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8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0.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179.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83.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81.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notesSlide+xml" PartName="/ppt/notesSlides/notesSlide188.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184.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180.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181.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18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Lst>
  <p:sldSz cy="5143500" cx="9144000"/>
  <p:notesSz cx="6858000" cy="9144000"/>
  <p:embeddedFontLst>
    <p:embeddedFont>
      <p:font typeface="Oswald"/>
      <p:regular r:id="rId195"/>
      <p:bold r:id="rId19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592">
          <p15:clr>
            <a:srgbClr val="9AA0A6"/>
          </p15:clr>
        </p15:guide>
        <p15:guide id="2" pos="219">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A495FD0-426D-4AC3-B3AA-29DD8DEF6318}">
  <a:tblStyle styleId="{3A495FD0-426D-4AC3-B3AA-29DD8DEF631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592" orient="horz"/>
        <p:guide pos="219"/>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slide" Target="slides/slide188.xml"/><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36" Type="http://schemas.openxmlformats.org/officeDocument/2006/relationships/slide" Target="slides/slide30.xml"/><Relationship Id="rId175" Type="http://schemas.openxmlformats.org/officeDocument/2006/relationships/slide" Target="slides/slide169.xml"/><Relationship Id="rId39" Type="http://schemas.openxmlformats.org/officeDocument/2006/relationships/slide" Target="slides/slide33.xml"/><Relationship Id="rId174" Type="http://schemas.openxmlformats.org/officeDocument/2006/relationships/slide" Target="slides/slide168.xml"/><Relationship Id="rId38" Type="http://schemas.openxmlformats.org/officeDocument/2006/relationships/slide" Target="slides/slide32.xml"/><Relationship Id="rId173" Type="http://schemas.openxmlformats.org/officeDocument/2006/relationships/slide" Target="slides/slide167.xml"/><Relationship Id="rId179" Type="http://schemas.openxmlformats.org/officeDocument/2006/relationships/slide" Target="slides/slide173.xml"/><Relationship Id="rId178" Type="http://schemas.openxmlformats.org/officeDocument/2006/relationships/slide" Target="slides/slide172.xml"/><Relationship Id="rId177" Type="http://schemas.openxmlformats.org/officeDocument/2006/relationships/slide" Target="slides/slide171.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96" Type="http://schemas.openxmlformats.org/officeDocument/2006/relationships/font" Target="fonts/Oswald-bold.fntdata"/><Relationship Id="rId16" Type="http://schemas.openxmlformats.org/officeDocument/2006/relationships/slide" Target="slides/slide10.xml"/><Relationship Id="rId195" Type="http://schemas.openxmlformats.org/officeDocument/2006/relationships/font" Target="fonts/Oswald-regular.fntdata"/><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121" Type="http://schemas.openxmlformats.org/officeDocument/2006/relationships/slide" Target="slides/slide115.xml"/><Relationship Id="rId120" Type="http://schemas.openxmlformats.org/officeDocument/2006/relationships/slide" Target="slides/slide114.xml"/><Relationship Id="rId125" Type="http://schemas.openxmlformats.org/officeDocument/2006/relationships/slide" Target="slides/slide119.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10" Type="http://schemas.openxmlformats.org/officeDocument/2006/relationships/slide" Target="slides/slide104.xml"/><Relationship Id="rId114" Type="http://schemas.openxmlformats.org/officeDocument/2006/relationships/slide" Target="slides/slide108.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6" name="Shape 2776"/>
        <p:cNvGrpSpPr/>
        <p:nvPr/>
      </p:nvGrpSpPr>
      <p:grpSpPr>
        <a:xfrm>
          <a:off x="0" y="0"/>
          <a:ext cx="0" cy="0"/>
          <a:chOff x="0" y="0"/>
          <a:chExt cx="0" cy="0"/>
        </a:xfrm>
      </p:grpSpPr>
      <p:sp>
        <p:nvSpPr>
          <p:cNvPr id="2777" name="Google Shape;2777;p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8" name="Google Shape;2778;p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6" name="Shape 2786"/>
        <p:cNvGrpSpPr/>
        <p:nvPr/>
      </p:nvGrpSpPr>
      <p:grpSpPr>
        <a:xfrm>
          <a:off x="0" y="0"/>
          <a:ext cx="0" cy="0"/>
          <a:chOff x="0" y="0"/>
          <a:chExt cx="0" cy="0"/>
        </a:xfrm>
      </p:grpSpPr>
      <p:sp>
        <p:nvSpPr>
          <p:cNvPr id="2787" name="Google Shape;2787;p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8" name="Google Shape;2788;p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2" name="Shape 2822"/>
        <p:cNvGrpSpPr/>
        <p:nvPr/>
      </p:nvGrpSpPr>
      <p:grpSpPr>
        <a:xfrm>
          <a:off x="0" y="0"/>
          <a:ext cx="0" cy="0"/>
          <a:chOff x="0" y="0"/>
          <a:chExt cx="0" cy="0"/>
        </a:xfrm>
      </p:grpSpPr>
      <p:sp>
        <p:nvSpPr>
          <p:cNvPr id="2823" name="Google Shape;2823;p1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4" name="Google Shape;2824;p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1" name="Shape 2831"/>
        <p:cNvGrpSpPr/>
        <p:nvPr/>
      </p:nvGrpSpPr>
      <p:grpSpPr>
        <a:xfrm>
          <a:off x="0" y="0"/>
          <a:ext cx="0" cy="0"/>
          <a:chOff x="0" y="0"/>
          <a:chExt cx="0" cy="0"/>
        </a:xfrm>
      </p:grpSpPr>
      <p:sp>
        <p:nvSpPr>
          <p:cNvPr id="2832" name="Google Shape;2832;p1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3" name="Google Shape;2833;p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4" name="Shape 2844"/>
        <p:cNvGrpSpPr/>
        <p:nvPr/>
      </p:nvGrpSpPr>
      <p:grpSpPr>
        <a:xfrm>
          <a:off x="0" y="0"/>
          <a:ext cx="0" cy="0"/>
          <a:chOff x="0" y="0"/>
          <a:chExt cx="0" cy="0"/>
        </a:xfrm>
      </p:grpSpPr>
      <p:sp>
        <p:nvSpPr>
          <p:cNvPr id="2845" name="Google Shape;2845;p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6" name="Google Shape;2846;p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3" name="Shape 2853"/>
        <p:cNvGrpSpPr/>
        <p:nvPr/>
      </p:nvGrpSpPr>
      <p:grpSpPr>
        <a:xfrm>
          <a:off x="0" y="0"/>
          <a:ext cx="0" cy="0"/>
          <a:chOff x="0" y="0"/>
          <a:chExt cx="0" cy="0"/>
        </a:xfrm>
      </p:grpSpPr>
      <p:sp>
        <p:nvSpPr>
          <p:cNvPr id="2854" name="Google Shape;2854;p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5" name="Google Shape;2855;p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6" name="Shape 2866"/>
        <p:cNvGrpSpPr/>
        <p:nvPr/>
      </p:nvGrpSpPr>
      <p:grpSpPr>
        <a:xfrm>
          <a:off x="0" y="0"/>
          <a:ext cx="0" cy="0"/>
          <a:chOff x="0" y="0"/>
          <a:chExt cx="0" cy="0"/>
        </a:xfrm>
      </p:grpSpPr>
      <p:sp>
        <p:nvSpPr>
          <p:cNvPr id="2867" name="Google Shape;2867;g264ec6f4227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8" name="Google Shape;2868;g264ec6f4227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7" name="Shape 2877"/>
        <p:cNvGrpSpPr/>
        <p:nvPr/>
      </p:nvGrpSpPr>
      <p:grpSpPr>
        <a:xfrm>
          <a:off x="0" y="0"/>
          <a:ext cx="0" cy="0"/>
          <a:chOff x="0" y="0"/>
          <a:chExt cx="0" cy="0"/>
        </a:xfrm>
      </p:grpSpPr>
      <p:sp>
        <p:nvSpPr>
          <p:cNvPr id="2878" name="Google Shape;2878;g264ec6f4227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9" name="Google Shape;2879;g264ec6f4227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9" name="Shape 2889"/>
        <p:cNvGrpSpPr/>
        <p:nvPr/>
      </p:nvGrpSpPr>
      <p:grpSpPr>
        <a:xfrm>
          <a:off x="0" y="0"/>
          <a:ext cx="0" cy="0"/>
          <a:chOff x="0" y="0"/>
          <a:chExt cx="0" cy="0"/>
        </a:xfrm>
      </p:grpSpPr>
      <p:sp>
        <p:nvSpPr>
          <p:cNvPr id="2890" name="Google Shape;2890;g264ec6f4227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1" name="Google Shape;2891;g264ec6f4227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2" name="Shape 2902"/>
        <p:cNvGrpSpPr/>
        <p:nvPr/>
      </p:nvGrpSpPr>
      <p:grpSpPr>
        <a:xfrm>
          <a:off x="0" y="0"/>
          <a:ext cx="0" cy="0"/>
          <a:chOff x="0" y="0"/>
          <a:chExt cx="0" cy="0"/>
        </a:xfrm>
      </p:grpSpPr>
      <p:sp>
        <p:nvSpPr>
          <p:cNvPr id="2903" name="Google Shape;2903;g264ec6f4227_0_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4" name="Google Shape;2904;g264ec6f4227_0_9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7" name="Shape 2907"/>
        <p:cNvGrpSpPr/>
        <p:nvPr/>
      </p:nvGrpSpPr>
      <p:grpSpPr>
        <a:xfrm>
          <a:off x="0" y="0"/>
          <a:ext cx="0" cy="0"/>
          <a:chOff x="0" y="0"/>
          <a:chExt cx="0" cy="0"/>
        </a:xfrm>
      </p:grpSpPr>
      <p:sp>
        <p:nvSpPr>
          <p:cNvPr id="2908" name="Google Shape;2908;g264ec6f422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9" name="Google Shape;2909;g264ec6f422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3" name="Shape 2913"/>
        <p:cNvGrpSpPr/>
        <p:nvPr/>
      </p:nvGrpSpPr>
      <p:grpSpPr>
        <a:xfrm>
          <a:off x="0" y="0"/>
          <a:ext cx="0" cy="0"/>
          <a:chOff x="0" y="0"/>
          <a:chExt cx="0" cy="0"/>
        </a:xfrm>
      </p:grpSpPr>
      <p:sp>
        <p:nvSpPr>
          <p:cNvPr id="2914" name="Google Shape;2914;g264ec6f422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5" name="Google Shape;2915;g264ec6f422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8" name="Shape 2918"/>
        <p:cNvGrpSpPr/>
        <p:nvPr/>
      </p:nvGrpSpPr>
      <p:grpSpPr>
        <a:xfrm>
          <a:off x="0" y="0"/>
          <a:ext cx="0" cy="0"/>
          <a:chOff x="0" y="0"/>
          <a:chExt cx="0" cy="0"/>
        </a:xfrm>
      </p:grpSpPr>
      <p:sp>
        <p:nvSpPr>
          <p:cNvPr id="2919" name="Google Shape;2919;g264ec6f422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0" name="Google Shape;2920;g264ec6f422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4" name="Shape 2924"/>
        <p:cNvGrpSpPr/>
        <p:nvPr/>
      </p:nvGrpSpPr>
      <p:grpSpPr>
        <a:xfrm>
          <a:off x="0" y="0"/>
          <a:ext cx="0" cy="0"/>
          <a:chOff x="0" y="0"/>
          <a:chExt cx="0" cy="0"/>
        </a:xfrm>
      </p:grpSpPr>
      <p:sp>
        <p:nvSpPr>
          <p:cNvPr id="2925" name="Google Shape;2925;g264ec6f422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6" name="Google Shape;2926;g264ec6f422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0" name="Shape 2930"/>
        <p:cNvGrpSpPr/>
        <p:nvPr/>
      </p:nvGrpSpPr>
      <p:grpSpPr>
        <a:xfrm>
          <a:off x="0" y="0"/>
          <a:ext cx="0" cy="0"/>
          <a:chOff x="0" y="0"/>
          <a:chExt cx="0" cy="0"/>
        </a:xfrm>
      </p:grpSpPr>
      <p:sp>
        <p:nvSpPr>
          <p:cNvPr id="2931" name="Google Shape;2931;g264ec6f4227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2" name="Google Shape;2932;g264ec6f4227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6" name="Shape 2936"/>
        <p:cNvGrpSpPr/>
        <p:nvPr/>
      </p:nvGrpSpPr>
      <p:grpSpPr>
        <a:xfrm>
          <a:off x="0" y="0"/>
          <a:ext cx="0" cy="0"/>
          <a:chOff x="0" y="0"/>
          <a:chExt cx="0" cy="0"/>
        </a:xfrm>
      </p:grpSpPr>
      <p:sp>
        <p:nvSpPr>
          <p:cNvPr id="2937" name="Google Shape;2937;g264ec6f422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8" name="Google Shape;2938;g264ec6f422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2" name="Shape 2942"/>
        <p:cNvGrpSpPr/>
        <p:nvPr/>
      </p:nvGrpSpPr>
      <p:grpSpPr>
        <a:xfrm>
          <a:off x="0" y="0"/>
          <a:ext cx="0" cy="0"/>
          <a:chOff x="0" y="0"/>
          <a:chExt cx="0" cy="0"/>
        </a:xfrm>
      </p:grpSpPr>
      <p:sp>
        <p:nvSpPr>
          <p:cNvPr id="2943" name="Google Shape;2943;g264ec6f4227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4" name="Google Shape;2944;g264ec6f422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8" name="Shape 2948"/>
        <p:cNvGrpSpPr/>
        <p:nvPr/>
      </p:nvGrpSpPr>
      <p:grpSpPr>
        <a:xfrm>
          <a:off x="0" y="0"/>
          <a:ext cx="0" cy="0"/>
          <a:chOff x="0" y="0"/>
          <a:chExt cx="0" cy="0"/>
        </a:xfrm>
      </p:grpSpPr>
      <p:sp>
        <p:nvSpPr>
          <p:cNvPr id="2949" name="Google Shape;2949;g264ec6f422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0" name="Google Shape;2950;g264ec6f422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4" name="Shape 2954"/>
        <p:cNvGrpSpPr/>
        <p:nvPr/>
      </p:nvGrpSpPr>
      <p:grpSpPr>
        <a:xfrm>
          <a:off x="0" y="0"/>
          <a:ext cx="0" cy="0"/>
          <a:chOff x="0" y="0"/>
          <a:chExt cx="0" cy="0"/>
        </a:xfrm>
      </p:grpSpPr>
      <p:sp>
        <p:nvSpPr>
          <p:cNvPr id="2955" name="Google Shape;2955;g264ec6f4227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6" name="Google Shape;2956;g264ec6f4227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0" name="Shape 2960"/>
        <p:cNvGrpSpPr/>
        <p:nvPr/>
      </p:nvGrpSpPr>
      <p:grpSpPr>
        <a:xfrm>
          <a:off x="0" y="0"/>
          <a:ext cx="0" cy="0"/>
          <a:chOff x="0" y="0"/>
          <a:chExt cx="0" cy="0"/>
        </a:xfrm>
      </p:grpSpPr>
      <p:sp>
        <p:nvSpPr>
          <p:cNvPr id="2961" name="Google Shape;2961;g264ec6f4227_0_9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2" name="Google Shape;2962;g264ec6f4227_0_9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7" name="Shape 2967"/>
        <p:cNvGrpSpPr/>
        <p:nvPr/>
      </p:nvGrpSpPr>
      <p:grpSpPr>
        <a:xfrm>
          <a:off x="0" y="0"/>
          <a:ext cx="0" cy="0"/>
          <a:chOff x="0" y="0"/>
          <a:chExt cx="0" cy="0"/>
        </a:xfrm>
      </p:grpSpPr>
      <p:sp>
        <p:nvSpPr>
          <p:cNvPr id="2968" name="Google Shape;2968;p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9" name="Google Shape;2969;p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1" name="Shape 2981"/>
        <p:cNvGrpSpPr/>
        <p:nvPr/>
      </p:nvGrpSpPr>
      <p:grpSpPr>
        <a:xfrm>
          <a:off x="0" y="0"/>
          <a:ext cx="0" cy="0"/>
          <a:chOff x="0" y="0"/>
          <a:chExt cx="0" cy="0"/>
        </a:xfrm>
      </p:grpSpPr>
      <p:sp>
        <p:nvSpPr>
          <p:cNvPr id="2982" name="Google Shape;2982;p1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3" name="Google Shape;2983;p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6" name="Shape 2996"/>
        <p:cNvGrpSpPr/>
        <p:nvPr/>
      </p:nvGrpSpPr>
      <p:grpSpPr>
        <a:xfrm>
          <a:off x="0" y="0"/>
          <a:ext cx="0" cy="0"/>
          <a:chOff x="0" y="0"/>
          <a:chExt cx="0" cy="0"/>
        </a:xfrm>
      </p:grpSpPr>
      <p:sp>
        <p:nvSpPr>
          <p:cNvPr id="2997" name="Google Shape;2997;p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8" name="Google Shape;2998;p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2" name="Shape 3072"/>
        <p:cNvGrpSpPr/>
        <p:nvPr/>
      </p:nvGrpSpPr>
      <p:grpSpPr>
        <a:xfrm>
          <a:off x="0" y="0"/>
          <a:ext cx="0" cy="0"/>
          <a:chOff x="0" y="0"/>
          <a:chExt cx="0" cy="0"/>
        </a:xfrm>
      </p:grpSpPr>
      <p:sp>
        <p:nvSpPr>
          <p:cNvPr id="3073" name="Google Shape;3073;p1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4" name="Google Shape;3074;p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7" name="Shape 3087"/>
        <p:cNvGrpSpPr/>
        <p:nvPr/>
      </p:nvGrpSpPr>
      <p:grpSpPr>
        <a:xfrm>
          <a:off x="0" y="0"/>
          <a:ext cx="0" cy="0"/>
          <a:chOff x="0" y="0"/>
          <a:chExt cx="0" cy="0"/>
        </a:xfrm>
      </p:grpSpPr>
      <p:sp>
        <p:nvSpPr>
          <p:cNvPr id="3088" name="Google Shape;3088;p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9" name="Google Shape;3089;p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5" name="Shape 3105"/>
        <p:cNvGrpSpPr/>
        <p:nvPr/>
      </p:nvGrpSpPr>
      <p:grpSpPr>
        <a:xfrm>
          <a:off x="0" y="0"/>
          <a:ext cx="0" cy="0"/>
          <a:chOff x="0" y="0"/>
          <a:chExt cx="0" cy="0"/>
        </a:xfrm>
      </p:grpSpPr>
      <p:sp>
        <p:nvSpPr>
          <p:cNvPr id="3106" name="Google Shape;3106;p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7" name="Google Shape;3107;p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4" name="Shape 3124"/>
        <p:cNvGrpSpPr/>
        <p:nvPr/>
      </p:nvGrpSpPr>
      <p:grpSpPr>
        <a:xfrm>
          <a:off x="0" y="0"/>
          <a:ext cx="0" cy="0"/>
          <a:chOff x="0" y="0"/>
          <a:chExt cx="0" cy="0"/>
        </a:xfrm>
      </p:grpSpPr>
      <p:sp>
        <p:nvSpPr>
          <p:cNvPr id="3125" name="Google Shape;3125;p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6" name="Google Shape;3126;p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8" name="Shape 3148"/>
        <p:cNvGrpSpPr/>
        <p:nvPr/>
      </p:nvGrpSpPr>
      <p:grpSpPr>
        <a:xfrm>
          <a:off x="0" y="0"/>
          <a:ext cx="0" cy="0"/>
          <a:chOff x="0" y="0"/>
          <a:chExt cx="0" cy="0"/>
        </a:xfrm>
      </p:grpSpPr>
      <p:sp>
        <p:nvSpPr>
          <p:cNvPr id="3149" name="Google Shape;3149;p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0" name="Google Shape;3150;p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3" name="Shape 3163"/>
        <p:cNvGrpSpPr/>
        <p:nvPr/>
      </p:nvGrpSpPr>
      <p:grpSpPr>
        <a:xfrm>
          <a:off x="0" y="0"/>
          <a:ext cx="0" cy="0"/>
          <a:chOff x="0" y="0"/>
          <a:chExt cx="0" cy="0"/>
        </a:xfrm>
      </p:grpSpPr>
      <p:sp>
        <p:nvSpPr>
          <p:cNvPr id="3164" name="Google Shape;3164;p1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5" name="Google Shape;3165;p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2" name="Shape 3182"/>
        <p:cNvGrpSpPr/>
        <p:nvPr/>
      </p:nvGrpSpPr>
      <p:grpSpPr>
        <a:xfrm>
          <a:off x="0" y="0"/>
          <a:ext cx="0" cy="0"/>
          <a:chOff x="0" y="0"/>
          <a:chExt cx="0" cy="0"/>
        </a:xfrm>
      </p:grpSpPr>
      <p:sp>
        <p:nvSpPr>
          <p:cNvPr id="3183" name="Google Shape;3183;p1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4" name="Google Shape;3184;p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9" name="Shape 3229"/>
        <p:cNvGrpSpPr/>
        <p:nvPr/>
      </p:nvGrpSpPr>
      <p:grpSpPr>
        <a:xfrm>
          <a:off x="0" y="0"/>
          <a:ext cx="0" cy="0"/>
          <a:chOff x="0" y="0"/>
          <a:chExt cx="0" cy="0"/>
        </a:xfrm>
      </p:grpSpPr>
      <p:sp>
        <p:nvSpPr>
          <p:cNvPr id="3230" name="Google Shape;3230;p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1" name="Google Shape;3231;p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0" name="Shape 3240"/>
        <p:cNvGrpSpPr/>
        <p:nvPr/>
      </p:nvGrpSpPr>
      <p:grpSpPr>
        <a:xfrm>
          <a:off x="0" y="0"/>
          <a:ext cx="0" cy="0"/>
          <a:chOff x="0" y="0"/>
          <a:chExt cx="0" cy="0"/>
        </a:xfrm>
      </p:grpSpPr>
      <p:sp>
        <p:nvSpPr>
          <p:cNvPr id="3241" name="Google Shape;3241;p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2" name="Google Shape;3242;p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3" name="Shape 3253"/>
        <p:cNvGrpSpPr/>
        <p:nvPr/>
      </p:nvGrpSpPr>
      <p:grpSpPr>
        <a:xfrm>
          <a:off x="0" y="0"/>
          <a:ext cx="0" cy="0"/>
          <a:chOff x="0" y="0"/>
          <a:chExt cx="0" cy="0"/>
        </a:xfrm>
      </p:grpSpPr>
      <p:sp>
        <p:nvSpPr>
          <p:cNvPr id="3254" name="Google Shape;3254;p2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5" name="Google Shape;3255;p2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9" name="Shape 3269"/>
        <p:cNvGrpSpPr/>
        <p:nvPr/>
      </p:nvGrpSpPr>
      <p:grpSpPr>
        <a:xfrm>
          <a:off x="0" y="0"/>
          <a:ext cx="0" cy="0"/>
          <a:chOff x="0" y="0"/>
          <a:chExt cx="0" cy="0"/>
        </a:xfrm>
      </p:grpSpPr>
      <p:sp>
        <p:nvSpPr>
          <p:cNvPr id="3270" name="Google Shape;3270;p2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1" name="Google Shape;3271;p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6" name="Shape 3286"/>
        <p:cNvGrpSpPr/>
        <p:nvPr/>
      </p:nvGrpSpPr>
      <p:grpSpPr>
        <a:xfrm>
          <a:off x="0" y="0"/>
          <a:ext cx="0" cy="0"/>
          <a:chOff x="0" y="0"/>
          <a:chExt cx="0" cy="0"/>
        </a:xfrm>
      </p:grpSpPr>
      <p:sp>
        <p:nvSpPr>
          <p:cNvPr id="3287" name="Google Shape;3287;p2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8" name="Google Shape;3288;p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4" name="Shape 3304"/>
        <p:cNvGrpSpPr/>
        <p:nvPr/>
      </p:nvGrpSpPr>
      <p:grpSpPr>
        <a:xfrm>
          <a:off x="0" y="0"/>
          <a:ext cx="0" cy="0"/>
          <a:chOff x="0" y="0"/>
          <a:chExt cx="0" cy="0"/>
        </a:xfrm>
      </p:grpSpPr>
      <p:sp>
        <p:nvSpPr>
          <p:cNvPr id="3305" name="Google Shape;3305;p2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6" name="Google Shape;3306;p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3" name="Shape 3323"/>
        <p:cNvGrpSpPr/>
        <p:nvPr/>
      </p:nvGrpSpPr>
      <p:grpSpPr>
        <a:xfrm>
          <a:off x="0" y="0"/>
          <a:ext cx="0" cy="0"/>
          <a:chOff x="0" y="0"/>
          <a:chExt cx="0" cy="0"/>
        </a:xfrm>
      </p:grpSpPr>
      <p:sp>
        <p:nvSpPr>
          <p:cNvPr id="3324" name="Google Shape;3324;p2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5" name="Google Shape;3325;p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3" name="Shape 3343"/>
        <p:cNvGrpSpPr/>
        <p:nvPr/>
      </p:nvGrpSpPr>
      <p:grpSpPr>
        <a:xfrm>
          <a:off x="0" y="0"/>
          <a:ext cx="0" cy="0"/>
          <a:chOff x="0" y="0"/>
          <a:chExt cx="0" cy="0"/>
        </a:xfrm>
      </p:grpSpPr>
      <p:sp>
        <p:nvSpPr>
          <p:cNvPr id="3344" name="Google Shape;3344;p2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5" name="Google Shape;3345;p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5" name="Shape 3365"/>
        <p:cNvGrpSpPr/>
        <p:nvPr/>
      </p:nvGrpSpPr>
      <p:grpSpPr>
        <a:xfrm>
          <a:off x="0" y="0"/>
          <a:ext cx="0" cy="0"/>
          <a:chOff x="0" y="0"/>
          <a:chExt cx="0" cy="0"/>
        </a:xfrm>
      </p:grpSpPr>
      <p:sp>
        <p:nvSpPr>
          <p:cNvPr id="3366" name="Google Shape;3366;p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7" name="Google Shape;3367;p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7" name="Shape 3387"/>
        <p:cNvGrpSpPr/>
        <p:nvPr/>
      </p:nvGrpSpPr>
      <p:grpSpPr>
        <a:xfrm>
          <a:off x="0" y="0"/>
          <a:ext cx="0" cy="0"/>
          <a:chOff x="0" y="0"/>
          <a:chExt cx="0" cy="0"/>
        </a:xfrm>
      </p:grpSpPr>
      <p:sp>
        <p:nvSpPr>
          <p:cNvPr id="3388" name="Google Shape;3388;p2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9" name="Google Shape;3389;p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1" name="Shape 3411"/>
        <p:cNvGrpSpPr/>
        <p:nvPr/>
      </p:nvGrpSpPr>
      <p:grpSpPr>
        <a:xfrm>
          <a:off x="0" y="0"/>
          <a:ext cx="0" cy="0"/>
          <a:chOff x="0" y="0"/>
          <a:chExt cx="0" cy="0"/>
        </a:xfrm>
      </p:grpSpPr>
      <p:sp>
        <p:nvSpPr>
          <p:cNvPr id="3412" name="Google Shape;3412;p2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3" name="Google Shape;3413;p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9" name="Shape 3439"/>
        <p:cNvGrpSpPr/>
        <p:nvPr/>
      </p:nvGrpSpPr>
      <p:grpSpPr>
        <a:xfrm>
          <a:off x="0" y="0"/>
          <a:ext cx="0" cy="0"/>
          <a:chOff x="0" y="0"/>
          <a:chExt cx="0" cy="0"/>
        </a:xfrm>
      </p:grpSpPr>
      <p:sp>
        <p:nvSpPr>
          <p:cNvPr id="3440" name="Google Shape;3440;p2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1" name="Google Shape;3441;p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3" name="Shape 3473"/>
        <p:cNvGrpSpPr/>
        <p:nvPr/>
      </p:nvGrpSpPr>
      <p:grpSpPr>
        <a:xfrm>
          <a:off x="0" y="0"/>
          <a:ext cx="0" cy="0"/>
          <a:chOff x="0" y="0"/>
          <a:chExt cx="0" cy="0"/>
        </a:xfrm>
      </p:grpSpPr>
      <p:sp>
        <p:nvSpPr>
          <p:cNvPr id="3474" name="Google Shape;3474;p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5" name="Google Shape;3475;p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9" name="Shape 3499"/>
        <p:cNvGrpSpPr/>
        <p:nvPr/>
      </p:nvGrpSpPr>
      <p:grpSpPr>
        <a:xfrm>
          <a:off x="0" y="0"/>
          <a:ext cx="0" cy="0"/>
          <a:chOff x="0" y="0"/>
          <a:chExt cx="0" cy="0"/>
        </a:xfrm>
      </p:grpSpPr>
      <p:sp>
        <p:nvSpPr>
          <p:cNvPr id="3500" name="Google Shape;3500;p2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1" name="Google Shape;3501;p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7" name="Shape 3527"/>
        <p:cNvGrpSpPr/>
        <p:nvPr/>
      </p:nvGrpSpPr>
      <p:grpSpPr>
        <a:xfrm>
          <a:off x="0" y="0"/>
          <a:ext cx="0" cy="0"/>
          <a:chOff x="0" y="0"/>
          <a:chExt cx="0" cy="0"/>
        </a:xfrm>
      </p:grpSpPr>
      <p:sp>
        <p:nvSpPr>
          <p:cNvPr id="3528" name="Google Shape;3528;p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9" name="Google Shape;3529;p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1" name="Shape 3541"/>
        <p:cNvGrpSpPr/>
        <p:nvPr/>
      </p:nvGrpSpPr>
      <p:grpSpPr>
        <a:xfrm>
          <a:off x="0" y="0"/>
          <a:ext cx="0" cy="0"/>
          <a:chOff x="0" y="0"/>
          <a:chExt cx="0" cy="0"/>
        </a:xfrm>
      </p:grpSpPr>
      <p:sp>
        <p:nvSpPr>
          <p:cNvPr id="3542" name="Google Shape;3542;p2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3" name="Google Shape;3543;p2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3" name="Shape 3553"/>
        <p:cNvGrpSpPr/>
        <p:nvPr/>
      </p:nvGrpSpPr>
      <p:grpSpPr>
        <a:xfrm>
          <a:off x="0" y="0"/>
          <a:ext cx="0" cy="0"/>
          <a:chOff x="0" y="0"/>
          <a:chExt cx="0" cy="0"/>
        </a:xfrm>
      </p:grpSpPr>
      <p:sp>
        <p:nvSpPr>
          <p:cNvPr id="3554" name="Google Shape;3554;p2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5" name="Google Shape;3555;p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8" name="Shape 3568"/>
        <p:cNvGrpSpPr/>
        <p:nvPr/>
      </p:nvGrpSpPr>
      <p:grpSpPr>
        <a:xfrm>
          <a:off x="0" y="0"/>
          <a:ext cx="0" cy="0"/>
          <a:chOff x="0" y="0"/>
          <a:chExt cx="0" cy="0"/>
        </a:xfrm>
      </p:grpSpPr>
      <p:sp>
        <p:nvSpPr>
          <p:cNvPr id="3569" name="Google Shape;3569;p2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0" name="Google Shape;3570;p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1" name="Shape 3581"/>
        <p:cNvGrpSpPr/>
        <p:nvPr/>
      </p:nvGrpSpPr>
      <p:grpSpPr>
        <a:xfrm>
          <a:off x="0" y="0"/>
          <a:ext cx="0" cy="0"/>
          <a:chOff x="0" y="0"/>
          <a:chExt cx="0" cy="0"/>
        </a:xfrm>
      </p:grpSpPr>
      <p:sp>
        <p:nvSpPr>
          <p:cNvPr id="3582" name="Google Shape;3582;p2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3" name="Google Shape;3583;p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5" name="Shape 3595"/>
        <p:cNvGrpSpPr/>
        <p:nvPr/>
      </p:nvGrpSpPr>
      <p:grpSpPr>
        <a:xfrm>
          <a:off x="0" y="0"/>
          <a:ext cx="0" cy="0"/>
          <a:chOff x="0" y="0"/>
          <a:chExt cx="0" cy="0"/>
        </a:xfrm>
      </p:grpSpPr>
      <p:sp>
        <p:nvSpPr>
          <p:cNvPr id="3596" name="Google Shape;3596;p2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7" name="Google Shape;3597;p2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0" name="Google Shape;42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8" name="Shape 3618"/>
        <p:cNvGrpSpPr/>
        <p:nvPr/>
      </p:nvGrpSpPr>
      <p:grpSpPr>
        <a:xfrm>
          <a:off x="0" y="0"/>
          <a:ext cx="0" cy="0"/>
          <a:chOff x="0" y="0"/>
          <a:chExt cx="0" cy="0"/>
        </a:xfrm>
      </p:grpSpPr>
      <p:sp>
        <p:nvSpPr>
          <p:cNvPr id="3619" name="Google Shape;3619;p2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0" name="Google Shape;3620;p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2" name="Shape 3642"/>
        <p:cNvGrpSpPr/>
        <p:nvPr/>
      </p:nvGrpSpPr>
      <p:grpSpPr>
        <a:xfrm>
          <a:off x="0" y="0"/>
          <a:ext cx="0" cy="0"/>
          <a:chOff x="0" y="0"/>
          <a:chExt cx="0" cy="0"/>
        </a:xfrm>
      </p:grpSpPr>
      <p:sp>
        <p:nvSpPr>
          <p:cNvPr id="3643" name="Google Shape;3643;p2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4" name="Google Shape;3644;p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7" name="Shape 3667"/>
        <p:cNvGrpSpPr/>
        <p:nvPr/>
      </p:nvGrpSpPr>
      <p:grpSpPr>
        <a:xfrm>
          <a:off x="0" y="0"/>
          <a:ext cx="0" cy="0"/>
          <a:chOff x="0" y="0"/>
          <a:chExt cx="0" cy="0"/>
        </a:xfrm>
      </p:grpSpPr>
      <p:sp>
        <p:nvSpPr>
          <p:cNvPr id="3668" name="Google Shape;3668;p2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9" name="Google Shape;3669;p2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2" name="Shape 3692"/>
        <p:cNvGrpSpPr/>
        <p:nvPr/>
      </p:nvGrpSpPr>
      <p:grpSpPr>
        <a:xfrm>
          <a:off x="0" y="0"/>
          <a:ext cx="0" cy="0"/>
          <a:chOff x="0" y="0"/>
          <a:chExt cx="0" cy="0"/>
        </a:xfrm>
      </p:grpSpPr>
      <p:sp>
        <p:nvSpPr>
          <p:cNvPr id="3693" name="Google Shape;3693;p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4" name="Google Shape;3694;p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8" name="Shape 3718"/>
        <p:cNvGrpSpPr/>
        <p:nvPr/>
      </p:nvGrpSpPr>
      <p:grpSpPr>
        <a:xfrm>
          <a:off x="0" y="0"/>
          <a:ext cx="0" cy="0"/>
          <a:chOff x="0" y="0"/>
          <a:chExt cx="0" cy="0"/>
        </a:xfrm>
      </p:grpSpPr>
      <p:sp>
        <p:nvSpPr>
          <p:cNvPr id="3719" name="Google Shape;3719;p2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0" name="Google Shape;3720;p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1" name="Shape 3741"/>
        <p:cNvGrpSpPr/>
        <p:nvPr/>
      </p:nvGrpSpPr>
      <p:grpSpPr>
        <a:xfrm>
          <a:off x="0" y="0"/>
          <a:ext cx="0" cy="0"/>
          <a:chOff x="0" y="0"/>
          <a:chExt cx="0" cy="0"/>
        </a:xfrm>
      </p:grpSpPr>
      <p:sp>
        <p:nvSpPr>
          <p:cNvPr id="3742" name="Google Shape;3742;p2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3" name="Google Shape;3743;p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6" name="Shape 3766"/>
        <p:cNvGrpSpPr/>
        <p:nvPr/>
      </p:nvGrpSpPr>
      <p:grpSpPr>
        <a:xfrm>
          <a:off x="0" y="0"/>
          <a:ext cx="0" cy="0"/>
          <a:chOff x="0" y="0"/>
          <a:chExt cx="0" cy="0"/>
        </a:xfrm>
      </p:grpSpPr>
      <p:sp>
        <p:nvSpPr>
          <p:cNvPr id="3767" name="Google Shape;3767;p2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8" name="Google Shape;3768;p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6" name="Shape 3776"/>
        <p:cNvGrpSpPr/>
        <p:nvPr/>
      </p:nvGrpSpPr>
      <p:grpSpPr>
        <a:xfrm>
          <a:off x="0" y="0"/>
          <a:ext cx="0" cy="0"/>
          <a:chOff x="0" y="0"/>
          <a:chExt cx="0" cy="0"/>
        </a:xfrm>
      </p:grpSpPr>
      <p:sp>
        <p:nvSpPr>
          <p:cNvPr id="3777" name="Google Shape;3777;p2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8" name="Google Shape;3778;p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5" name="Shape 3785"/>
        <p:cNvGrpSpPr/>
        <p:nvPr/>
      </p:nvGrpSpPr>
      <p:grpSpPr>
        <a:xfrm>
          <a:off x="0" y="0"/>
          <a:ext cx="0" cy="0"/>
          <a:chOff x="0" y="0"/>
          <a:chExt cx="0" cy="0"/>
        </a:xfrm>
      </p:grpSpPr>
      <p:sp>
        <p:nvSpPr>
          <p:cNvPr id="3786" name="Google Shape;3786;p2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7" name="Google Shape;3787;p2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3" name="Shape 3793"/>
        <p:cNvGrpSpPr/>
        <p:nvPr/>
      </p:nvGrpSpPr>
      <p:grpSpPr>
        <a:xfrm>
          <a:off x="0" y="0"/>
          <a:ext cx="0" cy="0"/>
          <a:chOff x="0" y="0"/>
          <a:chExt cx="0" cy="0"/>
        </a:xfrm>
      </p:grpSpPr>
      <p:sp>
        <p:nvSpPr>
          <p:cNvPr id="3794" name="Google Shape;3794;p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5" name="Google Shape;3795;p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1" name="Shape 3801"/>
        <p:cNvGrpSpPr/>
        <p:nvPr/>
      </p:nvGrpSpPr>
      <p:grpSpPr>
        <a:xfrm>
          <a:off x="0" y="0"/>
          <a:ext cx="0" cy="0"/>
          <a:chOff x="0" y="0"/>
          <a:chExt cx="0" cy="0"/>
        </a:xfrm>
      </p:grpSpPr>
      <p:sp>
        <p:nvSpPr>
          <p:cNvPr id="3802" name="Google Shape;3802;p2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3" name="Google Shape;3803;p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5" name="Shape 3815"/>
        <p:cNvGrpSpPr/>
        <p:nvPr/>
      </p:nvGrpSpPr>
      <p:grpSpPr>
        <a:xfrm>
          <a:off x="0" y="0"/>
          <a:ext cx="0" cy="0"/>
          <a:chOff x="0" y="0"/>
          <a:chExt cx="0" cy="0"/>
        </a:xfrm>
      </p:grpSpPr>
      <p:sp>
        <p:nvSpPr>
          <p:cNvPr id="3816" name="Google Shape;3816;p2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7" name="Google Shape;3817;p2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1" name="Shape 3831"/>
        <p:cNvGrpSpPr/>
        <p:nvPr/>
      </p:nvGrpSpPr>
      <p:grpSpPr>
        <a:xfrm>
          <a:off x="0" y="0"/>
          <a:ext cx="0" cy="0"/>
          <a:chOff x="0" y="0"/>
          <a:chExt cx="0" cy="0"/>
        </a:xfrm>
      </p:grpSpPr>
      <p:sp>
        <p:nvSpPr>
          <p:cNvPr id="3832" name="Google Shape;3832;p2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3" name="Google Shape;3833;p2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8" name="Shape 3848"/>
        <p:cNvGrpSpPr/>
        <p:nvPr/>
      </p:nvGrpSpPr>
      <p:grpSpPr>
        <a:xfrm>
          <a:off x="0" y="0"/>
          <a:ext cx="0" cy="0"/>
          <a:chOff x="0" y="0"/>
          <a:chExt cx="0" cy="0"/>
        </a:xfrm>
      </p:grpSpPr>
      <p:sp>
        <p:nvSpPr>
          <p:cNvPr id="3849" name="Google Shape;3849;p2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0" name="Google Shape;3850;p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0" name="Shape 3860"/>
        <p:cNvGrpSpPr/>
        <p:nvPr/>
      </p:nvGrpSpPr>
      <p:grpSpPr>
        <a:xfrm>
          <a:off x="0" y="0"/>
          <a:ext cx="0" cy="0"/>
          <a:chOff x="0" y="0"/>
          <a:chExt cx="0" cy="0"/>
        </a:xfrm>
      </p:grpSpPr>
      <p:sp>
        <p:nvSpPr>
          <p:cNvPr id="3861" name="Google Shape;3861;p2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2" name="Google Shape;3862;p2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3" name="Shape 3873"/>
        <p:cNvGrpSpPr/>
        <p:nvPr/>
      </p:nvGrpSpPr>
      <p:grpSpPr>
        <a:xfrm>
          <a:off x="0" y="0"/>
          <a:ext cx="0" cy="0"/>
          <a:chOff x="0" y="0"/>
          <a:chExt cx="0" cy="0"/>
        </a:xfrm>
      </p:grpSpPr>
      <p:sp>
        <p:nvSpPr>
          <p:cNvPr id="3874" name="Google Shape;3874;p2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5" name="Google Shape;3875;p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6" name="Shape 3886"/>
        <p:cNvGrpSpPr/>
        <p:nvPr/>
      </p:nvGrpSpPr>
      <p:grpSpPr>
        <a:xfrm>
          <a:off x="0" y="0"/>
          <a:ext cx="0" cy="0"/>
          <a:chOff x="0" y="0"/>
          <a:chExt cx="0" cy="0"/>
        </a:xfrm>
      </p:grpSpPr>
      <p:sp>
        <p:nvSpPr>
          <p:cNvPr id="3887" name="Google Shape;3887;p2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8" name="Google Shape;3888;p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9" name="Shape 3899"/>
        <p:cNvGrpSpPr/>
        <p:nvPr/>
      </p:nvGrpSpPr>
      <p:grpSpPr>
        <a:xfrm>
          <a:off x="0" y="0"/>
          <a:ext cx="0" cy="0"/>
          <a:chOff x="0" y="0"/>
          <a:chExt cx="0" cy="0"/>
        </a:xfrm>
      </p:grpSpPr>
      <p:sp>
        <p:nvSpPr>
          <p:cNvPr id="3900" name="Google Shape;3900;p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1" name="Google Shape;3901;p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2" name="Shape 3912"/>
        <p:cNvGrpSpPr/>
        <p:nvPr/>
      </p:nvGrpSpPr>
      <p:grpSpPr>
        <a:xfrm>
          <a:off x="0" y="0"/>
          <a:ext cx="0" cy="0"/>
          <a:chOff x="0" y="0"/>
          <a:chExt cx="0" cy="0"/>
        </a:xfrm>
      </p:grpSpPr>
      <p:sp>
        <p:nvSpPr>
          <p:cNvPr id="3913" name="Google Shape;3913;p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4" name="Google Shape;3914;p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5" name="Shape 3925"/>
        <p:cNvGrpSpPr/>
        <p:nvPr/>
      </p:nvGrpSpPr>
      <p:grpSpPr>
        <a:xfrm>
          <a:off x="0" y="0"/>
          <a:ext cx="0" cy="0"/>
          <a:chOff x="0" y="0"/>
          <a:chExt cx="0" cy="0"/>
        </a:xfrm>
      </p:grpSpPr>
      <p:sp>
        <p:nvSpPr>
          <p:cNvPr id="3926" name="Google Shape;3926;p2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7" name="Google Shape;3927;p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9" name="Shape 3939"/>
        <p:cNvGrpSpPr/>
        <p:nvPr/>
      </p:nvGrpSpPr>
      <p:grpSpPr>
        <a:xfrm>
          <a:off x="0" y="0"/>
          <a:ext cx="0" cy="0"/>
          <a:chOff x="0" y="0"/>
          <a:chExt cx="0" cy="0"/>
        </a:xfrm>
      </p:grpSpPr>
      <p:sp>
        <p:nvSpPr>
          <p:cNvPr id="3940" name="Google Shape;3940;p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1" name="Google Shape;3941;p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3" name="Shape 3953"/>
        <p:cNvGrpSpPr/>
        <p:nvPr/>
      </p:nvGrpSpPr>
      <p:grpSpPr>
        <a:xfrm>
          <a:off x="0" y="0"/>
          <a:ext cx="0" cy="0"/>
          <a:chOff x="0" y="0"/>
          <a:chExt cx="0" cy="0"/>
        </a:xfrm>
      </p:grpSpPr>
      <p:sp>
        <p:nvSpPr>
          <p:cNvPr id="3954" name="Google Shape;3954;p2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5" name="Google Shape;3955;p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8" name="Shape 3968"/>
        <p:cNvGrpSpPr/>
        <p:nvPr/>
      </p:nvGrpSpPr>
      <p:grpSpPr>
        <a:xfrm>
          <a:off x="0" y="0"/>
          <a:ext cx="0" cy="0"/>
          <a:chOff x="0" y="0"/>
          <a:chExt cx="0" cy="0"/>
        </a:xfrm>
      </p:grpSpPr>
      <p:sp>
        <p:nvSpPr>
          <p:cNvPr id="3969" name="Google Shape;3969;p2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0" name="Google Shape;3970;p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6" name="Shape 3986"/>
        <p:cNvGrpSpPr/>
        <p:nvPr/>
      </p:nvGrpSpPr>
      <p:grpSpPr>
        <a:xfrm>
          <a:off x="0" y="0"/>
          <a:ext cx="0" cy="0"/>
          <a:chOff x="0" y="0"/>
          <a:chExt cx="0" cy="0"/>
        </a:xfrm>
      </p:grpSpPr>
      <p:sp>
        <p:nvSpPr>
          <p:cNvPr id="3987" name="Google Shape;3987;g264ec6f4227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8" name="Google Shape;3988;g264ec6f4227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6" name="Shape 4016"/>
        <p:cNvGrpSpPr/>
        <p:nvPr/>
      </p:nvGrpSpPr>
      <p:grpSpPr>
        <a:xfrm>
          <a:off x="0" y="0"/>
          <a:ext cx="0" cy="0"/>
          <a:chOff x="0" y="0"/>
          <a:chExt cx="0" cy="0"/>
        </a:xfrm>
      </p:grpSpPr>
      <p:sp>
        <p:nvSpPr>
          <p:cNvPr id="4017" name="Google Shape;4017;g264ec6f4227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8" name="Google Shape;4018;g264ec6f4227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5" name="Shape 4045"/>
        <p:cNvGrpSpPr/>
        <p:nvPr/>
      </p:nvGrpSpPr>
      <p:grpSpPr>
        <a:xfrm>
          <a:off x="0" y="0"/>
          <a:ext cx="0" cy="0"/>
          <a:chOff x="0" y="0"/>
          <a:chExt cx="0" cy="0"/>
        </a:xfrm>
      </p:grpSpPr>
      <p:sp>
        <p:nvSpPr>
          <p:cNvPr id="4046" name="Google Shape;4046;g264ec6f4227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7" name="Google Shape;4047;g264ec6f4227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2" name="Shape 4082"/>
        <p:cNvGrpSpPr/>
        <p:nvPr/>
      </p:nvGrpSpPr>
      <p:grpSpPr>
        <a:xfrm>
          <a:off x="0" y="0"/>
          <a:ext cx="0" cy="0"/>
          <a:chOff x="0" y="0"/>
          <a:chExt cx="0" cy="0"/>
        </a:xfrm>
      </p:grpSpPr>
      <p:sp>
        <p:nvSpPr>
          <p:cNvPr id="4083" name="Google Shape;4083;g264ec6f4227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4" name="Google Shape;4084;g264ec6f4227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8" name="Shape 4108"/>
        <p:cNvGrpSpPr/>
        <p:nvPr/>
      </p:nvGrpSpPr>
      <p:grpSpPr>
        <a:xfrm>
          <a:off x="0" y="0"/>
          <a:ext cx="0" cy="0"/>
          <a:chOff x="0" y="0"/>
          <a:chExt cx="0" cy="0"/>
        </a:xfrm>
      </p:grpSpPr>
      <p:sp>
        <p:nvSpPr>
          <p:cNvPr id="4109" name="Google Shape;4109;g264ec6f4227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0" name="Google Shape;4110;g264ec6f4227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4" name="Shape 4144"/>
        <p:cNvGrpSpPr/>
        <p:nvPr/>
      </p:nvGrpSpPr>
      <p:grpSpPr>
        <a:xfrm>
          <a:off x="0" y="0"/>
          <a:ext cx="0" cy="0"/>
          <a:chOff x="0" y="0"/>
          <a:chExt cx="0" cy="0"/>
        </a:xfrm>
      </p:grpSpPr>
      <p:sp>
        <p:nvSpPr>
          <p:cNvPr id="4145" name="Google Shape;4145;g264ec6f4227_0_5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6" name="Google Shape;4146;g264ec6f4227_0_5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4" name="Shape 4324"/>
        <p:cNvGrpSpPr/>
        <p:nvPr/>
      </p:nvGrpSpPr>
      <p:grpSpPr>
        <a:xfrm>
          <a:off x="0" y="0"/>
          <a:ext cx="0" cy="0"/>
          <a:chOff x="0" y="0"/>
          <a:chExt cx="0" cy="0"/>
        </a:xfrm>
      </p:grpSpPr>
      <p:sp>
        <p:nvSpPr>
          <p:cNvPr id="4325" name="Google Shape;4325;g264ec6f4227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6" name="Google Shape;4326;g264ec6f4227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9" name="Shape 4349"/>
        <p:cNvGrpSpPr/>
        <p:nvPr/>
      </p:nvGrpSpPr>
      <p:grpSpPr>
        <a:xfrm>
          <a:off x="0" y="0"/>
          <a:ext cx="0" cy="0"/>
          <a:chOff x="0" y="0"/>
          <a:chExt cx="0" cy="0"/>
        </a:xfrm>
      </p:grpSpPr>
      <p:sp>
        <p:nvSpPr>
          <p:cNvPr id="4350" name="Google Shape;4350;g264ec6f4227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1" name="Google Shape;4351;g264ec6f4227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4" name="Shape 4404"/>
        <p:cNvGrpSpPr/>
        <p:nvPr/>
      </p:nvGrpSpPr>
      <p:grpSpPr>
        <a:xfrm>
          <a:off x="0" y="0"/>
          <a:ext cx="0" cy="0"/>
          <a:chOff x="0" y="0"/>
          <a:chExt cx="0" cy="0"/>
        </a:xfrm>
      </p:grpSpPr>
      <p:sp>
        <p:nvSpPr>
          <p:cNvPr id="4405" name="Google Shape;4405;g264ec6f4227_0_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6" name="Google Shape;4406;g264ec6f4227_0_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6" name="Shape 4446"/>
        <p:cNvGrpSpPr/>
        <p:nvPr/>
      </p:nvGrpSpPr>
      <p:grpSpPr>
        <a:xfrm>
          <a:off x="0" y="0"/>
          <a:ext cx="0" cy="0"/>
          <a:chOff x="0" y="0"/>
          <a:chExt cx="0" cy="0"/>
        </a:xfrm>
      </p:grpSpPr>
      <p:sp>
        <p:nvSpPr>
          <p:cNvPr id="4447" name="Google Shape;4447;g264ec6f4227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8" name="Google Shape;4448;g264ec6f4227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9" name="Shape 4489"/>
        <p:cNvGrpSpPr/>
        <p:nvPr/>
      </p:nvGrpSpPr>
      <p:grpSpPr>
        <a:xfrm>
          <a:off x="0" y="0"/>
          <a:ext cx="0" cy="0"/>
          <a:chOff x="0" y="0"/>
          <a:chExt cx="0" cy="0"/>
        </a:xfrm>
      </p:grpSpPr>
      <p:sp>
        <p:nvSpPr>
          <p:cNvPr id="4490" name="Google Shape;4490;g264ec6f4227_0_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1" name="Google Shape;4491;g264ec6f4227_0_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5" name="Shape 4535"/>
        <p:cNvGrpSpPr/>
        <p:nvPr/>
      </p:nvGrpSpPr>
      <p:grpSpPr>
        <a:xfrm>
          <a:off x="0" y="0"/>
          <a:ext cx="0" cy="0"/>
          <a:chOff x="0" y="0"/>
          <a:chExt cx="0" cy="0"/>
        </a:xfrm>
      </p:grpSpPr>
      <p:sp>
        <p:nvSpPr>
          <p:cNvPr id="4536" name="Google Shape;4536;g264ec6f4227_0_9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7" name="Google Shape;4537;g264ec6f4227_0_9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5" name="Shape 4715"/>
        <p:cNvGrpSpPr/>
        <p:nvPr/>
      </p:nvGrpSpPr>
      <p:grpSpPr>
        <a:xfrm>
          <a:off x="0" y="0"/>
          <a:ext cx="0" cy="0"/>
          <a:chOff x="0" y="0"/>
          <a:chExt cx="0" cy="0"/>
        </a:xfrm>
      </p:grpSpPr>
      <p:sp>
        <p:nvSpPr>
          <p:cNvPr id="4716" name="Google Shape;4716;p2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7" name="Google Shape;4717;p2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6" name="Shape 4776"/>
        <p:cNvGrpSpPr/>
        <p:nvPr/>
      </p:nvGrpSpPr>
      <p:grpSpPr>
        <a:xfrm>
          <a:off x="0" y="0"/>
          <a:ext cx="0" cy="0"/>
          <a:chOff x="0" y="0"/>
          <a:chExt cx="0" cy="0"/>
        </a:xfrm>
      </p:grpSpPr>
      <p:sp>
        <p:nvSpPr>
          <p:cNvPr id="4777" name="Google Shape;4777;p2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8" name="Google Shape;4778;p2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8" name="Shape 4828"/>
        <p:cNvGrpSpPr/>
        <p:nvPr/>
      </p:nvGrpSpPr>
      <p:grpSpPr>
        <a:xfrm>
          <a:off x="0" y="0"/>
          <a:ext cx="0" cy="0"/>
          <a:chOff x="0" y="0"/>
          <a:chExt cx="0" cy="0"/>
        </a:xfrm>
      </p:grpSpPr>
      <p:sp>
        <p:nvSpPr>
          <p:cNvPr id="4829" name="Google Shape;4829;p2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0" name="Google Shape;4830;p2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2" name="Shape 4892"/>
        <p:cNvGrpSpPr/>
        <p:nvPr/>
      </p:nvGrpSpPr>
      <p:grpSpPr>
        <a:xfrm>
          <a:off x="0" y="0"/>
          <a:ext cx="0" cy="0"/>
          <a:chOff x="0" y="0"/>
          <a:chExt cx="0" cy="0"/>
        </a:xfrm>
      </p:grpSpPr>
      <p:sp>
        <p:nvSpPr>
          <p:cNvPr id="4893" name="Google Shape;4893;p2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4" name="Google Shape;4894;p2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0" name="Google Shape;59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2" name="Google Shape;63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5" name="Google Shape;67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 name="Google Shape;71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2" name="Google Shape;76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6" name="Google Shape;80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64ec6f422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2" name="Google Shape;862;g264ec6f422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264ec6f4227_0_9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7" name="Google Shape;867;g264ec6f4227_0_9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2" name="Google Shape;87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0" name="Google Shape;890;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7" name="Google Shape;91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7" name="Google Shape;95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5" name="Google Shape;975;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4" name="Google Shape;1004;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6" name="Google Shape;103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1" name="Google Shape;1071;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5" name="Google Shape;1085;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4" name="Google Shape;1094;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5" name="Google Shape;1105;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0" name="Google Shape;1120;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6" name="Google Shape;1136;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3" name="Google Shape;1153;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1" name="Google Shape;1171;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0" name="Google Shape;1190;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0" name="Google Shape;1210;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1" name="Google Shape;1231;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3" name="Google Shape;1253;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6" name="Google Shape;1276;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9" name="Google Shape;1299;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3" name="Google Shape;1323;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0" name="Google Shape;1330;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6" name="Google Shape;1336;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3" name="Google Shape;1363;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1" name="Google Shape;1391;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9" name="Google Shape;1419;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7" name="Google Shape;1447;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5" name="Google Shape;1475;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p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3" name="Google Shape;1503;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1" name="Google Shape;1531;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p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9" name="Google Shape;1559;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6" name="Google Shape;1586;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3" name="Shape 1633"/>
        <p:cNvGrpSpPr/>
        <p:nvPr/>
      </p:nvGrpSpPr>
      <p:grpSpPr>
        <a:xfrm>
          <a:off x="0" y="0"/>
          <a:ext cx="0" cy="0"/>
          <a:chOff x="0" y="0"/>
          <a:chExt cx="0" cy="0"/>
        </a:xfrm>
      </p:grpSpPr>
      <p:sp>
        <p:nvSpPr>
          <p:cNvPr id="1634" name="Google Shape;1634;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5" name="Google Shape;1635;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3" name="Shape 1683"/>
        <p:cNvGrpSpPr/>
        <p:nvPr/>
      </p:nvGrpSpPr>
      <p:grpSpPr>
        <a:xfrm>
          <a:off x="0" y="0"/>
          <a:ext cx="0" cy="0"/>
          <a:chOff x="0" y="0"/>
          <a:chExt cx="0" cy="0"/>
        </a:xfrm>
      </p:grpSpPr>
      <p:sp>
        <p:nvSpPr>
          <p:cNvPr id="1684" name="Google Shape;1684;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5" name="Google Shape;1685;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3" name="Shape 1733"/>
        <p:cNvGrpSpPr/>
        <p:nvPr/>
      </p:nvGrpSpPr>
      <p:grpSpPr>
        <a:xfrm>
          <a:off x="0" y="0"/>
          <a:ext cx="0" cy="0"/>
          <a:chOff x="0" y="0"/>
          <a:chExt cx="0" cy="0"/>
        </a:xfrm>
      </p:grpSpPr>
      <p:sp>
        <p:nvSpPr>
          <p:cNvPr id="1734" name="Google Shape;1734;p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5" name="Google Shape;1735;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3" name="Shape 1783"/>
        <p:cNvGrpSpPr/>
        <p:nvPr/>
      </p:nvGrpSpPr>
      <p:grpSpPr>
        <a:xfrm>
          <a:off x="0" y="0"/>
          <a:ext cx="0" cy="0"/>
          <a:chOff x="0" y="0"/>
          <a:chExt cx="0" cy="0"/>
        </a:xfrm>
      </p:grpSpPr>
      <p:sp>
        <p:nvSpPr>
          <p:cNvPr id="1784" name="Google Shape;1784;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5" name="Google Shape;1785;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3" name="Shape 1833"/>
        <p:cNvGrpSpPr/>
        <p:nvPr/>
      </p:nvGrpSpPr>
      <p:grpSpPr>
        <a:xfrm>
          <a:off x="0" y="0"/>
          <a:ext cx="0" cy="0"/>
          <a:chOff x="0" y="0"/>
          <a:chExt cx="0" cy="0"/>
        </a:xfrm>
      </p:grpSpPr>
      <p:sp>
        <p:nvSpPr>
          <p:cNvPr id="1834" name="Google Shape;1834;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5" name="Google Shape;1835;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3" name="Shape 1883"/>
        <p:cNvGrpSpPr/>
        <p:nvPr/>
      </p:nvGrpSpPr>
      <p:grpSpPr>
        <a:xfrm>
          <a:off x="0" y="0"/>
          <a:ext cx="0" cy="0"/>
          <a:chOff x="0" y="0"/>
          <a:chExt cx="0" cy="0"/>
        </a:xfrm>
      </p:grpSpPr>
      <p:sp>
        <p:nvSpPr>
          <p:cNvPr id="1884" name="Google Shape;1884;p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5" name="Google Shape;1885;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3" name="Shape 1933"/>
        <p:cNvGrpSpPr/>
        <p:nvPr/>
      </p:nvGrpSpPr>
      <p:grpSpPr>
        <a:xfrm>
          <a:off x="0" y="0"/>
          <a:ext cx="0" cy="0"/>
          <a:chOff x="0" y="0"/>
          <a:chExt cx="0" cy="0"/>
        </a:xfrm>
      </p:grpSpPr>
      <p:sp>
        <p:nvSpPr>
          <p:cNvPr id="1934" name="Google Shape;1934;p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5" name="Google Shape;1935;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3" name="Shape 1983"/>
        <p:cNvGrpSpPr/>
        <p:nvPr/>
      </p:nvGrpSpPr>
      <p:grpSpPr>
        <a:xfrm>
          <a:off x="0" y="0"/>
          <a:ext cx="0" cy="0"/>
          <a:chOff x="0" y="0"/>
          <a:chExt cx="0" cy="0"/>
        </a:xfrm>
      </p:grpSpPr>
      <p:sp>
        <p:nvSpPr>
          <p:cNvPr id="1984" name="Google Shape;1984;p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5" name="Google Shape;1985;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3" name="Shape 2033"/>
        <p:cNvGrpSpPr/>
        <p:nvPr/>
      </p:nvGrpSpPr>
      <p:grpSpPr>
        <a:xfrm>
          <a:off x="0" y="0"/>
          <a:ext cx="0" cy="0"/>
          <a:chOff x="0" y="0"/>
          <a:chExt cx="0" cy="0"/>
        </a:xfrm>
      </p:grpSpPr>
      <p:sp>
        <p:nvSpPr>
          <p:cNvPr id="2034" name="Google Shape;2034;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5" name="Google Shape;2035;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3" name="Shape 2083"/>
        <p:cNvGrpSpPr/>
        <p:nvPr/>
      </p:nvGrpSpPr>
      <p:grpSpPr>
        <a:xfrm>
          <a:off x="0" y="0"/>
          <a:ext cx="0" cy="0"/>
          <a:chOff x="0" y="0"/>
          <a:chExt cx="0" cy="0"/>
        </a:xfrm>
      </p:grpSpPr>
      <p:sp>
        <p:nvSpPr>
          <p:cNvPr id="2084" name="Google Shape;2084;p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5" name="Google Shape;2085;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3" name="Shape 2133"/>
        <p:cNvGrpSpPr/>
        <p:nvPr/>
      </p:nvGrpSpPr>
      <p:grpSpPr>
        <a:xfrm>
          <a:off x="0" y="0"/>
          <a:ext cx="0" cy="0"/>
          <a:chOff x="0" y="0"/>
          <a:chExt cx="0" cy="0"/>
        </a:xfrm>
      </p:grpSpPr>
      <p:sp>
        <p:nvSpPr>
          <p:cNvPr id="2134" name="Google Shape;2134;p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5" name="Google Shape;2135;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3" name="Shape 2183"/>
        <p:cNvGrpSpPr/>
        <p:nvPr/>
      </p:nvGrpSpPr>
      <p:grpSpPr>
        <a:xfrm>
          <a:off x="0" y="0"/>
          <a:ext cx="0" cy="0"/>
          <a:chOff x="0" y="0"/>
          <a:chExt cx="0" cy="0"/>
        </a:xfrm>
      </p:grpSpPr>
      <p:sp>
        <p:nvSpPr>
          <p:cNvPr id="2184" name="Google Shape;2184;p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5" name="Google Shape;2185;p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3" name="Shape 2233"/>
        <p:cNvGrpSpPr/>
        <p:nvPr/>
      </p:nvGrpSpPr>
      <p:grpSpPr>
        <a:xfrm>
          <a:off x="0" y="0"/>
          <a:ext cx="0" cy="0"/>
          <a:chOff x="0" y="0"/>
          <a:chExt cx="0" cy="0"/>
        </a:xfrm>
      </p:grpSpPr>
      <p:sp>
        <p:nvSpPr>
          <p:cNvPr id="2234" name="Google Shape;2234;p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5" name="Google Shape;2235;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3" name="Shape 2283"/>
        <p:cNvGrpSpPr/>
        <p:nvPr/>
      </p:nvGrpSpPr>
      <p:grpSpPr>
        <a:xfrm>
          <a:off x="0" y="0"/>
          <a:ext cx="0" cy="0"/>
          <a:chOff x="0" y="0"/>
          <a:chExt cx="0" cy="0"/>
        </a:xfrm>
      </p:grpSpPr>
      <p:sp>
        <p:nvSpPr>
          <p:cNvPr id="2284" name="Google Shape;2284;p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5" name="Google Shape;2285;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3" name="Shape 2333"/>
        <p:cNvGrpSpPr/>
        <p:nvPr/>
      </p:nvGrpSpPr>
      <p:grpSpPr>
        <a:xfrm>
          <a:off x="0" y="0"/>
          <a:ext cx="0" cy="0"/>
          <a:chOff x="0" y="0"/>
          <a:chExt cx="0" cy="0"/>
        </a:xfrm>
      </p:grpSpPr>
      <p:sp>
        <p:nvSpPr>
          <p:cNvPr id="2334" name="Google Shape;2334;p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5" name="Google Shape;2335;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3" name="Shape 2383"/>
        <p:cNvGrpSpPr/>
        <p:nvPr/>
      </p:nvGrpSpPr>
      <p:grpSpPr>
        <a:xfrm>
          <a:off x="0" y="0"/>
          <a:ext cx="0" cy="0"/>
          <a:chOff x="0" y="0"/>
          <a:chExt cx="0" cy="0"/>
        </a:xfrm>
      </p:grpSpPr>
      <p:sp>
        <p:nvSpPr>
          <p:cNvPr id="2384" name="Google Shape;2384;p105:notes"/>
          <p:cNvSpPr/>
          <p:nvPr>
            <p:ph idx="2" type="sldImg"/>
          </p:nvPr>
        </p:nvSpPr>
        <p:spPr>
          <a:xfrm>
            <a:off x="381000" y="687388"/>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5" name="Google Shape;2385;p105:notes"/>
          <p:cNvSpPr txBox="1"/>
          <p:nvPr>
            <p:ph idx="1" type="body"/>
          </p:nvPr>
        </p:nvSpPr>
        <p:spPr>
          <a:xfrm>
            <a:off x="685800" y="4343713"/>
            <a:ext cx="5486400" cy="4113600"/>
          </a:xfrm>
          <a:prstGeom prst="rect">
            <a:avLst/>
          </a:prstGeom>
          <a:noFill/>
          <a:ln>
            <a:noFill/>
          </a:ln>
        </p:spPr>
        <p:txBody>
          <a:bodyPr anchorCtr="0" anchor="t" bIns="45650" lIns="91300" spcFirstLastPara="1" rIns="91300" wrap="square" tIns="45650">
            <a:noAutofit/>
          </a:bodyPr>
          <a:lstStyle/>
          <a:p>
            <a:pPr indent="0" lvl="0" marL="0" rtl="0" algn="l">
              <a:lnSpc>
                <a:spcPct val="100000"/>
              </a:lnSpc>
              <a:spcBef>
                <a:spcPts val="0"/>
              </a:spcBef>
              <a:spcAft>
                <a:spcPts val="0"/>
              </a:spcAft>
              <a:buSzPts val="1100"/>
              <a:buNone/>
            </a:pPr>
            <a:r>
              <a:t/>
            </a:r>
            <a:endParaRPr sz="2000"/>
          </a:p>
        </p:txBody>
      </p:sp>
      <p:sp>
        <p:nvSpPr>
          <p:cNvPr id="2386" name="Google Shape;2386;p105:notes"/>
          <p:cNvSpPr txBox="1"/>
          <p:nvPr>
            <p:ph idx="12" type="sldNum"/>
          </p:nvPr>
        </p:nvSpPr>
        <p:spPr>
          <a:xfrm>
            <a:off x="3884122" y="8685863"/>
            <a:ext cx="2972400" cy="456600"/>
          </a:xfrm>
          <a:prstGeom prst="rect">
            <a:avLst/>
          </a:prstGeom>
          <a:noFill/>
          <a:ln>
            <a:noFill/>
          </a:ln>
        </p:spPr>
        <p:txBody>
          <a:bodyPr anchorCtr="0" anchor="b" bIns="45650" lIns="91300" spcFirstLastPara="1" rIns="91300" wrap="square" tIns="456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2" name="Shape 2392"/>
        <p:cNvGrpSpPr/>
        <p:nvPr/>
      </p:nvGrpSpPr>
      <p:grpSpPr>
        <a:xfrm>
          <a:off x="0" y="0"/>
          <a:ext cx="0" cy="0"/>
          <a:chOff x="0" y="0"/>
          <a:chExt cx="0" cy="0"/>
        </a:xfrm>
      </p:grpSpPr>
      <p:sp>
        <p:nvSpPr>
          <p:cNvPr id="2393" name="Google Shape;2393;p106:notes"/>
          <p:cNvSpPr/>
          <p:nvPr>
            <p:ph idx="2" type="sldImg"/>
          </p:nvPr>
        </p:nvSpPr>
        <p:spPr>
          <a:xfrm>
            <a:off x="381000" y="687388"/>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4" name="Google Shape;2394;p106:notes"/>
          <p:cNvSpPr txBox="1"/>
          <p:nvPr>
            <p:ph idx="1" type="body"/>
          </p:nvPr>
        </p:nvSpPr>
        <p:spPr>
          <a:xfrm>
            <a:off x="685800" y="4343713"/>
            <a:ext cx="5486400" cy="4113600"/>
          </a:xfrm>
          <a:prstGeom prst="rect">
            <a:avLst/>
          </a:prstGeom>
          <a:noFill/>
          <a:ln>
            <a:noFill/>
          </a:ln>
        </p:spPr>
        <p:txBody>
          <a:bodyPr anchorCtr="0" anchor="t" bIns="45650" lIns="91300" spcFirstLastPara="1" rIns="91300" wrap="square" tIns="45650">
            <a:noAutofit/>
          </a:bodyPr>
          <a:lstStyle/>
          <a:p>
            <a:pPr indent="0" lvl="0" marL="0" rtl="0" algn="l">
              <a:lnSpc>
                <a:spcPct val="100000"/>
              </a:lnSpc>
              <a:spcBef>
                <a:spcPts val="0"/>
              </a:spcBef>
              <a:spcAft>
                <a:spcPts val="0"/>
              </a:spcAft>
              <a:buSzPts val="1100"/>
              <a:buNone/>
            </a:pPr>
            <a:r>
              <a:t/>
            </a:r>
            <a:endParaRPr sz="2000"/>
          </a:p>
        </p:txBody>
      </p:sp>
      <p:sp>
        <p:nvSpPr>
          <p:cNvPr id="2395" name="Google Shape;2395;p106:notes"/>
          <p:cNvSpPr txBox="1"/>
          <p:nvPr>
            <p:ph idx="12" type="sldNum"/>
          </p:nvPr>
        </p:nvSpPr>
        <p:spPr>
          <a:xfrm>
            <a:off x="3884122" y="8685863"/>
            <a:ext cx="2972400" cy="456600"/>
          </a:xfrm>
          <a:prstGeom prst="rect">
            <a:avLst/>
          </a:prstGeom>
          <a:noFill/>
          <a:ln>
            <a:noFill/>
          </a:ln>
        </p:spPr>
        <p:txBody>
          <a:bodyPr anchorCtr="0" anchor="b" bIns="45650" lIns="91300" spcFirstLastPara="1" rIns="91300" wrap="square" tIns="456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2" name="Shape 2402"/>
        <p:cNvGrpSpPr/>
        <p:nvPr/>
      </p:nvGrpSpPr>
      <p:grpSpPr>
        <a:xfrm>
          <a:off x="0" y="0"/>
          <a:ext cx="0" cy="0"/>
          <a:chOff x="0" y="0"/>
          <a:chExt cx="0" cy="0"/>
        </a:xfrm>
      </p:grpSpPr>
      <p:sp>
        <p:nvSpPr>
          <p:cNvPr id="2403" name="Google Shape;2403;p107:notes"/>
          <p:cNvSpPr/>
          <p:nvPr>
            <p:ph idx="2" type="sldImg"/>
          </p:nvPr>
        </p:nvSpPr>
        <p:spPr>
          <a:xfrm>
            <a:off x="381000" y="687388"/>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4" name="Google Shape;2404;p107:notes"/>
          <p:cNvSpPr txBox="1"/>
          <p:nvPr>
            <p:ph idx="1" type="body"/>
          </p:nvPr>
        </p:nvSpPr>
        <p:spPr>
          <a:xfrm>
            <a:off x="685800" y="4343713"/>
            <a:ext cx="5486400" cy="4113600"/>
          </a:xfrm>
          <a:prstGeom prst="rect">
            <a:avLst/>
          </a:prstGeom>
          <a:noFill/>
          <a:ln>
            <a:noFill/>
          </a:ln>
        </p:spPr>
        <p:txBody>
          <a:bodyPr anchorCtr="0" anchor="t" bIns="45650" lIns="91300" spcFirstLastPara="1" rIns="91300" wrap="square" tIns="45650">
            <a:noAutofit/>
          </a:bodyPr>
          <a:lstStyle/>
          <a:p>
            <a:pPr indent="0" lvl="0" marL="0" rtl="0" algn="l">
              <a:lnSpc>
                <a:spcPct val="100000"/>
              </a:lnSpc>
              <a:spcBef>
                <a:spcPts val="0"/>
              </a:spcBef>
              <a:spcAft>
                <a:spcPts val="0"/>
              </a:spcAft>
              <a:buSzPts val="1100"/>
              <a:buNone/>
            </a:pPr>
            <a:r>
              <a:t/>
            </a:r>
            <a:endParaRPr sz="2000"/>
          </a:p>
        </p:txBody>
      </p:sp>
      <p:sp>
        <p:nvSpPr>
          <p:cNvPr id="2405" name="Google Shape;2405;p107:notes"/>
          <p:cNvSpPr txBox="1"/>
          <p:nvPr>
            <p:ph idx="12" type="sldNum"/>
          </p:nvPr>
        </p:nvSpPr>
        <p:spPr>
          <a:xfrm>
            <a:off x="3884122" y="8685863"/>
            <a:ext cx="2972400" cy="456600"/>
          </a:xfrm>
          <a:prstGeom prst="rect">
            <a:avLst/>
          </a:prstGeom>
          <a:noFill/>
          <a:ln>
            <a:noFill/>
          </a:ln>
        </p:spPr>
        <p:txBody>
          <a:bodyPr anchorCtr="0" anchor="b" bIns="45650" lIns="91300" spcFirstLastPara="1" rIns="91300" wrap="square" tIns="456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2" name="Shape 2412"/>
        <p:cNvGrpSpPr/>
        <p:nvPr/>
      </p:nvGrpSpPr>
      <p:grpSpPr>
        <a:xfrm>
          <a:off x="0" y="0"/>
          <a:ext cx="0" cy="0"/>
          <a:chOff x="0" y="0"/>
          <a:chExt cx="0" cy="0"/>
        </a:xfrm>
      </p:grpSpPr>
      <p:sp>
        <p:nvSpPr>
          <p:cNvPr id="2413" name="Google Shape;2413;p108:notes"/>
          <p:cNvSpPr/>
          <p:nvPr>
            <p:ph idx="2" type="sldImg"/>
          </p:nvPr>
        </p:nvSpPr>
        <p:spPr>
          <a:xfrm>
            <a:off x="381000" y="687388"/>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4" name="Google Shape;2414;p108:notes"/>
          <p:cNvSpPr txBox="1"/>
          <p:nvPr>
            <p:ph idx="1" type="body"/>
          </p:nvPr>
        </p:nvSpPr>
        <p:spPr>
          <a:xfrm>
            <a:off x="685800" y="4343713"/>
            <a:ext cx="5486400" cy="4113600"/>
          </a:xfrm>
          <a:prstGeom prst="rect">
            <a:avLst/>
          </a:prstGeom>
          <a:noFill/>
          <a:ln>
            <a:noFill/>
          </a:ln>
        </p:spPr>
        <p:txBody>
          <a:bodyPr anchorCtr="0" anchor="t" bIns="45650" lIns="91300" spcFirstLastPara="1" rIns="91300" wrap="square" tIns="45650">
            <a:noAutofit/>
          </a:bodyPr>
          <a:lstStyle/>
          <a:p>
            <a:pPr indent="0" lvl="0" marL="0" rtl="0" algn="l">
              <a:lnSpc>
                <a:spcPct val="100000"/>
              </a:lnSpc>
              <a:spcBef>
                <a:spcPts val="0"/>
              </a:spcBef>
              <a:spcAft>
                <a:spcPts val="0"/>
              </a:spcAft>
              <a:buSzPts val="1100"/>
              <a:buNone/>
            </a:pPr>
            <a:r>
              <a:t/>
            </a:r>
            <a:endParaRPr sz="2000"/>
          </a:p>
        </p:txBody>
      </p:sp>
      <p:sp>
        <p:nvSpPr>
          <p:cNvPr id="2415" name="Google Shape;2415;p108:notes"/>
          <p:cNvSpPr txBox="1"/>
          <p:nvPr>
            <p:ph idx="12" type="sldNum"/>
          </p:nvPr>
        </p:nvSpPr>
        <p:spPr>
          <a:xfrm>
            <a:off x="3884122" y="8685863"/>
            <a:ext cx="2972400" cy="456600"/>
          </a:xfrm>
          <a:prstGeom prst="rect">
            <a:avLst/>
          </a:prstGeom>
          <a:noFill/>
          <a:ln>
            <a:noFill/>
          </a:ln>
        </p:spPr>
        <p:txBody>
          <a:bodyPr anchorCtr="0" anchor="b" bIns="45650" lIns="91300" spcFirstLastPara="1" rIns="91300" wrap="square" tIns="456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2" name="Shape 2422"/>
        <p:cNvGrpSpPr/>
        <p:nvPr/>
      </p:nvGrpSpPr>
      <p:grpSpPr>
        <a:xfrm>
          <a:off x="0" y="0"/>
          <a:ext cx="0" cy="0"/>
          <a:chOff x="0" y="0"/>
          <a:chExt cx="0" cy="0"/>
        </a:xfrm>
      </p:grpSpPr>
      <p:sp>
        <p:nvSpPr>
          <p:cNvPr id="2423" name="Google Shape;2423;p109:notes"/>
          <p:cNvSpPr/>
          <p:nvPr>
            <p:ph idx="2" type="sldImg"/>
          </p:nvPr>
        </p:nvSpPr>
        <p:spPr>
          <a:xfrm>
            <a:off x="381000" y="687388"/>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4" name="Google Shape;2424;p109:notes"/>
          <p:cNvSpPr txBox="1"/>
          <p:nvPr>
            <p:ph idx="1" type="body"/>
          </p:nvPr>
        </p:nvSpPr>
        <p:spPr>
          <a:xfrm>
            <a:off x="685800" y="4343713"/>
            <a:ext cx="5486400" cy="4113600"/>
          </a:xfrm>
          <a:prstGeom prst="rect">
            <a:avLst/>
          </a:prstGeom>
          <a:noFill/>
          <a:ln>
            <a:noFill/>
          </a:ln>
        </p:spPr>
        <p:txBody>
          <a:bodyPr anchorCtr="0" anchor="t" bIns="45650" lIns="91300" spcFirstLastPara="1" rIns="91300" wrap="square" tIns="45650">
            <a:noAutofit/>
          </a:bodyPr>
          <a:lstStyle/>
          <a:p>
            <a:pPr indent="0" lvl="0" marL="0" rtl="0" algn="l">
              <a:lnSpc>
                <a:spcPct val="100000"/>
              </a:lnSpc>
              <a:spcBef>
                <a:spcPts val="0"/>
              </a:spcBef>
              <a:spcAft>
                <a:spcPts val="0"/>
              </a:spcAft>
              <a:buSzPts val="1100"/>
              <a:buNone/>
            </a:pPr>
            <a:r>
              <a:t/>
            </a:r>
            <a:endParaRPr sz="2000"/>
          </a:p>
        </p:txBody>
      </p:sp>
      <p:sp>
        <p:nvSpPr>
          <p:cNvPr id="2425" name="Google Shape;2425;p109:notes"/>
          <p:cNvSpPr txBox="1"/>
          <p:nvPr>
            <p:ph idx="12" type="sldNum"/>
          </p:nvPr>
        </p:nvSpPr>
        <p:spPr>
          <a:xfrm>
            <a:off x="3884122" y="8685863"/>
            <a:ext cx="2972400" cy="456600"/>
          </a:xfrm>
          <a:prstGeom prst="rect">
            <a:avLst/>
          </a:prstGeom>
          <a:noFill/>
          <a:ln>
            <a:noFill/>
          </a:ln>
        </p:spPr>
        <p:txBody>
          <a:bodyPr anchorCtr="0" anchor="b" bIns="45650" lIns="91300" spcFirstLastPara="1" rIns="91300" wrap="square" tIns="456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2" name="Shape 2432"/>
        <p:cNvGrpSpPr/>
        <p:nvPr/>
      </p:nvGrpSpPr>
      <p:grpSpPr>
        <a:xfrm>
          <a:off x="0" y="0"/>
          <a:ext cx="0" cy="0"/>
          <a:chOff x="0" y="0"/>
          <a:chExt cx="0" cy="0"/>
        </a:xfrm>
      </p:grpSpPr>
      <p:sp>
        <p:nvSpPr>
          <p:cNvPr id="2433" name="Google Shape;2433;p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4" name="Google Shape;2434;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1" name="Shape 2441"/>
        <p:cNvGrpSpPr/>
        <p:nvPr/>
      </p:nvGrpSpPr>
      <p:grpSpPr>
        <a:xfrm>
          <a:off x="0" y="0"/>
          <a:ext cx="0" cy="0"/>
          <a:chOff x="0" y="0"/>
          <a:chExt cx="0" cy="0"/>
        </a:xfrm>
      </p:grpSpPr>
      <p:sp>
        <p:nvSpPr>
          <p:cNvPr id="2442" name="Google Shape;2442;p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3" name="Google Shape;2443;p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3" name="Shape 2453"/>
        <p:cNvGrpSpPr/>
        <p:nvPr/>
      </p:nvGrpSpPr>
      <p:grpSpPr>
        <a:xfrm>
          <a:off x="0" y="0"/>
          <a:ext cx="0" cy="0"/>
          <a:chOff x="0" y="0"/>
          <a:chExt cx="0" cy="0"/>
        </a:xfrm>
      </p:grpSpPr>
      <p:sp>
        <p:nvSpPr>
          <p:cNvPr id="2454" name="Google Shape;2454;p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5" name="Google Shape;2455;p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0" name="Shape 2460"/>
        <p:cNvGrpSpPr/>
        <p:nvPr/>
      </p:nvGrpSpPr>
      <p:grpSpPr>
        <a:xfrm>
          <a:off x="0" y="0"/>
          <a:ext cx="0" cy="0"/>
          <a:chOff x="0" y="0"/>
          <a:chExt cx="0" cy="0"/>
        </a:xfrm>
      </p:grpSpPr>
      <p:sp>
        <p:nvSpPr>
          <p:cNvPr id="2461" name="Google Shape;2461;p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2" name="Google Shape;2462;p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5" name="Shape 2485"/>
        <p:cNvGrpSpPr/>
        <p:nvPr/>
      </p:nvGrpSpPr>
      <p:grpSpPr>
        <a:xfrm>
          <a:off x="0" y="0"/>
          <a:ext cx="0" cy="0"/>
          <a:chOff x="0" y="0"/>
          <a:chExt cx="0" cy="0"/>
        </a:xfrm>
      </p:grpSpPr>
      <p:sp>
        <p:nvSpPr>
          <p:cNvPr id="2486" name="Google Shape;2486;p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7" name="Google Shape;2487;p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4" name="Shape 2514"/>
        <p:cNvGrpSpPr/>
        <p:nvPr/>
      </p:nvGrpSpPr>
      <p:grpSpPr>
        <a:xfrm>
          <a:off x="0" y="0"/>
          <a:ext cx="0" cy="0"/>
          <a:chOff x="0" y="0"/>
          <a:chExt cx="0" cy="0"/>
        </a:xfrm>
      </p:grpSpPr>
      <p:sp>
        <p:nvSpPr>
          <p:cNvPr id="2515" name="Google Shape;2515;p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6" name="Google Shape;2516;p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2" name="Shape 2542"/>
        <p:cNvGrpSpPr/>
        <p:nvPr/>
      </p:nvGrpSpPr>
      <p:grpSpPr>
        <a:xfrm>
          <a:off x="0" y="0"/>
          <a:ext cx="0" cy="0"/>
          <a:chOff x="0" y="0"/>
          <a:chExt cx="0" cy="0"/>
        </a:xfrm>
      </p:grpSpPr>
      <p:sp>
        <p:nvSpPr>
          <p:cNvPr id="2543" name="Google Shape;2543;p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4" name="Google Shape;2544;p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1" name="Shape 2571"/>
        <p:cNvGrpSpPr/>
        <p:nvPr/>
      </p:nvGrpSpPr>
      <p:grpSpPr>
        <a:xfrm>
          <a:off x="0" y="0"/>
          <a:ext cx="0" cy="0"/>
          <a:chOff x="0" y="0"/>
          <a:chExt cx="0" cy="0"/>
        </a:xfrm>
      </p:grpSpPr>
      <p:sp>
        <p:nvSpPr>
          <p:cNvPr id="2572" name="Google Shape;2572;p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3" name="Google Shape;2573;p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0" name="Shape 2600"/>
        <p:cNvGrpSpPr/>
        <p:nvPr/>
      </p:nvGrpSpPr>
      <p:grpSpPr>
        <a:xfrm>
          <a:off x="0" y="0"/>
          <a:ext cx="0" cy="0"/>
          <a:chOff x="0" y="0"/>
          <a:chExt cx="0" cy="0"/>
        </a:xfrm>
      </p:grpSpPr>
      <p:sp>
        <p:nvSpPr>
          <p:cNvPr id="2601" name="Google Shape;2601;p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2" name="Google Shape;2602;p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9" name="Shape 2629"/>
        <p:cNvGrpSpPr/>
        <p:nvPr/>
      </p:nvGrpSpPr>
      <p:grpSpPr>
        <a:xfrm>
          <a:off x="0" y="0"/>
          <a:ext cx="0" cy="0"/>
          <a:chOff x="0" y="0"/>
          <a:chExt cx="0" cy="0"/>
        </a:xfrm>
      </p:grpSpPr>
      <p:sp>
        <p:nvSpPr>
          <p:cNvPr id="2630" name="Google Shape;2630;p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1" name="Google Shape;2631;p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6" name="Shape 2636"/>
        <p:cNvGrpSpPr/>
        <p:nvPr/>
      </p:nvGrpSpPr>
      <p:grpSpPr>
        <a:xfrm>
          <a:off x="0" y="0"/>
          <a:ext cx="0" cy="0"/>
          <a:chOff x="0" y="0"/>
          <a:chExt cx="0" cy="0"/>
        </a:xfrm>
      </p:grpSpPr>
      <p:sp>
        <p:nvSpPr>
          <p:cNvPr id="2637" name="Google Shape;2637;p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8" name="Google Shape;2638;p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4" name="Shape 2644"/>
        <p:cNvGrpSpPr/>
        <p:nvPr/>
      </p:nvGrpSpPr>
      <p:grpSpPr>
        <a:xfrm>
          <a:off x="0" y="0"/>
          <a:ext cx="0" cy="0"/>
          <a:chOff x="0" y="0"/>
          <a:chExt cx="0" cy="0"/>
        </a:xfrm>
      </p:grpSpPr>
      <p:sp>
        <p:nvSpPr>
          <p:cNvPr id="2645" name="Google Shape;2645;p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6" name="Google Shape;2646;p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0" name="Shape 2660"/>
        <p:cNvGrpSpPr/>
        <p:nvPr/>
      </p:nvGrpSpPr>
      <p:grpSpPr>
        <a:xfrm>
          <a:off x="0" y="0"/>
          <a:ext cx="0" cy="0"/>
          <a:chOff x="0" y="0"/>
          <a:chExt cx="0" cy="0"/>
        </a:xfrm>
      </p:grpSpPr>
      <p:sp>
        <p:nvSpPr>
          <p:cNvPr id="2661" name="Google Shape;2661;p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2" name="Google Shape;2662;p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6" name="Shape 2686"/>
        <p:cNvGrpSpPr/>
        <p:nvPr/>
      </p:nvGrpSpPr>
      <p:grpSpPr>
        <a:xfrm>
          <a:off x="0" y="0"/>
          <a:ext cx="0" cy="0"/>
          <a:chOff x="0" y="0"/>
          <a:chExt cx="0" cy="0"/>
        </a:xfrm>
      </p:grpSpPr>
      <p:sp>
        <p:nvSpPr>
          <p:cNvPr id="2687" name="Google Shape;2687;p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8" name="Google Shape;2688;p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2" name="Shape 2702"/>
        <p:cNvGrpSpPr/>
        <p:nvPr/>
      </p:nvGrpSpPr>
      <p:grpSpPr>
        <a:xfrm>
          <a:off x="0" y="0"/>
          <a:ext cx="0" cy="0"/>
          <a:chOff x="0" y="0"/>
          <a:chExt cx="0" cy="0"/>
        </a:xfrm>
      </p:grpSpPr>
      <p:sp>
        <p:nvSpPr>
          <p:cNvPr id="2703" name="Google Shape;2703;p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4" name="Google Shape;2704;p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9" name="Shape 2719"/>
        <p:cNvGrpSpPr/>
        <p:nvPr/>
      </p:nvGrpSpPr>
      <p:grpSpPr>
        <a:xfrm>
          <a:off x="0" y="0"/>
          <a:ext cx="0" cy="0"/>
          <a:chOff x="0" y="0"/>
          <a:chExt cx="0" cy="0"/>
        </a:xfrm>
      </p:grpSpPr>
      <p:sp>
        <p:nvSpPr>
          <p:cNvPr id="2720" name="Google Shape;2720;p1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1" name="Google Shape;2721;p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7" name="Shape 2737"/>
        <p:cNvGrpSpPr/>
        <p:nvPr/>
      </p:nvGrpSpPr>
      <p:grpSpPr>
        <a:xfrm>
          <a:off x="0" y="0"/>
          <a:ext cx="0" cy="0"/>
          <a:chOff x="0" y="0"/>
          <a:chExt cx="0" cy="0"/>
        </a:xfrm>
      </p:grpSpPr>
      <p:sp>
        <p:nvSpPr>
          <p:cNvPr id="2738" name="Google Shape;2738;p1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9" name="Google Shape;2739;p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6" name="Shape 2756"/>
        <p:cNvGrpSpPr/>
        <p:nvPr/>
      </p:nvGrpSpPr>
      <p:grpSpPr>
        <a:xfrm>
          <a:off x="0" y="0"/>
          <a:ext cx="0" cy="0"/>
          <a:chOff x="0" y="0"/>
          <a:chExt cx="0" cy="0"/>
        </a:xfrm>
      </p:grpSpPr>
      <p:sp>
        <p:nvSpPr>
          <p:cNvPr id="2757" name="Google Shape;2757;p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8" name="Google Shape;2758;p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1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6" name="Google Shape;46;p1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7" name="Google Shape;47;p1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8" name="Google Shape;48;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51" name="Google Shape;51;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4" name="Google Shape;54;p1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5" name="Google Shape;5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 name="Google Shape;13;p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8" name="Google Shape;18;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5"/>
          <p:cNvSpPr txBox="1"/>
          <p:nvPr>
            <p:ph type="title"/>
          </p:nvPr>
        </p:nvSpPr>
        <p:spPr>
          <a:xfrm>
            <a:off x="914400" y="208360"/>
            <a:ext cx="7772400" cy="8574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 name="Google Shape;21;p5"/>
          <p:cNvSpPr txBox="1"/>
          <p:nvPr>
            <p:ph idx="1" type="body"/>
          </p:nvPr>
        </p:nvSpPr>
        <p:spPr>
          <a:xfrm>
            <a:off x="914400" y="1200152"/>
            <a:ext cx="7772400" cy="3398100"/>
          </a:xfrm>
          <a:prstGeom prst="rect">
            <a:avLst/>
          </a:prstGeom>
          <a:noFill/>
          <a:ln>
            <a:noFill/>
          </a:ln>
        </p:spPr>
        <p:txBody>
          <a:bodyPr anchorCtr="0" anchor="t" bIns="34275" lIns="68575" spcFirstLastPara="1" rIns="68575" wrap="square" tIns="34275">
            <a:noAutofit/>
          </a:bodyPr>
          <a:lstStyle>
            <a:lvl1pPr indent="-304800" lvl="0" marL="457200" algn="l">
              <a:lnSpc>
                <a:spcPct val="115000"/>
              </a:lnSpc>
              <a:spcBef>
                <a:spcPts val="300"/>
              </a:spcBef>
              <a:spcAft>
                <a:spcPts val="0"/>
              </a:spcAft>
              <a:buSzPts val="1200"/>
              <a:buChar char="●"/>
              <a:defRPr/>
            </a:lvl1pPr>
            <a:lvl2pPr indent="-292100" lvl="1" marL="914400" algn="l">
              <a:lnSpc>
                <a:spcPct val="115000"/>
              </a:lnSpc>
              <a:spcBef>
                <a:spcPts val="300"/>
              </a:spcBef>
              <a:spcAft>
                <a:spcPts val="0"/>
              </a:spcAft>
              <a:buSzPts val="1000"/>
              <a:buChar char="○"/>
              <a:defRPr/>
            </a:lvl2pPr>
            <a:lvl3pPr indent="-273050" lvl="2" marL="1371600" algn="l">
              <a:lnSpc>
                <a:spcPct val="115000"/>
              </a:lnSpc>
              <a:spcBef>
                <a:spcPts val="300"/>
              </a:spcBef>
              <a:spcAft>
                <a:spcPts val="0"/>
              </a:spcAft>
              <a:buSzPts val="700"/>
              <a:buChar char="■"/>
              <a:defRPr/>
            </a:lvl3pPr>
            <a:lvl4pPr indent="-317500" lvl="3" marL="1828800" algn="l">
              <a:lnSpc>
                <a:spcPct val="115000"/>
              </a:lnSpc>
              <a:spcBef>
                <a:spcPts val="300"/>
              </a:spcBef>
              <a:spcAft>
                <a:spcPts val="0"/>
              </a:spcAft>
              <a:buSzPts val="1400"/>
              <a:buChar char="●"/>
              <a:defRPr/>
            </a:lvl4pPr>
            <a:lvl5pPr indent="-317500" lvl="4" marL="2286000" algn="l">
              <a:lnSpc>
                <a:spcPct val="115000"/>
              </a:lnSpc>
              <a:spcBef>
                <a:spcPts val="300"/>
              </a:spcBef>
              <a:spcAft>
                <a:spcPts val="0"/>
              </a:spcAft>
              <a:buSzPts val="1400"/>
              <a:buChar char="○"/>
              <a:defRPr/>
            </a:lvl5pPr>
            <a:lvl6pPr indent="-317500" lvl="5" marL="2743200" algn="l">
              <a:lnSpc>
                <a:spcPct val="115000"/>
              </a:lnSpc>
              <a:spcBef>
                <a:spcPts val="300"/>
              </a:spcBef>
              <a:spcAft>
                <a:spcPts val="0"/>
              </a:spcAft>
              <a:buSzPts val="1400"/>
              <a:buChar char="■"/>
              <a:defRPr/>
            </a:lvl6pPr>
            <a:lvl7pPr indent="-317500" lvl="6" marL="3200400" algn="l">
              <a:lnSpc>
                <a:spcPct val="115000"/>
              </a:lnSpc>
              <a:spcBef>
                <a:spcPts val="300"/>
              </a:spcBef>
              <a:spcAft>
                <a:spcPts val="0"/>
              </a:spcAft>
              <a:buSzPts val="1400"/>
              <a:buChar char="●"/>
              <a:defRPr/>
            </a:lvl7pPr>
            <a:lvl8pPr indent="-317500" lvl="7" marL="3657600" algn="l">
              <a:lnSpc>
                <a:spcPct val="115000"/>
              </a:lnSpc>
              <a:spcBef>
                <a:spcPts val="300"/>
              </a:spcBef>
              <a:spcAft>
                <a:spcPts val="0"/>
              </a:spcAft>
              <a:buSzPts val="1400"/>
              <a:buChar char="○"/>
              <a:defRPr/>
            </a:lvl8pPr>
            <a:lvl9pPr indent="-317500" lvl="8" marL="4114800" algn="l">
              <a:lnSpc>
                <a:spcPct val="115000"/>
              </a:lnSpc>
              <a:spcBef>
                <a:spcPts val="300"/>
              </a:spcBef>
              <a:spcAft>
                <a:spcPts val="0"/>
              </a:spcAft>
              <a:buSzPts val="1400"/>
              <a:buChar char="■"/>
              <a:defRPr/>
            </a:lvl9pPr>
          </a:lstStyle>
          <a:p/>
        </p:txBody>
      </p:sp>
      <p:sp>
        <p:nvSpPr>
          <p:cNvPr id="22" name="Google Shape;22;p5"/>
          <p:cNvSpPr txBox="1"/>
          <p:nvPr>
            <p:ph idx="10" type="dt"/>
          </p:nvPr>
        </p:nvSpPr>
        <p:spPr>
          <a:xfrm>
            <a:off x="914400" y="4688681"/>
            <a:ext cx="19812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3" name="Google Shape;23;p5"/>
          <p:cNvSpPr txBox="1"/>
          <p:nvPr>
            <p:ph idx="11" type="ftr"/>
          </p:nvPr>
        </p:nvSpPr>
        <p:spPr>
          <a:xfrm>
            <a:off x="3352800" y="4686300"/>
            <a:ext cx="2971800" cy="342900"/>
          </a:xfrm>
          <a:prstGeom prst="rect">
            <a:avLst/>
          </a:prstGeom>
          <a:noFill/>
          <a:ln>
            <a:noFill/>
          </a:ln>
        </p:spPr>
        <p:txBody>
          <a:bodyPr anchorCtr="0" anchor="t"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4" name="Google Shape;24;p5"/>
          <p:cNvSpPr txBox="1"/>
          <p:nvPr>
            <p:ph idx="12" type="sldNum"/>
          </p:nvPr>
        </p:nvSpPr>
        <p:spPr>
          <a:xfrm>
            <a:off x="6781800" y="4686300"/>
            <a:ext cx="1905000" cy="3429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p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 name="Google Shape;35;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8" name="Google Shape;38;p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9" name="Google Shape;39;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1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2" name="Google Shape;42;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6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61.png"/><Relationship Id="rId4" Type="http://schemas.openxmlformats.org/officeDocument/2006/relationships/image" Target="../media/image72.png"/><Relationship Id="rId9" Type="http://schemas.openxmlformats.org/officeDocument/2006/relationships/image" Target="../media/image34.png"/><Relationship Id="rId5" Type="http://schemas.openxmlformats.org/officeDocument/2006/relationships/image" Target="../media/image47.png"/><Relationship Id="rId6" Type="http://schemas.openxmlformats.org/officeDocument/2006/relationships/image" Target="../media/image81.png"/><Relationship Id="rId7" Type="http://schemas.openxmlformats.org/officeDocument/2006/relationships/image" Target="../media/image42.png"/><Relationship Id="rId8" Type="http://schemas.openxmlformats.org/officeDocument/2006/relationships/image" Target="../media/image3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6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71.png"/><Relationship Id="rId4" Type="http://schemas.openxmlformats.org/officeDocument/2006/relationships/image" Target="../media/image63.png"/><Relationship Id="rId5" Type="http://schemas.openxmlformats.org/officeDocument/2006/relationships/image" Target="../media/image7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6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64.png"/><Relationship Id="rId4" Type="http://schemas.openxmlformats.org/officeDocument/2006/relationships/image" Target="../media/image102.png"/><Relationship Id="rId5" Type="http://schemas.openxmlformats.org/officeDocument/2006/relationships/image" Target="../media/image8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7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7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7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8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8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8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8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8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8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8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8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8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8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1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86.png"/><Relationship Id="rId4" Type="http://schemas.openxmlformats.org/officeDocument/2006/relationships/image" Target="../media/image8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86.png"/><Relationship Id="rId4" Type="http://schemas.openxmlformats.org/officeDocument/2006/relationships/image" Target="../media/image83.png"/><Relationship Id="rId5" Type="http://schemas.openxmlformats.org/officeDocument/2006/relationships/image" Target="../media/image90.png"/></Relationships>
</file>

<file path=ppt/slides/_rels/slide122.xml.rels><?xml version="1.0" encoding="UTF-8" standalone="yes"?><Relationships xmlns="http://schemas.openxmlformats.org/package/2006/relationships"><Relationship Id="rId11" Type="http://schemas.openxmlformats.org/officeDocument/2006/relationships/image" Target="../media/image99.png"/><Relationship Id="rId10" Type="http://schemas.openxmlformats.org/officeDocument/2006/relationships/image" Target="../media/image96.png"/><Relationship Id="rId13" Type="http://schemas.openxmlformats.org/officeDocument/2006/relationships/image" Target="../media/image110.png"/><Relationship Id="rId12"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92.png"/><Relationship Id="rId4" Type="http://schemas.openxmlformats.org/officeDocument/2006/relationships/image" Target="../media/image98.png"/><Relationship Id="rId9" Type="http://schemas.openxmlformats.org/officeDocument/2006/relationships/image" Target="../media/image106.png"/><Relationship Id="rId15" Type="http://schemas.openxmlformats.org/officeDocument/2006/relationships/image" Target="../media/image109.png"/><Relationship Id="rId14" Type="http://schemas.openxmlformats.org/officeDocument/2006/relationships/image" Target="../media/image111.png"/><Relationship Id="rId17" Type="http://schemas.openxmlformats.org/officeDocument/2006/relationships/image" Target="../media/image86.png"/><Relationship Id="rId16" Type="http://schemas.openxmlformats.org/officeDocument/2006/relationships/image" Target="../media/image126.png"/><Relationship Id="rId5" Type="http://schemas.openxmlformats.org/officeDocument/2006/relationships/image" Target="../media/image104.png"/><Relationship Id="rId6" Type="http://schemas.openxmlformats.org/officeDocument/2006/relationships/image" Target="../media/image93.png"/><Relationship Id="rId18" Type="http://schemas.openxmlformats.org/officeDocument/2006/relationships/image" Target="../media/image83.png"/><Relationship Id="rId7" Type="http://schemas.openxmlformats.org/officeDocument/2006/relationships/image" Target="../media/image94.png"/><Relationship Id="rId8" Type="http://schemas.openxmlformats.org/officeDocument/2006/relationships/image" Target="../media/image10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117.png"/><Relationship Id="rId4" Type="http://schemas.openxmlformats.org/officeDocument/2006/relationships/image" Target="../media/image116.png"/><Relationship Id="rId5" Type="http://schemas.openxmlformats.org/officeDocument/2006/relationships/image" Target="../media/image86.png"/><Relationship Id="rId6" Type="http://schemas.openxmlformats.org/officeDocument/2006/relationships/image" Target="../media/image83.png"/><Relationship Id="rId7" Type="http://schemas.openxmlformats.org/officeDocument/2006/relationships/image" Target="../media/image9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117.png"/><Relationship Id="rId4" Type="http://schemas.openxmlformats.org/officeDocument/2006/relationships/image" Target="../media/image116.png"/><Relationship Id="rId5" Type="http://schemas.openxmlformats.org/officeDocument/2006/relationships/image" Target="../media/image86.png"/><Relationship Id="rId6" Type="http://schemas.openxmlformats.org/officeDocument/2006/relationships/image" Target="../media/image83.png"/><Relationship Id="rId7" Type="http://schemas.openxmlformats.org/officeDocument/2006/relationships/image" Target="../media/image9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117.png"/><Relationship Id="rId4" Type="http://schemas.openxmlformats.org/officeDocument/2006/relationships/image" Target="../media/image116.png"/><Relationship Id="rId5" Type="http://schemas.openxmlformats.org/officeDocument/2006/relationships/image" Target="../media/image86.png"/><Relationship Id="rId6" Type="http://schemas.openxmlformats.org/officeDocument/2006/relationships/image" Target="../media/image83.png"/><Relationship Id="rId7" Type="http://schemas.openxmlformats.org/officeDocument/2006/relationships/image" Target="../media/image9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117.png"/><Relationship Id="rId4" Type="http://schemas.openxmlformats.org/officeDocument/2006/relationships/image" Target="../media/image116.png"/><Relationship Id="rId5" Type="http://schemas.openxmlformats.org/officeDocument/2006/relationships/image" Target="../media/image86.png"/><Relationship Id="rId6" Type="http://schemas.openxmlformats.org/officeDocument/2006/relationships/image" Target="../media/image83.png"/><Relationship Id="rId7" Type="http://schemas.openxmlformats.org/officeDocument/2006/relationships/image" Target="../media/image9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117.png"/><Relationship Id="rId4" Type="http://schemas.openxmlformats.org/officeDocument/2006/relationships/image" Target="../media/image116.png"/><Relationship Id="rId5" Type="http://schemas.openxmlformats.org/officeDocument/2006/relationships/image" Target="../media/image86.png"/><Relationship Id="rId6" Type="http://schemas.openxmlformats.org/officeDocument/2006/relationships/image" Target="../media/image8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116.png"/><Relationship Id="rId4" Type="http://schemas.openxmlformats.org/officeDocument/2006/relationships/image" Target="../media/image86.png"/><Relationship Id="rId5" Type="http://schemas.openxmlformats.org/officeDocument/2006/relationships/image" Target="../media/image83.png"/><Relationship Id="rId6" Type="http://schemas.openxmlformats.org/officeDocument/2006/relationships/image" Target="../media/image117.png"/></Relationships>
</file>

<file path=ppt/slides/_rels/slide129.xml.rels><?xml version="1.0" encoding="UTF-8" standalone="yes"?><Relationships xmlns="http://schemas.openxmlformats.org/package/2006/relationships"><Relationship Id="rId11" Type="http://schemas.openxmlformats.org/officeDocument/2006/relationships/image" Target="../media/image117.png"/><Relationship Id="rId10" Type="http://schemas.openxmlformats.org/officeDocument/2006/relationships/image" Target="../media/image114.png"/><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116.png"/><Relationship Id="rId4" Type="http://schemas.openxmlformats.org/officeDocument/2006/relationships/image" Target="../media/image86.png"/><Relationship Id="rId9" Type="http://schemas.openxmlformats.org/officeDocument/2006/relationships/image" Target="../media/image99.png"/><Relationship Id="rId5" Type="http://schemas.openxmlformats.org/officeDocument/2006/relationships/image" Target="../media/image83.png"/><Relationship Id="rId6" Type="http://schemas.openxmlformats.org/officeDocument/2006/relationships/image" Target="../media/image96.png"/><Relationship Id="rId7" Type="http://schemas.openxmlformats.org/officeDocument/2006/relationships/image" Target="../media/image93.png"/><Relationship Id="rId8" Type="http://schemas.openxmlformats.org/officeDocument/2006/relationships/image" Target="../media/image9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18.png"/><Relationship Id="rId7" Type="http://schemas.openxmlformats.org/officeDocument/2006/relationships/image" Target="../media/image2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123.png"/><Relationship Id="rId4" Type="http://schemas.openxmlformats.org/officeDocument/2006/relationships/image" Target="../media/image12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119.png"/><Relationship Id="rId4" Type="http://schemas.openxmlformats.org/officeDocument/2006/relationships/image" Target="../media/image121.png"/><Relationship Id="rId5" Type="http://schemas.openxmlformats.org/officeDocument/2006/relationships/image" Target="../media/image123.png"/><Relationship Id="rId6" Type="http://schemas.openxmlformats.org/officeDocument/2006/relationships/image" Target="../media/image12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119.png"/><Relationship Id="rId4" Type="http://schemas.openxmlformats.org/officeDocument/2006/relationships/image" Target="../media/image121.png"/><Relationship Id="rId5" Type="http://schemas.openxmlformats.org/officeDocument/2006/relationships/image" Target="../media/image123.png"/><Relationship Id="rId6" Type="http://schemas.openxmlformats.org/officeDocument/2006/relationships/image" Target="../media/image122.png"/></Relationships>
</file>

<file path=ppt/slides/_rels/slide133.xml.rels><?xml version="1.0" encoding="UTF-8" standalone="yes"?><Relationships xmlns="http://schemas.openxmlformats.org/package/2006/relationships"><Relationship Id="rId10" Type="http://schemas.openxmlformats.org/officeDocument/2006/relationships/image" Target="../media/image119.png"/><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121.png"/><Relationship Id="rId4" Type="http://schemas.openxmlformats.org/officeDocument/2006/relationships/image" Target="../media/image123.png"/><Relationship Id="rId9" Type="http://schemas.openxmlformats.org/officeDocument/2006/relationships/image" Target="../media/image83.png"/><Relationship Id="rId5" Type="http://schemas.openxmlformats.org/officeDocument/2006/relationships/image" Target="../media/image122.png"/><Relationship Id="rId6" Type="http://schemas.openxmlformats.org/officeDocument/2006/relationships/image" Target="../media/image117.png"/><Relationship Id="rId7" Type="http://schemas.openxmlformats.org/officeDocument/2006/relationships/image" Target="../media/image116.png"/><Relationship Id="rId8" Type="http://schemas.openxmlformats.org/officeDocument/2006/relationships/image" Target="../media/image86.png"/></Relationships>
</file>

<file path=ppt/slides/_rels/slide134.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119.png"/><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121.png"/><Relationship Id="rId4" Type="http://schemas.openxmlformats.org/officeDocument/2006/relationships/image" Target="../media/image123.png"/><Relationship Id="rId9" Type="http://schemas.openxmlformats.org/officeDocument/2006/relationships/image" Target="../media/image83.png"/><Relationship Id="rId5" Type="http://schemas.openxmlformats.org/officeDocument/2006/relationships/image" Target="../media/image122.png"/><Relationship Id="rId6" Type="http://schemas.openxmlformats.org/officeDocument/2006/relationships/image" Target="../media/image117.png"/><Relationship Id="rId7" Type="http://schemas.openxmlformats.org/officeDocument/2006/relationships/image" Target="../media/image116.png"/><Relationship Id="rId8" Type="http://schemas.openxmlformats.org/officeDocument/2006/relationships/image" Target="../media/image86.png"/></Relationships>
</file>

<file path=ppt/slides/_rels/slide135.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119.png"/><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121.png"/><Relationship Id="rId4" Type="http://schemas.openxmlformats.org/officeDocument/2006/relationships/image" Target="../media/image123.png"/><Relationship Id="rId9" Type="http://schemas.openxmlformats.org/officeDocument/2006/relationships/image" Target="../media/image83.png"/><Relationship Id="rId5" Type="http://schemas.openxmlformats.org/officeDocument/2006/relationships/image" Target="../media/image122.png"/><Relationship Id="rId6" Type="http://schemas.openxmlformats.org/officeDocument/2006/relationships/image" Target="../media/image117.png"/><Relationship Id="rId7" Type="http://schemas.openxmlformats.org/officeDocument/2006/relationships/image" Target="../media/image116.png"/><Relationship Id="rId8" Type="http://schemas.openxmlformats.org/officeDocument/2006/relationships/image" Target="../media/image86.png"/></Relationships>
</file>

<file path=ppt/slides/_rels/slide136.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119.png"/><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121.png"/><Relationship Id="rId4" Type="http://schemas.openxmlformats.org/officeDocument/2006/relationships/image" Target="../media/image123.png"/><Relationship Id="rId9" Type="http://schemas.openxmlformats.org/officeDocument/2006/relationships/image" Target="../media/image83.png"/><Relationship Id="rId5" Type="http://schemas.openxmlformats.org/officeDocument/2006/relationships/image" Target="../media/image122.png"/><Relationship Id="rId6" Type="http://schemas.openxmlformats.org/officeDocument/2006/relationships/image" Target="../media/image117.png"/><Relationship Id="rId7" Type="http://schemas.openxmlformats.org/officeDocument/2006/relationships/image" Target="../media/image116.png"/><Relationship Id="rId8" Type="http://schemas.openxmlformats.org/officeDocument/2006/relationships/image" Target="../media/image86.png"/></Relationships>
</file>

<file path=ppt/slides/_rels/slide137.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119.png"/><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121.png"/><Relationship Id="rId4" Type="http://schemas.openxmlformats.org/officeDocument/2006/relationships/image" Target="../media/image123.png"/><Relationship Id="rId9" Type="http://schemas.openxmlformats.org/officeDocument/2006/relationships/image" Target="../media/image83.png"/><Relationship Id="rId5" Type="http://schemas.openxmlformats.org/officeDocument/2006/relationships/image" Target="../media/image122.png"/><Relationship Id="rId6" Type="http://schemas.openxmlformats.org/officeDocument/2006/relationships/image" Target="../media/image117.png"/><Relationship Id="rId7" Type="http://schemas.openxmlformats.org/officeDocument/2006/relationships/image" Target="../media/image116.png"/><Relationship Id="rId8" Type="http://schemas.openxmlformats.org/officeDocument/2006/relationships/image" Target="../media/image86.png"/></Relationships>
</file>

<file path=ppt/slides/_rels/slide138.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119.png"/><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121.png"/><Relationship Id="rId4" Type="http://schemas.openxmlformats.org/officeDocument/2006/relationships/image" Target="../media/image123.png"/><Relationship Id="rId9" Type="http://schemas.openxmlformats.org/officeDocument/2006/relationships/image" Target="../media/image83.png"/><Relationship Id="rId5" Type="http://schemas.openxmlformats.org/officeDocument/2006/relationships/image" Target="../media/image122.png"/><Relationship Id="rId6" Type="http://schemas.openxmlformats.org/officeDocument/2006/relationships/image" Target="../media/image117.png"/><Relationship Id="rId7" Type="http://schemas.openxmlformats.org/officeDocument/2006/relationships/image" Target="../media/image116.png"/><Relationship Id="rId8" Type="http://schemas.openxmlformats.org/officeDocument/2006/relationships/image" Target="../media/image86.png"/></Relationships>
</file>

<file path=ppt/slides/_rels/slide139.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119.png"/><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121.png"/><Relationship Id="rId4" Type="http://schemas.openxmlformats.org/officeDocument/2006/relationships/image" Target="../media/image123.png"/><Relationship Id="rId9" Type="http://schemas.openxmlformats.org/officeDocument/2006/relationships/image" Target="../media/image83.png"/><Relationship Id="rId5" Type="http://schemas.openxmlformats.org/officeDocument/2006/relationships/image" Target="../media/image122.png"/><Relationship Id="rId6" Type="http://schemas.openxmlformats.org/officeDocument/2006/relationships/image" Target="../media/image117.png"/><Relationship Id="rId7" Type="http://schemas.openxmlformats.org/officeDocument/2006/relationships/image" Target="../media/image116.png"/><Relationship Id="rId8" Type="http://schemas.openxmlformats.org/officeDocument/2006/relationships/image" Target="../media/image8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18.png"/><Relationship Id="rId7" Type="http://schemas.openxmlformats.org/officeDocument/2006/relationships/image" Target="../media/image20.png"/><Relationship Id="rId8" Type="http://schemas.openxmlformats.org/officeDocument/2006/relationships/image" Target="../media/image15.png"/></Relationships>
</file>

<file path=ppt/slides/_rels/slide140.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119.png"/><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121.png"/><Relationship Id="rId4" Type="http://schemas.openxmlformats.org/officeDocument/2006/relationships/image" Target="../media/image123.png"/><Relationship Id="rId9" Type="http://schemas.openxmlformats.org/officeDocument/2006/relationships/image" Target="../media/image83.png"/><Relationship Id="rId5" Type="http://schemas.openxmlformats.org/officeDocument/2006/relationships/image" Target="../media/image122.png"/><Relationship Id="rId6" Type="http://schemas.openxmlformats.org/officeDocument/2006/relationships/image" Target="../media/image117.png"/><Relationship Id="rId7" Type="http://schemas.openxmlformats.org/officeDocument/2006/relationships/image" Target="../media/image116.png"/><Relationship Id="rId8" Type="http://schemas.openxmlformats.org/officeDocument/2006/relationships/image" Target="../media/image86.png"/></Relationships>
</file>

<file path=ppt/slides/_rels/slide141.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119.png"/><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121.png"/><Relationship Id="rId4" Type="http://schemas.openxmlformats.org/officeDocument/2006/relationships/image" Target="../media/image123.png"/><Relationship Id="rId9" Type="http://schemas.openxmlformats.org/officeDocument/2006/relationships/image" Target="../media/image83.png"/><Relationship Id="rId5" Type="http://schemas.openxmlformats.org/officeDocument/2006/relationships/image" Target="../media/image122.png"/><Relationship Id="rId6" Type="http://schemas.openxmlformats.org/officeDocument/2006/relationships/image" Target="../media/image117.png"/><Relationship Id="rId7" Type="http://schemas.openxmlformats.org/officeDocument/2006/relationships/image" Target="../media/image116.png"/><Relationship Id="rId8" Type="http://schemas.openxmlformats.org/officeDocument/2006/relationships/image" Target="../media/image86.png"/></Relationships>
</file>

<file path=ppt/slides/_rels/slide142.xml.rels><?xml version="1.0" encoding="UTF-8" standalone="yes"?><Relationships xmlns="http://schemas.openxmlformats.org/package/2006/relationships"><Relationship Id="rId11" Type="http://schemas.openxmlformats.org/officeDocument/2006/relationships/image" Target="../media/image119.png"/><Relationship Id="rId10" Type="http://schemas.openxmlformats.org/officeDocument/2006/relationships/image" Target="../media/image90.png"/><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117.png"/><Relationship Id="rId4" Type="http://schemas.openxmlformats.org/officeDocument/2006/relationships/image" Target="../media/image121.png"/><Relationship Id="rId9" Type="http://schemas.openxmlformats.org/officeDocument/2006/relationships/image" Target="../media/image83.png"/><Relationship Id="rId5" Type="http://schemas.openxmlformats.org/officeDocument/2006/relationships/image" Target="../media/image123.png"/><Relationship Id="rId6" Type="http://schemas.openxmlformats.org/officeDocument/2006/relationships/image" Target="../media/image122.png"/><Relationship Id="rId7" Type="http://schemas.openxmlformats.org/officeDocument/2006/relationships/image" Target="../media/image116.png"/><Relationship Id="rId8" Type="http://schemas.openxmlformats.org/officeDocument/2006/relationships/image" Target="../media/image86.png"/></Relationships>
</file>

<file path=ppt/slides/_rels/slide143.xml.rels><?xml version="1.0" encoding="UTF-8" standalone="yes"?><Relationships xmlns="http://schemas.openxmlformats.org/package/2006/relationships"><Relationship Id="rId11" Type="http://schemas.openxmlformats.org/officeDocument/2006/relationships/image" Target="../media/image119.png"/><Relationship Id="rId10" Type="http://schemas.openxmlformats.org/officeDocument/2006/relationships/image" Target="../media/image117.png"/><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121.png"/><Relationship Id="rId4" Type="http://schemas.openxmlformats.org/officeDocument/2006/relationships/image" Target="../media/image123.png"/><Relationship Id="rId9" Type="http://schemas.openxmlformats.org/officeDocument/2006/relationships/image" Target="../media/image90.png"/><Relationship Id="rId5" Type="http://schemas.openxmlformats.org/officeDocument/2006/relationships/image" Target="../media/image122.png"/><Relationship Id="rId6" Type="http://schemas.openxmlformats.org/officeDocument/2006/relationships/image" Target="../media/image116.png"/><Relationship Id="rId7" Type="http://schemas.openxmlformats.org/officeDocument/2006/relationships/image" Target="../media/image86.png"/><Relationship Id="rId8" Type="http://schemas.openxmlformats.org/officeDocument/2006/relationships/image" Target="../media/image8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135.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130.png"/><Relationship Id="rId4" Type="http://schemas.openxmlformats.org/officeDocument/2006/relationships/image" Target="../media/image132.png"/><Relationship Id="rId5" Type="http://schemas.openxmlformats.org/officeDocument/2006/relationships/image" Target="../media/image135.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130.png"/><Relationship Id="rId4" Type="http://schemas.openxmlformats.org/officeDocument/2006/relationships/image" Target="../media/image132.png"/><Relationship Id="rId5" Type="http://schemas.openxmlformats.org/officeDocument/2006/relationships/image" Target="../media/image135.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130.png"/><Relationship Id="rId4" Type="http://schemas.openxmlformats.org/officeDocument/2006/relationships/image" Target="../media/image132.png"/><Relationship Id="rId5" Type="http://schemas.openxmlformats.org/officeDocument/2006/relationships/image" Target="../media/image13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130.png"/><Relationship Id="rId4" Type="http://schemas.openxmlformats.org/officeDocument/2006/relationships/image" Target="../media/image132.png"/><Relationship Id="rId5" Type="http://schemas.openxmlformats.org/officeDocument/2006/relationships/image" Target="../media/image135.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130.png"/><Relationship Id="rId4" Type="http://schemas.openxmlformats.org/officeDocument/2006/relationships/image" Target="../media/image132.png"/><Relationship Id="rId5" Type="http://schemas.openxmlformats.org/officeDocument/2006/relationships/image" Target="../media/image1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18.png"/><Relationship Id="rId7" Type="http://schemas.openxmlformats.org/officeDocument/2006/relationships/image" Target="../media/image20.png"/><Relationship Id="rId8" Type="http://schemas.openxmlformats.org/officeDocument/2006/relationships/image" Target="../media/image1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 Id="rId3" Type="http://schemas.openxmlformats.org/officeDocument/2006/relationships/image" Target="../media/image130.png"/><Relationship Id="rId4" Type="http://schemas.openxmlformats.org/officeDocument/2006/relationships/image" Target="../media/image132.png"/><Relationship Id="rId5" Type="http://schemas.openxmlformats.org/officeDocument/2006/relationships/image" Target="../media/image135.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 Id="rId3" Type="http://schemas.openxmlformats.org/officeDocument/2006/relationships/image" Target="../media/image130.png"/><Relationship Id="rId4" Type="http://schemas.openxmlformats.org/officeDocument/2006/relationships/image" Target="../media/image132.png"/><Relationship Id="rId5" Type="http://schemas.openxmlformats.org/officeDocument/2006/relationships/image" Target="../media/image135.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 Id="rId3" Type="http://schemas.openxmlformats.org/officeDocument/2006/relationships/image" Target="../media/image130.png"/><Relationship Id="rId4" Type="http://schemas.openxmlformats.org/officeDocument/2006/relationships/image" Target="../media/image132.png"/><Relationship Id="rId5" Type="http://schemas.openxmlformats.org/officeDocument/2006/relationships/image" Target="../media/image135.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 Id="rId3" Type="http://schemas.openxmlformats.org/officeDocument/2006/relationships/image" Target="../media/image130.png"/><Relationship Id="rId4" Type="http://schemas.openxmlformats.org/officeDocument/2006/relationships/image" Target="../media/image132.png"/><Relationship Id="rId5" Type="http://schemas.openxmlformats.org/officeDocument/2006/relationships/image" Target="../media/image135.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 Id="rId3" Type="http://schemas.openxmlformats.org/officeDocument/2006/relationships/image" Target="../media/image130.png"/><Relationship Id="rId4" Type="http://schemas.openxmlformats.org/officeDocument/2006/relationships/image" Target="../media/image132.png"/><Relationship Id="rId5" Type="http://schemas.openxmlformats.org/officeDocument/2006/relationships/image" Target="../media/image135.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 Id="rId3" Type="http://schemas.openxmlformats.org/officeDocument/2006/relationships/image" Target="../media/image130.png"/><Relationship Id="rId4" Type="http://schemas.openxmlformats.org/officeDocument/2006/relationships/image" Target="../media/image132.png"/><Relationship Id="rId5" Type="http://schemas.openxmlformats.org/officeDocument/2006/relationships/image" Target="../media/image135.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 Id="rId3" Type="http://schemas.openxmlformats.org/officeDocument/2006/relationships/image" Target="../media/image142.png"/><Relationship Id="rId4" Type="http://schemas.openxmlformats.org/officeDocument/2006/relationships/image" Target="../media/image147.png"/><Relationship Id="rId5" Type="http://schemas.openxmlformats.org/officeDocument/2006/relationships/image" Target="../media/image135.png"/><Relationship Id="rId6" Type="http://schemas.openxmlformats.org/officeDocument/2006/relationships/image" Target="../media/image143.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image" Target="../media/image141.png"/><Relationship Id="rId4" Type="http://schemas.openxmlformats.org/officeDocument/2006/relationships/image" Target="../media/image144.png"/><Relationship Id="rId5" Type="http://schemas.openxmlformats.org/officeDocument/2006/relationships/image" Target="../media/image135.png"/><Relationship Id="rId6" Type="http://schemas.openxmlformats.org/officeDocument/2006/relationships/image" Target="../media/image14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 Id="rId3" Type="http://schemas.openxmlformats.org/officeDocument/2006/relationships/image" Target="../media/image141.png"/><Relationship Id="rId4" Type="http://schemas.openxmlformats.org/officeDocument/2006/relationships/image" Target="../media/image144.png"/><Relationship Id="rId5" Type="http://schemas.openxmlformats.org/officeDocument/2006/relationships/image" Target="../media/image135.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 Id="rId3" Type="http://schemas.openxmlformats.org/officeDocument/2006/relationships/image" Target="../media/image141.png"/><Relationship Id="rId4" Type="http://schemas.openxmlformats.org/officeDocument/2006/relationships/image" Target="../media/image144.png"/></Relationships>
</file>

<file path=ppt/slides/_rels/slide16.xml.rels><?xml version="1.0" encoding="UTF-8" standalone="yes"?><Relationships xmlns="http://schemas.openxmlformats.org/package/2006/relationships"><Relationship Id="rId10"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18.png"/><Relationship Id="rId7" Type="http://schemas.openxmlformats.org/officeDocument/2006/relationships/image" Target="../media/image20.png"/><Relationship Id="rId8" Type="http://schemas.openxmlformats.org/officeDocument/2006/relationships/image" Target="../media/image15.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0.xml"/><Relationship Id="rId3" Type="http://schemas.openxmlformats.org/officeDocument/2006/relationships/image" Target="../media/image141.png"/><Relationship Id="rId4" Type="http://schemas.openxmlformats.org/officeDocument/2006/relationships/image" Target="../media/image144.png"/><Relationship Id="rId5" Type="http://schemas.openxmlformats.org/officeDocument/2006/relationships/image" Target="../media/image136.png"/><Relationship Id="rId6" Type="http://schemas.openxmlformats.org/officeDocument/2006/relationships/image" Target="../media/image139.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 Id="rId3" Type="http://schemas.openxmlformats.org/officeDocument/2006/relationships/image" Target="../media/image141.png"/><Relationship Id="rId4" Type="http://schemas.openxmlformats.org/officeDocument/2006/relationships/image" Target="../media/image144.png"/><Relationship Id="rId5" Type="http://schemas.openxmlformats.org/officeDocument/2006/relationships/image" Target="../media/image152.png"/><Relationship Id="rId6" Type="http://schemas.openxmlformats.org/officeDocument/2006/relationships/image" Target="../media/image136.png"/><Relationship Id="rId7" Type="http://schemas.openxmlformats.org/officeDocument/2006/relationships/image" Target="../media/image139.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 Id="rId3" Type="http://schemas.openxmlformats.org/officeDocument/2006/relationships/image" Target="../media/image141.png"/><Relationship Id="rId4" Type="http://schemas.openxmlformats.org/officeDocument/2006/relationships/image" Target="../media/image144.png"/><Relationship Id="rId5" Type="http://schemas.openxmlformats.org/officeDocument/2006/relationships/image" Target="../media/image152.png"/><Relationship Id="rId6" Type="http://schemas.openxmlformats.org/officeDocument/2006/relationships/image" Target="../media/image156.png"/><Relationship Id="rId7" Type="http://schemas.openxmlformats.org/officeDocument/2006/relationships/image" Target="../media/image136.png"/><Relationship Id="rId8" Type="http://schemas.openxmlformats.org/officeDocument/2006/relationships/image" Target="../media/image139.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 Id="rId3" Type="http://schemas.openxmlformats.org/officeDocument/2006/relationships/image" Target="../media/image153.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image" Target="../media/image146.png"/><Relationship Id="rId4" Type="http://schemas.openxmlformats.org/officeDocument/2006/relationships/image" Target="../media/image150.png"/><Relationship Id="rId5" Type="http://schemas.openxmlformats.org/officeDocument/2006/relationships/image" Target="../media/image153.png"/><Relationship Id="rId6" Type="http://schemas.openxmlformats.org/officeDocument/2006/relationships/image" Target="../media/image90.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 Id="rId3" Type="http://schemas.openxmlformats.org/officeDocument/2006/relationships/image" Target="../media/image146.png"/><Relationship Id="rId4" Type="http://schemas.openxmlformats.org/officeDocument/2006/relationships/image" Target="../media/image150.png"/><Relationship Id="rId5" Type="http://schemas.openxmlformats.org/officeDocument/2006/relationships/image" Target="../media/image153.png"/><Relationship Id="rId6" Type="http://schemas.openxmlformats.org/officeDocument/2006/relationships/image" Target="../media/image90.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 Id="rId3" Type="http://schemas.openxmlformats.org/officeDocument/2006/relationships/image" Target="../media/image146.png"/><Relationship Id="rId4" Type="http://schemas.openxmlformats.org/officeDocument/2006/relationships/image" Target="../media/image150.png"/><Relationship Id="rId5" Type="http://schemas.openxmlformats.org/officeDocument/2006/relationships/image" Target="../media/image153.png"/><Relationship Id="rId6" Type="http://schemas.openxmlformats.org/officeDocument/2006/relationships/image" Target="../media/image90.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 Id="rId3" Type="http://schemas.openxmlformats.org/officeDocument/2006/relationships/image" Target="../media/image146.png"/><Relationship Id="rId4" Type="http://schemas.openxmlformats.org/officeDocument/2006/relationships/image" Target="../media/image150.png"/><Relationship Id="rId5" Type="http://schemas.openxmlformats.org/officeDocument/2006/relationships/image" Target="../media/image153.png"/><Relationship Id="rId6" Type="http://schemas.openxmlformats.org/officeDocument/2006/relationships/image" Target="../media/image90.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 Id="rId3" Type="http://schemas.openxmlformats.org/officeDocument/2006/relationships/image" Target="../media/image146.png"/><Relationship Id="rId4" Type="http://schemas.openxmlformats.org/officeDocument/2006/relationships/image" Target="../media/image150.png"/><Relationship Id="rId5" Type="http://schemas.openxmlformats.org/officeDocument/2006/relationships/image" Target="../media/image153.png"/><Relationship Id="rId6" Type="http://schemas.openxmlformats.org/officeDocument/2006/relationships/image" Target="../media/image90.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 Id="rId3" Type="http://schemas.openxmlformats.org/officeDocument/2006/relationships/image" Target="../media/image146.png"/><Relationship Id="rId4" Type="http://schemas.openxmlformats.org/officeDocument/2006/relationships/image" Target="../media/image150.png"/><Relationship Id="rId5" Type="http://schemas.openxmlformats.org/officeDocument/2006/relationships/image" Target="../media/image153.png"/><Relationship Id="rId6" Type="http://schemas.openxmlformats.org/officeDocument/2006/relationships/image" Target="../media/image9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27.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 Id="rId3" Type="http://schemas.openxmlformats.org/officeDocument/2006/relationships/image" Target="../media/image146.png"/><Relationship Id="rId4" Type="http://schemas.openxmlformats.org/officeDocument/2006/relationships/image" Target="../media/image150.png"/><Relationship Id="rId5" Type="http://schemas.openxmlformats.org/officeDocument/2006/relationships/image" Target="../media/image153.png"/><Relationship Id="rId6" Type="http://schemas.openxmlformats.org/officeDocument/2006/relationships/image" Target="../media/image9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 Id="rId3" Type="http://schemas.openxmlformats.org/officeDocument/2006/relationships/image" Target="../media/image146.png"/><Relationship Id="rId4" Type="http://schemas.openxmlformats.org/officeDocument/2006/relationships/image" Target="../media/image150.png"/><Relationship Id="rId5" Type="http://schemas.openxmlformats.org/officeDocument/2006/relationships/image" Target="../media/image153.png"/><Relationship Id="rId6" Type="http://schemas.openxmlformats.org/officeDocument/2006/relationships/image" Target="../media/image90.png"/></Relationships>
</file>

<file path=ppt/slides/_rels/slide172.xml.rels><?xml version="1.0" encoding="UTF-8" standalone="yes"?><Relationships xmlns="http://schemas.openxmlformats.org/package/2006/relationships"><Relationship Id="rId10" Type="http://schemas.openxmlformats.org/officeDocument/2006/relationships/image" Target="../media/image90.png"/><Relationship Id="rId1" Type="http://schemas.openxmlformats.org/officeDocument/2006/relationships/slideLayout" Target="../slideLayouts/slideLayout3.xml"/><Relationship Id="rId2" Type="http://schemas.openxmlformats.org/officeDocument/2006/relationships/notesSlide" Target="../notesSlides/notesSlide172.xml"/><Relationship Id="rId3" Type="http://schemas.openxmlformats.org/officeDocument/2006/relationships/image" Target="../media/image146.png"/><Relationship Id="rId4" Type="http://schemas.openxmlformats.org/officeDocument/2006/relationships/image" Target="../media/image150.png"/><Relationship Id="rId9" Type="http://schemas.openxmlformats.org/officeDocument/2006/relationships/image" Target="../media/image153.png"/><Relationship Id="rId5" Type="http://schemas.openxmlformats.org/officeDocument/2006/relationships/image" Target="../media/image155.png"/><Relationship Id="rId6" Type="http://schemas.openxmlformats.org/officeDocument/2006/relationships/image" Target="../media/image158.png"/><Relationship Id="rId7" Type="http://schemas.openxmlformats.org/officeDocument/2006/relationships/image" Target="../media/image160.png"/><Relationship Id="rId8" Type="http://schemas.openxmlformats.org/officeDocument/2006/relationships/image" Target="../media/image157.png"/></Relationships>
</file>

<file path=ppt/slides/_rels/slide173.xml.rels><?xml version="1.0" encoding="UTF-8" standalone="yes"?><Relationships xmlns="http://schemas.openxmlformats.org/package/2006/relationships"><Relationship Id="rId10"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notesSlide" Target="../notesSlides/notesSlide173.xml"/><Relationship Id="rId3" Type="http://schemas.openxmlformats.org/officeDocument/2006/relationships/image" Target="../media/image161.png"/><Relationship Id="rId4" Type="http://schemas.openxmlformats.org/officeDocument/2006/relationships/image" Target="../media/image168.png"/><Relationship Id="rId9" Type="http://schemas.openxmlformats.org/officeDocument/2006/relationships/image" Target="../media/image165.png"/><Relationship Id="rId5" Type="http://schemas.openxmlformats.org/officeDocument/2006/relationships/image" Target="../media/image159.png"/><Relationship Id="rId6" Type="http://schemas.openxmlformats.org/officeDocument/2006/relationships/image" Target="../media/image173.png"/><Relationship Id="rId7" Type="http://schemas.openxmlformats.org/officeDocument/2006/relationships/image" Target="../media/image163.png"/><Relationship Id="rId8" Type="http://schemas.openxmlformats.org/officeDocument/2006/relationships/image" Target="../media/image164.png"/></Relationships>
</file>

<file path=ppt/slides/_rels/slide174.xml.rels><?xml version="1.0" encoding="UTF-8" standalone="yes"?><Relationships xmlns="http://schemas.openxmlformats.org/package/2006/relationships"><Relationship Id="rId10"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notesSlide" Target="../notesSlides/notesSlide174.xml"/><Relationship Id="rId3" Type="http://schemas.openxmlformats.org/officeDocument/2006/relationships/image" Target="../media/image161.png"/><Relationship Id="rId4" Type="http://schemas.openxmlformats.org/officeDocument/2006/relationships/image" Target="../media/image168.png"/><Relationship Id="rId9" Type="http://schemas.openxmlformats.org/officeDocument/2006/relationships/image" Target="../media/image165.png"/><Relationship Id="rId5" Type="http://schemas.openxmlformats.org/officeDocument/2006/relationships/image" Target="../media/image159.png"/><Relationship Id="rId6" Type="http://schemas.openxmlformats.org/officeDocument/2006/relationships/image" Target="../media/image173.png"/><Relationship Id="rId7" Type="http://schemas.openxmlformats.org/officeDocument/2006/relationships/image" Target="../media/image163.png"/><Relationship Id="rId8" Type="http://schemas.openxmlformats.org/officeDocument/2006/relationships/image" Target="../media/image164.png"/></Relationships>
</file>

<file path=ppt/slides/_rels/slide175.xml.rels><?xml version="1.0" encoding="UTF-8" standalone="yes"?><Relationships xmlns="http://schemas.openxmlformats.org/package/2006/relationships"><Relationship Id="rId11" Type="http://schemas.openxmlformats.org/officeDocument/2006/relationships/image" Target="../media/image187.png"/><Relationship Id="rId10" Type="http://schemas.openxmlformats.org/officeDocument/2006/relationships/image" Target="../media/image173.png"/><Relationship Id="rId13" Type="http://schemas.openxmlformats.org/officeDocument/2006/relationships/image" Target="../media/image167.png"/><Relationship Id="rId12" Type="http://schemas.openxmlformats.org/officeDocument/2006/relationships/image" Target="../media/image170.png"/><Relationship Id="rId1" Type="http://schemas.openxmlformats.org/officeDocument/2006/relationships/slideLayout" Target="../slideLayouts/slideLayout2.xml"/><Relationship Id="rId2" Type="http://schemas.openxmlformats.org/officeDocument/2006/relationships/notesSlide" Target="../notesSlides/notesSlide175.xml"/><Relationship Id="rId3" Type="http://schemas.openxmlformats.org/officeDocument/2006/relationships/image" Target="../media/image163.png"/><Relationship Id="rId4" Type="http://schemas.openxmlformats.org/officeDocument/2006/relationships/image" Target="../media/image164.png"/><Relationship Id="rId9" Type="http://schemas.openxmlformats.org/officeDocument/2006/relationships/image" Target="../media/image159.png"/><Relationship Id="rId14" Type="http://schemas.openxmlformats.org/officeDocument/2006/relationships/image" Target="../media/image166.png"/><Relationship Id="rId5" Type="http://schemas.openxmlformats.org/officeDocument/2006/relationships/image" Target="../media/image165.png"/><Relationship Id="rId6" Type="http://schemas.openxmlformats.org/officeDocument/2006/relationships/image" Target="../media/image162.png"/><Relationship Id="rId7" Type="http://schemas.openxmlformats.org/officeDocument/2006/relationships/image" Target="../media/image161.png"/><Relationship Id="rId8" Type="http://schemas.openxmlformats.org/officeDocument/2006/relationships/image" Target="../media/image168.png"/></Relationships>
</file>

<file path=ppt/slides/_rels/slide176.xml.rels><?xml version="1.0" encoding="UTF-8" standalone="yes"?><Relationships xmlns="http://schemas.openxmlformats.org/package/2006/relationships"><Relationship Id="rId10" Type="http://schemas.openxmlformats.org/officeDocument/2006/relationships/image" Target="../media/image166.png"/><Relationship Id="rId1" Type="http://schemas.openxmlformats.org/officeDocument/2006/relationships/slideLayout" Target="../slideLayouts/slideLayout2.xml"/><Relationship Id="rId2" Type="http://schemas.openxmlformats.org/officeDocument/2006/relationships/notesSlide" Target="../notesSlides/notesSlide176.xml"/><Relationship Id="rId3" Type="http://schemas.openxmlformats.org/officeDocument/2006/relationships/image" Target="../media/image171.png"/><Relationship Id="rId4" Type="http://schemas.openxmlformats.org/officeDocument/2006/relationships/image" Target="../media/image179.png"/><Relationship Id="rId9" Type="http://schemas.openxmlformats.org/officeDocument/2006/relationships/image" Target="../media/image167.png"/><Relationship Id="rId5" Type="http://schemas.openxmlformats.org/officeDocument/2006/relationships/image" Target="../media/image172.png"/><Relationship Id="rId6" Type="http://schemas.openxmlformats.org/officeDocument/2006/relationships/image" Target="../media/image169.png"/><Relationship Id="rId7" Type="http://schemas.openxmlformats.org/officeDocument/2006/relationships/image" Target="../media/image187.png"/><Relationship Id="rId8" Type="http://schemas.openxmlformats.org/officeDocument/2006/relationships/image" Target="../media/image170.png"/></Relationships>
</file>

<file path=ppt/slides/_rels/slide177.xml.rels><?xml version="1.0" encoding="UTF-8" standalone="yes"?><Relationships xmlns="http://schemas.openxmlformats.org/package/2006/relationships"><Relationship Id="rId11" Type="http://schemas.openxmlformats.org/officeDocument/2006/relationships/image" Target="../media/image187.png"/><Relationship Id="rId10" Type="http://schemas.openxmlformats.org/officeDocument/2006/relationships/image" Target="../media/image173.png"/><Relationship Id="rId13" Type="http://schemas.openxmlformats.org/officeDocument/2006/relationships/image" Target="../media/image167.png"/><Relationship Id="rId12" Type="http://schemas.openxmlformats.org/officeDocument/2006/relationships/image" Target="../media/image170.png"/><Relationship Id="rId1" Type="http://schemas.openxmlformats.org/officeDocument/2006/relationships/slideLayout" Target="../slideLayouts/slideLayout2.xml"/><Relationship Id="rId2" Type="http://schemas.openxmlformats.org/officeDocument/2006/relationships/notesSlide" Target="../notesSlides/notesSlide177.xml"/><Relationship Id="rId3" Type="http://schemas.openxmlformats.org/officeDocument/2006/relationships/image" Target="../media/image163.png"/><Relationship Id="rId4" Type="http://schemas.openxmlformats.org/officeDocument/2006/relationships/image" Target="../media/image164.png"/><Relationship Id="rId9" Type="http://schemas.openxmlformats.org/officeDocument/2006/relationships/image" Target="../media/image159.png"/><Relationship Id="rId14" Type="http://schemas.openxmlformats.org/officeDocument/2006/relationships/image" Target="../media/image166.png"/><Relationship Id="rId5" Type="http://schemas.openxmlformats.org/officeDocument/2006/relationships/image" Target="../media/image165.png"/><Relationship Id="rId6" Type="http://schemas.openxmlformats.org/officeDocument/2006/relationships/image" Target="../media/image162.png"/><Relationship Id="rId7" Type="http://schemas.openxmlformats.org/officeDocument/2006/relationships/image" Target="../media/image161.png"/><Relationship Id="rId8" Type="http://schemas.openxmlformats.org/officeDocument/2006/relationships/image" Target="../media/image168.png"/></Relationships>
</file>

<file path=ppt/slides/_rels/slide178.xml.rels><?xml version="1.0" encoding="UTF-8" standalone="yes"?><Relationships xmlns="http://schemas.openxmlformats.org/package/2006/relationships"><Relationship Id="rId40" Type="http://schemas.openxmlformats.org/officeDocument/2006/relationships/image" Target="../media/image210.png"/><Relationship Id="rId42" Type="http://schemas.openxmlformats.org/officeDocument/2006/relationships/image" Target="../media/image232.png"/><Relationship Id="rId41" Type="http://schemas.openxmlformats.org/officeDocument/2006/relationships/image" Target="../media/image228.png"/><Relationship Id="rId44" Type="http://schemas.openxmlformats.org/officeDocument/2006/relationships/image" Target="../media/image215.png"/><Relationship Id="rId43" Type="http://schemas.openxmlformats.org/officeDocument/2006/relationships/image" Target="../media/image222.png"/><Relationship Id="rId46" Type="http://schemas.openxmlformats.org/officeDocument/2006/relationships/image" Target="../media/image227.png"/><Relationship Id="rId45" Type="http://schemas.openxmlformats.org/officeDocument/2006/relationships/image" Target="../media/image226.png"/><Relationship Id="rId1" Type="http://schemas.openxmlformats.org/officeDocument/2006/relationships/slideLayout" Target="../slideLayouts/slideLayout2.xml"/><Relationship Id="rId2" Type="http://schemas.openxmlformats.org/officeDocument/2006/relationships/notesSlide" Target="../notesSlides/notesSlide178.xml"/><Relationship Id="rId3" Type="http://schemas.openxmlformats.org/officeDocument/2006/relationships/image" Target="../media/image176.png"/><Relationship Id="rId4" Type="http://schemas.openxmlformats.org/officeDocument/2006/relationships/image" Target="../media/image174.png"/><Relationship Id="rId9" Type="http://schemas.openxmlformats.org/officeDocument/2006/relationships/image" Target="../media/image177.png"/><Relationship Id="rId48" Type="http://schemas.openxmlformats.org/officeDocument/2006/relationships/image" Target="../media/image217.png"/><Relationship Id="rId47" Type="http://schemas.openxmlformats.org/officeDocument/2006/relationships/image" Target="../media/image231.png"/><Relationship Id="rId49" Type="http://schemas.openxmlformats.org/officeDocument/2006/relationships/image" Target="../media/image219.png"/><Relationship Id="rId5" Type="http://schemas.openxmlformats.org/officeDocument/2006/relationships/image" Target="../media/image175.png"/><Relationship Id="rId6" Type="http://schemas.openxmlformats.org/officeDocument/2006/relationships/image" Target="../media/image193.png"/><Relationship Id="rId7" Type="http://schemas.openxmlformats.org/officeDocument/2006/relationships/image" Target="../media/image183.png"/><Relationship Id="rId8" Type="http://schemas.openxmlformats.org/officeDocument/2006/relationships/image" Target="../media/image181.png"/><Relationship Id="rId31" Type="http://schemas.openxmlformats.org/officeDocument/2006/relationships/image" Target="../media/image200.png"/><Relationship Id="rId30" Type="http://schemas.openxmlformats.org/officeDocument/2006/relationships/image" Target="../media/image198.png"/><Relationship Id="rId33" Type="http://schemas.openxmlformats.org/officeDocument/2006/relationships/image" Target="../media/image211.png"/><Relationship Id="rId32" Type="http://schemas.openxmlformats.org/officeDocument/2006/relationships/image" Target="../media/image216.png"/><Relationship Id="rId35" Type="http://schemas.openxmlformats.org/officeDocument/2006/relationships/image" Target="../media/image224.png"/><Relationship Id="rId34" Type="http://schemas.openxmlformats.org/officeDocument/2006/relationships/image" Target="../media/image212.png"/><Relationship Id="rId37" Type="http://schemas.openxmlformats.org/officeDocument/2006/relationships/image" Target="../media/image205.png"/><Relationship Id="rId36" Type="http://schemas.openxmlformats.org/officeDocument/2006/relationships/image" Target="../media/image218.png"/><Relationship Id="rId39" Type="http://schemas.openxmlformats.org/officeDocument/2006/relationships/image" Target="../media/image214.png"/><Relationship Id="rId38" Type="http://schemas.openxmlformats.org/officeDocument/2006/relationships/image" Target="../media/image221.png"/><Relationship Id="rId20" Type="http://schemas.openxmlformats.org/officeDocument/2006/relationships/image" Target="../media/image201.png"/><Relationship Id="rId22" Type="http://schemas.openxmlformats.org/officeDocument/2006/relationships/image" Target="../media/image192.png"/><Relationship Id="rId21" Type="http://schemas.openxmlformats.org/officeDocument/2006/relationships/image" Target="../media/image213.png"/><Relationship Id="rId24" Type="http://schemas.openxmlformats.org/officeDocument/2006/relationships/image" Target="../media/image191.png"/><Relationship Id="rId23" Type="http://schemas.openxmlformats.org/officeDocument/2006/relationships/image" Target="../media/image196.png"/><Relationship Id="rId26" Type="http://schemas.openxmlformats.org/officeDocument/2006/relationships/image" Target="../media/image195.png"/><Relationship Id="rId25" Type="http://schemas.openxmlformats.org/officeDocument/2006/relationships/image" Target="../media/image207.png"/><Relationship Id="rId28" Type="http://schemas.openxmlformats.org/officeDocument/2006/relationships/image" Target="../media/image204.png"/><Relationship Id="rId27" Type="http://schemas.openxmlformats.org/officeDocument/2006/relationships/image" Target="../media/image202.png"/><Relationship Id="rId29" Type="http://schemas.openxmlformats.org/officeDocument/2006/relationships/image" Target="../media/image206.png"/><Relationship Id="rId51" Type="http://schemas.openxmlformats.org/officeDocument/2006/relationships/image" Target="../media/image139.png"/><Relationship Id="rId50" Type="http://schemas.openxmlformats.org/officeDocument/2006/relationships/image" Target="../media/image136.png"/><Relationship Id="rId53" Type="http://schemas.openxmlformats.org/officeDocument/2006/relationships/image" Target="../media/image282.png"/><Relationship Id="rId52" Type="http://schemas.openxmlformats.org/officeDocument/2006/relationships/image" Target="../media/image230.png"/><Relationship Id="rId11" Type="http://schemas.openxmlformats.org/officeDocument/2006/relationships/image" Target="../media/image180.png"/><Relationship Id="rId10" Type="http://schemas.openxmlformats.org/officeDocument/2006/relationships/image" Target="../media/image186.png"/><Relationship Id="rId54" Type="http://schemas.openxmlformats.org/officeDocument/2006/relationships/image" Target="../media/image229.png"/><Relationship Id="rId13" Type="http://schemas.openxmlformats.org/officeDocument/2006/relationships/image" Target="../media/image178.png"/><Relationship Id="rId12" Type="http://schemas.openxmlformats.org/officeDocument/2006/relationships/image" Target="../media/image182.png"/><Relationship Id="rId15" Type="http://schemas.openxmlformats.org/officeDocument/2006/relationships/image" Target="../media/image194.png"/><Relationship Id="rId14" Type="http://schemas.openxmlformats.org/officeDocument/2006/relationships/image" Target="../media/image184.png"/><Relationship Id="rId17" Type="http://schemas.openxmlformats.org/officeDocument/2006/relationships/image" Target="../media/image199.png"/><Relationship Id="rId16" Type="http://schemas.openxmlformats.org/officeDocument/2006/relationships/image" Target="../media/image185.png"/><Relationship Id="rId19" Type="http://schemas.openxmlformats.org/officeDocument/2006/relationships/image" Target="../media/image188.png"/><Relationship Id="rId18" Type="http://schemas.openxmlformats.org/officeDocument/2006/relationships/image" Target="../media/image189.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 Id="rId3" Type="http://schemas.openxmlformats.org/officeDocument/2006/relationships/image" Target="../media/image234.png"/><Relationship Id="rId4" Type="http://schemas.openxmlformats.org/officeDocument/2006/relationships/image" Target="../media/image2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27.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 Id="rId3" Type="http://schemas.openxmlformats.org/officeDocument/2006/relationships/image" Target="../media/image235.png"/><Relationship Id="rId4" Type="http://schemas.openxmlformats.org/officeDocument/2006/relationships/image" Target="../media/image237.png"/><Relationship Id="rId9" Type="http://schemas.openxmlformats.org/officeDocument/2006/relationships/image" Target="../media/image251.png"/><Relationship Id="rId5" Type="http://schemas.openxmlformats.org/officeDocument/2006/relationships/image" Target="../media/image236.png"/><Relationship Id="rId6" Type="http://schemas.openxmlformats.org/officeDocument/2006/relationships/image" Target="../media/image249.png"/><Relationship Id="rId7" Type="http://schemas.openxmlformats.org/officeDocument/2006/relationships/image" Target="../media/image243.png"/><Relationship Id="rId8" Type="http://schemas.openxmlformats.org/officeDocument/2006/relationships/image" Target="../media/image245.png"/><Relationship Id="rId11" Type="http://schemas.openxmlformats.org/officeDocument/2006/relationships/image" Target="../media/image215.png"/><Relationship Id="rId10" Type="http://schemas.openxmlformats.org/officeDocument/2006/relationships/image" Target="../media/image222.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1.xml"/><Relationship Id="rId3" Type="http://schemas.openxmlformats.org/officeDocument/2006/relationships/image" Target="../media/image239.png"/><Relationship Id="rId4" Type="http://schemas.openxmlformats.org/officeDocument/2006/relationships/image" Target="../media/image241.png"/><Relationship Id="rId5" Type="http://schemas.openxmlformats.org/officeDocument/2006/relationships/image" Target="../media/image235.png"/><Relationship Id="rId6" Type="http://schemas.openxmlformats.org/officeDocument/2006/relationships/image" Target="../media/image237.png"/><Relationship Id="rId7" Type="http://schemas.openxmlformats.org/officeDocument/2006/relationships/image" Target="../media/image236.png"/><Relationship Id="rId8" Type="http://schemas.openxmlformats.org/officeDocument/2006/relationships/image" Target="../media/image249.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2.xml"/><Relationship Id="rId3" Type="http://schemas.openxmlformats.org/officeDocument/2006/relationships/image" Target="../media/image239.png"/><Relationship Id="rId4" Type="http://schemas.openxmlformats.org/officeDocument/2006/relationships/image" Target="../media/image241.png"/><Relationship Id="rId5" Type="http://schemas.openxmlformats.org/officeDocument/2006/relationships/image" Target="../media/image235.png"/><Relationship Id="rId6" Type="http://schemas.openxmlformats.org/officeDocument/2006/relationships/image" Target="../media/image237.png"/><Relationship Id="rId7" Type="http://schemas.openxmlformats.org/officeDocument/2006/relationships/image" Target="../media/image236.png"/><Relationship Id="rId8" Type="http://schemas.openxmlformats.org/officeDocument/2006/relationships/image" Target="../media/image249.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3.xml"/><Relationship Id="rId3" Type="http://schemas.openxmlformats.org/officeDocument/2006/relationships/image" Target="../media/image239.png"/><Relationship Id="rId4" Type="http://schemas.openxmlformats.org/officeDocument/2006/relationships/image" Target="../media/image241.png"/><Relationship Id="rId5" Type="http://schemas.openxmlformats.org/officeDocument/2006/relationships/image" Target="../media/image235.png"/><Relationship Id="rId6" Type="http://schemas.openxmlformats.org/officeDocument/2006/relationships/image" Target="../media/image237.png"/><Relationship Id="rId7" Type="http://schemas.openxmlformats.org/officeDocument/2006/relationships/image" Target="../media/image236.png"/><Relationship Id="rId8" Type="http://schemas.openxmlformats.org/officeDocument/2006/relationships/image" Target="../media/image249.png"/></Relationships>
</file>

<file path=ppt/slides/_rels/slide184.xml.rels><?xml version="1.0" encoding="UTF-8" standalone="yes"?><Relationships xmlns="http://schemas.openxmlformats.org/package/2006/relationships"><Relationship Id="rId40" Type="http://schemas.openxmlformats.org/officeDocument/2006/relationships/image" Target="../media/image210.png"/><Relationship Id="rId42" Type="http://schemas.openxmlformats.org/officeDocument/2006/relationships/image" Target="../media/image232.png"/><Relationship Id="rId41" Type="http://schemas.openxmlformats.org/officeDocument/2006/relationships/image" Target="../media/image228.png"/><Relationship Id="rId44" Type="http://schemas.openxmlformats.org/officeDocument/2006/relationships/image" Target="../media/image215.png"/><Relationship Id="rId43" Type="http://schemas.openxmlformats.org/officeDocument/2006/relationships/image" Target="../media/image222.png"/><Relationship Id="rId46" Type="http://schemas.openxmlformats.org/officeDocument/2006/relationships/image" Target="../media/image227.png"/><Relationship Id="rId45" Type="http://schemas.openxmlformats.org/officeDocument/2006/relationships/image" Target="../media/image226.png"/><Relationship Id="rId1" Type="http://schemas.openxmlformats.org/officeDocument/2006/relationships/slideLayout" Target="../slideLayouts/slideLayout2.xml"/><Relationship Id="rId2" Type="http://schemas.openxmlformats.org/officeDocument/2006/relationships/notesSlide" Target="../notesSlides/notesSlide184.xml"/><Relationship Id="rId3" Type="http://schemas.openxmlformats.org/officeDocument/2006/relationships/image" Target="../media/image176.png"/><Relationship Id="rId4" Type="http://schemas.openxmlformats.org/officeDocument/2006/relationships/image" Target="../media/image174.png"/><Relationship Id="rId9" Type="http://schemas.openxmlformats.org/officeDocument/2006/relationships/image" Target="../media/image177.png"/><Relationship Id="rId48" Type="http://schemas.openxmlformats.org/officeDocument/2006/relationships/image" Target="../media/image217.png"/><Relationship Id="rId47" Type="http://schemas.openxmlformats.org/officeDocument/2006/relationships/image" Target="../media/image231.png"/><Relationship Id="rId49" Type="http://schemas.openxmlformats.org/officeDocument/2006/relationships/image" Target="../media/image219.png"/><Relationship Id="rId5" Type="http://schemas.openxmlformats.org/officeDocument/2006/relationships/image" Target="../media/image175.png"/><Relationship Id="rId6" Type="http://schemas.openxmlformats.org/officeDocument/2006/relationships/image" Target="../media/image193.png"/><Relationship Id="rId7" Type="http://schemas.openxmlformats.org/officeDocument/2006/relationships/image" Target="../media/image183.png"/><Relationship Id="rId8" Type="http://schemas.openxmlformats.org/officeDocument/2006/relationships/image" Target="../media/image181.png"/><Relationship Id="rId31" Type="http://schemas.openxmlformats.org/officeDocument/2006/relationships/image" Target="../media/image200.png"/><Relationship Id="rId30" Type="http://schemas.openxmlformats.org/officeDocument/2006/relationships/image" Target="../media/image198.png"/><Relationship Id="rId33" Type="http://schemas.openxmlformats.org/officeDocument/2006/relationships/image" Target="../media/image211.png"/><Relationship Id="rId32" Type="http://schemas.openxmlformats.org/officeDocument/2006/relationships/image" Target="../media/image216.png"/><Relationship Id="rId35" Type="http://schemas.openxmlformats.org/officeDocument/2006/relationships/image" Target="../media/image224.png"/><Relationship Id="rId34" Type="http://schemas.openxmlformats.org/officeDocument/2006/relationships/image" Target="../media/image212.png"/><Relationship Id="rId37" Type="http://schemas.openxmlformats.org/officeDocument/2006/relationships/image" Target="../media/image205.png"/><Relationship Id="rId36" Type="http://schemas.openxmlformats.org/officeDocument/2006/relationships/image" Target="../media/image218.png"/><Relationship Id="rId39" Type="http://schemas.openxmlformats.org/officeDocument/2006/relationships/image" Target="../media/image214.png"/><Relationship Id="rId38" Type="http://schemas.openxmlformats.org/officeDocument/2006/relationships/image" Target="../media/image221.png"/><Relationship Id="rId20" Type="http://schemas.openxmlformats.org/officeDocument/2006/relationships/image" Target="../media/image201.png"/><Relationship Id="rId22" Type="http://schemas.openxmlformats.org/officeDocument/2006/relationships/image" Target="../media/image192.png"/><Relationship Id="rId21" Type="http://schemas.openxmlformats.org/officeDocument/2006/relationships/image" Target="../media/image213.png"/><Relationship Id="rId24" Type="http://schemas.openxmlformats.org/officeDocument/2006/relationships/image" Target="../media/image191.png"/><Relationship Id="rId23" Type="http://schemas.openxmlformats.org/officeDocument/2006/relationships/image" Target="../media/image196.png"/><Relationship Id="rId26" Type="http://schemas.openxmlformats.org/officeDocument/2006/relationships/image" Target="../media/image195.png"/><Relationship Id="rId25" Type="http://schemas.openxmlformats.org/officeDocument/2006/relationships/image" Target="../media/image207.png"/><Relationship Id="rId28" Type="http://schemas.openxmlformats.org/officeDocument/2006/relationships/image" Target="../media/image204.png"/><Relationship Id="rId27" Type="http://schemas.openxmlformats.org/officeDocument/2006/relationships/image" Target="../media/image202.png"/><Relationship Id="rId29" Type="http://schemas.openxmlformats.org/officeDocument/2006/relationships/image" Target="../media/image206.png"/><Relationship Id="rId51" Type="http://schemas.openxmlformats.org/officeDocument/2006/relationships/image" Target="../media/image139.png"/><Relationship Id="rId50" Type="http://schemas.openxmlformats.org/officeDocument/2006/relationships/image" Target="../media/image136.png"/><Relationship Id="rId53" Type="http://schemas.openxmlformats.org/officeDocument/2006/relationships/image" Target="../media/image282.png"/><Relationship Id="rId52" Type="http://schemas.openxmlformats.org/officeDocument/2006/relationships/image" Target="../media/image230.png"/><Relationship Id="rId11" Type="http://schemas.openxmlformats.org/officeDocument/2006/relationships/image" Target="../media/image180.png"/><Relationship Id="rId10" Type="http://schemas.openxmlformats.org/officeDocument/2006/relationships/image" Target="../media/image186.png"/><Relationship Id="rId54" Type="http://schemas.openxmlformats.org/officeDocument/2006/relationships/image" Target="../media/image229.png"/><Relationship Id="rId13" Type="http://schemas.openxmlformats.org/officeDocument/2006/relationships/image" Target="../media/image178.png"/><Relationship Id="rId12" Type="http://schemas.openxmlformats.org/officeDocument/2006/relationships/image" Target="../media/image182.png"/><Relationship Id="rId15" Type="http://schemas.openxmlformats.org/officeDocument/2006/relationships/image" Target="../media/image194.png"/><Relationship Id="rId14" Type="http://schemas.openxmlformats.org/officeDocument/2006/relationships/image" Target="../media/image184.png"/><Relationship Id="rId17" Type="http://schemas.openxmlformats.org/officeDocument/2006/relationships/image" Target="../media/image199.png"/><Relationship Id="rId16" Type="http://schemas.openxmlformats.org/officeDocument/2006/relationships/image" Target="../media/image185.png"/><Relationship Id="rId19" Type="http://schemas.openxmlformats.org/officeDocument/2006/relationships/image" Target="../media/image188.png"/><Relationship Id="rId18" Type="http://schemas.openxmlformats.org/officeDocument/2006/relationships/image" Target="../media/image189.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5.xml"/><Relationship Id="rId3" Type="http://schemas.openxmlformats.org/officeDocument/2006/relationships/image" Target="../media/image242.png"/><Relationship Id="rId4" Type="http://schemas.openxmlformats.org/officeDocument/2006/relationships/image" Target="../media/image246.png"/><Relationship Id="rId9" Type="http://schemas.openxmlformats.org/officeDocument/2006/relationships/image" Target="../media/image272.png"/><Relationship Id="rId5" Type="http://schemas.openxmlformats.org/officeDocument/2006/relationships/image" Target="../media/image248.png"/><Relationship Id="rId6" Type="http://schemas.openxmlformats.org/officeDocument/2006/relationships/image" Target="../media/image241.png"/><Relationship Id="rId7" Type="http://schemas.openxmlformats.org/officeDocument/2006/relationships/image" Target="../media/image158.png"/><Relationship Id="rId8" Type="http://schemas.openxmlformats.org/officeDocument/2006/relationships/image" Target="../media/image150.png"/><Relationship Id="rId11" Type="http://schemas.openxmlformats.org/officeDocument/2006/relationships/image" Target="../media/image121.png"/><Relationship Id="rId10" Type="http://schemas.openxmlformats.org/officeDocument/2006/relationships/image" Target="../media/image132.png"/><Relationship Id="rId13" Type="http://schemas.openxmlformats.org/officeDocument/2006/relationships/image" Target="../media/image254.png"/><Relationship Id="rId12" Type="http://schemas.openxmlformats.org/officeDocument/2006/relationships/image" Target="../media/image116.png"/><Relationship Id="rId15" Type="http://schemas.openxmlformats.org/officeDocument/2006/relationships/image" Target="../media/image240.png"/><Relationship Id="rId14" Type="http://schemas.openxmlformats.org/officeDocument/2006/relationships/image" Target="../media/image252.png"/><Relationship Id="rId16" Type="http://schemas.openxmlformats.org/officeDocument/2006/relationships/image" Target="../media/image42.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6.xml"/><Relationship Id="rId3" Type="http://schemas.openxmlformats.org/officeDocument/2006/relationships/image" Target="../media/image247.png"/><Relationship Id="rId4" Type="http://schemas.openxmlformats.org/officeDocument/2006/relationships/image" Target="../media/image250.png"/><Relationship Id="rId9" Type="http://schemas.openxmlformats.org/officeDocument/2006/relationships/image" Target="../media/image260.png"/><Relationship Id="rId5" Type="http://schemas.openxmlformats.org/officeDocument/2006/relationships/image" Target="../media/image257.png"/><Relationship Id="rId6" Type="http://schemas.openxmlformats.org/officeDocument/2006/relationships/image" Target="../media/image271.png"/><Relationship Id="rId7" Type="http://schemas.openxmlformats.org/officeDocument/2006/relationships/image" Target="../media/image274.png"/><Relationship Id="rId8" Type="http://schemas.openxmlformats.org/officeDocument/2006/relationships/image" Target="../media/image263.png"/><Relationship Id="rId11" Type="http://schemas.openxmlformats.org/officeDocument/2006/relationships/image" Target="../media/image267.png"/><Relationship Id="rId10" Type="http://schemas.openxmlformats.org/officeDocument/2006/relationships/image" Target="../media/image268.png"/><Relationship Id="rId13" Type="http://schemas.openxmlformats.org/officeDocument/2006/relationships/image" Target="../media/image279.png"/><Relationship Id="rId12" Type="http://schemas.openxmlformats.org/officeDocument/2006/relationships/image" Target="../media/image261.png"/><Relationship Id="rId15" Type="http://schemas.openxmlformats.org/officeDocument/2006/relationships/image" Target="../media/image265.png"/><Relationship Id="rId14" Type="http://schemas.openxmlformats.org/officeDocument/2006/relationships/image" Target="../media/image275.png"/><Relationship Id="rId17" Type="http://schemas.openxmlformats.org/officeDocument/2006/relationships/image" Target="../media/image42.png"/><Relationship Id="rId16" Type="http://schemas.openxmlformats.org/officeDocument/2006/relationships/image" Target="../media/image255.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7.xml"/><Relationship Id="rId3" Type="http://schemas.openxmlformats.org/officeDocument/2006/relationships/image" Target="../media/image247.png"/><Relationship Id="rId4" Type="http://schemas.openxmlformats.org/officeDocument/2006/relationships/image" Target="../media/image250.png"/><Relationship Id="rId9" Type="http://schemas.openxmlformats.org/officeDocument/2006/relationships/image" Target="../media/image260.png"/><Relationship Id="rId5" Type="http://schemas.openxmlformats.org/officeDocument/2006/relationships/image" Target="../media/image257.png"/><Relationship Id="rId6" Type="http://schemas.openxmlformats.org/officeDocument/2006/relationships/image" Target="../media/image271.png"/><Relationship Id="rId7" Type="http://schemas.openxmlformats.org/officeDocument/2006/relationships/image" Target="../media/image274.png"/><Relationship Id="rId8" Type="http://schemas.openxmlformats.org/officeDocument/2006/relationships/image" Target="../media/image263.png"/><Relationship Id="rId11" Type="http://schemas.openxmlformats.org/officeDocument/2006/relationships/image" Target="../media/image267.png"/><Relationship Id="rId10" Type="http://schemas.openxmlformats.org/officeDocument/2006/relationships/image" Target="../media/image268.png"/><Relationship Id="rId13" Type="http://schemas.openxmlformats.org/officeDocument/2006/relationships/image" Target="../media/image279.png"/><Relationship Id="rId12" Type="http://schemas.openxmlformats.org/officeDocument/2006/relationships/image" Target="../media/image261.png"/><Relationship Id="rId15" Type="http://schemas.openxmlformats.org/officeDocument/2006/relationships/image" Target="../media/image265.png"/><Relationship Id="rId14" Type="http://schemas.openxmlformats.org/officeDocument/2006/relationships/image" Target="../media/image275.png"/><Relationship Id="rId17" Type="http://schemas.openxmlformats.org/officeDocument/2006/relationships/image" Target="../media/image38.png"/><Relationship Id="rId16" Type="http://schemas.openxmlformats.org/officeDocument/2006/relationships/image" Target="../media/image280.png"/><Relationship Id="rId18" Type="http://schemas.openxmlformats.org/officeDocument/2006/relationships/image" Target="../media/image34.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8.xml"/><Relationship Id="rId3" Type="http://schemas.openxmlformats.org/officeDocument/2006/relationships/image" Target="../media/image247.png"/><Relationship Id="rId4" Type="http://schemas.openxmlformats.org/officeDocument/2006/relationships/image" Target="../media/image250.png"/><Relationship Id="rId9" Type="http://schemas.openxmlformats.org/officeDocument/2006/relationships/image" Target="../media/image260.png"/><Relationship Id="rId5" Type="http://schemas.openxmlformats.org/officeDocument/2006/relationships/image" Target="../media/image257.png"/><Relationship Id="rId6" Type="http://schemas.openxmlformats.org/officeDocument/2006/relationships/image" Target="../media/image271.png"/><Relationship Id="rId7" Type="http://schemas.openxmlformats.org/officeDocument/2006/relationships/image" Target="../media/image274.png"/><Relationship Id="rId8" Type="http://schemas.openxmlformats.org/officeDocument/2006/relationships/image" Target="../media/image263.png"/><Relationship Id="rId11" Type="http://schemas.openxmlformats.org/officeDocument/2006/relationships/image" Target="../media/image267.png"/><Relationship Id="rId10" Type="http://schemas.openxmlformats.org/officeDocument/2006/relationships/image" Target="../media/image268.png"/><Relationship Id="rId13" Type="http://schemas.openxmlformats.org/officeDocument/2006/relationships/image" Target="../media/image279.png"/><Relationship Id="rId12" Type="http://schemas.openxmlformats.org/officeDocument/2006/relationships/image" Target="../media/image261.png"/><Relationship Id="rId15" Type="http://schemas.openxmlformats.org/officeDocument/2006/relationships/image" Target="../media/image265.png"/><Relationship Id="rId14" Type="http://schemas.openxmlformats.org/officeDocument/2006/relationships/image" Target="../media/image275.png"/><Relationship Id="rId17" Type="http://schemas.openxmlformats.org/officeDocument/2006/relationships/image" Target="../media/image38.png"/><Relationship Id="rId16" Type="http://schemas.openxmlformats.org/officeDocument/2006/relationships/image" Target="../media/image280.png"/><Relationship Id="rId18"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35.png"/><Relationship Id="rId8"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35.png"/><Relationship Id="rId8"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35.png"/><Relationship Id="rId8"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35.png"/><Relationship Id="rId8"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35.png"/><Relationship Id="rId8"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35.png"/><Relationship Id="rId8"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35.png"/><Relationship Id="rId8" Type="http://schemas.openxmlformats.org/officeDocument/2006/relationships/image" Target="../media/image31.png"/></Relationships>
</file>

<file path=ppt/slides/_rels/slide26.xml.rels><?xml version="1.0" encoding="UTF-8" standalone="yes"?><Relationships xmlns="http://schemas.openxmlformats.org/package/2006/relationships"><Relationship Id="rId10"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40.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35.png"/><Relationship Id="rId8"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2.png"/><Relationship Id="rId4" Type="http://schemas.openxmlformats.org/officeDocument/2006/relationships/image" Target="../media/image38.png"/><Relationship Id="rId5" Type="http://schemas.openxmlformats.org/officeDocument/2006/relationships/image" Target="../media/image34.png"/><Relationship Id="rId6" Type="http://schemas.openxmlformats.org/officeDocument/2006/relationships/image" Target="../media/image4.png"/><Relationship Id="rId7"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2.png"/><Relationship Id="rId4" Type="http://schemas.openxmlformats.org/officeDocument/2006/relationships/image" Target="../media/image38.png"/><Relationship Id="rId5" Type="http://schemas.openxmlformats.org/officeDocument/2006/relationships/image" Target="../media/image34.png"/><Relationship Id="rId6" Type="http://schemas.openxmlformats.org/officeDocument/2006/relationships/image" Target="../media/image47.png"/><Relationship Id="rId7"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7.png"/><Relationship Id="rId4" Type="http://schemas.openxmlformats.org/officeDocument/2006/relationships/image" Target="../media/image48.png"/><Relationship Id="rId5" Type="http://schemas.openxmlformats.org/officeDocument/2006/relationships/image" Target="../media/image38.png"/><Relationship Id="rId6"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7.png"/><Relationship Id="rId4" Type="http://schemas.openxmlformats.org/officeDocument/2006/relationships/image" Target="../media/image48.png"/><Relationship Id="rId5" Type="http://schemas.openxmlformats.org/officeDocument/2006/relationships/image" Target="../media/image38.png"/><Relationship Id="rId6" Type="http://schemas.openxmlformats.org/officeDocument/2006/relationships/image" Target="../media/image34.png"/><Relationship Id="rId7"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7.png"/><Relationship Id="rId4" Type="http://schemas.openxmlformats.org/officeDocument/2006/relationships/image" Target="../media/image48.png"/><Relationship Id="rId5" Type="http://schemas.openxmlformats.org/officeDocument/2006/relationships/image" Target="../media/image58.png"/><Relationship Id="rId6" Type="http://schemas.openxmlformats.org/officeDocument/2006/relationships/image" Target="../media/image38.png"/><Relationship Id="rId7" Type="http://schemas.openxmlformats.org/officeDocument/2006/relationships/image" Target="../media/image34.png"/><Relationship Id="rId8"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7.png"/><Relationship Id="rId4" Type="http://schemas.openxmlformats.org/officeDocument/2006/relationships/image" Target="../media/image48.png"/><Relationship Id="rId9" Type="http://schemas.openxmlformats.org/officeDocument/2006/relationships/image" Target="../media/image50.png"/><Relationship Id="rId5" Type="http://schemas.openxmlformats.org/officeDocument/2006/relationships/image" Target="../media/image58.png"/><Relationship Id="rId6" Type="http://schemas.openxmlformats.org/officeDocument/2006/relationships/image" Target="../media/image38.png"/><Relationship Id="rId7" Type="http://schemas.openxmlformats.org/officeDocument/2006/relationships/image" Target="../media/image34.png"/><Relationship Id="rId8"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5.jpg"/><Relationship Id="rId4" Type="http://schemas.openxmlformats.org/officeDocument/2006/relationships/image" Target="../media/image5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1.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1.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1.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7.png"/><Relationship Id="rId4" Type="http://schemas.openxmlformats.org/officeDocument/2006/relationships/image" Target="../media/image51.png"/><Relationship Id="rId5"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67.png"/><Relationship Id="rId4" Type="http://schemas.openxmlformats.org/officeDocument/2006/relationships/image" Target="../media/image51.png"/><Relationship Id="rId5" Type="http://schemas.openxmlformats.org/officeDocument/2006/relationships/image" Target="../media/image42.png"/><Relationship Id="rId6" Type="http://schemas.openxmlformats.org/officeDocument/2006/relationships/image" Target="../media/image6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7.png"/><Relationship Id="rId4" Type="http://schemas.openxmlformats.org/officeDocument/2006/relationships/image" Target="../media/image51.png"/><Relationship Id="rId5" Type="http://schemas.openxmlformats.org/officeDocument/2006/relationships/image" Target="../media/image42.png"/><Relationship Id="rId6"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7.png"/><Relationship Id="rId4" Type="http://schemas.openxmlformats.org/officeDocument/2006/relationships/image" Target="../media/image51.png"/><Relationship Id="rId5" Type="http://schemas.openxmlformats.org/officeDocument/2006/relationships/image" Target="../media/image42.png"/><Relationship Id="rId6" Type="http://schemas.openxmlformats.org/officeDocument/2006/relationships/image" Target="../media/image6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7.png"/><Relationship Id="rId4" Type="http://schemas.openxmlformats.org/officeDocument/2006/relationships/image" Target="../media/image51.png"/><Relationship Id="rId5" Type="http://schemas.openxmlformats.org/officeDocument/2006/relationships/image" Target="../media/image42.png"/><Relationship Id="rId6"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7.png"/><Relationship Id="rId4" Type="http://schemas.openxmlformats.org/officeDocument/2006/relationships/image" Target="../media/image51.png"/><Relationship Id="rId5" Type="http://schemas.openxmlformats.org/officeDocument/2006/relationships/image" Target="../media/image42.png"/><Relationship Id="rId6" Type="http://schemas.openxmlformats.org/officeDocument/2006/relationships/image" Target="../media/image6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7.png"/><Relationship Id="rId4" Type="http://schemas.openxmlformats.org/officeDocument/2006/relationships/image" Target="../media/image51.png"/><Relationship Id="rId5" Type="http://schemas.openxmlformats.org/officeDocument/2006/relationships/image" Target="../media/image42.png"/><Relationship Id="rId6"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67.png"/><Relationship Id="rId4" Type="http://schemas.openxmlformats.org/officeDocument/2006/relationships/image" Target="../media/image51.png"/><Relationship Id="rId5" Type="http://schemas.openxmlformats.org/officeDocument/2006/relationships/image" Target="../media/image42.png"/><Relationship Id="rId6"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7.png"/><Relationship Id="rId4" Type="http://schemas.openxmlformats.org/officeDocument/2006/relationships/image" Target="../media/image51.png"/><Relationship Id="rId5" Type="http://schemas.openxmlformats.org/officeDocument/2006/relationships/image" Target="../media/image42.png"/><Relationship Id="rId6"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38.png"/><Relationship Id="rId8" Type="http://schemas.openxmlformats.org/officeDocument/2006/relationships/image" Target="../media/image3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38.png"/><Relationship Id="rId8" Type="http://schemas.openxmlformats.org/officeDocument/2006/relationships/image" Target="../media/image3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38.png"/><Relationship Id="rId8" Type="http://schemas.openxmlformats.org/officeDocument/2006/relationships/image" Target="../media/image3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38.png"/><Relationship Id="rId8" Type="http://schemas.openxmlformats.org/officeDocument/2006/relationships/image" Target="../media/image3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38.png"/><Relationship Id="rId8" Type="http://schemas.openxmlformats.org/officeDocument/2006/relationships/image" Target="../media/image3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38.png"/><Relationship Id="rId8" Type="http://schemas.openxmlformats.org/officeDocument/2006/relationships/image" Target="../media/image3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38.png"/><Relationship Id="rId8" Type="http://schemas.openxmlformats.org/officeDocument/2006/relationships/image" Target="../media/image3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38.png"/><Relationship Id="rId8" Type="http://schemas.openxmlformats.org/officeDocument/2006/relationships/image" Target="../media/image3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38.png"/><Relationship Id="rId8"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38.png"/><Relationship Id="rId8" Type="http://schemas.openxmlformats.org/officeDocument/2006/relationships/image" Target="../media/image3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38.png"/><Relationship Id="rId8" Type="http://schemas.openxmlformats.org/officeDocument/2006/relationships/image" Target="../media/image3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38.png"/><Relationship Id="rId8" Type="http://schemas.openxmlformats.org/officeDocument/2006/relationships/image" Target="../media/image3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38.png"/><Relationship Id="rId8" Type="http://schemas.openxmlformats.org/officeDocument/2006/relationships/image" Target="../media/image3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38.png"/><Relationship Id="rId8" Type="http://schemas.openxmlformats.org/officeDocument/2006/relationships/image" Target="../media/image3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38.png"/><Relationship Id="rId8" Type="http://schemas.openxmlformats.org/officeDocument/2006/relationships/image" Target="../media/image3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38.png"/><Relationship Id="rId8" Type="http://schemas.openxmlformats.org/officeDocument/2006/relationships/image" Target="../media/image3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55.jpg"/><Relationship Id="rId4" Type="http://schemas.openxmlformats.org/officeDocument/2006/relationships/image" Target="../media/image5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55.jpg"/><Relationship Id="rId4" Type="http://schemas.openxmlformats.org/officeDocument/2006/relationships/image" Target="../media/image59.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55.jpg"/><Relationship Id="rId4" Type="http://schemas.openxmlformats.org/officeDocument/2006/relationships/image" Target="../media/image5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55.jpg"/><Relationship Id="rId4" Type="http://schemas.openxmlformats.org/officeDocument/2006/relationships/image" Target="../media/image5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55.jpg"/><Relationship Id="rId4" Type="http://schemas.openxmlformats.org/officeDocument/2006/relationships/image" Target="../media/image59.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67.png"/><Relationship Id="rId4" Type="http://schemas.openxmlformats.org/officeDocument/2006/relationships/image" Target="../media/image6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67.png"/><Relationship Id="rId4" Type="http://schemas.openxmlformats.org/officeDocument/2006/relationships/image" Target="../media/image6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6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42.png"/><Relationship Id="rId4" Type="http://schemas.openxmlformats.org/officeDocument/2006/relationships/image" Target="../media/image51.png"/><Relationship Id="rId5" Type="http://schemas.openxmlformats.org/officeDocument/2006/relationships/image" Target="../media/image6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42.png"/><Relationship Id="rId4" Type="http://schemas.openxmlformats.org/officeDocument/2006/relationships/image" Target="../media/image51.png"/><Relationship Id="rId5" Type="http://schemas.openxmlformats.org/officeDocument/2006/relationships/image" Target="../media/image61.png"/><Relationship Id="rId6" Type="http://schemas.openxmlformats.org/officeDocument/2006/relationships/image" Target="../media/image7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42.png"/><Relationship Id="rId4" Type="http://schemas.openxmlformats.org/officeDocument/2006/relationships/image" Target="../media/image51.png"/><Relationship Id="rId5" Type="http://schemas.openxmlformats.org/officeDocument/2006/relationships/image" Target="../media/image6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42.png"/><Relationship Id="rId4" Type="http://schemas.openxmlformats.org/officeDocument/2006/relationships/image" Target="../media/image51.png"/><Relationship Id="rId5" Type="http://schemas.openxmlformats.org/officeDocument/2006/relationships/image" Target="../media/image61.png"/><Relationship Id="rId6" Type="http://schemas.openxmlformats.org/officeDocument/2006/relationships/image" Target="../media/image7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42.png"/><Relationship Id="rId4" Type="http://schemas.openxmlformats.org/officeDocument/2006/relationships/image" Target="../media/image51.png"/><Relationship Id="rId5" Type="http://schemas.openxmlformats.org/officeDocument/2006/relationships/image" Target="../media/image61.png"/><Relationship Id="rId6" Type="http://schemas.openxmlformats.org/officeDocument/2006/relationships/image" Target="../media/image7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42.png"/><Relationship Id="rId4" Type="http://schemas.openxmlformats.org/officeDocument/2006/relationships/image" Target="../media/image51.png"/><Relationship Id="rId5" Type="http://schemas.openxmlformats.org/officeDocument/2006/relationships/image" Target="../media/image61.png"/><Relationship Id="rId6" Type="http://schemas.openxmlformats.org/officeDocument/2006/relationships/image" Target="../media/image7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10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102.png"/><Relationship Id="rId4" Type="http://schemas.openxmlformats.org/officeDocument/2006/relationships/image" Target="../media/image4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02.png"/><Relationship Id="rId4"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3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10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10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10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102.png"/><Relationship Id="rId4" Type="http://schemas.openxmlformats.org/officeDocument/2006/relationships/image" Target="../media/image7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102.png"/><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p:nvPr/>
        </p:nvSpPr>
        <p:spPr>
          <a:xfrm>
            <a:off x="0" y="0"/>
            <a:ext cx="9474900" cy="51435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61" name="Google Shape;61;p14"/>
          <p:cNvPicPr preferRelativeResize="0"/>
          <p:nvPr/>
        </p:nvPicPr>
        <p:blipFill rotWithShape="1">
          <a:blip r:embed="rId3">
            <a:alphaModFix/>
          </a:blip>
          <a:srcRect b="0" l="0" r="0" t="0"/>
          <a:stretch/>
        </p:blipFill>
        <p:spPr>
          <a:xfrm>
            <a:off x="759063" y="758261"/>
            <a:ext cx="2941174" cy="3626774"/>
          </a:xfrm>
          <a:prstGeom prst="rect">
            <a:avLst/>
          </a:prstGeom>
          <a:noFill/>
          <a:ln>
            <a:noFill/>
          </a:ln>
        </p:spPr>
      </p:pic>
      <p:sp>
        <p:nvSpPr>
          <p:cNvPr id="62" name="Google Shape;62;p14"/>
          <p:cNvSpPr txBox="1"/>
          <p:nvPr/>
        </p:nvSpPr>
        <p:spPr>
          <a:xfrm>
            <a:off x="4115708" y="1613443"/>
            <a:ext cx="5359200" cy="6243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5000"/>
              <a:buFont typeface="Arial"/>
              <a:buNone/>
            </a:pPr>
            <a:r>
              <a:rPr b="1" i="0" lang="en" sz="5000" u="none" cap="none" strike="noStrike">
                <a:solidFill>
                  <a:srgbClr val="6AA84F"/>
                </a:solidFill>
                <a:latin typeface="Oswald"/>
                <a:ea typeface="Oswald"/>
                <a:cs typeface="Oswald"/>
                <a:sym typeface="Oswald"/>
              </a:rPr>
              <a:t>Antipsychotics</a:t>
            </a:r>
            <a:endParaRPr b="1" i="0" sz="5000" u="none" cap="none" strike="noStrike">
              <a:solidFill>
                <a:srgbClr val="6AA84F"/>
              </a:solidFill>
              <a:latin typeface="Oswald"/>
              <a:ea typeface="Oswald"/>
              <a:cs typeface="Oswald"/>
              <a:sym typeface="Oswald"/>
            </a:endParaRPr>
          </a:p>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6AA84F"/>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3300"/>
              <a:buFont typeface="Arial"/>
              <a:buNone/>
            </a:pPr>
            <a:r>
              <a:rPr b="1" i="0" lang="en" sz="3300" u="none" cap="none" strike="noStrike">
                <a:solidFill>
                  <a:srgbClr val="6AA84F"/>
                </a:solidFill>
                <a:latin typeface="Oswald"/>
                <a:ea typeface="Oswald"/>
                <a:cs typeface="Oswald"/>
                <a:sym typeface="Oswald"/>
              </a:rPr>
              <a:t>Jason Cafer, MD </a:t>
            </a:r>
            <a:endParaRPr b="0" i="0" sz="3300" u="none" cap="none" strike="noStrike">
              <a:solidFill>
                <a:srgbClr val="6AA84F"/>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23"/>
          <p:cNvPicPr preferRelativeResize="0"/>
          <p:nvPr/>
        </p:nvPicPr>
        <p:blipFill rotWithShape="1">
          <a:blip r:embed="rId3">
            <a:alphaModFix/>
          </a:blip>
          <a:srcRect b="0" l="0" r="0" t="0"/>
          <a:stretch/>
        </p:blipFill>
        <p:spPr>
          <a:xfrm>
            <a:off x="350200" y="381997"/>
            <a:ext cx="1798101" cy="1837293"/>
          </a:xfrm>
          <a:prstGeom prst="rect">
            <a:avLst/>
          </a:prstGeom>
          <a:noFill/>
          <a:ln>
            <a:noFill/>
          </a:ln>
        </p:spPr>
      </p:pic>
      <p:grpSp>
        <p:nvGrpSpPr>
          <p:cNvPr id="365" name="Google Shape;365;p23"/>
          <p:cNvGrpSpPr/>
          <p:nvPr/>
        </p:nvGrpSpPr>
        <p:grpSpPr>
          <a:xfrm>
            <a:off x="2625829" y="381950"/>
            <a:ext cx="1846834" cy="1837399"/>
            <a:chOff x="2625829" y="381950"/>
            <a:chExt cx="1846834" cy="1837399"/>
          </a:xfrm>
        </p:grpSpPr>
        <p:pic>
          <p:nvPicPr>
            <p:cNvPr id="366" name="Google Shape;366;p23"/>
            <p:cNvPicPr preferRelativeResize="0"/>
            <p:nvPr/>
          </p:nvPicPr>
          <p:blipFill rotWithShape="1">
            <a:blip r:embed="rId4">
              <a:alphaModFix/>
            </a:blip>
            <a:srcRect b="0" l="0" r="0" t="0"/>
            <a:stretch/>
          </p:blipFill>
          <p:spPr>
            <a:xfrm>
              <a:off x="2625829" y="381950"/>
              <a:ext cx="1798101" cy="1837399"/>
            </a:xfrm>
            <a:prstGeom prst="rect">
              <a:avLst/>
            </a:prstGeom>
            <a:noFill/>
            <a:ln>
              <a:noFill/>
            </a:ln>
          </p:spPr>
        </p:pic>
        <p:sp>
          <p:nvSpPr>
            <p:cNvPr id="367" name="Google Shape;367;p23"/>
            <p:cNvSpPr txBox="1"/>
            <p:nvPr/>
          </p:nvSpPr>
          <p:spPr>
            <a:xfrm>
              <a:off x="2991263" y="990603"/>
              <a:ext cx="1481400" cy="635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“Anti-</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serotonin”</a:t>
              </a:r>
              <a:endParaRPr b="1" i="0" sz="1400" u="none" cap="none" strike="noStrike">
                <a:solidFill>
                  <a:schemeClr val="lt1"/>
                </a:solidFill>
                <a:latin typeface="Arial"/>
                <a:ea typeface="Arial"/>
                <a:cs typeface="Arial"/>
                <a:sym typeface="Arial"/>
              </a:endParaRPr>
            </a:p>
          </p:txBody>
        </p:sp>
      </p:gr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9" name="Shape 2779"/>
        <p:cNvGrpSpPr/>
        <p:nvPr/>
      </p:nvGrpSpPr>
      <p:grpSpPr>
        <a:xfrm>
          <a:off x="0" y="0"/>
          <a:ext cx="0" cy="0"/>
          <a:chOff x="0" y="0"/>
          <a:chExt cx="0" cy="0"/>
        </a:xfrm>
      </p:grpSpPr>
      <p:grpSp>
        <p:nvGrpSpPr>
          <p:cNvPr id="2780" name="Google Shape;2780;p113"/>
          <p:cNvGrpSpPr/>
          <p:nvPr/>
        </p:nvGrpSpPr>
        <p:grpSpPr>
          <a:xfrm>
            <a:off x="459000" y="424722"/>
            <a:ext cx="2495805" cy="4039303"/>
            <a:chOff x="753575" y="441697"/>
            <a:chExt cx="2495805" cy="4039303"/>
          </a:xfrm>
        </p:grpSpPr>
        <p:pic>
          <p:nvPicPr>
            <p:cNvPr id="2781" name="Google Shape;2781;p113"/>
            <p:cNvPicPr preferRelativeResize="0"/>
            <p:nvPr/>
          </p:nvPicPr>
          <p:blipFill rotWithShape="1">
            <a:blip r:embed="rId3">
              <a:alphaModFix/>
            </a:blip>
            <a:srcRect b="0" l="0" r="0" t="0"/>
            <a:stretch/>
          </p:blipFill>
          <p:spPr>
            <a:xfrm>
              <a:off x="753575" y="1315726"/>
              <a:ext cx="2110675" cy="2693725"/>
            </a:xfrm>
            <a:prstGeom prst="rect">
              <a:avLst/>
            </a:prstGeom>
            <a:noFill/>
            <a:ln>
              <a:noFill/>
            </a:ln>
          </p:spPr>
        </p:pic>
        <p:sp>
          <p:nvSpPr>
            <p:cNvPr id="2782" name="Google Shape;2782;p113"/>
            <p:cNvSpPr txBox="1"/>
            <p:nvPr/>
          </p:nvSpPr>
          <p:spPr>
            <a:xfrm>
              <a:off x="1034180" y="4416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First-generation antipsychotic (FGA)</a:t>
              </a:r>
              <a:endParaRPr b="1" i="0" sz="1200" u="none" cap="none" strike="noStrike">
                <a:solidFill>
                  <a:srgbClr val="000000"/>
                </a:solidFill>
                <a:latin typeface="Arial"/>
                <a:ea typeface="Arial"/>
                <a:cs typeface="Arial"/>
                <a:sym typeface="Arial"/>
              </a:endParaRPr>
            </a:p>
          </p:txBody>
        </p:sp>
        <p:sp>
          <p:nvSpPr>
            <p:cNvPr id="2783" name="Google Shape;2783;p113"/>
            <p:cNvSpPr txBox="1"/>
            <p:nvPr/>
          </p:nvSpPr>
          <p:spPr>
            <a:xfrm>
              <a:off x="1100025" y="4214300"/>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blocker</a:t>
              </a:r>
              <a:endParaRPr b="0" i="0" sz="1200" u="none" cap="none" strike="noStrike">
                <a:solidFill>
                  <a:srgbClr val="000000"/>
                </a:solidFill>
                <a:latin typeface="Arial"/>
                <a:ea typeface="Arial"/>
                <a:cs typeface="Arial"/>
                <a:sym typeface="Arial"/>
              </a:endParaRPr>
            </a:p>
          </p:txBody>
        </p:sp>
      </p:grpSp>
      <p:sp>
        <p:nvSpPr>
          <p:cNvPr id="2784" name="Google Shape;2784;p113"/>
          <p:cNvSpPr txBox="1"/>
          <p:nvPr/>
        </p:nvSpPr>
        <p:spPr>
          <a:xfrm>
            <a:off x="411230" y="1978422"/>
            <a:ext cx="2215200" cy="366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haloperidol</a:t>
            </a:r>
            <a:endParaRPr b="1" i="0" sz="12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HALDOL</a:t>
            </a:r>
            <a:endParaRPr b="1" i="0" sz="1200" u="none" cap="none" strike="noStrike">
              <a:solidFill>
                <a:schemeClr val="lt1"/>
              </a:solidFill>
              <a:latin typeface="Arial"/>
              <a:ea typeface="Arial"/>
              <a:cs typeface="Arial"/>
              <a:sym typeface="Arial"/>
            </a:endParaRPr>
          </a:p>
        </p:txBody>
      </p:sp>
      <p:sp>
        <p:nvSpPr>
          <p:cNvPr id="2785" name="Google Shape;2785;p113"/>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9" name="Shape 2789"/>
        <p:cNvGrpSpPr/>
        <p:nvPr/>
      </p:nvGrpSpPr>
      <p:grpSpPr>
        <a:xfrm>
          <a:off x="0" y="0"/>
          <a:ext cx="0" cy="0"/>
          <a:chOff x="0" y="0"/>
          <a:chExt cx="0" cy="0"/>
        </a:xfrm>
      </p:grpSpPr>
      <p:cxnSp>
        <p:nvCxnSpPr>
          <p:cNvPr id="2790" name="Google Shape;2790;p114"/>
          <p:cNvCxnSpPr/>
          <p:nvPr/>
        </p:nvCxnSpPr>
        <p:spPr>
          <a:xfrm>
            <a:off x="3572250" y="-21950"/>
            <a:ext cx="0" cy="5136300"/>
          </a:xfrm>
          <a:prstGeom prst="straightConnector1">
            <a:avLst/>
          </a:prstGeom>
          <a:noFill/>
          <a:ln cap="flat" cmpd="sng" w="9525">
            <a:solidFill>
              <a:schemeClr val="dk2"/>
            </a:solidFill>
            <a:prstDash val="solid"/>
            <a:round/>
            <a:headEnd len="sm" w="sm" type="none"/>
            <a:tailEnd len="sm" w="sm" type="none"/>
          </a:ln>
        </p:spPr>
      </p:cxnSp>
      <p:grpSp>
        <p:nvGrpSpPr>
          <p:cNvPr id="2791" name="Google Shape;2791;p114"/>
          <p:cNvGrpSpPr/>
          <p:nvPr/>
        </p:nvGrpSpPr>
        <p:grpSpPr>
          <a:xfrm>
            <a:off x="459000" y="424722"/>
            <a:ext cx="2495805" cy="4039303"/>
            <a:chOff x="753575" y="441697"/>
            <a:chExt cx="2495805" cy="4039303"/>
          </a:xfrm>
        </p:grpSpPr>
        <p:pic>
          <p:nvPicPr>
            <p:cNvPr id="2792" name="Google Shape;2792;p114"/>
            <p:cNvPicPr preferRelativeResize="0"/>
            <p:nvPr/>
          </p:nvPicPr>
          <p:blipFill rotWithShape="1">
            <a:blip r:embed="rId3">
              <a:alphaModFix/>
            </a:blip>
            <a:srcRect b="0" l="0" r="0" t="0"/>
            <a:stretch/>
          </p:blipFill>
          <p:spPr>
            <a:xfrm>
              <a:off x="753575" y="1315726"/>
              <a:ext cx="2110675" cy="2693725"/>
            </a:xfrm>
            <a:prstGeom prst="rect">
              <a:avLst/>
            </a:prstGeom>
            <a:noFill/>
            <a:ln>
              <a:noFill/>
            </a:ln>
          </p:spPr>
        </p:pic>
        <p:sp>
          <p:nvSpPr>
            <p:cNvPr id="2793" name="Google Shape;2793;p114"/>
            <p:cNvSpPr txBox="1"/>
            <p:nvPr/>
          </p:nvSpPr>
          <p:spPr>
            <a:xfrm>
              <a:off x="1034180" y="4416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First-generation antipsychotic (FGA)</a:t>
              </a:r>
              <a:endParaRPr b="1" i="0" sz="1200" u="none" cap="none" strike="noStrike">
                <a:solidFill>
                  <a:srgbClr val="000000"/>
                </a:solidFill>
                <a:latin typeface="Arial"/>
                <a:ea typeface="Arial"/>
                <a:cs typeface="Arial"/>
                <a:sym typeface="Arial"/>
              </a:endParaRPr>
            </a:p>
          </p:txBody>
        </p:sp>
        <p:sp>
          <p:nvSpPr>
            <p:cNvPr id="2794" name="Google Shape;2794;p114"/>
            <p:cNvSpPr txBox="1"/>
            <p:nvPr/>
          </p:nvSpPr>
          <p:spPr>
            <a:xfrm>
              <a:off x="1100025" y="4214300"/>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blocker</a:t>
              </a:r>
              <a:endParaRPr b="0" i="0" sz="1200" u="none" cap="none" strike="noStrike">
                <a:solidFill>
                  <a:srgbClr val="000000"/>
                </a:solidFill>
                <a:latin typeface="Arial"/>
                <a:ea typeface="Arial"/>
                <a:cs typeface="Arial"/>
                <a:sym typeface="Arial"/>
              </a:endParaRPr>
            </a:p>
          </p:txBody>
        </p:sp>
      </p:grpSp>
      <p:grpSp>
        <p:nvGrpSpPr>
          <p:cNvPr id="2795" name="Google Shape;2795;p114"/>
          <p:cNvGrpSpPr/>
          <p:nvPr/>
        </p:nvGrpSpPr>
        <p:grpSpPr>
          <a:xfrm>
            <a:off x="4060876" y="643509"/>
            <a:ext cx="4404448" cy="3805368"/>
            <a:chOff x="4225049" y="328121"/>
            <a:chExt cx="3777076" cy="3263329"/>
          </a:xfrm>
        </p:grpSpPr>
        <p:pic>
          <p:nvPicPr>
            <p:cNvPr id="2796" name="Google Shape;2796;p114"/>
            <p:cNvPicPr preferRelativeResize="0"/>
            <p:nvPr/>
          </p:nvPicPr>
          <p:blipFill rotWithShape="1">
            <a:blip r:embed="rId4">
              <a:alphaModFix/>
            </a:blip>
            <a:srcRect b="0" l="0" r="0" t="0"/>
            <a:stretch/>
          </p:blipFill>
          <p:spPr>
            <a:xfrm>
              <a:off x="4225049" y="597150"/>
              <a:ext cx="3777076" cy="2675250"/>
            </a:xfrm>
            <a:prstGeom prst="rect">
              <a:avLst/>
            </a:prstGeom>
            <a:noFill/>
            <a:ln>
              <a:noFill/>
            </a:ln>
          </p:spPr>
        </p:pic>
        <p:pic>
          <p:nvPicPr>
            <p:cNvPr id="2797" name="Google Shape;2797;p114"/>
            <p:cNvPicPr preferRelativeResize="0"/>
            <p:nvPr/>
          </p:nvPicPr>
          <p:blipFill rotWithShape="1">
            <a:blip r:embed="rId5">
              <a:alphaModFix/>
            </a:blip>
            <a:srcRect b="0" l="0" r="0" t="0"/>
            <a:stretch/>
          </p:blipFill>
          <p:spPr>
            <a:xfrm rot="8667982">
              <a:off x="5240302" y="353333"/>
              <a:ext cx="205843" cy="371636"/>
            </a:xfrm>
            <a:prstGeom prst="rect">
              <a:avLst/>
            </a:prstGeom>
            <a:noFill/>
            <a:ln>
              <a:noFill/>
            </a:ln>
          </p:spPr>
        </p:pic>
        <p:pic>
          <p:nvPicPr>
            <p:cNvPr id="2798" name="Google Shape;2798;p114"/>
            <p:cNvPicPr preferRelativeResize="0"/>
            <p:nvPr/>
          </p:nvPicPr>
          <p:blipFill rotWithShape="1">
            <a:blip r:embed="rId6">
              <a:alphaModFix/>
            </a:blip>
            <a:srcRect b="0" l="0" r="0" t="0"/>
            <a:stretch/>
          </p:blipFill>
          <p:spPr>
            <a:xfrm>
              <a:off x="5806350" y="2272089"/>
              <a:ext cx="383500" cy="473136"/>
            </a:xfrm>
            <a:prstGeom prst="rect">
              <a:avLst/>
            </a:prstGeom>
            <a:noFill/>
            <a:ln>
              <a:noFill/>
            </a:ln>
          </p:spPr>
        </p:pic>
        <p:pic>
          <p:nvPicPr>
            <p:cNvPr id="2799" name="Google Shape;2799;p114"/>
            <p:cNvPicPr preferRelativeResize="0"/>
            <p:nvPr/>
          </p:nvPicPr>
          <p:blipFill rotWithShape="1">
            <a:blip r:embed="rId6">
              <a:alphaModFix/>
            </a:blip>
            <a:srcRect b="0" l="0" r="0" t="0"/>
            <a:stretch/>
          </p:blipFill>
          <p:spPr>
            <a:xfrm>
              <a:off x="5591375" y="2799264"/>
              <a:ext cx="383500" cy="473136"/>
            </a:xfrm>
            <a:prstGeom prst="rect">
              <a:avLst/>
            </a:prstGeom>
            <a:noFill/>
            <a:ln>
              <a:noFill/>
            </a:ln>
          </p:spPr>
        </p:pic>
        <p:pic>
          <p:nvPicPr>
            <p:cNvPr id="2800" name="Google Shape;2800;p114"/>
            <p:cNvPicPr preferRelativeResize="0"/>
            <p:nvPr/>
          </p:nvPicPr>
          <p:blipFill rotWithShape="1">
            <a:blip r:embed="rId6">
              <a:alphaModFix/>
            </a:blip>
            <a:srcRect b="0" l="0" r="0" t="0"/>
            <a:stretch/>
          </p:blipFill>
          <p:spPr>
            <a:xfrm>
              <a:off x="6007625" y="3118314"/>
              <a:ext cx="383500" cy="473136"/>
            </a:xfrm>
            <a:prstGeom prst="rect">
              <a:avLst/>
            </a:prstGeom>
            <a:noFill/>
            <a:ln>
              <a:noFill/>
            </a:ln>
          </p:spPr>
        </p:pic>
      </p:grpSp>
      <p:sp>
        <p:nvSpPr>
          <p:cNvPr id="2801" name="Google Shape;2801;p114"/>
          <p:cNvSpPr txBox="1"/>
          <p:nvPr/>
        </p:nvSpPr>
        <p:spPr>
          <a:xfrm>
            <a:off x="411230" y="1978422"/>
            <a:ext cx="2215200" cy="366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haloperidol</a:t>
            </a:r>
            <a:endParaRPr b="1" i="0" sz="12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HALDOL</a:t>
            </a:r>
            <a:endParaRPr b="1" i="0" sz="1200" u="none" cap="none" strike="noStrike">
              <a:solidFill>
                <a:schemeClr val="lt1"/>
              </a:solidFill>
              <a:latin typeface="Arial"/>
              <a:ea typeface="Arial"/>
              <a:cs typeface="Arial"/>
              <a:sym typeface="Arial"/>
            </a:endParaRPr>
          </a:p>
        </p:txBody>
      </p:sp>
      <p:sp>
        <p:nvSpPr>
          <p:cNvPr id="2802" name="Google Shape;2802;p114"/>
          <p:cNvSpPr txBox="1"/>
          <p:nvPr/>
        </p:nvSpPr>
        <p:spPr>
          <a:xfrm>
            <a:off x="7371550" y="3700775"/>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Blocking D2 receptors increases release of prolactin</a:t>
            </a:r>
            <a:endParaRPr b="0" i="0" sz="1200" u="none" cap="none" strike="noStrike">
              <a:solidFill>
                <a:srgbClr val="000000"/>
              </a:solidFill>
              <a:latin typeface="Arial"/>
              <a:ea typeface="Arial"/>
              <a:cs typeface="Arial"/>
              <a:sym typeface="Arial"/>
            </a:endParaRPr>
          </a:p>
        </p:txBody>
      </p:sp>
      <p:grpSp>
        <p:nvGrpSpPr>
          <p:cNvPr id="2803" name="Google Shape;2803;p114"/>
          <p:cNvGrpSpPr/>
          <p:nvPr/>
        </p:nvGrpSpPr>
        <p:grpSpPr>
          <a:xfrm rot="-3752921">
            <a:off x="4548620" y="1112323"/>
            <a:ext cx="585186" cy="803562"/>
            <a:chOff x="6221889" y="2926374"/>
            <a:chExt cx="924179" cy="1269056"/>
          </a:xfrm>
        </p:grpSpPr>
        <p:grpSp>
          <p:nvGrpSpPr>
            <p:cNvPr id="2804" name="Google Shape;2804;p114"/>
            <p:cNvGrpSpPr/>
            <p:nvPr/>
          </p:nvGrpSpPr>
          <p:grpSpPr>
            <a:xfrm>
              <a:off x="6221889" y="2926374"/>
              <a:ext cx="924179" cy="702792"/>
              <a:chOff x="7692889" y="1344149"/>
              <a:chExt cx="924179" cy="702792"/>
            </a:xfrm>
          </p:grpSpPr>
          <p:grpSp>
            <p:nvGrpSpPr>
              <p:cNvPr id="2805" name="Google Shape;2805;p114"/>
              <p:cNvGrpSpPr/>
              <p:nvPr/>
            </p:nvGrpSpPr>
            <p:grpSpPr>
              <a:xfrm rot="5400000">
                <a:off x="7808596" y="1514377"/>
                <a:ext cx="535627" cy="529500"/>
                <a:chOff x="7365092" y="931681"/>
                <a:chExt cx="535627" cy="529500"/>
              </a:xfrm>
            </p:grpSpPr>
            <p:sp>
              <p:nvSpPr>
                <p:cNvPr id="2806" name="Google Shape;2806;p114"/>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7" name="Google Shape;2807;p114"/>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08" name="Google Shape;2808;p114"/>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809" name="Google Shape;2809;p114"/>
            <p:cNvPicPr preferRelativeResize="0"/>
            <p:nvPr/>
          </p:nvPicPr>
          <p:blipFill rotWithShape="1">
            <a:blip r:embed="rId7">
              <a:alphaModFix/>
            </a:blip>
            <a:srcRect b="0" l="0" r="0" t="0"/>
            <a:stretch/>
          </p:blipFill>
          <p:spPr>
            <a:xfrm>
              <a:off x="6286988" y="3384079"/>
              <a:ext cx="645525" cy="811351"/>
            </a:xfrm>
            <a:prstGeom prst="rect">
              <a:avLst/>
            </a:prstGeom>
            <a:noFill/>
            <a:ln>
              <a:noFill/>
            </a:ln>
          </p:spPr>
        </p:pic>
      </p:grpSp>
      <p:sp>
        <p:nvSpPr>
          <p:cNvPr id="2810" name="Google Shape;2810;p114"/>
          <p:cNvSpPr txBox="1"/>
          <p:nvPr/>
        </p:nvSpPr>
        <p:spPr>
          <a:xfrm>
            <a:off x="4639760" y="1715700"/>
            <a:ext cx="4029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100" u="none" cap="none" strike="noStrike">
                <a:solidFill>
                  <a:srgbClr val="000000"/>
                </a:solidFill>
                <a:latin typeface="Arial"/>
                <a:ea typeface="Arial"/>
                <a:cs typeface="Arial"/>
                <a:sym typeface="Arial"/>
              </a:rPr>
              <a:t>D2</a:t>
            </a:r>
            <a:endParaRPr b="0" i="0" sz="1100" u="none" cap="none" strike="noStrike">
              <a:solidFill>
                <a:srgbClr val="000000"/>
              </a:solidFill>
              <a:latin typeface="Arial"/>
              <a:ea typeface="Arial"/>
              <a:cs typeface="Arial"/>
              <a:sym typeface="Arial"/>
            </a:endParaRPr>
          </a:p>
        </p:txBody>
      </p:sp>
      <p:grpSp>
        <p:nvGrpSpPr>
          <p:cNvPr id="2811" name="Google Shape;2811;p114"/>
          <p:cNvGrpSpPr/>
          <p:nvPr/>
        </p:nvGrpSpPr>
        <p:grpSpPr>
          <a:xfrm rot="1772477">
            <a:off x="6969747" y="336802"/>
            <a:ext cx="1094759" cy="1271050"/>
            <a:chOff x="2292025" y="3445409"/>
            <a:chExt cx="1500615" cy="1742914"/>
          </a:xfrm>
        </p:grpSpPr>
        <p:grpSp>
          <p:nvGrpSpPr>
            <p:cNvPr id="2812" name="Google Shape;2812;p114"/>
            <p:cNvGrpSpPr/>
            <p:nvPr/>
          </p:nvGrpSpPr>
          <p:grpSpPr>
            <a:xfrm>
              <a:off x="2643052" y="3893681"/>
              <a:ext cx="1149588" cy="1294642"/>
              <a:chOff x="6635050" y="2000491"/>
              <a:chExt cx="2065376" cy="2325983"/>
            </a:xfrm>
          </p:grpSpPr>
          <p:pic>
            <p:nvPicPr>
              <p:cNvPr id="2813" name="Google Shape;2813;p114"/>
              <p:cNvPicPr preferRelativeResize="0"/>
              <p:nvPr/>
            </p:nvPicPr>
            <p:blipFill rotWithShape="1">
              <a:blip r:embed="rId8">
                <a:alphaModFix/>
              </a:blip>
              <a:srcRect b="0" l="64874" r="0" t="0"/>
              <a:stretch/>
            </p:blipFill>
            <p:spPr>
              <a:xfrm>
                <a:off x="7655287" y="2000503"/>
                <a:ext cx="670989" cy="990209"/>
              </a:xfrm>
              <a:prstGeom prst="rect">
                <a:avLst/>
              </a:prstGeom>
              <a:noFill/>
              <a:ln>
                <a:noFill/>
              </a:ln>
            </p:spPr>
          </p:pic>
          <p:pic>
            <p:nvPicPr>
              <p:cNvPr id="2814" name="Google Shape;2814;p114"/>
              <p:cNvPicPr preferRelativeResize="0"/>
              <p:nvPr/>
            </p:nvPicPr>
            <p:blipFill rotWithShape="1">
              <a:blip r:embed="rId8">
                <a:alphaModFix/>
              </a:blip>
              <a:srcRect b="0" l="0" r="60319" t="0"/>
              <a:stretch/>
            </p:blipFill>
            <p:spPr>
              <a:xfrm>
                <a:off x="6897275" y="2000491"/>
                <a:ext cx="757992" cy="990209"/>
              </a:xfrm>
              <a:prstGeom prst="rect">
                <a:avLst/>
              </a:prstGeom>
              <a:noFill/>
              <a:ln>
                <a:noFill/>
              </a:ln>
            </p:spPr>
          </p:pic>
          <p:pic>
            <p:nvPicPr>
              <p:cNvPr id="2815" name="Google Shape;2815;p114"/>
              <p:cNvPicPr preferRelativeResize="0"/>
              <p:nvPr/>
            </p:nvPicPr>
            <p:blipFill rotWithShape="1">
              <a:blip r:embed="rId9">
                <a:alphaModFix/>
              </a:blip>
              <a:srcRect b="0" l="0" r="0" t="20286"/>
              <a:stretch/>
            </p:blipFill>
            <p:spPr>
              <a:xfrm>
                <a:off x="6635050" y="2680100"/>
                <a:ext cx="2065376" cy="1646374"/>
              </a:xfrm>
              <a:prstGeom prst="rect">
                <a:avLst/>
              </a:prstGeom>
              <a:noFill/>
              <a:ln>
                <a:noFill/>
              </a:ln>
            </p:spPr>
          </p:pic>
        </p:grpSp>
        <p:grpSp>
          <p:nvGrpSpPr>
            <p:cNvPr id="2816" name="Google Shape;2816;p114"/>
            <p:cNvGrpSpPr/>
            <p:nvPr/>
          </p:nvGrpSpPr>
          <p:grpSpPr>
            <a:xfrm rot="8557374">
              <a:off x="2389627" y="3607676"/>
              <a:ext cx="726496" cy="567300"/>
              <a:chOff x="1799350" y="888550"/>
              <a:chExt cx="924000" cy="721525"/>
            </a:xfrm>
          </p:grpSpPr>
          <p:sp>
            <p:nvSpPr>
              <p:cNvPr id="2817" name="Google Shape;2817;p114"/>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8" name="Google Shape;2818;p114"/>
              <p:cNvSpPr/>
              <p:nvPr/>
            </p:nvSpPr>
            <p:spPr>
              <a:xfrm>
                <a:off x="2082150" y="1218825"/>
                <a:ext cx="338700" cy="338700"/>
              </a:xfrm>
              <a:prstGeom prst="ellipse">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9" name="Google Shape;2819;p114"/>
              <p:cNvSpPr/>
              <p:nvPr/>
            </p:nvSpPr>
            <p:spPr>
              <a:xfrm>
                <a:off x="1799350" y="1425575"/>
                <a:ext cx="924000" cy="184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820" name="Google Shape;2820;p114"/>
          <p:cNvSpPr txBox="1"/>
          <p:nvPr/>
        </p:nvSpPr>
        <p:spPr>
          <a:xfrm>
            <a:off x="7600743" y="453450"/>
            <a:ext cx="7059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100" u="none" cap="none" strike="noStrike">
                <a:solidFill>
                  <a:srgbClr val="000000"/>
                </a:solidFill>
                <a:latin typeface="Arial"/>
                <a:ea typeface="Arial"/>
                <a:cs typeface="Arial"/>
                <a:sym typeface="Arial"/>
              </a:rPr>
              <a:t>5HT2A</a:t>
            </a:r>
            <a:endParaRPr b="0" i="0" sz="1100" u="none" cap="none" strike="noStrike">
              <a:solidFill>
                <a:srgbClr val="000000"/>
              </a:solidFill>
              <a:latin typeface="Arial"/>
              <a:ea typeface="Arial"/>
              <a:cs typeface="Arial"/>
              <a:sym typeface="Arial"/>
            </a:endParaRPr>
          </a:p>
        </p:txBody>
      </p:sp>
      <p:sp>
        <p:nvSpPr>
          <p:cNvPr id="2821" name="Google Shape;2821;p114"/>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5" name="Shape 2825"/>
        <p:cNvGrpSpPr/>
        <p:nvPr/>
      </p:nvGrpSpPr>
      <p:grpSpPr>
        <a:xfrm>
          <a:off x="0" y="0"/>
          <a:ext cx="0" cy="0"/>
          <a:chOff x="0" y="0"/>
          <a:chExt cx="0" cy="0"/>
        </a:xfrm>
      </p:grpSpPr>
      <p:pic>
        <p:nvPicPr>
          <p:cNvPr id="2826" name="Google Shape;2826;p115"/>
          <p:cNvPicPr preferRelativeResize="0"/>
          <p:nvPr/>
        </p:nvPicPr>
        <p:blipFill rotWithShape="1">
          <a:blip r:embed="rId3">
            <a:alphaModFix/>
          </a:blip>
          <a:srcRect b="0" l="0" r="0" t="0"/>
          <a:stretch/>
        </p:blipFill>
        <p:spPr>
          <a:xfrm>
            <a:off x="647513" y="939468"/>
            <a:ext cx="2110675" cy="3012382"/>
          </a:xfrm>
          <a:prstGeom prst="rect">
            <a:avLst/>
          </a:prstGeom>
          <a:noFill/>
          <a:ln>
            <a:noFill/>
          </a:ln>
        </p:spPr>
      </p:pic>
      <p:sp>
        <p:nvSpPr>
          <p:cNvPr id="2827" name="Google Shape;2827;p115"/>
          <p:cNvSpPr txBox="1"/>
          <p:nvPr/>
        </p:nvSpPr>
        <p:spPr>
          <a:xfrm>
            <a:off x="1462204" y="1019950"/>
            <a:ext cx="21108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5HT2 receptor blocker</a:t>
            </a:r>
            <a:endParaRPr b="0" i="0" sz="1200" u="none" cap="none" strike="noStrike">
              <a:solidFill>
                <a:srgbClr val="000000"/>
              </a:solidFill>
              <a:latin typeface="Arial"/>
              <a:ea typeface="Arial"/>
              <a:cs typeface="Arial"/>
              <a:sym typeface="Arial"/>
            </a:endParaRPr>
          </a:p>
        </p:txBody>
      </p:sp>
      <p:sp>
        <p:nvSpPr>
          <p:cNvPr id="2828" name="Google Shape;2828;p115"/>
          <p:cNvSpPr txBox="1"/>
          <p:nvPr/>
        </p:nvSpPr>
        <p:spPr>
          <a:xfrm>
            <a:off x="1052464" y="3852725"/>
            <a:ext cx="15495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blocker</a:t>
            </a:r>
            <a:endParaRPr b="0" i="0" sz="1200" u="none" cap="none" strike="noStrike">
              <a:solidFill>
                <a:srgbClr val="000000"/>
              </a:solidFill>
              <a:latin typeface="Arial"/>
              <a:ea typeface="Arial"/>
              <a:cs typeface="Arial"/>
              <a:sym typeface="Arial"/>
            </a:endParaRPr>
          </a:p>
        </p:txBody>
      </p:sp>
      <p:sp>
        <p:nvSpPr>
          <p:cNvPr id="2829" name="Google Shape;2829;p115"/>
          <p:cNvSpPr txBox="1"/>
          <p:nvPr/>
        </p:nvSpPr>
        <p:spPr>
          <a:xfrm>
            <a:off x="647524" y="356600"/>
            <a:ext cx="23823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2nd generation antipsychotic</a:t>
            </a:r>
            <a:endParaRPr b="1" i="0" sz="1200" u="none" cap="none" strike="noStrike">
              <a:solidFill>
                <a:srgbClr val="000000"/>
              </a:solidFill>
              <a:latin typeface="Arial"/>
              <a:ea typeface="Arial"/>
              <a:cs typeface="Arial"/>
              <a:sym typeface="Arial"/>
            </a:endParaRPr>
          </a:p>
        </p:txBody>
      </p:sp>
      <p:sp>
        <p:nvSpPr>
          <p:cNvPr id="2830" name="Google Shape;2830;p115"/>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4" name="Shape 2834"/>
        <p:cNvGrpSpPr/>
        <p:nvPr/>
      </p:nvGrpSpPr>
      <p:grpSpPr>
        <a:xfrm>
          <a:off x="0" y="0"/>
          <a:ext cx="0" cy="0"/>
          <a:chOff x="0" y="0"/>
          <a:chExt cx="0" cy="0"/>
        </a:xfrm>
      </p:grpSpPr>
      <p:pic>
        <p:nvPicPr>
          <p:cNvPr id="2835" name="Google Shape;2835;p116"/>
          <p:cNvPicPr preferRelativeResize="0"/>
          <p:nvPr/>
        </p:nvPicPr>
        <p:blipFill rotWithShape="1">
          <a:blip r:embed="rId3">
            <a:alphaModFix/>
          </a:blip>
          <a:srcRect b="0" l="0" r="0" t="556"/>
          <a:stretch/>
        </p:blipFill>
        <p:spPr>
          <a:xfrm>
            <a:off x="3811925" y="651225"/>
            <a:ext cx="4724700" cy="4031349"/>
          </a:xfrm>
          <a:prstGeom prst="rect">
            <a:avLst/>
          </a:prstGeom>
          <a:noFill/>
          <a:ln>
            <a:noFill/>
          </a:ln>
        </p:spPr>
      </p:pic>
      <p:pic>
        <p:nvPicPr>
          <p:cNvPr id="2836" name="Google Shape;2836;p116"/>
          <p:cNvPicPr preferRelativeResize="0"/>
          <p:nvPr/>
        </p:nvPicPr>
        <p:blipFill rotWithShape="1">
          <a:blip r:embed="rId4">
            <a:alphaModFix/>
          </a:blip>
          <a:srcRect b="0" l="0" r="0" t="0"/>
          <a:stretch/>
        </p:blipFill>
        <p:spPr>
          <a:xfrm>
            <a:off x="647513" y="939468"/>
            <a:ext cx="2110675" cy="3012382"/>
          </a:xfrm>
          <a:prstGeom prst="rect">
            <a:avLst/>
          </a:prstGeom>
          <a:noFill/>
          <a:ln>
            <a:noFill/>
          </a:ln>
        </p:spPr>
      </p:pic>
      <p:sp>
        <p:nvSpPr>
          <p:cNvPr id="2837" name="Google Shape;2837;p116"/>
          <p:cNvSpPr txBox="1"/>
          <p:nvPr/>
        </p:nvSpPr>
        <p:spPr>
          <a:xfrm>
            <a:off x="1462204" y="1019950"/>
            <a:ext cx="21108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5HT2 receptor blocker</a:t>
            </a:r>
            <a:endParaRPr b="0" i="0" sz="1200" u="none" cap="none" strike="noStrike">
              <a:solidFill>
                <a:srgbClr val="000000"/>
              </a:solidFill>
              <a:latin typeface="Arial"/>
              <a:ea typeface="Arial"/>
              <a:cs typeface="Arial"/>
              <a:sym typeface="Arial"/>
            </a:endParaRPr>
          </a:p>
        </p:txBody>
      </p:sp>
      <p:sp>
        <p:nvSpPr>
          <p:cNvPr id="2838" name="Google Shape;2838;p116"/>
          <p:cNvSpPr txBox="1"/>
          <p:nvPr/>
        </p:nvSpPr>
        <p:spPr>
          <a:xfrm>
            <a:off x="1052464" y="3852725"/>
            <a:ext cx="15495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blocker</a:t>
            </a:r>
            <a:endParaRPr b="0" i="0" sz="1200" u="none" cap="none" strike="noStrike">
              <a:solidFill>
                <a:srgbClr val="000000"/>
              </a:solidFill>
              <a:latin typeface="Arial"/>
              <a:ea typeface="Arial"/>
              <a:cs typeface="Arial"/>
              <a:sym typeface="Arial"/>
            </a:endParaRPr>
          </a:p>
        </p:txBody>
      </p:sp>
      <p:sp>
        <p:nvSpPr>
          <p:cNvPr id="2839" name="Google Shape;2839;p116"/>
          <p:cNvSpPr txBox="1"/>
          <p:nvPr/>
        </p:nvSpPr>
        <p:spPr>
          <a:xfrm>
            <a:off x="647524" y="356600"/>
            <a:ext cx="23823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2nd generation antipsychotic</a:t>
            </a:r>
            <a:endParaRPr b="1" i="0" sz="1200" u="none" cap="none" strike="noStrike">
              <a:solidFill>
                <a:srgbClr val="000000"/>
              </a:solidFill>
              <a:latin typeface="Arial"/>
              <a:ea typeface="Arial"/>
              <a:cs typeface="Arial"/>
              <a:sym typeface="Arial"/>
            </a:endParaRPr>
          </a:p>
        </p:txBody>
      </p:sp>
      <p:cxnSp>
        <p:nvCxnSpPr>
          <p:cNvPr id="2840" name="Google Shape;2840;p116"/>
          <p:cNvCxnSpPr/>
          <p:nvPr/>
        </p:nvCxnSpPr>
        <p:spPr>
          <a:xfrm>
            <a:off x="3572250" y="-21950"/>
            <a:ext cx="0" cy="5136300"/>
          </a:xfrm>
          <a:prstGeom prst="straightConnector1">
            <a:avLst/>
          </a:prstGeom>
          <a:noFill/>
          <a:ln cap="flat" cmpd="sng" w="9525">
            <a:solidFill>
              <a:schemeClr val="dk2"/>
            </a:solidFill>
            <a:prstDash val="solid"/>
            <a:round/>
            <a:headEnd len="sm" w="sm" type="none"/>
            <a:tailEnd len="sm" w="sm" type="none"/>
          </a:ln>
        </p:spPr>
      </p:cxnSp>
      <p:sp>
        <p:nvSpPr>
          <p:cNvPr id="2841" name="Google Shape;2841;p116"/>
          <p:cNvSpPr txBox="1"/>
          <p:nvPr/>
        </p:nvSpPr>
        <p:spPr>
          <a:xfrm>
            <a:off x="5503075" y="456200"/>
            <a:ext cx="20688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Blocking 5HT2 receptors ameliorates prolactin release caused by D2 blockade</a:t>
            </a:r>
            <a:endParaRPr b="0" i="0" sz="1200" u="none" cap="none" strike="noStrike">
              <a:solidFill>
                <a:srgbClr val="000000"/>
              </a:solidFill>
              <a:latin typeface="Arial"/>
              <a:ea typeface="Arial"/>
              <a:cs typeface="Arial"/>
              <a:sym typeface="Arial"/>
            </a:endParaRPr>
          </a:p>
        </p:txBody>
      </p:sp>
      <p:pic>
        <p:nvPicPr>
          <p:cNvPr id="2842" name="Google Shape;2842;p116"/>
          <p:cNvPicPr preferRelativeResize="0"/>
          <p:nvPr/>
        </p:nvPicPr>
        <p:blipFill rotWithShape="1">
          <a:blip r:embed="rId5">
            <a:alphaModFix/>
          </a:blip>
          <a:srcRect b="0" l="0" r="0" t="0"/>
          <a:stretch/>
        </p:blipFill>
        <p:spPr>
          <a:xfrm>
            <a:off x="3705225" y="4377150"/>
            <a:ext cx="789550" cy="366300"/>
          </a:xfrm>
          <a:prstGeom prst="rect">
            <a:avLst/>
          </a:prstGeom>
          <a:noFill/>
          <a:ln>
            <a:noFill/>
          </a:ln>
        </p:spPr>
      </p:pic>
      <p:sp>
        <p:nvSpPr>
          <p:cNvPr id="2843" name="Google Shape;2843;p116"/>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7" name="Shape 2847"/>
        <p:cNvGrpSpPr/>
        <p:nvPr/>
      </p:nvGrpSpPr>
      <p:grpSpPr>
        <a:xfrm>
          <a:off x="0" y="0"/>
          <a:ext cx="0" cy="0"/>
          <a:chOff x="0" y="0"/>
          <a:chExt cx="0" cy="0"/>
        </a:xfrm>
      </p:grpSpPr>
      <p:grpSp>
        <p:nvGrpSpPr>
          <p:cNvPr id="2848" name="Google Shape;2848;p117"/>
          <p:cNvGrpSpPr/>
          <p:nvPr/>
        </p:nvGrpSpPr>
        <p:grpSpPr>
          <a:xfrm>
            <a:off x="548275" y="434372"/>
            <a:ext cx="2380980" cy="4118653"/>
            <a:chOff x="6379525" y="492897"/>
            <a:chExt cx="2380980" cy="4118653"/>
          </a:xfrm>
        </p:grpSpPr>
        <p:pic>
          <p:nvPicPr>
            <p:cNvPr id="2849" name="Google Shape;2849;p117"/>
            <p:cNvPicPr preferRelativeResize="0"/>
            <p:nvPr/>
          </p:nvPicPr>
          <p:blipFill rotWithShape="1">
            <a:blip r:embed="rId3">
              <a:alphaModFix/>
            </a:blip>
            <a:srcRect b="0" l="0" r="0" t="0"/>
            <a:stretch/>
          </p:blipFill>
          <p:spPr>
            <a:xfrm>
              <a:off x="6379525" y="1738875"/>
              <a:ext cx="2380969" cy="2771475"/>
            </a:xfrm>
            <a:prstGeom prst="rect">
              <a:avLst/>
            </a:prstGeom>
            <a:noFill/>
            <a:ln>
              <a:noFill/>
            </a:ln>
          </p:spPr>
        </p:pic>
        <p:sp>
          <p:nvSpPr>
            <p:cNvPr id="2850" name="Google Shape;2850;p117"/>
            <p:cNvSpPr txBox="1"/>
            <p:nvPr/>
          </p:nvSpPr>
          <p:spPr>
            <a:xfrm>
              <a:off x="6545305" y="4928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“2 pips and a rip” or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“A, B, C” </a:t>
              </a:r>
              <a:endParaRPr b="1"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1" i="0" lang="en" sz="1200" u="sng" cap="none" strike="noStrike">
                  <a:solidFill>
                    <a:srgbClr val="000000"/>
                  </a:solidFill>
                  <a:latin typeface="Arial"/>
                  <a:ea typeface="Arial"/>
                  <a:cs typeface="Arial"/>
                  <a:sym typeface="Arial"/>
                </a:rPr>
                <a:t>a</a:t>
              </a:r>
              <a:r>
                <a:rPr b="1" i="0" lang="en" sz="1200" u="none" cap="none" strike="noStrike">
                  <a:solidFill>
                    <a:srgbClr val="000000"/>
                  </a:solidFill>
                  <a:latin typeface="Arial"/>
                  <a:ea typeface="Arial"/>
                  <a:cs typeface="Arial"/>
                  <a:sym typeface="Arial"/>
                </a:rPr>
                <a:t>ripiprazole</a:t>
              </a:r>
              <a:endParaRPr b="1"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1" i="0" lang="en" sz="1200" u="sng" cap="none" strike="noStrike">
                  <a:solidFill>
                    <a:srgbClr val="000000"/>
                  </a:solidFill>
                  <a:latin typeface="Arial"/>
                  <a:ea typeface="Arial"/>
                  <a:cs typeface="Arial"/>
                  <a:sym typeface="Arial"/>
                </a:rPr>
                <a:t>b</a:t>
              </a:r>
              <a:r>
                <a:rPr b="1" i="0" lang="en" sz="1200" u="none" cap="none" strike="noStrike">
                  <a:solidFill>
                    <a:srgbClr val="000000"/>
                  </a:solidFill>
                  <a:latin typeface="Arial"/>
                  <a:ea typeface="Arial"/>
                  <a:cs typeface="Arial"/>
                  <a:sym typeface="Arial"/>
                </a:rPr>
                <a:t>rexpiprazole,</a:t>
              </a:r>
              <a:endParaRPr b="1"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1" i="0" lang="en" sz="1200" u="sng" cap="none" strike="noStrike">
                  <a:solidFill>
                    <a:srgbClr val="000000"/>
                  </a:solidFill>
                  <a:latin typeface="Arial"/>
                  <a:ea typeface="Arial"/>
                  <a:cs typeface="Arial"/>
                  <a:sym typeface="Arial"/>
                </a:rPr>
                <a:t>c</a:t>
              </a:r>
              <a:r>
                <a:rPr b="1" i="0" lang="en" sz="1200" u="none" cap="none" strike="noStrike">
                  <a:solidFill>
                    <a:srgbClr val="000000"/>
                  </a:solidFill>
                  <a:latin typeface="Arial"/>
                  <a:ea typeface="Arial"/>
                  <a:cs typeface="Arial"/>
                  <a:sym typeface="Arial"/>
                </a:rPr>
                <a:t>ariprazine </a:t>
              </a:r>
              <a:endParaRPr b="1" i="0" sz="1200" u="none" cap="none" strike="noStrike">
                <a:solidFill>
                  <a:srgbClr val="000000"/>
                </a:solidFill>
                <a:latin typeface="Arial"/>
                <a:ea typeface="Arial"/>
                <a:cs typeface="Arial"/>
                <a:sym typeface="Arial"/>
              </a:endParaRPr>
            </a:p>
          </p:txBody>
        </p:sp>
        <p:sp>
          <p:nvSpPr>
            <p:cNvPr id="2851" name="Google Shape;2851;p117"/>
            <p:cNvSpPr txBox="1"/>
            <p:nvPr/>
          </p:nvSpPr>
          <p:spPr>
            <a:xfrm>
              <a:off x="6944664" y="4245250"/>
              <a:ext cx="15495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partial agonist</a:t>
              </a:r>
              <a:endParaRPr b="0" i="0" sz="1200" u="none" cap="none" strike="noStrike">
                <a:solidFill>
                  <a:srgbClr val="000000"/>
                </a:solidFill>
                <a:latin typeface="Arial"/>
                <a:ea typeface="Arial"/>
                <a:cs typeface="Arial"/>
                <a:sym typeface="Arial"/>
              </a:endParaRPr>
            </a:p>
          </p:txBody>
        </p:sp>
      </p:grpSp>
      <p:sp>
        <p:nvSpPr>
          <p:cNvPr id="2852" name="Google Shape;2852;p117"/>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6" name="Shape 2856"/>
        <p:cNvGrpSpPr/>
        <p:nvPr/>
      </p:nvGrpSpPr>
      <p:grpSpPr>
        <a:xfrm>
          <a:off x="0" y="0"/>
          <a:ext cx="0" cy="0"/>
          <a:chOff x="0" y="0"/>
          <a:chExt cx="0" cy="0"/>
        </a:xfrm>
      </p:grpSpPr>
      <p:cxnSp>
        <p:nvCxnSpPr>
          <p:cNvPr id="2857" name="Google Shape;2857;p118"/>
          <p:cNvCxnSpPr/>
          <p:nvPr/>
        </p:nvCxnSpPr>
        <p:spPr>
          <a:xfrm>
            <a:off x="3572250" y="-21950"/>
            <a:ext cx="0" cy="5136300"/>
          </a:xfrm>
          <a:prstGeom prst="straightConnector1">
            <a:avLst/>
          </a:prstGeom>
          <a:noFill/>
          <a:ln cap="flat" cmpd="sng" w="9525">
            <a:solidFill>
              <a:schemeClr val="dk2"/>
            </a:solidFill>
            <a:prstDash val="solid"/>
            <a:round/>
            <a:headEnd len="sm" w="sm" type="none"/>
            <a:tailEnd len="sm" w="sm" type="none"/>
          </a:ln>
        </p:spPr>
      </p:cxnSp>
      <p:grpSp>
        <p:nvGrpSpPr>
          <p:cNvPr id="2858" name="Google Shape;2858;p118"/>
          <p:cNvGrpSpPr/>
          <p:nvPr/>
        </p:nvGrpSpPr>
        <p:grpSpPr>
          <a:xfrm>
            <a:off x="548275" y="434372"/>
            <a:ext cx="2380980" cy="4118653"/>
            <a:chOff x="6379525" y="492897"/>
            <a:chExt cx="2380980" cy="4118653"/>
          </a:xfrm>
        </p:grpSpPr>
        <p:pic>
          <p:nvPicPr>
            <p:cNvPr id="2859" name="Google Shape;2859;p118"/>
            <p:cNvPicPr preferRelativeResize="0"/>
            <p:nvPr/>
          </p:nvPicPr>
          <p:blipFill rotWithShape="1">
            <a:blip r:embed="rId3">
              <a:alphaModFix/>
            </a:blip>
            <a:srcRect b="0" l="0" r="0" t="0"/>
            <a:stretch/>
          </p:blipFill>
          <p:spPr>
            <a:xfrm>
              <a:off x="6379525" y="1738875"/>
              <a:ext cx="2380969" cy="2771475"/>
            </a:xfrm>
            <a:prstGeom prst="rect">
              <a:avLst/>
            </a:prstGeom>
            <a:noFill/>
            <a:ln>
              <a:noFill/>
            </a:ln>
          </p:spPr>
        </p:pic>
        <p:sp>
          <p:nvSpPr>
            <p:cNvPr id="2860" name="Google Shape;2860;p118"/>
            <p:cNvSpPr txBox="1"/>
            <p:nvPr/>
          </p:nvSpPr>
          <p:spPr>
            <a:xfrm>
              <a:off x="6545305" y="4928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“2 pips and a rip” or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“A, B, C” </a:t>
              </a:r>
              <a:endParaRPr b="1"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1" i="0" lang="en" sz="1200" u="sng" cap="none" strike="noStrike">
                  <a:solidFill>
                    <a:srgbClr val="000000"/>
                  </a:solidFill>
                  <a:latin typeface="Arial"/>
                  <a:ea typeface="Arial"/>
                  <a:cs typeface="Arial"/>
                  <a:sym typeface="Arial"/>
                </a:rPr>
                <a:t>a</a:t>
              </a:r>
              <a:r>
                <a:rPr b="1" i="0" lang="en" sz="1200" u="none" cap="none" strike="noStrike">
                  <a:solidFill>
                    <a:srgbClr val="000000"/>
                  </a:solidFill>
                  <a:latin typeface="Arial"/>
                  <a:ea typeface="Arial"/>
                  <a:cs typeface="Arial"/>
                  <a:sym typeface="Arial"/>
                </a:rPr>
                <a:t>ripiprazole</a:t>
              </a:r>
              <a:endParaRPr b="1"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1" i="0" lang="en" sz="1200" u="sng" cap="none" strike="noStrike">
                  <a:solidFill>
                    <a:srgbClr val="000000"/>
                  </a:solidFill>
                  <a:latin typeface="Arial"/>
                  <a:ea typeface="Arial"/>
                  <a:cs typeface="Arial"/>
                  <a:sym typeface="Arial"/>
                </a:rPr>
                <a:t>b</a:t>
              </a:r>
              <a:r>
                <a:rPr b="1" i="0" lang="en" sz="1200" u="none" cap="none" strike="noStrike">
                  <a:solidFill>
                    <a:srgbClr val="000000"/>
                  </a:solidFill>
                  <a:latin typeface="Arial"/>
                  <a:ea typeface="Arial"/>
                  <a:cs typeface="Arial"/>
                  <a:sym typeface="Arial"/>
                </a:rPr>
                <a:t>rexpiprazole,</a:t>
              </a:r>
              <a:endParaRPr b="1"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1" i="0" lang="en" sz="1200" u="sng" cap="none" strike="noStrike">
                  <a:solidFill>
                    <a:srgbClr val="000000"/>
                  </a:solidFill>
                  <a:latin typeface="Arial"/>
                  <a:ea typeface="Arial"/>
                  <a:cs typeface="Arial"/>
                  <a:sym typeface="Arial"/>
                </a:rPr>
                <a:t>c</a:t>
              </a:r>
              <a:r>
                <a:rPr b="1" i="0" lang="en" sz="1200" u="none" cap="none" strike="noStrike">
                  <a:solidFill>
                    <a:srgbClr val="000000"/>
                  </a:solidFill>
                  <a:latin typeface="Arial"/>
                  <a:ea typeface="Arial"/>
                  <a:cs typeface="Arial"/>
                  <a:sym typeface="Arial"/>
                </a:rPr>
                <a:t>ariprazine </a:t>
              </a:r>
              <a:endParaRPr b="1" i="0" sz="1200" u="none" cap="none" strike="noStrike">
                <a:solidFill>
                  <a:srgbClr val="000000"/>
                </a:solidFill>
                <a:latin typeface="Arial"/>
                <a:ea typeface="Arial"/>
                <a:cs typeface="Arial"/>
                <a:sym typeface="Arial"/>
              </a:endParaRPr>
            </a:p>
          </p:txBody>
        </p:sp>
        <p:sp>
          <p:nvSpPr>
            <p:cNvPr id="2861" name="Google Shape;2861;p118"/>
            <p:cNvSpPr txBox="1"/>
            <p:nvPr/>
          </p:nvSpPr>
          <p:spPr>
            <a:xfrm>
              <a:off x="6944664" y="4245250"/>
              <a:ext cx="15495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partial agonist</a:t>
              </a:r>
              <a:endParaRPr b="0" i="0" sz="1200" u="none" cap="none" strike="noStrike">
                <a:solidFill>
                  <a:srgbClr val="000000"/>
                </a:solidFill>
                <a:latin typeface="Arial"/>
                <a:ea typeface="Arial"/>
                <a:cs typeface="Arial"/>
                <a:sym typeface="Arial"/>
              </a:endParaRPr>
            </a:p>
          </p:txBody>
        </p:sp>
      </p:grpSp>
      <p:pic>
        <p:nvPicPr>
          <p:cNvPr id="2862" name="Google Shape;2862;p118"/>
          <p:cNvPicPr preferRelativeResize="0"/>
          <p:nvPr/>
        </p:nvPicPr>
        <p:blipFill rotWithShape="1">
          <a:blip r:embed="rId4">
            <a:alphaModFix/>
          </a:blip>
          <a:srcRect b="0" l="0" r="0" t="0"/>
          <a:stretch/>
        </p:blipFill>
        <p:spPr>
          <a:xfrm>
            <a:off x="4001150" y="434375"/>
            <a:ext cx="4534174" cy="3588051"/>
          </a:xfrm>
          <a:prstGeom prst="rect">
            <a:avLst/>
          </a:prstGeom>
          <a:noFill/>
          <a:ln>
            <a:noFill/>
          </a:ln>
        </p:spPr>
      </p:pic>
      <p:pic>
        <p:nvPicPr>
          <p:cNvPr id="2863" name="Google Shape;2863;p118"/>
          <p:cNvPicPr preferRelativeResize="0"/>
          <p:nvPr/>
        </p:nvPicPr>
        <p:blipFill rotWithShape="1">
          <a:blip r:embed="rId5">
            <a:alphaModFix/>
          </a:blip>
          <a:srcRect b="0" l="0" r="0" t="0"/>
          <a:stretch/>
        </p:blipFill>
        <p:spPr>
          <a:xfrm rot="-7463567">
            <a:off x="4777958" y="2977800"/>
            <a:ext cx="963325" cy="1247875"/>
          </a:xfrm>
          <a:prstGeom prst="rect">
            <a:avLst/>
          </a:prstGeom>
          <a:noFill/>
          <a:ln>
            <a:noFill/>
          </a:ln>
        </p:spPr>
      </p:pic>
      <p:sp>
        <p:nvSpPr>
          <p:cNvPr id="2864" name="Google Shape;2864;p118"/>
          <p:cNvSpPr txBox="1"/>
          <p:nvPr/>
        </p:nvSpPr>
        <p:spPr>
          <a:xfrm>
            <a:off x="4617892" y="4383475"/>
            <a:ext cx="39891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Aripiprazole </a:t>
            </a:r>
            <a:r>
              <a:rPr b="1" i="0" lang="en" sz="1200" u="none" cap="none" strike="noStrike">
                <a:solidFill>
                  <a:srgbClr val="000000"/>
                </a:solidFill>
                <a:latin typeface="Arial"/>
                <a:ea typeface="Arial"/>
                <a:cs typeface="Arial"/>
                <a:sym typeface="Arial"/>
              </a:rPr>
              <a:t>decreases</a:t>
            </a:r>
            <a:r>
              <a:rPr b="0" i="0" lang="en" sz="1200" u="none" cap="none" strike="noStrike">
                <a:solidFill>
                  <a:srgbClr val="000000"/>
                </a:solidFill>
                <a:latin typeface="Arial"/>
                <a:ea typeface="Arial"/>
                <a:cs typeface="Arial"/>
                <a:sym typeface="Arial"/>
              </a:rPr>
              <a:t> prolactin, the opposite effect of D2 blockers.</a:t>
            </a:r>
            <a:endParaRPr b="0" i="0" sz="1200" u="none" cap="none" strike="noStrike">
              <a:solidFill>
                <a:srgbClr val="000000"/>
              </a:solidFill>
              <a:latin typeface="Arial"/>
              <a:ea typeface="Arial"/>
              <a:cs typeface="Arial"/>
              <a:sym typeface="Arial"/>
            </a:endParaRPr>
          </a:p>
        </p:txBody>
      </p:sp>
      <p:sp>
        <p:nvSpPr>
          <p:cNvPr id="2865" name="Google Shape;2865;p118"/>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9" name="Shape 2869"/>
        <p:cNvGrpSpPr/>
        <p:nvPr/>
      </p:nvGrpSpPr>
      <p:grpSpPr>
        <a:xfrm>
          <a:off x="0" y="0"/>
          <a:ext cx="0" cy="0"/>
          <a:chOff x="0" y="0"/>
          <a:chExt cx="0" cy="0"/>
        </a:xfrm>
      </p:grpSpPr>
      <p:pic>
        <p:nvPicPr>
          <p:cNvPr id="2870" name="Google Shape;2870;p119"/>
          <p:cNvPicPr preferRelativeResize="0"/>
          <p:nvPr/>
        </p:nvPicPr>
        <p:blipFill rotWithShape="1">
          <a:blip r:embed="rId3">
            <a:alphaModFix/>
          </a:blip>
          <a:srcRect b="0" l="0" r="59115" t="0"/>
          <a:stretch/>
        </p:blipFill>
        <p:spPr>
          <a:xfrm>
            <a:off x="1016625" y="678625"/>
            <a:ext cx="2732976" cy="3911701"/>
          </a:xfrm>
          <a:prstGeom prst="rect">
            <a:avLst/>
          </a:prstGeom>
          <a:noFill/>
          <a:ln>
            <a:noFill/>
          </a:ln>
        </p:spPr>
      </p:pic>
      <p:sp>
        <p:nvSpPr>
          <p:cNvPr id="2871" name="Google Shape;2871;p119"/>
          <p:cNvSpPr/>
          <p:nvPr/>
        </p:nvSpPr>
        <p:spPr>
          <a:xfrm>
            <a:off x="2739025" y="1630875"/>
            <a:ext cx="8154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2" name="Google Shape;2872;p119"/>
          <p:cNvSpPr/>
          <p:nvPr/>
        </p:nvSpPr>
        <p:spPr>
          <a:xfrm>
            <a:off x="2739025" y="2240475"/>
            <a:ext cx="8154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3" name="Google Shape;2873;p119"/>
          <p:cNvSpPr/>
          <p:nvPr/>
        </p:nvSpPr>
        <p:spPr>
          <a:xfrm>
            <a:off x="2725074" y="2808725"/>
            <a:ext cx="9060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4" name="Google Shape;2874;p119"/>
          <p:cNvSpPr/>
          <p:nvPr/>
        </p:nvSpPr>
        <p:spPr>
          <a:xfrm>
            <a:off x="2725074" y="3376975"/>
            <a:ext cx="9060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5" name="Google Shape;2875;p119"/>
          <p:cNvSpPr/>
          <p:nvPr/>
        </p:nvSpPr>
        <p:spPr>
          <a:xfrm>
            <a:off x="2725075" y="3986575"/>
            <a:ext cx="9687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6" name="Google Shape;2876;p119"/>
          <p:cNvSpPr txBox="1"/>
          <p:nvPr/>
        </p:nvSpPr>
        <p:spPr>
          <a:xfrm>
            <a:off x="386505" y="1764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t>CATIE</a:t>
            </a:r>
            <a:endParaRPr b="1" i="0" sz="1700" u="none" cap="none" strike="noStrik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0" name="Shape 2880"/>
        <p:cNvGrpSpPr/>
        <p:nvPr/>
      </p:nvGrpSpPr>
      <p:grpSpPr>
        <a:xfrm>
          <a:off x="0" y="0"/>
          <a:ext cx="0" cy="0"/>
          <a:chOff x="0" y="0"/>
          <a:chExt cx="0" cy="0"/>
        </a:xfrm>
      </p:grpSpPr>
      <p:pic>
        <p:nvPicPr>
          <p:cNvPr id="2881" name="Google Shape;2881;p120"/>
          <p:cNvPicPr preferRelativeResize="0"/>
          <p:nvPr/>
        </p:nvPicPr>
        <p:blipFill rotWithShape="1">
          <a:blip r:embed="rId3">
            <a:alphaModFix/>
          </a:blip>
          <a:srcRect b="0" l="0" r="30862" t="0"/>
          <a:stretch/>
        </p:blipFill>
        <p:spPr>
          <a:xfrm>
            <a:off x="1016625" y="678625"/>
            <a:ext cx="4621701" cy="3911701"/>
          </a:xfrm>
          <a:prstGeom prst="rect">
            <a:avLst/>
          </a:prstGeom>
          <a:noFill/>
          <a:ln>
            <a:noFill/>
          </a:ln>
        </p:spPr>
      </p:pic>
      <p:sp>
        <p:nvSpPr>
          <p:cNvPr id="2882" name="Google Shape;2882;p120"/>
          <p:cNvSpPr/>
          <p:nvPr/>
        </p:nvSpPr>
        <p:spPr>
          <a:xfrm>
            <a:off x="2739025" y="1630875"/>
            <a:ext cx="8154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3" name="Google Shape;2883;p120"/>
          <p:cNvSpPr/>
          <p:nvPr/>
        </p:nvSpPr>
        <p:spPr>
          <a:xfrm>
            <a:off x="2739025" y="2240475"/>
            <a:ext cx="8154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4" name="Google Shape;2884;p120"/>
          <p:cNvSpPr/>
          <p:nvPr/>
        </p:nvSpPr>
        <p:spPr>
          <a:xfrm>
            <a:off x="2725074" y="2808725"/>
            <a:ext cx="9060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5" name="Google Shape;2885;p120"/>
          <p:cNvSpPr/>
          <p:nvPr/>
        </p:nvSpPr>
        <p:spPr>
          <a:xfrm>
            <a:off x="2725074" y="3376975"/>
            <a:ext cx="9060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6" name="Google Shape;2886;p120"/>
          <p:cNvSpPr/>
          <p:nvPr/>
        </p:nvSpPr>
        <p:spPr>
          <a:xfrm>
            <a:off x="2725075" y="3986575"/>
            <a:ext cx="9687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7" name="Google Shape;2887;p120"/>
          <p:cNvSpPr/>
          <p:nvPr/>
        </p:nvSpPr>
        <p:spPr>
          <a:xfrm>
            <a:off x="4515300" y="1839836"/>
            <a:ext cx="8154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8" name="Google Shape;2888;p120"/>
          <p:cNvSpPr txBox="1"/>
          <p:nvPr/>
        </p:nvSpPr>
        <p:spPr>
          <a:xfrm>
            <a:off x="386505" y="1764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t>CATIE</a:t>
            </a:r>
            <a:endParaRPr b="1" i="0" sz="1700" u="none" cap="none" strike="noStrike">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2" name="Shape 2892"/>
        <p:cNvGrpSpPr/>
        <p:nvPr/>
      </p:nvGrpSpPr>
      <p:grpSpPr>
        <a:xfrm>
          <a:off x="0" y="0"/>
          <a:ext cx="0" cy="0"/>
          <a:chOff x="0" y="0"/>
          <a:chExt cx="0" cy="0"/>
        </a:xfrm>
      </p:grpSpPr>
      <p:pic>
        <p:nvPicPr>
          <p:cNvPr id="2893" name="Google Shape;2893;p121"/>
          <p:cNvPicPr preferRelativeResize="0"/>
          <p:nvPr/>
        </p:nvPicPr>
        <p:blipFill>
          <a:blip r:embed="rId3">
            <a:alphaModFix/>
          </a:blip>
          <a:stretch>
            <a:fillRect/>
          </a:stretch>
        </p:blipFill>
        <p:spPr>
          <a:xfrm>
            <a:off x="1016625" y="678625"/>
            <a:ext cx="6684699" cy="3911701"/>
          </a:xfrm>
          <a:prstGeom prst="rect">
            <a:avLst/>
          </a:prstGeom>
          <a:noFill/>
          <a:ln>
            <a:noFill/>
          </a:ln>
        </p:spPr>
      </p:pic>
      <p:sp>
        <p:nvSpPr>
          <p:cNvPr id="2894" name="Google Shape;2894;p121"/>
          <p:cNvSpPr/>
          <p:nvPr/>
        </p:nvSpPr>
        <p:spPr>
          <a:xfrm>
            <a:off x="2739025" y="1630875"/>
            <a:ext cx="8154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5" name="Google Shape;2895;p121"/>
          <p:cNvSpPr/>
          <p:nvPr/>
        </p:nvSpPr>
        <p:spPr>
          <a:xfrm>
            <a:off x="2739025" y="2240475"/>
            <a:ext cx="8154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6" name="Google Shape;2896;p121"/>
          <p:cNvSpPr/>
          <p:nvPr/>
        </p:nvSpPr>
        <p:spPr>
          <a:xfrm>
            <a:off x="2725074" y="2808725"/>
            <a:ext cx="9060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7" name="Google Shape;2897;p121"/>
          <p:cNvSpPr/>
          <p:nvPr/>
        </p:nvSpPr>
        <p:spPr>
          <a:xfrm>
            <a:off x="2725074" y="3376975"/>
            <a:ext cx="9060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8" name="Google Shape;2898;p121"/>
          <p:cNvSpPr/>
          <p:nvPr/>
        </p:nvSpPr>
        <p:spPr>
          <a:xfrm>
            <a:off x="2725075" y="3986575"/>
            <a:ext cx="9687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9" name="Google Shape;2899;p121"/>
          <p:cNvSpPr/>
          <p:nvPr/>
        </p:nvSpPr>
        <p:spPr>
          <a:xfrm>
            <a:off x="4515300" y="1839836"/>
            <a:ext cx="815400" cy="222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00" name="Google Shape;2900;p121"/>
          <p:cNvSpPr/>
          <p:nvPr/>
        </p:nvSpPr>
        <p:spPr>
          <a:xfrm>
            <a:off x="5894325" y="2117675"/>
            <a:ext cx="1458600" cy="3456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01" name="Google Shape;2901;p121"/>
          <p:cNvSpPr txBox="1"/>
          <p:nvPr/>
        </p:nvSpPr>
        <p:spPr>
          <a:xfrm>
            <a:off x="386505" y="1764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t>CATIE</a:t>
            </a:r>
            <a:endParaRPr b="1" i="0" sz="1700" u="none" cap="none" strike="noStrik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5" name="Shape 2905"/>
        <p:cNvGrpSpPr/>
        <p:nvPr/>
      </p:nvGrpSpPr>
      <p:grpSpPr>
        <a:xfrm>
          <a:off x="0" y="0"/>
          <a:ext cx="0" cy="0"/>
          <a:chOff x="0" y="0"/>
          <a:chExt cx="0" cy="0"/>
        </a:xfrm>
      </p:grpSpPr>
      <p:sp>
        <p:nvSpPr>
          <p:cNvPr id="2906" name="Google Shape;2906;p122"/>
          <p:cNvSpPr txBox="1"/>
          <p:nvPr/>
        </p:nvSpPr>
        <p:spPr>
          <a:xfrm>
            <a:off x="386505" y="1764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t>CATIE – 5 findings:</a:t>
            </a:r>
            <a:endParaRPr b="1" i="0" sz="17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24"/>
          <p:cNvPicPr preferRelativeResize="0"/>
          <p:nvPr/>
        </p:nvPicPr>
        <p:blipFill rotWithShape="1">
          <a:blip r:embed="rId3">
            <a:alphaModFix/>
          </a:blip>
          <a:srcRect b="0" l="0" r="0" t="0"/>
          <a:stretch/>
        </p:blipFill>
        <p:spPr>
          <a:xfrm>
            <a:off x="350200" y="381997"/>
            <a:ext cx="1798101" cy="1837293"/>
          </a:xfrm>
          <a:prstGeom prst="rect">
            <a:avLst/>
          </a:prstGeom>
          <a:noFill/>
          <a:ln>
            <a:noFill/>
          </a:ln>
        </p:spPr>
      </p:pic>
      <p:grpSp>
        <p:nvGrpSpPr>
          <p:cNvPr id="373" name="Google Shape;373;p24"/>
          <p:cNvGrpSpPr/>
          <p:nvPr/>
        </p:nvGrpSpPr>
        <p:grpSpPr>
          <a:xfrm>
            <a:off x="2625829" y="381950"/>
            <a:ext cx="1846834" cy="1837399"/>
            <a:chOff x="2625829" y="381950"/>
            <a:chExt cx="1846834" cy="1837399"/>
          </a:xfrm>
        </p:grpSpPr>
        <p:pic>
          <p:nvPicPr>
            <p:cNvPr id="374" name="Google Shape;374;p24"/>
            <p:cNvPicPr preferRelativeResize="0"/>
            <p:nvPr/>
          </p:nvPicPr>
          <p:blipFill rotWithShape="1">
            <a:blip r:embed="rId4">
              <a:alphaModFix/>
            </a:blip>
            <a:srcRect b="0" l="0" r="0" t="0"/>
            <a:stretch/>
          </p:blipFill>
          <p:spPr>
            <a:xfrm>
              <a:off x="2625829" y="381950"/>
              <a:ext cx="1798101" cy="1837399"/>
            </a:xfrm>
            <a:prstGeom prst="rect">
              <a:avLst/>
            </a:prstGeom>
            <a:noFill/>
            <a:ln>
              <a:noFill/>
            </a:ln>
          </p:spPr>
        </p:pic>
        <p:sp>
          <p:nvSpPr>
            <p:cNvPr id="375" name="Google Shape;375;p24"/>
            <p:cNvSpPr txBox="1"/>
            <p:nvPr/>
          </p:nvSpPr>
          <p:spPr>
            <a:xfrm>
              <a:off x="2991263" y="990603"/>
              <a:ext cx="1481400" cy="635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“Anti-</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serotonin”</a:t>
              </a:r>
              <a:endParaRPr b="1" i="0" sz="1400" u="none" cap="none" strike="noStrike">
                <a:solidFill>
                  <a:schemeClr val="lt1"/>
                </a:solidFill>
                <a:latin typeface="Arial"/>
                <a:ea typeface="Arial"/>
                <a:cs typeface="Arial"/>
                <a:sym typeface="Arial"/>
              </a:endParaRPr>
            </a:p>
          </p:txBody>
        </p:sp>
      </p:grpSp>
      <p:pic>
        <p:nvPicPr>
          <p:cNvPr id="376" name="Google Shape;376;p24"/>
          <p:cNvPicPr preferRelativeResize="0"/>
          <p:nvPr/>
        </p:nvPicPr>
        <p:blipFill rotWithShape="1">
          <a:blip r:embed="rId5">
            <a:alphaModFix/>
          </a:blip>
          <a:srcRect b="0" l="0" r="0" t="0"/>
          <a:stretch/>
        </p:blipFill>
        <p:spPr>
          <a:xfrm>
            <a:off x="500150" y="2623430"/>
            <a:ext cx="1870621" cy="182890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0" name="Shape 2910"/>
        <p:cNvGrpSpPr/>
        <p:nvPr/>
      </p:nvGrpSpPr>
      <p:grpSpPr>
        <a:xfrm>
          <a:off x="0" y="0"/>
          <a:ext cx="0" cy="0"/>
          <a:chOff x="0" y="0"/>
          <a:chExt cx="0" cy="0"/>
        </a:xfrm>
      </p:grpSpPr>
      <p:pic>
        <p:nvPicPr>
          <p:cNvPr id="2911" name="Google Shape;2911;p123"/>
          <p:cNvPicPr preferRelativeResize="0"/>
          <p:nvPr/>
        </p:nvPicPr>
        <p:blipFill>
          <a:blip r:embed="rId3">
            <a:alphaModFix/>
          </a:blip>
          <a:stretch>
            <a:fillRect/>
          </a:stretch>
        </p:blipFill>
        <p:spPr>
          <a:xfrm>
            <a:off x="2007225" y="615500"/>
            <a:ext cx="4362550" cy="3684675"/>
          </a:xfrm>
          <a:prstGeom prst="rect">
            <a:avLst/>
          </a:prstGeom>
          <a:noFill/>
          <a:ln>
            <a:noFill/>
          </a:ln>
        </p:spPr>
      </p:pic>
      <p:sp>
        <p:nvSpPr>
          <p:cNvPr id="2912" name="Google Shape;2912;p123"/>
          <p:cNvSpPr/>
          <p:nvPr/>
        </p:nvSpPr>
        <p:spPr>
          <a:xfrm>
            <a:off x="3631125" y="2376600"/>
            <a:ext cx="2474100" cy="1766100"/>
          </a:xfrm>
          <a:prstGeom prst="rect">
            <a:avLst/>
          </a:prstGeom>
          <a:solidFill>
            <a:srgbClr val="00B0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Which one was taken </a:t>
            </a:r>
            <a:endParaRPr b="1">
              <a:solidFill>
                <a:schemeClr val="lt1"/>
              </a:solidFill>
            </a:endParaRPr>
          </a:p>
          <a:p>
            <a:pPr indent="0" lvl="0" marL="0" rtl="0" algn="ctr">
              <a:spcBef>
                <a:spcPts val="0"/>
              </a:spcBef>
              <a:spcAft>
                <a:spcPts val="0"/>
              </a:spcAft>
              <a:buNone/>
            </a:pPr>
            <a:r>
              <a:rPr b="1" lang="en">
                <a:solidFill>
                  <a:schemeClr val="lt1"/>
                </a:solidFill>
              </a:rPr>
              <a:t>the longest?</a:t>
            </a:r>
            <a:endParaRPr b="1">
              <a:solidFill>
                <a:schemeClr val="lt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6" name="Shape 2916"/>
        <p:cNvGrpSpPr/>
        <p:nvPr/>
      </p:nvGrpSpPr>
      <p:grpSpPr>
        <a:xfrm>
          <a:off x="0" y="0"/>
          <a:ext cx="0" cy="0"/>
          <a:chOff x="0" y="0"/>
          <a:chExt cx="0" cy="0"/>
        </a:xfrm>
      </p:grpSpPr>
      <p:pic>
        <p:nvPicPr>
          <p:cNvPr id="2917" name="Google Shape;2917;p124"/>
          <p:cNvPicPr preferRelativeResize="0"/>
          <p:nvPr/>
        </p:nvPicPr>
        <p:blipFill>
          <a:blip r:embed="rId3">
            <a:alphaModFix/>
          </a:blip>
          <a:stretch>
            <a:fillRect/>
          </a:stretch>
        </p:blipFill>
        <p:spPr>
          <a:xfrm>
            <a:off x="2007225" y="615500"/>
            <a:ext cx="4362550" cy="368467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1" name="Shape 2921"/>
        <p:cNvGrpSpPr/>
        <p:nvPr/>
      </p:nvGrpSpPr>
      <p:grpSpPr>
        <a:xfrm>
          <a:off x="0" y="0"/>
          <a:ext cx="0" cy="0"/>
          <a:chOff x="0" y="0"/>
          <a:chExt cx="0" cy="0"/>
        </a:xfrm>
      </p:grpSpPr>
      <p:pic>
        <p:nvPicPr>
          <p:cNvPr id="2922" name="Google Shape;2922;p125"/>
          <p:cNvPicPr preferRelativeResize="0"/>
          <p:nvPr/>
        </p:nvPicPr>
        <p:blipFill>
          <a:blip r:embed="rId3">
            <a:alphaModFix/>
          </a:blip>
          <a:stretch>
            <a:fillRect/>
          </a:stretch>
        </p:blipFill>
        <p:spPr>
          <a:xfrm>
            <a:off x="432250" y="1148325"/>
            <a:ext cx="8279501" cy="2789475"/>
          </a:xfrm>
          <a:prstGeom prst="rect">
            <a:avLst/>
          </a:prstGeom>
          <a:noFill/>
          <a:ln>
            <a:noFill/>
          </a:ln>
        </p:spPr>
      </p:pic>
      <p:sp>
        <p:nvSpPr>
          <p:cNvPr id="2923" name="Google Shape;2923;p125"/>
          <p:cNvSpPr/>
          <p:nvPr/>
        </p:nvSpPr>
        <p:spPr>
          <a:xfrm>
            <a:off x="1505425" y="2223275"/>
            <a:ext cx="7053000" cy="1575000"/>
          </a:xfrm>
          <a:prstGeom prst="rect">
            <a:avLst/>
          </a:prstGeom>
          <a:solidFill>
            <a:srgbClr val="00B0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Which two were associated with weight loss?</a:t>
            </a:r>
            <a:endParaRPr b="1">
              <a:solidFill>
                <a:schemeClr val="lt1"/>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7" name="Shape 2927"/>
        <p:cNvGrpSpPr/>
        <p:nvPr/>
      </p:nvGrpSpPr>
      <p:grpSpPr>
        <a:xfrm>
          <a:off x="0" y="0"/>
          <a:ext cx="0" cy="0"/>
          <a:chOff x="0" y="0"/>
          <a:chExt cx="0" cy="0"/>
        </a:xfrm>
      </p:grpSpPr>
      <p:pic>
        <p:nvPicPr>
          <p:cNvPr id="2928" name="Google Shape;2928;p126"/>
          <p:cNvPicPr preferRelativeResize="0"/>
          <p:nvPr/>
        </p:nvPicPr>
        <p:blipFill>
          <a:blip r:embed="rId3">
            <a:alphaModFix/>
          </a:blip>
          <a:stretch>
            <a:fillRect/>
          </a:stretch>
        </p:blipFill>
        <p:spPr>
          <a:xfrm>
            <a:off x="432250" y="1148325"/>
            <a:ext cx="8279501" cy="2789475"/>
          </a:xfrm>
          <a:prstGeom prst="rect">
            <a:avLst/>
          </a:prstGeom>
          <a:noFill/>
          <a:ln>
            <a:noFill/>
          </a:ln>
        </p:spPr>
      </p:pic>
      <p:sp>
        <p:nvSpPr>
          <p:cNvPr id="2929" name="Google Shape;2929;p126"/>
          <p:cNvSpPr/>
          <p:nvPr/>
        </p:nvSpPr>
        <p:spPr>
          <a:xfrm>
            <a:off x="2306900" y="2195400"/>
            <a:ext cx="6279300" cy="1575000"/>
          </a:xfrm>
          <a:prstGeom prst="rect">
            <a:avLst/>
          </a:prstGeom>
          <a:solidFill>
            <a:srgbClr val="00B0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lt1"/>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3" name="Shape 2933"/>
        <p:cNvGrpSpPr/>
        <p:nvPr/>
      </p:nvGrpSpPr>
      <p:grpSpPr>
        <a:xfrm>
          <a:off x="0" y="0"/>
          <a:ext cx="0" cy="0"/>
          <a:chOff x="0" y="0"/>
          <a:chExt cx="0" cy="0"/>
        </a:xfrm>
      </p:grpSpPr>
      <p:pic>
        <p:nvPicPr>
          <p:cNvPr id="2934" name="Google Shape;2934;p127"/>
          <p:cNvPicPr preferRelativeResize="0"/>
          <p:nvPr/>
        </p:nvPicPr>
        <p:blipFill>
          <a:blip r:embed="rId3">
            <a:alphaModFix/>
          </a:blip>
          <a:stretch>
            <a:fillRect/>
          </a:stretch>
        </p:blipFill>
        <p:spPr>
          <a:xfrm>
            <a:off x="432250" y="1148325"/>
            <a:ext cx="8279501" cy="2789475"/>
          </a:xfrm>
          <a:prstGeom prst="rect">
            <a:avLst/>
          </a:prstGeom>
          <a:noFill/>
          <a:ln>
            <a:noFill/>
          </a:ln>
        </p:spPr>
      </p:pic>
      <p:sp>
        <p:nvSpPr>
          <p:cNvPr id="2935" name="Google Shape;2935;p127"/>
          <p:cNvSpPr/>
          <p:nvPr/>
        </p:nvSpPr>
        <p:spPr>
          <a:xfrm>
            <a:off x="4572000" y="2195400"/>
            <a:ext cx="4000500" cy="1575000"/>
          </a:xfrm>
          <a:prstGeom prst="rect">
            <a:avLst/>
          </a:prstGeom>
          <a:solidFill>
            <a:srgbClr val="00B0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Out of 5, how many caused prolactin elevation? </a:t>
            </a:r>
            <a:endParaRPr b="1">
              <a:solidFill>
                <a:schemeClr val="lt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9" name="Shape 2939"/>
        <p:cNvGrpSpPr/>
        <p:nvPr/>
      </p:nvGrpSpPr>
      <p:grpSpPr>
        <a:xfrm>
          <a:off x="0" y="0"/>
          <a:ext cx="0" cy="0"/>
          <a:chOff x="0" y="0"/>
          <a:chExt cx="0" cy="0"/>
        </a:xfrm>
      </p:grpSpPr>
      <p:pic>
        <p:nvPicPr>
          <p:cNvPr id="2940" name="Google Shape;2940;p128"/>
          <p:cNvPicPr preferRelativeResize="0"/>
          <p:nvPr/>
        </p:nvPicPr>
        <p:blipFill>
          <a:blip r:embed="rId3">
            <a:alphaModFix/>
          </a:blip>
          <a:stretch>
            <a:fillRect/>
          </a:stretch>
        </p:blipFill>
        <p:spPr>
          <a:xfrm>
            <a:off x="432250" y="1148325"/>
            <a:ext cx="8279501" cy="2789475"/>
          </a:xfrm>
          <a:prstGeom prst="rect">
            <a:avLst/>
          </a:prstGeom>
          <a:noFill/>
          <a:ln>
            <a:noFill/>
          </a:ln>
        </p:spPr>
      </p:pic>
      <p:sp>
        <p:nvSpPr>
          <p:cNvPr id="2941" name="Google Shape;2941;p128"/>
          <p:cNvSpPr/>
          <p:nvPr/>
        </p:nvSpPr>
        <p:spPr>
          <a:xfrm>
            <a:off x="5471075" y="2195400"/>
            <a:ext cx="3101400" cy="1575000"/>
          </a:xfrm>
          <a:prstGeom prst="rect">
            <a:avLst/>
          </a:prstGeom>
          <a:solidFill>
            <a:srgbClr val="00B0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lt1"/>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5" name="Shape 2945"/>
        <p:cNvGrpSpPr/>
        <p:nvPr/>
      </p:nvGrpSpPr>
      <p:grpSpPr>
        <a:xfrm>
          <a:off x="0" y="0"/>
          <a:ext cx="0" cy="0"/>
          <a:chOff x="0" y="0"/>
          <a:chExt cx="0" cy="0"/>
        </a:xfrm>
      </p:grpSpPr>
      <p:pic>
        <p:nvPicPr>
          <p:cNvPr id="2946" name="Google Shape;2946;p129"/>
          <p:cNvPicPr preferRelativeResize="0"/>
          <p:nvPr/>
        </p:nvPicPr>
        <p:blipFill>
          <a:blip r:embed="rId3">
            <a:alphaModFix/>
          </a:blip>
          <a:stretch>
            <a:fillRect/>
          </a:stretch>
        </p:blipFill>
        <p:spPr>
          <a:xfrm>
            <a:off x="432250" y="1148325"/>
            <a:ext cx="8279501" cy="2789475"/>
          </a:xfrm>
          <a:prstGeom prst="rect">
            <a:avLst/>
          </a:prstGeom>
          <a:noFill/>
          <a:ln>
            <a:noFill/>
          </a:ln>
        </p:spPr>
      </p:pic>
      <p:sp>
        <p:nvSpPr>
          <p:cNvPr id="2947" name="Google Shape;2947;p129"/>
          <p:cNvSpPr/>
          <p:nvPr/>
        </p:nvSpPr>
        <p:spPr>
          <a:xfrm>
            <a:off x="5457125" y="2195400"/>
            <a:ext cx="3115200" cy="1575000"/>
          </a:xfrm>
          <a:prstGeom prst="rect">
            <a:avLst/>
          </a:prstGeom>
          <a:solidFill>
            <a:srgbClr val="00B0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Which one prolongs QT?</a:t>
            </a:r>
            <a:endParaRPr b="1">
              <a:solidFill>
                <a:schemeClr val="lt1"/>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1" name="Shape 2951"/>
        <p:cNvGrpSpPr/>
        <p:nvPr/>
      </p:nvGrpSpPr>
      <p:grpSpPr>
        <a:xfrm>
          <a:off x="0" y="0"/>
          <a:ext cx="0" cy="0"/>
          <a:chOff x="0" y="0"/>
          <a:chExt cx="0" cy="0"/>
        </a:xfrm>
      </p:grpSpPr>
      <p:pic>
        <p:nvPicPr>
          <p:cNvPr id="2952" name="Google Shape;2952;p130"/>
          <p:cNvPicPr preferRelativeResize="0"/>
          <p:nvPr/>
        </p:nvPicPr>
        <p:blipFill>
          <a:blip r:embed="rId3">
            <a:alphaModFix/>
          </a:blip>
          <a:stretch>
            <a:fillRect/>
          </a:stretch>
        </p:blipFill>
        <p:spPr>
          <a:xfrm>
            <a:off x="432250" y="1148325"/>
            <a:ext cx="8279501" cy="2789475"/>
          </a:xfrm>
          <a:prstGeom prst="rect">
            <a:avLst/>
          </a:prstGeom>
          <a:noFill/>
          <a:ln>
            <a:noFill/>
          </a:ln>
        </p:spPr>
      </p:pic>
      <p:sp>
        <p:nvSpPr>
          <p:cNvPr id="2953" name="Google Shape;2953;p130"/>
          <p:cNvSpPr/>
          <p:nvPr/>
        </p:nvSpPr>
        <p:spPr>
          <a:xfrm>
            <a:off x="6460750" y="2209350"/>
            <a:ext cx="2132700" cy="1575000"/>
          </a:xfrm>
          <a:prstGeom prst="rect">
            <a:avLst/>
          </a:prstGeom>
          <a:solidFill>
            <a:srgbClr val="00B0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lt1"/>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7" name="Shape 2957"/>
        <p:cNvGrpSpPr/>
        <p:nvPr/>
      </p:nvGrpSpPr>
      <p:grpSpPr>
        <a:xfrm>
          <a:off x="0" y="0"/>
          <a:ext cx="0" cy="0"/>
          <a:chOff x="0" y="0"/>
          <a:chExt cx="0" cy="0"/>
        </a:xfrm>
      </p:grpSpPr>
      <p:pic>
        <p:nvPicPr>
          <p:cNvPr id="2958" name="Google Shape;2958;p131"/>
          <p:cNvPicPr preferRelativeResize="0"/>
          <p:nvPr/>
        </p:nvPicPr>
        <p:blipFill>
          <a:blip r:embed="rId3">
            <a:alphaModFix/>
          </a:blip>
          <a:stretch>
            <a:fillRect/>
          </a:stretch>
        </p:blipFill>
        <p:spPr>
          <a:xfrm>
            <a:off x="432250" y="1148325"/>
            <a:ext cx="8279501" cy="2789475"/>
          </a:xfrm>
          <a:prstGeom prst="rect">
            <a:avLst/>
          </a:prstGeom>
          <a:noFill/>
          <a:ln>
            <a:noFill/>
          </a:ln>
        </p:spPr>
      </p:pic>
      <p:sp>
        <p:nvSpPr>
          <p:cNvPr id="2959" name="Google Shape;2959;p131"/>
          <p:cNvSpPr/>
          <p:nvPr/>
        </p:nvSpPr>
        <p:spPr>
          <a:xfrm>
            <a:off x="7506175" y="3122350"/>
            <a:ext cx="1087200" cy="299700"/>
          </a:xfrm>
          <a:prstGeom prst="rect">
            <a:avLst/>
          </a:prstGeom>
          <a:solidFill>
            <a:srgbClr val="00B0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lt1"/>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3" name="Shape 2963"/>
        <p:cNvGrpSpPr/>
        <p:nvPr/>
      </p:nvGrpSpPr>
      <p:grpSpPr>
        <a:xfrm>
          <a:off x="0" y="0"/>
          <a:ext cx="0" cy="0"/>
          <a:chOff x="0" y="0"/>
          <a:chExt cx="0" cy="0"/>
        </a:xfrm>
      </p:grpSpPr>
      <p:pic>
        <p:nvPicPr>
          <p:cNvPr id="2964" name="Google Shape;2964;p132"/>
          <p:cNvPicPr preferRelativeResize="0"/>
          <p:nvPr/>
        </p:nvPicPr>
        <p:blipFill>
          <a:blip r:embed="rId3">
            <a:alphaModFix/>
          </a:blip>
          <a:stretch>
            <a:fillRect/>
          </a:stretch>
        </p:blipFill>
        <p:spPr>
          <a:xfrm>
            <a:off x="432250" y="1148325"/>
            <a:ext cx="8279501" cy="2789475"/>
          </a:xfrm>
          <a:prstGeom prst="rect">
            <a:avLst/>
          </a:prstGeom>
          <a:noFill/>
          <a:ln>
            <a:noFill/>
          </a:ln>
        </p:spPr>
      </p:pic>
      <p:sp>
        <p:nvSpPr>
          <p:cNvPr id="2965" name="Google Shape;2965;p132"/>
          <p:cNvSpPr/>
          <p:nvPr/>
        </p:nvSpPr>
        <p:spPr>
          <a:xfrm>
            <a:off x="7505225" y="2557675"/>
            <a:ext cx="558600" cy="285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66" name="Google Shape;2966;p132"/>
          <p:cNvSpPr/>
          <p:nvPr/>
        </p:nvSpPr>
        <p:spPr>
          <a:xfrm>
            <a:off x="7505225" y="3142175"/>
            <a:ext cx="558600" cy="2859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25"/>
          <p:cNvPicPr preferRelativeResize="0"/>
          <p:nvPr/>
        </p:nvPicPr>
        <p:blipFill rotWithShape="1">
          <a:blip r:embed="rId3">
            <a:alphaModFix/>
          </a:blip>
          <a:srcRect b="0" l="0" r="0" t="0"/>
          <a:stretch/>
        </p:blipFill>
        <p:spPr>
          <a:xfrm>
            <a:off x="350200" y="381997"/>
            <a:ext cx="1798101" cy="1837293"/>
          </a:xfrm>
          <a:prstGeom prst="rect">
            <a:avLst/>
          </a:prstGeom>
          <a:noFill/>
          <a:ln>
            <a:noFill/>
          </a:ln>
        </p:spPr>
      </p:pic>
      <p:grpSp>
        <p:nvGrpSpPr>
          <p:cNvPr id="382" name="Google Shape;382;p25"/>
          <p:cNvGrpSpPr/>
          <p:nvPr/>
        </p:nvGrpSpPr>
        <p:grpSpPr>
          <a:xfrm>
            <a:off x="2625829" y="381950"/>
            <a:ext cx="1846834" cy="1837399"/>
            <a:chOff x="2625829" y="381950"/>
            <a:chExt cx="1846834" cy="1837399"/>
          </a:xfrm>
        </p:grpSpPr>
        <p:pic>
          <p:nvPicPr>
            <p:cNvPr id="383" name="Google Shape;383;p25"/>
            <p:cNvPicPr preferRelativeResize="0"/>
            <p:nvPr/>
          </p:nvPicPr>
          <p:blipFill rotWithShape="1">
            <a:blip r:embed="rId4">
              <a:alphaModFix/>
            </a:blip>
            <a:srcRect b="0" l="0" r="0" t="0"/>
            <a:stretch/>
          </p:blipFill>
          <p:spPr>
            <a:xfrm>
              <a:off x="2625829" y="381950"/>
              <a:ext cx="1798101" cy="1837399"/>
            </a:xfrm>
            <a:prstGeom prst="rect">
              <a:avLst/>
            </a:prstGeom>
            <a:noFill/>
            <a:ln>
              <a:noFill/>
            </a:ln>
          </p:spPr>
        </p:pic>
        <p:sp>
          <p:nvSpPr>
            <p:cNvPr id="384" name="Google Shape;384;p25"/>
            <p:cNvSpPr txBox="1"/>
            <p:nvPr/>
          </p:nvSpPr>
          <p:spPr>
            <a:xfrm>
              <a:off x="2991263" y="990603"/>
              <a:ext cx="1481400" cy="635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“Anti-</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serotonin”</a:t>
              </a:r>
              <a:endParaRPr b="1" i="0" sz="1400" u="none" cap="none" strike="noStrike">
                <a:solidFill>
                  <a:schemeClr val="lt1"/>
                </a:solidFill>
                <a:latin typeface="Arial"/>
                <a:ea typeface="Arial"/>
                <a:cs typeface="Arial"/>
                <a:sym typeface="Arial"/>
              </a:endParaRPr>
            </a:p>
          </p:txBody>
        </p:sp>
      </p:grpSp>
      <p:pic>
        <p:nvPicPr>
          <p:cNvPr id="385" name="Google Shape;385;p25"/>
          <p:cNvPicPr preferRelativeResize="0"/>
          <p:nvPr/>
        </p:nvPicPr>
        <p:blipFill rotWithShape="1">
          <a:blip r:embed="rId5">
            <a:alphaModFix/>
          </a:blip>
          <a:srcRect b="0" l="0" r="0" t="0"/>
          <a:stretch/>
        </p:blipFill>
        <p:spPr>
          <a:xfrm>
            <a:off x="500150" y="2623430"/>
            <a:ext cx="1870621" cy="1828905"/>
          </a:xfrm>
          <a:prstGeom prst="rect">
            <a:avLst/>
          </a:prstGeom>
          <a:noFill/>
          <a:ln>
            <a:noFill/>
          </a:ln>
        </p:spPr>
      </p:pic>
      <p:grpSp>
        <p:nvGrpSpPr>
          <p:cNvPr id="386" name="Google Shape;386;p25"/>
          <p:cNvGrpSpPr/>
          <p:nvPr/>
        </p:nvGrpSpPr>
        <p:grpSpPr>
          <a:xfrm>
            <a:off x="2708303" y="2596893"/>
            <a:ext cx="1921647" cy="1881950"/>
            <a:chOff x="2708303" y="2596893"/>
            <a:chExt cx="1921647" cy="1881950"/>
          </a:xfrm>
        </p:grpSpPr>
        <p:pic>
          <p:nvPicPr>
            <p:cNvPr id="387" name="Google Shape;387;p25"/>
            <p:cNvPicPr preferRelativeResize="0"/>
            <p:nvPr/>
          </p:nvPicPr>
          <p:blipFill rotWithShape="1">
            <a:blip r:embed="rId6">
              <a:alphaModFix/>
            </a:blip>
            <a:srcRect b="0" l="0" r="0" t="0"/>
            <a:stretch/>
          </p:blipFill>
          <p:spPr>
            <a:xfrm>
              <a:off x="2708303" y="2596893"/>
              <a:ext cx="1921647" cy="1881950"/>
            </a:xfrm>
            <a:prstGeom prst="rect">
              <a:avLst/>
            </a:prstGeom>
            <a:noFill/>
            <a:ln>
              <a:noFill/>
            </a:ln>
          </p:spPr>
        </p:pic>
        <p:sp>
          <p:nvSpPr>
            <p:cNvPr id="388" name="Google Shape;388;p25"/>
            <p:cNvSpPr txBox="1"/>
            <p:nvPr/>
          </p:nvSpPr>
          <p:spPr>
            <a:xfrm>
              <a:off x="2761670" y="2889978"/>
              <a:ext cx="1481400" cy="635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“Anti-</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dopamine”</a:t>
              </a:r>
              <a:endParaRPr b="1" i="0" sz="1400" u="none" cap="none" strike="noStrike">
                <a:solidFill>
                  <a:schemeClr val="lt1"/>
                </a:solidFill>
                <a:latin typeface="Arial"/>
                <a:ea typeface="Arial"/>
                <a:cs typeface="Arial"/>
                <a:sym typeface="Arial"/>
              </a:endParaRPr>
            </a:p>
          </p:txBody>
        </p:sp>
      </p:gr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0" name="Shape 2970"/>
        <p:cNvGrpSpPr/>
        <p:nvPr/>
      </p:nvGrpSpPr>
      <p:grpSpPr>
        <a:xfrm>
          <a:off x="0" y="0"/>
          <a:ext cx="0" cy="0"/>
          <a:chOff x="0" y="0"/>
          <a:chExt cx="0" cy="0"/>
        </a:xfrm>
      </p:grpSpPr>
      <p:sp>
        <p:nvSpPr>
          <p:cNvPr id="2971" name="Google Shape;2971;p133"/>
          <p:cNvSpPr txBox="1"/>
          <p:nvPr/>
        </p:nvSpPr>
        <p:spPr>
          <a:xfrm>
            <a:off x="1180925" y="2547575"/>
            <a:ext cx="2665500" cy="43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2972" name="Google Shape;2972;p133"/>
          <p:cNvSpPr txBox="1"/>
          <p:nvPr/>
        </p:nvSpPr>
        <p:spPr>
          <a:xfrm>
            <a:off x="148400" y="126800"/>
            <a:ext cx="2993100" cy="6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Clozapine (CLOZARIL)            </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1300" u="none" cap="none" strike="noStrike">
                <a:solidFill>
                  <a:srgbClr val="000000"/>
                </a:solidFill>
                <a:latin typeface="Arial"/>
                <a:ea typeface="Arial"/>
                <a:cs typeface="Arial"/>
                <a:sym typeface="Arial"/>
              </a:rPr>
              <a:t>KLOE za peen / KLOE za ril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 sz="1600" u="none" cap="none" strike="noStrike">
                <a:solidFill>
                  <a:srgbClr val="000000"/>
                </a:solidFill>
                <a:latin typeface="Arial"/>
                <a:ea typeface="Arial"/>
                <a:cs typeface="Arial"/>
                <a:sym typeface="Arial"/>
              </a:rPr>
              <a:t>“Clothes pin”  </a:t>
            </a:r>
            <a:endParaRPr b="0" i="0" sz="1600" u="none" cap="none" strike="noStrike">
              <a:solidFill>
                <a:srgbClr val="000000"/>
              </a:solidFill>
              <a:latin typeface="Arial"/>
              <a:ea typeface="Arial"/>
              <a:cs typeface="Arial"/>
              <a:sym typeface="Arial"/>
            </a:endParaRPr>
          </a:p>
        </p:txBody>
      </p:sp>
      <p:grpSp>
        <p:nvGrpSpPr>
          <p:cNvPr id="2973" name="Google Shape;2973;p133"/>
          <p:cNvGrpSpPr/>
          <p:nvPr/>
        </p:nvGrpSpPr>
        <p:grpSpPr>
          <a:xfrm>
            <a:off x="3452337" y="563525"/>
            <a:ext cx="3733098" cy="1497099"/>
            <a:chOff x="407770" y="4130399"/>
            <a:chExt cx="1841051" cy="738288"/>
          </a:xfrm>
        </p:grpSpPr>
        <p:grpSp>
          <p:nvGrpSpPr>
            <p:cNvPr id="2974" name="Google Shape;2974;p133"/>
            <p:cNvGrpSpPr/>
            <p:nvPr/>
          </p:nvGrpSpPr>
          <p:grpSpPr>
            <a:xfrm rot="10800000">
              <a:off x="720138" y="4130399"/>
              <a:ext cx="1528682" cy="738288"/>
              <a:chOff x="-88857" y="3794217"/>
              <a:chExt cx="3274811" cy="1659446"/>
            </a:xfrm>
          </p:grpSpPr>
          <p:pic>
            <p:nvPicPr>
              <p:cNvPr id="2975" name="Google Shape;2975;p133"/>
              <p:cNvPicPr preferRelativeResize="0"/>
              <p:nvPr/>
            </p:nvPicPr>
            <p:blipFill rotWithShape="1">
              <a:blip r:embed="rId3">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2976" name="Google Shape;2976;p133"/>
              <p:cNvPicPr preferRelativeResize="0"/>
              <p:nvPr/>
            </p:nvPicPr>
            <p:blipFill rotWithShape="1">
              <a:blip r:embed="rId4">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sp>
          <p:nvSpPr>
            <p:cNvPr id="2977" name="Google Shape;2977;p133"/>
            <p:cNvSpPr txBox="1"/>
            <p:nvPr/>
          </p:nvSpPr>
          <p:spPr>
            <a:xfrm>
              <a:off x="407770" y="4376096"/>
              <a:ext cx="1482900" cy="24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Neutrophil</a:t>
              </a:r>
              <a:endParaRPr b="0" i="0" sz="1200" u="none" cap="none" strike="noStrike">
                <a:solidFill>
                  <a:srgbClr val="000000"/>
                </a:solidFill>
                <a:latin typeface="Arial"/>
                <a:ea typeface="Arial"/>
                <a:cs typeface="Arial"/>
                <a:sym typeface="Arial"/>
              </a:endParaRPr>
            </a:p>
          </p:txBody>
        </p:sp>
      </p:grpSp>
      <p:sp>
        <p:nvSpPr>
          <p:cNvPr id="2978" name="Google Shape;2978;p133"/>
          <p:cNvSpPr txBox="1"/>
          <p:nvPr/>
        </p:nvSpPr>
        <p:spPr>
          <a:xfrm>
            <a:off x="404668" y="1125400"/>
            <a:ext cx="3073800" cy="23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400" u="none" cap="none" strike="noStrike">
                <a:solidFill>
                  <a:srgbClr val="000000"/>
                </a:solidFill>
                <a:latin typeface="Arial"/>
                <a:ea typeface="Arial"/>
                <a:cs typeface="Arial"/>
                <a:sym typeface="Arial"/>
              </a:rPr>
              <a:t>❖ Antipsychotic (SGA)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D2 antagonist - </a:t>
            </a:r>
            <a:r>
              <a:rPr b="1" i="0" lang="en" sz="1400" u="none" cap="none" strike="noStrike">
                <a:solidFill>
                  <a:srgbClr val="000000"/>
                </a:solidFill>
                <a:latin typeface="Arial"/>
                <a:ea typeface="Arial"/>
                <a:cs typeface="Arial"/>
                <a:sym typeface="Arial"/>
              </a:rPr>
              <a:t>⇩ </a:t>
            </a:r>
            <a:r>
              <a:rPr b="0" i="0" lang="en" sz="1400" u="none" cap="none" strike="noStrike">
                <a:solidFill>
                  <a:srgbClr val="000000"/>
                </a:solidFill>
                <a:latin typeface="Arial"/>
                <a:ea typeface="Arial"/>
                <a:cs typeface="Arial"/>
                <a:sym typeface="Arial"/>
              </a:rPr>
              <a:t>DA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5-HT</a:t>
            </a:r>
            <a:r>
              <a:rPr b="0" baseline="-25000" i="0" lang="en" sz="1400" u="none" cap="none" strike="noStrike">
                <a:solidFill>
                  <a:srgbClr val="000000"/>
                </a:solidFill>
                <a:latin typeface="Arial"/>
                <a:ea typeface="Arial"/>
                <a:cs typeface="Arial"/>
                <a:sym typeface="Arial"/>
              </a:rPr>
              <a:t>2A</a:t>
            </a:r>
            <a:r>
              <a:rPr b="0" i="0" lang="en" sz="1400" u="none" cap="none" strike="noStrike">
                <a:solidFill>
                  <a:srgbClr val="000000"/>
                </a:solidFill>
                <a:latin typeface="Arial"/>
                <a:ea typeface="Arial"/>
                <a:cs typeface="Arial"/>
                <a:sym typeface="Arial"/>
              </a:rPr>
              <a:t> antagonist - </a:t>
            </a:r>
            <a:r>
              <a:rPr b="1" i="0" lang="en" sz="1400" u="none" cap="none" strike="noStrike">
                <a:solidFill>
                  <a:srgbClr val="000000"/>
                </a:solidFill>
                <a:latin typeface="Arial"/>
                <a:ea typeface="Arial"/>
                <a:cs typeface="Arial"/>
                <a:sym typeface="Arial"/>
              </a:rPr>
              <a:t>⇧ </a:t>
            </a:r>
            <a:r>
              <a:rPr b="0" i="0" lang="en" sz="1400" u="none" cap="none" strike="noStrike">
                <a:solidFill>
                  <a:srgbClr val="000000"/>
                </a:solidFill>
                <a:latin typeface="Arial"/>
                <a:ea typeface="Arial"/>
                <a:cs typeface="Arial"/>
                <a:sym typeface="Arial"/>
              </a:rPr>
              <a:t>DA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Alpha-adrenergic antagonist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9" name="Google Shape;2979;p133"/>
          <p:cNvSpPr txBox="1"/>
          <p:nvPr/>
        </p:nvSpPr>
        <p:spPr>
          <a:xfrm>
            <a:off x="404676" y="2795800"/>
            <a:ext cx="13092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2980" name="Google Shape;2980;p133"/>
          <p:cNvSpPr txBox="1"/>
          <p:nvPr/>
        </p:nvSpPr>
        <p:spPr>
          <a:xfrm>
            <a:off x="335901" y="2206450"/>
            <a:ext cx="2805600" cy="57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FDA-approved for: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 </a:t>
            </a:r>
            <a:r>
              <a:rPr b="0" i="0" lang="en" sz="1400" u="sng" cap="none" strike="noStrike">
                <a:solidFill>
                  <a:srgbClr val="000000"/>
                </a:solidFill>
                <a:latin typeface="Arial"/>
                <a:ea typeface="Arial"/>
                <a:cs typeface="Arial"/>
                <a:sym typeface="Arial"/>
              </a:rPr>
              <a:t>Treatment-resistant</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schizophrenia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 Prevention of schizophrenia-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associated </a:t>
            </a:r>
            <a:r>
              <a:rPr b="0" i="0" lang="en" sz="1400" u="sng" cap="none" strike="noStrike">
                <a:solidFill>
                  <a:srgbClr val="000000"/>
                </a:solidFill>
                <a:latin typeface="Arial"/>
                <a:ea typeface="Arial"/>
                <a:cs typeface="Arial"/>
                <a:sym typeface="Arial"/>
              </a:rPr>
              <a:t>suicide</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4" name="Shape 2984"/>
        <p:cNvGrpSpPr/>
        <p:nvPr/>
      </p:nvGrpSpPr>
      <p:grpSpPr>
        <a:xfrm>
          <a:off x="0" y="0"/>
          <a:ext cx="0" cy="0"/>
          <a:chOff x="0" y="0"/>
          <a:chExt cx="0" cy="0"/>
        </a:xfrm>
      </p:grpSpPr>
      <p:sp>
        <p:nvSpPr>
          <p:cNvPr id="2985" name="Google Shape;2985;p134"/>
          <p:cNvSpPr txBox="1"/>
          <p:nvPr/>
        </p:nvSpPr>
        <p:spPr>
          <a:xfrm>
            <a:off x="1180925" y="2547575"/>
            <a:ext cx="2665500" cy="43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2986" name="Google Shape;2986;p134"/>
          <p:cNvSpPr txBox="1"/>
          <p:nvPr/>
        </p:nvSpPr>
        <p:spPr>
          <a:xfrm>
            <a:off x="148400" y="126800"/>
            <a:ext cx="2993100" cy="6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Clozapine (CLOZARIL)            </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1300" u="none" cap="none" strike="noStrike">
                <a:solidFill>
                  <a:srgbClr val="000000"/>
                </a:solidFill>
                <a:latin typeface="Arial"/>
                <a:ea typeface="Arial"/>
                <a:cs typeface="Arial"/>
                <a:sym typeface="Arial"/>
              </a:rPr>
              <a:t>KLOE za peen / KLOE za ril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 sz="1600" u="none" cap="none" strike="noStrike">
                <a:solidFill>
                  <a:srgbClr val="000000"/>
                </a:solidFill>
                <a:latin typeface="Arial"/>
                <a:ea typeface="Arial"/>
                <a:cs typeface="Arial"/>
                <a:sym typeface="Arial"/>
              </a:rPr>
              <a:t>“Clothes pin”  </a:t>
            </a:r>
            <a:endParaRPr b="0" i="0" sz="1600" u="none" cap="none" strike="noStrike">
              <a:solidFill>
                <a:srgbClr val="000000"/>
              </a:solidFill>
              <a:latin typeface="Arial"/>
              <a:ea typeface="Arial"/>
              <a:cs typeface="Arial"/>
              <a:sym typeface="Arial"/>
            </a:endParaRPr>
          </a:p>
        </p:txBody>
      </p:sp>
      <p:grpSp>
        <p:nvGrpSpPr>
          <p:cNvPr id="2987" name="Google Shape;2987;p134"/>
          <p:cNvGrpSpPr/>
          <p:nvPr/>
        </p:nvGrpSpPr>
        <p:grpSpPr>
          <a:xfrm>
            <a:off x="3452337" y="563525"/>
            <a:ext cx="3733098" cy="1497099"/>
            <a:chOff x="407770" y="4130399"/>
            <a:chExt cx="1841051" cy="738288"/>
          </a:xfrm>
        </p:grpSpPr>
        <p:grpSp>
          <p:nvGrpSpPr>
            <p:cNvPr id="2988" name="Google Shape;2988;p134"/>
            <p:cNvGrpSpPr/>
            <p:nvPr/>
          </p:nvGrpSpPr>
          <p:grpSpPr>
            <a:xfrm rot="10800000">
              <a:off x="720138" y="4130399"/>
              <a:ext cx="1528682" cy="738288"/>
              <a:chOff x="-88857" y="3794217"/>
              <a:chExt cx="3274811" cy="1659446"/>
            </a:xfrm>
          </p:grpSpPr>
          <p:pic>
            <p:nvPicPr>
              <p:cNvPr id="2989" name="Google Shape;2989;p134"/>
              <p:cNvPicPr preferRelativeResize="0"/>
              <p:nvPr/>
            </p:nvPicPr>
            <p:blipFill rotWithShape="1">
              <a:blip r:embed="rId3">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2990" name="Google Shape;2990;p134"/>
              <p:cNvPicPr preferRelativeResize="0"/>
              <p:nvPr/>
            </p:nvPicPr>
            <p:blipFill rotWithShape="1">
              <a:blip r:embed="rId4">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sp>
          <p:nvSpPr>
            <p:cNvPr id="2991" name="Google Shape;2991;p134"/>
            <p:cNvSpPr txBox="1"/>
            <p:nvPr/>
          </p:nvSpPr>
          <p:spPr>
            <a:xfrm>
              <a:off x="407770" y="4376096"/>
              <a:ext cx="1482900" cy="24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Neutrophil</a:t>
              </a:r>
              <a:endParaRPr b="0" i="0" sz="1200" u="none" cap="none" strike="noStrike">
                <a:solidFill>
                  <a:srgbClr val="000000"/>
                </a:solidFill>
                <a:latin typeface="Arial"/>
                <a:ea typeface="Arial"/>
                <a:cs typeface="Arial"/>
                <a:sym typeface="Arial"/>
              </a:endParaRPr>
            </a:p>
          </p:txBody>
        </p:sp>
      </p:grpSp>
      <p:sp>
        <p:nvSpPr>
          <p:cNvPr id="2992" name="Google Shape;2992;p134"/>
          <p:cNvSpPr txBox="1"/>
          <p:nvPr/>
        </p:nvSpPr>
        <p:spPr>
          <a:xfrm>
            <a:off x="404668" y="1125400"/>
            <a:ext cx="3073800" cy="23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400" u="none" cap="none" strike="noStrike">
                <a:solidFill>
                  <a:srgbClr val="000000"/>
                </a:solidFill>
                <a:latin typeface="Arial"/>
                <a:ea typeface="Arial"/>
                <a:cs typeface="Arial"/>
                <a:sym typeface="Arial"/>
              </a:rPr>
              <a:t>❖ Antipsychotic (SGA)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D2 antagonist - </a:t>
            </a:r>
            <a:r>
              <a:rPr b="1" i="0" lang="en" sz="1400" u="none" cap="none" strike="noStrike">
                <a:solidFill>
                  <a:srgbClr val="000000"/>
                </a:solidFill>
                <a:latin typeface="Arial"/>
                <a:ea typeface="Arial"/>
                <a:cs typeface="Arial"/>
                <a:sym typeface="Arial"/>
              </a:rPr>
              <a:t>⇩ </a:t>
            </a:r>
            <a:r>
              <a:rPr b="0" i="0" lang="en" sz="1400" u="none" cap="none" strike="noStrike">
                <a:solidFill>
                  <a:srgbClr val="000000"/>
                </a:solidFill>
                <a:latin typeface="Arial"/>
                <a:ea typeface="Arial"/>
                <a:cs typeface="Arial"/>
                <a:sym typeface="Arial"/>
              </a:rPr>
              <a:t>DA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5-HT</a:t>
            </a:r>
            <a:r>
              <a:rPr b="0" baseline="-25000" i="0" lang="en" sz="1400" u="none" cap="none" strike="noStrike">
                <a:solidFill>
                  <a:srgbClr val="000000"/>
                </a:solidFill>
                <a:latin typeface="Arial"/>
                <a:ea typeface="Arial"/>
                <a:cs typeface="Arial"/>
                <a:sym typeface="Arial"/>
              </a:rPr>
              <a:t>2A</a:t>
            </a:r>
            <a:r>
              <a:rPr b="0" i="0" lang="en" sz="1400" u="none" cap="none" strike="noStrike">
                <a:solidFill>
                  <a:srgbClr val="000000"/>
                </a:solidFill>
                <a:latin typeface="Arial"/>
                <a:ea typeface="Arial"/>
                <a:cs typeface="Arial"/>
                <a:sym typeface="Arial"/>
              </a:rPr>
              <a:t> antagonist - </a:t>
            </a:r>
            <a:r>
              <a:rPr b="1" i="0" lang="en" sz="1400" u="none" cap="none" strike="noStrike">
                <a:solidFill>
                  <a:srgbClr val="000000"/>
                </a:solidFill>
                <a:latin typeface="Arial"/>
                <a:ea typeface="Arial"/>
                <a:cs typeface="Arial"/>
                <a:sym typeface="Arial"/>
              </a:rPr>
              <a:t>⇧ </a:t>
            </a:r>
            <a:r>
              <a:rPr b="0" i="0" lang="en" sz="1400" u="none" cap="none" strike="noStrike">
                <a:solidFill>
                  <a:srgbClr val="000000"/>
                </a:solidFill>
                <a:latin typeface="Arial"/>
                <a:ea typeface="Arial"/>
                <a:cs typeface="Arial"/>
                <a:sym typeface="Arial"/>
              </a:rPr>
              <a:t>DA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Alpha-adrenergic antagonist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3" name="Google Shape;2993;p134"/>
          <p:cNvSpPr txBox="1"/>
          <p:nvPr/>
        </p:nvSpPr>
        <p:spPr>
          <a:xfrm>
            <a:off x="404676" y="2795800"/>
            <a:ext cx="13092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2994" name="Google Shape;2994;p134"/>
          <p:cNvSpPr txBox="1"/>
          <p:nvPr/>
        </p:nvSpPr>
        <p:spPr>
          <a:xfrm>
            <a:off x="335901" y="2206450"/>
            <a:ext cx="2805600" cy="57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FDA-approved for: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 </a:t>
            </a:r>
            <a:r>
              <a:rPr b="0" i="0" lang="en" sz="1400" u="sng" cap="none" strike="noStrike">
                <a:solidFill>
                  <a:srgbClr val="000000"/>
                </a:solidFill>
                <a:latin typeface="Arial"/>
                <a:ea typeface="Arial"/>
                <a:cs typeface="Arial"/>
                <a:sym typeface="Arial"/>
              </a:rPr>
              <a:t>Treatment-resistant</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schizophrenia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 Prevention of schizophrenia-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associated </a:t>
            </a:r>
            <a:r>
              <a:rPr b="0" i="0" lang="en" sz="1400" u="sng" cap="none" strike="noStrike">
                <a:solidFill>
                  <a:srgbClr val="000000"/>
                </a:solidFill>
                <a:latin typeface="Arial"/>
                <a:ea typeface="Arial"/>
                <a:cs typeface="Arial"/>
                <a:sym typeface="Arial"/>
              </a:rPr>
              <a:t>suicide</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t/>
            </a:r>
            <a:endParaRPr b="0" i="0" sz="1400" u="none" cap="none" strike="noStrike">
              <a:solidFill>
                <a:srgbClr val="000000"/>
              </a:solidFill>
              <a:latin typeface="Arial"/>
              <a:ea typeface="Arial"/>
              <a:cs typeface="Arial"/>
              <a:sym typeface="Arial"/>
            </a:endParaRPr>
          </a:p>
        </p:txBody>
      </p:sp>
      <p:pic>
        <p:nvPicPr>
          <p:cNvPr id="2995" name="Google Shape;2995;p134"/>
          <p:cNvPicPr preferRelativeResize="0"/>
          <p:nvPr/>
        </p:nvPicPr>
        <p:blipFill rotWithShape="1">
          <a:blip r:embed="rId5">
            <a:alphaModFix/>
          </a:blip>
          <a:srcRect b="0" l="0" r="66582" t="0"/>
          <a:stretch/>
        </p:blipFill>
        <p:spPr>
          <a:xfrm>
            <a:off x="4724665" y="2060625"/>
            <a:ext cx="1397550" cy="2269396"/>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9" name="Shape 2999"/>
        <p:cNvGrpSpPr/>
        <p:nvPr/>
      </p:nvGrpSpPr>
      <p:grpSpPr>
        <a:xfrm>
          <a:off x="0" y="0"/>
          <a:ext cx="0" cy="0"/>
          <a:chOff x="0" y="0"/>
          <a:chExt cx="0" cy="0"/>
        </a:xfrm>
      </p:grpSpPr>
      <p:grpSp>
        <p:nvGrpSpPr>
          <p:cNvPr id="3000" name="Google Shape;3000;p135"/>
          <p:cNvGrpSpPr/>
          <p:nvPr/>
        </p:nvGrpSpPr>
        <p:grpSpPr>
          <a:xfrm>
            <a:off x="5235478" y="2579245"/>
            <a:ext cx="2035067" cy="2056831"/>
            <a:chOff x="4532886" y="7533166"/>
            <a:chExt cx="1769777" cy="1788704"/>
          </a:xfrm>
        </p:grpSpPr>
        <p:grpSp>
          <p:nvGrpSpPr>
            <p:cNvPr id="3001" name="Google Shape;3001;p135"/>
            <p:cNvGrpSpPr/>
            <p:nvPr/>
          </p:nvGrpSpPr>
          <p:grpSpPr>
            <a:xfrm>
              <a:off x="4833563" y="7533166"/>
              <a:ext cx="1469100" cy="1788704"/>
              <a:chOff x="5062163" y="7533166"/>
              <a:chExt cx="1469100" cy="1788704"/>
            </a:xfrm>
          </p:grpSpPr>
          <p:sp>
            <p:nvSpPr>
              <p:cNvPr id="3002" name="Google Shape;3002;p135"/>
              <p:cNvSpPr txBox="1"/>
              <p:nvPr/>
            </p:nvSpPr>
            <p:spPr>
              <a:xfrm>
                <a:off x="5062163" y="8834970"/>
                <a:ext cx="1469100" cy="48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Arial"/>
                    <a:ea typeface="Arial"/>
                    <a:cs typeface="Arial"/>
                    <a:sym typeface="Arial"/>
                  </a:rPr>
                  <a:t>Antipsychotics are represented </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Arial"/>
                    <a:ea typeface="Arial"/>
                    <a:cs typeface="Arial"/>
                    <a:sym typeface="Arial"/>
                  </a:rPr>
                  <a:t>with spooky mascots.</a:t>
                </a:r>
                <a:endParaRPr b="0" i="0" sz="700" u="none" cap="none" strike="noStrike">
                  <a:solidFill>
                    <a:srgbClr val="000000"/>
                  </a:solidFill>
                  <a:latin typeface="Arial"/>
                  <a:ea typeface="Arial"/>
                  <a:cs typeface="Arial"/>
                  <a:sym typeface="Arial"/>
                </a:endParaRPr>
              </a:p>
            </p:txBody>
          </p:sp>
          <p:grpSp>
            <p:nvGrpSpPr>
              <p:cNvPr id="3003" name="Google Shape;3003;p135"/>
              <p:cNvGrpSpPr/>
              <p:nvPr/>
            </p:nvGrpSpPr>
            <p:grpSpPr>
              <a:xfrm>
                <a:off x="5100387" y="7533166"/>
                <a:ext cx="1251164" cy="1395214"/>
                <a:chOff x="5100387" y="7533166"/>
                <a:chExt cx="1251164" cy="1395214"/>
              </a:xfrm>
            </p:grpSpPr>
            <p:grpSp>
              <p:nvGrpSpPr>
                <p:cNvPr id="3004" name="Google Shape;3004;p135"/>
                <p:cNvGrpSpPr/>
                <p:nvPr/>
              </p:nvGrpSpPr>
              <p:grpSpPr>
                <a:xfrm>
                  <a:off x="5100387" y="7880827"/>
                  <a:ext cx="1251164" cy="1047553"/>
                  <a:chOff x="7425214" y="7574452"/>
                  <a:chExt cx="2330782" cy="1981750"/>
                </a:xfrm>
              </p:grpSpPr>
              <p:pic>
                <p:nvPicPr>
                  <p:cNvPr id="3005" name="Google Shape;3005;p135"/>
                  <p:cNvPicPr preferRelativeResize="0"/>
                  <p:nvPr/>
                </p:nvPicPr>
                <p:blipFill rotWithShape="1">
                  <a:blip r:embed="rId3">
                    <a:alphaModFix/>
                  </a:blip>
                  <a:srcRect b="0" l="0" r="0" t="0"/>
                  <a:stretch/>
                </p:blipFill>
                <p:spPr>
                  <a:xfrm>
                    <a:off x="7425214" y="7574452"/>
                    <a:ext cx="2330782" cy="1981750"/>
                  </a:xfrm>
                  <a:prstGeom prst="rect">
                    <a:avLst/>
                  </a:prstGeom>
                  <a:noFill/>
                  <a:ln>
                    <a:noFill/>
                  </a:ln>
                </p:spPr>
              </p:pic>
              <p:pic>
                <p:nvPicPr>
                  <p:cNvPr id="3006" name="Google Shape;3006;p135"/>
                  <p:cNvPicPr preferRelativeResize="0"/>
                  <p:nvPr/>
                </p:nvPicPr>
                <p:blipFill rotWithShape="1">
                  <a:blip r:embed="rId4">
                    <a:alphaModFix/>
                  </a:blip>
                  <a:srcRect b="0" l="0" r="0" t="0"/>
                  <a:stretch/>
                </p:blipFill>
                <p:spPr>
                  <a:xfrm rot="4955787">
                    <a:off x="8298712" y="8427735"/>
                    <a:ext cx="538885" cy="758511"/>
                  </a:xfrm>
                  <a:prstGeom prst="rect">
                    <a:avLst/>
                  </a:prstGeom>
                  <a:noFill/>
                  <a:ln>
                    <a:noFill/>
                  </a:ln>
                </p:spPr>
              </p:pic>
              <p:pic>
                <p:nvPicPr>
                  <p:cNvPr id="3007" name="Google Shape;3007;p135"/>
                  <p:cNvPicPr preferRelativeResize="0"/>
                  <p:nvPr/>
                </p:nvPicPr>
                <p:blipFill rotWithShape="1">
                  <a:blip r:embed="rId4">
                    <a:alphaModFix/>
                  </a:blip>
                  <a:srcRect b="0" l="0" r="0" t="0"/>
                  <a:stretch/>
                </p:blipFill>
                <p:spPr>
                  <a:xfrm rot="-5844199">
                    <a:off x="7808101" y="7885563"/>
                    <a:ext cx="451947" cy="636123"/>
                  </a:xfrm>
                  <a:prstGeom prst="rect">
                    <a:avLst/>
                  </a:prstGeom>
                  <a:noFill/>
                  <a:ln>
                    <a:noFill/>
                  </a:ln>
                </p:spPr>
              </p:pic>
              <p:pic>
                <p:nvPicPr>
                  <p:cNvPr id="3008" name="Google Shape;3008;p135"/>
                  <p:cNvPicPr preferRelativeResize="0"/>
                  <p:nvPr/>
                </p:nvPicPr>
                <p:blipFill rotWithShape="1">
                  <a:blip r:embed="rId5">
                    <a:alphaModFix/>
                  </a:blip>
                  <a:srcRect b="0" l="0" r="0" t="0"/>
                  <a:stretch/>
                </p:blipFill>
                <p:spPr>
                  <a:xfrm rot="-6226044">
                    <a:off x="7784927" y="8689012"/>
                    <a:ext cx="304529" cy="922181"/>
                  </a:xfrm>
                  <a:prstGeom prst="rect">
                    <a:avLst/>
                  </a:prstGeom>
                  <a:noFill/>
                  <a:ln>
                    <a:noFill/>
                  </a:ln>
                </p:spPr>
              </p:pic>
            </p:grpSp>
            <p:grpSp>
              <p:nvGrpSpPr>
                <p:cNvPr id="3009" name="Google Shape;3009;p135"/>
                <p:cNvGrpSpPr/>
                <p:nvPr/>
              </p:nvGrpSpPr>
              <p:grpSpPr>
                <a:xfrm>
                  <a:off x="5410318" y="7533166"/>
                  <a:ext cx="576596" cy="501022"/>
                  <a:chOff x="348536" y="7769075"/>
                  <a:chExt cx="518615" cy="450600"/>
                </a:xfrm>
              </p:grpSpPr>
              <p:pic>
                <p:nvPicPr>
                  <p:cNvPr descr="clipped result image" id="3010" name="Google Shape;3010;p135"/>
                  <p:cNvPicPr preferRelativeResize="0"/>
                  <p:nvPr/>
                </p:nvPicPr>
                <p:blipFill rotWithShape="1">
                  <a:blip r:embed="rId6">
                    <a:alphaModFix/>
                  </a:blip>
                  <a:srcRect b="0" l="0" r="0" t="0"/>
                  <a:stretch/>
                </p:blipFill>
                <p:spPr>
                  <a:xfrm>
                    <a:off x="348536" y="7769075"/>
                    <a:ext cx="518615" cy="450600"/>
                  </a:xfrm>
                  <a:prstGeom prst="rect">
                    <a:avLst/>
                  </a:prstGeom>
                  <a:noFill/>
                  <a:ln>
                    <a:noFill/>
                  </a:ln>
                </p:spPr>
              </p:pic>
              <p:pic>
                <p:nvPicPr>
                  <p:cNvPr id="3011" name="Google Shape;3011;p135"/>
                  <p:cNvPicPr preferRelativeResize="0"/>
                  <p:nvPr/>
                </p:nvPicPr>
                <p:blipFill rotWithShape="1">
                  <a:blip r:embed="rId7">
                    <a:alphaModFix/>
                  </a:blip>
                  <a:srcRect b="0" l="0" r="0" t="0"/>
                  <a:stretch/>
                </p:blipFill>
                <p:spPr>
                  <a:xfrm rot="965998">
                    <a:off x="498875" y="7882026"/>
                    <a:ext cx="100800" cy="20375"/>
                  </a:xfrm>
                  <a:prstGeom prst="rect">
                    <a:avLst/>
                  </a:prstGeom>
                  <a:noFill/>
                  <a:ln>
                    <a:noFill/>
                  </a:ln>
                </p:spPr>
              </p:pic>
              <p:pic>
                <p:nvPicPr>
                  <p:cNvPr id="3012" name="Google Shape;3012;p135"/>
                  <p:cNvPicPr preferRelativeResize="0"/>
                  <p:nvPr/>
                </p:nvPicPr>
                <p:blipFill rotWithShape="1">
                  <a:blip r:embed="rId7">
                    <a:alphaModFix/>
                  </a:blip>
                  <a:srcRect b="0" l="0" r="0" t="0"/>
                  <a:stretch/>
                </p:blipFill>
                <p:spPr>
                  <a:xfrm rot="-1434013">
                    <a:off x="609619" y="7878195"/>
                    <a:ext cx="100800" cy="20375"/>
                  </a:xfrm>
                  <a:prstGeom prst="rect">
                    <a:avLst/>
                  </a:prstGeom>
                  <a:noFill/>
                  <a:ln>
                    <a:noFill/>
                  </a:ln>
                </p:spPr>
              </p:pic>
            </p:grpSp>
          </p:grpSp>
        </p:grpSp>
        <p:sp>
          <p:nvSpPr>
            <p:cNvPr id="3013" name="Google Shape;3013;p135"/>
            <p:cNvSpPr txBox="1"/>
            <p:nvPr/>
          </p:nvSpPr>
          <p:spPr>
            <a:xfrm>
              <a:off x="4532886" y="7722902"/>
              <a:ext cx="633300" cy="14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900" u="none" cap="none" strike="noStrike">
                  <a:solidFill>
                    <a:srgbClr val="000000"/>
                  </a:solidFill>
                  <a:latin typeface="Arial"/>
                  <a:ea typeface="Arial"/>
                  <a:cs typeface="Arial"/>
                  <a:sym typeface="Arial"/>
                </a:rPr>
                <a:t>Weight</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900" u="none" cap="none" strike="noStrike">
                  <a:solidFill>
                    <a:srgbClr val="000000"/>
                  </a:solidFill>
                  <a:latin typeface="Arial"/>
                  <a:ea typeface="Arial"/>
                  <a:cs typeface="Arial"/>
                  <a:sym typeface="Arial"/>
                </a:rPr>
                <a:t> gain </a:t>
              </a:r>
              <a:endParaRPr b="0" i="0" sz="900" u="none" cap="none" strike="noStrike">
                <a:solidFill>
                  <a:srgbClr val="000000"/>
                </a:solidFill>
                <a:latin typeface="Arial"/>
                <a:ea typeface="Arial"/>
                <a:cs typeface="Arial"/>
                <a:sym typeface="Arial"/>
              </a:endParaRPr>
            </a:p>
          </p:txBody>
        </p:sp>
      </p:grpSp>
      <p:grpSp>
        <p:nvGrpSpPr>
          <p:cNvPr id="3014" name="Google Shape;3014;p135"/>
          <p:cNvGrpSpPr/>
          <p:nvPr/>
        </p:nvGrpSpPr>
        <p:grpSpPr>
          <a:xfrm>
            <a:off x="7349240" y="2679544"/>
            <a:ext cx="1310737" cy="1582559"/>
            <a:chOff x="6336971" y="7625741"/>
            <a:chExt cx="1139870" cy="1376258"/>
          </a:xfrm>
        </p:grpSpPr>
        <p:grpSp>
          <p:nvGrpSpPr>
            <p:cNvPr id="3015" name="Google Shape;3015;p135"/>
            <p:cNvGrpSpPr/>
            <p:nvPr/>
          </p:nvGrpSpPr>
          <p:grpSpPr>
            <a:xfrm>
              <a:off x="6336971" y="7625741"/>
              <a:ext cx="1111049" cy="1217253"/>
              <a:chOff x="5948671" y="5452400"/>
              <a:chExt cx="1346400" cy="1475100"/>
            </a:xfrm>
          </p:grpSpPr>
          <p:pic>
            <p:nvPicPr>
              <p:cNvPr id="3016" name="Google Shape;3016;p135"/>
              <p:cNvPicPr preferRelativeResize="0"/>
              <p:nvPr/>
            </p:nvPicPr>
            <p:blipFill rotWithShape="1">
              <a:blip r:embed="rId8">
                <a:alphaModFix/>
              </a:blip>
              <a:srcRect b="10216" l="14337" r="15378" t="12788"/>
              <a:stretch/>
            </p:blipFill>
            <p:spPr>
              <a:xfrm>
                <a:off x="5948671" y="5452400"/>
                <a:ext cx="1346400" cy="1475100"/>
              </a:xfrm>
              <a:prstGeom prst="roundRect">
                <a:avLst>
                  <a:gd fmla="val 16667" name="adj"/>
                </a:avLst>
              </a:prstGeom>
              <a:noFill/>
              <a:ln>
                <a:noFill/>
              </a:ln>
            </p:spPr>
          </p:pic>
          <p:pic>
            <p:nvPicPr>
              <p:cNvPr id="3017" name="Google Shape;3017;p135"/>
              <p:cNvPicPr preferRelativeResize="0"/>
              <p:nvPr/>
            </p:nvPicPr>
            <p:blipFill rotWithShape="1">
              <a:blip r:embed="rId9">
                <a:alphaModFix/>
              </a:blip>
              <a:srcRect b="0" l="0" r="0" t="0"/>
              <a:stretch/>
            </p:blipFill>
            <p:spPr>
              <a:xfrm rot="-7713972">
                <a:off x="6341504" y="5800005"/>
                <a:ext cx="415545" cy="686044"/>
              </a:xfrm>
              <a:prstGeom prst="rect">
                <a:avLst/>
              </a:prstGeom>
              <a:noFill/>
              <a:ln>
                <a:noFill/>
              </a:ln>
            </p:spPr>
          </p:pic>
        </p:grpSp>
        <p:sp>
          <p:nvSpPr>
            <p:cNvPr id="3018" name="Google Shape;3018;p135"/>
            <p:cNvSpPr txBox="1"/>
            <p:nvPr/>
          </p:nvSpPr>
          <p:spPr>
            <a:xfrm>
              <a:off x="6761641" y="8755099"/>
              <a:ext cx="715200" cy="24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900" u="none" cap="none" strike="noStrike">
                  <a:solidFill>
                    <a:srgbClr val="000000"/>
                  </a:solidFill>
                  <a:latin typeface="Arial"/>
                  <a:ea typeface="Arial"/>
                  <a:cs typeface="Arial"/>
                  <a:sym typeface="Arial"/>
                </a:rPr>
                <a:t>Seizures</a:t>
              </a:r>
              <a:endParaRPr b="0" i="0" sz="900" u="none" cap="none" strike="noStrike">
                <a:solidFill>
                  <a:srgbClr val="000000"/>
                </a:solidFill>
                <a:latin typeface="Arial"/>
                <a:ea typeface="Arial"/>
                <a:cs typeface="Arial"/>
                <a:sym typeface="Arial"/>
              </a:endParaRPr>
            </a:p>
          </p:txBody>
        </p:sp>
      </p:grpSp>
      <p:grpSp>
        <p:nvGrpSpPr>
          <p:cNvPr id="3019" name="Google Shape;3019;p135"/>
          <p:cNvGrpSpPr/>
          <p:nvPr/>
        </p:nvGrpSpPr>
        <p:grpSpPr>
          <a:xfrm>
            <a:off x="2398670" y="2679546"/>
            <a:ext cx="1547535" cy="1168858"/>
            <a:chOff x="2268701" y="7843772"/>
            <a:chExt cx="1345800" cy="1016486"/>
          </a:xfrm>
        </p:grpSpPr>
        <p:grpSp>
          <p:nvGrpSpPr>
            <p:cNvPr id="3020" name="Google Shape;3020;p135"/>
            <p:cNvGrpSpPr/>
            <p:nvPr/>
          </p:nvGrpSpPr>
          <p:grpSpPr>
            <a:xfrm>
              <a:off x="2351084" y="7843772"/>
              <a:ext cx="1131834" cy="949425"/>
              <a:chOff x="2884484" y="7843772"/>
              <a:chExt cx="1131834" cy="949425"/>
            </a:xfrm>
          </p:grpSpPr>
          <p:grpSp>
            <p:nvGrpSpPr>
              <p:cNvPr id="3021" name="Google Shape;3021;p135"/>
              <p:cNvGrpSpPr/>
              <p:nvPr/>
            </p:nvGrpSpPr>
            <p:grpSpPr>
              <a:xfrm>
                <a:off x="2884484" y="7843772"/>
                <a:ext cx="1131834" cy="949425"/>
                <a:chOff x="2884484" y="7843772"/>
                <a:chExt cx="1131834" cy="949425"/>
              </a:xfrm>
            </p:grpSpPr>
            <p:grpSp>
              <p:nvGrpSpPr>
                <p:cNvPr id="3022" name="Google Shape;3022;p135"/>
                <p:cNvGrpSpPr/>
                <p:nvPr/>
              </p:nvGrpSpPr>
              <p:grpSpPr>
                <a:xfrm>
                  <a:off x="2884484" y="7843772"/>
                  <a:ext cx="1131834" cy="949425"/>
                  <a:chOff x="2380234" y="7855772"/>
                  <a:chExt cx="1131834" cy="949425"/>
                </a:xfrm>
              </p:grpSpPr>
              <p:pic>
                <p:nvPicPr>
                  <p:cNvPr id="3023" name="Google Shape;3023;p135"/>
                  <p:cNvPicPr preferRelativeResize="0"/>
                  <p:nvPr/>
                </p:nvPicPr>
                <p:blipFill rotWithShape="1">
                  <a:blip r:embed="rId10">
                    <a:alphaModFix/>
                  </a:blip>
                  <a:srcRect b="0" l="0" r="0" t="0"/>
                  <a:stretch/>
                </p:blipFill>
                <p:spPr>
                  <a:xfrm>
                    <a:off x="2486896" y="8391405"/>
                    <a:ext cx="1025172" cy="413792"/>
                  </a:xfrm>
                  <a:prstGeom prst="rect">
                    <a:avLst/>
                  </a:prstGeom>
                  <a:noFill/>
                  <a:ln>
                    <a:noFill/>
                  </a:ln>
                </p:spPr>
              </p:pic>
              <p:grpSp>
                <p:nvGrpSpPr>
                  <p:cNvPr id="3024" name="Google Shape;3024;p135"/>
                  <p:cNvGrpSpPr/>
                  <p:nvPr/>
                </p:nvGrpSpPr>
                <p:grpSpPr>
                  <a:xfrm>
                    <a:off x="2380234" y="7855772"/>
                    <a:ext cx="650654" cy="565322"/>
                    <a:chOff x="348536" y="7822219"/>
                    <a:chExt cx="518615" cy="450600"/>
                  </a:xfrm>
                </p:grpSpPr>
                <p:pic>
                  <p:nvPicPr>
                    <p:cNvPr descr="clipped result image" id="3025" name="Google Shape;3025;p135"/>
                    <p:cNvPicPr preferRelativeResize="0"/>
                    <p:nvPr/>
                  </p:nvPicPr>
                  <p:blipFill rotWithShape="1">
                    <a:blip r:embed="rId6">
                      <a:alphaModFix/>
                    </a:blip>
                    <a:srcRect b="0" l="0" r="0" t="0"/>
                    <a:stretch/>
                  </p:blipFill>
                  <p:spPr>
                    <a:xfrm>
                      <a:off x="348536" y="7822219"/>
                      <a:ext cx="518615" cy="450600"/>
                    </a:xfrm>
                    <a:prstGeom prst="rect">
                      <a:avLst/>
                    </a:prstGeom>
                    <a:noFill/>
                    <a:ln>
                      <a:noFill/>
                    </a:ln>
                  </p:spPr>
                </p:pic>
                <p:pic>
                  <p:nvPicPr>
                    <p:cNvPr id="3026" name="Google Shape;3026;p135"/>
                    <p:cNvPicPr preferRelativeResize="0"/>
                    <p:nvPr/>
                  </p:nvPicPr>
                  <p:blipFill rotWithShape="1">
                    <a:blip r:embed="rId7">
                      <a:alphaModFix/>
                    </a:blip>
                    <a:srcRect b="0" l="0" r="0" t="0"/>
                    <a:stretch/>
                  </p:blipFill>
                  <p:spPr>
                    <a:xfrm rot="965998">
                      <a:off x="498875" y="7935171"/>
                      <a:ext cx="100800" cy="20375"/>
                    </a:xfrm>
                    <a:prstGeom prst="rect">
                      <a:avLst/>
                    </a:prstGeom>
                    <a:noFill/>
                    <a:ln>
                      <a:noFill/>
                    </a:ln>
                  </p:spPr>
                </p:pic>
                <p:pic>
                  <p:nvPicPr>
                    <p:cNvPr id="3027" name="Google Shape;3027;p135"/>
                    <p:cNvPicPr preferRelativeResize="0"/>
                    <p:nvPr/>
                  </p:nvPicPr>
                  <p:blipFill rotWithShape="1">
                    <a:blip r:embed="rId7">
                      <a:alphaModFix/>
                    </a:blip>
                    <a:srcRect b="0" l="0" r="0" t="0"/>
                    <a:stretch/>
                  </p:blipFill>
                  <p:spPr>
                    <a:xfrm rot="-1434013">
                      <a:off x="609619" y="7931340"/>
                      <a:ext cx="100800" cy="20375"/>
                    </a:xfrm>
                    <a:prstGeom prst="rect">
                      <a:avLst/>
                    </a:prstGeom>
                    <a:noFill/>
                    <a:ln>
                      <a:noFill/>
                    </a:ln>
                  </p:spPr>
                </p:pic>
              </p:grpSp>
            </p:grpSp>
            <p:grpSp>
              <p:nvGrpSpPr>
                <p:cNvPr id="3028" name="Google Shape;3028;p135"/>
                <p:cNvGrpSpPr/>
                <p:nvPr/>
              </p:nvGrpSpPr>
              <p:grpSpPr>
                <a:xfrm>
                  <a:off x="3049111" y="8513820"/>
                  <a:ext cx="305741" cy="222319"/>
                  <a:chOff x="5794259" y="3334813"/>
                  <a:chExt cx="1133634" cy="961587"/>
                </a:xfrm>
              </p:grpSpPr>
              <p:pic>
                <p:nvPicPr>
                  <p:cNvPr id="3029" name="Google Shape;3029;p135"/>
                  <p:cNvPicPr preferRelativeResize="0"/>
                  <p:nvPr/>
                </p:nvPicPr>
                <p:blipFill rotWithShape="1">
                  <a:blip r:embed="rId11">
                    <a:alphaModFix/>
                  </a:blip>
                  <a:srcRect b="0" l="0" r="0" t="0"/>
                  <a:stretch/>
                </p:blipFill>
                <p:spPr>
                  <a:xfrm rot="-202003">
                    <a:off x="6219522" y="3349245"/>
                    <a:ext cx="501150" cy="328511"/>
                  </a:xfrm>
                  <a:prstGeom prst="rect">
                    <a:avLst/>
                  </a:prstGeom>
                  <a:noFill/>
                  <a:ln>
                    <a:noFill/>
                  </a:ln>
                </p:spPr>
              </p:pic>
              <p:pic>
                <p:nvPicPr>
                  <p:cNvPr id="3030" name="Google Shape;3030;p135"/>
                  <p:cNvPicPr preferRelativeResize="0"/>
                  <p:nvPr/>
                </p:nvPicPr>
                <p:blipFill rotWithShape="1">
                  <a:blip r:embed="rId11">
                    <a:alphaModFix/>
                  </a:blip>
                  <a:srcRect b="0" l="0" r="0" t="0"/>
                  <a:stretch/>
                </p:blipFill>
                <p:spPr>
                  <a:xfrm rot="-202014">
                    <a:off x="6092736" y="3553495"/>
                    <a:ext cx="276485" cy="181250"/>
                  </a:xfrm>
                  <a:prstGeom prst="rect">
                    <a:avLst/>
                  </a:prstGeom>
                  <a:noFill/>
                  <a:ln>
                    <a:noFill/>
                  </a:ln>
                </p:spPr>
              </p:pic>
              <p:pic>
                <p:nvPicPr>
                  <p:cNvPr id="3031" name="Google Shape;3031;p135"/>
                  <p:cNvPicPr preferRelativeResize="0"/>
                  <p:nvPr/>
                </p:nvPicPr>
                <p:blipFill rotWithShape="1">
                  <a:blip r:embed="rId11">
                    <a:alphaModFix/>
                  </a:blip>
                  <a:srcRect b="0" l="0" r="0" t="0"/>
                  <a:stretch/>
                </p:blipFill>
                <p:spPr>
                  <a:xfrm rot="-202025">
                    <a:off x="5807348" y="3466519"/>
                    <a:ext cx="356253" cy="233554"/>
                  </a:xfrm>
                  <a:prstGeom prst="rect">
                    <a:avLst/>
                  </a:prstGeom>
                  <a:noFill/>
                  <a:ln>
                    <a:noFill/>
                  </a:ln>
                </p:spPr>
              </p:pic>
              <p:pic>
                <p:nvPicPr>
                  <p:cNvPr id="3032" name="Google Shape;3032;p135"/>
                  <p:cNvPicPr preferRelativeResize="0"/>
                  <p:nvPr/>
                </p:nvPicPr>
                <p:blipFill rotWithShape="1">
                  <a:blip r:embed="rId11">
                    <a:alphaModFix/>
                  </a:blip>
                  <a:srcRect b="0" l="0" r="0" t="0"/>
                  <a:stretch/>
                </p:blipFill>
                <p:spPr>
                  <a:xfrm rot="-202010">
                    <a:off x="6620932" y="3449530"/>
                    <a:ext cx="301419" cy="197589"/>
                  </a:xfrm>
                  <a:prstGeom prst="rect">
                    <a:avLst/>
                  </a:prstGeom>
                  <a:noFill/>
                  <a:ln>
                    <a:noFill/>
                  </a:ln>
                </p:spPr>
              </p:pic>
              <p:pic>
                <p:nvPicPr>
                  <p:cNvPr id="3033" name="Google Shape;3033;p135"/>
                  <p:cNvPicPr preferRelativeResize="0"/>
                  <p:nvPr/>
                </p:nvPicPr>
                <p:blipFill rotWithShape="1">
                  <a:blip r:embed="rId11">
                    <a:alphaModFix/>
                  </a:blip>
                  <a:srcRect b="0" l="0" r="0" t="0"/>
                  <a:stretch/>
                </p:blipFill>
                <p:spPr>
                  <a:xfrm rot="-201987">
                    <a:off x="6503919" y="3516656"/>
                    <a:ext cx="203349" cy="133289"/>
                  </a:xfrm>
                  <a:prstGeom prst="rect">
                    <a:avLst/>
                  </a:prstGeom>
                  <a:noFill/>
                  <a:ln>
                    <a:noFill/>
                  </a:ln>
                </p:spPr>
              </p:pic>
              <p:pic>
                <p:nvPicPr>
                  <p:cNvPr id="3034" name="Google Shape;3034;p135"/>
                  <p:cNvPicPr preferRelativeResize="0"/>
                  <p:nvPr/>
                </p:nvPicPr>
                <p:blipFill rotWithShape="1">
                  <a:blip r:embed="rId11">
                    <a:alphaModFix/>
                  </a:blip>
                  <a:srcRect b="0" l="0" r="0" t="0"/>
                  <a:stretch/>
                </p:blipFill>
                <p:spPr>
                  <a:xfrm rot="-201987">
                    <a:off x="6702969" y="3341793"/>
                    <a:ext cx="203349" cy="133289"/>
                  </a:xfrm>
                  <a:prstGeom prst="rect">
                    <a:avLst/>
                  </a:prstGeom>
                  <a:noFill/>
                  <a:ln>
                    <a:noFill/>
                  </a:ln>
                </p:spPr>
              </p:pic>
              <p:pic>
                <p:nvPicPr>
                  <p:cNvPr id="3035" name="Google Shape;3035;p135"/>
                  <p:cNvPicPr preferRelativeResize="0"/>
                  <p:nvPr/>
                </p:nvPicPr>
                <p:blipFill rotWithShape="1">
                  <a:blip r:embed="rId11">
                    <a:alphaModFix/>
                  </a:blip>
                  <a:srcRect b="0" l="0" r="0" t="0"/>
                  <a:stretch/>
                </p:blipFill>
                <p:spPr>
                  <a:xfrm rot="-201976">
                    <a:off x="6070533" y="3507190"/>
                    <a:ext cx="125559" cy="82294"/>
                  </a:xfrm>
                  <a:prstGeom prst="rect">
                    <a:avLst/>
                  </a:prstGeom>
                  <a:noFill/>
                  <a:ln>
                    <a:noFill/>
                  </a:ln>
                </p:spPr>
              </p:pic>
              <p:pic>
                <p:nvPicPr>
                  <p:cNvPr id="3036" name="Google Shape;3036;p135"/>
                  <p:cNvPicPr preferRelativeResize="0"/>
                  <p:nvPr/>
                </p:nvPicPr>
                <p:blipFill rotWithShape="1">
                  <a:blip r:embed="rId12">
                    <a:alphaModFix/>
                  </a:blip>
                  <a:srcRect b="0" l="0" r="0" t="0"/>
                  <a:stretch/>
                </p:blipFill>
                <p:spPr>
                  <a:xfrm rot="-406718">
                    <a:off x="6388096" y="3646960"/>
                    <a:ext cx="286650" cy="431764"/>
                  </a:xfrm>
                  <a:prstGeom prst="rect">
                    <a:avLst/>
                  </a:prstGeom>
                  <a:noFill/>
                  <a:ln>
                    <a:noFill/>
                  </a:ln>
                </p:spPr>
              </p:pic>
              <p:pic>
                <p:nvPicPr>
                  <p:cNvPr id="3037" name="Google Shape;3037;p135"/>
                  <p:cNvPicPr preferRelativeResize="0"/>
                  <p:nvPr/>
                </p:nvPicPr>
                <p:blipFill rotWithShape="1">
                  <a:blip r:embed="rId12">
                    <a:alphaModFix/>
                  </a:blip>
                  <a:srcRect b="0" l="0" r="0" t="0"/>
                  <a:stretch/>
                </p:blipFill>
                <p:spPr>
                  <a:xfrm rot="-406723">
                    <a:off x="6218410" y="3930846"/>
                    <a:ext cx="234327" cy="352958"/>
                  </a:xfrm>
                  <a:prstGeom prst="rect">
                    <a:avLst/>
                  </a:prstGeom>
                  <a:noFill/>
                  <a:ln>
                    <a:noFill/>
                  </a:ln>
                </p:spPr>
              </p:pic>
              <p:pic>
                <p:nvPicPr>
                  <p:cNvPr id="3038" name="Google Shape;3038;p135"/>
                  <p:cNvPicPr preferRelativeResize="0"/>
                  <p:nvPr/>
                </p:nvPicPr>
                <p:blipFill rotWithShape="1">
                  <a:blip r:embed="rId12">
                    <a:alphaModFix/>
                  </a:blip>
                  <a:srcRect b="0" l="0" r="0" t="0"/>
                  <a:stretch/>
                </p:blipFill>
                <p:spPr>
                  <a:xfrm rot="-406769">
                    <a:off x="5967154" y="3759179"/>
                    <a:ext cx="137642" cy="207350"/>
                  </a:xfrm>
                  <a:prstGeom prst="rect">
                    <a:avLst/>
                  </a:prstGeom>
                  <a:noFill/>
                  <a:ln>
                    <a:noFill/>
                  </a:ln>
                </p:spPr>
              </p:pic>
              <p:pic>
                <p:nvPicPr>
                  <p:cNvPr id="3039" name="Google Shape;3039;p135"/>
                  <p:cNvPicPr preferRelativeResize="0"/>
                  <p:nvPr/>
                </p:nvPicPr>
                <p:blipFill rotWithShape="1">
                  <a:blip r:embed="rId12">
                    <a:alphaModFix/>
                  </a:blip>
                  <a:srcRect b="0" l="0" r="0" t="0"/>
                  <a:stretch/>
                </p:blipFill>
                <p:spPr>
                  <a:xfrm rot="-406769">
                    <a:off x="5806016" y="3616629"/>
                    <a:ext cx="137642" cy="207350"/>
                  </a:xfrm>
                  <a:prstGeom prst="rect">
                    <a:avLst/>
                  </a:prstGeom>
                  <a:noFill/>
                  <a:ln>
                    <a:noFill/>
                  </a:ln>
                </p:spPr>
              </p:pic>
              <p:pic>
                <p:nvPicPr>
                  <p:cNvPr id="3040" name="Google Shape;3040;p135"/>
                  <p:cNvPicPr preferRelativeResize="0"/>
                  <p:nvPr/>
                </p:nvPicPr>
                <p:blipFill rotWithShape="1">
                  <a:blip r:embed="rId11">
                    <a:alphaModFix/>
                  </a:blip>
                  <a:srcRect b="0" l="0" r="0" t="0"/>
                  <a:stretch/>
                </p:blipFill>
                <p:spPr>
                  <a:xfrm rot="-201976">
                    <a:off x="5957708" y="4129978"/>
                    <a:ext cx="125559" cy="82294"/>
                  </a:xfrm>
                  <a:prstGeom prst="rect">
                    <a:avLst/>
                  </a:prstGeom>
                  <a:noFill/>
                  <a:ln>
                    <a:noFill/>
                  </a:ln>
                </p:spPr>
              </p:pic>
            </p:grpSp>
            <p:grpSp>
              <p:nvGrpSpPr>
                <p:cNvPr id="3041" name="Google Shape;3041;p135"/>
                <p:cNvGrpSpPr/>
                <p:nvPr/>
              </p:nvGrpSpPr>
              <p:grpSpPr>
                <a:xfrm>
                  <a:off x="3136890" y="8531471"/>
                  <a:ext cx="118243" cy="38316"/>
                  <a:chOff x="6057900" y="3599363"/>
                  <a:chExt cx="438425" cy="165725"/>
                </a:xfrm>
              </p:grpSpPr>
              <p:pic>
                <p:nvPicPr>
                  <p:cNvPr id="3042" name="Google Shape;3042;p135"/>
                  <p:cNvPicPr preferRelativeResize="0"/>
                  <p:nvPr/>
                </p:nvPicPr>
                <p:blipFill rotWithShape="1">
                  <a:blip r:embed="rId11">
                    <a:alphaModFix/>
                  </a:blip>
                  <a:srcRect b="0" l="0" r="0" t="0"/>
                  <a:stretch/>
                </p:blipFill>
                <p:spPr>
                  <a:xfrm rot="-201976">
                    <a:off x="6060208" y="3679178"/>
                    <a:ext cx="125559" cy="82294"/>
                  </a:xfrm>
                  <a:prstGeom prst="rect">
                    <a:avLst/>
                  </a:prstGeom>
                  <a:noFill/>
                  <a:ln>
                    <a:noFill/>
                  </a:ln>
                </p:spPr>
              </p:pic>
              <p:pic>
                <p:nvPicPr>
                  <p:cNvPr id="3043" name="Google Shape;3043;p135"/>
                  <p:cNvPicPr preferRelativeResize="0"/>
                  <p:nvPr/>
                </p:nvPicPr>
                <p:blipFill rotWithShape="1">
                  <a:blip r:embed="rId11">
                    <a:alphaModFix/>
                  </a:blip>
                  <a:srcRect b="20158" l="-224630" r="224630" t="-20160"/>
                  <a:stretch/>
                </p:blipFill>
                <p:spPr>
                  <a:xfrm rot="-201976">
                    <a:off x="6368458" y="3602978"/>
                    <a:ext cx="125559" cy="82294"/>
                  </a:xfrm>
                  <a:prstGeom prst="rect">
                    <a:avLst/>
                  </a:prstGeom>
                  <a:noFill/>
                  <a:ln>
                    <a:noFill/>
                  </a:ln>
                </p:spPr>
              </p:pic>
              <p:pic>
                <p:nvPicPr>
                  <p:cNvPr id="3044" name="Google Shape;3044;p135"/>
                  <p:cNvPicPr preferRelativeResize="0"/>
                  <p:nvPr/>
                </p:nvPicPr>
                <p:blipFill rotWithShape="1">
                  <a:blip r:embed="rId11">
                    <a:alphaModFix/>
                  </a:blip>
                  <a:srcRect b="0" l="0" r="0" t="0"/>
                  <a:stretch/>
                </p:blipFill>
                <p:spPr>
                  <a:xfrm rot="-201976">
                    <a:off x="6060208" y="3634415"/>
                    <a:ext cx="125559" cy="82294"/>
                  </a:xfrm>
                  <a:prstGeom prst="rect">
                    <a:avLst/>
                  </a:prstGeom>
                  <a:noFill/>
                  <a:ln>
                    <a:noFill/>
                  </a:ln>
                </p:spPr>
              </p:pic>
            </p:grpSp>
          </p:grpSp>
          <p:pic>
            <p:nvPicPr>
              <p:cNvPr id="3045" name="Google Shape;3045;p135"/>
              <p:cNvPicPr preferRelativeResize="0"/>
              <p:nvPr/>
            </p:nvPicPr>
            <p:blipFill rotWithShape="1">
              <a:blip r:embed="rId12">
                <a:alphaModFix/>
              </a:blip>
              <a:srcRect b="0" l="0" r="0" t="0"/>
              <a:stretch/>
            </p:blipFill>
            <p:spPr>
              <a:xfrm rot="124411">
                <a:off x="3133727" y="8303571"/>
                <a:ext cx="88233" cy="232058"/>
              </a:xfrm>
              <a:prstGeom prst="rect">
                <a:avLst/>
              </a:prstGeom>
              <a:noFill/>
              <a:ln>
                <a:noFill/>
              </a:ln>
            </p:spPr>
          </p:pic>
          <p:pic>
            <p:nvPicPr>
              <p:cNvPr id="3046" name="Google Shape;3046;p135"/>
              <p:cNvPicPr preferRelativeResize="0"/>
              <p:nvPr/>
            </p:nvPicPr>
            <p:blipFill rotWithShape="1">
              <a:blip r:embed="rId12">
                <a:alphaModFix/>
              </a:blip>
              <a:srcRect b="0" l="0" r="0" t="0"/>
              <a:stretch/>
            </p:blipFill>
            <p:spPr>
              <a:xfrm rot="124381">
                <a:off x="3209993" y="8310257"/>
                <a:ext cx="79352" cy="153855"/>
              </a:xfrm>
              <a:prstGeom prst="rect">
                <a:avLst/>
              </a:prstGeom>
              <a:noFill/>
              <a:ln>
                <a:noFill/>
              </a:ln>
            </p:spPr>
          </p:pic>
        </p:grpSp>
        <p:sp>
          <p:nvSpPr>
            <p:cNvPr id="3047" name="Google Shape;3047;p135"/>
            <p:cNvSpPr txBox="1"/>
            <p:nvPr/>
          </p:nvSpPr>
          <p:spPr>
            <a:xfrm>
              <a:off x="2268701" y="8702158"/>
              <a:ext cx="1345800" cy="158100"/>
            </a:xfrm>
            <a:prstGeom prst="rect">
              <a:avLst/>
            </a:prstGeom>
            <a:noFill/>
            <a:ln>
              <a:noFill/>
            </a:ln>
          </p:spPr>
          <p:txBody>
            <a:bodyPr anchorCtr="0" anchor="t" bIns="91425" lIns="91425" spcFirstLastPara="1" rIns="91425" wrap="square" tIns="91425">
              <a:noAutofit/>
            </a:bodyPr>
            <a:lstStyle/>
            <a:p>
              <a:pPr indent="0" lvl="0" marL="0" marR="0" rtl="0" algn="l">
                <a:lnSpc>
                  <a:spcPct val="85000"/>
                </a:lnSpc>
                <a:spcBef>
                  <a:spcPts val="0"/>
                </a:spcBef>
                <a:spcAft>
                  <a:spcPts val="0"/>
                </a:spcAft>
                <a:buClr>
                  <a:srgbClr val="000000"/>
                </a:buClr>
                <a:buSzPts val="800"/>
                <a:buFont typeface="Arial"/>
                <a:buNone/>
              </a:pPr>
              <a:r>
                <a:rPr b="0" i="0" lang="en" sz="900" u="none" cap="none" strike="noStrike">
                  <a:solidFill>
                    <a:srgbClr val="000000"/>
                  </a:solidFill>
                  <a:latin typeface="Arial"/>
                  <a:ea typeface="Arial"/>
                  <a:cs typeface="Arial"/>
                  <a:sym typeface="Arial"/>
                </a:rPr>
                <a:t>Hypersalivation by cholinergic mechanism (the S in SLUDGE)</a:t>
              </a:r>
              <a:endParaRPr b="0" i="0" sz="900" u="none" cap="none" strike="noStrike">
                <a:solidFill>
                  <a:srgbClr val="000000"/>
                </a:solidFill>
                <a:latin typeface="Arial"/>
                <a:ea typeface="Arial"/>
                <a:cs typeface="Arial"/>
                <a:sym typeface="Arial"/>
              </a:endParaRPr>
            </a:p>
          </p:txBody>
        </p:sp>
      </p:grpSp>
      <p:grpSp>
        <p:nvGrpSpPr>
          <p:cNvPr id="3048" name="Google Shape;3048;p135"/>
          <p:cNvGrpSpPr/>
          <p:nvPr/>
        </p:nvGrpSpPr>
        <p:grpSpPr>
          <a:xfrm>
            <a:off x="319933" y="2623596"/>
            <a:ext cx="1960250" cy="1719624"/>
            <a:chOff x="216237" y="7740500"/>
            <a:chExt cx="1704714" cy="1495455"/>
          </a:xfrm>
        </p:grpSpPr>
        <p:grpSp>
          <p:nvGrpSpPr>
            <p:cNvPr id="3049" name="Google Shape;3049;p135"/>
            <p:cNvGrpSpPr/>
            <p:nvPr/>
          </p:nvGrpSpPr>
          <p:grpSpPr>
            <a:xfrm>
              <a:off x="216237" y="7740500"/>
              <a:ext cx="808777" cy="1495455"/>
              <a:chOff x="216237" y="7740500"/>
              <a:chExt cx="808777" cy="1495455"/>
            </a:xfrm>
          </p:grpSpPr>
          <p:grpSp>
            <p:nvGrpSpPr>
              <p:cNvPr id="3050" name="Google Shape;3050;p135"/>
              <p:cNvGrpSpPr/>
              <p:nvPr/>
            </p:nvGrpSpPr>
            <p:grpSpPr>
              <a:xfrm>
                <a:off x="216237" y="8046066"/>
                <a:ext cx="808777" cy="1189889"/>
                <a:chOff x="190648" y="6561741"/>
                <a:chExt cx="1989122" cy="2926436"/>
              </a:xfrm>
            </p:grpSpPr>
            <p:pic>
              <p:nvPicPr>
                <p:cNvPr id="3051" name="Google Shape;3051;p135"/>
                <p:cNvPicPr preferRelativeResize="0"/>
                <p:nvPr/>
              </p:nvPicPr>
              <p:blipFill rotWithShape="1">
                <a:blip r:embed="rId13">
                  <a:alphaModFix/>
                </a:blip>
                <a:srcRect b="0" l="0" r="0" t="0"/>
                <a:stretch/>
              </p:blipFill>
              <p:spPr>
                <a:xfrm>
                  <a:off x="270570" y="6561741"/>
                  <a:ext cx="1909200" cy="2492400"/>
                </a:xfrm>
                <a:prstGeom prst="roundRect">
                  <a:avLst>
                    <a:gd fmla="val 16667" name="adj"/>
                  </a:avLst>
                </a:prstGeom>
                <a:noFill/>
                <a:ln>
                  <a:noFill/>
                </a:ln>
              </p:spPr>
            </p:pic>
            <p:pic>
              <p:nvPicPr>
                <p:cNvPr id="3052" name="Google Shape;3052;p135"/>
                <p:cNvPicPr preferRelativeResize="0"/>
                <p:nvPr/>
              </p:nvPicPr>
              <p:blipFill rotWithShape="1">
                <a:blip r:embed="rId9">
                  <a:alphaModFix/>
                </a:blip>
                <a:srcRect b="0" l="0" r="0" t="0"/>
                <a:stretch/>
              </p:blipFill>
              <p:spPr>
                <a:xfrm rot="-6300884">
                  <a:off x="456482" y="8540091"/>
                  <a:ext cx="622816" cy="1028237"/>
                </a:xfrm>
                <a:prstGeom prst="rect">
                  <a:avLst/>
                </a:prstGeom>
                <a:noFill/>
                <a:ln>
                  <a:noFill/>
                </a:ln>
              </p:spPr>
            </p:pic>
          </p:grpSp>
          <p:grpSp>
            <p:nvGrpSpPr>
              <p:cNvPr id="3053" name="Google Shape;3053;p135"/>
              <p:cNvGrpSpPr/>
              <p:nvPr/>
            </p:nvGrpSpPr>
            <p:grpSpPr>
              <a:xfrm>
                <a:off x="348536" y="7740500"/>
                <a:ext cx="518615" cy="450600"/>
                <a:chOff x="348536" y="7769075"/>
                <a:chExt cx="518615" cy="450600"/>
              </a:xfrm>
            </p:grpSpPr>
            <p:pic>
              <p:nvPicPr>
                <p:cNvPr descr="clipped result image" id="3054" name="Google Shape;3054;p135"/>
                <p:cNvPicPr preferRelativeResize="0"/>
                <p:nvPr/>
              </p:nvPicPr>
              <p:blipFill rotWithShape="1">
                <a:blip r:embed="rId6">
                  <a:alphaModFix/>
                </a:blip>
                <a:srcRect b="0" l="0" r="0" t="0"/>
                <a:stretch/>
              </p:blipFill>
              <p:spPr>
                <a:xfrm>
                  <a:off x="348536" y="7769075"/>
                  <a:ext cx="518615" cy="450600"/>
                </a:xfrm>
                <a:prstGeom prst="rect">
                  <a:avLst/>
                </a:prstGeom>
                <a:noFill/>
                <a:ln>
                  <a:noFill/>
                </a:ln>
              </p:spPr>
            </p:pic>
            <p:pic>
              <p:nvPicPr>
                <p:cNvPr id="3055" name="Google Shape;3055;p135"/>
                <p:cNvPicPr preferRelativeResize="0"/>
                <p:nvPr/>
              </p:nvPicPr>
              <p:blipFill rotWithShape="1">
                <a:blip r:embed="rId7">
                  <a:alphaModFix/>
                </a:blip>
                <a:srcRect b="0" l="0" r="0" t="0"/>
                <a:stretch/>
              </p:blipFill>
              <p:spPr>
                <a:xfrm rot="965998">
                  <a:off x="498875" y="7882026"/>
                  <a:ext cx="100800" cy="20375"/>
                </a:xfrm>
                <a:prstGeom prst="rect">
                  <a:avLst/>
                </a:prstGeom>
                <a:noFill/>
                <a:ln>
                  <a:noFill/>
                </a:ln>
              </p:spPr>
            </p:pic>
            <p:pic>
              <p:nvPicPr>
                <p:cNvPr id="3056" name="Google Shape;3056;p135"/>
                <p:cNvPicPr preferRelativeResize="0"/>
                <p:nvPr/>
              </p:nvPicPr>
              <p:blipFill rotWithShape="1">
                <a:blip r:embed="rId7">
                  <a:alphaModFix/>
                </a:blip>
                <a:srcRect b="0" l="0" r="0" t="0"/>
                <a:stretch/>
              </p:blipFill>
              <p:spPr>
                <a:xfrm rot="-1434013">
                  <a:off x="609619" y="7878195"/>
                  <a:ext cx="100800" cy="20375"/>
                </a:xfrm>
                <a:prstGeom prst="rect">
                  <a:avLst/>
                </a:prstGeom>
                <a:noFill/>
                <a:ln>
                  <a:noFill/>
                </a:ln>
              </p:spPr>
            </p:pic>
          </p:grpSp>
        </p:grpSp>
        <p:sp>
          <p:nvSpPr>
            <p:cNvPr id="3057" name="Google Shape;3057;p135"/>
            <p:cNvSpPr txBox="1"/>
            <p:nvPr/>
          </p:nvSpPr>
          <p:spPr>
            <a:xfrm>
              <a:off x="1074651" y="8026343"/>
              <a:ext cx="846300" cy="660900"/>
            </a:xfrm>
            <a:prstGeom prst="rect">
              <a:avLst/>
            </a:prstGeom>
            <a:noFill/>
            <a:ln>
              <a:noFill/>
            </a:ln>
          </p:spPr>
          <p:txBody>
            <a:bodyPr anchorCtr="0" anchor="t" bIns="91425" lIns="91425" spcFirstLastPara="1" rIns="91425" wrap="square" tIns="91425">
              <a:noAutofit/>
            </a:bodyPr>
            <a:lstStyle/>
            <a:p>
              <a:pPr indent="0" lvl="0" marL="0" marR="0" rtl="0" algn="l">
                <a:lnSpc>
                  <a:spcPct val="83000"/>
                </a:lnSpc>
                <a:spcBef>
                  <a:spcPts val="0"/>
                </a:spcBef>
                <a:spcAft>
                  <a:spcPts val="0"/>
                </a:spcAft>
                <a:buClr>
                  <a:srgbClr val="000000"/>
                </a:buClr>
                <a:buSzPts val="800"/>
                <a:buFont typeface="Arial"/>
                <a:buNone/>
              </a:pPr>
              <a:r>
                <a:rPr b="0" i="0" lang="en" sz="900" u="none" cap="none" strike="noStrike">
                  <a:solidFill>
                    <a:srgbClr val="000000"/>
                  </a:solidFill>
                  <a:latin typeface="Arial"/>
                  <a:ea typeface="Arial"/>
                  <a:cs typeface="Arial"/>
                  <a:sym typeface="Arial"/>
                </a:rPr>
                <a:t>Severe constipation, </a:t>
              </a:r>
              <a:endParaRPr b="0" i="0" sz="900" u="none" cap="none" strike="noStrike">
                <a:solidFill>
                  <a:srgbClr val="000000"/>
                </a:solidFill>
                <a:latin typeface="Arial"/>
                <a:ea typeface="Arial"/>
                <a:cs typeface="Arial"/>
                <a:sym typeface="Arial"/>
              </a:endParaRPr>
            </a:p>
            <a:p>
              <a:pPr indent="0" lvl="0" marL="0" marR="0" rtl="0" algn="l">
                <a:lnSpc>
                  <a:spcPct val="83000"/>
                </a:lnSpc>
                <a:spcBef>
                  <a:spcPts val="0"/>
                </a:spcBef>
                <a:spcAft>
                  <a:spcPts val="0"/>
                </a:spcAft>
                <a:buClr>
                  <a:srgbClr val="000000"/>
                </a:buClr>
                <a:buSzPts val="800"/>
                <a:buFont typeface="Arial"/>
                <a:buNone/>
              </a:pPr>
              <a:r>
                <a:rPr b="0" i="0" lang="en" sz="900" u="none" cap="none" strike="noStrike">
                  <a:solidFill>
                    <a:srgbClr val="000000"/>
                  </a:solidFill>
                  <a:latin typeface="Arial"/>
                  <a:ea typeface="Arial"/>
                  <a:cs typeface="Arial"/>
                  <a:sym typeface="Arial"/>
                </a:rPr>
                <a:t>which can lead to toxic megacolon and bowel rupture. </a:t>
              </a:r>
              <a:endParaRPr b="0" i="0" sz="900" u="none" cap="none" strike="noStrike">
                <a:solidFill>
                  <a:srgbClr val="000000"/>
                </a:solidFill>
                <a:latin typeface="Arial"/>
                <a:ea typeface="Arial"/>
                <a:cs typeface="Arial"/>
                <a:sym typeface="Arial"/>
              </a:endParaRPr>
            </a:p>
          </p:txBody>
        </p:sp>
      </p:grpSp>
      <p:grpSp>
        <p:nvGrpSpPr>
          <p:cNvPr id="3058" name="Google Shape;3058;p135"/>
          <p:cNvGrpSpPr/>
          <p:nvPr/>
        </p:nvGrpSpPr>
        <p:grpSpPr>
          <a:xfrm>
            <a:off x="4049175" y="2679553"/>
            <a:ext cx="1452368" cy="1232040"/>
            <a:chOff x="3683013" y="7868705"/>
            <a:chExt cx="1263039" cy="1071432"/>
          </a:xfrm>
        </p:grpSpPr>
        <p:grpSp>
          <p:nvGrpSpPr>
            <p:cNvPr id="3059" name="Google Shape;3059;p135"/>
            <p:cNvGrpSpPr/>
            <p:nvPr/>
          </p:nvGrpSpPr>
          <p:grpSpPr>
            <a:xfrm>
              <a:off x="3683013" y="7868705"/>
              <a:ext cx="922728" cy="966260"/>
              <a:chOff x="-3989892" y="1867397"/>
              <a:chExt cx="3162193" cy="2930725"/>
            </a:xfrm>
          </p:grpSpPr>
          <p:pic>
            <p:nvPicPr>
              <p:cNvPr id="3060" name="Google Shape;3060;p135"/>
              <p:cNvPicPr preferRelativeResize="0"/>
              <p:nvPr/>
            </p:nvPicPr>
            <p:blipFill rotWithShape="1">
              <a:blip r:embed="rId14">
                <a:alphaModFix/>
              </a:blip>
              <a:srcRect b="0" l="0" r="0" t="0"/>
              <a:stretch/>
            </p:blipFill>
            <p:spPr>
              <a:xfrm rot="15">
                <a:off x="-3354716" y="1867402"/>
                <a:ext cx="2143800" cy="2675615"/>
              </a:xfrm>
              <a:prstGeom prst="rect">
                <a:avLst/>
              </a:prstGeom>
              <a:noFill/>
              <a:ln>
                <a:noFill/>
              </a:ln>
            </p:spPr>
          </p:pic>
          <p:pic>
            <p:nvPicPr>
              <p:cNvPr id="3061" name="Google Shape;3061;p135"/>
              <p:cNvPicPr preferRelativeResize="0"/>
              <p:nvPr/>
            </p:nvPicPr>
            <p:blipFill rotWithShape="1">
              <a:blip r:embed="rId15">
                <a:alphaModFix/>
              </a:blip>
              <a:srcRect b="0" l="0" r="0" t="0"/>
              <a:stretch/>
            </p:blipFill>
            <p:spPr>
              <a:xfrm rot="-7558651">
                <a:off x="-3715712" y="3074639"/>
                <a:ext cx="593790" cy="980314"/>
              </a:xfrm>
              <a:prstGeom prst="rect">
                <a:avLst/>
              </a:prstGeom>
              <a:noFill/>
              <a:ln>
                <a:noFill/>
              </a:ln>
            </p:spPr>
          </p:pic>
          <p:pic>
            <p:nvPicPr>
              <p:cNvPr id="3062" name="Google Shape;3062;p135"/>
              <p:cNvPicPr preferRelativeResize="0"/>
              <p:nvPr/>
            </p:nvPicPr>
            <p:blipFill rotWithShape="1">
              <a:blip r:embed="rId15">
                <a:alphaModFix/>
              </a:blip>
              <a:srcRect b="0" l="0" r="0" t="0"/>
              <a:stretch/>
            </p:blipFill>
            <p:spPr>
              <a:xfrm rot="8693638">
                <a:off x="-1920311" y="3644790"/>
                <a:ext cx="644924" cy="1064730"/>
              </a:xfrm>
              <a:prstGeom prst="rect">
                <a:avLst/>
              </a:prstGeom>
              <a:noFill/>
              <a:ln>
                <a:noFill/>
              </a:ln>
            </p:spPr>
          </p:pic>
          <p:pic>
            <p:nvPicPr>
              <p:cNvPr id="3063" name="Google Shape;3063;p135"/>
              <p:cNvPicPr preferRelativeResize="0"/>
              <p:nvPr/>
            </p:nvPicPr>
            <p:blipFill rotWithShape="1">
              <a:blip r:embed="rId16">
                <a:alphaModFix/>
              </a:blip>
              <a:srcRect b="0" l="0" r="0" t="0"/>
              <a:stretch/>
            </p:blipFill>
            <p:spPr>
              <a:xfrm flipH="1" rot="7510402">
                <a:off x="-1850420" y="2848640"/>
                <a:ext cx="725501" cy="1103501"/>
              </a:xfrm>
              <a:prstGeom prst="rect">
                <a:avLst/>
              </a:prstGeom>
              <a:noFill/>
              <a:ln>
                <a:noFill/>
              </a:ln>
            </p:spPr>
          </p:pic>
          <p:pic>
            <p:nvPicPr>
              <p:cNvPr id="3064" name="Google Shape;3064;p135"/>
              <p:cNvPicPr preferRelativeResize="0"/>
              <p:nvPr/>
            </p:nvPicPr>
            <p:blipFill rotWithShape="1">
              <a:blip r:embed="rId16">
                <a:alphaModFix/>
              </a:blip>
              <a:srcRect b="0" l="0" r="0" t="0"/>
              <a:stretch/>
            </p:blipFill>
            <p:spPr>
              <a:xfrm flipH="1" rot="-3289667">
                <a:off x="-3635329" y="2259497"/>
                <a:ext cx="615015" cy="935436"/>
              </a:xfrm>
              <a:prstGeom prst="rect">
                <a:avLst/>
              </a:prstGeom>
              <a:noFill/>
              <a:ln>
                <a:noFill/>
              </a:ln>
            </p:spPr>
          </p:pic>
        </p:grpSp>
        <p:sp>
          <p:nvSpPr>
            <p:cNvPr id="3065" name="Google Shape;3065;p135"/>
            <p:cNvSpPr txBox="1"/>
            <p:nvPr/>
          </p:nvSpPr>
          <p:spPr>
            <a:xfrm>
              <a:off x="3734652" y="8788937"/>
              <a:ext cx="1211400" cy="151200"/>
            </a:xfrm>
            <a:prstGeom prst="rect">
              <a:avLst/>
            </a:prstGeom>
            <a:noFill/>
            <a:ln>
              <a:noFill/>
            </a:ln>
          </p:spPr>
          <p:txBody>
            <a:bodyPr anchorCtr="0" anchor="t" bIns="91425" lIns="91425" spcFirstLastPara="1" rIns="91425" wrap="square" tIns="91425">
              <a:noAutofit/>
            </a:bodyPr>
            <a:lstStyle/>
            <a:p>
              <a:pPr indent="0" lvl="0" marL="0" marR="0" rtl="0" algn="l">
                <a:lnSpc>
                  <a:spcPct val="85000"/>
                </a:lnSpc>
                <a:spcBef>
                  <a:spcPts val="0"/>
                </a:spcBef>
                <a:spcAft>
                  <a:spcPts val="0"/>
                </a:spcAft>
                <a:buClr>
                  <a:srgbClr val="000000"/>
                </a:buClr>
                <a:buSzPts val="800"/>
                <a:buFont typeface="Arial"/>
                <a:buNone/>
              </a:pPr>
              <a:r>
                <a:rPr b="0" i="0" lang="en" sz="900" u="none" cap="none" strike="noStrike">
                  <a:solidFill>
                    <a:srgbClr val="000000"/>
                  </a:solidFill>
                  <a:latin typeface="Arial"/>
                  <a:ea typeface="Arial"/>
                  <a:cs typeface="Arial"/>
                  <a:sym typeface="Arial"/>
                </a:rPr>
                <a:t>Potentially fatal myocarditis</a:t>
              </a:r>
              <a:endParaRPr b="0" i="0" sz="900" u="none" cap="none" strike="noStrike">
                <a:solidFill>
                  <a:srgbClr val="000000"/>
                </a:solidFill>
                <a:latin typeface="Arial"/>
                <a:ea typeface="Arial"/>
                <a:cs typeface="Arial"/>
                <a:sym typeface="Arial"/>
              </a:endParaRPr>
            </a:p>
          </p:txBody>
        </p:sp>
      </p:grpSp>
      <p:sp>
        <p:nvSpPr>
          <p:cNvPr id="3066" name="Google Shape;3066;p135"/>
          <p:cNvSpPr txBox="1"/>
          <p:nvPr/>
        </p:nvSpPr>
        <p:spPr>
          <a:xfrm>
            <a:off x="148400" y="126800"/>
            <a:ext cx="2993100" cy="6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Clozapine (CLOZARIL)            </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1300" u="none" cap="none" strike="noStrike">
                <a:solidFill>
                  <a:srgbClr val="000000"/>
                </a:solidFill>
                <a:latin typeface="Arial"/>
                <a:ea typeface="Arial"/>
                <a:cs typeface="Arial"/>
                <a:sym typeface="Arial"/>
              </a:rPr>
              <a:t>KLOE za peen / KLOE za ril  </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 sz="1600" u="none" cap="none" strike="noStrike">
                <a:solidFill>
                  <a:srgbClr val="000000"/>
                </a:solidFill>
                <a:latin typeface="Arial"/>
                <a:ea typeface="Arial"/>
                <a:cs typeface="Arial"/>
                <a:sym typeface="Arial"/>
              </a:rPr>
              <a:t>“Clothes pin”  </a:t>
            </a:r>
            <a:endParaRPr b="0" i="0" sz="1600" u="none" cap="none" strike="noStrike">
              <a:solidFill>
                <a:srgbClr val="000000"/>
              </a:solidFill>
              <a:latin typeface="Arial"/>
              <a:ea typeface="Arial"/>
              <a:cs typeface="Arial"/>
              <a:sym typeface="Arial"/>
            </a:endParaRPr>
          </a:p>
        </p:txBody>
      </p:sp>
      <p:grpSp>
        <p:nvGrpSpPr>
          <p:cNvPr id="3067" name="Google Shape;3067;p135"/>
          <p:cNvGrpSpPr/>
          <p:nvPr/>
        </p:nvGrpSpPr>
        <p:grpSpPr>
          <a:xfrm>
            <a:off x="3452337" y="563525"/>
            <a:ext cx="3733098" cy="1497099"/>
            <a:chOff x="407770" y="4130399"/>
            <a:chExt cx="1841051" cy="738288"/>
          </a:xfrm>
        </p:grpSpPr>
        <p:grpSp>
          <p:nvGrpSpPr>
            <p:cNvPr id="3068" name="Google Shape;3068;p135"/>
            <p:cNvGrpSpPr/>
            <p:nvPr/>
          </p:nvGrpSpPr>
          <p:grpSpPr>
            <a:xfrm rot="10800000">
              <a:off x="720138" y="4130399"/>
              <a:ext cx="1528682" cy="738288"/>
              <a:chOff x="-88857" y="3794217"/>
              <a:chExt cx="3274811" cy="1659446"/>
            </a:xfrm>
          </p:grpSpPr>
          <p:pic>
            <p:nvPicPr>
              <p:cNvPr id="3069" name="Google Shape;3069;p135"/>
              <p:cNvPicPr preferRelativeResize="0"/>
              <p:nvPr/>
            </p:nvPicPr>
            <p:blipFill rotWithShape="1">
              <a:blip r:embed="rId17">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070" name="Google Shape;3070;p135"/>
              <p:cNvPicPr preferRelativeResize="0"/>
              <p:nvPr/>
            </p:nvPicPr>
            <p:blipFill rotWithShape="1">
              <a:blip r:embed="rId18">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sp>
          <p:nvSpPr>
            <p:cNvPr id="3071" name="Google Shape;3071;p135"/>
            <p:cNvSpPr txBox="1"/>
            <p:nvPr/>
          </p:nvSpPr>
          <p:spPr>
            <a:xfrm>
              <a:off x="407770" y="4376096"/>
              <a:ext cx="1482900" cy="24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Neutrophil</a:t>
              </a:r>
              <a:endParaRPr b="0" i="0" sz="1200" u="none" cap="none" strike="noStrike">
                <a:solidFill>
                  <a:srgbClr val="000000"/>
                </a:solidFill>
                <a:latin typeface="Arial"/>
                <a:ea typeface="Arial"/>
                <a:cs typeface="Arial"/>
                <a:sym typeface="Arial"/>
              </a:endParaRPr>
            </a:p>
          </p:txBody>
        </p:sp>
      </p:gr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5" name="Shape 3075"/>
        <p:cNvGrpSpPr/>
        <p:nvPr/>
      </p:nvGrpSpPr>
      <p:grpSpPr>
        <a:xfrm>
          <a:off x="0" y="0"/>
          <a:ext cx="0" cy="0"/>
          <a:chOff x="0" y="0"/>
          <a:chExt cx="0" cy="0"/>
        </a:xfrm>
      </p:grpSpPr>
      <p:pic>
        <p:nvPicPr>
          <p:cNvPr id="3076" name="Google Shape;3076;p136"/>
          <p:cNvPicPr preferRelativeResize="0"/>
          <p:nvPr/>
        </p:nvPicPr>
        <p:blipFill rotWithShape="1">
          <a:blip r:embed="rId3">
            <a:alphaModFix/>
          </a:blip>
          <a:srcRect b="0" l="0" r="0" t="0"/>
          <a:stretch/>
        </p:blipFill>
        <p:spPr>
          <a:xfrm>
            <a:off x="2547763" y="299924"/>
            <a:ext cx="3892876" cy="3652651"/>
          </a:xfrm>
          <a:prstGeom prst="rect">
            <a:avLst/>
          </a:prstGeom>
          <a:noFill/>
          <a:ln>
            <a:noFill/>
          </a:ln>
        </p:spPr>
      </p:pic>
      <p:sp>
        <p:nvSpPr>
          <p:cNvPr id="3077" name="Google Shape;3077;p136"/>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078" name="Google Shape;3078;p136"/>
          <p:cNvPicPr preferRelativeResize="0"/>
          <p:nvPr/>
        </p:nvPicPr>
        <p:blipFill rotWithShape="1">
          <a:blip r:embed="rId4">
            <a:alphaModFix/>
          </a:blip>
          <a:srcRect b="0" l="0" r="0" t="0"/>
          <a:stretch/>
        </p:blipFill>
        <p:spPr>
          <a:xfrm>
            <a:off x="174325" y="3952575"/>
            <a:ext cx="8867424" cy="1096950"/>
          </a:xfrm>
          <a:prstGeom prst="rect">
            <a:avLst/>
          </a:prstGeom>
          <a:noFill/>
          <a:ln>
            <a:noFill/>
          </a:ln>
        </p:spPr>
      </p:pic>
      <p:cxnSp>
        <p:nvCxnSpPr>
          <p:cNvPr id="3079" name="Google Shape;3079;p136"/>
          <p:cNvCxnSpPr/>
          <p:nvPr/>
        </p:nvCxnSpPr>
        <p:spPr>
          <a:xfrm>
            <a:off x="3608655" y="1324880"/>
            <a:ext cx="1657500" cy="1780500"/>
          </a:xfrm>
          <a:prstGeom prst="straightConnector1">
            <a:avLst/>
          </a:prstGeom>
          <a:noFill/>
          <a:ln cap="flat" cmpd="sng" w="38100">
            <a:solidFill>
              <a:schemeClr val="lt1"/>
            </a:solidFill>
            <a:prstDash val="solid"/>
            <a:round/>
            <a:headEnd len="sm" w="sm" type="none"/>
            <a:tailEnd len="sm" w="sm" type="none"/>
          </a:ln>
        </p:spPr>
      </p:cxnSp>
      <p:cxnSp>
        <p:nvCxnSpPr>
          <p:cNvPr id="3080" name="Google Shape;3080;p136"/>
          <p:cNvCxnSpPr/>
          <p:nvPr/>
        </p:nvCxnSpPr>
        <p:spPr>
          <a:xfrm flipH="1" rot="10800000">
            <a:off x="2811125" y="1317625"/>
            <a:ext cx="812700" cy="3039600"/>
          </a:xfrm>
          <a:prstGeom prst="straightConnector1">
            <a:avLst/>
          </a:prstGeom>
          <a:noFill/>
          <a:ln cap="flat" cmpd="sng" w="38100">
            <a:solidFill>
              <a:srgbClr val="00FF00"/>
            </a:solidFill>
            <a:prstDash val="solid"/>
            <a:round/>
            <a:headEnd len="sm" w="sm" type="none"/>
            <a:tailEnd len="sm" w="sm" type="none"/>
          </a:ln>
        </p:spPr>
      </p:cxnSp>
      <p:cxnSp>
        <p:nvCxnSpPr>
          <p:cNvPr id="3081" name="Google Shape;3081;p136"/>
          <p:cNvCxnSpPr/>
          <p:nvPr/>
        </p:nvCxnSpPr>
        <p:spPr>
          <a:xfrm rot="10800000">
            <a:off x="5528700" y="3358825"/>
            <a:ext cx="1418100" cy="1117200"/>
          </a:xfrm>
          <a:prstGeom prst="straightConnector1">
            <a:avLst/>
          </a:prstGeom>
          <a:noFill/>
          <a:ln cap="flat" cmpd="sng" w="38100">
            <a:solidFill>
              <a:srgbClr val="00FF00"/>
            </a:solidFill>
            <a:prstDash val="solid"/>
            <a:round/>
            <a:headEnd len="sm" w="sm" type="none"/>
            <a:tailEnd len="sm" w="sm" type="none"/>
          </a:ln>
        </p:spPr>
      </p:cxnSp>
      <p:sp>
        <p:nvSpPr>
          <p:cNvPr id="3082" name="Google Shape;3082;p136"/>
          <p:cNvSpPr/>
          <p:nvPr/>
        </p:nvSpPr>
        <p:spPr>
          <a:xfrm>
            <a:off x="7082875" y="4447375"/>
            <a:ext cx="19911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83" name="Google Shape;3083;p136"/>
          <p:cNvGrpSpPr/>
          <p:nvPr/>
        </p:nvGrpSpPr>
        <p:grpSpPr>
          <a:xfrm rot="10800000">
            <a:off x="6978013" y="167313"/>
            <a:ext cx="1918384" cy="926469"/>
            <a:chOff x="-88857" y="3794217"/>
            <a:chExt cx="3274811" cy="1659446"/>
          </a:xfrm>
        </p:grpSpPr>
        <p:pic>
          <p:nvPicPr>
            <p:cNvPr id="3084" name="Google Shape;3084;p136"/>
            <p:cNvPicPr preferRelativeResize="0"/>
            <p:nvPr/>
          </p:nvPicPr>
          <p:blipFill rotWithShape="1">
            <a:blip r:embed="rId5">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085" name="Google Shape;3085;p136"/>
            <p:cNvPicPr preferRelativeResize="0"/>
            <p:nvPr/>
          </p:nvPicPr>
          <p:blipFill rotWithShape="1">
            <a:blip r:embed="rId6">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pic>
        <p:nvPicPr>
          <p:cNvPr id="3086" name="Google Shape;3086;p136"/>
          <p:cNvPicPr preferRelativeResize="0"/>
          <p:nvPr/>
        </p:nvPicPr>
        <p:blipFill rotWithShape="1">
          <a:blip r:embed="rId7">
            <a:alphaModFix/>
          </a:blip>
          <a:srcRect b="0" l="0" r="66582" t="0"/>
          <a:stretch/>
        </p:blipFill>
        <p:spPr>
          <a:xfrm>
            <a:off x="400321" y="603677"/>
            <a:ext cx="812699" cy="1319697"/>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0" name="Shape 3090"/>
        <p:cNvGrpSpPr/>
        <p:nvPr/>
      </p:nvGrpSpPr>
      <p:grpSpPr>
        <a:xfrm>
          <a:off x="0" y="0"/>
          <a:ext cx="0" cy="0"/>
          <a:chOff x="0" y="0"/>
          <a:chExt cx="0" cy="0"/>
        </a:xfrm>
      </p:grpSpPr>
      <p:pic>
        <p:nvPicPr>
          <p:cNvPr id="3091" name="Google Shape;3091;p137"/>
          <p:cNvPicPr preferRelativeResize="0"/>
          <p:nvPr/>
        </p:nvPicPr>
        <p:blipFill rotWithShape="1">
          <a:blip r:embed="rId3">
            <a:alphaModFix/>
          </a:blip>
          <a:srcRect b="0" l="0" r="0" t="0"/>
          <a:stretch/>
        </p:blipFill>
        <p:spPr>
          <a:xfrm>
            <a:off x="2547763" y="299924"/>
            <a:ext cx="3892876" cy="3652651"/>
          </a:xfrm>
          <a:prstGeom prst="rect">
            <a:avLst/>
          </a:prstGeom>
          <a:noFill/>
          <a:ln>
            <a:noFill/>
          </a:ln>
        </p:spPr>
      </p:pic>
      <p:sp>
        <p:nvSpPr>
          <p:cNvPr id="3092" name="Google Shape;3092;p137"/>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093" name="Google Shape;3093;p137"/>
          <p:cNvPicPr preferRelativeResize="0"/>
          <p:nvPr/>
        </p:nvPicPr>
        <p:blipFill rotWithShape="1">
          <a:blip r:embed="rId4">
            <a:alphaModFix/>
          </a:blip>
          <a:srcRect b="0" l="0" r="0" t="0"/>
          <a:stretch/>
        </p:blipFill>
        <p:spPr>
          <a:xfrm>
            <a:off x="174325" y="3952575"/>
            <a:ext cx="8867424" cy="1096950"/>
          </a:xfrm>
          <a:prstGeom prst="rect">
            <a:avLst/>
          </a:prstGeom>
          <a:noFill/>
          <a:ln>
            <a:noFill/>
          </a:ln>
        </p:spPr>
      </p:pic>
      <p:cxnSp>
        <p:nvCxnSpPr>
          <p:cNvPr id="3094" name="Google Shape;3094;p137"/>
          <p:cNvCxnSpPr/>
          <p:nvPr/>
        </p:nvCxnSpPr>
        <p:spPr>
          <a:xfrm>
            <a:off x="3608655" y="1324880"/>
            <a:ext cx="1657500" cy="1780500"/>
          </a:xfrm>
          <a:prstGeom prst="straightConnector1">
            <a:avLst/>
          </a:prstGeom>
          <a:noFill/>
          <a:ln cap="flat" cmpd="sng" w="38100">
            <a:solidFill>
              <a:schemeClr val="lt1"/>
            </a:solidFill>
            <a:prstDash val="solid"/>
            <a:round/>
            <a:headEnd len="sm" w="sm" type="none"/>
            <a:tailEnd len="sm" w="sm" type="none"/>
          </a:ln>
        </p:spPr>
      </p:cxnSp>
      <p:cxnSp>
        <p:nvCxnSpPr>
          <p:cNvPr id="3095" name="Google Shape;3095;p137"/>
          <p:cNvCxnSpPr/>
          <p:nvPr/>
        </p:nvCxnSpPr>
        <p:spPr>
          <a:xfrm flipH="1" rot="10800000">
            <a:off x="2811125" y="1317625"/>
            <a:ext cx="812700" cy="3039600"/>
          </a:xfrm>
          <a:prstGeom prst="straightConnector1">
            <a:avLst/>
          </a:prstGeom>
          <a:noFill/>
          <a:ln cap="flat" cmpd="sng" w="38100">
            <a:solidFill>
              <a:srgbClr val="00FF00"/>
            </a:solidFill>
            <a:prstDash val="solid"/>
            <a:round/>
            <a:headEnd len="sm" w="sm" type="none"/>
            <a:tailEnd len="sm" w="sm" type="none"/>
          </a:ln>
        </p:spPr>
      </p:cxnSp>
      <p:cxnSp>
        <p:nvCxnSpPr>
          <p:cNvPr id="3096" name="Google Shape;3096;p137"/>
          <p:cNvCxnSpPr/>
          <p:nvPr/>
        </p:nvCxnSpPr>
        <p:spPr>
          <a:xfrm rot="10800000">
            <a:off x="5528700" y="3358825"/>
            <a:ext cx="1418100" cy="1117200"/>
          </a:xfrm>
          <a:prstGeom prst="straightConnector1">
            <a:avLst/>
          </a:prstGeom>
          <a:noFill/>
          <a:ln cap="flat" cmpd="sng" w="38100">
            <a:solidFill>
              <a:srgbClr val="00FF00"/>
            </a:solidFill>
            <a:prstDash val="solid"/>
            <a:round/>
            <a:headEnd len="sm" w="sm" type="none"/>
            <a:tailEnd len="sm" w="sm" type="none"/>
          </a:ln>
        </p:spPr>
      </p:cxnSp>
      <p:sp>
        <p:nvSpPr>
          <p:cNvPr id="3097" name="Google Shape;3097;p137"/>
          <p:cNvSpPr/>
          <p:nvPr/>
        </p:nvSpPr>
        <p:spPr>
          <a:xfrm>
            <a:off x="7082875" y="4447375"/>
            <a:ext cx="19911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98" name="Google Shape;3098;p137"/>
          <p:cNvGrpSpPr/>
          <p:nvPr/>
        </p:nvGrpSpPr>
        <p:grpSpPr>
          <a:xfrm rot="10800000">
            <a:off x="6978054" y="167286"/>
            <a:ext cx="1918342" cy="926477"/>
            <a:chOff x="-88857" y="3794217"/>
            <a:chExt cx="3274811" cy="1659446"/>
          </a:xfrm>
        </p:grpSpPr>
        <p:pic>
          <p:nvPicPr>
            <p:cNvPr id="3099" name="Google Shape;3099;p137"/>
            <p:cNvPicPr preferRelativeResize="0"/>
            <p:nvPr/>
          </p:nvPicPr>
          <p:blipFill rotWithShape="1">
            <a:blip r:embed="rId5">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100" name="Google Shape;3100;p137"/>
            <p:cNvPicPr preferRelativeResize="0"/>
            <p:nvPr/>
          </p:nvPicPr>
          <p:blipFill rotWithShape="1">
            <a:blip r:embed="rId6">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sp>
        <p:nvSpPr>
          <p:cNvPr id="3101" name="Google Shape;3101;p137"/>
          <p:cNvSpPr txBox="1"/>
          <p:nvPr/>
        </p:nvSpPr>
        <p:spPr>
          <a:xfrm>
            <a:off x="3439675" y="38514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less EPS than placebo!</a:t>
            </a:r>
            <a:endParaRPr b="0" i="0" sz="1000" u="none" cap="none" strike="noStrike">
              <a:solidFill>
                <a:srgbClr val="000000"/>
              </a:solidFill>
              <a:latin typeface="Arial"/>
              <a:ea typeface="Arial"/>
              <a:cs typeface="Arial"/>
              <a:sym typeface="Arial"/>
            </a:endParaRPr>
          </a:p>
        </p:txBody>
      </p:sp>
      <p:cxnSp>
        <p:nvCxnSpPr>
          <p:cNvPr id="3102" name="Google Shape;3102;p137"/>
          <p:cNvCxnSpPr/>
          <p:nvPr/>
        </p:nvCxnSpPr>
        <p:spPr>
          <a:xfrm>
            <a:off x="2931775" y="3952575"/>
            <a:ext cx="3360300" cy="0"/>
          </a:xfrm>
          <a:prstGeom prst="straightConnector1">
            <a:avLst/>
          </a:prstGeom>
          <a:noFill/>
          <a:ln cap="flat" cmpd="sng" w="38100">
            <a:solidFill>
              <a:srgbClr val="00FF00"/>
            </a:solidFill>
            <a:prstDash val="solid"/>
            <a:round/>
            <a:headEnd len="sm" w="sm" type="none"/>
            <a:tailEnd len="sm" w="sm" type="none"/>
          </a:ln>
        </p:spPr>
      </p:cxnSp>
      <p:cxnSp>
        <p:nvCxnSpPr>
          <p:cNvPr id="3103" name="Google Shape;3103;p137"/>
          <p:cNvCxnSpPr/>
          <p:nvPr/>
        </p:nvCxnSpPr>
        <p:spPr>
          <a:xfrm>
            <a:off x="2887325" y="4155775"/>
            <a:ext cx="3658800" cy="0"/>
          </a:xfrm>
          <a:prstGeom prst="straightConnector1">
            <a:avLst/>
          </a:prstGeom>
          <a:noFill/>
          <a:ln cap="flat" cmpd="sng" w="38100">
            <a:solidFill>
              <a:srgbClr val="00FF00"/>
            </a:solidFill>
            <a:prstDash val="solid"/>
            <a:round/>
            <a:headEnd len="sm" w="sm" type="none"/>
            <a:tailEnd len="sm" w="sm" type="none"/>
          </a:ln>
        </p:spPr>
      </p:cxnSp>
      <p:pic>
        <p:nvPicPr>
          <p:cNvPr id="3104" name="Google Shape;3104;p137"/>
          <p:cNvPicPr preferRelativeResize="0"/>
          <p:nvPr/>
        </p:nvPicPr>
        <p:blipFill rotWithShape="1">
          <a:blip r:embed="rId7">
            <a:alphaModFix/>
          </a:blip>
          <a:srcRect b="0" l="0" r="66582" t="0"/>
          <a:stretch/>
        </p:blipFill>
        <p:spPr>
          <a:xfrm>
            <a:off x="400321" y="603677"/>
            <a:ext cx="812699" cy="1319697"/>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8" name="Shape 3108"/>
        <p:cNvGrpSpPr/>
        <p:nvPr/>
      </p:nvGrpSpPr>
      <p:grpSpPr>
        <a:xfrm>
          <a:off x="0" y="0"/>
          <a:ext cx="0" cy="0"/>
          <a:chOff x="0" y="0"/>
          <a:chExt cx="0" cy="0"/>
        </a:xfrm>
      </p:grpSpPr>
      <p:pic>
        <p:nvPicPr>
          <p:cNvPr id="3109" name="Google Shape;3109;p138"/>
          <p:cNvPicPr preferRelativeResize="0"/>
          <p:nvPr/>
        </p:nvPicPr>
        <p:blipFill rotWithShape="1">
          <a:blip r:embed="rId3">
            <a:alphaModFix/>
          </a:blip>
          <a:srcRect b="0" l="0" r="0" t="0"/>
          <a:stretch/>
        </p:blipFill>
        <p:spPr>
          <a:xfrm>
            <a:off x="2547763" y="299924"/>
            <a:ext cx="3892876" cy="3652651"/>
          </a:xfrm>
          <a:prstGeom prst="rect">
            <a:avLst/>
          </a:prstGeom>
          <a:noFill/>
          <a:ln>
            <a:noFill/>
          </a:ln>
        </p:spPr>
      </p:pic>
      <p:sp>
        <p:nvSpPr>
          <p:cNvPr id="3110" name="Google Shape;3110;p138"/>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111" name="Google Shape;3111;p138"/>
          <p:cNvPicPr preferRelativeResize="0"/>
          <p:nvPr/>
        </p:nvPicPr>
        <p:blipFill rotWithShape="1">
          <a:blip r:embed="rId4">
            <a:alphaModFix/>
          </a:blip>
          <a:srcRect b="0" l="0" r="0" t="0"/>
          <a:stretch/>
        </p:blipFill>
        <p:spPr>
          <a:xfrm>
            <a:off x="174325" y="3952575"/>
            <a:ext cx="8867424" cy="1096950"/>
          </a:xfrm>
          <a:prstGeom prst="rect">
            <a:avLst/>
          </a:prstGeom>
          <a:noFill/>
          <a:ln>
            <a:noFill/>
          </a:ln>
        </p:spPr>
      </p:pic>
      <p:cxnSp>
        <p:nvCxnSpPr>
          <p:cNvPr id="3112" name="Google Shape;3112;p138"/>
          <p:cNvCxnSpPr/>
          <p:nvPr/>
        </p:nvCxnSpPr>
        <p:spPr>
          <a:xfrm>
            <a:off x="3608655" y="1324880"/>
            <a:ext cx="1657500" cy="1780500"/>
          </a:xfrm>
          <a:prstGeom prst="straightConnector1">
            <a:avLst/>
          </a:prstGeom>
          <a:noFill/>
          <a:ln cap="flat" cmpd="sng" w="38100">
            <a:solidFill>
              <a:schemeClr val="lt1"/>
            </a:solidFill>
            <a:prstDash val="solid"/>
            <a:round/>
            <a:headEnd len="sm" w="sm" type="none"/>
            <a:tailEnd len="sm" w="sm" type="none"/>
          </a:ln>
        </p:spPr>
      </p:cxnSp>
      <p:cxnSp>
        <p:nvCxnSpPr>
          <p:cNvPr id="3113" name="Google Shape;3113;p138"/>
          <p:cNvCxnSpPr/>
          <p:nvPr/>
        </p:nvCxnSpPr>
        <p:spPr>
          <a:xfrm flipH="1" rot="10800000">
            <a:off x="2811125" y="1317625"/>
            <a:ext cx="812700" cy="3039600"/>
          </a:xfrm>
          <a:prstGeom prst="straightConnector1">
            <a:avLst/>
          </a:prstGeom>
          <a:noFill/>
          <a:ln cap="flat" cmpd="sng" w="38100">
            <a:solidFill>
              <a:srgbClr val="00FF00"/>
            </a:solidFill>
            <a:prstDash val="solid"/>
            <a:round/>
            <a:headEnd len="sm" w="sm" type="none"/>
            <a:tailEnd len="sm" w="sm" type="none"/>
          </a:ln>
        </p:spPr>
      </p:cxnSp>
      <p:cxnSp>
        <p:nvCxnSpPr>
          <p:cNvPr id="3114" name="Google Shape;3114;p138"/>
          <p:cNvCxnSpPr/>
          <p:nvPr/>
        </p:nvCxnSpPr>
        <p:spPr>
          <a:xfrm rot="10800000">
            <a:off x="5528700" y="3358825"/>
            <a:ext cx="1418100" cy="1117200"/>
          </a:xfrm>
          <a:prstGeom prst="straightConnector1">
            <a:avLst/>
          </a:prstGeom>
          <a:noFill/>
          <a:ln cap="flat" cmpd="sng" w="38100">
            <a:solidFill>
              <a:srgbClr val="00FF00"/>
            </a:solidFill>
            <a:prstDash val="solid"/>
            <a:round/>
            <a:headEnd len="sm" w="sm" type="none"/>
            <a:tailEnd len="sm" w="sm" type="none"/>
          </a:ln>
        </p:spPr>
      </p:cxnSp>
      <p:sp>
        <p:nvSpPr>
          <p:cNvPr id="3115" name="Google Shape;3115;p138"/>
          <p:cNvSpPr/>
          <p:nvPr/>
        </p:nvSpPr>
        <p:spPr>
          <a:xfrm>
            <a:off x="7082875" y="4447375"/>
            <a:ext cx="19911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16" name="Google Shape;3116;p138"/>
          <p:cNvGrpSpPr/>
          <p:nvPr/>
        </p:nvGrpSpPr>
        <p:grpSpPr>
          <a:xfrm rot="10800000">
            <a:off x="6978013" y="167313"/>
            <a:ext cx="1918384" cy="926469"/>
            <a:chOff x="-88857" y="3794217"/>
            <a:chExt cx="3274811" cy="1659446"/>
          </a:xfrm>
        </p:grpSpPr>
        <p:pic>
          <p:nvPicPr>
            <p:cNvPr id="3117" name="Google Shape;3117;p138"/>
            <p:cNvPicPr preferRelativeResize="0"/>
            <p:nvPr/>
          </p:nvPicPr>
          <p:blipFill rotWithShape="1">
            <a:blip r:embed="rId5">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118" name="Google Shape;3118;p138"/>
            <p:cNvPicPr preferRelativeResize="0"/>
            <p:nvPr/>
          </p:nvPicPr>
          <p:blipFill rotWithShape="1">
            <a:blip r:embed="rId6">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sp>
        <p:nvSpPr>
          <p:cNvPr id="3119" name="Google Shape;3119;p138"/>
          <p:cNvSpPr txBox="1"/>
          <p:nvPr/>
        </p:nvSpPr>
        <p:spPr>
          <a:xfrm>
            <a:off x="6514275" y="1555425"/>
            <a:ext cx="2584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Orthostatic hypotension, which limits speed of titration</a:t>
            </a:r>
            <a:endParaRPr b="0" i="0" sz="1000" u="none" cap="none" strike="noStrike">
              <a:solidFill>
                <a:srgbClr val="000000"/>
              </a:solidFill>
              <a:latin typeface="Arial"/>
              <a:ea typeface="Arial"/>
              <a:cs typeface="Arial"/>
              <a:sym typeface="Arial"/>
            </a:endParaRPr>
          </a:p>
        </p:txBody>
      </p:sp>
      <p:sp>
        <p:nvSpPr>
          <p:cNvPr id="3120" name="Google Shape;3120;p138"/>
          <p:cNvSpPr/>
          <p:nvPr/>
        </p:nvSpPr>
        <p:spPr>
          <a:xfrm rot="3874991">
            <a:off x="5625293" y="1210247"/>
            <a:ext cx="810111" cy="854506"/>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1" name="Google Shape;3121;p138"/>
          <p:cNvSpPr txBox="1"/>
          <p:nvPr/>
        </p:nvSpPr>
        <p:spPr>
          <a:xfrm>
            <a:off x="3439675" y="38514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less EPS than placebo!</a:t>
            </a:r>
            <a:endParaRPr b="0" i="0" sz="1000" u="none" cap="none" strike="noStrike">
              <a:solidFill>
                <a:srgbClr val="000000"/>
              </a:solidFill>
              <a:latin typeface="Arial"/>
              <a:ea typeface="Arial"/>
              <a:cs typeface="Arial"/>
              <a:sym typeface="Arial"/>
            </a:endParaRPr>
          </a:p>
        </p:txBody>
      </p:sp>
      <p:sp>
        <p:nvSpPr>
          <p:cNvPr id="3122" name="Google Shape;3122;p138"/>
          <p:cNvSpPr/>
          <p:nvPr/>
        </p:nvSpPr>
        <p:spPr>
          <a:xfrm rot="4793">
            <a:off x="174327" y="4115550"/>
            <a:ext cx="1075801" cy="8544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23" name="Google Shape;3123;p138"/>
          <p:cNvPicPr preferRelativeResize="0"/>
          <p:nvPr/>
        </p:nvPicPr>
        <p:blipFill rotWithShape="1">
          <a:blip r:embed="rId7">
            <a:alphaModFix/>
          </a:blip>
          <a:srcRect b="0" l="0" r="66582" t="0"/>
          <a:stretch/>
        </p:blipFill>
        <p:spPr>
          <a:xfrm>
            <a:off x="400321" y="603677"/>
            <a:ext cx="812699" cy="1319697"/>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7" name="Shape 3127"/>
        <p:cNvGrpSpPr/>
        <p:nvPr/>
      </p:nvGrpSpPr>
      <p:grpSpPr>
        <a:xfrm>
          <a:off x="0" y="0"/>
          <a:ext cx="0" cy="0"/>
          <a:chOff x="0" y="0"/>
          <a:chExt cx="0" cy="0"/>
        </a:xfrm>
      </p:grpSpPr>
      <p:pic>
        <p:nvPicPr>
          <p:cNvPr id="3128" name="Google Shape;3128;p139"/>
          <p:cNvPicPr preferRelativeResize="0"/>
          <p:nvPr/>
        </p:nvPicPr>
        <p:blipFill rotWithShape="1">
          <a:blip r:embed="rId3">
            <a:alphaModFix/>
          </a:blip>
          <a:srcRect b="0" l="0" r="0" t="0"/>
          <a:stretch/>
        </p:blipFill>
        <p:spPr>
          <a:xfrm>
            <a:off x="2532773" y="299924"/>
            <a:ext cx="3892876" cy="3652651"/>
          </a:xfrm>
          <a:prstGeom prst="rect">
            <a:avLst/>
          </a:prstGeom>
          <a:noFill/>
          <a:ln>
            <a:noFill/>
          </a:ln>
        </p:spPr>
      </p:pic>
      <p:sp>
        <p:nvSpPr>
          <p:cNvPr id="3129" name="Google Shape;3129;p139"/>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130" name="Google Shape;3130;p139"/>
          <p:cNvPicPr preferRelativeResize="0"/>
          <p:nvPr/>
        </p:nvPicPr>
        <p:blipFill rotWithShape="1">
          <a:blip r:embed="rId4">
            <a:alphaModFix/>
          </a:blip>
          <a:srcRect b="0" l="0" r="0" t="0"/>
          <a:stretch/>
        </p:blipFill>
        <p:spPr>
          <a:xfrm>
            <a:off x="174325" y="3952575"/>
            <a:ext cx="8867424" cy="1096950"/>
          </a:xfrm>
          <a:prstGeom prst="rect">
            <a:avLst/>
          </a:prstGeom>
          <a:noFill/>
          <a:ln>
            <a:noFill/>
          </a:ln>
        </p:spPr>
      </p:pic>
      <p:sp>
        <p:nvSpPr>
          <p:cNvPr id="3131" name="Google Shape;3131;p139"/>
          <p:cNvSpPr/>
          <p:nvPr/>
        </p:nvSpPr>
        <p:spPr>
          <a:xfrm>
            <a:off x="7082875" y="4447375"/>
            <a:ext cx="19911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32" name="Google Shape;3132;p139"/>
          <p:cNvGrpSpPr/>
          <p:nvPr/>
        </p:nvGrpSpPr>
        <p:grpSpPr>
          <a:xfrm rot="10800000">
            <a:off x="6978013" y="167313"/>
            <a:ext cx="1918384" cy="926469"/>
            <a:chOff x="-88857" y="3794217"/>
            <a:chExt cx="3274811" cy="1659446"/>
          </a:xfrm>
        </p:grpSpPr>
        <p:pic>
          <p:nvPicPr>
            <p:cNvPr id="3133" name="Google Shape;3133;p139"/>
            <p:cNvPicPr preferRelativeResize="0"/>
            <p:nvPr/>
          </p:nvPicPr>
          <p:blipFill rotWithShape="1">
            <a:blip r:embed="rId5">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134" name="Google Shape;3134;p139"/>
            <p:cNvPicPr preferRelativeResize="0"/>
            <p:nvPr/>
          </p:nvPicPr>
          <p:blipFill rotWithShape="1">
            <a:blip r:embed="rId6">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sp>
        <p:nvSpPr>
          <p:cNvPr id="3135" name="Google Shape;3135;p139"/>
          <p:cNvSpPr/>
          <p:nvPr/>
        </p:nvSpPr>
        <p:spPr>
          <a:xfrm>
            <a:off x="1226550" y="4192975"/>
            <a:ext cx="569100" cy="7200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6" name="Google Shape;3136;p139"/>
          <p:cNvSpPr/>
          <p:nvPr/>
        </p:nvSpPr>
        <p:spPr>
          <a:xfrm>
            <a:off x="5068800" y="4357225"/>
            <a:ext cx="359700" cy="5559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7" name="Google Shape;3137;p139"/>
          <p:cNvSpPr/>
          <p:nvPr/>
        </p:nvSpPr>
        <p:spPr>
          <a:xfrm>
            <a:off x="2547775" y="1625325"/>
            <a:ext cx="812700" cy="5457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8" name="Google Shape;3138;p139"/>
          <p:cNvSpPr/>
          <p:nvPr/>
        </p:nvSpPr>
        <p:spPr>
          <a:xfrm>
            <a:off x="2616875" y="2173025"/>
            <a:ext cx="743700" cy="4245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9" name="Google Shape;3139;p139"/>
          <p:cNvSpPr/>
          <p:nvPr/>
        </p:nvSpPr>
        <p:spPr>
          <a:xfrm>
            <a:off x="3322550" y="4319125"/>
            <a:ext cx="423300" cy="5559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0" name="Google Shape;3140;p139"/>
          <p:cNvSpPr/>
          <p:nvPr/>
        </p:nvSpPr>
        <p:spPr>
          <a:xfrm rot="1288389">
            <a:off x="4833817" y="579205"/>
            <a:ext cx="359772" cy="464841"/>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1" name="Google Shape;3141;p139"/>
          <p:cNvSpPr/>
          <p:nvPr/>
        </p:nvSpPr>
        <p:spPr>
          <a:xfrm rot="2700000">
            <a:off x="5492511" y="881914"/>
            <a:ext cx="359776" cy="640214"/>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2" name="Google Shape;3142;p139"/>
          <p:cNvSpPr/>
          <p:nvPr/>
        </p:nvSpPr>
        <p:spPr>
          <a:xfrm rot="2700980">
            <a:off x="3029645" y="938800"/>
            <a:ext cx="743947" cy="424264"/>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3" name="Google Shape;3143;p139"/>
          <p:cNvSpPr/>
          <p:nvPr/>
        </p:nvSpPr>
        <p:spPr>
          <a:xfrm rot="5401893">
            <a:off x="2512100" y="4433075"/>
            <a:ext cx="544800" cy="3351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4" name="Google Shape;3144;p139"/>
          <p:cNvSpPr/>
          <p:nvPr/>
        </p:nvSpPr>
        <p:spPr>
          <a:xfrm rot="5401893">
            <a:off x="2164075" y="4448575"/>
            <a:ext cx="544800" cy="3351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5" name="Google Shape;3145;p139"/>
          <p:cNvSpPr txBox="1"/>
          <p:nvPr/>
        </p:nvSpPr>
        <p:spPr>
          <a:xfrm>
            <a:off x="6509739" y="2077475"/>
            <a:ext cx="1825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Potential for massive weight gain</a:t>
            </a:r>
            <a:endParaRPr b="0" i="0" sz="1000" u="none" cap="none" strike="noStrike">
              <a:solidFill>
                <a:srgbClr val="000000"/>
              </a:solidFill>
              <a:latin typeface="Arial"/>
              <a:ea typeface="Arial"/>
              <a:cs typeface="Arial"/>
              <a:sym typeface="Arial"/>
            </a:endParaRPr>
          </a:p>
        </p:txBody>
      </p:sp>
      <p:sp>
        <p:nvSpPr>
          <p:cNvPr id="3146" name="Google Shape;3146;p139"/>
          <p:cNvSpPr txBox="1"/>
          <p:nvPr/>
        </p:nvSpPr>
        <p:spPr>
          <a:xfrm>
            <a:off x="3439675" y="38514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less EPS than placebo!</a:t>
            </a:r>
            <a:endParaRPr b="0" i="0" sz="1000" u="none" cap="none" strike="noStrike">
              <a:solidFill>
                <a:srgbClr val="000000"/>
              </a:solidFill>
              <a:latin typeface="Arial"/>
              <a:ea typeface="Arial"/>
              <a:cs typeface="Arial"/>
              <a:sym typeface="Arial"/>
            </a:endParaRPr>
          </a:p>
        </p:txBody>
      </p:sp>
      <p:pic>
        <p:nvPicPr>
          <p:cNvPr id="3147" name="Google Shape;3147;p139"/>
          <p:cNvPicPr preferRelativeResize="0"/>
          <p:nvPr/>
        </p:nvPicPr>
        <p:blipFill rotWithShape="1">
          <a:blip r:embed="rId7">
            <a:alphaModFix/>
          </a:blip>
          <a:srcRect b="0" l="0" r="66582" t="0"/>
          <a:stretch/>
        </p:blipFill>
        <p:spPr>
          <a:xfrm>
            <a:off x="1289406" y="128475"/>
            <a:ext cx="443393" cy="7200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1" name="Shape 3151"/>
        <p:cNvGrpSpPr/>
        <p:nvPr/>
      </p:nvGrpSpPr>
      <p:grpSpPr>
        <a:xfrm>
          <a:off x="0" y="0"/>
          <a:ext cx="0" cy="0"/>
          <a:chOff x="0" y="0"/>
          <a:chExt cx="0" cy="0"/>
        </a:xfrm>
      </p:grpSpPr>
      <p:pic>
        <p:nvPicPr>
          <p:cNvPr id="3152" name="Google Shape;3152;p140"/>
          <p:cNvPicPr preferRelativeResize="0"/>
          <p:nvPr/>
        </p:nvPicPr>
        <p:blipFill rotWithShape="1">
          <a:blip r:embed="rId3">
            <a:alphaModFix/>
          </a:blip>
          <a:srcRect b="0" l="0" r="0" t="0"/>
          <a:stretch/>
        </p:blipFill>
        <p:spPr>
          <a:xfrm>
            <a:off x="2547763" y="299924"/>
            <a:ext cx="3892876" cy="3652651"/>
          </a:xfrm>
          <a:prstGeom prst="rect">
            <a:avLst/>
          </a:prstGeom>
          <a:noFill/>
          <a:ln>
            <a:noFill/>
          </a:ln>
        </p:spPr>
      </p:pic>
      <p:sp>
        <p:nvSpPr>
          <p:cNvPr id="3153" name="Google Shape;3153;p140"/>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154" name="Google Shape;3154;p140"/>
          <p:cNvPicPr preferRelativeResize="0"/>
          <p:nvPr/>
        </p:nvPicPr>
        <p:blipFill rotWithShape="1">
          <a:blip r:embed="rId4">
            <a:alphaModFix/>
          </a:blip>
          <a:srcRect b="0" l="0" r="0" t="0"/>
          <a:stretch/>
        </p:blipFill>
        <p:spPr>
          <a:xfrm>
            <a:off x="174325" y="3952575"/>
            <a:ext cx="8867424" cy="1096950"/>
          </a:xfrm>
          <a:prstGeom prst="rect">
            <a:avLst/>
          </a:prstGeom>
          <a:noFill/>
          <a:ln>
            <a:noFill/>
          </a:ln>
        </p:spPr>
      </p:pic>
      <p:sp>
        <p:nvSpPr>
          <p:cNvPr id="3155" name="Google Shape;3155;p140"/>
          <p:cNvSpPr/>
          <p:nvPr/>
        </p:nvSpPr>
        <p:spPr>
          <a:xfrm>
            <a:off x="7082875" y="4447375"/>
            <a:ext cx="19911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56" name="Google Shape;3156;p140"/>
          <p:cNvGrpSpPr/>
          <p:nvPr/>
        </p:nvGrpSpPr>
        <p:grpSpPr>
          <a:xfrm rot="10800000">
            <a:off x="6978013" y="167313"/>
            <a:ext cx="1918384" cy="926469"/>
            <a:chOff x="-88857" y="3794217"/>
            <a:chExt cx="3274811" cy="1659446"/>
          </a:xfrm>
        </p:grpSpPr>
        <p:pic>
          <p:nvPicPr>
            <p:cNvPr id="3157" name="Google Shape;3157;p140"/>
            <p:cNvPicPr preferRelativeResize="0"/>
            <p:nvPr/>
          </p:nvPicPr>
          <p:blipFill rotWithShape="1">
            <a:blip r:embed="rId5">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158" name="Google Shape;3158;p140"/>
            <p:cNvPicPr preferRelativeResize="0"/>
            <p:nvPr/>
          </p:nvPicPr>
          <p:blipFill rotWithShape="1">
            <a:blip r:embed="rId6">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sp>
        <p:nvSpPr>
          <p:cNvPr id="3159" name="Google Shape;3159;p140"/>
          <p:cNvSpPr/>
          <p:nvPr/>
        </p:nvSpPr>
        <p:spPr>
          <a:xfrm>
            <a:off x="2248900" y="4357225"/>
            <a:ext cx="422700" cy="5559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0" name="Google Shape;3160;p140"/>
          <p:cNvSpPr/>
          <p:nvPr/>
        </p:nvSpPr>
        <p:spPr>
          <a:xfrm rot="3014819">
            <a:off x="5413923" y="1076012"/>
            <a:ext cx="753894" cy="590724"/>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1" name="Google Shape;3161;p140"/>
          <p:cNvSpPr txBox="1"/>
          <p:nvPr/>
        </p:nvSpPr>
        <p:spPr>
          <a:xfrm>
            <a:off x="6411852" y="1243700"/>
            <a:ext cx="1310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very sedating</a:t>
            </a:r>
            <a:endParaRPr b="0" i="0" sz="1000" u="none" cap="none" strike="noStrike">
              <a:solidFill>
                <a:srgbClr val="000000"/>
              </a:solidFill>
              <a:latin typeface="Arial"/>
              <a:ea typeface="Arial"/>
              <a:cs typeface="Arial"/>
              <a:sym typeface="Arial"/>
            </a:endParaRPr>
          </a:p>
        </p:txBody>
      </p:sp>
      <p:sp>
        <p:nvSpPr>
          <p:cNvPr id="3162" name="Google Shape;3162;p140"/>
          <p:cNvSpPr txBox="1"/>
          <p:nvPr/>
        </p:nvSpPr>
        <p:spPr>
          <a:xfrm>
            <a:off x="3439675" y="38514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less EPS than placebo!</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6" name="Shape 3166"/>
        <p:cNvGrpSpPr/>
        <p:nvPr/>
      </p:nvGrpSpPr>
      <p:grpSpPr>
        <a:xfrm>
          <a:off x="0" y="0"/>
          <a:ext cx="0" cy="0"/>
          <a:chOff x="0" y="0"/>
          <a:chExt cx="0" cy="0"/>
        </a:xfrm>
      </p:grpSpPr>
      <p:sp>
        <p:nvSpPr>
          <p:cNvPr id="3167" name="Google Shape;3167;p141"/>
          <p:cNvSpPr txBox="1"/>
          <p:nvPr/>
        </p:nvSpPr>
        <p:spPr>
          <a:xfrm>
            <a:off x="3127497" y="2864076"/>
            <a:ext cx="4227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x</a:t>
            </a:r>
            <a:endParaRPr b="1" i="0" sz="1100" u="none" cap="none" strike="noStrike">
              <a:solidFill>
                <a:srgbClr val="000000"/>
              </a:solidFill>
              <a:latin typeface="Arial"/>
              <a:ea typeface="Arial"/>
              <a:cs typeface="Arial"/>
              <a:sym typeface="Arial"/>
            </a:endParaRPr>
          </a:p>
        </p:txBody>
      </p:sp>
      <p:sp>
        <p:nvSpPr>
          <p:cNvPr id="3168" name="Google Shape;3168;p141"/>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169" name="Google Shape;3169;p141"/>
          <p:cNvPicPr preferRelativeResize="0"/>
          <p:nvPr/>
        </p:nvPicPr>
        <p:blipFill rotWithShape="1">
          <a:blip r:embed="rId3">
            <a:alphaModFix/>
          </a:blip>
          <a:srcRect b="0" l="0" r="0" t="0"/>
          <a:stretch/>
        </p:blipFill>
        <p:spPr>
          <a:xfrm>
            <a:off x="174325" y="3952575"/>
            <a:ext cx="8867424" cy="1096950"/>
          </a:xfrm>
          <a:prstGeom prst="rect">
            <a:avLst/>
          </a:prstGeom>
          <a:noFill/>
          <a:ln>
            <a:noFill/>
          </a:ln>
        </p:spPr>
      </p:pic>
      <p:sp>
        <p:nvSpPr>
          <p:cNvPr id="3170" name="Google Shape;3170;p141"/>
          <p:cNvSpPr/>
          <p:nvPr/>
        </p:nvSpPr>
        <p:spPr>
          <a:xfrm>
            <a:off x="7082875" y="4447375"/>
            <a:ext cx="19911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71" name="Google Shape;3171;p141"/>
          <p:cNvGrpSpPr/>
          <p:nvPr/>
        </p:nvGrpSpPr>
        <p:grpSpPr>
          <a:xfrm rot="10800000">
            <a:off x="6978013" y="167313"/>
            <a:ext cx="1918384" cy="926469"/>
            <a:chOff x="-88857" y="3794217"/>
            <a:chExt cx="3274811" cy="1659446"/>
          </a:xfrm>
        </p:grpSpPr>
        <p:pic>
          <p:nvPicPr>
            <p:cNvPr id="3172" name="Google Shape;3172;p141"/>
            <p:cNvPicPr preferRelativeResize="0"/>
            <p:nvPr/>
          </p:nvPicPr>
          <p:blipFill rotWithShape="1">
            <a:blip r:embed="rId4">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173" name="Google Shape;3173;p141"/>
            <p:cNvPicPr preferRelativeResize="0"/>
            <p:nvPr/>
          </p:nvPicPr>
          <p:blipFill rotWithShape="1">
            <a:blip r:embed="rId5">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sp>
        <p:nvSpPr>
          <p:cNvPr id="3174" name="Google Shape;3174;p141"/>
          <p:cNvSpPr/>
          <p:nvPr/>
        </p:nvSpPr>
        <p:spPr>
          <a:xfrm>
            <a:off x="1791700" y="4193125"/>
            <a:ext cx="530400" cy="7200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5" name="Google Shape;3175;p141"/>
          <p:cNvSpPr/>
          <p:nvPr/>
        </p:nvSpPr>
        <p:spPr>
          <a:xfrm>
            <a:off x="5068800" y="4357225"/>
            <a:ext cx="359700" cy="5559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6" name="Google Shape;3176;p141"/>
          <p:cNvSpPr/>
          <p:nvPr/>
        </p:nvSpPr>
        <p:spPr>
          <a:xfrm>
            <a:off x="3659100" y="4322675"/>
            <a:ext cx="359700" cy="5559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7" name="Google Shape;3177;p141"/>
          <p:cNvSpPr/>
          <p:nvPr/>
        </p:nvSpPr>
        <p:spPr>
          <a:xfrm>
            <a:off x="5786350" y="4625725"/>
            <a:ext cx="296100" cy="2874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8" name="Google Shape;3178;p141"/>
          <p:cNvSpPr txBox="1"/>
          <p:nvPr/>
        </p:nvSpPr>
        <p:spPr>
          <a:xfrm>
            <a:off x="3439675" y="38514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less EPS than placebo!</a:t>
            </a:r>
            <a:endParaRPr b="0" i="0" sz="1000" u="none" cap="none" strike="noStrike">
              <a:solidFill>
                <a:srgbClr val="000000"/>
              </a:solidFill>
              <a:latin typeface="Arial"/>
              <a:ea typeface="Arial"/>
              <a:cs typeface="Arial"/>
              <a:sym typeface="Arial"/>
            </a:endParaRPr>
          </a:p>
        </p:txBody>
      </p:sp>
      <p:pic>
        <p:nvPicPr>
          <p:cNvPr id="3179" name="Google Shape;3179;p141"/>
          <p:cNvPicPr preferRelativeResize="0"/>
          <p:nvPr/>
        </p:nvPicPr>
        <p:blipFill rotWithShape="1">
          <a:blip r:embed="rId6">
            <a:alphaModFix/>
          </a:blip>
          <a:srcRect b="0" l="0" r="0" t="0"/>
          <a:stretch/>
        </p:blipFill>
        <p:spPr>
          <a:xfrm>
            <a:off x="2547763" y="299924"/>
            <a:ext cx="3892876" cy="3652651"/>
          </a:xfrm>
          <a:prstGeom prst="rect">
            <a:avLst/>
          </a:prstGeom>
          <a:noFill/>
          <a:ln>
            <a:noFill/>
          </a:ln>
        </p:spPr>
      </p:pic>
      <p:sp>
        <p:nvSpPr>
          <p:cNvPr id="3180" name="Google Shape;3180;p141"/>
          <p:cNvSpPr/>
          <p:nvPr/>
        </p:nvSpPr>
        <p:spPr>
          <a:xfrm rot="1178666">
            <a:off x="3991159" y="403394"/>
            <a:ext cx="1600026" cy="730462"/>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1" name="Google Shape;3181;p141"/>
          <p:cNvSpPr txBox="1"/>
          <p:nvPr/>
        </p:nvSpPr>
        <p:spPr>
          <a:xfrm>
            <a:off x="1591300" y="265075"/>
            <a:ext cx="2726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Highly anticholinergic, potential for severe constipation</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5" name="Shape 3185"/>
        <p:cNvGrpSpPr/>
        <p:nvPr/>
      </p:nvGrpSpPr>
      <p:grpSpPr>
        <a:xfrm>
          <a:off x="0" y="0"/>
          <a:ext cx="0" cy="0"/>
          <a:chOff x="0" y="0"/>
          <a:chExt cx="0" cy="0"/>
        </a:xfrm>
      </p:grpSpPr>
      <p:sp>
        <p:nvSpPr>
          <p:cNvPr id="3186" name="Google Shape;3186;p142"/>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187" name="Google Shape;3187;p142"/>
          <p:cNvPicPr preferRelativeResize="0"/>
          <p:nvPr/>
        </p:nvPicPr>
        <p:blipFill rotWithShape="1">
          <a:blip r:embed="rId3">
            <a:alphaModFix/>
          </a:blip>
          <a:srcRect b="0" l="0" r="0" t="0"/>
          <a:stretch/>
        </p:blipFill>
        <p:spPr>
          <a:xfrm>
            <a:off x="174325" y="3952575"/>
            <a:ext cx="8867424" cy="1096950"/>
          </a:xfrm>
          <a:prstGeom prst="rect">
            <a:avLst/>
          </a:prstGeom>
          <a:noFill/>
          <a:ln>
            <a:noFill/>
          </a:ln>
        </p:spPr>
      </p:pic>
      <p:sp>
        <p:nvSpPr>
          <p:cNvPr id="3188" name="Google Shape;3188;p142"/>
          <p:cNvSpPr/>
          <p:nvPr/>
        </p:nvSpPr>
        <p:spPr>
          <a:xfrm>
            <a:off x="7082875" y="4447375"/>
            <a:ext cx="19911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89" name="Google Shape;3189;p142"/>
          <p:cNvGrpSpPr/>
          <p:nvPr/>
        </p:nvGrpSpPr>
        <p:grpSpPr>
          <a:xfrm rot="10800000">
            <a:off x="6978013" y="167313"/>
            <a:ext cx="1918384" cy="926469"/>
            <a:chOff x="-88857" y="3794217"/>
            <a:chExt cx="3274811" cy="1659446"/>
          </a:xfrm>
        </p:grpSpPr>
        <p:pic>
          <p:nvPicPr>
            <p:cNvPr id="3190" name="Google Shape;3190;p142"/>
            <p:cNvPicPr preferRelativeResize="0"/>
            <p:nvPr/>
          </p:nvPicPr>
          <p:blipFill rotWithShape="1">
            <a:blip r:embed="rId4">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191" name="Google Shape;3191;p142"/>
            <p:cNvPicPr preferRelativeResize="0"/>
            <p:nvPr/>
          </p:nvPicPr>
          <p:blipFill rotWithShape="1">
            <a:blip r:embed="rId5">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sp>
        <p:nvSpPr>
          <p:cNvPr id="3192" name="Google Shape;3192;p142"/>
          <p:cNvSpPr/>
          <p:nvPr/>
        </p:nvSpPr>
        <p:spPr>
          <a:xfrm>
            <a:off x="1791700" y="4193125"/>
            <a:ext cx="530400" cy="7200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3" name="Google Shape;3193;p142"/>
          <p:cNvSpPr/>
          <p:nvPr/>
        </p:nvSpPr>
        <p:spPr>
          <a:xfrm>
            <a:off x="5068800" y="4357225"/>
            <a:ext cx="359700" cy="5559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4" name="Google Shape;3194;p142"/>
          <p:cNvSpPr/>
          <p:nvPr/>
        </p:nvSpPr>
        <p:spPr>
          <a:xfrm>
            <a:off x="3659100" y="4322675"/>
            <a:ext cx="359700" cy="5559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5" name="Google Shape;3195;p142"/>
          <p:cNvSpPr/>
          <p:nvPr/>
        </p:nvSpPr>
        <p:spPr>
          <a:xfrm>
            <a:off x="5786350" y="4625725"/>
            <a:ext cx="296100" cy="2874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6" name="Google Shape;3196;p142"/>
          <p:cNvSpPr txBox="1"/>
          <p:nvPr/>
        </p:nvSpPr>
        <p:spPr>
          <a:xfrm>
            <a:off x="3439675" y="38514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less EPS than placebo!</a:t>
            </a:r>
            <a:endParaRPr b="0" i="0" sz="1000" u="none" cap="none" strike="noStrike">
              <a:solidFill>
                <a:srgbClr val="000000"/>
              </a:solidFill>
              <a:latin typeface="Arial"/>
              <a:ea typeface="Arial"/>
              <a:cs typeface="Arial"/>
              <a:sym typeface="Arial"/>
            </a:endParaRPr>
          </a:p>
        </p:txBody>
      </p:sp>
      <p:grpSp>
        <p:nvGrpSpPr>
          <p:cNvPr id="3197" name="Google Shape;3197;p142"/>
          <p:cNvGrpSpPr/>
          <p:nvPr/>
        </p:nvGrpSpPr>
        <p:grpSpPr>
          <a:xfrm>
            <a:off x="6514266" y="2674221"/>
            <a:ext cx="1301496" cy="1091744"/>
            <a:chOff x="2884484" y="7843772"/>
            <a:chExt cx="1131834" cy="949425"/>
          </a:xfrm>
        </p:grpSpPr>
        <p:grpSp>
          <p:nvGrpSpPr>
            <p:cNvPr id="3198" name="Google Shape;3198;p142"/>
            <p:cNvGrpSpPr/>
            <p:nvPr/>
          </p:nvGrpSpPr>
          <p:grpSpPr>
            <a:xfrm>
              <a:off x="2884484" y="7843772"/>
              <a:ext cx="1131834" cy="949425"/>
              <a:chOff x="2884484" y="7843772"/>
              <a:chExt cx="1131834" cy="949425"/>
            </a:xfrm>
          </p:grpSpPr>
          <p:grpSp>
            <p:nvGrpSpPr>
              <p:cNvPr id="3199" name="Google Shape;3199;p142"/>
              <p:cNvGrpSpPr/>
              <p:nvPr/>
            </p:nvGrpSpPr>
            <p:grpSpPr>
              <a:xfrm>
                <a:off x="2884484" y="7843772"/>
                <a:ext cx="1131834" cy="949425"/>
                <a:chOff x="2380234" y="7855772"/>
                <a:chExt cx="1131834" cy="949425"/>
              </a:xfrm>
            </p:grpSpPr>
            <p:pic>
              <p:nvPicPr>
                <p:cNvPr id="3200" name="Google Shape;3200;p142"/>
                <p:cNvPicPr preferRelativeResize="0"/>
                <p:nvPr/>
              </p:nvPicPr>
              <p:blipFill rotWithShape="1">
                <a:blip r:embed="rId6">
                  <a:alphaModFix/>
                </a:blip>
                <a:srcRect b="0" l="0" r="0" t="0"/>
                <a:stretch/>
              </p:blipFill>
              <p:spPr>
                <a:xfrm>
                  <a:off x="2486896" y="8391405"/>
                  <a:ext cx="1025172" cy="413792"/>
                </a:xfrm>
                <a:prstGeom prst="rect">
                  <a:avLst/>
                </a:prstGeom>
                <a:noFill/>
                <a:ln>
                  <a:noFill/>
                </a:ln>
              </p:spPr>
            </p:pic>
            <p:grpSp>
              <p:nvGrpSpPr>
                <p:cNvPr id="3201" name="Google Shape;3201;p142"/>
                <p:cNvGrpSpPr/>
                <p:nvPr/>
              </p:nvGrpSpPr>
              <p:grpSpPr>
                <a:xfrm>
                  <a:off x="2380234" y="7855772"/>
                  <a:ext cx="650654" cy="565322"/>
                  <a:chOff x="348536" y="7822219"/>
                  <a:chExt cx="518615" cy="450600"/>
                </a:xfrm>
              </p:grpSpPr>
              <p:pic>
                <p:nvPicPr>
                  <p:cNvPr descr="clipped result image" id="3202" name="Google Shape;3202;p142"/>
                  <p:cNvPicPr preferRelativeResize="0"/>
                  <p:nvPr/>
                </p:nvPicPr>
                <p:blipFill rotWithShape="1">
                  <a:blip r:embed="rId7">
                    <a:alphaModFix/>
                  </a:blip>
                  <a:srcRect b="0" l="0" r="0" t="0"/>
                  <a:stretch/>
                </p:blipFill>
                <p:spPr>
                  <a:xfrm>
                    <a:off x="348536" y="7822219"/>
                    <a:ext cx="518615" cy="450600"/>
                  </a:xfrm>
                  <a:prstGeom prst="rect">
                    <a:avLst/>
                  </a:prstGeom>
                  <a:noFill/>
                  <a:ln>
                    <a:noFill/>
                  </a:ln>
                </p:spPr>
              </p:pic>
              <p:pic>
                <p:nvPicPr>
                  <p:cNvPr id="3203" name="Google Shape;3203;p142"/>
                  <p:cNvPicPr preferRelativeResize="0"/>
                  <p:nvPr/>
                </p:nvPicPr>
                <p:blipFill rotWithShape="1">
                  <a:blip r:embed="rId8">
                    <a:alphaModFix/>
                  </a:blip>
                  <a:srcRect b="0" l="0" r="0" t="0"/>
                  <a:stretch/>
                </p:blipFill>
                <p:spPr>
                  <a:xfrm rot="965998">
                    <a:off x="498875" y="7935171"/>
                    <a:ext cx="100800" cy="20375"/>
                  </a:xfrm>
                  <a:prstGeom prst="rect">
                    <a:avLst/>
                  </a:prstGeom>
                  <a:noFill/>
                  <a:ln>
                    <a:noFill/>
                  </a:ln>
                </p:spPr>
              </p:pic>
              <p:pic>
                <p:nvPicPr>
                  <p:cNvPr id="3204" name="Google Shape;3204;p142"/>
                  <p:cNvPicPr preferRelativeResize="0"/>
                  <p:nvPr/>
                </p:nvPicPr>
                <p:blipFill rotWithShape="1">
                  <a:blip r:embed="rId8">
                    <a:alphaModFix/>
                  </a:blip>
                  <a:srcRect b="0" l="0" r="0" t="0"/>
                  <a:stretch/>
                </p:blipFill>
                <p:spPr>
                  <a:xfrm rot="-1434013">
                    <a:off x="609619" y="7931340"/>
                    <a:ext cx="100800" cy="20375"/>
                  </a:xfrm>
                  <a:prstGeom prst="rect">
                    <a:avLst/>
                  </a:prstGeom>
                  <a:noFill/>
                  <a:ln>
                    <a:noFill/>
                  </a:ln>
                </p:spPr>
              </p:pic>
            </p:grpSp>
          </p:grpSp>
          <p:grpSp>
            <p:nvGrpSpPr>
              <p:cNvPr id="3205" name="Google Shape;3205;p142"/>
              <p:cNvGrpSpPr/>
              <p:nvPr/>
            </p:nvGrpSpPr>
            <p:grpSpPr>
              <a:xfrm>
                <a:off x="3049111" y="8513820"/>
                <a:ext cx="305741" cy="222319"/>
                <a:chOff x="5794259" y="3334813"/>
                <a:chExt cx="1133634" cy="961587"/>
              </a:xfrm>
            </p:grpSpPr>
            <p:pic>
              <p:nvPicPr>
                <p:cNvPr id="3206" name="Google Shape;3206;p142"/>
                <p:cNvPicPr preferRelativeResize="0"/>
                <p:nvPr/>
              </p:nvPicPr>
              <p:blipFill rotWithShape="1">
                <a:blip r:embed="rId9">
                  <a:alphaModFix/>
                </a:blip>
                <a:srcRect b="0" l="0" r="0" t="0"/>
                <a:stretch/>
              </p:blipFill>
              <p:spPr>
                <a:xfrm rot="-202003">
                  <a:off x="6219522" y="3349245"/>
                  <a:ext cx="501150" cy="328511"/>
                </a:xfrm>
                <a:prstGeom prst="rect">
                  <a:avLst/>
                </a:prstGeom>
                <a:noFill/>
                <a:ln>
                  <a:noFill/>
                </a:ln>
              </p:spPr>
            </p:pic>
            <p:pic>
              <p:nvPicPr>
                <p:cNvPr id="3207" name="Google Shape;3207;p142"/>
                <p:cNvPicPr preferRelativeResize="0"/>
                <p:nvPr/>
              </p:nvPicPr>
              <p:blipFill rotWithShape="1">
                <a:blip r:embed="rId9">
                  <a:alphaModFix/>
                </a:blip>
                <a:srcRect b="0" l="0" r="0" t="0"/>
                <a:stretch/>
              </p:blipFill>
              <p:spPr>
                <a:xfrm rot="-202014">
                  <a:off x="6092736" y="3553495"/>
                  <a:ext cx="276485" cy="181250"/>
                </a:xfrm>
                <a:prstGeom prst="rect">
                  <a:avLst/>
                </a:prstGeom>
                <a:noFill/>
                <a:ln>
                  <a:noFill/>
                </a:ln>
              </p:spPr>
            </p:pic>
            <p:pic>
              <p:nvPicPr>
                <p:cNvPr id="3208" name="Google Shape;3208;p142"/>
                <p:cNvPicPr preferRelativeResize="0"/>
                <p:nvPr/>
              </p:nvPicPr>
              <p:blipFill rotWithShape="1">
                <a:blip r:embed="rId9">
                  <a:alphaModFix/>
                </a:blip>
                <a:srcRect b="0" l="0" r="0" t="0"/>
                <a:stretch/>
              </p:blipFill>
              <p:spPr>
                <a:xfrm rot="-202025">
                  <a:off x="5807348" y="3466519"/>
                  <a:ext cx="356253" cy="233554"/>
                </a:xfrm>
                <a:prstGeom prst="rect">
                  <a:avLst/>
                </a:prstGeom>
                <a:noFill/>
                <a:ln>
                  <a:noFill/>
                </a:ln>
              </p:spPr>
            </p:pic>
            <p:pic>
              <p:nvPicPr>
                <p:cNvPr id="3209" name="Google Shape;3209;p142"/>
                <p:cNvPicPr preferRelativeResize="0"/>
                <p:nvPr/>
              </p:nvPicPr>
              <p:blipFill rotWithShape="1">
                <a:blip r:embed="rId9">
                  <a:alphaModFix/>
                </a:blip>
                <a:srcRect b="0" l="0" r="0" t="0"/>
                <a:stretch/>
              </p:blipFill>
              <p:spPr>
                <a:xfrm rot="-202010">
                  <a:off x="6620932" y="3449530"/>
                  <a:ext cx="301419" cy="197589"/>
                </a:xfrm>
                <a:prstGeom prst="rect">
                  <a:avLst/>
                </a:prstGeom>
                <a:noFill/>
                <a:ln>
                  <a:noFill/>
                </a:ln>
              </p:spPr>
            </p:pic>
            <p:pic>
              <p:nvPicPr>
                <p:cNvPr id="3210" name="Google Shape;3210;p142"/>
                <p:cNvPicPr preferRelativeResize="0"/>
                <p:nvPr/>
              </p:nvPicPr>
              <p:blipFill rotWithShape="1">
                <a:blip r:embed="rId9">
                  <a:alphaModFix/>
                </a:blip>
                <a:srcRect b="0" l="0" r="0" t="0"/>
                <a:stretch/>
              </p:blipFill>
              <p:spPr>
                <a:xfrm rot="-201987">
                  <a:off x="6503919" y="3516656"/>
                  <a:ext cx="203349" cy="133289"/>
                </a:xfrm>
                <a:prstGeom prst="rect">
                  <a:avLst/>
                </a:prstGeom>
                <a:noFill/>
                <a:ln>
                  <a:noFill/>
                </a:ln>
              </p:spPr>
            </p:pic>
            <p:pic>
              <p:nvPicPr>
                <p:cNvPr id="3211" name="Google Shape;3211;p142"/>
                <p:cNvPicPr preferRelativeResize="0"/>
                <p:nvPr/>
              </p:nvPicPr>
              <p:blipFill rotWithShape="1">
                <a:blip r:embed="rId9">
                  <a:alphaModFix/>
                </a:blip>
                <a:srcRect b="0" l="0" r="0" t="0"/>
                <a:stretch/>
              </p:blipFill>
              <p:spPr>
                <a:xfrm rot="-201987">
                  <a:off x="6702969" y="3341793"/>
                  <a:ext cx="203349" cy="133289"/>
                </a:xfrm>
                <a:prstGeom prst="rect">
                  <a:avLst/>
                </a:prstGeom>
                <a:noFill/>
                <a:ln>
                  <a:noFill/>
                </a:ln>
              </p:spPr>
            </p:pic>
            <p:pic>
              <p:nvPicPr>
                <p:cNvPr id="3212" name="Google Shape;3212;p142"/>
                <p:cNvPicPr preferRelativeResize="0"/>
                <p:nvPr/>
              </p:nvPicPr>
              <p:blipFill rotWithShape="1">
                <a:blip r:embed="rId9">
                  <a:alphaModFix/>
                </a:blip>
                <a:srcRect b="0" l="0" r="0" t="0"/>
                <a:stretch/>
              </p:blipFill>
              <p:spPr>
                <a:xfrm rot="-201976">
                  <a:off x="6070533" y="3507190"/>
                  <a:ext cx="125559" cy="82294"/>
                </a:xfrm>
                <a:prstGeom prst="rect">
                  <a:avLst/>
                </a:prstGeom>
                <a:noFill/>
                <a:ln>
                  <a:noFill/>
                </a:ln>
              </p:spPr>
            </p:pic>
            <p:pic>
              <p:nvPicPr>
                <p:cNvPr id="3213" name="Google Shape;3213;p142"/>
                <p:cNvPicPr preferRelativeResize="0"/>
                <p:nvPr/>
              </p:nvPicPr>
              <p:blipFill rotWithShape="1">
                <a:blip r:embed="rId10">
                  <a:alphaModFix/>
                </a:blip>
                <a:srcRect b="0" l="0" r="0" t="0"/>
                <a:stretch/>
              </p:blipFill>
              <p:spPr>
                <a:xfrm rot="-406718">
                  <a:off x="6388096" y="3646960"/>
                  <a:ext cx="286650" cy="431764"/>
                </a:xfrm>
                <a:prstGeom prst="rect">
                  <a:avLst/>
                </a:prstGeom>
                <a:noFill/>
                <a:ln>
                  <a:noFill/>
                </a:ln>
              </p:spPr>
            </p:pic>
            <p:pic>
              <p:nvPicPr>
                <p:cNvPr id="3214" name="Google Shape;3214;p142"/>
                <p:cNvPicPr preferRelativeResize="0"/>
                <p:nvPr/>
              </p:nvPicPr>
              <p:blipFill rotWithShape="1">
                <a:blip r:embed="rId10">
                  <a:alphaModFix/>
                </a:blip>
                <a:srcRect b="0" l="0" r="0" t="0"/>
                <a:stretch/>
              </p:blipFill>
              <p:spPr>
                <a:xfrm rot="-406723">
                  <a:off x="6218410" y="3930846"/>
                  <a:ext cx="234327" cy="352958"/>
                </a:xfrm>
                <a:prstGeom prst="rect">
                  <a:avLst/>
                </a:prstGeom>
                <a:noFill/>
                <a:ln>
                  <a:noFill/>
                </a:ln>
              </p:spPr>
            </p:pic>
            <p:pic>
              <p:nvPicPr>
                <p:cNvPr id="3215" name="Google Shape;3215;p142"/>
                <p:cNvPicPr preferRelativeResize="0"/>
                <p:nvPr/>
              </p:nvPicPr>
              <p:blipFill rotWithShape="1">
                <a:blip r:embed="rId10">
                  <a:alphaModFix/>
                </a:blip>
                <a:srcRect b="0" l="0" r="0" t="0"/>
                <a:stretch/>
              </p:blipFill>
              <p:spPr>
                <a:xfrm rot="-406769">
                  <a:off x="5967154" y="3759179"/>
                  <a:ext cx="137642" cy="207350"/>
                </a:xfrm>
                <a:prstGeom prst="rect">
                  <a:avLst/>
                </a:prstGeom>
                <a:noFill/>
                <a:ln>
                  <a:noFill/>
                </a:ln>
              </p:spPr>
            </p:pic>
            <p:pic>
              <p:nvPicPr>
                <p:cNvPr id="3216" name="Google Shape;3216;p142"/>
                <p:cNvPicPr preferRelativeResize="0"/>
                <p:nvPr/>
              </p:nvPicPr>
              <p:blipFill rotWithShape="1">
                <a:blip r:embed="rId10">
                  <a:alphaModFix/>
                </a:blip>
                <a:srcRect b="0" l="0" r="0" t="0"/>
                <a:stretch/>
              </p:blipFill>
              <p:spPr>
                <a:xfrm rot="-406769">
                  <a:off x="5806016" y="3616629"/>
                  <a:ext cx="137642" cy="207350"/>
                </a:xfrm>
                <a:prstGeom prst="rect">
                  <a:avLst/>
                </a:prstGeom>
                <a:noFill/>
                <a:ln>
                  <a:noFill/>
                </a:ln>
              </p:spPr>
            </p:pic>
            <p:pic>
              <p:nvPicPr>
                <p:cNvPr id="3217" name="Google Shape;3217;p142"/>
                <p:cNvPicPr preferRelativeResize="0"/>
                <p:nvPr/>
              </p:nvPicPr>
              <p:blipFill rotWithShape="1">
                <a:blip r:embed="rId9">
                  <a:alphaModFix/>
                </a:blip>
                <a:srcRect b="0" l="0" r="0" t="0"/>
                <a:stretch/>
              </p:blipFill>
              <p:spPr>
                <a:xfrm rot="-201976">
                  <a:off x="5957708" y="4129978"/>
                  <a:ext cx="125559" cy="82294"/>
                </a:xfrm>
                <a:prstGeom prst="rect">
                  <a:avLst/>
                </a:prstGeom>
                <a:noFill/>
                <a:ln>
                  <a:noFill/>
                </a:ln>
              </p:spPr>
            </p:pic>
          </p:grpSp>
          <p:grpSp>
            <p:nvGrpSpPr>
              <p:cNvPr id="3218" name="Google Shape;3218;p142"/>
              <p:cNvGrpSpPr/>
              <p:nvPr/>
            </p:nvGrpSpPr>
            <p:grpSpPr>
              <a:xfrm>
                <a:off x="3136890" y="8531471"/>
                <a:ext cx="118243" cy="38316"/>
                <a:chOff x="6057900" y="3599363"/>
                <a:chExt cx="438425" cy="165725"/>
              </a:xfrm>
            </p:grpSpPr>
            <p:pic>
              <p:nvPicPr>
                <p:cNvPr id="3219" name="Google Shape;3219;p142"/>
                <p:cNvPicPr preferRelativeResize="0"/>
                <p:nvPr/>
              </p:nvPicPr>
              <p:blipFill rotWithShape="1">
                <a:blip r:embed="rId9">
                  <a:alphaModFix/>
                </a:blip>
                <a:srcRect b="0" l="0" r="0" t="0"/>
                <a:stretch/>
              </p:blipFill>
              <p:spPr>
                <a:xfrm rot="-201976">
                  <a:off x="6060208" y="3679178"/>
                  <a:ext cx="125559" cy="82294"/>
                </a:xfrm>
                <a:prstGeom prst="rect">
                  <a:avLst/>
                </a:prstGeom>
                <a:noFill/>
                <a:ln>
                  <a:noFill/>
                </a:ln>
              </p:spPr>
            </p:pic>
            <p:pic>
              <p:nvPicPr>
                <p:cNvPr id="3220" name="Google Shape;3220;p142"/>
                <p:cNvPicPr preferRelativeResize="0"/>
                <p:nvPr/>
              </p:nvPicPr>
              <p:blipFill rotWithShape="1">
                <a:blip r:embed="rId9">
                  <a:alphaModFix/>
                </a:blip>
                <a:srcRect b="20158" l="-224630" r="224630" t="-20160"/>
                <a:stretch/>
              </p:blipFill>
              <p:spPr>
                <a:xfrm rot="-201976">
                  <a:off x="6368458" y="3602978"/>
                  <a:ext cx="125559" cy="82294"/>
                </a:xfrm>
                <a:prstGeom prst="rect">
                  <a:avLst/>
                </a:prstGeom>
                <a:noFill/>
                <a:ln>
                  <a:noFill/>
                </a:ln>
              </p:spPr>
            </p:pic>
            <p:pic>
              <p:nvPicPr>
                <p:cNvPr id="3221" name="Google Shape;3221;p142"/>
                <p:cNvPicPr preferRelativeResize="0"/>
                <p:nvPr/>
              </p:nvPicPr>
              <p:blipFill rotWithShape="1">
                <a:blip r:embed="rId9">
                  <a:alphaModFix/>
                </a:blip>
                <a:srcRect b="0" l="0" r="0" t="0"/>
                <a:stretch/>
              </p:blipFill>
              <p:spPr>
                <a:xfrm rot="-201976">
                  <a:off x="6060208" y="3634415"/>
                  <a:ext cx="125559" cy="82294"/>
                </a:xfrm>
                <a:prstGeom prst="rect">
                  <a:avLst/>
                </a:prstGeom>
                <a:noFill/>
                <a:ln>
                  <a:noFill/>
                </a:ln>
              </p:spPr>
            </p:pic>
          </p:grpSp>
        </p:grpSp>
        <p:pic>
          <p:nvPicPr>
            <p:cNvPr id="3222" name="Google Shape;3222;p142"/>
            <p:cNvPicPr preferRelativeResize="0"/>
            <p:nvPr/>
          </p:nvPicPr>
          <p:blipFill rotWithShape="1">
            <a:blip r:embed="rId10">
              <a:alphaModFix/>
            </a:blip>
            <a:srcRect b="0" l="0" r="0" t="0"/>
            <a:stretch/>
          </p:blipFill>
          <p:spPr>
            <a:xfrm rot="124411">
              <a:off x="3133727" y="8303571"/>
              <a:ext cx="88233" cy="232058"/>
            </a:xfrm>
            <a:prstGeom prst="rect">
              <a:avLst/>
            </a:prstGeom>
            <a:noFill/>
            <a:ln>
              <a:noFill/>
            </a:ln>
          </p:spPr>
        </p:pic>
        <p:pic>
          <p:nvPicPr>
            <p:cNvPr id="3223" name="Google Shape;3223;p142"/>
            <p:cNvPicPr preferRelativeResize="0"/>
            <p:nvPr/>
          </p:nvPicPr>
          <p:blipFill rotWithShape="1">
            <a:blip r:embed="rId10">
              <a:alphaModFix/>
            </a:blip>
            <a:srcRect b="0" l="0" r="0" t="0"/>
            <a:stretch/>
          </p:blipFill>
          <p:spPr>
            <a:xfrm rot="124381">
              <a:off x="3209993" y="8310257"/>
              <a:ext cx="79352" cy="153855"/>
            </a:xfrm>
            <a:prstGeom prst="rect">
              <a:avLst/>
            </a:prstGeom>
            <a:noFill/>
            <a:ln>
              <a:noFill/>
            </a:ln>
          </p:spPr>
        </p:pic>
      </p:grpSp>
      <p:sp>
        <p:nvSpPr>
          <p:cNvPr id="3224" name="Google Shape;3224;p142"/>
          <p:cNvSpPr txBox="1"/>
          <p:nvPr/>
        </p:nvSpPr>
        <p:spPr>
          <a:xfrm>
            <a:off x="7775075" y="2742950"/>
            <a:ext cx="13014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Salivation is a cholinergic effect cause by the norclozapine metabolite.</a:t>
            </a:r>
            <a:endParaRPr b="0" i="0" sz="600" u="none" cap="none" strike="noStrike">
              <a:solidFill>
                <a:srgbClr val="000000"/>
              </a:solidFill>
              <a:latin typeface="Arial"/>
              <a:ea typeface="Arial"/>
              <a:cs typeface="Arial"/>
              <a:sym typeface="Arial"/>
            </a:endParaRPr>
          </a:p>
        </p:txBody>
      </p:sp>
      <p:sp>
        <p:nvSpPr>
          <p:cNvPr id="3225" name="Google Shape;3225;p142"/>
          <p:cNvSpPr/>
          <p:nvPr/>
        </p:nvSpPr>
        <p:spPr>
          <a:xfrm>
            <a:off x="6365325" y="2561725"/>
            <a:ext cx="2638200" cy="12897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26" name="Google Shape;3226;p142"/>
          <p:cNvPicPr preferRelativeResize="0"/>
          <p:nvPr/>
        </p:nvPicPr>
        <p:blipFill rotWithShape="1">
          <a:blip r:embed="rId11">
            <a:alphaModFix/>
          </a:blip>
          <a:srcRect b="0" l="0" r="0" t="0"/>
          <a:stretch/>
        </p:blipFill>
        <p:spPr>
          <a:xfrm>
            <a:off x="2547763" y="299924"/>
            <a:ext cx="3892876" cy="3652651"/>
          </a:xfrm>
          <a:prstGeom prst="rect">
            <a:avLst/>
          </a:prstGeom>
          <a:noFill/>
          <a:ln>
            <a:noFill/>
          </a:ln>
        </p:spPr>
      </p:pic>
      <p:sp>
        <p:nvSpPr>
          <p:cNvPr id="3227" name="Google Shape;3227;p142"/>
          <p:cNvSpPr/>
          <p:nvPr/>
        </p:nvSpPr>
        <p:spPr>
          <a:xfrm rot="1178666">
            <a:off x="3991159" y="403394"/>
            <a:ext cx="1600026" cy="730462"/>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8" name="Google Shape;3228;p142"/>
          <p:cNvSpPr txBox="1"/>
          <p:nvPr/>
        </p:nvSpPr>
        <p:spPr>
          <a:xfrm>
            <a:off x="1591300" y="265075"/>
            <a:ext cx="2726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Highly anticholinergic, potential for severe constipation</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26"/>
          <p:cNvPicPr preferRelativeResize="0"/>
          <p:nvPr/>
        </p:nvPicPr>
        <p:blipFill rotWithShape="1">
          <a:blip r:embed="rId3">
            <a:alphaModFix/>
          </a:blip>
          <a:srcRect b="0" l="0" r="0" t="0"/>
          <a:stretch/>
        </p:blipFill>
        <p:spPr>
          <a:xfrm>
            <a:off x="350200" y="381997"/>
            <a:ext cx="1798101" cy="1837293"/>
          </a:xfrm>
          <a:prstGeom prst="rect">
            <a:avLst/>
          </a:prstGeom>
          <a:noFill/>
          <a:ln>
            <a:noFill/>
          </a:ln>
        </p:spPr>
      </p:pic>
      <p:grpSp>
        <p:nvGrpSpPr>
          <p:cNvPr id="394" name="Google Shape;394;p26"/>
          <p:cNvGrpSpPr/>
          <p:nvPr/>
        </p:nvGrpSpPr>
        <p:grpSpPr>
          <a:xfrm>
            <a:off x="2625829" y="381950"/>
            <a:ext cx="1846834" cy="1837399"/>
            <a:chOff x="2625829" y="381950"/>
            <a:chExt cx="1846834" cy="1837399"/>
          </a:xfrm>
        </p:grpSpPr>
        <p:pic>
          <p:nvPicPr>
            <p:cNvPr id="395" name="Google Shape;395;p26"/>
            <p:cNvPicPr preferRelativeResize="0"/>
            <p:nvPr/>
          </p:nvPicPr>
          <p:blipFill rotWithShape="1">
            <a:blip r:embed="rId4">
              <a:alphaModFix/>
            </a:blip>
            <a:srcRect b="0" l="0" r="0" t="0"/>
            <a:stretch/>
          </p:blipFill>
          <p:spPr>
            <a:xfrm>
              <a:off x="2625829" y="381950"/>
              <a:ext cx="1798101" cy="1837399"/>
            </a:xfrm>
            <a:prstGeom prst="rect">
              <a:avLst/>
            </a:prstGeom>
            <a:noFill/>
            <a:ln>
              <a:noFill/>
            </a:ln>
          </p:spPr>
        </p:pic>
        <p:sp>
          <p:nvSpPr>
            <p:cNvPr id="396" name="Google Shape;396;p26"/>
            <p:cNvSpPr txBox="1"/>
            <p:nvPr/>
          </p:nvSpPr>
          <p:spPr>
            <a:xfrm>
              <a:off x="2991263" y="990603"/>
              <a:ext cx="1481400" cy="635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“Anti-</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serotonin”</a:t>
              </a:r>
              <a:endParaRPr b="1" i="0" sz="1400" u="none" cap="none" strike="noStrike">
                <a:solidFill>
                  <a:schemeClr val="lt1"/>
                </a:solidFill>
                <a:latin typeface="Arial"/>
                <a:ea typeface="Arial"/>
                <a:cs typeface="Arial"/>
                <a:sym typeface="Arial"/>
              </a:endParaRPr>
            </a:p>
          </p:txBody>
        </p:sp>
      </p:grpSp>
      <p:pic>
        <p:nvPicPr>
          <p:cNvPr id="397" name="Google Shape;397;p26"/>
          <p:cNvPicPr preferRelativeResize="0"/>
          <p:nvPr/>
        </p:nvPicPr>
        <p:blipFill rotWithShape="1">
          <a:blip r:embed="rId5">
            <a:alphaModFix/>
          </a:blip>
          <a:srcRect b="0" l="0" r="0" t="0"/>
          <a:stretch/>
        </p:blipFill>
        <p:spPr>
          <a:xfrm>
            <a:off x="500150" y="2623430"/>
            <a:ext cx="1870621" cy="1828905"/>
          </a:xfrm>
          <a:prstGeom prst="rect">
            <a:avLst/>
          </a:prstGeom>
          <a:noFill/>
          <a:ln>
            <a:noFill/>
          </a:ln>
        </p:spPr>
      </p:pic>
      <p:grpSp>
        <p:nvGrpSpPr>
          <p:cNvPr id="398" name="Google Shape;398;p26"/>
          <p:cNvGrpSpPr/>
          <p:nvPr/>
        </p:nvGrpSpPr>
        <p:grpSpPr>
          <a:xfrm>
            <a:off x="2708303" y="2596893"/>
            <a:ext cx="1921647" cy="1881950"/>
            <a:chOff x="2708303" y="2596893"/>
            <a:chExt cx="1921647" cy="1881950"/>
          </a:xfrm>
        </p:grpSpPr>
        <p:pic>
          <p:nvPicPr>
            <p:cNvPr id="399" name="Google Shape;399;p26"/>
            <p:cNvPicPr preferRelativeResize="0"/>
            <p:nvPr/>
          </p:nvPicPr>
          <p:blipFill rotWithShape="1">
            <a:blip r:embed="rId6">
              <a:alphaModFix/>
            </a:blip>
            <a:srcRect b="0" l="0" r="0" t="0"/>
            <a:stretch/>
          </p:blipFill>
          <p:spPr>
            <a:xfrm>
              <a:off x="2708303" y="2596893"/>
              <a:ext cx="1921647" cy="1881950"/>
            </a:xfrm>
            <a:prstGeom prst="rect">
              <a:avLst/>
            </a:prstGeom>
            <a:noFill/>
            <a:ln>
              <a:noFill/>
            </a:ln>
          </p:spPr>
        </p:pic>
        <p:sp>
          <p:nvSpPr>
            <p:cNvPr id="400" name="Google Shape;400;p26"/>
            <p:cNvSpPr txBox="1"/>
            <p:nvPr/>
          </p:nvSpPr>
          <p:spPr>
            <a:xfrm>
              <a:off x="2761670" y="2889978"/>
              <a:ext cx="1481400" cy="635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“Anti-</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dopamine”</a:t>
              </a:r>
              <a:endParaRPr b="1" i="0" sz="1400" u="none" cap="none" strike="noStrike">
                <a:solidFill>
                  <a:schemeClr val="lt1"/>
                </a:solidFill>
                <a:latin typeface="Arial"/>
                <a:ea typeface="Arial"/>
                <a:cs typeface="Arial"/>
                <a:sym typeface="Arial"/>
              </a:endParaRPr>
            </a:p>
          </p:txBody>
        </p:sp>
      </p:grpSp>
      <p:pic>
        <p:nvPicPr>
          <p:cNvPr id="401" name="Google Shape;401;p26"/>
          <p:cNvPicPr preferRelativeResize="0"/>
          <p:nvPr/>
        </p:nvPicPr>
        <p:blipFill rotWithShape="1">
          <a:blip r:embed="rId7">
            <a:alphaModFix/>
          </a:blip>
          <a:srcRect b="0" l="0" r="0" t="0"/>
          <a:stretch/>
        </p:blipFill>
        <p:spPr>
          <a:xfrm>
            <a:off x="4770775" y="529438"/>
            <a:ext cx="1946171" cy="1540937"/>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2" name="Shape 3232"/>
        <p:cNvGrpSpPr/>
        <p:nvPr/>
      </p:nvGrpSpPr>
      <p:grpSpPr>
        <a:xfrm>
          <a:off x="0" y="0"/>
          <a:ext cx="0" cy="0"/>
          <a:chOff x="0" y="0"/>
          <a:chExt cx="0" cy="0"/>
        </a:xfrm>
      </p:grpSpPr>
      <p:sp>
        <p:nvSpPr>
          <p:cNvPr id="3233" name="Google Shape;3233;p143"/>
          <p:cNvSpPr txBox="1"/>
          <p:nvPr/>
        </p:nvSpPr>
        <p:spPr>
          <a:xfrm>
            <a:off x="1180925" y="2547575"/>
            <a:ext cx="2665500" cy="43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3234" name="Google Shape;3234;p143"/>
          <p:cNvSpPr txBox="1"/>
          <p:nvPr/>
        </p:nvSpPr>
        <p:spPr>
          <a:xfrm>
            <a:off x="149360" y="119255"/>
            <a:ext cx="3373500" cy="6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Olanzapine (ZYPREXA) </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 sz="1300" u="none" cap="none" strike="noStrike">
                <a:solidFill>
                  <a:srgbClr val="000000"/>
                </a:solidFill>
                <a:latin typeface="Arial"/>
                <a:ea typeface="Arial"/>
                <a:cs typeface="Arial"/>
                <a:sym typeface="Arial"/>
              </a:rPr>
              <a:t>o lan za peen / zy PREX a</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 sz="1600" u="none" cap="none" strike="noStrike">
                <a:solidFill>
                  <a:srgbClr val="000000"/>
                </a:solidFill>
                <a:latin typeface="Arial"/>
                <a:ea typeface="Arial"/>
                <a:cs typeface="Arial"/>
                <a:sym typeface="Arial"/>
              </a:rPr>
              <a:t>“Owl lands upon </a:t>
            </a:r>
            <a:r>
              <a:rPr b="0" i="0" lang="en" sz="1200" u="none" cap="none" strike="noStrike">
                <a:solidFill>
                  <a:srgbClr val="000000"/>
                </a:solidFill>
                <a:latin typeface="Arial"/>
                <a:ea typeface="Arial"/>
                <a:cs typeface="Arial"/>
                <a:sym typeface="Arial"/>
              </a:rPr>
              <a:t>(cra)</a:t>
            </a:r>
            <a:r>
              <a:rPr b="0" i="0" lang="en" sz="1600" u="none" cap="none" strike="noStrike">
                <a:solidFill>
                  <a:srgbClr val="000000"/>
                </a:solidFill>
                <a:latin typeface="Arial"/>
                <a:ea typeface="Arial"/>
                <a:cs typeface="Arial"/>
                <a:sym typeface="Arial"/>
              </a:rPr>
              <a:t>Zy pretzel”</a:t>
            </a:r>
            <a:endParaRPr b="0" i="0" sz="1600" u="none" cap="none" strike="noStrike">
              <a:solidFill>
                <a:srgbClr val="000000"/>
              </a:solidFill>
              <a:latin typeface="Arial"/>
              <a:ea typeface="Arial"/>
              <a:cs typeface="Arial"/>
              <a:sym typeface="Arial"/>
            </a:endParaRPr>
          </a:p>
        </p:txBody>
      </p:sp>
      <p:sp>
        <p:nvSpPr>
          <p:cNvPr id="3235" name="Google Shape;3235;p143"/>
          <p:cNvSpPr txBox="1"/>
          <p:nvPr/>
        </p:nvSpPr>
        <p:spPr>
          <a:xfrm>
            <a:off x="172426" y="1028200"/>
            <a:ext cx="3954300" cy="23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300" u="none" cap="none" strike="noStrike">
                <a:solidFill>
                  <a:srgbClr val="000000"/>
                </a:solidFill>
                <a:latin typeface="Arial"/>
                <a:ea typeface="Arial"/>
                <a:cs typeface="Arial"/>
                <a:sym typeface="Arial"/>
              </a:rPr>
              <a:t>❖ Antipsychotic (SGA)</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D2 antagonist - </a:t>
            </a:r>
            <a:r>
              <a:rPr b="1" i="0" lang="en" sz="1400" u="none" cap="none" strike="noStrike">
                <a:solidFill>
                  <a:srgbClr val="000000"/>
                </a:solidFill>
                <a:latin typeface="Arial"/>
                <a:ea typeface="Arial"/>
                <a:cs typeface="Arial"/>
                <a:sym typeface="Arial"/>
              </a:rPr>
              <a:t>⇩ </a:t>
            </a:r>
            <a:r>
              <a:rPr b="0" i="0" lang="en" sz="1300" u="none" cap="none" strike="noStrike">
                <a:solidFill>
                  <a:srgbClr val="000000"/>
                </a:solidFill>
                <a:latin typeface="Arial"/>
                <a:ea typeface="Arial"/>
                <a:cs typeface="Arial"/>
                <a:sym typeface="Arial"/>
              </a:rPr>
              <a:t>DA</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5-HT</a:t>
            </a:r>
            <a:r>
              <a:rPr b="0" baseline="-25000" i="0" lang="en" sz="1300" u="none" cap="none" strike="noStrike">
                <a:solidFill>
                  <a:srgbClr val="000000"/>
                </a:solidFill>
                <a:latin typeface="Arial"/>
                <a:ea typeface="Arial"/>
                <a:cs typeface="Arial"/>
                <a:sym typeface="Arial"/>
              </a:rPr>
              <a:t>2A</a:t>
            </a:r>
            <a:r>
              <a:rPr b="0" i="0" lang="en" sz="1300" u="none" cap="none" strike="noStrike">
                <a:solidFill>
                  <a:srgbClr val="000000"/>
                </a:solidFill>
                <a:latin typeface="Arial"/>
                <a:ea typeface="Arial"/>
                <a:cs typeface="Arial"/>
                <a:sym typeface="Arial"/>
              </a:rPr>
              <a:t> antagonist - </a:t>
            </a:r>
            <a:r>
              <a:rPr b="1" i="0" lang="en" sz="1400" u="none" cap="none" strike="noStrike">
                <a:solidFill>
                  <a:srgbClr val="000000"/>
                </a:solidFill>
                <a:latin typeface="Arial"/>
                <a:ea typeface="Arial"/>
                <a:cs typeface="Arial"/>
                <a:sym typeface="Arial"/>
              </a:rPr>
              <a:t>⇧ </a:t>
            </a:r>
            <a:r>
              <a:rPr b="0" i="0" lang="en" sz="1300" u="none" cap="none" strike="noStrike">
                <a:solidFill>
                  <a:srgbClr val="000000"/>
                </a:solidFill>
                <a:latin typeface="Arial"/>
                <a:ea typeface="Arial"/>
                <a:cs typeface="Arial"/>
                <a:sym typeface="Arial"/>
              </a:rPr>
              <a:t>DA</a:t>
            </a:r>
            <a:endParaRPr b="0" i="0" sz="1300" u="none" cap="none" strike="noStrike">
              <a:solidFill>
                <a:srgbClr val="000000"/>
              </a:solidFill>
              <a:latin typeface="Arial"/>
              <a:ea typeface="Arial"/>
              <a:cs typeface="Arial"/>
              <a:sym typeface="Arial"/>
            </a:endParaRPr>
          </a:p>
        </p:txBody>
      </p:sp>
      <p:sp>
        <p:nvSpPr>
          <p:cNvPr id="3236" name="Google Shape;3236;p143"/>
          <p:cNvSpPr txBox="1"/>
          <p:nvPr/>
        </p:nvSpPr>
        <p:spPr>
          <a:xfrm>
            <a:off x="329176" y="2759931"/>
            <a:ext cx="1056600" cy="60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3237" name="Google Shape;3237;p143"/>
          <p:cNvSpPr txBox="1"/>
          <p:nvPr/>
        </p:nvSpPr>
        <p:spPr>
          <a:xfrm>
            <a:off x="149350" y="1828675"/>
            <a:ext cx="2820000" cy="1012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1300" u="none" cap="none" strike="noStrike">
                <a:solidFill>
                  <a:srgbClr val="000000"/>
                </a:solidFill>
                <a:latin typeface="Arial"/>
                <a:ea typeface="Arial"/>
                <a:cs typeface="Arial"/>
                <a:sym typeface="Arial"/>
              </a:rPr>
              <a:t>FDA-approved for: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 Schizophrenia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 Bipolar mania</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 Bipolar maintenance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 Bipolar depression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(with fluoxetine)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 Treatment-resistant depression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(with fluoxetine)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 Acute agitation of mania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(IM route)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pic>
        <p:nvPicPr>
          <p:cNvPr descr="A picture containing transport&#10;&#10;Description automatically generated" id="3238" name="Google Shape;3238;p143"/>
          <p:cNvPicPr preferRelativeResize="0"/>
          <p:nvPr/>
        </p:nvPicPr>
        <p:blipFill rotWithShape="1">
          <a:blip r:embed="rId3">
            <a:alphaModFix/>
          </a:blip>
          <a:srcRect b="0" l="0" r="0" t="0"/>
          <a:stretch/>
        </p:blipFill>
        <p:spPr>
          <a:xfrm>
            <a:off x="3641537" y="2574065"/>
            <a:ext cx="2252076" cy="1752885"/>
          </a:xfrm>
          <a:prstGeom prst="rect">
            <a:avLst/>
          </a:prstGeom>
          <a:noFill/>
          <a:ln>
            <a:noFill/>
          </a:ln>
        </p:spPr>
      </p:pic>
      <p:pic>
        <p:nvPicPr>
          <p:cNvPr id="3239" name="Google Shape;3239;p143"/>
          <p:cNvPicPr preferRelativeResize="0"/>
          <p:nvPr/>
        </p:nvPicPr>
        <p:blipFill rotWithShape="1">
          <a:blip r:embed="rId4">
            <a:alphaModFix/>
          </a:blip>
          <a:srcRect b="-8" l="0" r="0" t="7911"/>
          <a:stretch/>
        </p:blipFill>
        <p:spPr>
          <a:xfrm>
            <a:off x="4025723" y="1065292"/>
            <a:ext cx="1483713" cy="1543128"/>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3" name="Shape 3243"/>
        <p:cNvGrpSpPr/>
        <p:nvPr/>
      </p:nvGrpSpPr>
      <p:grpSpPr>
        <a:xfrm>
          <a:off x="0" y="0"/>
          <a:ext cx="0" cy="0"/>
          <a:chOff x="0" y="0"/>
          <a:chExt cx="0" cy="0"/>
        </a:xfrm>
      </p:grpSpPr>
      <p:sp>
        <p:nvSpPr>
          <p:cNvPr id="3244" name="Google Shape;3244;p144"/>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ZYPREXA</a:t>
            </a:r>
            <a:endParaRPr b="1" i="0" sz="1400" u="none" cap="none" strike="noStrike">
              <a:solidFill>
                <a:srgbClr val="000000"/>
              </a:solidFill>
              <a:latin typeface="Arial"/>
              <a:ea typeface="Arial"/>
              <a:cs typeface="Arial"/>
              <a:sym typeface="Arial"/>
            </a:endParaRPr>
          </a:p>
        </p:txBody>
      </p:sp>
      <p:pic>
        <p:nvPicPr>
          <p:cNvPr id="3245" name="Google Shape;3245;p144"/>
          <p:cNvPicPr preferRelativeResize="0"/>
          <p:nvPr/>
        </p:nvPicPr>
        <p:blipFill rotWithShape="1">
          <a:blip r:embed="rId3">
            <a:alphaModFix/>
          </a:blip>
          <a:srcRect b="0" l="0" r="0" t="0"/>
          <a:stretch/>
        </p:blipFill>
        <p:spPr>
          <a:xfrm>
            <a:off x="2723775" y="491250"/>
            <a:ext cx="3427976" cy="3409599"/>
          </a:xfrm>
          <a:prstGeom prst="rect">
            <a:avLst/>
          </a:prstGeom>
          <a:noFill/>
          <a:ln>
            <a:noFill/>
          </a:ln>
        </p:spPr>
      </p:pic>
      <p:pic>
        <p:nvPicPr>
          <p:cNvPr id="3246" name="Google Shape;3246;p144"/>
          <p:cNvPicPr preferRelativeResize="0"/>
          <p:nvPr/>
        </p:nvPicPr>
        <p:blipFill rotWithShape="1">
          <a:blip r:embed="rId4">
            <a:alphaModFix/>
          </a:blip>
          <a:srcRect b="0" l="0" r="0" t="0"/>
          <a:stretch/>
        </p:blipFill>
        <p:spPr>
          <a:xfrm>
            <a:off x="610975" y="3939924"/>
            <a:ext cx="7843523" cy="1119875"/>
          </a:xfrm>
          <a:prstGeom prst="rect">
            <a:avLst/>
          </a:prstGeom>
          <a:noFill/>
          <a:ln>
            <a:noFill/>
          </a:ln>
        </p:spPr>
      </p:pic>
      <p:cxnSp>
        <p:nvCxnSpPr>
          <p:cNvPr id="3247" name="Google Shape;3247;p144"/>
          <p:cNvCxnSpPr/>
          <p:nvPr/>
        </p:nvCxnSpPr>
        <p:spPr>
          <a:xfrm>
            <a:off x="3580055" y="1346355"/>
            <a:ext cx="1693200" cy="1766100"/>
          </a:xfrm>
          <a:prstGeom prst="straightConnector1">
            <a:avLst/>
          </a:prstGeom>
          <a:noFill/>
          <a:ln cap="flat" cmpd="sng" w="38100">
            <a:solidFill>
              <a:schemeClr val="lt1"/>
            </a:solidFill>
            <a:prstDash val="solid"/>
            <a:round/>
            <a:headEnd len="sm" w="sm" type="none"/>
            <a:tailEnd len="sm" w="sm" type="none"/>
          </a:ln>
        </p:spPr>
      </p:cxnSp>
      <p:cxnSp>
        <p:nvCxnSpPr>
          <p:cNvPr id="3248" name="Google Shape;3248;p144"/>
          <p:cNvCxnSpPr/>
          <p:nvPr/>
        </p:nvCxnSpPr>
        <p:spPr>
          <a:xfrm flipH="1" rot="10800000">
            <a:off x="1410850" y="1346250"/>
            <a:ext cx="2169300" cy="2886300"/>
          </a:xfrm>
          <a:prstGeom prst="straightConnector1">
            <a:avLst/>
          </a:prstGeom>
          <a:noFill/>
          <a:ln cap="flat" cmpd="sng" w="38100">
            <a:solidFill>
              <a:srgbClr val="00FF00"/>
            </a:solidFill>
            <a:prstDash val="solid"/>
            <a:round/>
            <a:headEnd len="sm" w="sm" type="none"/>
            <a:tailEnd len="sm" w="sm" type="none"/>
          </a:ln>
        </p:spPr>
      </p:cxnSp>
      <p:cxnSp>
        <p:nvCxnSpPr>
          <p:cNvPr id="3249" name="Google Shape;3249;p144"/>
          <p:cNvCxnSpPr/>
          <p:nvPr/>
        </p:nvCxnSpPr>
        <p:spPr>
          <a:xfrm flipH="1" rot="10800000">
            <a:off x="3580150" y="3595100"/>
            <a:ext cx="2034600" cy="795000"/>
          </a:xfrm>
          <a:prstGeom prst="straightConnector1">
            <a:avLst/>
          </a:prstGeom>
          <a:noFill/>
          <a:ln cap="flat" cmpd="sng" w="38100">
            <a:solidFill>
              <a:srgbClr val="00FF00"/>
            </a:solidFill>
            <a:prstDash val="solid"/>
            <a:round/>
            <a:headEnd len="sm" w="sm" type="none"/>
            <a:tailEnd len="sm" w="sm" type="none"/>
          </a:ln>
        </p:spPr>
      </p:cxnSp>
      <p:sp>
        <p:nvSpPr>
          <p:cNvPr id="3250" name="Google Shape;3250;p144"/>
          <p:cNvSpPr/>
          <p:nvPr/>
        </p:nvSpPr>
        <p:spPr>
          <a:xfrm>
            <a:off x="5170725" y="4526150"/>
            <a:ext cx="33444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picture containing transport&#10;&#10;Description automatically generated" id="3251" name="Google Shape;3251;p144"/>
          <p:cNvPicPr preferRelativeResize="0"/>
          <p:nvPr/>
        </p:nvPicPr>
        <p:blipFill rotWithShape="1">
          <a:blip r:embed="rId5">
            <a:alphaModFix/>
          </a:blip>
          <a:srcRect b="0" l="0" r="0" t="0"/>
          <a:stretch/>
        </p:blipFill>
        <p:spPr>
          <a:xfrm>
            <a:off x="8027850" y="833395"/>
            <a:ext cx="866149" cy="674155"/>
          </a:xfrm>
          <a:prstGeom prst="rect">
            <a:avLst/>
          </a:prstGeom>
          <a:noFill/>
          <a:ln>
            <a:noFill/>
          </a:ln>
        </p:spPr>
      </p:pic>
      <p:pic>
        <p:nvPicPr>
          <p:cNvPr id="3252" name="Google Shape;3252;p144"/>
          <p:cNvPicPr preferRelativeResize="0"/>
          <p:nvPr/>
        </p:nvPicPr>
        <p:blipFill rotWithShape="1">
          <a:blip r:embed="rId6">
            <a:alphaModFix/>
          </a:blip>
          <a:srcRect b="-8" l="0" r="0" t="7911"/>
          <a:stretch/>
        </p:blipFill>
        <p:spPr>
          <a:xfrm>
            <a:off x="8175608" y="253125"/>
            <a:ext cx="570636" cy="593484"/>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6" name="Shape 3256"/>
        <p:cNvGrpSpPr/>
        <p:nvPr/>
      </p:nvGrpSpPr>
      <p:grpSpPr>
        <a:xfrm>
          <a:off x="0" y="0"/>
          <a:ext cx="0" cy="0"/>
          <a:chOff x="0" y="0"/>
          <a:chExt cx="0" cy="0"/>
        </a:xfrm>
      </p:grpSpPr>
      <p:sp>
        <p:nvSpPr>
          <p:cNvPr id="3257" name="Google Shape;3257;p145"/>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ZYPREXA</a:t>
            </a:r>
            <a:endParaRPr b="1" i="0" sz="1400" u="none" cap="none" strike="noStrike">
              <a:solidFill>
                <a:srgbClr val="000000"/>
              </a:solidFill>
              <a:latin typeface="Arial"/>
              <a:ea typeface="Arial"/>
              <a:cs typeface="Arial"/>
              <a:sym typeface="Arial"/>
            </a:endParaRPr>
          </a:p>
        </p:txBody>
      </p:sp>
      <p:pic>
        <p:nvPicPr>
          <p:cNvPr id="3258" name="Google Shape;3258;p145"/>
          <p:cNvPicPr preferRelativeResize="0"/>
          <p:nvPr/>
        </p:nvPicPr>
        <p:blipFill rotWithShape="1">
          <a:blip r:embed="rId3">
            <a:alphaModFix/>
          </a:blip>
          <a:srcRect b="0" l="0" r="0" t="0"/>
          <a:stretch/>
        </p:blipFill>
        <p:spPr>
          <a:xfrm>
            <a:off x="2723775" y="491250"/>
            <a:ext cx="3427976" cy="3409599"/>
          </a:xfrm>
          <a:prstGeom prst="rect">
            <a:avLst/>
          </a:prstGeom>
          <a:noFill/>
          <a:ln>
            <a:noFill/>
          </a:ln>
        </p:spPr>
      </p:pic>
      <p:pic>
        <p:nvPicPr>
          <p:cNvPr id="3259" name="Google Shape;3259;p145"/>
          <p:cNvPicPr preferRelativeResize="0"/>
          <p:nvPr/>
        </p:nvPicPr>
        <p:blipFill rotWithShape="1">
          <a:blip r:embed="rId4">
            <a:alphaModFix/>
          </a:blip>
          <a:srcRect b="0" l="0" r="0" t="0"/>
          <a:stretch/>
        </p:blipFill>
        <p:spPr>
          <a:xfrm>
            <a:off x="610975" y="3939924"/>
            <a:ext cx="7843523" cy="1119875"/>
          </a:xfrm>
          <a:prstGeom prst="rect">
            <a:avLst/>
          </a:prstGeom>
          <a:noFill/>
          <a:ln>
            <a:noFill/>
          </a:ln>
        </p:spPr>
      </p:pic>
      <p:cxnSp>
        <p:nvCxnSpPr>
          <p:cNvPr id="3260" name="Google Shape;3260;p145"/>
          <p:cNvCxnSpPr/>
          <p:nvPr/>
        </p:nvCxnSpPr>
        <p:spPr>
          <a:xfrm>
            <a:off x="3580055" y="1346355"/>
            <a:ext cx="1693200" cy="1766100"/>
          </a:xfrm>
          <a:prstGeom prst="straightConnector1">
            <a:avLst/>
          </a:prstGeom>
          <a:noFill/>
          <a:ln cap="flat" cmpd="sng" w="38100">
            <a:solidFill>
              <a:schemeClr val="lt1"/>
            </a:solidFill>
            <a:prstDash val="solid"/>
            <a:round/>
            <a:headEnd len="sm" w="sm" type="none"/>
            <a:tailEnd len="sm" w="sm" type="none"/>
          </a:ln>
        </p:spPr>
      </p:cxnSp>
      <p:cxnSp>
        <p:nvCxnSpPr>
          <p:cNvPr id="3261" name="Google Shape;3261;p145"/>
          <p:cNvCxnSpPr/>
          <p:nvPr/>
        </p:nvCxnSpPr>
        <p:spPr>
          <a:xfrm flipH="1" rot="10800000">
            <a:off x="1410850" y="1346250"/>
            <a:ext cx="2169300" cy="2886300"/>
          </a:xfrm>
          <a:prstGeom prst="straightConnector1">
            <a:avLst/>
          </a:prstGeom>
          <a:noFill/>
          <a:ln cap="flat" cmpd="sng" w="38100">
            <a:solidFill>
              <a:srgbClr val="00FF00"/>
            </a:solidFill>
            <a:prstDash val="solid"/>
            <a:round/>
            <a:headEnd len="sm" w="sm" type="none"/>
            <a:tailEnd len="sm" w="sm" type="none"/>
          </a:ln>
        </p:spPr>
      </p:cxnSp>
      <p:cxnSp>
        <p:nvCxnSpPr>
          <p:cNvPr id="3262" name="Google Shape;3262;p145"/>
          <p:cNvCxnSpPr/>
          <p:nvPr/>
        </p:nvCxnSpPr>
        <p:spPr>
          <a:xfrm flipH="1" rot="10800000">
            <a:off x="3580150" y="3595100"/>
            <a:ext cx="2034600" cy="795000"/>
          </a:xfrm>
          <a:prstGeom prst="straightConnector1">
            <a:avLst/>
          </a:prstGeom>
          <a:noFill/>
          <a:ln cap="flat" cmpd="sng" w="38100">
            <a:solidFill>
              <a:srgbClr val="00FF00"/>
            </a:solidFill>
            <a:prstDash val="solid"/>
            <a:round/>
            <a:headEnd len="sm" w="sm" type="none"/>
            <a:tailEnd len="sm" w="sm" type="none"/>
          </a:ln>
        </p:spPr>
      </p:cxnSp>
      <p:sp>
        <p:nvSpPr>
          <p:cNvPr id="3263" name="Google Shape;3263;p145"/>
          <p:cNvSpPr/>
          <p:nvPr/>
        </p:nvSpPr>
        <p:spPr>
          <a:xfrm>
            <a:off x="5170725" y="4526150"/>
            <a:ext cx="33444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picture containing transport&#10;&#10;Description automatically generated" id="3264" name="Google Shape;3264;p145"/>
          <p:cNvPicPr preferRelativeResize="0"/>
          <p:nvPr/>
        </p:nvPicPr>
        <p:blipFill rotWithShape="1">
          <a:blip r:embed="rId5">
            <a:alphaModFix/>
          </a:blip>
          <a:srcRect b="0" l="0" r="0" t="0"/>
          <a:stretch/>
        </p:blipFill>
        <p:spPr>
          <a:xfrm>
            <a:off x="8027850" y="833395"/>
            <a:ext cx="866149" cy="674155"/>
          </a:xfrm>
          <a:prstGeom prst="rect">
            <a:avLst/>
          </a:prstGeom>
          <a:noFill/>
          <a:ln>
            <a:noFill/>
          </a:ln>
        </p:spPr>
      </p:pic>
      <p:pic>
        <p:nvPicPr>
          <p:cNvPr id="3265" name="Google Shape;3265;p145"/>
          <p:cNvPicPr preferRelativeResize="0"/>
          <p:nvPr/>
        </p:nvPicPr>
        <p:blipFill rotWithShape="1">
          <a:blip r:embed="rId6">
            <a:alphaModFix/>
          </a:blip>
          <a:srcRect b="-8" l="0" r="0" t="7911"/>
          <a:stretch/>
        </p:blipFill>
        <p:spPr>
          <a:xfrm>
            <a:off x="8175608" y="253125"/>
            <a:ext cx="570636" cy="593484"/>
          </a:xfrm>
          <a:prstGeom prst="rect">
            <a:avLst/>
          </a:prstGeom>
          <a:noFill/>
          <a:ln>
            <a:noFill/>
          </a:ln>
        </p:spPr>
      </p:pic>
      <p:sp>
        <p:nvSpPr>
          <p:cNvPr id="3266" name="Google Shape;3266;p145"/>
          <p:cNvSpPr txBox="1"/>
          <p:nvPr/>
        </p:nvSpPr>
        <p:spPr>
          <a:xfrm>
            <a:off x="2366525" y="383060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minimal EPS</a:t>
            </a:r>
            <a:endParaRPr b="0" i="0" sz="1000" u="none" cap="none" strike="noStrike">
              <a:solidFill>
                <a:srgbClr val="000000"/>
              </a:solidFill>
              <a:latin typeface="Arial"/>
              <a:ea typeface="Arial"/>
              <a:cs typeface="Arial"/>
              <a:sym typeface="Arial"/>
            </a:endParaRPr>
          </a:p>
        </p:txBody>
      </p:sp>
      <p:cxnSp>
        <p:nvCxnSpPr>
          <p:cNvPr id="3267" name="Google Shape;3267;p145"/>
          <p:cNvCxnSpPr/>
          <p:nvPr/>
        </p:nvCxnSpPr>
        <p:spPr>
          <a:xfrm>
            <a:off x="1493475" y="4143075"/>
            <a:ext cx="2696700" cy="0"/>
          </a:xfrm>
          <a:prstGeom prst="straightConnector1">
            <a:avLst/>
          </a:prstGeom>
          <a:noFill/>
          <a:ln cap="flat" cmpd="sng" w="38100">
            <a:solidFill>
              <a:srgbClr val="00FF00"/>
            </a:solidFill>
            <a:prstDash val="solid"/>
            <a:round/>
            <a:headEnd len="sm" w="sm" type="none"/>
            <a:tailEnd len="sm" w="sm" type="none"/>
          </a:ln>
        </p:spPr>
      </p:cxnSp>
      <p:cxnSp>
        <p:nvCxnSpPr>
          <p:cNvPr id="3268" name="Google Shape;3268;p145"/>
          <p:cNvCxnSpPr/>
          <p:nvPr/>
        </p:nvCxnSpPr>
        <p:spPr>
          <a:xfrm>
            <a:off x="1639525" y="3939925"/>
            <a:ext cx="3039600" cy="0"/>
          </a:xfrm>
          <a:prstGeom prst="straightConnector1">
            <a:avLst/>
          </a:prstGeom>
          <a:noFill/>
          <a:ln cap="flat" cmpd="sng" w="38100">
            <a:solidFill>
              <a:srgbClr val="00FF00"/>
            </a:solidFill>
            <a:prstDash val="solid"/>
            <a:round/>
            <a:headEnd len="sm" w="sm" type="none"/>
            <a:tailEnd len="sm" w="sm" type="none"/>
          </a:ln>
        </p:spPr>
      </p:cxn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2" name="Shape 3272"/>
        <p:cNvGrpSpPr/>
        <p:nvPr/>
      </p:nvGrpSpPr>
      <p:grpSpPr>
        <a:xfrm>
          <a:off x="0" y="0"/>
          <a:ext cx="0" cy="0"/>
          <a:chOff x="0" y="0"/>
          <a:chExt cx="0" cy="0"/>
        </a:xfrm>
      </p:grpSpPr>
      <p:sp>
        <p:nvSpPr>
          <p:cNvPr id="3273" name="Google Shape;3273;p146"/>
          <p:cNvSpPr txBox="1"/>
          <p:nvPr/>
        </p:nvSpPr>
        <p:spPr>
          <a:xfrm>
            <a:off x="5170225" y="250950"/>
            <a:ext cx="1229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ZYPREXA</a:t>
            </a:r>
            <a:endParaRPr b="1" i="0" sz="1400" u="none" cap="none" strike="noStrike">
              <a:solidFill>
                <a:srgbClr val="000000"/>
              </a:solidFill>
              <a:latin typeface="Arial"/>
              <a:ea typeface="Arial"/>
              <a:cs typeface="Arial"/>
              <a:sym typeface="Arial"/>
            </a:endParaRPr>
          </a:p>
        </p:txBody>
      </p:sp>
      <p:pic>
        <p:nvPicPr>
          <p:cNvPr id="3274" name="Google Shape;3274;p146"/>
          <p:cNvPicPr preferRelativeResize="0"/>
          <p:nvPr/>
        </p:nvPicPr>
        <p:blipFill rotWithShape="1">
          <a:blip r:embed="rId3">
            <a:alphaModFix/>
          </a:blip>
          <a:srcRect b="0" l="0" r="41710" t="0"/>
          <a:stretch/>
        </p:blipFill>
        <p:spPr>
          <a:xfrm>
            <a:off x="6447818" y="4148280"/>
            <a:ext cx="2721818" cy="666690"/>
          </a:xfrm>
          <a:prstGeom prst="rect">
            <a:avLst/>
          </a:prstGeom>
          <a:noFill/>
          <a:ln>
            <a:noFill/>
          </a:ln>
        </p:spPr>
      </p:pic>
      <p:pic>
        <p:nvPicPr>
          <p:cNvPr descr="A picture containing transport&#10;&#10;Description automatically generated" id="3275" name="Google Shape;3275;p146"/>
          <p:cNvPicPr preferRelativeResize="0"/>
          <p:nvPr/>
        </p:nvPicPr>
        <p:blipFill rotWithShape="1">
          <a:blip r:embed="rId4">
            <a:alphaModFix/>
          </a:blip>
          <a:srcRect b="0" l="0" r="0" t="0"/>
          <a:stretch/>
        </p:blipFill>
        <p:spPr>
          <a:xfrm>
            <a:off x="8578010" y="702011"/>
            <a:ext cx="437615" cy="340614"/>
          </a:xfrm>
          <a:prstGeom prst="rect">
            <a:avLst/>
          </a:prstGeom>
          <a:noFill/>
          <a:ln>
            <a:noFill/>
          </a:ln>
        </p:spPr>
      </p:pic>
      <p:pic>
        <p:nvPicPr>
          <p:cNvPr id="3276" name="Google Shape;3276;p146"/>
          <p:cNvPicPr preferRelativeResize="0"/>
          <p:nvPr/>
        </p:nvPicPr>
        <p:blipFill rotWithShape="1">
          <a:blip r:embed="rId5">
            <a:alphaModFix/>
          </a:blip>
          <a:srcRect b="-8" l="0" r="0" t="7911"/>
          <a:stretch/>
        </p:blipFill>
        <p:spPr>
          <a:xfrm>
            <a:off x="8652664" y="408833"/>
            <a:ext cx="288309" cy="299853"/>
          </a:xfrm>
          <a:prstGeom prst="rect">
            <a:avLst/>
          </a:prstGeom>
          <a:noFill/>
          <a:ln>
            <a:noFill/>
          </a:ln>
        </p:spPr>
      </p:pic>
      <p:pic>
        <p:nvPicPr>
          <p:cNvPr id="3277" name="Google Shape;3277;p146"/>
          <p:cNvPicPr preferRelativeResize="0"/>
          <p:nvPr/>
        </p:nvPicPr>
        <p:blipFill rotWithShape="1">
          <a:blip r:embed="rId6">
            <a:alphaModFix/>
          </a:blip>
          <a:srcRect b="0" l="0" r="0" t="0"/>
          <a:stretch/>
        </p:blipFill>
        <p:spPr>
          <a:xfrm>
            <a:off x="1030775" y="1337324"/>
            <a:ext cx="2853060" cy="2677000"/>
          </a:xfrm>
          <a:prstGeom prst="rect">
            <a:avLst/>
          </a:prstGeom>
          <a:noFill/>
          <a:ln>
            <a:noFill/>
          </a:ln>
        </p:spPr>
      </p:pic>
      <p:sp>
        <p:nvSpPr>
          <p:cNvPr id="3278" name="Google Shape;3278;p146"/>
          <p:cNvSpPr txBox="1"/>
          <p:nvPr/>
        </p:nvSpPr>
        <p:spPr>
          <a:xfrm>
            <a:off x="147093" y="230250"/>
            <a:ext cx="1639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279" name="Google Shape;3279;p146"/>
          <p:cNvPicPr preferRelativeResize="0"/>
          <p:nvPr/>
        </p:nvPicPr>
        <p:blipFill rotWithShape="1">
          <a:blip r:embed="rId7">
            <a:alphaModFix/>
          </a:blip>
          <a:srcRect b="0" l="0" r="21862" t="0"/>
          <a:stretch/>
        </p:blipFill>
        <p:spPr>
          <a:xfrm>
            <a:off x="216925" y="4179417"/>
            <a:ext cx="4589354" cy="726608"/>
          </a:xfrm>
          <a:prstGeom prst="rect">
            <a:avLst/>
          </a:prstGeom>
          <a:noFill/>
          <a:ln>
            <a:noFill/>
          </a:ln>
        </p:spPr>
      </p:pic>
      <p:grpSp>
        <p:nvGrpSpPr>
          <p:cNvPr id="3280" name="Google Shape;3280;p146"/>
          <p:cNvGrpSpPr/>
          <p:nvPr/>
        </p:nvGrpSpPr>
        <p:grpSpPr>
          <a:xfrm rot="10800000">
            <a:off x="3684345" y="277686"/>
            <a:ext cx="1078395" cy="520734"/>
            <a:chOff x="-88857" y="3794217"/>
            <a:chExt cx="3274811" cy="1659446"/>
          </a:xfrm>
        </p:grpSpPr>
        <p:pic>
          <p:nvPicPr>
            <p:cNvPr id="3281" name="Google Shape;3281;p146"/>
            <p:cNvPicPr preferRelativeResize="0"/>
            <p:nvPr/>
          </p:nvPicPr>
          <p:blipFill rotWithShape="1">
            <a:blip r:embed="rId8">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282" name="Google Shape;3282;p146"/>
            <p:cNvPicPr preferRelativeResize="0"/>
            <p:nvPr/>
          </p:nvPicPr>
          <p:blipFill rotWithShape="1">
            <a:blip r:embed="rId9">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cxnSp>
        <p:nvCxnSpPr>
          <p:cNvPr id="3283" name="Google Shape;3283;p146"/>
          <p:cNvCxnSpPr/>
          <p:nvPr/>
        </p:nvCxnSpPr>
        <p:spPr>
          <a:xfrm>
            <a:off x="4981675" y="1200"/>
            <a:ext cx="0" cy="5141100"/>
          </a:xfrm>
          <a:prstGeom prst="straightConnector1">
            <a:avLst/>
          </a:prstGeom>
          <a:noFill/>
          <a:ln cap="flat" cmpd="sng" w="9525">
            <a:solidFill>
              <a:schemeClr val="dk2"/>
            </a:solidFill>
            <a:prstDash val="solid"/>
            <a:round/>
            <a:headEnd len="sm" w="sm" type="none"/>
            <a:tailEnd len="sm" w="sm" type="none"/>
          </a:ln>
        </p:spPr>
      </p:cxnSp>
      <p:pic>
        <p:nvPicPr>
          <p:cNvPr id="3284" name="Google Shape;3284;p146"/>
          <p:cNvPicPr preferRelativeResize="0"/>
          <p:nvPr/>
        </p:nvPicPr>
        <p:blipFill rotWithShape="1">
          <a:blip r:embed="rId10">
            <a:alphaModFix/>
          </a:blip>
          <a:srcRect b="0" l="0" r="0" t="0"/>
          <a:stretch/>
        </p:blipFill>
        <p:spPr>
          <a:xfrm>
            <a:off x="5678600" y="1499063"/>
            <a:ext cx="2481108" cy="2467824"/>
          </a:xfrm>
          <a:prstGeom prst="rect">
            <a:avLst/>
          </a:prstGeom>
          <a:noFill/>
          <a:ln>
            <a:noFill/>
          </a:ln>
        </p:spPr>
      </p:pic>
      <p:sp>
        <p:nvSpPr>
          <p:cNvPr id="3285" name="Google Shape;3285;p146"/>
          <p:cNvSpPr txBox="1"/>
          <p:nvPr/>
        </p:nvSpPr>
        <p:spPr>
          <a:xfrm>
            <a:off x="3903173" y="20764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rgbClr val="000000"/>
                </a:solidFill>
                <a:latin typeface="Arial"/>
                <a:ea typeface="Arial"/>
                <a:cs typeface="Arial"/>
                <a:sym typeface="Arial"/>
              </a:rPr>
              <a:t>Hypotension is a major issue, must titrate slowly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9" name="Shape 3289"/>
        <p:cNvGrpSpPr/>
        <p:nvPr/>
      </p:nvGrpSpPr>
      <p:grpSpPr>
        <a:xfrm>
          <a:off x="0" y="0"/>
          <a:ext cx="0" cy="0"/>
          <a:chOff x="0" y="0"/>
          <a:chExt cx="0" cy="0"/>
        </a:xfrm>
      </p:grpSpPr>
      <p:sp>
        <p:nvSpPr>
          <p:cNvPr id="3290" name="Google Shape;3290;p147"/>
          <p:cNvSpPr txBox="1"/>
          <p:nvPr/>
        </p:nvSpPr>
        <p:spPr>
          <a:xfrm>
            <a:off x="5170225" y="250950"/>
            <a:ext cx="1229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ZYPREXA</a:t>
            </a:r>
            <a:endParaRPr b="1" i="0" sz="1400" u="none" cap="none" strike="noStrike">
              <a:solidFill>
                <a:srgbClr val="000000"/>
              </a:solidFill>
              <a:latin typeface="Arial"/>
              <a:ea typeface="Arial"/>
              <a:cs typeface="Arial"/>
              <a:sym typeface="Arial"/>
            </a:endParaRPr>
          </a:p>
        </p:txBody>
      </p:sp>
      <p:pic>
        <p:nvPicPr>
          <p:cNvPr id="3291" name="Google Shape;3291;p147"/>
          <p:cNvPicPr preferRelativeResize="0"/>
          <p:nvPr/>
        </p:nvPicPr>
        <p:blipFill rotWithShape="1">
          <a:blip r:embed="rId3">
            <a:alphaModFix/>
          </a:blip>
          <a:srcRect b="0" l="0" r="41710" t="0"/>
          <a:stretch/>
        </p:blipFill>
        <p:spPr>
          <a:xfrm>
            <a:off x="6447818" y="4148280"/>
            <a:ext cx="2721818" cy="666690"/>
          </a:xfrm>
          <a:prstGeom prst="rect">
            <a:avLst/>
          </a:prstGeom>
          <a:noFill/>
          <a:ln>
            <a:noFill/>
          </a:ln>
        </p:spPr>
      </p:pic>
      <p:pic>
        <p:nvPicPr>
          <p:cNvPr descr="A picture containing transport&#10;&#10;Description automatically generated" id="3292" name="Google Shape;3292;p147"/>
          <p:cNvPicPr preferRelativeResize="0"/>
          <p:nvPr/>
        </p:nvPicPr>
        <p:blipFill rotWithShape="1">
          <a:blip r:embed="rId4">
            <a:alphaModFix/>
          </a:blip>
          <a:srcRect b="0" l="0" r="0" t="0"/>
          <a:stretch/>
        </p:blipFill>
        <p:spPr>
          <a:xfrm>
            <a:off x="8578010" y="702011"/>
            <a:ext cx="437615" cy="340614"/>
          </a:xfrm>
          <a:prstGeom prst="rect">
            <a:avLst/>
          </a:prstGeom>
          <a:noFill/>
          <a:ln>
            <a:noFill/>
          </a:ln>
        </p:spPr>
      </p:pic>
      <p:pic>
        <p:nvPicPr>
          <p:cNvPr id="3293" name="Google Shape;3293;p147"/>
          <p:cNvPicPr preferRelativeResize="0"/>
          <p:nvPr/>
        </p:nvPicPr>
        <p:blipFill rotWithShape="1">
          <a:blip r:embed="rId5">
            <a:alphaModFix/>
          </a:blip>
          <a:srcRect b="-8" l="0" r="0" t="7911"/>
          <a:stretch/>
        </p:blipFill>
        <p:spPr>
          <a:xfrm>
            <a:off x="8652664" y="408833"/>
            <a:ext cx="288309" cy="299853"/>
          </a:xfrm>
          <a:prstGeom prst="rect">
            <a:avLst/>
          </a:prstGeom>
          <a:noFill/>
          <a:ln>
            <a:noFill/>
          </a:ln>
        </p:spPr>
      </p:pic>
      <p:pic>
        <p:nvPicPr>
          <p:cNvPr id="3294" name="Google Shape;3294;p147"/>
          <p:cNvPicPr preferRelativeResize="0"/>
          <p:nvPr/>
        </p:nvPicPr>
        <p:blipFill rotWithShape="1">
          <a:blip r:embed="rId6">
            <a:alphaModFix/>
          </a:blip>
          <a:srcRect b="0" l="0" r="0" t="0"/>
          <a:stretch/>
        </p:blipFill>
        <p:spPr>
          <a:xfrm>
            <a:off x="1030775" y="1337324"/>
            <a:ext cx="2853060" cy="2677000"/>
          </a:xfrm>
          <a:prstGeom prst="rect">
            <a:avLst/>
          </a:prstGeom>
          <a:noFill/>
          <a:ln>
            <a:noFill/>
          </a:ln>
        </p:spPr>
      </p:pic>
      <p:sp>
        <p:nvSpPr>
          <p:cNvPr id="3295" name="Google Shape;3295;p147"/>
          <p:cNvSpPr txBox="1"/>
          <p:nvPr/>
        </p:nvSpPr>
        <p:spPr>
          <a:xfrm>
            <a:off x="147093" y="230250"/>
            <a:ext cx="1639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296" name="Google Shape;3296;p147"/>
          <p:cNvPicPr preferRelativeResize="0"/>
          <p:nvPr/>
        </p:nvPicPr>
        <p:blipFill rotWithShape="1">
          <a:blip r:embed="rId7">
            <a:alphaModFix/>
          </a:blip>
          <a:srcRect b="0" l="0" r="21862" t="0"/>
          <a:stretch/>
        </p:blipFill>
        <p:spPr>
          <a:xfrm>
            <a:off x="216925" y="4179417"/>
            <a:ext cx="4589354" cy="726608"/>
          </a:xfrm>
          <a:prstGeom prst="rect">
            <a:avLst/>
          </a:prstGeom>
          <a:noFill/>
          <a:ln>
            <a:noFill/>
          </a:ln>
        </p:spPr>
      </p:pic>
      <p:grpSp>
        <p:nvGrpSpPr>
          <p:cNvPr id="3297" name="Google Shape;3297;p147"/>
          <p:cNvGrpSpPr/>
          <p:nvPr/>
        </p:nvGrpSpPr>
        <p:grpSpPr>
          <a:xfrm rot="10800000">
            <a:off x="3684345" y="277686"/>
            <a:ext cx="1078395" cy="520734"/>
            <a:chOff x="-88857" y="3794217"/>
            <a:chExt cx="3274811" cy="1659446"/>
          </a:xfrm>
        </p:grpSpPr>
        <p:pic>
          <p:nvPicPr>
            <p:cNvPr id="3298" name="Google Shape;3298;p147"/>
            <p:cNvPicPr preferRelativeResize="0"/>
            <p:nvPr/>
          </p:nvPicPr>
          <p:blipFill rotWithShape="1">
            <a:blip r:embed="rId8">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299" name="Google Shape;3299;p147"/>
            <p:cNvPicPr preferRelativeResize="0"/>
            <p:nvPr/>
          </p:nvPicPr>
          <p:blipFill rotWithShape="1">
            <a:blip r:embed="rId9">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cxnSp>
        <p:nvCxnSpPr>
          <p:cNvPr id="3300" name="Google Shape;3300;p147"/>
          <p:cNvCxnSpPr/>
          <p:nvPr/>
        </p:nvCxnSpPr>
        <p:spPr>
          <a:xfrm>
            <a:off x="4981675" y="1200"/>
            <a:ext cx="0" cy="5141100"/>
          </a:xfrm>
          <a:prstGeom prst="straightConnector1">
            <a:avLst/>
          </a:prstGeom>
          <a:noFill/>
          <a:ln cap="flat" cmpd="sng" w="9525">
            <a:solidFill>
              <a:schemeClr val="dk2"/>
            </a:solidFill>
            <a:prstDash val="solid"/>
            <a:round/>
            <a:headEnd len="sm" w="sm" type="none"/>
            <a:tailEnd len="sm" w="sm" type="none"/>
          </a:ln>
        </p:spPr>
      </p:cxnSp>
      <p:pic>
        <p:nvPicPr>
          <p:cNvPr id="3301" name="Google Shape;3301;p147"/>
          <p:cNvPicPr preferRelativeResize="0"/>
          <p:nvPr/>
        </p:nvPicPr>
        <p:blipFill rotWithShape="1">
          <a:blip r:embed="rId10">
            <a:alphaModFix/>
          </a:blip>
          <a:srcRect b="0" l="0" r="0" t="0"/>
          <a:stretch/>
        </p:blipFill>
        <p:spPr>
          <a:xfrm>
            <a:off x="5678600" y="1499063"/>
            <a:ext cx="2481108" cy="2467824"/>
          </a:xfrm>
          <a:prstGeom prst="rect">
            <a:avLst/>
          </a:prstGeom>
          <a:noFill/>
          <a:ln>
            <a:noFill/>
          </a:ln>
        </p:spPr>
      </p:pic>
      <p:sp>
        <p:nvSpPr>
          <p:cNvPr id="3302" name="Google Shape;3302;p147"/>
          <p:cNvSpPr txBox="1"/>
          <p:nvPr/>
        </p:nvSpPr>
        <p:spPr>
          <a:xfrm>
            <a:off x="3903173" y="20764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rgbClr val="000000"/>
                </a:solidFill>
                <a:latin typeface="Arial"/>
                <a:ea typeface="Arial"/>
                <a:cs typeface="Arial"/>
                <a:sym typeface="Arial"/>
              </a:rPr>
              <a:t>Hypotension is a major issue, must titrate slowly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600" u="none" cap="none" strike="noStrike">
              <a:solidFill>
                <a:srgbClr val="000000"/>
              </a:solidFill>
              <a:latin typeface="Arial"/>
              <a:ea typeface="Arial"/>
              <a:cs typeface="Arial"/>
              <a:sym typeface="Arial"/>
            </a:endParaRPr>
          </a:p>
        </p:txBody>
      </p:sp>
      <p:pic>
        <p:nvPicPr>
          <p:cNvPr id="3303" name="Google Shape;3303;p147"/>
          <p:cNvPicPr preferRelativeResize="0"/>
          <p:nvPr/>
        </p:nvPicPr>
        <p:blipFill rotWithShape="1">
          <a:blip r:embed="rId11">
            <a:alphaModFix/>
          </a:blip>
          <a:srcRect b="0" l="0" r="66582" t="0"/>
          <a:stretch/>
        </p:blipFill>
        <p:spPr>
          <a:xfrm>
            <a:off x="316323" y="741275"/>
            <a:ext cx="616426" cy="100097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7" name="Shape 3307"/>
        <p:cNvGrpSpPr/>
        <p:nvPr/>
      </p:nvGrpSpPr>
      <p:grpSpPr>
        <a:xfrm>
          <a:off x="0" y="0"/>
          <a:ext cx="0" cy="0"/>
          <a:chOff x="0" y="0"/>
          <a:chExt cx="0" cy="0"/>
        </a:xfrm>
      </p:grpSpPr>
      <p:sp>
        <p:nvSpPr>
          <p:cNvPr id="3308" name="Google Shape;3308;p148"/>
          <p:cNvSpPr txBox="1"/>
          <p:nvPr/>
        </p:nvSpPr>
        <p:spPr>
          <a:xfrm>
            <a:off x="5170225" y="250950"/>
            <a:ext cx="1229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ZYPREXA</a:t>
            </a:r>
            <a:endParaRPr b="1" i="0" sz="1400" u="none" cap="none" strike="noStrike">
              <a:solidFill>
                <a:srgbClr val="000000"/>
              </a:solidFill>
              <a:latin typeface="Arial"/>
              <a:ea typeface="Arial"/>
              <a:cs typeface="Arial"/>
              <a:sym typeface="Arial"/>
            </a:endParaRPr>
          </a:p>
        </p:txBody>
      </p:sp>
      <p:pic>
        <p:nvPicPr>
          <p:cNvPr id="3309" name="Google Shape;3309;p148"/>
          <p:cNvPicPr preferRelativeResize="0"/>
          <p:nvPr/>
        </p:nvPicPr>
        <p:blipFill rotWithShape="1">
          <a:blip r:embed="rId3">
            <a:alphaModFix/>
          </a:blip>
          <a:srcRect b="0" l="0" r="41710" t="0"/>
          <a:stretch/>
        </p:blipFill>
        <p:spPr>
          <a:xfrm>
            <a:off x="6447818" y="4148280"/>
            <a:ext cx="2721818" cy="666690"/>
          </a:xfrm>
          <a:prstGeom prst="rect">
            <a:avLst/>
          </a:prstGeom>
          <a:noFill/>
          <a:ln>
            <a:noFill/>
          </a:ln>
        </p:spPr>
      </p:pic>
      <p:pic>
        <p:nvPicPr>
          <p:cNvPr descr="A picture containing transport&#10;&#10;Description automatically generated" id="3310" name="Google Shape;3310;p148"/>
          <p:cNvPicPr preferRelativeResize="0"/>
          <p:nvPr/>
        </p:nvPicPr>
        <p:blipFill rotWithShape="1">
          <a:blip r:embed="rId4">
            <a:alphaModFix/>
          </a:blip>
          <a:srcRect b="0" l="0" r="0" t="0"/>
          <a:stretch/>
        </p:blipFill>
        <p:spPr>
          <a:xfrm>
            <a:off x="8578010" y="702011"/>
            <a:ext cx="437615" cy="340614"/>
          </a:xfrm>
          <a:prstGeom prst="rect">
            <a:avLst/>
          </a:prstGeom>
          <a:noFill/>
          <a:ln>
            <a:noFill/>
          </a:ln>
        </p:spPr>
      </p:pic>
      <p:pic>
        <p:nvPicPr>
          <p:cNvPr id="3311" name="Google Shape;3311;p148"/>
          <p:cNvPicPr preferRelativeResize="0"/>
          <p:nvPr/>
        </p:nvPicPr>
        <p:blipFill rotWithShape="1">
          <a:blip r:embed="rId5">
            <a:alphaModFix/>
          </a:blip>
          <a:srcRect b="-8" l="0" r="0" t="7911"/>
          <a:stretch/>
        </p:blipFill>
        <p:spPr>
          <a:xfrm>
            <a:off x="8652664" y="408833"/>
            <a:ext cx="288309" cy="299853"/>
          </a:xfrm>
          <a:prstGeom prst="rect">
            <a:avLst/>
          </a:prstGeom>
          <a:noFill/>
          <a:ln>
            <a:noFill/>
          </a:ln>
        </p:spPr>
      </p:pic>
      <p:pic>
        <p:nvPicPr>
          <p:cNvPr id="3312" name="Google Shape;3312;p148"/>
          <p:cNvPicPr preferRelativeResize="0"/>
          <p:nvPr/>
        </p:nvPicPr>
        <p:blipFill rotWithShape="1">
          <a:blip r:embed="rId6">
            <a:alphaModFix/>
          </a:blip>
          <a:srcRect b="0" l="0" r="0" t="0"/>
          <a:stretch/>
        </p:blipFill>
        <p:spPr>
          <a:xfrm>
            <a:off x="1030775" y="1337324"/>
            <a:ext cx="2853060" cy="2677000"/>
          </a:xfrm>
          <a:prstGeom prst="rect">
            <a:avLst/>
          </a:prstGeom>
          <a:noFill/>
          <a:ln>
            <a:noFill/>
          </a:ln>
        </p:spPr>
      </p:pic>
      <p:sp>
        <p:nvSpPr>
          <p:cNvPr id="3313" name="Google Shape;3313;p148"/>
          <p:cNvSpPr txBox="1"/>
          <p:nvPr/>
        </p:nvSpPr>
        <p:spPr>
          <a:xfrm>
            <a:off x="147093" y="230250"/>
            <a:ext cx="1639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314" name="Google Shape;3314;p148"/>
          <p:cNvPicPr preferRelativeResize="0"/>
          <p:nvPr/>
        </p:nvPicPr>
        <p:blipFill rotWithShape="1">
          <a:blip r:embed="rId7">
            <a:alphaModFix/>
          </a:blip>
          <a:srcRect b="0" l="0" r="21862" t="0"/>
          <a:stretch/>
        </p:blipFill>
        <p:spPr>
          <a:xfrm>
            <a:off x="216925" y="4179417"/>
            <a:ext cx="4589354" cy="726608"/>
          </a:xfrm>
          <a:prstGeom prst="rect">
            <a:avLst/>
          </a:prstGeom>
          <a:noFill/>
          <a:ln>
            <a:noFill/>
          </a:ln>
        </p:spPr>
      </p:pic>
      <p:grpSp>
        <p:nvGrpSpPr>
          <p:cNvPr id="3315" name="Google Shape;3315;p148"/>
          <p:cNvGrpSpPr/>
          <p:nvPr/>
        </p:nvGrpSpPr>
        <p:grpSpPr>
          <a:xfrm rot="10800000">
            <a:off x="3684345" y="277686"/>
            <a:ext cx="1078395" cy="520734"/>
            <a:chOff x="-88857" y="3794217"/>
            <a:chExt cx="3274811" cy="1659446"/>
          </a:xfrm>
        </p:grpSpPr>
        <p:pic>
          <p:nvPicPr>
            <p:cNvPr id="3316" name="Google Shape;3316;p148"/>
            <p:cNvPicPr preferRelativeResize="0"/>
            <p:nvPr/>
          </p:nvPicPr>
          <p:blipFill rotWithShape="1">
            <a:blip r:embed="rId8">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317" name="Google Shape;3317;p148"/>
            <p:cNvPicPr preferRelativeResize="0"/>
            <p:nvPr/>
          </p:nvPicPr>
          <p:blipFill rotWithShape="1">
            <a:blip r:embed="rId9">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cxnSp>
        <p:nvCxnSpPr>
          <p:cNvPr id="3318" name="Google Shape;3318;p148"/>
          <p:cNvCxnSpPr/>
          <p:nvPr/>
        </p:nvCxnSpPr>
        <p:spPr>
          <a:xfrm>
            <a:off x="4981675" y="1200"/>
            <a:ext cx="0" cy="5141100"/>
          </a:xfrm>
          <a:prstGeom prst="straightConnector1">
            <a:avLst/>
          </a:prstGeom>
          <a:noFill/>
          <a:ln cap="flat" cmpd="sng" w="9525">
            <a:solidFill>
              <a:schemeClr val="dk2"/>
            </a:solidFill>
            <a:prstDash val="solid"/>
            <a:round/>
            <a:headEnd len="sm" w="sm" type="none"/>
            <a:tailEnd len="sm" w="sm" type="none"/>
          </a:ln>
        </p:spPr>
      </p:cxnSp>
      <p:pic>
        <p:nvPicPr>
          <p:cNvPr id="3319" name="Google Shape;3319;p148"/>
          <p:cNvPicPr preferRelativeResize="0"/>
          <p:nvPr/>
        </p:nvPicPr>
        <p:blipFill rotWithShape="1">
          <a:blip r:embed="rId10">
            <a:alphaModFix/>
          </a:blip>
          <a:srcRect b="0" l="0" r="0" t="0"/>
          <a:stretch/>
        </p:blipFill>
        <p:spPr>
          <a:xfrm>
            <a:off x="5678600" y="1499063"/>
            <a:ext cx="2481108" cy="2467824"/>
          </a:xfrm>
          <a:prstGeom prst="rect">
            <a:avLst/>
          </a:prstGeom>
          <a:noFill/>
          <a:ln>
            <a:noFill/>
          </a:ln>
        </p:spPr>
      </p:pic>
      <p:sp>
        <p:nvSpPr>
          <p:cNvPr id="3320" name="Google Shape;3320;p148"/>
          <p:cNvSpPr txBox="1"/>
          <p:nvPr/>
        </p:nvSpPr>
        <p:spPr>
          <a:xfrm>
            <a:off x="3903173" y="20764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rgbClr val="000000"/>
                </a:solidFill>
                <a:latin typeface="Arial"/>
                <a:ea typeface="Arial"/>
                <a:cs typeface="Arial"/>
                <a:sym typeface="Arial"/>
              </a:rPr>
              <a:t>Hypotension is a major issue, must titrate slowly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600" u="none" cap="none" strike="noStrike">
              <a:solidFill>
                <a:srgbClr val="000000"/>
              </a:solidFill>
              <a:latin typeface="Arial"/>
              <a:ea typeface="Arial"/>
              <a:cs typeface="Arial"/>
              <a:sym typeface="Arial"/>
            </a:endParaRPr>
          </a:p>
        </p:txBody>
      </p:sp>
      <p:pic>
        <p:nvPicPr>
          <p:cNvPr id="3321" name="Google Shape;3321;p148"/>
          <p:cNvPicPr preferRelativeResize="0"/>
          <p:nvPr/>
        </p:nvPicPr>
        <p:blipFill rotWithShape="1">
          <a:blip r:embed="rId11">
            <a:alphaModFix/>
          </a:blip>
          <a:srcRect b="0" l="0" r="66582" t="0"/>
          <a:stretch/>
        </p:blipFill>
        <p:spPr>
          <a:xfrm>
            <a:off x="316323" y="741275"/>
            <a:ext cx="616426" cy="1000975"/>
          </a:xfrm>
          <a:prstGeom prst="rect">
            <a:avLst/>
          </a:prstGeom>
          <a:noFill/>
          <a:ln>
            <a:noFill/>
          </a:ln>
        </p:spPr>
      </p:pic>
      <p:pic>
        <p:nvPicPr>
          <p:cNvPr id="3322" name="Google Shape;3322;p148"/>
          <p:cNvPicPr preferRelativeResize="0"/>
          <p:nvPr/>
        </p:nvPicPr>
        <p:blipFill rotWithShape="1">
          <a:blip r:embed="rId11">
            <a:alphaModFix/>
          </a:blip>
          <a:srcRect b="0" l="33349" r="32159" t="0"/>
          <a:stretch/>
        </p:blipFill>
        <p:spPr>
          <a:xfrm>
            <a:off x="5357475" y="740100"/>
            <a:ext cx="636226" cy="100097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6" name="Shape 3326"/>
        <p:cNvGrpSpPr/>
        <p:nvPr/>
      </p:nvGrpSpPr>
      <p:grpSpPr>
        <a:xfrm>
          <a:off x="0" y="0"/>
          <a:ext cx="0" cy="0"/>
          <a:chOff x="0" y="0"/>
          <a:chExt cx="0" cy="0"/>
        </a:xfrm>
      </p:grpSpPr>
      <p:sp>
        <p:nvSpPr>
          <p:cNvPr id="3327" name="Google Shape;3327;p149"/>
          <p:cNvSpPr txBox="1"/>
          <p:nvPr/>
        </p:nvSpPr>
        <p:spPr>
          <a:xfrm>
            <a:off x="5170225" y="250950"/>
            <a:ext cx="1229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ZYPREXA</a:t>
            </a:r>
            <a:endParaRPr b="1" i="0" sz="1400" u="none" cap="none" strike="noStrike">
              <a:solidFill>
                <a:srgbClr val="000000"/>
              </a:solidFill>
              <a:latin typeface="Arial"/>
              <a:ea typeface="Arial"/>
              <a:cs typeface="Arial"/>
              <a:sym typeface="Arial"/>
            </a:endParaRPr>
          </a:p>
        </p:txBody>
      </p:sp>
      <p:pic>
        <p:nvPicPr>
          <p:cNvPr id="3328" name="Google Shape;3328;p149"/>
          <p:cNvPicPr preferRelativeResize="0"/>
          <p:nvPr/>
        </p:nvPicPr>
        <p:blipFill rotWithShape="1">
          <a:blip r:embed="rId3">
            <a:alphaModFix/>
          </a:blip>
          <a:srcRect b="0" l="0" r="41710" t="0"/>
          <a:stretch/>
        </p:blipFill>
        <p:spPr>
          <a:xfrm>
            <a:off x="6447818" y="4148280"/>
            <a:ext cx="2721818" cy="666690"/>
          </a:xfrm>
          <a:prstGeom prst="rect">
            <a:avLst/>
          </a:prstGeom>
          <a:noFill/>
          <a:ln>
            <a:noFill/>
          </a:ln>
        </p:spPr>
      </p:pic>
      <p:pic>
        <p:nvPicPr>
          <p:cNvPr descr="A picture containing transport&#10;&#10;Description automatically generated" id="3329" name="Google Shape;3329;p149"/>
          <p:cNvPicPr preferRelativeResize="0"/>
          <p:nvPr/>
        </p:nvPicPr>
        <p:blipFill rotWithShape="1">
          <a:blip r:embed="rId4">
            <a:alphaModFix/>
          </a:blip>
          <a:srcRect b="0" l="0" r="0" t="0"/>
          <a:stretch/>
        </p:blipFill>
        <p:spPr>
          <a:xfrm>
            <a:off x="8578010" y="702011"/>
            <a:ext cx="437615" cy="340614"/>
          </a:xfrm>
          <a:prstGeom prst="rect">
            <a:avLst/>
          </a:prstGeom>
          <a:noFill/>
          <a:ln>
            <a:noFill/>
          </a:ln>
        </p:spPr>
      </p:pic>
      <p:pic>
        <p:nvPicPr>
          <p:cNvPr id="3330" name="Google Shape;3330;p149"/>
          <p:cNvPicPr preferRelativeResize="0"/>
          <p:nvPr/>
        </p:nvPicPr>
        <p:blipFill rotWithShape="1">
          <a:blip r:embed="rId5">
            <a:alphaModFix/>
          </a:blip>
          <a:srcRect b="-8" l="0" r="0" t="7911"/>
          <a:stretch/>
        </p:blipFill>
        <p:spPr>
          <a:xfrm>
            <a:off x="8652664" y="408833"/>
            <a:ext cx="288309" cy="299853"/>
          </a:xfrm>
          <a:prstGeom prst="rect">
            <a:avLst/>
          </a:prstGeom>
          <a:noFill/>
          <a:ln>
            <a:noFill/>
          </a:ln>
        </p:spPr>
      </p:pic>
      <p:pic>
        <p:nvPicPr>
          <p:cNvPr id="3331" name="Google Shape;3331;p149"/>
          <p:cNvPicPr preferRelativeResize="0"/>
          <p:nvPr/>
        </p:nvPicPr>
        <p:blipFill rotWithShape="1">
          <a:blip r:embed="rId6">
            <a:alphaModFix/>
          </a:blip>
          <a:srcRect b="0" l="0" r="0" t="0"/>
          <a:stretch/>
        </p:blipFill>
        <p:spPr>
          <a:xfrm>
            <a:off x="1030775" y="1337324"/>
            <a:ext cx="2853060" cy="2677000"/>
          </a:xfrm>
          <a:prstGeom prst="rect">
            <a:avLst/>
          </a:prstGeom>
          <a:noFill/>
          <a:ln>
            <a:noFill/>
          </a:ln>
        </p:spPr>
      </p:pic>
      <p:sp>
        <p:nvSpPr>
          <p:cNvPr id="3332" name="Google Shape;3332;p149"/>
          <p:cNvSpPr txBox="1"/>
          <p:nvPr/>
        </p:nvSpPr>
        <p:spPr>
          <a:xfrm>
            <a:off x="147093" y="230250"/>
            <a:ext cx="1639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333" name="Google Shape;3333;p149"/>
          <p:cNvPicPr preferRelativeResize="0"/>
          <p:nvPr/>
        </p:nvPicPr>
        <p:blipFill rotWithShape="1">
          <a:blip r:embed="rId7">
            <a:alphaModFix/>
          </a:blip>
          <a:srcRect b="0" l="0" r="21862" t="0"/>
          <a:stretch/>
        </p:blipFill>
        <p:spPr>
          <a:xfrm>
            <a:off x="216925" y="4179417"/>
            <a:ext cx="4589354" cy="726608"/>
          </a:xfrm>
          <a:prstGeom prst="rect">
            <a:avLst/>
          </a:prstGeom>
          <a:noFill/>
          <a:ln>
            <a:noFill/>
          </a:ln>
        </p:spPr>
      </p:pic>
      <p:grpSp>
        <p:nvGrpSpPr>
          <p:cNvPr id="3334" name="Google Shape;3334;p149"/>
          <p:cNvGrpSpPr/>
          <p:nvPr/>
        </p:nvGrpSpPr>
        <p:grpSpPr>
          <a:xfrm rot="10800000">
            <a:off x="3684345" y="277686"/>
            <a:ext cx="1078395" cy="520734"/>
            <a:chOff x="-88857" y="3794217"/>
            <a:chExt cx="3274811" cy="1659446"/>
          </a:xfrm>
        </p:grpSpPr>
        <p:pic>
          <p:nvPicPr>
            <p:cNvPr id="3335" name="Google Shape;3335;p149"/>
            <p:cNvPicPr preferRelativeResize="0"/>
            <p:nvPr/>
          </p:nvPicPr>
          <p:blipFill rotWithShape="1">
            <a:blip r:embed="rId8">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336" name="Google Shape;3336;p149"/>
            <p:cNvPicPr preferRelativeResize="0"/>
            <p:nvPr/>
          </p:nvPicPr>
          <p:blipFill rotWithShape="1">
            <a:blip r:embed="rId9">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cxnSp>
        <p:nvCxnSpPr>
          <p:cNvPr id="3337" name="Google Shape;3337;p149"/>
          <p:cNvCxnSpPr/>
          <p:nvPr/>
        </p:nvCxnSpPr>
        <p:spPr>
          <a:xfrm>
            <a:off x="4981675" y="1200"/>
            <a:ext cx="0" cy="5141100"/>
          </a:xfrm>
          <a:prstGeom prst="straightConnector1">
            <a:avLst/>
          </a:prstGeom>
          <a:noFill/>
          <a:ln cap="flat" cmpd="sng" w="9525">
            <a:solidFill>
              <a:schemeClr val="dk2"/>
            </a:solidFill>
            <a:prstDash val="solid"/>
            <a:round/>
            <a:headEnd len="sm" w="sm" type="none"/>
            <a:tailEnd len="sm" w="sm" type="none"/>
          </a:ln>
        </p:spPr>
      </p:cxnSp>
      <p:pic>
        <p:nvPicPr>
          <p:cNvPr id="3338" name="Google Shape;3338;p149"/>
          <p:cNvPicPr preferRelativeResize="0"/>
          <p:nvPr/>
        </p:nvPicPr>
        <p:blipFill rotWithShape="1">
          <a:blip r:embed="rId10">
            <a:alphaModFix/>
          </a:blip>
          <a:srcRect b="0" l="0" r="0" t="0"/>
          <a:stretch/>
        </p:blipFill>
        <p:spPr>
          <a:xfrm>
            <a:off x="5678600" y="1499063"/>
            <a:ext cx="2481108" cy="2467824"/>
          </a:xfrm>
          <a:prstGeom prst="rect">
            <a:avLst/>
          </a:prstGeom>
          <a:noFill/>
          <a:ln>
            <a:noFill/>
          </a:ln>
        </p:spPr>
      </p:pic>
      <p:sp>
        <p:nvSpPr>
          <p:cNvPr id="3339" name="Google Shape;3339;p149"/>
          <p:cNvSpPr/>
          <p:nvPr/>
        </p:nvSpPr>
        <p:spPr>
          <a:xfrm>
            <a:off x="3220875" y="2025375"/>
            <a:ext cx="663000" cy="12360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0" name="Google Shape;3340;p149"/>
          <p:cNvSpPr txBox="1"/>
          <p:nvPr/>
        </p:nvSpPr>
        <p:spPr>
          <a:xfrm>
            <a:off x="3903173" y="20764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rgbClr val="000000"/>
                </a:solidFill>
                <a:latin typeface="Arial"/>
                <a:ea typeface="Arial"/>
                <a:cs typeface="Arial"/>
                <a:sym typeface="Arial"/>
              </a:rPr>
              <a:t>Hypotension is a major issue, must titrate slowly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600" u="none" cap="none" strike="noStrike">
              <a:solidFill>
                <a:srgbClr val="000000"/>
              </a:solidFill>
              <a:latin typeface="Arial"/>
              <a:ea typeface="Arial"/>
              <a:cs typeface="Arial"/>
              <a:sym typeface="Arial"/>
            </a:endParaRPr>
          </a:p>
        </p:txBody>
      </p:sp>
      <p:pic>
        <p:nvPicPr>
          <p:cNvPr id="3341" name="Google Shape;3341;p149"/>
          <p:cNvPicPr preferRelativeResize="0"/>
          <p:nvPr/>
        </p:nvPicPr>
        <p:blipFill rotWithShape="1">
          <a:blip r:embed="rId11">
            <a:alphaModFix/>
          </a:blip>
          <a:srcRect b="0" l="0" r="66582" t="0"/>
          <a:stretch/>
        </p:blipFill>
        <p:spPr>
          <a:xfrm>
            <a:off x="445065" y="708682"/>
            <a:ext cx="410088" cy="665918"/>
          </a:xfrm>
          <a:prstGeom prst="rect">
            <a:avLst/>
          </a:prstGeom>
          <a:noFill/>
          <a:ln>
            <a:noFill/>
          </a:ln>
        </p:spPr>
      </p:pic>
      <p:pic>
        <p:nvPicPr>
          <p:cNvPr id="3342" name="Google Shape;3342;p149"/>
          <p:cNvPicPr preferRelativeResize="0"/>
          <p:nvPr/>
        </p:nvPicPr>
        <p:blipFill rotWithShape="1">
          <a:blip r:embed="rId11">
            <a:alphaModFix/>
          </a:blip>
          <a:srcRect b="0" l="33349" r="32159" t="0"/>
          <a:stretch/>
        </p:blipFill>
        <p:spPr>
          <a:xfrm>
            <a:off x="5487889" y="740425"/>
            <a:ext cx="423261" cy="665918"/>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6" name="Shape 3346"/>
        <p:cNvGrpSpPr/>
        <p:nvPr/>
      </p:nvGrpSpPr>
      <p:grpSpPr>
        <a:xfrm>
          <a:off x="0" y="0"/>
          <a:ext cx="0" cy="0"/>
          <a:chOff x="0" y="0"/>
          <a:chExt cx="0" cy="0"/>
        </a:xfrm>
      </p:grpSpPr>
      <p:sp>
        <p:nvSpPr>
          <p:cNvPr id="3347" name="Google Shape;3347;p150"/>
          <p:cNvSpPr txBox="1"/>
          <p:nvPr/>
        </p:nvSpPr>
        <p:spPr>
          <a:xfrm>
            <a:off x="5170225" y="250950"/>
            <a:ext cx="1229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ZYPREXA</a:t>
            </a:r>
            <a:endParaRPr b="1" i="0" sz="1400" u="none" cap="none" strike="noStrike">
              <a:solidFill>
                <a:srgbClr val="000000"/>
              </a:solidFill>
              <a:latin typeface="Arial"/>
              <a:ea typeface="Arial"/>
              <a:cs typeface="Arial"/>
              <a:sym typeface="Arial"/>
            </a:endParaRPr>
          </a:p>
        </p:txBody>
      </p:sp>
      <p:pic>
        <p:nvPicPr>
          <p:cNvPr id="3348" name="Google Shape;3348;p150"/>
          <p:cNvPicPr preferRelativeResize="0"/>
          <p:nvPr/>
        </p:nvPicPr>
        <p:blipFill rotWithShape="1">
          <a:blip r:embed="rId3">
            <a:alphaModFix/>
          </a:blip>
          <a:srcRect b="0" l="0" r="41710" t="0"/>
          <a:stretch/>
        </p:blipFill>
        <p:spPr>
          <a:xfrm>
            <a:off x="6447818" y="4148280"/>
            <a:ext cx="2721818" cy="666690"/>
          </a:xfrm>
          <a:prstGeom prst="rect">
            <a:avLst/>
          </a:prstGeom>
          <a:noFill/>
          <a:ln>
            <a:noFill/>
          </a:ln>
        </p:spPr>
      </p:pic>
      <p:pic>
        <p:nvPicPr>
          <p:cNvPr descr="A picture containing transport&#10;&#10;Description automatically generated" id="3349" name="Google Shape;3349;p150"/>
          <p:cNvPicPr preferRelativeResize="0"/>
          <p:nvPr/>
        </p:nvPicPr>
        <p:blipFill rotWithShape="1">
          <a:blip r:embed="rId4">
            <a:alphaModFix/>
          </a:blip>
          <a:srcRect b="0" l="0" r="0" t="0"/>
          <a:stretch/>
        </p:blipFill>
        <p:spPr>
          <a:xfrm>
            <a:off x="8578010" y="702011"/>
            <a:ext cx="437615" cy="340614"/>
          </a:xfrm>
          <a:prstGeom prst="rect">
            <a:avLst/>
          </a:prstGeom>
          <a:noFill/>
          <a:ln>
            <a:noFill/>
          </a:ln>
        </p:spPr>
      </p:pic>
      <p:pic>
        <p:nvPicPr>
          <p:cNvPr id="3350" name="Google Shape;3350;p150"/>
          <p:cNvPicPr preferRelativeResize="0"/>
          <p:nvPr/>
        </p:nvPicPr>
        <p:blipFill rotWithShape="1">
          <a:blip r:embed="rId5">
            <a:alphaModFix/>
          </a:blip>
          <a:srcRect b="-8" l="0" r="0" t="7911"/>
          <a:stretch/>
        </p:blipFill>
        <p:spPr>
          <a:xfrm>
            <a:off x="8652664" y="408833"/>
            <a:ext cx="288309" cy="299853"/>
          </a:xfrm>
          <a:prstGeom prst="rect">
            <a:avLst/>
          </a:prstGeom>
          <a:noFill/>
          <a:ln>
            <a:noFill/>
          </a:ln>
        </p:spPr>
      </p:pic>
      <p:pic>
        <p:nvPicPr>
          <p:cNvPr id="3351" name="Google Shape;3351;p150"/>
          <p:cNvPicPr preferRelativeResize="0"/>
          <p:nvPr/>
        </p:nvPicPr>
        <p:blipFill rotWithShape="1">
          <a:blip r:embed="rId6">
            <a:alphaModFix/>
          </a:blip>
          <a:srcRect b="0" l="0" r="0" t="0"/>
          <a:stretch/>
        </p:blipFill>
        <p:spPr>
          <a:xfrm>
            <a:off x="1030775" y="1337324"/>
            <a:ext cx="2853060" cy="2677000"/>
          </a:xfrm>
          <a:prstGeom prst="rect">
            <a:avLst/>
          </a:prstGeom>
          <a:noFill/>
          <a:ln>
            <a:noFill/>
          </a:ln>
        </p:spPr>
      </p:pic>
      <p:sp>
        <p:nvSpPr>
          <p:cNvPr id="3352" name="Google Shape;3352;p150"/>
          <p:cNvSpPr txBox="1"/>
          <p:nvPr/>
        </p:nvSpPr>
        <p:spPr>
          <a:xfrm>
            <a:off x="147093" y="230250"/>
            <a:ext cx="1639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353" name="Google Shape;3353;p150"/>
          <p:cNvPicPr preferRelativeResize="0"/>
          <p:nvPr/>
        </p:nvPicPr>
        <p:blipFill rotWithShape="1">
          <a:blip r:embed="rId7">
            <a:alphaModFix/>
          </a:blip>
          <a:srcRect b="0" l="0" r="21862" t="0"/>
          <a:stretch/>
        </p:blipFill>
        <p:spPr>
          <a:xfrm>
            <a:off x="216925" y="4179417"/>
            <a:ext cx="4589354" cy="726608"/>
          </a:xfrm>
          <a:prstGeom prst="rect">
            <a:avLst/>
          </a:prstGeom>
          <a:noFill/>
          <a:ln>
            <a:noFill/>
          </a:ln>
        </p:spPr>
      </p:pic>
      <p:grpSp>
        <p:nvGrpSpPr>
          <p:cNvPr id="3354" name="Google Shape;3354;p150"/>
          <p:cNvGrpSpPr/>
          <p:nvPr/>
        </p:nvGrpSpPr>
        <p:grpSpPr>
          <a:xfrm rot="10800000">
            <a:off x="3684345" y="277686"/>
            <a:ext cx="1078395" cy="520734"/>
            <a:chOff x="-88857" y="3794217"/>
            <a:chExt cx="3274811" cy="1659446"/>
          </a:xfrm>
        </p:grpSpPr>
        <p:pic>
          <p:nvPicPr>
            <p:cNvPr id="3355" name="Google Shape;3355;p150"/>
            <p:cNvPicPr preferRelativeResize="0"/>
            <p:nvPr/>
          </p:nvPicPr>
          <p:blipFill rotWithShape="1">
            <a:blip r:embed="rId8">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356" name="Google Shape;3356;p150"/>
            <p:cNvPicPr preferRelativeResize="0"/>
            <p:nvPr/>
          </p:nvPicPr>
          <p:blipFill rotWithShape="1">
            <a:blip r:embed="rId9">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cxnSp>
        <p:nvCxnSpPr>
          <p:cNvPr id="3357" name="Google Shape;3357;p150"/>
          <p:cNvCxnSpPr/>
          <p:nvPr/>
        </p:nvCxnSpPr>
        <p:spPr>
          <a:xfrm>
            <a:off x="4981675" y="1200"/>
            <a:ext cx="0" cy="5141100"/>
          </a:xfrm>
          <a:prstGeom prst="straightConnector1">
            <a:avLst/>
          </a:prstGeom>
          <a:noFill/>
          <a:ln cap="flat" cmpd="sng" w="9525">
            <a:solidFill>
              <a:schemeClr val="dk2"/>
            </a:solidFill>
            <a:prstDash val="solid"/>
            <a:round/>
            <a:headEnd len="sm" w="sm" type="none"/>
            <a:tailEnd len="sm" w="sm" type="none"/>
          </a:ln>
        </p:spPr>
      </p:cxnSp>
      <p:pic>
        <p:nvPicPr>
          <p:cNvPr id="3358" name="Google Shape;3358;p150"/>
          <p:cNvPicPr preferRelativeResize="0"/>
          <p:nvPr/>
        </p:nvPicPr>
        <p:blipFill rotWithShape="1">
          <a:blip r:embed="rId10">
            <a:alphaModFix/>
          </a:blip>
          <a:srcRect b="0" l="0" r="0" t="0"/>
          <a:stretch/>
        </p:blipFill>
        <p:spPr>
          <a:xfrm>
            <a:off x="5678600" y="1499063"/>
            <a:ext cx="2481108" cy="2467824"/>
          </a:xfrm>
          <a:prstGeom prst="rect">
            <a:avLst/>
          </a:prstGeom>
          <a:noFill/>
          <a:ln>
            <a:noFill/>
          </a:ln>
        </p:spPr>
      </p:pic>
      <p:sp>
        <p:nvSpPr>
          <p:cNvPr id="3359" name="Google Shape;3359;p150"/>
          <p:cNvSpPr/>
          <p:nvPr/>
        </p:nvSpPr>
        <p:spPr>
          <a:xfrm>
            <a:off x="3220875" y="2025375"/>
            <a:ext cx="663000" cy="12360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0" name="Google Shape;3360;p150"/>
          <p:cNvSpPr txBox="1"/>
          <p:nvPr/>
        </p:nvSpPr>
        <p:spPr>
          <a:xfrm>
            <a:off x="3903173" y="20764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rgbClr val="000000"/>
                </a:solidFill>
                <a:latin typeface="Arial"/>
                <a:ea typeface="Arial"/>
                <a:cs typeface="Arial"/>
                <a:sym typeface="Arial"/>
              </a:rPr>
              <a:t>Hypotension is a major issue, must titrate slowly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600" u="none" cap="none" strike="noStrike">
              <a:solidFill>
                <a:srgbClr val="000000"/>
              </a:solidFill>
              <a:latin typeface="Arial"/>
              <a:ea typeface="Arial"/>
              <a:cs typeface="Arial"/>
              <a:sym typeface="Arial"/>
            </a:endParaRPr>
          </a:p>
        </p:txBody>
      </p:sp>
      <p:sp>
        <p:nvSpPr>
          <p:cNvPr id="3361" name="Google Shape;3361;p150"/>
          <p:cNvSpPr/>
          <p:nvPr/>
        </p:nvSpPr>
        <p:spPr>
          <a:xfrm>
            <a:off x="7576975" y="2057825"/>
            <a:ext cx="663000" cy="12360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2" name="Google Shape;3362;p150"/>
          <p:cNvSpPr txBox="1"/>
          <p:nvPr/>
        </p:nvSpPr>
        <p:spPr>
          <a:xfrm>
            <a:off x="8191448" y="21653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Very high dose can be tolerated without titration</a:t>
            </a:r>
            <a:endParaRPr b="0" i="0" sz="1600" u="none" cap="none" strike="noStrike">
              <a:solidFill>
                <a:srgbClr val="000000"/>
              </a:solidFill>
              <a:latin typeface="Arial"/>
              <a:ea typeface="Arial"/>
              <a:cs typeface="Arial"/>
              <a:sym typeface="Arial"/>
            </a:endParaRPr>
          </a:p>
        </p:txBody>
      </p:sp>
      <p:pic>
        <p:nvPicPr>
          <p:cNvPr id="3363" name="Google Shape;3363;p150"/>
          <p:cNvPicPr preferRelativeResize="0"/>
          <p:nvPr/>
        </p:nvPicPr>
        <p:blipFill rotWithShape="1">
          <a:blip r:embed="rId11">
            <a:alphaModFix/>
          </a:blip>
          <a:srcRect b="0" l="0" r="66582" t="0"/>
          <a:stretch/>
        </p:blipFill>
        <p:spPr>
          <a:xfrm>
            <a:off x="445065" y="708682"/>
            <a:ext cx="410088" cy="665918"/>
          </a:xfrm>
          <a:prstGeom prst="rect">
            <a:avLst/>
          </a:prstGeom>
          <a:noFill/>
          <a:ln>
            <a:noFill/>
          </a:ln>
        </p:spPr>
      </p:pic>
      <p:pic>
        <p:nvPicPr>
          <p:cNvPr id="3364" name="Google Shape;3364;p150"/>
          <p:cNvPicPr preferRelativeResize="0"/>
          <p:nvPr/>
        </p:nvPicPr>
        <p:blipFill rotWithShape="1">
          <a:blip r:embed="rId11">
            <a:alphaModFix/>
          </a:blip>
          <a:srcRect b="0" l="33349" r="32159" t="0"/>
          <a:stretch/>
        </p:blipFill>
        <p:spPr>
          <a:xfrm>
            <a:off x="5487889" y="740425"/>
            <a:ext cx="423261" cy="665918"/>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8" name="Shape 3368"/>
        <p:cNvGrpSpPr/>
        <p:nvPr/>
      </p:nvGrpSpPr>
      <p:grpSpPr>
        <a:xfrm>
          <a:off x="0" y="0"/>
          <a:ext cx="0" cy="0"/>
          <a:chOff x="0" y="0"/>
          <a:chExt cx="0" cy="0"/>
        </a:xfrm>
      </p:grpSpPr>
      <p:sp>
        <p:nvSpPr>
          <p:cNvPr id="3369" name="Google Shape;3369;p151"/>
          <p:cNvSpPr txBox="1"/>
          <p:nvPr/>
        </p:nvSpPr>
        <p:spPr>
          <a:xfrm>
            <a:off x="5170225" y="250950"/>
            <a:ext cx="1229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ZYPREXA</a:t>
            </a:r>
            <a:endParaRPr b="1" i="0" sz="1400" u="none" cap="none" strike="noStrike">
              <a:solidFill>
                <a:srgbClr val="000000"/>
              </a:solidFill>
              <a:latin typeface="Arial"/>
              <a:ea typeface="Arial"/>
              <a:cs typeface="Arial"/>
              <a:sym typeface="Arial"/>
            </a:endParaRPr>
          </a:p>
        </p:txBody>
      </p:sp>
      <p:pic>
        <p:nvPicPr>
          <p:cNvPr id="3370" name="Google Shape;3370;p151"/>
          <p:cNvPicPr preferRelativeResize="0"/>
          <p:nvPr/>
        </p:nvPicPr>
        <p:blipFill rotWithShape="1">
          <a:blip r:embed="rId3">
            <a:alphaModFix/>
          </a:blip>
          <a:srcRect b="0" l="0" r="41710" t="0"/>
          <a:stretch/>
        </p:blipFill>
        <p:spPr>
          <a:xfrm>
            <a:off x="6447818" y="4148280"/>
            <a:ext cx="2721818" cy="666690"/>
          </a:xfrm>
          <a:prstGeom prst="rect">
            <a:avLst/>
          </a:prstGeom>
          <a:noFill/>
          <a:ln>
            <a:noFill/>
          </a:ln>
        </p:spPr>
      </p:pic>
      <p:pic>
        <p:nvPicPr>
          <p:cNvPr descr="A picture containing transport&#10;&#10;Description automatically generated" id="3371" name="Google Shape;3371;p151"/>
          <p:cNvPicPr preferRelativeResize="0"/>
          <p:nvPr/>
        </p:nvPicPr>
        <p:blipFill rotWithShape="1">
          <a:blip r:embed="rId4">
            <a:alphaModFix/>
          </a:blip>
          <a:srcRect b="0" l="0" r="0" t="0"/>
          <a:stretch/>
        </p:blipFill>
        <p:spPr>
          <a:xfrm>
            <a:off x="8578010" y="702011"/>
            <a:ext cx="437615" cy="340614"/>
          </a:xfrm>
          <a:prstGeom prst="rect">
            <a:avLst/>
          </a:prstGeom>
          <a:noFill/>
          <a:ln>
            <a:noFill/>
          </a:ln>
        </p:spPr>
      </p:pic>
      <p:pic>
        <p:nvPicPr>
          <p:cNvPr id="3372" name="Google Shape;3372;p151"/>
          <p:cNvPicPr preferRelativeResize="0"/>
          <p:nvPr/>
        </p:nvPicPr>
        <p:blipFill rotWithShape="1">
          <a:blip r:embed="rId5">
            <a:alphaModFix/>
          </a:blip>
          <a:srcRect b="-8" l="0" r="0" t="7911"/>
          <a:stretch/>
        </p:blipFill>
        <p:spPr>
          <a:xfrm>
            <a:off x="8652664" y="408833"/>
            <a:ext cx="288309" cy="299853"/>
          </a:xfrm>
          <a:prstGeom prst="rect">
            <a:avLst/>
          </a:prstGeom>
          <a:noFill/>
          <a:ln>
            <a:noFill/>
          </a:ln>
        </p:spPr>
      </p:pic>
      <p:pic>
        <p:nvPicPr>
          <p:cNvPr id="3373" name="Google Shape;3373;p151"/>
          <p:cNvPicPr preferRelativeResize="0"/>
          <p:nvPr/>
        </p:nvPicPr>
        <p:blipFill rotWithShape="1">
          <a:blip r:embed="rId6">
            <a:alphaModFix/>
          </a:blip>
          <a:srcRect b="0" l="0" r="0" t="0"/>
          <a:stretch/>
        </p:blipFill>
        <p:spPr>
          <a:xfrm>
            <a:off x="1030775" y="1337324"/>
            <a:ext cx="2853060" cy="2677000"/>
          </a:xfrm>
          <a:prstGeom prst="rect">
            <a:avLst/>
          </a:prstGeom>
          <a:noFill/>
          <a:ln>
            <a:noFill/>
          </a:ln>
        </p:spPr>
      </p:pic>
      <p:sp>
        <p:nvSpPr>
          <p:cNvPr id="3374" name="Google Shape;3374;p151"/>
          <p:cNvSpPr txBox="1"/>
          <p:nvPr/>
        </p:nvSpPr>
        <p:spPr>
          <a:xfrm>
            <a:off x="147093" y="230250"/>
            <a:ext cx="1639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375" name="Google Shape;3375;p151"/>
          <p:cNvPicPr preferRelativeResize="0"/>
          <p:nvPr/>
        </p:nvPicPr>
        <p:blipFill rotWithShape="1">
          <a:blip r:embed="rId7">
            <a:alphaModFix/>
          </a:blip>
          <a:srcRect b="0" l="0" r="21862" t="0"/>
          <a:stretch/>
        </p:blipFill>
        <p:spPr>
          <a:xfrm>
            <a:off x="216925" y="4179417"/>
            <a:ext cx="4589354" cy="726608"/>
          </a:xfrm>
          <a:prstGeom prst="rect">
            <a:avLst/>
          </a:prstGeom>
          <a:noFill/>
          <a:ln>
            <a:noFill/>
          </a:ln>
        </p:spPr>
      </p:pic>
      <p:grpSp>
        <p:nvGrpSpPr>
          <p:cNvPr id="3376" name="Google Shape;3376;p151"/>
          <p:cNvGrpSpPr/>
          <p:nvPr/>
        </p:nvGrpSpPr>
        <p:grpSpPr>
          <a:xfrm rot="10800000">
            <a:off x="3684345" y="277686"/>
            <a:ext cx="1078395" cy="520734"/>
            <a:chOff x="-88857" y="3794217"/>
            <a:chExt cx="3274811" cy="1659446"/>
          </a:xfrm>
        </p:grpSpPr>
        <p:pic>
          <p:nvPicPr>
            <p:cNvPr id="3377" name="Google Shape;3377;p151"/>
            <p:cNvPicPr preferRelativeResize="0"/>
            <p:nvPr/>
          </p:nvPicPr>
          <p:blipFill rotWithShape="1">
            <a:blip r:embed="rId8">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378" name="Google Shape;3378;p151"/>
            <p:cNvPicPr preferRelativeResize="0"/>
            <p:nvPr/>
          </p:nvPicPr>
          <p:blipFill rotWithShape="1">
            <a:blip r:embed="rId9">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cxnSp>
        <p:nvCxnSpPr>
          <p:cNvPr id="3379" name="Google Shape;3379;p151"/>
          <p:cNvCxnSpPr/>
          <p:nvPr/>
        </p:nvCxnSpPr>
        <p:spPr>
          <a:xfrm>
            <a:off x="4981675" y="1200"/>
            <a:ext cx="0" cy="5141100"/>
          </a:xfrm>
          <a:prstGeom prst="straightConnector1">
            <a:avLst/>
          </a:prstGeom>
          <a:noFill/>
          <a:ln cap="flat" cmpd="sng" w="9525">
            <a:solidFill>
              <a:schemeClr val="dk2"/>
            </a:solidFill>
            <a:prstDash val="solid"/>
            <a:round/>
            <a:headEnd len="sm" w="sm" type="none"/>
            <a:tailEnd len="sm" w="sm" type="none"/>
          </a:ln>
        </p:spPr>
      </p:cxnSp>
      <p:pic>
        <p:nvPicPr>
          <p:cNvPr id="3380" name="Google Shape;3380;p151"/>
          <p:cNvPicPr preferRelativeResize="0"/>
          <p:nvPr/>
        </p:nvPicPr>
        <p:blipFill rotWithShape="1">
          <a:blip r:embed="rId10">
            <a:alphaModFix/>
          </a:blip>
          <a:srcRect b="0" l="0" r="0" t="0"/>
          <a:stretch/>
        </p:blipFill>
        <p:spPr>
          <a:xfrm>
            <a:off x="5678600" y="1499063"/>
            <a:ext cx="2481108" cy="2467824"/>
          </a:xfrm>
          <a:prstGeom prst="rect">
            <a:avLst/>
          </a:prstGeom>
          <a:noFill/>
          <a:ln>
            <a:noFill/>
          </a:ln>
        </p:spPr>
      </p:pic>
      <p:sp>
        <p:nvSpPr>
          <p:cNvPr id="3381" name="Google Shape;3381;p151"/>
          <p:cNvSpPr/>
          <p:nvPr/>
        </p:nvSpPr>
        <p:spPr>
          <a:xfrm rot="-3703850">
            <a:off x="2363630" y="1042529"/>
            <a:ext cx="663198" cy="123606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2" name="Google Shape;3382;p151"/>
          <p:cNvSpPr txBox="1"/>
          <p:nvPr/>
        </p:nvSpPr>
        <p:spPr>
          <a:xfrm>
            <a:off x="3903173" y="20764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rgbClr val="000000"/>
                </a:solidFill>
                <a:latin typeface="Arial"/>
                <a:ea typeface="Arial"/>
                <a:cs typeface="Arial"/>
                <a:sym typeface="Arial"/>
              </a:rPr>
              <a:t>Hypotension is a major issue, must titrate slowly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600" u="none" cap="none" strike="noStrike">
              <a:solidFill>
                <a:srgbClr val="000000"/>
              </a:solidFill>
              <a:latin typeface="Arial"/>
              <a:ea typeface="Arial"/>
              <a:cs typeface="Arial"/>
              <a:sym typeface="Arial"/>
            </a:endParaRPr>
          </a:p>
        </p:txBody>
      </p:sp>
      <p:sp>
        <p:nvSpPr>
          <p:cNvPr id="3383" name="Google Shape;3383;p151"/>
          <p:cNvSpPr txBox="1"/>
          <p:nvPr/>
        </p:nvSpPr>
        <p:spPr>
          <a:xfrm>
            <a:off x="8191448" y="21653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Very high dose can be tolerated without titration</a:t>
            </a:r>
            <a:endParaRPr b="0" i="0" sz="1600" u="none" cap="none" strike="noStrike">
              <a:solidFill>
                <a:srgbClr val="000000"/>
              </a:solidFill>
              <a:latin typeface="Arial"/>
              <a:ea typeface="Arial"/>
              <a:cs typeface="Arial"/>
              <a:sym typeface="Arial"/>
            </a:endParaRPr>
          </a:p>
        </p:txBody>
      </p:sp>
      <p:pic>
        <p:nvPicPr>
          <p:cNvPr id="3384" name="Google Shape;3384;p151"/>
          <p:cNvPicPr preferRelativeResize="0"/>
          <p:nvPr/>
        </p:nvPicPr>
        <p:blipFill rotWithShape="1">
          <a:blip r:embed="rId11">
            <a:alphaModFix/>
          </a:blip>
          <a:srcRect b="0" l="0" r="66582" t="0"/>
          <a:stretch/>
        </p:blipFill>
        <p:spPr>
          <a:xfrm>
            <a:off x="445065" y="708682"/>
            <a:ext cx="410088" cy="665918"/>
          </a:xfrm>
          <a:prstGeom prst="rect">
            <a:avLst/>
          </a:prstGeom>
          <a:noFill/>
          <a:ln>
            <a:noFill/>
          </a:ln>
        </p:spPr>
      </p:pic>
      <p:pic>
        <p:nvPicPr>
          <p:cNvPr id="3385" name="Google Shape;3385;p151"/>
          <p:cNvPicPr preferRelativeResize="0"/>
          <p:nvPr/>
        </p:nvPicPr>
        <p:blipFill rotWithShape="1">
          <a:blip r:embed="rId11">
            <a:alphaModFix/>
          </a:blip>
          <a:srcRect b="0" l="33349" r="32159" t="0"/>
          <a:stretch/>
        </p:blipFill>
        <p:spPr>
          <a:xfrm>
            <a:off x="5487889" y="740425"/>
            <a:ext cx="423261" cy="665918"/>
          </a:xfrm>
          <a:prstGeom prst="rect">
            <a:avLst/>
          </a:prstGeom>
          <a:noFill/>
          <a:ln>
            <a:noFill/>
          </a:ln>
        </p:spPr>
      </p:pic>
      <p:sp>
        <p:nvSpPr>
          <p:cNvPr id="3386" name="Google Shape;3386;p151"/>
          <p:cNvSpPr txBox="1"/>
          <p:nvPr/>
        </p:nvSpPr>
        <p:spPr>
          <a:xfrm>
            <a:off x="2639526" y="1075850"/>
            <a:ext cx="1716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Constipation is often problematic</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0" name="Shape 3390"/>
        <p:cNvGrpSpPr/>
        <p:nvPr/>
      </p:nvGrpSpPr>
      <p:grpSpPr>
        <a:xfrm>
          <a:off x="0" y="0"/>
          <a:ext cx="0" cy="0"/>
          <a:chOff x="0" y="0"/>
          <a:chExt cx="0" cy="0"/>
        </a:xfrm>
      </p:grpSpPr>
      <p:sp>
        <p:nvSpPr>
          <p:cNvPr id="3391" name="Google Shape;3391;p152"/>
          <p:cNvSpPr txBox="1"/>
          <p:nvPr/>
        </p:nvSpPr>
        <p:spPr>
          <a:xfrm>
            <a:off x="5170225" y="250950"/>
            <a:ext cx="1229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ZYPREXA</a:t>
            </a:r>
            <a:endParaRPr b="1" i="0" sz="1400" u="none" cap="none" strike="noStrike">
              <a:solidFill>
                <a:srgbClr val="000000"/>
              </a:solidFill>
              <a:latin typeface="Arial"/>
              <a:ea typeface="Arial"/>
              <a:cs typeface="Arial"/>
              <a:sym typeface="Arial"/>
            </a:endParaRPr>
          </a:p>
        </p:txBody>
      </p:sp>
      <p:pic>
        <p:nvPicPr>
          <p:cNvPr id="3392" name="Google Shape;3392;p152"/>
          <p:cNvPicPr preferRelativeResize="0"/>
          <p:nvPr/>
        </p:nvPicPr>
        <p:blipFill rotWithShape="1">
          <a:blip r:embed="rId3">
            <a:alphaModFix/>
          </a:blip>
          <a:srcRect b="0" l="0" r="41710" t="0"/>
          <a:stretch/>
        </p:blipFill>
        <p:spPr>
          <a:xfrm>
            <a:off x="6447818" y="4148280"/>
            <a:ext cx="2721818" cy="666690"/>
          </a:xfrm>
          <a:prstGeom prst="rect">
            <a:avLst/>
          </a:prstGeom>
          <a:noFill/>
          <a:ln>
            <a:noFill/>
          </a:ln>
        </p:spPr>
      </p:pic>
      <p:pic>
        <p:nvPicPr>
          <p:cNvPr descr="A picture containing transport&#10;&#10;Description automatically generated" id="3393" name="Google Shape;3393;p152"/>
          <p:cNvPicPr preferRelativeResize="0"/>
          <p:nvPr/>
        </p:nvPicPr>
        <p:blipFill rotWithShape="1">
          <a:blip r:embed="rId4">
            <a:alphaModFix/>
          </a:blip>
          <a:srcRect b="0" l="0" r="0" t="0"/>
          <a:stretch/>
        </p:blipFill>
        <p:spPr>
          <a:xfrm>
            <a:off x="8578010" y="702011"/>
            <a:ext cx="437615" cy="340614"/>
          </a:xfrm>
          <a:prstGeom prst="rect">
            <a:avLst/>
          </a:prstGeom>
          <a:noFill/>
          <a:ln>
            <a:noFill/>
          </a:ln>
        </p:spPr>
      </p:pic>
      <p:pic>
        <p:nvPicPr>
          <p:cNvPr id="3394" name="Google Shape;3394;p152"/>
          <p:cNvPicPr preferRelativeResize="0"/>
          <p:nvPr/>
        </p:nvPicPr>
        <p:blipFill rotWithShape="1">
          <a:blip r:embed="rId5">
            <a:alphaModFix/>
          </a:blip>
          <a:srcRect b="-8" l="0" r="0" t="7911"/>
          <a:stretch/>
        </p:blipFill>
        <p:spPr>
          <a:xfrm>
            <a:off x="8652664" y="408833"/>
            <a:ext cx="288309" cy="299853"/>
          </a:xfrm>
          <a:prstGeom prst="rect">
            <a:avLst/>
          </a:prstGeom>
          <a:noFill/>
          <a:ln>
            <a:noFill/>
          </a:ln>
        </p:spPr>
      </p:pic>
      <p:pic>
        <p:nvPicPr>
          <p:cNvPr id="3395" name="Google Shape;3395;p152"/>
          <p:cNvPicPr preferRelativeResize="0"/>
          <p:nvPr/>
        </p:nvPicPr>
        <p:blipFill rotWithShape="1">
          <a:blip r:embed="rId6">
            <a:alphaModFix/>
          </a:blip>
          <a:srcRect b="0" l="0" r="0" t="0"/>
          <a:stretch/>
        </p:blipFill>
        <p:spPr>
          <a:xfrm>
            <a:off x="1030775" y="1337324"/>
            <a:ext cx="2853060" cy="2677000"/>
          </a:xfrm>
          <a:prstGeom prst="rect">
            <a:avLst/>
          </a:prstGeom>
          <a:noFill/>
          <a:ln>
            <a:noFill/>
          </a:ln>
        </p:spPr>
      </p:pic>
      <p:sp>
        <p:nvSpPr>
          <p:cNvPr id="3396" name="Google Shape;3396;p152"/>
          <p:cNvSpPr txBox="1"/>
          <p:nvPr/>
        </p:nvSpPr>
        <p:spPr>
          <a:xfrm>
            <a:off x="147093" y="230250"/>
            <a:ext cx="1639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397" name="Google Shape;3397;p152"/>
          <p:cNvPicPr preferRelativeResize="0"/>
          <p:nvPr/>
        </p:nvPicPr>
        <p:blipFill rotWithShape="1">
          <a:blip r:embed="rId7">
            <a:alphaModFix/>
          </a:blip>
          <a:srcRect b="0" l="0" r="21862" t="0"/>
          <a:stretch/>
        </p:blipFill>
        <p:spPr>
          <a:xfrm>
            <a:off x="216925" y="4179417"/>
            <a:ext cx="4589354" cy="726608"/>
          </a:xfrm>
          <a:prstGeom prst="rect">
            <a:avLst/>
          </a:prstGeom>
          <a:noFill/>
          <a:ln>
            <a:noFill/>
          </a:ln>
        </p:spPr>
      </p:pic>
      <p:grpSp>
        <p:nvGrpSpPr>
          <p:cNvPr id="3398" name="Google Shape;3398;p152"/>
          <p:cNvGrpSpPr/>
          <p:nvPr/>
        </p:nvGrpSpPr>
        <p:grpSpPr>
          <a:xfrm rot="10800000">
            <a:off x="3684345" y="277686"/>
            <a:ext cx="1078395" cy="520734"/>
            <a:chOff x="-88857" y="3794217"/>
            <a:chExt cx="3274811" cy="1659446"/>
          </a:xfrm>
        </p:grpSpPr>
        <p:pic>
          <p:nvPicPr>
            <p:cNvPr id="3399" name="Google Shape;3399;p152"/>
            <p:cNvPicPr preferRelativeResize="0"/>
            <p:nvPr/>
          </p:nvPicPr>
          <p:blipFill rotWithShape="1">
            <a:blip r:embed="rId8">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400" name="Google Shape;3400;p152"/>
            <p:cNvPicPr preferRelativeResize="0"/>
            <p:nvPr/>
          </p:nvPicPr>
          <p:blipFill rotWithShape="1">
            <a:blip r:embed="rId9">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cxnSp>
        <p:nvCxnSpPr>
          <p:cNvPr id="3401" name="Google Shape;3401;p152"/>
          <p:cNvCxnSpPr/>
          <p:nvPr/>
        </p:nvCxnSpPr>
        <p:spPr>
          <a:xfrm>
            <a:off x="4981675" y="1200"/>
            <a:ext cx="0" cy="5141100"/>
          </a:xfrm>
          <a:prstGeom prst="straightConnector1">
            <a:avLst/>
          </a:prstGeom>
          <a:noFill/>
          <a:ln cap="flat" cmpd="sng" w="9525">
            <a:solidFill>
              <a:schemeClr val="dk2"/>
            </a:solidFill>
            <a:prstDash val="solid"/>
            <a:round/>
            <a:headEnd len="sm" w="sm" type="none"/>
            <a:tailEnd len="sm" w="sm" type="none"/>
          </a:ln>
        </p:spPr>
      </p:cxnSp>
      <p:pic>
        <p:nvPicPr>
          <p:cNvPr id="3402" name="Google Shape;3402;p152"/>
          <p:cNvPicPr preferRelativeResize="0"/>
          <p:nvPr/>
        </p:nvPicPr>
        <p:blipFill rotWithShape="1">
          <a:blip r:embed="rId10">
            <a:alphaModFix/>
          </a:blip>
          <a:srcRect b="0" l="0" r="0" t="0"/>
          <a:stretch/>
        </p:blipFill>
        <p:spPr>
          <a:xfrm>
            <a:off x="5678600" y="1499063"/>
            <a:ext cx="2481108" cy="2467824"/>
          </a:xfrm>
          <a:prstGeom prst="rect">
            <a:avLst/>
          </a:prstGeom>
          <a:noFill/>
          <a:ln>
            <a:noFill/>
          </a:ln>
        </p:spPr>
      </p:pic>
      <p:sp>
        <p:nvSpPr>
          <p:cNvPr id="3403" name="Google Shape;3403;p152"/>
          <p:cNvSpPr/>
          <p:nvPr/>
        </p:nvSpPr>
        <p:spPr>
          <a:xfrm rot="-3703850">
            <a:off x="2363630" y="1042529"/>
            <a:ext cx="663198" cy="123606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4" name="Google Shape;3404;p152"/>
          <p:cNvSpPr txBox="1"/>
          <p:nvPr/>
        </p:nvSpPr>
        <p:spPr>
          <a:xfrm>
            <a:off x="3903173" y="20764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rgbClr val="000000"/>
                </a:solidFill>
                <a:latin typeface="Arial"/>
                <a:ea typeface="Arial"/>
                <a:cs typeface="Arial"/>
                <a:sym typeface="Arial"/>
              </a:rPr>
              <a:t>Hypotension is a major issue, must titrate slowly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600" u="none" cap="none" strike="noStrike">
              <a:solidFill>
                <a:srgbClr val="000000"/>
              </a:solidFill>
              <a:latin typeface="Arial"/>
              <a:ea typeface="Arial"/>
              <a:cs typeface="Arial"/>
              <a:sym typeface="Arial"/>
            </a:endParaRPr>
          </a:p>
        </p:txBody>
      </p:sp>
      <p:sp>
        <p:nvSpPr>
          <p:cNvPr id="3405" name="Google Shape;3405;p152"/>
          <p:cNvSpPr txBox="1"/>
          <p:nvPr/>
        </p:nvSpPr>
        <p:spPr>
          <a:xfrm>
            <a:off x="8191448" y="21653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Very high dose can be tolerated without titration</a:t>
            </a:r>
            <a:endParaRPr b="0" i="0" sz="1600" u="none" cap="none" strike="noStrike">
              <a:solidFill>
                <a:srgbClr val="000000"/>
              </a:solidFill>
              <a:latin typeface="Arial"/>
              <a:ea typeface="Arial"/>
              <a:cs typeface="Arial"/>
              <a:sym typeface="Arial"/>
            </a:endParaRPr>
          </a:p>
        </p:txBody>
      </p:sp>
      <p:pic>
        <p:nvPicPr>
          <p:cNvPr id="3406" name="Google Shape;3406;p152"/>
          <p:cNvPicPr preferRelativeResize="0"/>
          <p:nvPr/>
        </p:nvPicPr>
        <p:blipFill rotWithShape="1">
          <a:blip r:embed="rId11">
            <a:alphaModFix/>
          </a:blip>
          <a:srcRect b="0" l="0" r="66582" t="0"/>
          <a:stretch/>
        </p:blipFill>
        <p:spPr>
          <a:xfrm>
            <a:off x="445065" y="708682"/>
            <a:ext cx="410088" cy="665918"/>
          </a:xfrm>
          <a:prstGeom prst="rect">
            <a:avLst/>
          </a:prstGeom>
          <a:noFill/>
          <a:ln>
            <a:noFill/>
          </a:ln>
        </p:spPr>
      </p:pic>
      <p:pic>
        <p:nvPicPr>
          <p:cNvPr id="3407" name="Google Shape;3407;p152"/>
          <p:cNvPicPr preferRelativeResize="0"/>
          <p:nvPr/>
        </p:nvPicPr>
        <p:blipFill rotWithShape="1">
          <a:blip r:embed="rId11">
            <a:alphaModFix/>
          </a:blip>
          <a:srcRect b="0" l="33349" r="32159" t="0"/>
          <a:stretch/>
        </p:blipFill>
        <p:spPr>
          <a:xfrm>
            <a:off x="5487889" y="740425"/>
            <a:ext cx="423261" cy="665918"/>
          </a:xfrm>
          <a:prstGeom prst="rect">
            <a:avLst/>
          </a:prstGeom>
          <a:noFill/>
          <a:ln>
            <a:noFill/>
          </a:ln>
        </p:spPr>
      </p:pic>
      <p:sp>
        <p:nvSpPr>
          <p:cNvPr id="3408" name="Google Shape;3408;p152"/>
          <p:cNvSpPr txBox="1"/>
          <p:nvPr/>
        </p:nvSpPr>
        <p:spPr>
          <a:xfrm>
            <a:off x="2639526" y="1075850"/>
            <a:ext cx="1716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Constipation is often problematic</a:t>
            </a:r>
            <a:endParaRPr b="0" i="0" sz="1600" u="none" cap="none" strike="noStrike">
              <a:solidFill>
                <a:srgbClr val="000000"/>
              </a:solidFill>
              <a:latin typeface="Arial"/>
              <a:ea typeface="Arial"/>
              <a:cs typeface="Arial"/>
              <a:sym typeface="Arial"/>
            </a:endParaRPr>
          </a:p>
        </p:txBody>
      </p:sp>
      <p:sp>
        <p:nvSpPr>
          <p:cNvPr id="3409" name="Google Shape;3409;p152"/>
          <p:cNvSpPr/>
          <p:nvPr/>
        </p:nvSpPr>
        <p:spPr>
          <a:xfrm rot="-3703519">
            <a:off x="6820585" y="1190081"/>
            <a:ext cx="625080" cy="950035"/>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0" name="Google Shape;3410;p152"/>
          <p:cNvSpPr txBox="1"/>
          <p:nvPr/>
        </p:nvSpPr>
        <p:spPr>
          <a:xfrm>
            <a:off x="6809676" y="1075350"/>
            <a:ext cx="1716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Constipation is manageable</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27"/>
          <p:cNvPicPr preferRelativeResize="0"/>
          <p:nvPr/>
        </p:nvPicPr>
        <p:blipFill rotWithShape="1">
          <a:blip r:embed="rId3">
            <a:alphaModFix/>
          </a:blip>
          <a:srcRect b="0" l="0" r="0" t="0"/>
          <a:stretch/>
        </p:blipFill>
        <p:spPr>
          <a:xfrm>
            <a:off x="350200" y="381997"/>
            <a:ext cx="1798101" cy="1837293"/>
          </a:xfrm>
          <a:prstGeom prst="rect">
            <a:avLst/>
          </a:prstGeom>
          <a:noFill/>
          <a:ln>
            <a:noFill/>
          </a:ln>
        </p:spPr>
      </p:pic>
      <p:grpSp>
        <p:nvGrpSpPr>
          <p:cNvPr id="407" name="Google Shape;407;p27"/>
          <p:cNvGrpSpPr/>
          <p:nvPr/>
        </p:nvGrpSpPr>
        <p:grpSpPr>
          <a:xfrm>
            <a:off x="2625829" y="381950"/>
            <a:ext cx="1846834" cy="1837399"/>
            <a:chOff x="2625829" y="381950"/>
            <a:chExt cx="1846834" cy="1837399"/>
          </a:xfrm>
        </p:grpSpPr>
        <p:pic>
          <p:nvPicPr>
            <p:cNvPr id="408" name="Google Shape;408;p27"/>
            <p:cNvPicPr preferRelativeResize="0"/>
            <p:nvPr/>
          </p:nvPicPr>
          <p:blipFill rotWithShape="1">
            <a:blip r:embed="rId4">
              <a:alphaModFix/>
            </a:blip>
            <a:srcRect b="0" l="0" r="0" t="0"/>
            <a:stretch/>
          </p:blipFill>
          <p:spPr>
            <a:xfrm>
              <a:off x="2625829" y="381950"/>
              <a:ext cx="1798101" cy="1837399"/>
            </a:xfrm>
            <a:prstGeom prst="rect">
              <a:avLst/>
            </a:prstGeom>
            <a:noFill/>
            <a:ln>
              <a:noFill/>
            </a:ln>
          </p:spPr>
        </p:pic>
        <p:sp>
          <p:nvSpPr>
            <p:cNvPr id="409" name="Google Shape;409;p27"/>
            <p:cNvSpPr txBox="1"/>
            <p:nvPr/>
          </p:nvSpPr>
          <p:spPr>
            <a:xfrm>
              <a:off x="2991263" y="990603"/>
              <a:ext cx="1481400" cy="635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“Anti-</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serotonin”</a:t>
              </a:r>
              <a:endParaRPr b="1" i="0" sz="1400" u="none" cap="none" strike="noStrike">
                <a:solidFill>
                  <a:schemeClr val="lt1"/>
                </a:solidFill>
                <a:latin typeface="Arial"/>
                <a:ea typeface="Arial"/>
                <a:cs typeface="Arial"/>
                <a:sym typeface="Arial"/>
              </a:endParaRPr>
            </a:p>
          </p:txBody>
        </p:sp>
      </p:grpSp>
      <p:pic>
        <p:nvPicPr>
          <p:cNvPr id="410" name="Google Shape;410;p27"/>
          <p:cNvPicPr preferRelativeResize="0"/>
          <p:nvPr/>
        </p:nvPicPr>
        <p:blipFill rotWithShape="1">
          <a:blip r:embed="rId5">
            <a:alphaModFix/>
          </a:blip>
          <a:srcRect b="0" l="0" r="0" t="0"/>
          <a:stretch/>
        </p:blipFill>
        <p:spPr>
          <a:xfrm>
            <a:off x="500150" y="2623430"/>
            <a:ext cx="1870621" cy="1828905"/>
          </a:xfrm>
          <a:prstGeom prst="rect">
            <a:avLst/>
          </a:prstGeom>
          <a:noFill/>
          <a:ln>
            <a:noFill/>
          </a:ln>
        </p:spPr>
      </p:pic>
      <p:grpSp>
        <p:nvGrpSpPr>
          <p:cNvPr id="411" name="Google Shape;411;p27"/>
          <p:cNvGrpSpPr/>
          <p:nvPr/>
        </p:nvGrpSpPr>
        <p:grpSpPr>
          <a:xfrm>
            <a:off x="2708303" y="2596893"/>
            <a:ext cx="1921647" cy="1881950"/>
            <a:chOff x="2708303" y="2596893"/>
            <a:chExt cx="1921647" cy="1881950"/>
          </a:xfrm>
        </p:grpSpPr>
        <p:pic>
          <p:nvPicPr>
            <p:cNvPr id="412" name="Google Shape;412;p27"/>
            <p:cNvPicPr preferRelativeResize="0"/>
            <p:nvPr/>
          </p:nvPicPr>
          <p:blipFill rotWithShape="1">
            <a:blip r:embed="rId6">
              <a:alphaModFix/>
            </a:blip>
            <a:srcRect b="0" l="0" r="0" t="0"/>
            <a:stretch/>
          </p:blipFill>
          <p:spPr>
            <a:xfrm>
              <a:off x="2708303" y="2596893"/>
              <a:ext cx="1921647" cy="1881950"/>
            </a:xfrm>
            <a:prstGeom prst="rect">
              <a:avLst/>
            </a:prstGeom>
            <a:noFill/>
            <a:ln>
              <a:noFill/>
            </a:ln>
          </p:spPr>
        </p:pic>
        <p:sp>
          <p:nvSpPr>
            <p:cNvPr id="413" name="Google Shape;413;p27"/>
            <p:cNvSpPr txBox="1"/>
            <p:nvPr/>
          </p:nvSpPr>
          <p:spPr>
            <a:xfrm>
              <a:off x="2761670" y="2889978"/>
              <a:ext cx="1481400" cy="635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“Anti-</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dopamine”</a:t>
              </a:r>
              <a:endParaRPr b="1" i="0" sz="1400" u="none" cap="none" strike="noStrike">
                <a:solidFill>
                  <a:schemeClr val="lt1"/>
                </a:solidFill>
                <a:latin typeface="Arial"/>
                <a:ea typeface="Arial"/>
                <a:cs typeface="Arial"/>
                <a:sym typeface="Arial"/>
              </a:endParaRPr>
            </a:p>
          </p:txBody>
        </p:sp>
      </p:grpSp>
      <p:pic>
        <p:nvPicPr>
          <p:cNvPr id="414" name="Google Shape;414;p27"/>
          <p:cNvPicPr preferRelativeResize="0"/>
          <p:nvPr/>
        </p:nvPicPr>
        <p:blipFill rotWithShape="1">
          <a:blip r:embed="rId7">
            <a:alphaModFix/>
          </a:blip>
          <a:srcRect b="0" l="0" r="0" t="0"/>
          <a:stretch/>
        </p:blipFill>
        <p:spPr>
          <a:xfrm>
            <a:off x="4770775" y="529438"/>
            <a:ext cx="1946171" cy="1540937"/>
          </a:xfrm>
          <a:prstGeom prst="rect">
            <a:avLst/>
          </a:prstGeom>
          <a:noFill/>
          <a:ln>
            <a:noFill/>
          </a:ln>
        </p:spPr>
      </p:pic>
      <p:grpSp>
        <p:nvGrpSpPr>
          <p:cNvPr id="415" name="Google Shape;415;p27"/>
          <p:cNvGrpSpPr/>
          <p:nvPr/>
        </p:nvGrpSpPr>
        <p:grpSpPr>
          <a:xfrm>
            <a:off x="6871276" y="544803"/>
            <a:ext cx="1946174" cy="1542061"/>
            <a:chOff x="6871276" y="544803"/>
            <a:chExt cx="1946174" cy="1542061"/>
          </a:xfrm>
        </p:grpSpPr>
        <p:pic>
          <p:nvPicPr>
            <p:cNvPr id="416" name="Google Shape;416;p27"/>
            <p:cNvPicPr preferRelativeResize="0"/>
            <p:nvPr/>
          </p:nvPicPr>
          <p:blipFill rotWithShape="1">
            <a:blip r:embed="rId8">
              <a:alphaModFix/>
            </a:blip>
            <a:srcRect b="0" l="0" r="0" t="0"/>
            <a:stretch/>
          </p:blipFill>
          <p:spPr>
            <a:xfrm>
              <a:off x="6871276" y="544803"/>
              <a:ext cx="1946174" cy="1542061"/>
            </a:xfrm>
            <a:prstGeom prst="rect">
              <a:avLst/>
            </a:prstGeom>
            <a:noFill/>
            <a:ln>
              <a:noFill/>
            </a:ln>
          </p:spPr>
        </p:pic>
        <p:sp>
          <p:nvSpPr>
            <p:cNvPr id="417" name="Google Shape;417;p27"/>
            <p:cNvSpPr txBox="1"/>
            <p:nvPr/>
          </p:nvSpPr>
          <p:spPr>
            <a:xfrm>
              <a:off x="7312471" y="753132"/>
              <a:ext cx="1481400" cy="635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“Anti-</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acetyl-</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choline”</a:t>
              </a:r>
              <a:endParaRPr b="1" i="0" sz="1400" u="none" cap="none" strike="noStrike">
                <a:solidFill>
                  <a:schemeClr val="lt1"/>
                </a:solidFill>
                <a:latin typeface="Arial"/>
                <a:ea typeface="Arial"/>
                <a:cs typeface="Arial"/>
                <a:sym typeface="Arial"/>
              </a:endParaRPr>
            </a:p>
          </p:txBody>
        </p:sp>
      </p:gr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4" name="Shape 3414"/>
        <p:cNvGrpSpPr/>
        <p:nvPr/>
      </p:nvGrpSpPr>
      <p:grpSpPr>
        <a:xfrm>
          <a:off x="0" y="0"/>
          <a:ext cx="0" cy="0"/>
          <a:chOff x="0" y="0"/>
          <a:chExt cx="0" cy="0"/>
        </a:xfrm>
      </p:grpSpPr>
      <p:sp>
        <p:nvSpPr>
          <p:cNvPr id="3415" name="Google Shape;3415;p153"/>
          <p:cNvSpPr txBox="1"/>
          <p:nvPr/>
        </p:nvSpPr>
        <p:spPr>
          <a:xfrm>
            <a:off x="5170225" y="250950"/>
            <a:ext cx="1229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ZYPREXA</a:t>
            </a:r>
            <a:endParaRPr b="1" i="0" sz="1400" u="none" cap="none" strike="noStrike">
              <a:solidFill>
                <a:srgbClr val="000000"/>
              </a:solidFill>
              <a:latin typeface="Arial"/>
              <a:ea typeface="Arial"/>
              <a:cs typeface="Arial"/>
              <a:sym typeface="Arial"/>
            </a:endParaRPr>
          </a:p>
        </p:txBody>
      </p:sp>
      <p:pic>
        <p:nvPicPr>
          <p:cNvPr id="3416" name="Google Shape;3416;p153"/>
          <p:cNvPicPr preferRelativeResize="0"/>
          <p:nvPr/>
        </p:nvPicPr>
        <p:blipFill rotWithShape="1">
          <a:blip r:embed="rId3">
            <a:alphaModFix/>
          </a:blip>
          <a:srcRect b="0" l="0" r="41710" t="0"/>
          <a:stretch/>
        </p:blipFill>
        <p:spPr>
          <a:xfrm>
            <a:off x="6447818" y="4148280"/>
            <a:ext cx="2721818" cy="666690"/>
          </a:xfrm>
          <a:prstGeom prst="rect">
            <a:avLst/>
          </a:prstGeom>
          <a:noFill/>
          <a:ln>
            <a:noFill/>
          </a:ln>
        </p:spPr>
      </p:pic>
      <p:pic>
        <p:nvPicPr>
          <p:cNvPr descr="A picture containing transport&#10;&#10;Description automatically generated" id="3417" name="Google Shape;3417;p153"/>
          <p:cNvPicPr preferRelativeResize="0"/>
          <p:nvPr/>
        </p:nvPicPr>
        <p:blipFill rotWithShape="1">
          <a:blip r:embed="rId4">
            <a:alphaModFix/>
          </a:blip>
          <a:srcRect b="0" l="0" r="0" t="0"/>
          <a:stretch/>
        </p:blipFill>
        <p:spPr>
          <a:xfrm>
            <a:off x="8578010" y="702011"/>
            <a:ext cx="437615" cy="340614"/>
          </a:xfrm>
          <a:prstGeom prst="rect">
            <a:avLst/>
          </a:prstGeom>
          <a:noFill/>
          <a:ln>
            <a:noFill/>
          </a:ln>
        </p:spPr>
      </p:pic>
      <p:pic>
        <p:nvPicPr>
          <p:cNvPr id="3418" name="Google Shape;3418;p153"/>
          <p:cNvPicPr preferRelativeResize="0"/>
          <p:nvPr/>
        </p:nvPicPr>
        <p:blipFill rotWithShape="1">
          <a:blip r:embed="rId5">
            <a:alphaModFix/>
          </a:blip>
          <a:srcRect b="-8" l="0" r="0" t="7911"/>
          <a:stretch/>
        </p:blipFill>
        <p:spPr>
          <a:xfrm>
            <a:off x="8652664" y="408833"/>
            <a:ext cx="288309" cy="299853"/>
          </a:xfrm>
          <a:prstGeom prst="rect">
            <a:avLst/>
          </a:prstGeom>
          <a:noFill/>
          <a:ln>
            <a:noFill/>
          </a:ln>
        </p:spPr>
      </p:pic>
      <p:pic>
        <p:nvPicPr>
          <p:cNvPr id="3419" name="Google Shape;3419;p153"/>
          <p:cNvPicPr preferRelativeResize="0"/>
          <p:nvPr/>
        </p:nvPicPr>
        <p:blipFill rotWithShape="1">
          <a:blip r:embed="rId6">
            <a:alphaModFix/>
          </a:blip>
          <a:srcRect b="0" l="0" r="0" t="0"/>
          <a:stretch/>
        </p:blipFill>
        <p:spPr>
          <a:xfrm>
            <a:off x="1030775" y="1337324"/>
            <a:ext cx="2853060" cy="2677000"/>
          </a:xfrm>
          <a:prstGeom prst="rect">
            <a:avLst/>
          </a:prstGeom>
          <a:noFill/>
          <a:ln>
            <a:noFill/>
          </a:ln>
        </p:spPr>
      </p:pic>
      <p:sp>
        <p:nvSpPr>
          <p:cNvPr id="3420" name="Google Shape;3420;p153"/>
          <p:cNvSpPr txBox="1"/>
          <p:nvPr/>
        </p:nvSpPr>
        <p:spPr>
          <a:xfrm>
            <a:off x="147093" y="230250"/>
            <a:ext cx="1639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421" name="Google Shape;3421;p153"/>
          <p:cNvPicPr preferRelativeResize="0"/>
          <p:nvPr/>
        </p:nvPicPr>
        <p:blipFill rotWithShape="1">
          <a:blip r:embed="rId7">
            <a:alphaModFix/>
          </a:blip>
          <a:srcRect b="0" l="0" r="21862" t="0"/>
          <a:stretch/>
        </p:blipFill>
        <p:spPr>
          <a:xfrm>
            <a:off x="216925" y="4179417"/>
            <a:ext cx="4589354" cy="726608"/>
          </a:xfrm>
          <a:prstGeom prst="rect">
            <a:avLst/>
          </a:prstGeom>
          <a:noFill/>
          <a:ln>
            <a:noFill/>
          </a:ln>
        </p:spPr>
      </p:pic>
      <p:grpSp>
        <p:nvGrpSpPr>
          <p:cNvPr id="3422" name="Google Shape;3422;p153"/>
          <p:cNvGrpSpPr/>
          <p:nvPr/>
        </p:nvGrpSpPr>
        <p:grpSpPr>
          <a:xfrm rot="10800000">
            <a:off x="3684345" y="277686"/>
            <a:ext cx="1078395" cy="520734"/>
            <a:chOff x="-88857" y="3794217"/>
            <a:chExt cx="3274811" cy="1659446"/>
          </a:xfrm>
        </p:grpSpPr>
        <p:pic>
          <p:nvPicPr>
            <p:cNvPr id="3423" name="Google Shape;3423;p153"/>
            <p:cNvPicPr preferRelativeResize="0"/>
            <p:nvPr/>
          </p:nvPicPr>
          <p:blipFill rotWithShape="1">
            <a:blip r:embed="rId8">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424" name="Google Shape;3424;p153"/>
            <p:cNvPicPr preferRelativeResize="0"/>
            <p:nvPr/>
          </p:nvPicPr>
          <p:blipFill rotWithShape="1">
            <a:blip r:embed="rId9">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cxnSp>
        <p:nvCxnSpPr>
          <p:cNvPr id="3425" name="Google Shape;3425;p153"/>
          <p:cNvCxnSpPr/>
          <p:nvPr/>
        </p:nvCxnSpPr>
        <p:spPr>
          <a:xfrm>
            <a:off x="4981675" y="1200"/>
            <a:ext cx="0" cy="5141100"/>
          </a:xfrm>
          <a:prstGeom prst="straightConnector1">
            <a:avLst/>
          </a:prstGeom>
          <a:noFill/>
          <a:ln cap="flat" cmpd="sng" w="9525">
            <a:solidFill>
              <a:schemeClr val="dk2"/>
            </a:solidFill>
            <a:prstDash val="solid"/>
            <a:round/>
            <a:headEnd len="sm" w="sm" type="none"/>
            <a:tailEnd len="sm" w="sm" type="none"/>
          </a:ln>
        </p:spPr>
      </p:cxnSp>
      <p:pic>
        <p:nvPicPr>
          <p:cNvPr id="3426" name="Google Shape;3426;p153"/>
          <p:cNvPicPr preferRelativeResize="0"/>
          <p:nvPr/>
        </p:nvPicPr>
        <p:blipFill rotWithShape="1">
          <a:blip r:embed="rId10">
            <a:alphaModFix/>
          </a:blip>
          <a:srcRect b="0" l="0" r="0" t="0"/>
          <a:stretch/>
        </p:blipFill>
        <p:spPr>
          <a:xfrm>
            <a:off x="5678600" y="1499063"/>
            <a:ext cx="2481108" cy="2467824"/>
          </a:xfrm>
          <a:prstGeom prst="rect">
            <a:avLst/>
          </a:prstGeom>
          <a:noFill/>
          <a:ln>
            <a:noFill/>
          </a:ln>
        </p:spPr>
      </p:pic>
      <p:sp>
        <p:nvSpPr>
          <p:cNvPr id="3427" name="Google Shape;3427;p153"/>
          <p:cNvSpPr txBox="1"/>
          <p:nvPr/>
        </p:nvSpPr>
        <p:spPr>
          <a:xfrm>
            <a:off x="3903173" y="20764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rgbClr val="000000"/>
                </a:solidFill>
                <a:latin typeface="Arial"/>
                <a:ea typeface="Arial"/>
                <a:cs typeface="Arial"/>
                <a:sym typeface="Arial"/>
              </a:rPr>
              <a:t>Hypotension is a major issue, must titrate slowly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600" u="none" cap="none" strike="noStrike">
              <a:solidFill>
                <a:srgbClr val="000000"/>
              </a:solidFill>
              <a:latin typeface="Arial"/>
              <a:ea typeface="Arial"/>
              <a:cs typeface="Arial"/>
              <a:sym typeface="Arial"/>
            </a:endParaRPr>
          </a:p>
        </p:txBody>
      </p:sp>
      <p:sp>
        <p:nvSpPr>
          <p:cNvPr id="3428" name="Google Shape;3428;p153"/>
          <p:cNvSpPr txBox="1"/>
          <p:nvPr/>
        </p:nvSpPr>
        <p:spPr>
          <a:xfrm>
            <a:off x="8191448" y="21653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Very high dose can be tolerated without titration</a:t>
            </a:r>
            <a:endParaRPr b="0" i="0" sz="1600" u="none" cap="none" strike="noStrike">
              <a:solidFill>
                <a:srgbClr val="000000"/>
              </a:solidFill>
              <a:latin typeface="Arial"/>
              <a:ea typeface="Arial"/>
              <a:cs typeface="Arial"/>
              <a:sym typeface="Arial"/>
            </a:endParaRPr>
          </a:p>
        </p:txBody>
      </p:sp>
      <p:pic>
        <p:nvPicPr>
          <p:cNvPr id="3429" name="Google Shape;3429;p153"/>
          <p:cNvPicPr preferRelativeResize="0"/>
          <p:nvPr/>
        </p:nvPicPr>
        <p:blipFill rotWithShape="1">
          <a:blip r:embed="rId11">
            <a:alphaModFix/>
          </a:blip>
          <a:srcRect b="0" l="0" r="66582" t="0"/>
          <a:stretch/>
        </p:blipFill>
        <p:spPr>
          <a:xfrm>
            <a:off x="445065" y="708682"/>
            <a:ext cx="410088" cy="665918"/>
          </a:xfrm>
          <a:prstGeom prst="rect">
            <a:avLst/>
          </a:prstGeom>
          <a:noFill/>
          <a:ln>
            <a:noFill/>
          </a:ln>
        </p:spPr>
      </p:pic>
      <p:pic>
        <p:nvPicPr>
          <p:cNvPr id="3430" name="Google Shape;3430;p153"/>
          <p:cNvPicPr preferRelativeResize="0"/>
          <p:nvPr/>
        </p:nvPicPr>
        <p:blipFill rotWithShape="1">
          <a:blip r:embed="rId11">
            <a:alphaModFix/>
          </a:blip>
          <a:srcRect b="0" l="33349" r="32159" t="0"/>
          <a:stretch/>
        </p:blipFill>
        <p:spPr>
          <a:xfrm>
            <a:off x="5487889" y="740425"/>
            <a:ext cx="423261" cy="665918"/>
          </a:xfrm>
          <a:prstGeom prst="rect">
            <a:avLst/>
          </a:prstGeom>
          <a:noFill/>
          <a:ln>
            <a:noFill/>
          </a:ln>
        </p:spPr>
      </p:pic>
      <p:sp>
        <p:nvSpPr>
          <p:cNvPr id="3431" name="Google Shape;3431;p153"/>
          <p:cNvSpPr txBox="1"/>
          <p:nvPr/>
        </p:nvSpPr>
        <p:spPr>
          <a:xfrm>
            <a:off x="259175" y="3171350"/>
            <a:ext cx="11379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Potential for massive weight gain</a:t>
            </a:r>
            <a:endParaRPr b="0" i="0" sz="1600" u="none" cap="none" strike="noStrike">
              <a:solidFill>
                <a:srgbClr val="000000"/>
              </a:solidFill>
              <a:latin typeface="Arial"/>
              <a:ea typeface="Arial"/>
              <a:cs typeface="Arial"/>
              <a:sym typeface="Arial"/>
            </a:endParaRPr>
          </a:p>
        </p:txBody>
      </p:sp>
      <p:sp>
        <p:nvSpPr>
          <p:cNvPr id="3432" name="Google Shape;3432;p153"/>
          <p:cNvSpPr/>
          <p:nvPr/>
        </p:nvSpPr>
        <p:spPr>
          <a:xfrm>
            <a:off x="988325" y="2305960"/>
            <a:ext cx="612300" cy="4113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3" name="Google Shape;3433;p153"/>
          <p:cNvSpPr/>
          <p:nvPr/>
        </p:nvSpPr>
        <p:spPr>
          <a:xfrm>
            <a:off x="1040405" y="2718758"/>
            <a:ext cx="560700" cy="3198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4" name="Google Shape;3434;p153"/>
          <p:cNvSpPr/>
          <p:nvPr/>
        </p:nvSpPr>
        <p:spPr>
          <a:xfrm rot="1289014">
            <a:off x="2711201" y="1517480"/>
            <a:ext cx="271138" cy="350189"/>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5" name="Google Shape;3435;p153"/>
          <p:cNvSpPr/>
          <p:nvPr/>
        </p:nvSpPr>
        <p:spPr>
          <a:xfrm rot="2700000">
            <a:off x="3207759" y="1745806"/>
            <a:ext cx="271529" cy="482388"/>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6" name="Google Shape;3436;p153"/>
          <p:cNvSpPr/>
          <p:nvPr/>
        </p:nvSpPr>
        <p:spPr>
          <a:xfrm rot="2701301">
            <a:off x="1351452" y="1788515"/>
            <a:ext cx="560665" cy="319895"/>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7" name="Google Shape;3437;p153"/>
          <p:cNvSpPr txBox="1"/>
          <p:nvPr/>
        </p:nvSpPr>
        <p:spPr>
          <a:xfrm>
            <a:off x="2639526" y="1075850"/>
            <a:ext cx="1716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Constipation is often problematic</a:t>
            </a:r>
            <a:endParaRPr b="0" i="0" sz="1600" u="none" cap="none" strike="noStrike">
              <a:solidFill>
                <a:srgbClr val="000000"/>
              </a:solidFill>
              <a:latin typeface="Arial"/>
              <a:ea typeface="Arial"/>
              <a:cs typeface="Arial"/>
              <a:sym typeface="Arial"/>
            </a:endParaRPr>
          </a:p>
        </p:txBody>
      </p:sp>
      <p:sp>
        <p:nvSpPr>
          <p:cNvPr id="3438" name="Google Shape;3438;p153"/>
          <p:cNvSpPr txBox="1"/>
          <p:nvPr/>
        </p:nvSpPr>
        <p:spPr>
          <a:xfrm>
            <a:off x="6809676" y="1075350"/>
            <a:ext cx="1716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Constipation is manageable</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2" name="Shape 3442"/>
        <p:cNvGrpSpPr/>
        <p:nvPr/>
      </p:nvGrpSpPr>
      <p:grpSpPr>
        <a:xfrm>
          <a:off x="0" y="0"/>
          <a:ext cx="0" cy="0"/>
          <a:chOff x="0" y="0"/>
          <a:chExt cx="0" cy="0"/>
        </a:xfrm>
      </p:grpSpPr>
      <p:sp>
        <p:nvSpPr>
          <p:cNvPr id="3443" name="Google Shape;3443;p154"/>
          <p:cNvSpPr txBox="1"/>
          <p:nvPr/>
        </p:nvSpPr>
        <p:spPr>
          <a:xfrm>
            <a:off x="5170225" y="250950"/>
            <a:ext cx="1229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ZYPREXA</a:t>
            </a:r>
            <a:endParaRPr b="1" i="0" sz="1400" u="none" cap="none" strike="noStrike">
              <a:solidFill>
                <a:srgbClr val="000000"/>
              </a:solidFill>
              <a:latin typeface="Arial"/>
              <a:ea typeface="Arial"/>
              <a:cs typeface="Arial"/>
              <a:sym typeface="Arial"/>
            </a:endParaRPr>
          </a:p>
        </p:txBody>
      </p:sp>
      <p:pic>
        <p:nvPicPr>
          <p:cNvPr id="3444" name="Google Shape;3444;p154"/>
          <p:cNvPicPr preferRelativeResize="0"/>
          <p:nvPr/>
        </p:nvPicPr>
        <p:blipFill rotWithShape="1">
          <a:blip r:embed="rId3">
            <a:alphaModFix/>
          </a:blip>
          <a:srcRect b="0" l="0" r="41710" t="0"/>
          <a:stretch/>
        </p:blipFill>
        <p:spPr>
          <a:xfrm>
            <a:off x="6447818" y="4148280"/>
            <a:ext cx="2721818" cy="666690"/>
          </a:xfrm>
          <a:prstGeom prst="rect">
            <a:avLst/>
          </a:prstGeom>
          <a:noFill/>
          <a:ln>
            <a:noFill/>
          </a:ln>
        </p:spPr>
      </p:pic>
      <p:pic>
        <p:nvPicPr>
          <p:cNvPr descr="A picture containing transport&#10;&#10;Description automatically generated" id="3445" name="Google Shape;3445;p154"/>
          <p:cNvPicPr preferRelativeResize="0"/>
          <p:nvPr/>
        </p:nvPicPr>
        <p:blipFill rotWithShape="1">
          <a:blip r:embed="rId4">
            <a:alphaModFix/>
          </a:blip>
          <a:srcRect b="0" l="0" r="0" t="0"/>
          <a:stretch/>
        </p:blipFill>
        <p:spPr>
          <a:xfrm>
            <a:off x="8578010" y="702011"/>
            <a:ext cx="437615" cy="340614"/>
          </a:xfrm>
          <a:prstGeom prst="rect">
            <a:avLst/>
          </a:prstGeom>
          <a:noFill/>
          <a:ln>
            <a:noFill/>
          </a:ln>
        </p:spPr>
      </p:pic>
      <p:pic>
        <p:nvPicPr>
          <p:cNvPr id="3446" name="Google Shape;3446;p154"/>
          <p:cNvPicPr preferRelativeResize="0"/>
          <p:nvPr/>
        </p:nvPicPr>
        <p:blipFill rotWithShape="1">
          <a:blip r:embed="rId5">
            <a:alphaModFix/>
          </a:blip>
          <a:srcRect b="-8" l="0" r="0" t="7911"/>
          <a:stretch/>
        </p:blipFill>
        <p:spPr>
          <a:xfrm>
            <a:off x="8652664" y="408833"/>
            <a:ext cx="288309" cy="299853"/>
          </a:xfrm>
          <a:prstGeom prst="rect">
            <a:avLst/>
          </a:prstGeom>
          <a:noFill/>
          <a:ln>
            <a:noFill/>
          </a:ln>
        </p:spPr>
      </p:pic>
      <p:pic>
        <p:nvPicPr>
          <p:cNvPr id="3447" name="Google Shape;3447;p154"/>
          <p:cNvPicPr preferRelativeResize="0"/>
          <p:nvPr/>
        </p:nvPicPr>
        <p:blipFill rotWithShape="1">
          <a:blip r:embed="rId6">
            <a:alphaModFix/>
          </a:blip>
          <a:srcRect b="0" l="0" r="0" t="0"/>
          <a:stretch/>
        </p:blipFill>
        <p:spPr>
          <a:xfrm>
            <a:off x="1030775" y="1337324"/>
            <a:ext cx="2853060" cy="2677000"/>
          </a:xfrm>
          <a:prstGeom prst="rect">
            <a:avLst/>
          </a:prstGeom>
          <a:noFill/>
          <a:ln>
            <a:noFill/>
          </a:ln>
        </p:spPr>
      </p:pic>
      <p:sp>
        <p:nvSpPr>
          <p:cNvPr id="3448" name="Google Shape;3448;p154"/>
          <p:cNvSpPr txBox="1"/>
          <p:nvPr/>
        </p:nvSpPr>
        <p:spPr>
          <a:xfrm>
            <a:off x="147093" y="230250"/>
            <a:ext cx="1639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449" name="Google Shape;3449;p154"/>
          <p:cNvPicPr preferRelativeResize="0"/>
          <p:nvPr/>
        </p:nvPicPr>
        <p:blipFill rotWithShape="1">
          <a:blip r:embed="rId7">
            <a:alphaModFix/>
          </a:blip>
          <a:srcRect b="0" l="0" r="21862" t="0"/>
          <a:stretch/>
        </p:blipFill>
        <p:spPr>
          <a:xfrm>
            <a:off x="216925" y="4179417"/>
            <a:ext cx="4589354" cy="726608"/>
          </a:xfrm>
          <a:prstGeom prst="rect">
            <a:avLst/>
          </a:prstGeom>
          <a:noFill/>
          <a:ln>
            <a:noFill/>
          </a:ln>
        </p:spPr>
      </p:pic>
      <p:grpSp>
        <p:nvGrpSpPr>
          <p:cNvPr id="3450" name="Google Shape;3450;p154"/>
          <p:cNvGrpSpPr/>
          <p:nvPr/>
        </p:nvGrpSpPr>
        <p:grpSpPr>
          <a:xfrm rot="10800000">
            <a:off x="3684345" y="277686"/>
            <a:ext cx="1078395" cy="520734"/>
            <a:chOff x="-88857" y="3794217"/>
            <a:chExt cx="3274811" cy="1659446"/>
          </a:xfrm>
        </p:grpSpPr>
        <p:pic>
          <p:nvPicPr>
            <p:cNvPr id="3451" name="Google Shape;3451;p154"/>
            <p:cNvPicPr preferRelativeResize="0"/>
            <p:nvPr/>
          </p:nvPicPr>
          <p:blipFill rotWithShape="1">
            <a:blip r:embed="rId8">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452" name="Google Shape;3452;p154"/>
            <p:cNvPicPr preferRelativeResize="0"/>
            <p:nvPr/>
          </p:nvPicPr>
          <p:blipFill rotWithShape="1">
            <a:blip r:embed="rId9">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cxnSp>
        <p:nvCxnSpPr>
          <p:cNvPr id="3453" name="Google Shape;3453;p154"/>
          <p:cNvCxnSpPr/>
          <p:nvPr/>
        </p:nvCxnSpPr>
        <p:spPr>
          <a:xfrm>
            <a:off x="4981675" y="1200"/>
            <a:ext cx="0" cy="5141100"/>
          </a:xfrm>
          <a:prstGeom prst="straightConnector1">
            <a:avLst/>
          </a:prstGeom>
          <a:noFill/>
          <a:ln cap="flat" cmpd="sng" w="9525">
            <a:solidFill>
              <a:schemeClr val="dk2"/>
            </a:solidFill>
            <a:prstDash val="solid"/>
            <a:round/>
            <a:headEnd len="sm" w="sm" type="none"/>
            <a:tailEnd len="sm" w="sm" type="none"/>
          </a:ln>
        </p:spPr>
      </p:cxnSp>
      <p:pic>
        <p:nvPicPr>
          <p:cNvPr id="3454" name="Google Shape;3454;p154"/>
          <p:cNvPicPr preferRelativeResize="0"/>
          <p:nvPr/>
        </p:nvPicPr>
        <p:blipFill rotWithShape="1">
          <a:blip r:embed="rId10">
            <a:alphaModFix/>
          </a:blip>
          <a:srcRect b="0" l="0" r="0" t="0"/>
          <a:stretch/>
        </p:blipFill>
        <p:spPr>
          <a:xfrm>
            <a:off x="5678600" y="1499063"/>
            <a:ext cx="2481108" cy="2467824"/>
          </a:xfrm>
          <a:prstGeom prst="rect">
            <a:avLst/>
          </a:prstGeom>
          <a:noFill/>
          <a:ln>
            <a:noFill/>
          </a:ln>
        </p:spPr>
      </p:pic>
      <p:sp>
        <p:nvSpPr>
          <p:cNvPr id="3455" name="Google Shape;3455;p154"/>
          <p:cNvSpPr txBox="1"/>
          <p:nvPr/>
        </p:nvSpPr>
        <p:spPr>
          <a:xfrm>
            <a:off x="3903173" y="20764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rgbClr val="000000"/>
                </a:solidFill>
                <a:latin typeface="Arial"/>
                <a:ea typeface="Arial"/>
                <a:cs typeface="Arial"/>
                <a:sym typeface="Arial"/>
              </a:rPr>
              <a:t>Hypotension is a major issue, must titrate slowly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600" u="none" cap="none" strike="noStrike">
              <a:solidFill>
                <a:srgbClr val="000000"/>
              </a:solidFill>
              <a:latin typeface="Arial"/>
              <a:ea typeface="Arial"/>
              <a:cs typeface="Arial"/>
              <a:sym typeface="Arial"/>
            </a:endParaRPr>
          </a:p>
        </p:txBody>
      </p:sp>
      <p:sp>
        <p:nvSpPr>
          <p:cNvPr id="3456" name="Google Shape;3456;p154"/>
          <p:cNvSpPr txBox="1"/>
          <p:nvPr/>
        </p:nvSpPr>
        <p:spPr>
          <a:xfrm>
            <a:off x="8191448" y="21653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Very high dose can be tolerated without titration</a:t>
            </a:r>
            <a:endParaRPr b="0" i="0" sz="1600" u="none" cap="none" strike="noStrike">
              <a:solidFill>
                <a:srgbClr val="000000"/>
              </a:solidFill>
              <a:latin typeface="Arial"/>
              <a:ea typeface="Arial"/>
              <a:cs typeface="Arial"/>
              <a:sym typeface="Arial"/>
            </a:endParaRPr>
          </a:p>
        </p:txBody>
      </p:sp>
      <p:pic>
        <p:nvPicPr>
          <p:cNvPr id="3457" name="Google Shape;3457;p154"/>
          <p:cNvPicPr preferRelativeResize="0"/>
          <p:nvPr/>
        </p:nvPicPr>
        <p:blipFill rotWithShape="1">
          <a:blip r:embed="rId11">
            <a:alphaModFix/>
          </a:blip>
          <a:srcRect b="0" l="0" r="66582" t="0"/>
          <a:stretch/>
        </p:blipFill>
        <p:spPr>
          <a:xfrm>
            <a:off x="445065" y="708682"/>
            <a:ext cx="410088" cy="665918"/>
          </a:xfrm>
          <a:prstGeom prst="rect">
            <a:avLst/>
          </a:prstGeom>
          <a:noFill/>
          <a:ln>
            <a:noFill/>
          </a:ln>
        </p:spPr>
      </p:pic>
      <p:pic>
        <p:nvPicPr>
          <p:cNvPr id="3458" name="Google Shape;3458;p154"/>
          <p:cNvPicPr preferRelativeResize="0"/>
          <p:nvPr/>
        </p:nvPicPr>
        <p:blipFill rotWithShape="1">
          <a:blip r:embed="rId11">
            <a:alphaModFix/>
          </a:blip>
          <a:srcRect b="0" l="33349" r="32159" t="0"/>
          <a:stretch/>
        </p:blipFill>
        <p:spPr>
          <a:xfrm>
            <a:off x="5487889" y="740425"/>
            <a:ext cx="423261" cy="665918"/>
          </a:xfrm>
          <a:prstGeom prst="rect">
            <a:avLst/>
          </a:prstGeom>
          <a:noFill/>
          <a:ln>
            <a:noFill/>
          </a:ln>
        </p:spPr>
      </p:pic>
      <p:sp>
        <p:nvSpPr>
          <p:cNvPr id="3459" name="Google Shape;3459;p154"/>
          <p:cNvSpPr txBox="1"/>
          <p:nvPr/>
        </p:nvSpPr>
        <p:spPr>
          <a:xfrm>
            <a:off x="259175" y="3171350"/>
            <a:ext cx="11379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Potential for massive weight gain</a:t>
            </a:r>
            <a:endParaRPr b="0" i="0" sz="1600" u="none" cap="none" strike="noStrike">
              <a:solidFill>
                <a:srgbClr val="000000"/>
              </a:solidFill>
              <a:latin typeface="Arial"/>
              <a:ea typeface="Arial"/>
              <a:cs typeface="Arial"/>
              <a:sym typeface="Arial"/>
            </a:endParaRPr>
          </a:p>
        </p:txBody>
      </p:sp>
      <p:sp>
        <p:nvSpPr>
          <p:cNvPr id="3460" name="Google Shape;3460;p154"/>
          <p:cNvSpPr txBox="1"/>
          <p:nvPr/>
        </p:nvSpPr>
        <p:spPr>
          <a:xfrm>
            <a:off x="4981675" y="3607625"/>
            <a:ext cx="11379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Equal potential for massive weight gain</a:t>
            </a:r>
            <a:endParaRPr b="0" i="0" sz="1600" u="none" cap="none" strike="noStrike">
              <a:solidFill>
                <a:srgbClr val="000000"/>
              </a:solidFill>
              <a:latin typeface="Arial"/>
              <a:ea typeface="Arial"/>
              <a:cs typeface="Arial"/>
              <a:sym typeface="Arial"/>
            </a:endParaRPr>
          </a:p>
        </p:txBody>
      </p:sp>
      <p:sp>
        <p:nvSpPr>
          <p:cNvPr id="3461" name="Google Shape;3461;p154"/>
          <p:cNvSpPr/>
          <p:nvPr/>
        </p:nvSpPr>
        <p:spPr>
          <a:xfrm>
            <a:off x="988325" y="2305960"/>
            <a:ext cx="612300" cy="4113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2" name="Google Shape;3462;p154"/>
          <p:cNvSpPr/>
          <p:nvPr/>
        </p:nvSpPr>
        <p:spPr>
          <a:xfrm>
            <a:off x="1040405" y="2718758"/>
            <a:ext cx="560700" cy="3198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3" name="Google Shape;3463;p154"/>
          <p:cNvSpPr/>
          <p:nvPr/>
        </p:nvSpPr>
        <p:spPr>
          <a:xfrm rot="1289014">
            <a:off x="2711201" y="1517480"/>
            <a:ext cx="271138" cy="350189"/>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4" name="Google Shape;3464;p154"/>
          <p:cNvSpPr/>
          <p:nvPr/>
        </p:nvSpPr>
        <p:spPr>
          <a:xfrm rot="2700000">
            <a:off x="3207759" y="1745806"/>
            <a:ext cx="271529" cy="482388"/>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5" name="Google Shape;3465;p154"/>
          <p:cNvSpPr/>
          <p:nvPr/>
        </p:nvSpPr>
        <p:spPr>
          <a:xfrm rot="2701301">
            <a:off x="1351452" y="1788515"/>
            <a:ext cx="560665" cy="319895"/>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6" name="Google Shape;3466;p154"/>
          <p:cNvSpPr/>
          <p:nvPr/>
        </p:nvSpPr>
        <p:spPr>
          <a:xfrm>
            <a:off x="5625475" y="2414350"/>
            <a:ext cx="445500" cy="3000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7" name="Google Shape;3467;p154"/>
          <p:cNvSpPr/>
          <p:nvPr/>
        </p:nvSpPr>
        <p:spPr>
          <a:xfrm>
            <a:off x="5672248" y="2736482"/>
            <a:ext cx="408000" cy="2910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8" name="Google Shape;3468;p154"/>
          <p:cNvSpPr/>
          <p:nvPr/>
        </p:nvSpPr>
        <p:spPr>
          <a:xfrm rot="1289014">
            <a:off x="7241776" y="1561930"/>
            <a:ext cx="271138" cy="350189"/>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9" name="Google Shape;3469;p154"/>
          <p:cNvSpPr/>
          <p:nvPr/>
        </p:nvSpPr>
        <p:spPr>
          <a:xfrm rot="2700000">
            <a:off x="7630384" y="1707706"/>
            <a:ext cx="271529" cy="482388"/>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0" name="Google Shape;3470;p154"/>
          <p:cNvSpPr/>
          <p:nvPr/>
        </p:nvSpPr>
        <p:spPr>
          <a:xfrm rot="2701301">
            <a:off x="5812177" y="1750415"/>
            <a:ext cx="560665" cy="319895"/>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1" name="Google Shape;3471;p154"/>
          <p:cNvSpPr txBox="1"/>
          <p:nvPr/>
        </p:nvSpPr>
        <p:spPr>
          <a:xfrm>
            <a:off x="2639526" y="1075850"/>
            <a:ext cx="1716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Constipation is often problematic</a:t>
            </a:r>
            <a:endParaRPr b="0" i="0" sz="1600" u="none" cap="none" strike="noStrike">
              <a:solidFill>
                <a:srgbClr val="000000"/>
              </a:solidFill>
              <a:latin typeface="Arial"/>
              <a:ea typeface="Arial"/>
              <a:cs typeface="Arial"/>
              <a:sym typeface="Arial"/>
            </a:endParaRPr>
          </a:p>
        </p:txBody>
      </p:sp>
      <p:sp>
        <p:nvSpPr>
          <p:cNvPr id="3472" name="Google Shape;3472;p154"/>
          <p:cNvSpPr txBox="1"/>
          <p:nvPr/>
        </p:nvSpPr>
        <p:spPr>
          <a:xfrm>
            <a:off x="6809676" y="1075350"/>
            <a:ext cx="1716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Constipation is manageable</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6" name="Shape 3476"/>
        <p:cNvGrpSpPr/>
        <p:nvPr/>
      </p:nvGrpSpPr>
      <p:grpSpPr>
        <a:xfrm>
          <a:off x="0" y="0"/>
          <a:ext cx="0" cy="0"/>
          <a:chOff x="0" y="0"/>
          <a:chExt cx="0" cy="0"/>
        </a:xfrm>
      </p:grpSpPr>
      <p:pic>
        <p:nvPicPr>
          <p:cNvPr id="3477" name="Google Shape;3477;p155"/>
          <p:cNvPicPr preferRelativeResize="0"/>
          <p:nvPr/>
        </p:nvPicPr>
        <p:blipFill rotWithShape="1">
          <a:blip r:embed="rId3">
            <a:alphaModFix/>
          </a:blip>
          <a:srcRect b="0" l="0" r="0" t="0"/>
          <a:stretch/>
        </p:blipFill>
        <p:spPr>
          <a:xfrm>
            <a:off x="1030775" y="1337324"/>
            <a:ext cx="2853060" cy="2677000"/>
          </a:xfrm>
          <a:prstGeom prst="rect">
            <a:avLst/>
          </a:prstGeom>
          <a:noFill/>
          <a:ln>
            <a:noFill/>
          </a:ln>
        </p:spPr>
      </p:pic>
      <p:sp>
        <p:nvSpPr>
          <p:cNvPr id="3478" name="Google Shape;3478;p155"/>
          <p:cNvSpPr txBox="1"/>
          <p:nvPr/>
        </p:nvSpPr>
        <p:spPr>
          <a:xfrm>
            <a:off x="5170225" y="250950"/>
            <a:ext cx="1229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ZYPREXA</a:t>
            </a:r>
            <a:endParaRPr b="1" i="0" sz="1400" u="none" cap="none" strike="noStrike">
              <a:solidFill>
                <a:srgbClr val="000000"/>
              </a:solidFill>
              <a:latin typeface="Arial"/>
              <a:ea typeface="Arial"/>
              <a:cs typeface="Arial"/>
              <a:sym typeface="Arial"/>
            </a:endParaRPr>
          </a:p>
        </p:txBody>
      </p:sp>
      <p:pic>
        <p:nvPicPr>
          <p:cNvPr id="3479" name="Google Shape;3479;p155"/>
          <p:cNvPicPr preferRelativeResize="0"/>
          <p:nvPr/>
        </p:nvPicPr>
        <p:blipFill rotWithShape="1">
          <a:blip r:embed="rId4">
            <a:alphaModFix/>
          </a:blip>
          <a:srcRect b="0" l="0" r="41710" t="0"/>
          <a:stretch/>
        </p:blipFill>
        <p:spPr>
          <a:xfrm>
            <a:off x="6447818" y="4148280"/>
            <a:ext cx="2721818" cy="666690"/>
          </a:xfrm>
          <a:prstGeom prst="rect">
            <a:avLst/>
          </a:prstGeom>
          <a:noFill/>
          <a:ln>
            <a:noFill/>
          </a:ln>
        </p:spPr>
      </p:pic>
      <p:pic>
        <p:nvPicPr>
          <p:cNvPr descr="A picture containing transport&#10;&#10;Description automatically generated" id="3480" name="Google Shape;3480;p155"/>
          <p:cNvPicPr preferRelativeResize="0"/>
          <p:nvPr/>
        </p:nvPicPr>
        <p:blipFill rotWithShape="1">
          <a:blip r:embed="rId5">
            <a:alphaModFix/>
          </a:blip>
          <a:srcRect b="0" l="0" r="0" t="0"/>
          <a:stretch/>
        </p:blipFill>
        <p:spPr>
          <a:xfrm>
            <a:off x="8578010" y="702011"/>
            <a:ext cx="437615" cy="340614"/>
          </a:xfrm>
          <a:prstGeom prst="rect">
            <a:avLst/>
          </a:prstGeom>
          <a:noFill/>
          <a:ln>
            <a:noFill/>
          </a:ln>
        </p:spPr>
      </p:pic>
      <p:pic>
        <p:nvPicPr>
          <p:cNvPr id="3481" name="Google Shape;3481;p155"/>
          <p:cNvPicPr preferRelativeResize="0"/>
          <p:nvPr/>
        </p:nvPicPr>
        <p:blipFill rotWithShape="1">
          <a:blip r:embed="rId6">
            <a:alphaModFix/>
          </a:blip>
          <a:srcRect b="-8" l="0" r="0" t="7911"/>
          <a:stretch/>
        </p:blipFill>
        <p:spPr>
          <a:xfrm>
            <a:off x="8652664" y="408833"/>
            <a:ext cx="288309" cy="299853"/>
          </a:xfrm>
          <a:prstGeom prst="rect">
            <a:avLst/>
          </a:prstGeom>
          <a:noFill/>
          <a:ln>
            <a:noFill/>
          </a:ln>
        </p:spPr>
      </p:pic>
      <p:sp>
        <p:nvSpPr>
          <p:cNvPr id="3482" name="Google Shape;3482;p155"/>
          <p:cNvSpPr txBox="1"/>
          <p:nvPr/>
        </p:nvSpPr>
        <p:spPr>
          <a:xfrm>
            <a:off x="147093" y="230250"/>
            <a:ext cx="1639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483" name="Google Shape;3483;p155"/>
          <p:cNvPicPr preferRelativeResize="0"/>
          <p:nvPr/>
        </p:nvPicPr>
        <p:blipFill rotWithShape="1">
          <a:blip r:embed="rId7">
            <a:alphaModFix/>
          </a:blip>
          <a:srcRect b="0" l="0" r="21862" t="0"/>
          <a:stretch/>
        </p:blipFill>
        <p:spPr>
          <a:xfrm>
            <a:off x="216925" y="4179417"/>
            <a:ext cx="4589354" cy="726608"/>
          </a:xfrm>
          <a:prstGeom prst="rect">
            <a:avLst/>
          </a:prstGeom>
          <a:noFill/>
          <a:ln>
            <a:noFill/>
          </a:ln>
        </p:spPr>
      </p:pic>
      <p:grpSp>
        <p:nvGrpSpPr>
          <p:cNvPr id="3484" name="Google Shape;3484;p155"/>
          <p:cNvGrpSpPr/>
          <p:nvPr/>
        </p:nvGrpSpPr>
        <p:grpSpPr>
          <a:xfrm rot="10800000">
            <a:off x="3684345" y="277686"/>
            <a:ext cx="1078395" cy="520734"/>
            <a:chOff x="-88857" y="3794217"/>
            <a:chExt cx="3274811" cy="1659446"/>
          </a:xfrm>
        </p:grpSpPr>
        <p:pic>
          <p:nvPicPr>
            <p:cNvPr id="3485" name="Google Shape;3485;p155"/>
            <p:cNvPicPr preferRelativeResize="0"/>
            <p:nvPr/>
          </p:nvPicPr>
          <p:blipFill rotWithShape="1">
            <a:blip r:embed="rId8">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486" name="Google Shape;3486;p155"/>
            <p:cNvPicPr preferRelativeResize="0"/>
            <p:nvPr/>
          </p:nvPicPr>
          <p:blipFill rotWithShape="1">
            <a:blip r:embed="rId9">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cxnSp>
        <p:nvCxnSpPr>
          <p:cNvPr id="3487" name="Google Shape;3487;p155"/>
          <p:cNvCxnSpPr/>
          <p:nvPr/>
        </p:nvCxnSpPr>
        <p:spPr>
          <a:xfrm>
            <a:off x="4981675" y="1200"/>
            <a:ext cx="0" cy="5141100"/>
          </a:xfrm>
          <a:prstGeom prst="straightConnector1">
            <a:avLst/>
          </a:prstGeom>
          <a:noFill/>
          <a:ln cap="flat" cmpd="sng" w="9525">
            <a:solidFill>
              <a:schemeClr val="dk2"/>
            </a:solidFill>
            <a:prstDash val="solid"/>
            <a:round/>
            <a:headEnd len="sm" w="sm" type="none"/>
            <a:tailEnd len="sm" w="sm" type="none"/>
          </a:ln>
        </p:spPr>
      </p:cxnSp>
      <p:sp>
        <p:nvSpPr>
          <p:cNvPr id="3488" name="Google Shape;3488;p155"/>
          <p:cNvSpPr txBox="1"/>
          <p:nvPr/>
        </p:nvSpPr>
        <p:spPr>
          <a:xfrm>
            <a:off x="3903173" y="20764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rgbClr val="000000"/>
                </a:solidFill>
                <a:latin typeface="Arial"/>
                <a:ea typeface="Arial"/>
                <a:cs typeface="Arial"/>
                <a:sym typeface="Arial"/>
              </a:rPr>
              <a:t>Hypotension is a major issue, must titrate slowly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600" u="none" cap="none" strike="noStrike">
              <a:solidFill>
                <a:srgbClr val="000000"/>
              </a:solidFill>
              <a:latin typeface="Arial"/>
              <a:ea typeface="Arial"/>
              <a:cs typeface="Arial"/>
              <a:sym typeface="Arial"/>
            </a:endParaRPr>
          </a:p>
        </p:txBody>
      </p:sp>
      <p:sp>
        <p:nvSpPr>
          <p:cNvPr id="3489" name="Google Shape;3489;p155"/>
          <p:cNvSpPr txBox="1"/>
          <p:nvPr/>
        </p:nvSpPr>
        <p:spPr>
          <a:xfrm>
            <a:off x="8191448" y="21653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Very high dose can be tolerated without titration</a:t>
            </a:r>
            <a:endParaRPr b="0" i="0" sz="1600" u="none" cap="none" strike="noStrike">
              <a:solidFill>
                <a:srgbClr val="000000"/>
              </a:solidFill>
              <a:latin typeface="Arial"/>
              <a:ea typeface="Arial"/>
              <a:cs typeface="Arial"/>
              <a:sym typeface="Arial"/>
            </a:endParaRPr>
          </a:p>
        </p:txBody>
      </p:sp>
      <p:pic>
        <p:nvPicPr>
          <p:cNvPr id="3490" name="Google Shape;3490;p155"/>
          <p:cNvPicPr preferRelativeResize="0"/>
          <p:nvPr/>
        </p:nvPicPr>
        <p:blipFill rotWithShape="1">
          <a:blip r:embed="rId10">
            <a:alphaModFix/>
          </a:blip>
          <a:srcRect b="0" l="0" r="66582" t="0"/>
          <a:stretch/>
        </p:blipFill>
        <p:spPr>
          <a:xfrm>
            <a:off x="445065" y="708682"/>
            <a:ext cx="410088" cy="665918"/>
          </a:xfrm>
          <a:prstGeom prst="rect">
            <a:avLst/>
          </a:prstGeom>
          <a:noFill/>
          <a:ln>
            <a:noFill/>
          </a:ln>
        </p:spPr>
      </p:pic>
      <p:pic>
        <p:nvPicPr>
          <p:cNvPr id="3491" name="Google Shape;3491;p155"/>
          <p:cNvPicPr preferRelativeResize="0"/>
          <p:nvPr/>
        </p:nvPicPr>
        <p:blipFill rotWithShape="1">
          <a:blip r:embed="rId10">
            <a:alphaModFix/>
          </a:blip>
          <a:srcRect b="0" l="33349" r="32159" t="0"/>
          <a:stretch/>
        </p:blipFill>
        <p:spPr>
          <a:xfrm>
            <a:off x="5487889" y="740425"/>
            <a:ext cx="423261" cy="665918"/>
          </a:xfrm>
          <a:prstGeom prst="rect">
            <a:avLst/>
          </a:prstGeom>
          <a:noFill/>
          <a:ln>
            <a:noFill/>
          </a:ln>
        </p:spPr>
      </p:pic>
      <p:sp>
        <p:nvSpPr>
          <p:cNvPr id="3492" name="Google Shape;3492;p155"/>
          <p:cNvSpPr txBox="1"/>
          <p:nvPr/>
        </p:nvSpPr>
        <p:spPr>
          <a:xfrm>
            <a:off x="2639526" y="1075850"/>
            <a:ext cx="1716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Constipation is often problematic</a:t>
            </a:r>
            <a:endParaRPr b="0" i="0" sz="1600" u="none" cap="none" strike="noStrike">
              <a:solidFill>
                <a:srgbClr val="000000"/>
              </a:solidFill>
              <a:latin typeface="Arial"/>
              <a:ea typeface="Arial"/>
              <a:cs typeface="Arial"/>
              <a:sym typeface="Arial"/>
            </a:endParaRPr>
          </a:p>
        </p:txBody>
      </p:sp>
      <p:sp>
        <p:nvSpPr>
          <p:cNvPr id="3493" name="Google Shape;3493;p155"/>
          <p:cNvSpPr txBox="1"/>
          <p:nvPr/>
        </p:nvSpPr>
        <p:spPr>
          <a:xfrm>
            <a:off x="6809676" y="1075350"/>
            <a:ext cx="1716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Constipation is manageable</a:t>
            </a:r>
            <a:endParaRPr b="0" i="0" sz="1600" u="none" cap="none" strike="noStrike">
              <a:solidFill>
                <a:srgbClr val="000000"/>
              </a:solidFill>
              <a:latin typeface="Arial"/>
              <a:ea typeface="Arial"/>
              <a:cs typeface="Arial"/>
              <a:sym typeface="Arial"/>
            </a:endParaRPr>
          </a:p>
        </p:txBody>
      </p:sp>
      <p:sp>
        <p:nvSpPr>
          <p:cNvPr id="3494" name="Google Shape;3494;p155"/>
          <p:cNvSpPr txBox="1"/>
          <p:nvPr/>
        </p:nvSpPr>
        <p:spPr>
          <a:xfrm>
            <a:off x="259175" y="3171350"/>
            <a:ext cx="11379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Potential for massive weight gain</a:t>
            </a:r>
            <a:endParaRPr b="0" i="0" sz="1600" u="none" cap="none" strike="noStrike">
              <a:solidFill>
                <a:srgbClr val="000000"/>
              </a:solidFill>
              <a:latin typeface="Arial"/>
              <a:ea typeface="Arial"/>
              <a:cs typeface="Arial"/>
              <a:sym typeface="Arial"/>
            </a:endParaRPr>
          </a:p>
        </p:txBody>
      </p:sp>
      <p:sp>
        <p:nvSpPr>
          <p:cNvPr id="3495" name="Google Shape;3495;p155"/>
          <p:cNvSpPr txBox="1"/>
          <p:nvPr/>
        </p:nvSpPr>
        <p:spPr>
          <a:xfrm>
            <a:off x="4981675" y="3607625"/>
            <a:ext cx="11379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Equal potential for massive weight gain</a:t>
            </a:r>
            <a:endParaRPr b="0" i="0" sz="1600" u="none" cap="none" strike="noStrike">
              <a:solidFill>
                <a:srgbClr val="000000"/>
              </a:solidFill>
              <a:latin typeface="Arial"/>
              <a:ea typeface="Arial"/>
              <a:cs typeface="Arial"/>
              <a:sym typeface="Arial"/>
            </a:endParaRPr>
          </a:p>
        </p:txBody>
      </p:sp>
      <p:sp>
        <p:nvSpPr>
          <p:cNvPr id="3496" name="Google Shape;3496;p155"/>
          <p:cNvSpPr/>
          <p:nvPr/>
        </p:nvSpPr>
        <p:spPr>
          <a:xfrm rot="3092074">
            <a:off x="3120474" y="1883692"/>
            <a:ext cx="607676" cy="482346"/>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7" name="Google Shape;3497;p155"/>
          <p:cNvSpPr txBox="1"/>
          <p:nvPr/>
        </p:nvSpPr>
        <p:spPr>
          <a:xfrm>
            <a:off x="3547576" y="1736975"/>
            <a:ext cx="1716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very sedating</a:t>
            </a:r>
            <a:endParaRPr b="0" i="0" sz="1600" u="none" cap="none" strike="noStrike">
              <a:solidFill>
                <a:srgbClr val="000000"/>
              </a:solidFill>
              <a:latin typeface="Arial"/>
              <a:ea typeface="Arial"/>
              <a:cs typeface="Arial"/>
              <a:sym typeface="Arial"/>
            </a:endParaRPr>
          </a:p>
        </p:txBody>
      </p:sp>
      <p:pic>
        <p:nvPicPr>
          <p:cNvPr id="3498" name="Google Shape;3498;p155"/>
          <p:cNvPicPr preferRelativeResize="0"/>
          <p:nvPr/>
        </p:nvPicPr>
        <p:blipFill rotWithShape="1">
          <a:blip r:embed="rId11">
            <a:alphaModFix/>
          </a:blip>
          <a:srcRect b="0" l="0" r="0" t="0"/>
          <a:stretch/>
        </p:blipFill>
        <p:spPr>
          <a:xfrm>
            <a:off x="5678600" y="1499063"/>
            <a:ext cx="2481108" cy="2467824"/>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2" name="Shape 3502"/>
        <p:cNvGrpSpPr/>
        <p:nvPr/>
      </p:nvGrpSpPr>
      <p:grpSpPr>
        <a:xfrm>
          <a:off x="0" y="0"/>
          <a:ext cx="0" cy="0"/>
          <a:chOff x="0" y="0"/>
          <a:chExt cx="0" cy="0"/>
        </a:xfrm>
      </p:grpSpPr>
      <p:sp>
        <p:nvSpPr>
          <p:cNvPr id="3503" name="Google Shape;3503;p156"/>
          <p:cNvSpPr txBox="1"/>
          <p:nvPr/>
        </p:nvSpPr>
        <p:spPr>
          <a:xfrm>
            <a:off x="5170225" y="250950"/>
            <a:ext cx="1229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ZYPREXA</a:t>
            </a:r>
            <a:endParaRPr b="1" i="0" sz="1400" u="none" cap="none" strike="noStrike">
              <a:solidFill>
                <a:srgbClr val="000000"/>
              </a:solidFill>
              <a:latin typeface="Arial"/>
              <a:ea typeface="Arial"/>
              <a:cs typeface="Arial"/>
              <a:sym typeface="Arial"/>
            </a:endParaRPr>
          </a:p>
        </p:txBody>
      </p:sp>
      <p:pic>
        <p:nvPicPr>
          <p:cNvPr id="3504" name="Google Shape;3504;p156"/>
          <p:cNvPicPr preferRelativeResize="0"/>
          <p:nvPr/>
        </p:nvPicPr>
        <p:blipFill rotWithShape="1">
          <a:blip r:embed="rId3">
            <a:alphaModFix/>
          </a:blip>
          <a:srcRect b="0" l="0" r="41710" t="0"/>
          <a:stretch/>
        </p:blipFill>
        <p:spPr>
          <a:xfrm>
            <a:off x="6447818" y="4148280"/>
            <a:ext cx="2721818" cy="666690"/>
          </a:xfrm>
          <a:prstGeom prst="rect">
            <a:avLst/>
          </a:prstGeom>
          <a:noFill/>
          <a:ln>
            <a:noFill/>
          </a:ln>
        </p:spPr>
      </p:pic>
      <p:pic>
        <p:nvPicPr>
          <p:cNvPr descr="A picture containing transport&#10;&#10;Description automatically generated" id="3505" name="Google Shape;3505;p156"/>
          <p:cNvPicPr preferRelativeResize="0"/>
          <p:nvPr/>
        </p:nvPicPr>
        <p:blipFill rotWithShape="1">
          <a:blip r:embed="rId4">
            <a:alphaModFix/>
          </a:blip>
          <a:srcRect b="0" l="0" r="0" t="0"/>
          <a:stretch/>
        </p:blipFill>
        <p:spPr>
          <a:xfrm>
            <a:off x="8578010" y="702011"/>
            <a:ext cx="437615" cy="340614"/>
          </a:xfrm>
          <a:prstGeom prst="rect">
            <a:avLst/>
          </a:prstGeom>
          <a:noFill/>
          <a:ln>
            <a:noFill/>
          </a:ln>
        </p:spPr>
      </p:pic>
      <p:pic>
        <p:nvPicPr>
          <p:cNvPr id="3506" name="Google Shape;3506;p156"/>
          <p:cNvPicPr preferRelativeResize="0"/>
          <p:nvPr/>
        </p:nvPicPr>
        <p:blipFill rotWithShape="1">
          <a:blip r:embed="rId5">
            <a:alphaModFix/>
          </a:blip>
          <a:srcRect b="-8" l="0" r="0" t="7911"/>
          <a:stretch/>
        </p:blipFill>
        <p:spPr>
          <a:xfrm>
            <a:off x="8652664" y="408833"/>
            <a:ext cx="288309" cy="299853"/>
          </a:xfrm>
          <a:prstGeom prst="rect">
            <a:avLst/>
          </a:prstGeom>
          <a:noFill/>
          <a:ln>
            <a:noFill/>
          </a:ln>
        </p:spPr>
      </p:pic>
      <p:sp>
        <p:nvSpPr>
          <p:cNvPr id="3507" name="Google Shape;3507;p156"/>
          <p:cNvSpPr txBox="1"/>
          <p:nvPr/>
        </p:nvSpPr>
        <p:spPr>
          <a:xfrm>
            <a:off x="147093" y="230250"/>
            <a:ext cx="1639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CLOZARIL</a:t>
            </a:r>
            <a:endParaRPr b="1" i="0" sz="1400" u="none" cap="none" strike="noStrike">
              <a:solidFill>
                <a:srgbClr val="000000"/>
              </a:solidFill>
              <a:latin typeface="Arial"/>
              <a:ea typeface="Arial"/>
              <a:cs typeface="Arial"/>
              <a:sym typeface="Arial"/>
            </a:endParaRPr>
          </a:p>
        </p:txBody>
      </p:sp>
      <p:pic>
        <p:nvPicPr>
          <p:cNvPr id="3508" name="Google Shape;3508;p156"/>
          <p:cNvPicPr preferRelativeResize="0"/>
          <p:nvPr/>
        </p:nvPicPr>
        <p:blipFill rotWithShape="1">
          <a:blip r:embed="rId6">
            <a:alphaModFix/>
          </a:blip>
          <a:srcRect b="0" l="0" r="21862" t="0"/>
          <a:stretch/>
        </p:blipFill>
        <p:spPr>
          <a:xfrm>
            <a:off x="216925" y="4179417"/>
            <a:ext cx="4589354" cy="726608"/>
          </a:xfrm>
          <a:prstGeom prst="rect">
            <a:avLst/>
          </a:prstGeom>
          <a:noFill/>
          <a:ln>
            <a:noFill/>
          </a:ln>
        </p:spPr>
      </p:pic>
      <p:grpSp>
        <p:nvGrpSpPr>
          <p:cNvPr id="3509" name="Google Shape;3509;p156"/>
          <p:cNvGrpSpPr/>
          <p:nvPr/>
        </p:nvGrpSpPr>
        <p:grpSpPr>
          <a:xfrm rot="10800000">
            <a:off x="3684345" y="277686"/>
            <a:ext cx="1078395" cy="520734"/>
            <a:chOff x="-88857" y="3794217"/>
            <a:chExt cx="3274811" cy="1659446"/>
          </a:xfrm>
        </p:grpSpPr>
        <p:pic>
          <p:nvPicPr>
            <p:cNvPr id="3510" name="Google Shape;3510;p156"/>
            <p:cNvPicPr preferRelativeResize="0"/>
            <p:nvPr/>
          </p:nvPicPr>
          <p:blipFill rotWithShape="1">
            <a:blip r:embed="rId7">
              <a:alphaModFix amt="52999"/>
            </a:blip>
            <a:srcRect b="0" l="0" r="0" t="0"/>
            <a:stretch/>
          </p:blipFill>
          <p:spPr>
            <a:xfrm rot="-5272403">
              <a:off x="778035" y="3014018"/>
              <a:ext cx="1541026" cy="3219844"/>
            </a:xfrm>
            <a:prstGeom prst="rect">
              <a:avLst/>
            </a:prstGeom>
            <a:noFill/>
            <a:ln>
              <a:noFill/>
            </a:ln>
            <a:effectLst>
              <a:outerShdw blurRad="14288" rotWithShape="0" algn="bl" dir="5400000" dist="9525">
                <a:srgbClr val="000000">
                  <a:alpha val="43529"/>
                </a:srgbClr>
              </a:outerShdw>
            </a:effectLst>
          </p:spPr>
        </p:pic>
        <p:pic>
          <p:nvPicPr>
            <p:cNvPr id="3511" name="Google Shape;3511;p156"/>
            <p:cNvPicPr preferRelativeResize="0"/>
            <p:nvPr/>
          </p:nvPicPr>
          <p:blipFill rotWithShape="1">
            <a:blip r:embed="rId8">
              <a:alphaModFix/>
            </a:blip>
            <a:srcRect b="0" l="0" r="0" t="0"/>
            <a:stretch/>
          </p:blipFill>
          <p:spPr>
            <a:xfrm>
              <a:off x="2071550" y="4271947"/>
              <a:ext cx="800039" cy="805037"/>
            </a:xfrm>
            <a:prstGeom prst="rect">
              <a:avLst/>
            </a:prstGeom>
            <a:noFill/>
            <a:ln>
              <a:noFill/>
            </a:ln>
            <a:effectLst>
              <a:outerShdw blurRad="57150" rotWithShape="0" algn="bl" dir="5400000" dist="19050">
                <a:srgbClr val="000000">
                  <a:alpha val="43529"/>
                </a:srgbClr>
              </a:outerShdw>
            </a:effectLst>
          </p:spPr>
        </p:pic>
      </p:grpSp>
      <p:cxnSp>
        <p:nvCxnSpPr>
          <p:cNvPr id="3512" name="Google Shape;3512;p156"/>
          <p:cNvCxnSpPr/>
          <p:nvPr/>
        </p:nvCxnSpPr>
        <p:spPr>
          <a:xfrm>
            <a:off x="4981675" y="1200"/>
            <a:ext cx="0" cy="5141100"/>
          </a:xfrm>
          <a:prstGeom prst="straightConnector1">
            <a:avLst/>
          </a:prstGeom>
          <a:noFill/>
          <a:ln cap="flat" cmpd="sng" w="9525">
            <a:solidFill>
              <a:schemeClr val="dk2"/>
            </a:solidFill>
            <a:prstDash val="solid"/>
            <a:round/>
            <a:headEnd len="sm" w="sm" type="none"/>
            <a:tailEnd len="sm" w="sm" type="none"/>
          </a:ln>
        </p:spPr>
      </p:cxnSp>
      <p:sp>
        <p:nvSpPr>
          <p:cNvPr id="3513" name="Google Shape;3513;p156"/>
          <p:cNvSpPr txBox="1"/>
          <p:nvPr/>
        </p:nvSpPr>
        <p:spPr>
          <a:xfrm>
            <a:off x="3903173" y="20764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rgbClr val="000000"/>
                </a:solidFill>
                <a:latin typeface="Arial"/>
                <a:ea typeface="Arial"/>
                <a:cs typeface="Arial"/>
                <a:sym typeface="Arial"/>
              </a:rPr>
              <a:t>Hypotension is a major issue, must titrate slowly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600" u="none" cap="none" strike="noStrike">
              <a:solidFill>
                <a:srgbClr val="000000"/>
              </a:solidFill>
              <a:latin typeface="Arial"/>
              <a:ea typeface="Arial"/>
              <a:cs typeface="Arial"/>
              <a:sym typeface="Arial"/>
            </a:endParaRPr>
          </a:p>
        </p:txBody>
      </p:sp>
      <p:sp>
        <p:nvSpPr>
          <p:cNvPr id="3514" name="Google Shape;3514;p156"/>
          <p:cNvSpPr txBox="1"/>
          <p:nvPr/>
        </p:nvSpPr>
        <p:spPr>
          <a:xfrm>
            <a:off x="8191448" y="2165350"/>
            <a:ext cx="10785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Very high dose can be tolerated without titration</a:t>
            </a:r>
            <a:endParaRPr b="0" i="0" sz="1600" u="none" cap="none" strike="noStrike">
              <a:solidFill>
                <a:srgbClr val="000000"/>
              </a:solidFill>
              <a:latin typeface="Arial"/>
              <a:ea typeface="Arial"/>
              <a:cs typeface="Arial"/>
              <a:sym typeface="Arial"/>
            </a:endParaRPr>
          </a:p>
        </p:txBody>
      </p:sp>
      <p:pic>
        <p:nvPicPr>
          <p:cNvPr id="3515" name="Google Shape;3515;p156"/>
          <p:cNvPicPr preferRelativeResize="0"/>
          <p:nvPr/>
        </p:nvPicPr>
        <p:blipFill rotWithShape="1">
          <a:blip r:embed="rId9">
            <a:alphaModFix/>
          </a:blip>
          <a:srcRect b="0" l="0" r="66582" t="0"/>
          <a:stretch/>
        </p:blipFill>
        <p:spPr>
          <a:xfrm>
            <a:off x="445065" y="708682"/>
            <a:ext cx="410088" cy="665918"/>
          </a:xfrm>
          <a:prstGeom prst="rect">
            <a:avLst/>
          </a:prstGeom>
          <a:noFill/>
          <a:ln>
            <a:noFill/>
          </a:ln>
        </p:spPr>
      </p:pic>
      <p:pic>
        <p:nvPicPr>
          <p:cNvPr id="3516" name="Google Shape;3516;p156"/>
          <p:cNvPicPr preferRelativeResize="0"/>
          <p:nvPr/>
        </p:nvPicPr>
        <p:blipFill rotWithShape="1">
          <a:blip r:embed="rId9">
            <a:alphaModFix/>
          </a:blip>
          <a:srcRect b="0" l="33349" r="32159" t="0"/>
          <a:stretch/>
        </p:blipFill>
        <p:spPr>
          <a:xfrm>
            <a:off x="5487889" y="740425"/>
            <a:ext cx="423261" cy="665918"/>
          </a:xfrm>
          <a:prstGeom prst="rect">
            <a:avLst/>
          </a:prstGeom>
          <a:noFill/>
          <a:ln>
            <a:noFill/>
          </a:ln>
        </p:spPr>
      </p:pic>
      <p:sp>
        <p:nvSpPr>
          <p:cNvPr id="3517" name="Google Shape;3517;p156"/>
          <p:cNvSpPr txBox="1"/>
          <p:nvPr/>
        </p:nvSpPr>
        <p:spPr>
          <a:xfrm>
            <a:off x="2639526" y="1075850"/>
            <a:ext cx="1716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Constipation is often problematic</a:t>
            </a:r>
            <a:endParaRPr b="0" i="0" sz="1600" u="none" cap="none" strike="noStrike">
              <a:solidFill>
                <a:srgbClr val="000000"/>
              </a:solidFill>
              <a:latin typeface="Arial"/>
              <a:ea typeface="Arial"/>
              <a:cs typeface="Arial"/>
              <a:sym typeface="Arial"/>
            </a:endParaRPr>
          </a:p>
        </p:txBody>
      </p:sp>
      <p:sp>
        <p:nvSpPr>
          <p:cNvPr id="3518" name="Google Shape;3518;p156"/>
          <p:cNvSpPr txBox="1"/>
          <p:nvPr/>
        </p:nvSpPr>
        <p:spPr>
          <a:xfrm>
            <a:off x="6809676" y="1075350"/>
            <a:ext cx="1716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Constipation is manageable</a:t>
            </a:r>
            <a:endParaRPr b="0" i="0" sz="1600" u="none" cap="none" strike="noStrike">
              <a:solidFill>
                <a:srgbClr val="000000"/>
              </a:solidFill>
              <a:latin typeface="Arial"/>
              <a:ea typeface="Arial"/>
              <a:cs typeface="Arial"/>
              <a:sym typeface="Arial"/>
            </a:endParaRPr>
          </a:p>
        </p:txBody>
      </p:sp>
      <p:sp>
        <p:nvSpPr>
          <p:cNvPr id="3519" name="Google Shape;3519;p156"/>
          <p:cNvSpPr txBox="1"/>
          <p:nvPr/>
        </p:nvSpPr>
        <p:spPr>
          <a:xfrm>
            <a:off x="259175" y="3171350"/>
            <a:ext cx="11379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Potential for massive weight gain</a:t>
            </a:r>
            <a:endParaRPr b="0" i="0" sz="1600" u="none" cap="none" strike="noStrike">
              <a:solidFill>
                <a:srgbClr val="000000"/>
              </a:solidFill>
              <a:latin typeface="Arial"/>
              <a:ea typeface="Arial"/>
              <a:cs typeface="Arial"/>
              <a:sym typeface="Arial"/>
            </a:endParaRPr>
          </a:p>
        </p:txBody>
      </p:sp>
      <p:sp>
        <p:nvSpPr>
          <p:cNvPr id="3520" name="Google Shape;3520;p156"/>
          <p:cNvSpPr txBox="1"/>
          <p:nvPr/>
        </p:nvSpPr>
        <p:spPr>
          <a:xfrm>
            <a:off x="4981675" y="3607625"/>
            <a:ext cx="11379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Equal potential for massive weight gain</a:t>
            </a:r>
            <a:endParaRPr b="0" i="0" sz="1600" u="none" cap="none" strike="noStrike">
              <a:solidFill>
                <a:srgbClr val="000000"/>
              </a:solidFill>
              <a:latin typeface="Arial"/>
              <a:ea typeface="Arial"/>
              <a:cs typeface="Arial"/>
              <a:sym typeface="Arial"/>
            </a:endParaRPr>
          </a:p>
        </p:txBody>
      </p:sp>
      <p:sp>
        <p:nvSpPr>
          <p:cNvPr id="3521" name="Google Shape;3521;p156"/>
          <p:cNvSpPr txBox="1"/>
          <p:nvPr/>
        </p:nvSpPr>
        <p:spPr>
          <a:xfrm>
            <a:off x="3547576" y="1736975"/>
            <a:ext cx="1716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very sedating</a:t>
            </a:r>
            <a:endParaRPr b="0" i="0" sz="1600" u="none" cap="none" strike="noStrike">
              <a:solidFill>
                <a:srgbClr val="000000"/>
              </a:solidFill>
              <a:latin typeface="Arial"/>
              <a:ea typeface="Arial"/>
              <a:cs typeface="Arial"/>
              <a:sym typeface="Arial"/>
            </a:endParaRPr>
          </a:p>
        </p:txBody>
      </p:sp>
      <p:sp>
        <p:nvSpPr>
          <p:cNvPr id="3522" name="Google Shape;3522;p156"/>
          <p:cNvSpPr txBox="1"/>
          <p:nvPr/>
        </p:nvSpPr>
        <p:spPr>
          <a:xfrm>
            <a:off x="8091125" y="1218875"/>
            <a:ext cx="11379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Stronger antihistamine but overall less sedating</a:t>
            </a:r>
            <a:endParaRPr b="0" i="0" sz="1600" u="none" cap="none" strike="noStrike">
              <a:solidFill>
                <a:srgbClr val="000000"/>
              </a:solidFill>
              <a:latin typeface="Arial"/>
              <a:ea typeface="Arial"/>
              <a:cs typeface="Arial"/>
              <a:sym typeface="Arial"/>
            </a:endParaRPr>
          </a:p>
        </p:txBody>
      </p:sp>
      <p:pic>
        <p:nvPicPr>
          <p:cNvPr id="3523" name="Google Shape;3523;p156"/>
          <p:cNvPicPr preferRelativeResize="0"/>
          <p:nvPr/>
        </p:nvPicPr>
        <p:blipFill rotWithShape="1">
          <a:blip r:embed="rId10">
            <a:alphaModFix/>
          </a:blip>
          <a:srcRect b="0" l="0" r="0" t="0"/>
          <a:stretch/>
        </p:blipFill>
        <p:spPr>
          <a:xfrm>
            <a:off x="1030775" y="1337324"/>
            <a:ext cx="2853060" cy="2677000"/>
          </a:xfrm>
          <a:prstGeom prst="rect">
            <a:avLst/>
          </a:prstGeom>
          <a:noFill/>
          <a:ln>
            <a:noFill/>
          </a:ln>
        </p:spPr>
      </p:pic>
      <p:sp>
        <p:nvSpPr>
          <p:cNvPr id="3524" name="Google Shape;3524;p156"/>
          <p:cNvSpPr/>
          <p:nvPr/>
        </p:nvSpPr>
        <p:spPr>
          <a:xfrm rot="3092074">
            <a:off x="3120474" y="1883692"/>
            <a:ext cx="607676" cy="482346"/>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25" name="Google Shape;3525;p156"/>
          <p:cNvPicPr preferRelativeResize="0"/>
          <p:nvPr/>
        </p:nvPicPr>
        <p:blipFill rotWithShape="1">
          <a:blip r:embed="rId11">
            <a:alphaModFix/>
          </a:blip>
          <a:srcRect b="0" l="0" r="0" t="0"/>
          <a:stretch/>
        </p:blipFill>
        <p:spPr>
          <a:xfrm>
            <a:off x="5678600" y="1499063"/>
            <a:ext cx="2481108" cy="2467824"/>
          </a:xfrm>
          <a:prstGeom prst="rect">
            <a:avLst/>
          </a:prstGeom>
          <a:noFill/>
          <a:ln>
            <a:noFill/>
          </a:ln>
        </p:spPr>
      </p:pic>
      <p:sp>
        <p:nvSpPr>
          <p:cNvPr id="3526" name="Google Shape;3526;p156"/>
          <p:cNvSpPr/>
          <p:nvPr/>
        </p:nvSpPr>
        <p:spPr>
          <a:xfrm rot="3261774">
            <a:off x="7563698" y="1748673"/>
            <a:ext cx="582855" cy="581355"/>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0" name="Shape 3530"/>
        <p:cNvGrpSpPr/>
        <p:nvPr/>
      </p:nvGrpSpPr>
      <p:grpSpPr>
        <a:xfrm>
          <a:off x="0" y="0"/>
          <a:ext cx="0" cy="0"/>
          <a:chOff x="0" y="0"/>
          <a:chExt cx="0" cy="0"/>
        </a:xfrm>
      </p:grpSpPr>
      <p:sp>
        <p:nvSpPr>
          <p:cNvPr id="3531" name="Google Shape;3531;p157"/>
          <p:cNvSpPr/>
          <p:nvPr/>
        </p:nvSpPr>
        <p:spPr>
          <a:xfrm>
            <a:off x="4310455" y="1184972"/>
            <a:ext cx="3001500" cy="358500"/>
          </a:xfrm>
          <a:prstGeom prst="wedgeRoundRectCallout">
            <a:avLst>
              <a:gd fmla="val 55606" name="adj1"/>
              <a:gd fmla="val 120531" name="adj2"/>
              <a:gd fmla="val 16667" name="adj3"/>
            </a:avLst>
          </a:prstGeom>
          <a:solidFill>
            <a:srgbClr val="FFFFFF"/>
          </a:solidFill>
          <a:ln cap="flat" cmpd="sng" w="9525">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532" name="Google Shape;3532;p157"/>
          <p:cNvSpPr txBox="1"/>
          <p:nvPr/>
        </p:nvSpPr>
        <p:spPr>
          <a:xfrm>
            <a:off x="1180925" y="2547575"/>
            <a:ext cx="2665500" cy="43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3533" name="Google Shape;3533;p157"/>
          <p:cNvSpPr txBox="1"/>
          <p:nvPr/>
        </p:nvSpPr>
        <p:spPr>
          <a:xfrm>
            <a:off x="152400" y="131660"/>
            <a:ext cx="3308700" cy="6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Quetiapine (SEROQUEL)</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kwe TYE a peen / SEH ruh kwil</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 sz="1600" u="none" cap="none" strike="noStrike">
                <a:solidFill>
                  <a:srgbClr val="000000"/>
                </a:solidFill>
                <a:latin typeface="Arial"/>
                <a:ea typeface="Arial"/>
                <a:cs typeface="Arial"/>
                <a:sym typeface="Arial"/>
              </a:rPr>
              <a:t>“Sera, Quit typing!”</a:t>
            </a:r>
            <a:endParaRPr b="0" i="0" sz="1600" u="none" cap="none" strike="noStrike">
              <a:solidFill>
                <a:srgbClr val="000000"/>
              </a:solidFill>
              <a:latin typeface="Arial"/>
              <a:ea typeface="Arial"/>
              <a:cs typeface="Arial"/>
              <a:sym typeface="Arial"/>
            </a:endParaRPr>
          </a:p>
        </p:txBody>
      </p:sp>
      <p:sp>
        <p:nvSpPr>
          <p:cNvPr id="3534" name="Google Shape;3534;p157"/>
          <p:cNvSpPr txBox="1"/>
          <p:nvPr/>
        </p:nvSpPr>
        <p:spPr>
          <a:xfrm>
            <a:off x="156466" y="2098181"/>
            <a:ext cx="2736600" cy="148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1400" u="none" cap="none" strike="noStrike">
                <a:solidFill>
                  <a:srgbClr val="000000"/>
                </a:solidFill>
                <a:latin typeface="Arial"/>
                <a:ea typeface="Arial"/>
                <a:cs typeface="Arial"/>
                <a:sym typeface="Arial"/>
              </a:rPr>
              <a:t>FDA-approved for: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 Schizophrenia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 Bipolar, manic episode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 Bipolar, depressive episode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 XR formulation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 Depression (adjunct)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535" name="Google Shape;3535;p157"/>
          <p:cNvSpPr txBox="1"/>
          <p:nvPr/>
        </p:nvSpPr>
        <p:spPr>
          <a:xfrm>
            <a:off x="208182" y="1040938"/>
            <a:ext cx="3549300" cy="23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400" u="none" cap="none" strike="noStrike">
                <a:solidFill>
                  <a:srgbClr val="000000"/>
                </a:solidFill>
                <a:latin typeface="Arial"/>
                <a:ea typeface="Arial"/>
                <a:cs typeface="Arial"/>
                <a:sym typeface="Arial"/>
              </a:rPr>
              <a:t>❖ Antipsychotic (SGA)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D2 antagonist (weak) - ⇩ DA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5-HT</a:t>
            </a:r>
            <a:r>
              <a:rPr b="0" baseline="-25000" i="0" lang="en" sz="1400" u="none" cap="none" strike="noStrike">
                <a:solidFill>
                  <a:srgbClr val="000000"/>
                </a:solidFill>
                <a:latin typeface="Arial"/>
                <a:ea typeface="Arial"/>
                <a:cs typeface="Arial"/>
                <a:sym typeface="Arial"/>
              </a:rPr>
              <a:t>2A</a:t>
            </a:r>
            <a:r>
              <a:rPr b="0" i="0" lang="en" sz="1400" u="none" cap="none" strike="noStrike">
                <a:solidFill>
                  <a:srgbClr val="000000"/>
                </a:solidFill>
                <a:latin typeface="Arial"/>
                <a:ea typeface="Arial"/>
                <a:cs typeface="Arial"/>
                <a:sym typeface="Arial"/>
              </a:rPr>
              <a:t> antagonist - ⇧ DA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NE reuptake inhibitor (metabolite)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3536" name="Google Shape;3536;p157"/>
          <p:cNvSpPr txBox="1"/>
          <p:nvPr/>
        </p:nvSpPr>
        <p:spPr>
          <a:xfrm>
            <a:off x="5750445" y="1282571"/>
            <a:ext cx="933000" cy="45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nvGrpSpPr>
          <p:cNvPr id="3537" name="Google Shape;3537;p157"/>
          <p:cNvGrpSpPr/>
          <p:nvPr/>
        </p:nvGrpSpPr>
        <p:grpSpPr>
          <a:xfrm>
            <a:off x="3350370" y="1699971"/>
            <a:ext cx="3814131" cy="2374475"/>
            <a:chOff x="1273670" y="2661505"/>
            <a:chExt cx="2415842" cy="1503974"/>
          </a:xfrm>
        </p:grpSpPr>
        <p:pic>
          <p:nvPicPr>
            <p:cNvPr descr="clipped result image" id="3538" name="Google Shape;3538;p157"/>
            <p:cNvPicPr preferRelativeResize="0"/>
            <p:nvPr/>
          </p:nvPicPr>
          <p:blipFill rotWithShape="1">
            <a:blip r:embed="rId3">
              <a:alphaModFix/>
            </a:blip>
            <a:srcRect b="0" l="0" r="0" t="0"/>
            <a:stretch/>
          </p:blipFill>
          <p:spPr>
            <a:xfrm>
              <a:off x="1273670" y="2661505"/>
              <a:ext cx="2415842" cy="1503974"/>
            </a:xfrm>
            <a:prstGeom prst="rect">
              <a:avLst/>
            </a:prstGeom>
            <a:noFill/>
            <a:ln>
              <a:noFill/>
            </a:ln>
          </p:spPr>
        </p:pic>
        <p:sp>
          <p:nvSpPr>
            <p:cNvPr id="3539" name="Google Shape;3539;p157"/>
            <p:cNvSpPr txBox="1"/>
            <p:nvPr/>
          </p:nvSpPr>
          <p:spPr>
            <a:xfrm>
              <a:off x="2327150" y="3413113"/>
              <a:ext cx="703800" cy="24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mania</a:t>
              </a:r>
              <a:endParaRPr b="0" i="0" sz="1400" u="none" cap="none" strike="noStrike">
                <a:solidFill>
                  <a:srgbClr val="000000"/>
                </a:solidFill>
                <a:latin typeface="Arial"/>
                <a:ea typeface="Arial"/>
                <a:cs typeface="Arial"/>
                <a:sym typeface="Arial"/>
              </a:endParaRPr>
            </a:p>
          </p:txBody>
        </p:sp>
      </p:grpSp>
      <p:sp>
        <p:nvSpPr>
          <p:cNvPr id="3540" name="Google Shape;3540;p157"/>
          <p:cNvSpPr txBox="1"/>
          <p:nvPr/>
        </p:nvSpPr>
        <p:spPr>
          <a:xfrm>
            <a:off x="4428074" y="1173272"/>
            <a:ext cx="3402300" cy="381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1200" u="sng" cap="none" strike="noStrike">
                <a:solidFill>
                  <a:srgbClr val="000000"/>
                </a:solidFill>
                <a:latin typeface="Arial"/>
                <a:ea typeface="Arial"/>
                <a:cs typeface="Arial"/>
                <a:sym typeface="Arial"/>
              </a:rPr>
              <a:t>Ser</a:t>
            </a:r>
            <a:r>
              <a:rPr b="0" i="0" lang="en" sz="1200" u="none" cap="none" strike="noStrike">
                <a:solidFill>
                  <a:srgbClr val="000000"/>
                </a:solidFill>
                <a:latin typeface="Arial"/>
                <a:ea typeface="Arial"/>
                <a:cs typeface="Arial"/>
                <a:sym typeface="Arial"/>
              </a:rPr>
              <a:t>a! </a:t>
            </a:r>
            <a:r>
              <a:rPr b="0" i="0" lang="en" sz="1200" u="sng" cap="none" strike="noStrike">
                <a:solidFill>
                  <a:srgbClr val="000000"/>
                </a:solidFill>
                <a:latin typeface="Arial"/>
                <a:ea typeface="Arial"/>
                <a:cs typeface="Arial"/>
                <a:sym typeface="Arial"/>
              </a:rPr>
              <a:t>Qu</a:t>
            </a:r>
            <a:r>
              <a:rPr b="0" i="0" lang="en" sz="1200" u="none" cap="none" strike="noStrike">
                <a:solidFill>
                  <a:srgbClr val="000000"/>
                </a:solidFill>
                <a:latin typeface="Arial"/>
                <a:ea typeface="Arial"/>
                <a:cs typeface="Arial"/>
                <a:sym typeface="Arial"/>
              </a:rPr>
              <a:t>it ty</a:t>
            </a:r>
            <a:r>
              <a:rPr b="0" i="0" lang="en" sz="1200" u="sng" cap="none" strike="noStrike">
                <a:solidFill>
                  <a:srgbClr val="000000"/>
                </a:solidFill>
                <a:latin typeface="Arial"/>
                <a:ea typeface="Arial"/>
                <a:cs typeface="Arial"/>
                <a:sym typeface="Arial"/>
              </a:rPr>
              <a:t>pin</a:t>
            </a:r>
            <a:r>
              <a:rPr b="0" i="0" lang="en" sz="1200" u="none" cap="none" strike="noStrike">
                <a:solidFill>
                  <a:srgbClr val="000000"/>
                </a:solidFill>
                <a:latin typeface="Arial"/>
                <a:ea typeface="Arial"/>
                <a:cs typeface="Arial"/>
                <a:sym typeface="Arial"/>
              </a:rPr>
              <a:t>g (and get some sleep)!</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4" name="Shape 3544"/>
        <p:cNvGrpSpPr/>
        <p:nvPr/>
      </p:nvGrpSpPr>
      <p:grpSpPr>
        <a:xfrm>
          <a:off x="0" y="0"/>
          <a:ext cx="0" cy="0"/>
          <a:chOff x="0" y="0"/>
          <a:chExt cx="0" cy="0"/>
        </a:xfrm>
      </p:grpSpPr>
      <p:sp>
        <p:nvSpPr>
          <p:cNvPr id="3545" name="Google Shape;3545;p158"/>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SEROQUEL</a:t>
            </a:r>
            <a:endParaRPr b="1" i="0" sz="1400" u="none" cap="none" strike="noStrike">
              <a:solidFill>
                <a:srgbClr val="000000"/>
              </a:solidFill>
              <a:latin typeface="Arial"/>
              <a:ea typeface="Arial"/>
              <a:cs typeface="Arial"/>
              <a:sym typeface="Arial"/>
            </a:endParaRPr>
          </a:p>
        </p:txBody>
      </p:sp>
      <p:pic>
        <p:nvPicPr>
          <p:cNvPr id="3546" name="Google Shape;3546;p158"/>
          <p:cNvPicPr preferRelativeResize="0"/>
          <p:nvPr/>
        </p:nvPicPr>
        <p:blipFill rotWithShape="1">
          <a:blip r:embed="rId3">
            <a:alphaModFix/>
          </a:blip>
          <a:srcRect b="0" l="0" r="0" t="0"/>
          <a:stretch/>
        </p:blipFill>
        <p:spPr>
          <a:xfrm>
            <a:off x="2728200" y="529425"/>
            <a:ext cx="3372401" cy="3310100"/>
          </a:xfrm>
          <a:prstGeom prst="rect">
            <a:avLst/>
          </a:prstGeom>
          <a:noFill/>
          <a:ln>
            <a:noFill/>
          </a:ln>
        </p:spPr>
      </p:pic>
      <p:pic>
        <p:nvPicPr>
          <p:cNvPr id="3547" name="Google Shape;3547;p158"/>
          <p:cNvPicPr preferRelativeResize="0"/>
          <p:nvPr/>
        </p:nvPicPr>
        <p:blipFill rotWithShape="1">
          <a:blip r:embed="rId4">
            <a:alphaModFix/>
          </a:blip>
          <a:srcRect b="0" l="0" r="0" t="0"/>
          <a:stretch/>
        </p:blipFill>
        <p:spPr>
          <a:xfrm>
            <a:off x="1169578" y="4144050"/>
            <a:ext cx="7158847" cy="1028700"/>
          </a:xfrm>
          <a:prstGeom prst="rect">
            <a:avLst/>
          </a:prstGeom>
          <a:noFill/>
          <a:ln>
            <a:noFill/>
          </a:ln>
        </p:spPr>
      </p:pic>
      <p:cxnSp>
        <p:nvCxnSpPr>
          <p:cNvPr id="3548" name="Google Shape;3548;p158"/>
          <p:cNvCxnSpPr/>
          <p:nvPr/>
        </p:nvCxnSpPr>
        <p:spPr>
          <a:xfrm>
            <a:off x="3572880" y="1339180"/>
            <a:ext cx="1707600" cy="1737300"/>
          </a:xfrm>
          <a:prstGeom prst="straightConnector1">
            <a:avLst/>
          </a:prstGeom>
          <a:noFill/>
          <a:ln cap="flat" cmpd="sng" w="38100">
            <a:solidFill>
              <a:schemeClr val="lt1"/>
            </a:solidFill>
            <a:prstDash val="solid"/>
            <a:round/>
            <a:headEnd len="sm" w="sm" type="none"/>
            <a:tailEnd len="sm" w="sm" type="none"/>
          </a:ln>
        </p:spPr>
      </p:cxnSp>
      <p:cxnSp>
        <p:nvCxnSpPr>
          <p:cNvPr id="3549" name="Google Shape;3549;p158"/>
          <p:cNvCxnSpPr/>
          <p:nvPr/>
        </p:nvCxnSpPr>
        <p:spPr>
          <a:xfrm flipH="1" rot="10800000">
            <a:off x="3351650" y="1346350"/>
            <a:ext cx="228600" cy="2922000"/>
          </a:xfrm>
          <a:prstGeom prst="straightConnector1">
            <a:avLst/>
          </a:prstGeom>
          <a:noFill/>
          <a:ln cap="flat" cmpd="sng" w="38100">
            <a:solidFill>
              <a:srgbClr val="00FF00"/>
            </a:solidFill>
            <a:prstDash val="solid"/>
            <a:round/>
            <a:headEnd len="sm" w="sm" type="none"/>
            <a:tailEnd len="sm" w="sm" type="none"/>
          </a:ln>
        </p:spPr>
      </p:cxnSp>
      <p:cxnSp>
        <p:nvCxnSpPr>
          <p:cNvPr id="3550" name="Google Shape;3550;p158"/>
          <p:cNvCxnSpPr/>
          <p:nvPr/>
        </p:nvCxnSpPr>
        <p:spPr>
          <a:xfrm rot="10800000">
            <a:off x="5589250" y="3437600"/>
            <a:ext cx="584100" cy="952500"/>
          </a:xfrm>
          <a:prstGeom prst="straightConnector1">
            <a:avLst/>
          </a:prstGeom>
          <a:noFill/>
          <a:ln cap="flat" cmpd="sng" w="38100">
            <a:solidFill>
              <a:srgbClr val="00FF00"/>
            </a:solidFill>
            <a:prstDash val="solid"/>
            <a:round/>
            <a:headEnd len="sm" w="sm" type="none"/>
            <a:tailEnd len="sm" w="sm" type="none"/>
          </a:ln>
        </p:spPr>
      </p:cxnSp>
      <p:sp>
        <p:nvSpPr>
          <p:cNvPr id="3551" name="Google Shape;3551;p158"/>
          <p:cNvSpPr/>
          <p:nvPr/>
        </p:nvSpPr>
        <p:spPr>
          <a:xfrm>
            <a:off x="6323750" y="4433050"/>
            <a:ext cx="20340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552" name="Google Shape;3552;p158"/>
          <p:cNvPicPr preferRelativeResize="0"/>
          <p:nvPr/>
        </p:nvPicPr>
        <p:blipFill rotWithShape="1">
          <a:blip r:embed="rId5">
            <a:alphaModFix/>
          </a:blip>
          <a:srcRect b="0" l="0" r="0" t="0"/>
          <a:stretch/>
        </p:blipFill>
        <p:spPr>
          <a:xfrm>
            <a:off x="7315250" y="133351"/>
            <a:ext cx="1620903" cy="1009096"/>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6" name="Shape 3556"/>
        <p:cNvGrpSpPr/>
        <p:nvPr/>
      </p:nvGrpSpPr>
      <p:grpSpPr>
        <a:xfrm>
          <a:off x="0" y="0"/>
          <a:ext cx="0" cy="0"/>
          <a:chOff x="0" y="0"/>
          <a:chExt cx="0" cy="0"/>
        </a:xfrm>
      </p:grpSpPr>
      <p:sp>
        <p:nvSpPr>
          <p:cNvPr id="3557" name="Google Shape;3557;p159"/>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SEROQUEL</a:t>
            </a:r>
            <a:endParaRPr b="1" i="0" sz="1400" u="none" cap="none" strike="noStrike">
              <a:solidFill>
                <a:srgbClr val="000000"/>
              </a:solidFill>
              <a:latin typeface="Arial"/>
              <a:ea typeface="Arial"/>
              <a:cs typeface="Arial"/>
              <a:sym typeface="Arial"/>
            </a:endParaRPr>
          </a:p>
        </p:txBody>
      </p:sp>
      <p:pic>
        <p:nvPicPr>
          <p:cNvPr id="3558" name="Google Shape;3558;p159"/>
          <p:cNvPicPr preferRelativeResize="0"/>
          <p:nvPr/>
        </p:nvPicPr>
        <p:blipFill rotWithShape="1">
          <a:blip r:embed="rId3">
            <a:alphaModFix/>
          </a:blip>
          <a:srcRect b="0" l="0" r="0" t="0"/>
          <a:stretch/>
        </p:blipFill>
        <p:spPr>
          <a:xfrm>
            <a:off x="2728200" y="529425"/>
            <a:ext cx="3372401" cy="3310100"/>
          </a:xfrm>
          <a:prstGeom prst="rect">
            <a:avLst/>
          </a:prstGeom>
          <a:noFill/>
          <a:ln>
            <a:noFill/>
          </a:ln>
        </p:spPr>
      </p:pic>
      <p:pic>
        <p:nvPicPr>
          <p:cNvPr id="3559" name="Google Shape;3559;p159"/>
          <p:cNvPicPr preferRelativeResize="0"/>
          <p:nvPr/>
        </p:nvPicPr>
        <p:blipFill rotWithShape="1">
          <a:blip r:embed="rId4">
            <a:alphaModFix/>
          </a:blip>
          <a:srcRect b="0" l="0" r="0" t="0"/>
          <a:stretch/>
        </p:blipFill>
        <p:spPr>
          <a:xfrm>
            <a:off x="1169578" y="4144050"/>
            <a:ext cx="7158847" cy="1028700"/>
          </a:xfrm>
          <a:prstGeom prst="rect">
            <a:avLst/>
          </a:prstGeom>
          <a:noFill/>
          <a:ln>
            <a:noFill/>
          </a:ln>
        </p:spPr>
      </p:pic>
      <p:cxnSp>
        <p:nvCxnSpPr>
          <p:cNvPr id="3560" name="Google Shape;3560;p159"/>
          <p:cNvCxnSpPr/>
          <p:nvPr/>
        </p:nvCxnSpPr>
        <p:spPr>
          <a:xfrm>
            <a:off x="3572880" y="1339180"/>
            <a:ext cx="1707600" cy="1737300"/>
          </a:xfrm>
          <a:prstGeom prst="straightConnector1">
            <a:avLst/>
          </a:prstGeom>
          <a:noFill/>
          <a:ln cap="flat" cmpd="sng" w="38100">
            <a:solidFill>
              <a:schemeClr val="lt1"/>
            </a:solidFill>
            <a:prstDash val="solid"/>
            <a:round/>
            <a:headEnd len="sm" w="sm" type="none"/>
            <a:tailEnd len="sm" w="sm" type="none"/>
          </a:ln>
        </p:spPr>
      </p:cxnSp>
      <p:cxnSp>
        <p:nvCxnSpPr>
          <p:cNvPr id="3561" name="Google Shape;3561;p159"/>
          <p:cNvCxnSpPr/>
          <p:nvPr/>
        </p:nvCxnSpPr>
        <p:spPr>
          <a:xfrm flipH="1" rot="10800000">
            <a:off x="3351650" y="1346350"/>
            <a:ext cx="228600" cy="2922000"/>
          </a:xfrm>
          <a:prstGeom prst="straightConnector1">
            <a:avLst/>
          </a:prstGeom>
          <a:noFill/>
          <a:ln cap="flat" cmpd="sng" w="38100">
            <a:solidFill>
              <a:srgbClr val="00FF00"/>
            </a:solidFill>
            <a:prstDash val="solid"/>
            <a:round/>
            <a:headEnd len="sm" w="sm" type="none"/>
            <a:tailEnd len="sm" w="sm" type="none"/>
          </a:ln>
        </p:spPr>
      </p:cxnSp>
      <p:cxnSp>
        <p:nvCxnSpPr>
          <p:cNvPr id="3562" name="Google Shape;3562;p159"/>
          <p:cNvCxnSpPr/>
          <p:nvPr/>
        </p:nvCxnSpPr>
        <p:spPr>
          <a:xfrm rot="10800000">
            <a:off x="5589250" y="3437600"/>
            <a:ext cx="584100" cy="952500"/>
          </a:xfrm>
          <a:prstGeom prst="straightConnector1">
            <a:avLst/>
          </a:prstGeom>
          <a:noFill/>
          <a:ln cap="flat" cmpd="sng" w="38100">
            <a:solidFill>
              <a:srgbClr val="00FF00"/>
            </a:solidFill>
            <a:prstDash val="solid"/>
            <a:round/>
            <a:headEnd len="sm" w="sm" type="none"/>
            <a:tailEnd len="sm" w="sm" type="none"/>
          </a:ln>
        </p:spPr>
      </p:cxnSp>
      <p:sp>
        <p:nvSpPr>
          <p:cNvPr id="3563" name="Google Shape;3563;p159"/>
          <p:cNvSpPr/>
          <p:nvPr/>
        </p:nvSpPr>
        <p:spPr>
          <a:xfrm>
            <a:off x="6323750" y="4433050"/>
            <a:ext cx="20340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564" name="Google Shape;3564;p159"/>
          <p:cNvPicPr preferRelativeResize="0"/>
          <p:nvPr/>
        </p:nvPicPr>
        <p:blipFill rotWithShape="1">
          <a:blip r:embed="rId5">
            <a:alphaModFix/>
          </a:blip>
          <a:srcRect b="0" l="0" r="0" t="0"/>
          <a:stretch/>
        </p:blipFill>
        <p:spPr>
          <a:xfrm>
            <a:off x="7315250" y="133351"/>
            <a:ext cx="1620903" cy="1009096"/>
          </a:xfrm>
          <a:prstGeom prst="rect">
            <a:avLst/>
          </a:prstGeom>
          <a:noFill/>
          <a:ln>
            <a:noFill/>
          </a:ln>
        </p:spPr>
      </p:pic>
      <p:sp>
        <p:nvSpPr>
          <p:cNvPr id="3565" name="Google Shape;3565;p159"/>
          <p:cNvSpPr txBox="1"/>
          <p:nvPr/>
        </p:nvSpPr>
        <p:spPr>
          <a:xfrm>
            <a:off x="4224700" y="37734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minimal EPS</a:t>
            </a:r>
            <a:endParaRPr b="0" i="0" sz="1000" u="none" cap="none" strike="noStrike">
              <a:solidFill>
                <a:srgbClr val="000000"/>
              </a:solidFill>
              <a:latin typeface="Arial"/>
              <a:ea typeface="Arial"/>
              <a:cs typeface="Arial"/>
              <a:sym typeface="Arial"/>
            </a:endParaRPr>
          </a:p>
        </p:txBody>
      </p:sp>
      <p:cxnSp>
        <p:nvCxnSpPr>
          <p:cNvPr id="3566" name="Google Shape;3566;p159"/>
          <p:cNvCxnSpPr/>
          <p:nvPr/>
        </p:nvCxnSpPr>
        <p:spPr>
          <a:xfrm>
            <a:off x="3351650" y="4085925"/>
            <a:ext cx="2648400" cy="0"/>
          </a:xfrm>
          <a:prstGeom prst="straightConnector1">
            <a:avLst/>
          </a:prstGeom>
          <a:noFill/>
          <a:ln cap="flat" cmpd="sng" w="38100">
            <a:solidFill>
              <a:srgbClr val="00FF00"/>
            </a:solidFill>
            <a:prstDash val="solid"/>
            <a:round/>
            <a:headEnd len="sm" w="sm" type="none"/>
            <a:tailEnd len="sm" w="sm" type="none"/>
          </a:ln>
        </p:spPr>
      </p:cxnSp>
      <p:cxnSp>
        <p:nvCxnSpPr>
          <p:cNvPr id="3567" name="Google Shape;3567;p159"/>
          <p:cNvCxnSpPr/>
          <p:nvPr/>
        </p:nvCxnSpPr>
        <p:spPr>
          <a:xfrm>
            <a:off x="3408800" y="3870075"/>
            <a:ext cx="2426100" cy="0"/>
          </a:xfrm>
          <a:prstGeom prst="straightConnector1">
            <a:avLst/>
          </a:prstGeom>
          <a:noFill/>
          <a:ln cap="flat" cmpd="sng" w="38100">
            <a:solidFill>
              <a:srgbClr val="00FF00"/>
            </a:solidFill>
            <a:prstDash val="solid"/>
            <a:round/>
            <a:headEnd len="sm" w="sm" type="none"/>
            <a:tailEnd len="sm" w="sm" type="none"/>
          </a:ln>
        </p:spPr>
      </p:cxn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1" name="Shape 3571"/>
        <p:cNvGrpSpPr/>
        <p:nvPr/>
      </p:nvGrpSpPr>
      <p:grpSpPr>
        <a:xfrm>
          <a:off x="0" y="0"/>
          <a:ext cx="0" cy="0"/>
          <a:chOff x="0" y="0"/>
          <a:chExt cx="0" cy="0"/>
        </a:xfrm>
      </p:grpSpPr>
      <p:sp>
        <p:nvSpPr>
          <p:cNvPr id="3572" name="Google Shape;3572;p160"/>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SEROQUEL</a:t>
            </a:r>
            <a:endParaRPr b="1" i="0" sz="1400" u="none" cap="none" strike="noStrike">
              <a:solidFill>
                <a:srgbClr val="000000"/>
              </a:solidFill>
              <a:latin typeface="Arial"/>
              <a:ea typeface="Arial"/>
              <a:cs typeface="Arial"/>
              <a:sym typeface="Arial"/>
            </a:endParaRPr>
          </a:p>
        </p:txBody>
      </p:sp>
      <p:pic>
        <p:nvPicPr>
          <p:cNvPr id="3573" name="Google Shape;3573;p160"/>
          <p:cNvPicPr preferRelativeResize="0"/>
          <p:nvPr/>
        </p:nvPicPr>
        <p:blipFill rotWithShape="1">
          <a:blip r:embed="rId3">
            <a:alphaModFix/>
          </a:blip>
          <a:srcRect b="0" l="0" r="0" t="0"/>
          <a:stretch/>
        </p:blipFill>
        <p:spPr>
          <a:xfrm>
            <a:off x="2728200" y="529425"/>
            <a:ext cx="3372401" cy="3310100"/>
          </a:xfrm>
          <a:prstGeom prst="rect">
            <a:avLst/>
          </a:prstGeom>
          <a:noFill/>
          <a:ln>
            <a:noFill/>
          </a:ln>
        </p:spPr>
      </p:pic>
      <p:pic>
        <p:nvPicPr>
          <p:cNvPr id="3574" name="Google Shape;3574;p160"/>
          <p:cNvPicPr preferRelativeResize="0"/>
          <p:nvPr/>
        </p:nvPicPr>
        <p:blipFill rotWithShape="1">
          <a:blip r:embed="rId4">
            <a:alphaModFix/>
          </a:blip>
          <a:srcRect b="0" l="0" r="0" t="0"/>
          <a:stretch/>
        </p:blipFill>
        <p:spPr>
          <a:xfrm>
            <a:off x="1169578" y="4144050"/>
            <a:ext cx="7158847" cy="1028700"/>
          </a:xfrm>
          <a:prstGeom prst="rect">
            <a:avLst/>
          </a:prstGeom>
          <a:noFill/>
          <a:ln>
            <a:noFill/>
          </a:ln>
        </p:spPr>
      </p:pic>
      <p:sp>
        <p:nvSpPr>
          <p:cNvPr id="3575" name="Google Shape;3575;p160"/>
          <p:cNvSpPr/>
          <p:nvPr/>
        </p:nvSpPr>
        <p:spPr>
          <a:xfrm>
            <a:off x="6323750" y="4433050"/>
            <a:ext cx="20340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576" name="Google Shape;3576;p160"/>
          <p:cNvPicPr preferRelativeResize="0"/>
          <p:nvPr/>
        </p:nvPicPr>
        <p:blipFill rotWithShape="1">
          <a:blip r:embed="rId5">
            <a:alphaModFix/>
          </a:blip>
          <a:srcRect b="0" l="0" r="0" t="0"/>
          <a:stretch/>
        </p:blipFill>
        <p:spPr>
          <a:xfrm>
            <a:off x="7315250" y="133351"/>
            <a:ext cx="1620903" cy="1009096"/>
          </a:xfrm>
          <a:prstGeom prst="rect">
            <a:avLst/>
          </a:prstGeom>
          <a:noFill/>
          <a:ln>
            <a:noFill/>
          </a:ln>
        </p:spPr>
      </p:pic>
      <p:sp>
        <p:nvSpPr>
          <p:cNvPr id="3577" name="Google Shape;3577;p160"/>
          <p:cNvSpPr txBox="1"/>
          <p:nvPr/>
        </p:nvSpPr>
        <p:spPr>
          <a:xfrm>
            <a:off x="4224700" y="37734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minimal EPS</a:t>
            </a:r>
            <a:endParaRPr b="0" i="0" sz="1000" u="none" cap="none" strike="noStrike">
              <a:solidFill>
                <a:srgbClr val="000000"/>
              </a:solidFill>
              <a:latin typeface="Arial"/>
              <a:ea typeface="Arial"/>
              <a:cs typeface="Arial"/>
              <a:sym typeface="Arial"/>
            </a:endParaRPr>
          </a:p>
        </p:txBody>
      </p:sp>
      <p:sp>
        <p:nvSpPr>
          <p:cNvPr id="3578" name="Google Shape;3578;p160"/>
          <p:cNvSpPr txBox="1"/>
          <p:nvPr/>
        </p:nvSpPr>
        <p:spPr>
          <a:xfrm>
            <a:off x="5691550" y="32146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weak antipsychotic</a:t>
            </a:r>
            <a:endParaRPr b="0" i="0" sz="1000" u="none" cap="none" strike="noStrike">
              <a:solidFill>
                <a:srgbClr val="000000"/>
              </a:solidFill>
              <a:latin typeface="Arial"/>
              <a:ea typeface="Arial"/>
              <a:cs typeface="Arial"/>
              <a:sym typeface="Arial"/>
            </a:endParaRPr>
          </a:p>
        </p:txBody>
      </p:sp>
      <p:sp>
        <p:nvSpPr>
          <p:cNvPr id="3579" name="Google Shape;3579;p160"/>
          <p:cNvSpPr/>
          <p:nvPr/>
        </p:nvSpPr>
        <p:spPr>
          <a:xfrm>
            <a:off x="6044575" y="4414600"/>
            <a:ext cx="279300" cy="4566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0" name="Google Shape;3580;p160"/>
          <p:cNvSpPr/>
          <p:nvPr/>
        </p:nvSpPr>
        <p:spPr>
          <a:xfrm rot="-2128520">
            <a:off x="5255578" y="2942515"/>
            <a:ext cx="320495" cy="566394"/>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4" name="Shape 3584"/>
        <p:cNvGrpSpPr/>
        <p:nvPr/>
      </p:nvGrpSpPr>
      <p:grpSpPr>
        <a:xfrm>
          <a:off x="0" y="0"/>
          <a:ext cx="0" cy="0"/>
          <a:chOff x="0" y="0"/>
          <a:chExt cx="0" cy="0"/>
        </a:xfrm>
      </p:grpSpPr>
      <p:sp>
        <p:nvSpPr>
          <p:cNvPr id="3585" name="Google Shape;3585;p161"/>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SEROQUEL</a:t>
            </a:r>
            <a:endParaRPr b="1" i="0" sz="1400" u="none" cap="none" strike="noStrike">
              <a:solidFill>
                <a:srgbClr val="000000"/>
              </a:solidFill>
              <a:latin typeface="Arial"/>
              <a:ea typeface="Arial"/>
              <a:cs typeface="Arial"/>
              <a:sym typeface="Arial"/>
            </a:endParaRPr>
          </a:p>
        </p:txBody>
      </p:sp>
      <p:pic>
        <p:nvPicPr>
          <p:cNvPr id="3586" name="Google Shape;3586;p161"/>
          <p:cNvPicPr preferRelativeResize="0"/>
          <p:nvPr/>
        </p:nvPicPr>
        <p:blipFill rotWithShape="1">
          <a:blip r:embed="rId3">
            <a:alphaModFix/>
          </a:blip>
          <a:srcRect b="0" l="0" r="0" t="0"/>
          <a:stretch/>
        </p:blipFill>
        <p:spPr>
          <a:xfrm>
            <a:off x="2728200" y="529425"/>
            <a:ext cx="3372401" cy="3310100"/>
          </a:xfrm>
          <a:prstGeom prst="rect">
            <a:avLst/>
          </a:prstGeom>
          <a:noFill/>
          <a:ln>
            <a:noFill/>
          </a:ln>
        </p:spPr>
      </p:pic>
      <p:pic>
        <p:nvPicPr>
          <p:cNvPr id="3587" name="Google Shape;3587;p161"/>
          <p:cNvPicPr preferRelativeResize="0"/>
          <p:nvPr/>
        </p:nvPicPr>
        <p:blipFill rotWithShape="1">
          <a:blip r:embed="rId4">
            <a:alphaModFix/>
          </a:blip>
          <a:srcRect b="0" l="0" r="0" t="0"/>
          <a:stretch/>
        </p:blipFill>
        <p:spPr>
          <a:xfrm>
            <a:off x="1169578" y="4144050"/>
            <a:ext cx="7158847" cy="1028700"/>
          </a:xfrm>
          <a:prstGeom prst="rect">
            <a:avLst/>
          </a:prstGeom>
          <a:noFill/>
          <a:ln>
            <a:noFill/>
          </a:ln>
        </p:spPr>
      </p:pic>
      <p:sp>
        <p:nvSpPr>
          <p:cNvPr id="3588" name="Google Shape;3588;p161"/>
          <p:cNvSpPr/>
          <p:nvPr/>
        </p:nvSpPr>
        <p:spPr>
          <a:xfrm>
            <a:off x="6323750" y="4433050"/>
            <a:ext cx="20340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589" name="Google Shape;3589;p161"/>
          <p:cNvPicPr preferRelativeResize="0"/>
          <p:nvPr/>
        </p:nvPicPr>
        <p:blipFill rotWithShape="1">
          <a:blip r:embed="rId5">
            <a:alphaModFix/>
          </a:blip>
          <a:srcRect b="0" l="0" r="0" t="0"/>
          <a:stretch/>
        </p:blipFill>
        <p:spPr>
          <a:xfrm>
            <a:off x="7315250" y="133351"/>
            <a:ext cx="1620903" cy="1009096"/>
          </a:xfrm>
          <a:prstGeom prst="rect">
            <a:avLst/>
          </a:prstGeom>
          <a:noFill/>
          <a:ln>
            <a:noFill/>
          </a:ln>
        </p:spPr>
      </p:pic>
      <p:sp>
        <p:nvSpPr>
          <p:cNvPr id="3590" name="Google Shape;3590;p161"/>
          <p:cNvSpPr txBox="1"/>
          <p:nvPr/>
        </p:nvSpPr>
        <p:spPr>
          <a:xfrm>
            <a:off x="4224700" y="37734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minimal EPS</a:t>
            </a:r>
            <a:endParaRPr b="0" i="0" sz="1000" u="none" cap="none" strike="noStrike">
              <a:solidFill>
                <a:srgbClr val="000000"/>
              </a:solidFill>
              <a:latin typeface="Arial"/>
              <a:ea typeface="Arial"/>
              <a:cs typeface="Arial"/>
              <a:sym typeface="Arial"/>
            </a:endParaRPr>
          </a:p>
        </p:txBody>
      </p:sp>
      <p:sp>
        <p:nvSpPr>
          <p:cNvPr id="3591" name="Google Shape;3591;p161"/>
          <p:cNvSpPr txBox="1"/>
          <p:nvPr/>
        </p:nvSpPr>
        <p:spPr>
          <a:xfrm>
            <a:off x="5691550" y="32146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weak antipsychotic</a:t>
            </a:r>
            <a:endParaRPr b="0" i="0" sz="1000" u="none" cap="none" strike="noStrike">
              <a:solidFill>
                <a:srgbClr val="000000"/>
              </a:solidFill>
              <a:latin typeface="Arial"/>
              <a:ea typeface="Arial"/>
              <a:cs typeface="Arial"/>
              <a:sym typeface="Arial"/>
            </a:endParaRPr>
          </a:p>
        </p:txBody>
      </p:sp>
      <p:sp>
        <p:nvSpPr>
          <p:cNvPr id="3592" name="Google Shape;3592;p161"/>
          <p:cNvSpPr txBox="1"/>
          <p:nvPr/>
        </p:nvSpPr>
        <p:spPr>
          <a:xfrm>
            <a:off x="1535150" y="3214650"/>
            <a:ext cx="2178000" cy="83096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weight gain (less extreme than olanzapine)</a:t>
            </a:r>
            <a:endParaRPr b="0" i="0" sz="1000" u="none" cap="none" strike="noStrike">
              <a:solidFill>
                <a:srgbClr val="000000"/>
              </a:solidFill>
              <a:latin typeface="Arial"/>
              <a:ea typeface="Arial"/>
              <a:cs typeface="Arial"/>
              <a:sym typeface="Arial"/>
            </a:endParaRPr>
          </a:p>
        </p:txBody>
      </p:sp>
      <p:sp>
        <p:nvSpPr>
          <p:cNvPr id="3593" name="Google Shape;3593;p161"/>
          <p:cNvSpPr/>
          <p:nvPr/>
        </p:nvSpPr>
        <p:spPr>
          <a:xfrm rot="-5648631">
            <a:off x="2574324" y="1752618"/>
            <a:ext cx="817072" cy="760441"/>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4" name="Google Shape;3594;p161"/>
          <p:cNvSpPr/>
          <p:nvPr/>
        </p:nvSpPr>
        <p:spPr>
          <a:xfrm rot="-3121465">
            <a:off x="5236053" y="852043"/>
            <a:ext cx="712402" cy="474127"/>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8" name="Shape 3598"/>
        <p:cNvGrpSpPr/>
        <p:nvPr/>
      </p:nvGrpSpPr>
      <p:grpSpPr>
        <a:xfrm>
          <a:off x="0" y="0"/>
          <a:ext cx="0" cy="0"/>
          <a:chOff x="0" y="0"/>
          <a:chExt cx="0" cy="0"/>
        </a:xfrm>
      </p:grpSpPr>
      <p:sp>
        <p:nvSpPr>
          <p:cNvPr id="3599" name="Google Shape;3599;p162"/>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SEROQUEL</a:t>
            </a:r>
            <a:endParaRPr b="1" i="0" sz="1400" u="none" cap="none" strike="noStrike">
              <a:solidFill>
                <a:srgbClr val="000000"/>
              </a:solidFill>
              <a:latin typeface="Arial"/>
              <a:ea typeface="Arial"/>
              <a:cs typeface="Arial"/>
              <a:sym typeface="Arial"/>
            </a:endParaRPr>
          </a:p>
        </p:txBody>
      </p:sp>
      <p:pic>
        <p:nvPicPr>
          <p:cNvPr id="3600" name="Google Shape;3600;p162"/>
          <p:cNvPicPr preferRelativeResize="0"/>
          <p:nvPr/>
        </p:nvPicPr>
        <p:blipFill rotWithShape="1">
          <a:blip r:embed="rId3">
            <a:alphaModFix/>
          </a:blip>
          <a:srcRect b="0" l="0" r="0" t="0"/>
          <a:stretch/>
        </p:blipFill>
        <p:spPr>
          <a:xfrm>
            <a:off x="2728200" y="529425"/>
            <a:ext cx="3372401" cy="3310100"/>
          </a:xfrm>
          <a:prstGeom prst="rect">
            <a:avLst/>
          </a:prstGeom>
          <a:noFill/>
          <a:ln>
            <a:noFill/>
          </a:ln>
        </p:spPr>
      </p:pic>
      <p:pic>
        <p:nvPicPr>
          <p:cNvPr id="3601" name="Google Shape;3601;p162"/>
          <p:cNvPicPr preferRelativeResize="0"/>
          <p:nvPr/>
        </p:nvPicPr>
        <p:blipFill rotWithShape="1">
          <a:blip r:embed="rId4">
            <a:alphaModFix/>
          </a:blip>
          <a:srcRect b="0" l="0" r="0" t="0"/>
          <a:stretch/>
        </p:blipFill>
        <p:spPr>
          <a:xfrm>
            <a:off x="1169578" y="4144050"/>
            <a:ext cx="7158847" cy="1028700"/>
          </a:xfrm>
          <a:prstGeom prst="rect">
            <a:avLst/>
          </a:prstGeom>
          <a:noFill/>
          <a:ln>
            <a:noFill/>
          </a:ln>
        </p:spPr>
      </p:pic>
      <p:sp>
        <p:nvSpPr>
          <p:cNvPr id="3602" name="Google Shape;3602;p162"/>
          <p:cNvSpPr/>
          <p:nvPr/>
        </p:nvSpPr>
        <p:spPr>
          <a:xfrm>
            <a:off x="6323750" y="4433050"/>
            <a:ext cx="20340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603" name="Google Shape;3603;p162"/>
          <p:cNvPicPr preferRelativeResize="0"/>
          <p:nvPr/>
        </p:nvPicPr>
        <p:blipFill rotWithShape="1">
          <a:blip r:embed="rId5">
            <a:alphaModFix/>
          </a:blip>
          <a:srcRect b="0" l="0" r="0" t="0"/>
          <a:stretch/>
        </p:blipFill>
        <p:spPr>
          <a:xfrm>
            <a:off x="7315250" y="133351"/>
            <a:ext cx="1620903" cy="1009096"/>
          </a:xfrm>
          <a:prstGeom prst="rect">
            <a:avLst/>
          </a:prstGeom>
          <a:noFill/>
          <a:ln>
            <a:noFill/>
          </a:ln>
        </p:spPr>
      </p:pic>
      <p:sp>
        <p:nvSpPr>
          <p:cNvPr id="3604" name="Google Shape;3604;p162"/>
          <p:cNvSpPr txBox="1"/>
          <p:nvPr/>
        </p:nvSpPr>
        <p:spPr>
          <a:xfrm>
            <a:off x="4224700" y="37734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minimal EPS</a:t>
            </a:r>
            <a:endParaRPr b="0" i="0" sz="1000" u="none" cap="none" strike="noStrike">
              <a:solidFill>
                <a:srgbClr val="000000"/>
              </a:solidFill>
              <a:latin typeface="Arial"/>
              <a:ea typeface="Arial"/>
              <a:cs typeface="Arial"/>
              <a:sym typeface="Arial"/>
            </a:endParaRPr>
          </a:p>
        </p:txBody>
      </p:sp>
      <p:sp>
        <p:nvSpPr>
          <p:cNvPr id="3605" name="Google Shape;3605;p162"/>
          <p:cNvSpPr txBox="1"/>
          <p:nvPr/>
        </p:nvSpPr>
        <p:spPr>
          <a:xfrm>
            <a:off x="5691550" y="32146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weak antipsychotic</a:t>
            </a:r>
            <a:endParaRPr b="0" i="0" sz="1000" u="none" cap="none" strike="noStrike">
              <a:solidFill>
                <a:srgbClr val="000000"/>
              </a:solidFill>
              <a:latin typeface="Arial"/>
              <a:ea typeface="Arial"/>
              <a:cs typeface="Arial"/>
              <a:sym typeface="Arial"/>
            </a:endParaRPr>
          </a:p>
        </p:txBody>
      </p:sp>
      <p:grpSp>
        <p:nvGrpSpPr>
          <p:cNvPr id="3606" name="Google Shape;3606;p162"/>
          <p:cNvGrpSpPr/>
          <p:nvPr/>
        </p:nvGrpSpPr>
        <p:grpSpPr>
          <a:xfrm>
            <a:off x="3207779" y="3030573"/>
            <a:ext cx="429237" cy="456556"/>
            <a:chOff x="5804929" y="3094073"/>
            <a:chExt cx="429237" cy="456556"/>
          </a:xfrm>
        </p:grpSpPr>
        <p:sp>
          <p:nvSpPr>
            <p:cNvPr id="3607" name="Google Shape;3607;p162"/>
            <p:cNvSpPr/>
            <p:nvPr/>
          </p:nvSpPr>
          <p:spPr>
            <a:xfrm rot="-631766">
              <a:off x="5838143" y="3123881"/>
              <a:ext cx="362809" cy="396940"/>
            </a:xfrm>
            <a:prstGeom prst="teardrop">
              <a:avLst>
                <a:gd fmla="val 100000" name="adj"/>
              </a:avLst>
            </a:prstGeom>
            <a:solidFill>
              <a:srgbClr val="A4C2F4"/>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8" name="Google Shape;3608;p162"/>
            <p:cNvSpPr txBox="1"/>
            <p:nvPr/>
          </p:nvSpPr>
          <p:spPr>
            <a:xfrm>
              <a:off x="5892103" y="3162384"/>
              <a:ext cx="342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x</a:t>
              </a:r>
              <a:endParaRPr b="1" i="0" sz="1100" u="none" cap="none" strike="noStrike">
                <a:solidFill>
                  <a:srgbClr val="000000"/>
                </a:solidFill>
                <a:latin typeface="Arial"/>
                <a:ea typeface="Arial"/>
                <a:cs typeface="Arial"/>
                <a:sym typeface="Arial"/>
              </a:endParaRPr>
            </a:p>
          </p:txBody>
        </p:sp>
      </p:grpSp>
      <p:sp>
        <p:nvSpPr>
          <p:cNvPr id="3609" name="Google Shape;3609;p162"/>
          <p:cNvSpPr txBox="1"/>
          <p:nvPr/>
        </p:nvSpPr>
        <p:spPr>
          <a:xfrm>
            <a:off x="1389950" y="1094000"/>
            <a:ext cx="1428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antidepressant effects</a:t>
            </a:r>
            <a:endParaRPr b="0" i="0" sz="1000" u="none" cap="none" strike="noStrike">
              <a:solidFill>
                <a:srgbClr val="000000"/>
              </a:solidFill>
              <a:latin typeface="Arial"/>
              <a:ea typeface="Arial"/>
              <a:cs typeface="Arial"/>
              <a:sym typeface="Arial"/>
            </a:endParaRPr>
          </a:p>
        </p:txBody>
      </p:sp>
      <p:sp>
        <p:nvSpPr>
          <p:cNvPr id="3610" name="Google Shape;3610;p162"/>
          <p:cNvSpPr txBox="1"/>
          <p:nvPr/>
        </p:nvSpPr>
        <p:spPr>
          <a:xfrm>
            <a:off x="1535150" y="3214650"/>
            <a:ext cx="217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weight gain and metabolic syndrome</a:t>
            </a:r>
            <a:endParaRPr b="0" i="0" sz="1000" u="none" cap="none" strike="noStrike">
              <a:solidFill>
                <a:srgbClr val="000000"/>
              </a:solidFill>
              <a:latin typeface="Arial"/>
              <a:ea typeface="Arial"/>
              <a:cs typeface="Arial"/>
              <a:sym typeface="Arial"/>
            </a:endParaRPr>
          </a:p>
        </p:txBody>
      </p:sp>
      <p:sp>
        <p:nvSpPr>
          <p:cNvPr id="3611" name="Google Shape;3611;p162"/>
          <p:cNvSpPr/>
          <p:nvPr/>
        </p:nvSpPr>
        <p:spPr>
          <a:xfrm rot="-2897981">
            <a:off x="3135116" y="860126"/>
            <a:ext cx="427518" cy="622344"/>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2" name="Google Shape;3612;p162"/>
          <p:cNvSpPr/>
          <p:nvPr/>
        </p:nvSpPr>
        <p:spPr>
          <a:xfrm rot="-1919476">
            <a:off x="3555738" y="671062"/>
            <a:ext cx="387323" cy="508863"/>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3" name="Google Shape;3613;p162"/>
          <p:cNvSpPr/>
          <p:nvPr/>
        </p:nvSpPr>
        <p:spPr>
          <a:xfrm rot="-5403225">
            <a:off x="2890276" y="2076575"/>
            <a:ext cx="319800" cy="5616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4" name="Google Shape;3614;p162"/>
          <p:cNvSpPr/>
          <p:nvPr/>
        </p:nvSpPr>
        <p:spPr>
          <a:xfrm rot="-4095233">
            <a:off x="5665498" y="2332079"/>
            <a:ext cx="404055" cy="561543"/>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5" name="Google Shape;3615;p162"/>
          <p:cNvSpPr/>
          <p:nvPr/>
        </p:nvSpPr>
        <p:spPr>
          <a:xfrm rot="-5271475">
            <a:off x="5731074" y="1788012"/>
            <a:ext cx="272891" cy="430816"/>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6" name="Google Shape;3616;p162"/>
          <p:cNvSpPr/>
          <p:nvPr/>
        </p:nvSpPr>
        <p:spPr>
          <a:xfrm rot="-5273019">
            <a:off x="5718934" y="2027255"/>
            <a:ext cx="268083" cy="401991"/>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7" name="Google Shape;3617;p162"/>
          <p:cNvSpPr txBox="1"/>
          <p:nvPr/>
        </p:nvSpPr>
        <p:spPr>
          <a:xfrm>
            <a:off x="1389950" y="1094000"/>
            <a:ext cx="1428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highlight>
                  <a:srgbClr val="FFFF00"/>
                </a:highlight>
                <a:latin typeface="Arial"/>
                <a:ea typeface="Arial"/>
                <a:cs typeface="Arial"/>
                <a:sym typeface="Arial"/>
              </a:rPr>
              <a:t>antidepressant effects</a:t>
            </a:r>
            <a:endParaRPr b="0" i="0" sz="10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28"/>
          <p:cNvPicPr preferRelativeResize="0"/>
          <p:nvPr/>
        </p:nvPicPr>
        <p:blipFill rotWithShape="1">
          <a:blip r:embed="rId3">
            <a:alphaModFix/>
          </a:blip>
          <a:srcRect b="0" l="0" r="0" t="0"/>
          <a:stretch/>
        </p:blipFill>
        <p:spPr>
          <a:xfrm>
            <a:off x="350200" y="381997"/>
            <a:ext cx="1798101" cy="1837293"/>
          </a:xfrm>
          <a:prstGeom prst="rect">
            <a:avLst/>
          </a:prstGeom>
          <a:noFill/>
          <a:ln>
            <a:noFill/>
          </a:ln>
        </p:spPr>
      </p:pic>
      <p:grpSp>
        <p:nvGrpSpPr>
          <p:cNvPr id="423" name="Google Shape;423;p28"/>
          <p:cNvGrpSpPr/>
          <p:nvPr/>
        </p:nvGrpSpPr>
        <p:grpSpPr>
          <a:xfrm>
            <a:off x="2625829" y="381950"/>
            <a:ext cx="1846834" cy="1837399"/>
            <a:chOff x="2625829" y="381950"/>
            <a:chExt cx="1846834" cy="1837399"/>
          </a:xfrm>
        </p:grpSpPr>
        <p:pic>
          <p:nvPicPr>
            <p:cNvPr id="424" name="Google Shape;424;p28"/>
            <p:cNvPicPr preferRelativeResize="0"/>
            <p:nvPr/>
          </p:nvPicPr>
          <p:blipFill rotWithShape="1">
            <a:blip r:embed="rId4">
              <a:alphaModFix/>
            </a:blip>
            <a:srcRect b="0" l="0" r="0" t="0"/>
            <a:stretch/>
          </p:blipFill>
          <p:spPr>
            <a:xfrm>
              <a:off x="2625829" y="381950"/>
              <a:ext cx="1798101" cy="1837399"/>
            </a:xfrm>
            <a:prstGeom prst="rect">
              <a:avLst/>
            </a:prstGeom>
            <a:noFill/>
            <a:ln>
              <a:noFill/>
            </a:ln>
          </p:spPr>
        </p:pic>
        <p:sp>
          <p:nvSpPr>
            <p:cNvPr id="425" name="Google Shape;425;p28"/>
            <p:cNvSpPr txBox="1"/>
            <p:nvPr/>
          </p:nvSpPr>
          <p:spPr>
            <a:xfrm>
              <a:off x="2991263" y="990603"/>
              <a:ext cx="1481400" cy="635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“Anti-</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serotonin”</a:t>
              </a:r>
              <a:endParaRPr b="1" i="0" sz="1400" u="none" cap="none" strike="noStrike">
                <a:solidFill>
                  <a:schemeClr val="lt1"/>
                </a:solidFill>
                <a:latin typeface="Arial"/>
                <a:ea typeface="Arial"/>
                <a:cs typeface="Arial"/>
                <a:sym typeface="Arial"/>
              </a:endParaRPr>
            </a:p>
          </p:txBody>
        </p:sp>
      </p:grpSp>
      <p:pic>
        <p:nvPicPr>
          <p:cNvPr id="426" name="Google Shape;426;p28"/>
          <p:cNvPicPr preferRelativeResize="0"/>
          <p:nvPr/>
        </p:nvPicPr>
        <p:blipFill rotWithShape="1">
          <a:blip r:embed="rId5">
            <a:alphaModFix/>
          </a:blip>
          <a:srcRect b="0" l="0" r="0" t="0"/>
          <a:stretch/>
        </p:blipFill>
        <p:spPr>
          <a:xfrm>
            <a:off x="500150" y="2623430"/>
            <a:ext cx="1870621" cy="1828905"/>
          </a:xfrm>
          <a:prstGeom prst="rect">
            <a:avLst/>
          </a:prstGeom>
          <a:noFill/>
          <a:ln>
            <a:noFill/>
          </a:ln>
        </p:spPr>
      </p:pic>
      <p:grpSp>
        <p:nvGrpSpPr>
          <p:cNvPr id="427" name="Google Shape;427;p28"/>
          <p:cNvGrpSpPr/>
          <p:nvPr/>
        </p:nvGrpSpPr>
        <p:grpSpPr>
          <a:xfrm>
            <a:off x="2708303" y="2596893"/>
            <a:ext cx="1921647" cy="1881950"/>
            <a:chOff x="2708303" y="2596893"/>
            <a:chExt cx="1921647" cy="1881950"/>
          </a:xfrm>
        </p:grpSpPr>
        <p:pic>
          <p:nvPicPr>
            <p:cNvPr id="428" name="Google Shape;428;p28"/>
            <p:cNvPicPr preferRelativeResize="0"/>
            <p:nvPr/>
          </p:nvPicPr>
          <p:blipFill rotWithShape="1">
            <a:blip r:embed="rId6">
              <a:alphaModFix/>
            </a:blip>
            <a:srcRect b="0" l="0" r="0" t="0"/>
            <a:stretch/>
          </p:blipFill>
          <p:spPr>
            <a:xfrm>
              <a:off x="2708303" y="2596893"/>
              <a:ext cx="1921647" cy="1881950"/>
            </a:xfrm>
            <a:prstGeom prst="rect">
              <a:avLst/>
            </a:prstGeom>
            <a:noFill/>
            <a:ln>
              <a:noFill/>
            </a:ln>
          </p:spPr>
        </p:pic>
        <p:sp>
          <p:nvSpPr>
            <p:cNvPr id="429" name="Google Shape;429;p28"/>
            <p:cNvSpPr txBox="1"/>
            <p:nvPr/>
          </p:nvSpPr>
          <p:spPr>
            <a:xfrm>
              <a:off x="2761670" y="2889978"/>
              <a:ext cx="1481400" cy="635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“Anti-</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dopamine”</a:t>
              </a:r>
              <a:endParaRPr b="1" i="0" sz="1400" u="none" cap="none" strike="noStrike">
                <a:solidFill>
                  <a:schemeClr val="lt1"/>
                </a:solidFill>
                <a:latin typeface="Arial"/>
                <a:ea typeface="Arial"/>
                <a:cs typeface="Arial"/>
                <a:sym typeface="Arial"/>
              </a:endParaRPr>
            </a:p>
          </p:txBody>
        </p:sp>
      </p:grpSp>
      <p:pic>
        <p:nvPicPr>
          <p:cNvPr id="430" name="Google Shape;430;p28"/>
          <p:cNvPicPr preferRelativeResize="0"/>
          <p:nvPr/>
        </p:nvPicPr>
        <p:blipFill rotWithShape="1">
          <a:blip r:embed="rId7">
            <a:alphaModFix/>
          </a:blip>
          <a:srcRect b="0" l="0" r="0" t="0"/>
          <a:stretch/>
        </p:blipFill>
        <p:spPr>
          <a:xfrm>
            <a:off x="4770775" y="529438"/>
            <a:ext cx="1946171" cy="1540937"/>
          </a:xfrm>
          <a:prstGeom prst="rect">
            <a:avLst/>
          </a:prstGeom>
          <a:noFill/>
          <a:ln>
            <a:noFill/>
          </a:ln>
        </p:spPr>
      </p:pic>
      <p:grpSp>
        <p:nvGrpSpPr>
          <p:cNvPr id="431" name="Google Shape;431;p28"/>
          <p:cNvGrpSpPr/>
          <p:nvPr/>
        </p:nvGrpSpPr>
        <p:grpSpPr>
          <a:xfrm>
            <a:off x="6871276" y="544803"/>
            <a:ext cx="1946174" cy="1542061"/>
            <a:chOff x="6871276" y="544803"/>
            <a:chExt cx="1946174" cy="1542061"/>
          </a:xfrm>
        </p:grpSpPr>
        <p:pic>
          <p:nvPicPr>
            <p:cNvPr id="432" name="Google Shape;432;p28"/>
            <p:cNvPicPr preferRelativeResize="0"/>
            <p:nvPr/>
          </p:nvPicPr>
          <p:blipFill rotWithShape="1">
            <a:blip r:embed="rId8">
              <a:alphaModFix/>
            </a:blip>
            <a:srcRect b="0" l="0" r="0" t="0"/>
            <a:stretch/>
          </p:blipFill>
          <p:spPr>
            <a:xfrm>
              <a:off x="6871276" y="544803"/>
              <a:ext cx="1946174" cy="1542061"/>
            </a:xfrm>
            <a:prstGeom prst="rect">
              <a:avLst/>
            </a:prstGeom>
            <a:noFill/>
            <a:ln>
              <a:noFill/>
            </a:ln>
          </p:spPr>
        </p:pic>
        <p:sp>
          <p:nvSpPr>
            <p:cNvPr id="433" name="Google Shape;433;p28"/>
            <p:cNvSpPr txBox="1"/>
            <p:nvPr/>
          </p:nvSpPr>
          <p:spPr>
            <a:xfrm>
              <a:off x="7312471" y="753132"/>
              <a:ext cx="1481400" cy="635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“Anti-</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acetyl-</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choline”</a:t>
              </a:r>
              <a:endParaRPr b="1" i="0" sz="1400" u="none" cap="none" strike="noStrike">
                <a:solidFill>
                  <a:schemeClr val="lt1"/>
                </a:solidFill>
                <a:latin typeface="Arial"/>
                <a:ea typeface="Arial"/>
                <a:cs typeface="Arial"/>
                <a:sym typeface="Arial"/>
              </a:endParaRPr>
            </a:p>
          </p:txBody>
        </p:sp>
      </p:grpSp>
      <p:pic>
        <p:nvPicPr>
          <p:cNvPr id="434" name="Google Shape;434;p28"/>
          <p:cNvPicPr preferRelativeResize="0"/>
          <p:nvPr/>
        </p:nvPicPr>
        <p:blipFill rotWithShape="1">
          <a:blip r:embed="rId9">
            <a:alphaModFix/>
          </a:blip>
          <a:srcRect b="0" l="0" r="0" t="0"/>
          <a:stretch/>
        </p:blipFill>
        <p:spPr>
          <a:xfrm>
            <a:off x="5190075" y="2623427"/>
            <a:ext cx="1506550" cy="1641643"/>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1" name="Shape 3621"/>
        <p:cNvGrpSpPr/>
        <p:nvPr/>
      </p:nvGrpSpPr>
      <p:grpSpPr>
        <a:xfrm>
          <a:off x="0" y="0"/>
          <a:ext cx="0" cy="0"/>
          <a:chOff x="0" y="0"/>
          <a:chExt cx="0" cy="0"/>
        </a:xfrm>
      </p:grpSpPr>
      <p:sp>
        <p:nvSpPr>
          <p:cNvPr id="3622" name="Google Shape;3622;p163"/>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SEROQUEL</a:t>
            </a:r>
            <a:endParaRPr b="1" i="0" sz="1400" u="none" cap="none" strike="noStrike">
              <a:solidFill>
                <a:srgbClr val="000000"/>
              </a:solidFill>
              <a:latin typeface="Arial"/>
              <a:ea typeface="Arial"/>
              <a:cs typeface="Arial"/>
              <a:sym typeface="Arial"/>
            </a:endParaRPr>
          </a:p>
        </p:txBody>
      </p:sp>
      <p:pic>
        <p:nvPicPr>
          <p:cNvPr id="3623" name="Google Shape;3623;p163"/>
          <p:cNvPicPr preferRelativeResize="0"/>
          <p:nvPr/>
        </p:nvPicPr>
        <p:blipFill rotWithShape="1">
          <a:blip r:embed="rId3">
            <a:alphaModFix/>
          </a:blip>
          <a:srcRect b="0" l="0" r="0" t="0"/>
          <a:stretch/>
        </p:blipFill>
        <p:spPr>
          <a:xfrm>
            <a:off x="2728200" y="529425"/>
            <a:ext cx="3372401" cy="3310100"/>
          </a:xfrm>
          <a:prstGeom prst="rect">
            <a:avLst/>
          </a:prstGeom>
          <a:noFill/>
          <a:ln>
            <a:noFill/>
          </a:ln>
        </p:spPr>
      </p:pic>
      <p:pic>
        <p:nvPicPr>
          <p:cNvPr id="3624" name="Google Shape;3624;p163"/>
          <p:cNvPicPr preferRelativeResize="0"/>
          <p:nvPr/>
        </p:nvPicPr>
        <p:blipFill rotWithShape="1">
          <a:blip r:embed="rId4">
            <a:alphaModFix/>
          </a:blip>
          <a:srcRect b="0" l="0" r="0" t="0"/>
          <a:stretch/>
        </p:blipFill>
        <p:spPr>
          <a:xfrm>
            <a:off x="1169578" y="4144050"/>
            <a:ext cx="7158847" cy="1028700"/>
          </a:xfrm>
          <a:prstGeom prst="rect">
            <a:avLst/>
          </a:prstGeom>
          <a:noFill/>
          <a:ln>
            <a:noFill/>
          </a:ln>
        </p:spPr>
      </p:pic>
      <p:sp>
        <p:nvSpPr>
          <p:cNvPr id="3625" name="Google Shape;3625;p163"/>
          <p:cNvSpPr/>
          <p:nvPr/>
        </p:nvSpPr>
        <p:spPr>
          <a:xfrm>
            <a:off x="6323750" y="4433050"/>
            <a:ext cx="20340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626" name="Google Shape;3626;p163"/>
          <p:cNvPicPr preferRelativeResize="0"/>
          <p:nvPr/>
        </p:nvPicPr>
        <p:blipFill rotWithShape="1">
          <a:blip r:embed="rId5">
            <a:alphaModFix/>
          </a:blip>
          <a:srcRect b="0" l="0" r="0" t="0"/>
          <a:stretch/>
        </p:blipFill>
        <p:spPr>
          <a:xfrm>
            <a:off x="7315250" y="133351"/>
            <a:ext cx="1620903" cy="1009096"/>
          </a:xfrm>
          <a:prstGeom prst="rect">
            <a:avLst/>
          </a:prstGeom>
          <a:noFill/>
          <a:ln>
            <a:noFill/>
          </a:ln>
        </p:spPr>
      </p:pic>
      <p:sp>
        <p:nvSpPr>
          <p:cNvPr id="3627" name="Google Shape;3627;p163"/>
          <p:cNvSpPr txBox="1"/>
          <p:nvPr/>
        </p:nvSpPr>
        <p:spPr>
          <a:xfrm>
            <a:off x="4224700" y="37734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minimal EPS</a:t>
            </a:r>
            <a:endParaRPr b="0" i="0" sz="1000" u="none" cap="none" strike="noStrike">
              <a:solidFill>
                <a:srgbClr val="000000"/>
              </a:solidFill>
              <a:latin typeface="Arial"/>
              <a:ea typeface="Arial"/>
              <a:cs typeface="Arial"/>
              <a:sym typeface="Arial"/>
            </a:endParaRPr>
          </a:p>
        </p:txBody>
      </p:sp>
      <p:sp>
        <p:nvSpPr>
          <p:cNvPr id="3628" name="Google Shape;3628;p163"/>
          <p:cNvSpPr txBox="1"/>
          <p:nvPr/>
        </p:nvSpPr>
        <p:spPr>
          <a:xfrm>
            <a:off x="5691550" y="32146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weak antipsychotic</a:t>
            </a:r>
            <a:endParaRPr b="0" i="0" sz="1000" u="none" cap="none" strike="noStrike">
              <a:solidFill>
                <a:srgbClr val="000000"/>
              </a:solidFill>
              <a:latin typeface="Arial"/>
              <a:ea typeface="Arial"/>
              <a:cs typeface="Arial"/>
              <a:sym typeface="Arial"/>
            </a:endParaRPr>
          </a:p>
        </p:txBody>
      </p:sp>
      <p:grpSp>
        <p:nvGrpSpPr>
          <p:cNvPr id="3629" name="Google Shape;3629;p163"/>
          <p:cNvGrpSpPr/>
          <p:nvPr/>
        </p:nvGrpSpPr>
        <p:grpSpPr>
          <a:xfrm>
            <a:off x="3207779" y="3030573"/>
            <a:ext cx="429237" cy="456556"/>
            <a:chOff x="5804929" y="3094073"/>
            <a:chExt cx="429237" cy="456556"/>
          </a:xfrm>
        </p:grpSpPr>
        <p:sp>
          <p:nvSpPr>
            <p:cNvPr id="3630" name="Google Shape;3630;p163"/>
            <p:cNvSpPr/>
            <p:nvPr/>
          </p:nvSpPr>
          <p:spPr>
            <a:xfrm rot="-631766">
              <a:off x="5838143" y="3123881"/>
              <a:ext cx="362809" cy="396940"/>
            </a:xfrm>
            <a:prstGeom prst="teardrop">
              <a:avLst>
                <a:gd fmla="val 100000" name="adj"/>
              </a:avLst>
            </a:prstGeom>
            <a:solidFill>
              <a:srgbClr val="A4C2F4"/>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1" name="Google Shape;3631;p163"/>
            <p:cNvSpPr txBox="1"/>
            <p:nvPr/>
          </p:nvSpPr>
          <p:spPr>
            <a:xfrm>
              <a:off x="5892103" y="3162384"/>
              <a:ext cx="342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x</a:t>
              </a:r>
              <a:endParaRPr b="1" i="0" sz="1100" u="none" cap="none" strike="noStrike">
                <a:solidFill>
                  <a:srgbClr val="000000"/>
                </a:solidFill>
                <a:latin typeface="Arial"/>
                <a:ea typeface="Arial"/>
                <a:cs typeface="Arial"/>
                <a:sym typeface="Arial"/>
              </a:endParaRPr>
            </a:p>
          </p:txBody>
        </p:sp>
      </p:grpSp>
      <p:sp>
        <p:nvSpPr>
          <p:cNvPr id="3632" name="Google Shape;3632;p163"/>
          <p:cNvSpPr txBox="1"/>
          <p:nvPr/>
        </p:nvSpPr>
        <p:spPr>
          <a:xfrm>
            <a:off x="1389950" y="1094000"/>
            <a:ext cx="1428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antidepressant effects</a:t>
            </a:r>
            <a:endParaRPr b="0" i="0" sz="1000" u="none" cap="none" strike="noStrike">
              <a:solidFill>
                <a:srgbClr val="000000"/>
              </a:solidFill>
              <a:latin typeface="Arial"/>
              <a:ea typeface="Arial"/>
              <a:cs typeface="Arial"/>
              <a:sym typeface="Arial"/>
            </a:endParaRPr>
          </a:p>
        </p:txBody>
      </p:sp>
      <p:sp>
        <p:nvSpPr>
          <p:cNvPr id="3633" name="Google Shape;3633;p163"/>
          <p:cNvSpPr txBox="1"/>
          <p:nvPr/>
        </p:nvSpPr>
        <p:spPr>
          <a:xfrm>
            <a:off x="1535150" y="3214650"/>
            <a:ext cx="217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weight gain and metabolic syndrome</a:t>
            </a:r>
            <a:endParaRPr b="0" i="0" sz="1000" u="none" cap="none" strike="noStrike">
              <a:solidFill>
                <a:srgbClr val="000000"/>
              </a:solidFill>
              <a:latin typeface="Arial"/>
              <a:ea typeface="Arial"/>
              <a:cs typeface="Arial"/>
              <a:sym typeface="Arial"/>
            </a:endParaRPr>
          </a:p>
        </p:txBody>
      </p:sp>
      <p:sp>
        <p:nvSpPr>
          <p:cNvPr id="3634" name="Google Shape;3634;p163"/>
          <p:cNvSpPr/>
          <p:nvPr/>
        </p:nvSpPr>
        <p:spPr>
          <a:xfrm rot="-2897981">
            <a:off x="3135116" y="860126"/>
            <a:ext cx="427518" cy="622344"/>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5" name="Google Shape;3635;p163"/>
          <p:cNvSpPr/>
          <p:nvPr/>
        </p:nvSpPr>
        <p:spPr>
          <a:xfrm rot="-1919476">
            <a:off x="3555738" y="671062"/>
            <a:ext cx="387323" cy="508863"/>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6" name="Google Shape;3636;p163"/>
          <p:cNvSpPr/>
          <p:nvPr/>
        </p:nvSpPr>
        <p:spPr>
          <a:xfrm rot="-5403225">
            <a:off x="2890276" y="2076575"/>
            <a:ext cx="319800" cy="5616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7" name="Google Shape;3637;p163"/>
          <p:cNvSpPr/>
          <p:nvPr/>
        </p:nvSpPr>
        <p:spPr>
          <a:xfrm rot="-4095233">
            <a:off x="5665498" y="2332079"/>
            <a:ext cx="404055" cy="561543"/>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8" name="Google Shape;3638;p163"/>
          <p:cNvSpPr/>
          <p:nvPr/>
        </p:nvSpPr>
        <p:spPr>
          <a:xfrm rot="-5271475">
            <a:off x="5731074" y="1788012"/>
            <a:ext cx="272891" cy="430816"/>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9" name="Google Shape;3639;p163"/>
          <p:cNvSpPr/>
          <p:nvPr/>
        </p:nvSpPr>
        <p:spPr>
          <a:xfrm rot="-5273019">
            <a:off x="5718934" y="2027255"/>
            <a:ext cx="268083" cy="401991"/>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0" name="Google Shape;3640;p163"/>
          <p:cNvSpPr txBox="1"/>
          <p:nvPr/>
        </p:nvSpPr>
        <p:spPr>
          <a:xfrm>
            <a:off x="6087875" y="2473350"/>
            <a:ext cx="208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shared mechanism with bupropion (Wellbutrin)</a:t>
            </a:r>
            <a:endParaRPr b="0" i="0" sz="700" u="none" cap="none" strike="noStrike">
              <a:solidFill>
                <a:srgbClr val="000000"/>
              </a:solidFill>
              <a:latin typeface="Arial"/>
              <a:ea typeface="Arial"/>
              <a:cs typeface="Arial"/>
              <a:sym typeface="Arial"/>
            </a:endParaRPr>
          </a:p>
        </p:txBody>
      </p:sp>
      <p:sp>
        <p:nvSpPr>
          <p:cNvPr id="3641" name="Google Shape;3641;p163"/>
          <p:cNvSpPr txBox="1"/>
          <p:nvPr/>
        </p:nvSpPr>
        <p:spPr>
          <a:xfrm>
            <a:off x="1389950" y="1094000"/>
            <a:ext cx="1428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highlight>
                  <a:srgbClr val="FFFF00"/>
                </a:highlight>
                <a:latin typeface="Arial"/>
                <a:ea typeface="Arial"/>
                <a:cs typeface="Arial"/>
                <a:sym typeface="Arial"/>
              </a:rPr>
              <a:t>antidepressant effects</a:t>
            </a:r>
            <a:endParaRPr b="0" i="0" sz="10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5" name="Shape 3645"/>
        <p:cNvGrpSpPr/>
        <p:nvPr/>
      </p:nvGrpSpPr>
      <p:grpSpPr>
        <a:xfrm>
          <a:off x="0" y="0"/>
          <a:ext cx="0" cy="0"/>
          <a:chOff x="0" y="0"/>
          <a:chExt cx="0" cy="0"/>
        </a:xfrm>
      </p:grpSpPr>
      <p:sp>
        <p:nvSpPr>
          <p:cNvPr id="3646" name="Google Shape;3646;p164"/>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SEROQUEL</a:t>
            </a:r>
            <a:endParaRPr b="1" i="0" sz="1400" u="none" cap="none" strike="noStrike">
              <a:solidFill>
                <a:srgbClr val="000000"/>
              </a:solidFill>
              <a:latin typeface="Arial"/>
              <a:ea typeface="Arial"/>
              <a:cs typeface="Arial"/>
              <a:sym typeface="Arial"/>
            </a:endParaRPr>
          </a:p>
        </p:txBody>
      </p:sp>
      <p:pic>
        <p:nvPicPr>
          <p:cNvPr id="3647" name="Google Shape;3647;p164"/>
          <p:cNvPicPr preferRelativeResize="0"/>
          <p:nvPr/>
        </p:nvPicPr>
        <p:blipFill rotWithShape="1">
          <a:blip r:embed="rId3">
            <a:alphaModFix/>
          </a:blip>
          <a:srcRect b="0" l="0" r="0" t="0"/>
          <a:stretch/>
        </p:blipFill>
        <p:spPr>
          <a:xfrm>
            <a:off x="2728200" y="529425"/>
            <a:ext cx="3372401" cy="3310100"/>
          </a:xfrm>
          <a:prstGeom prst="rect">
            <a:avLst/>
          </a:prstGeom>
          <a:noFill/>
          <a:ln>
            <a:noFill/>
          </a:ln>
        </p:spPr>
      </p:pic>
      <p:pic>
        <p:nvPicPr>
          <p:cNvPr id="3648" name="Google Shape;3648;p164"/>
          <p:cNvPicPr preferRelativeResize="0"/>
          <p:nvPr/>
        </p:nvPicPr>
        <p:blipFill rotWithShape="1">
          <a:blip r:embed="rId4">
            <a:alphaModFix/>
          </a:blip>
          <a:srcRect b="0" l="0" r="0" t="0"/>
          <a:stretch/>
        </p:blipFill>
        <p:spPr>
          <a:xfrm>
            <a:off x="1169578" y="4144050"/>
            <a:ext cx="7158847" cy="1028700"/>
          </a:xfrm>
          <a:prstGeom prst="rect">
            <a:avLst/>
          </a:prstGeom>
          <a:noFill/>
          <a:ln>
            <a:noFill/>
          </a:ln>
        </p:spPr>
      </p:pic>
      <p:sp>
        <p:nvSpPr>
          <p:cNvPr id="3649" name="Google Shape;3649;p164"/>
          <p:cNvSpPr/>
          <p:nvPr/>
        </p:nvSpPr>
        <p:spPr>
          <a:xfrm>
            <a:off x="6323750" y="4433050"/>
            <a:ext cx="20340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650" name="Google Shape;3650;p164"/>
          <p:cNvPicPr preferRelativeResize="0"/>
          <p:nvPr/>
        </p:nvPicPr>
        <p:blipFill rotWithShape="1">
          <a:blip r:embed="rId5">
            <a:alphaModFix/>
          </a:blip>
          <a:srcRect b="0" l="0" r="0" t="0"/>
          <a:stretch/>
        </p:blipFill>
        <p:spPr>
          <a:xfrm>
            <a:off x="7315250" y="133351"/>
            <a:ext cx="1620903" cy="1009096"/>
          </a:xfrm>
          <a:prstGeom prst="rect">
            <a:avLst/>
          </a:prstGeom>
          <a:noFill/>
          <a:ln>
            <a:noFill/>
          </a:ln>
        </p:spPr>
      </p:pic>
      <p:sp>
        <p:nvSpPr>
          <p:cNvPr id="3651" name="Google Shape;3651;p164"/>
          <p:cNvSpPr txBox="1"/>
          <p:nvPr/>
        </p:nvSpPr>
        <p:spPr>
          <a:xfrm>
            <a:off x="4224700" y="37734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minimal EPS</a:t>
            </a:r>
            <a:endParaRPr b="0" i="0" sz="1000" u="none" cap="none" strike="noStrike">
              <a:solidFill>
                <a:srgbClr val="000000"/>
              </a:solidFill>
              <a:latin typeface="Arial"/>
              <a:ea typeface="Arial"/>
              <a:cs typeface="Arial"/>
              <a:sym typeface="Arial"/>
            </a:endParaRPr>
          </a:p>
        </p:txBody>
      </p:sp>
      <p:sp>
        <p:nvSpPr>
          <p:cNvPr id="3652" name="Google Shape;3652;p164"/>
          <p:cNvSpPr txBox="1"/>
          <p:nvPr/>
        </p:nvSpPr>
        <p:spPr>
          <a:xfrm>
            <a:off x="5691550" y="32146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weak antipsychotic</a:t>
            </a:r>
            <a:endParaRPr b="0" i="0" sz="1000" u="none" cap="none" strike="noStrike">
              <a:solidFill>
                <a:srgbClr val="000000"/>
              </a:solidFill>
              <a:latin typeface="Arial"/>
              <a:ea typeface="Arial"/>
              <a:cs typeface="Arial"/>
              <a:sym typeface="Arial"/>
            </a:endParaRPr>
          </a:p>
        </p:txBody>
      </p:sp>
      <p:grpSp>
        <p:nvGrpSpPr>
          <p:cNvPr id="3653" name="Google Shape;3653;p164"/>
          <p:cNvGrpSpPr/>
          <p:nvPr/>
        </p:nvGrpSpPr>
        <p:grpSpPr>
          <a:xfrm>
            <a:off x="3207779" y="3030573"/>
            <a:ext cx="429237" cy="456556"/>
            <a:chOff x="5804929" y="3094073"/>
            <a:chExt cx="429237" cy="456556"/>
          </a:xfrm>
        </p:grpSpPr>
        <p:sp>
          <p:nvSpPr>
            <p:cNvPr id="3654" name="Google Shape;3654;p164"/>
            <p:cNvSpPr/>
            <p:nvPr/>
          </p:nvSpPr>
          <p:spPr>
            <a:xfrm rot="-631766">
              <a:off x="5838143" y="3123881"/>
              <a:ext cx="362809" cy="396940"/>
            </a:xfrm>
            <a:prstGeom prst="teardrop">
              <a:avLst>
                <a:gd fmla="val 100000" name="adj"/>
              </a:avLst>
            </a:prstGeom>
            <a:solidFill>
              <a:srgbClr val="A4C2F4"/>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5" name="Google Shape;3655;p164"/>
            <p:cNvSpPr txBox="1"/>
            <p:nvPr/>
          </p:nvSpPr>
          <p:spPr>
            <a:xfrm>
              <a:off x="5892103" y="3162384"/>
              <a:ext cx="342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x</a:t>
              </a:r>
              <a:endParaRPr b="1" i="0" sz="1100" u="none" cap="none" strike="noStrike">
                <a:solidFill>
                  <a:srgbClr val="000000"/>
                </a:solidFill>
                <a:latin typeface="Arial"/>
                <a:ea typeface="Arial"/>
                <a:cs typeface="Arial"/>
                <a:sym typeface="Arial"/>
              </a:endParaRPr>
            </a:p>
          </p:txBody>
        </p:sp>
      </p:grpSp>
      <p:sp>
        <p:nvSpPr>
          <p:cNvPr id="3656" name="Google Shape;3656;p164"/>
          <p:cNvSpPr txBox="1"/>
          <p:nvPr/>
        </p:nvSpPr>
        <p:spPr>
          <a:xfrm>
            <a:off x="1389950" y="1094000"/>
            <a:ext cx="1428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antidepressant effects</a:t>
            </a:r>
            <a:endParaRPr b="0" i="0" sz="1000" u="none" cap="none" strike="noStrike">
              <a:solidFill>
                <a:srgbClr val="000000"/>
              </a:solidFill>
              <a:latin typeface="Arial"/>
              <a:ea typeface="Arial"/>
              <a:cs typeface="Arial"/>
              <a:sym typeface="Arial"/>
            </a:endParaRPr>
          </a:p>
        </p:txBody>
      </p:sp>
      <p:sp>
        <p:nvSpPr>
          <p:cNvPr id="3657" name="Google Shape;3657;p164"/>
          <p:cNvSpPr txBox="1"/>
          <p:nvPr/>
        </p:nvSpPr>
        <p:spPr>
          <a:xfrm>
            <a:off x="1535150" y="3214650"/>
            <a:ext cx="217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weight gain and metabolic syndrome</a:t>
            </a:r>
            <a:endParaRPr b="0" i="0" sz="1000" u="none" cap="none" strike="noStrike">
              <a:solidFill>
                <a:srgbClr val="000000"/>
              </a:solidFill>
              <a:latin typeface="Arial"/>
              <a:ea typeface="Arial"/>
              <a:cs typeface="Arial"/>
              <a:sym typeface="Arial"/>
            </a:endParaRPr>
          </a:p>
        </p:txBody>
      </p:sp>
      <p:sp>
        <p:nvSpPr>
          <p:cNvPr id="3658" name="Google Shape;3658;p164"/>
          <p:cNvSpPr/>
          <p:nvPr/>
        </p:nvSpPr>
        <p:spPr>
          <a:xfrm rot="-2897981">
            <a:off x="3135116" y="860126"/>
            <a:ext cx="427518" cy="622344"/>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9" name="Google Shape;3659;p164"/>
          <p:cNvSpPr/>
          <p:nvPr/>
        </p:nvSpPr>
        <p:spPr>
          <a:xfrm rot="-1919476">
            <a:off x="3555738" y="671062"/>
            <a:ext cx="387323" cy="508863"/>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0" name="Google Shape;3660;p164"/>
          <p:cNvSpPr/>
          <p:nvPr/>
        </p:nvSpPr>
        <p:spPr>
          <a:xfrm rot="-5403225">
            <a:off x="2890276" y="2076575"/>
            <a:ext cx="319800" cy="5616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1" name="Google Shape;3661;p164"/>
          <p:cNvSpPr/>
          <p:nvPr/>
        </p:nvSpPr>
        <p:spPr>
          <a:xfrm rot="-4095233">
            <a:off x="5665498" y="2332079"/>
            <a:ext cx="404055" cy="561543"/>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2" name="Google Shape;3662;p164"/>
          <p:cNvSpPr/>
          <p:nvPr/>
        </p:nvSpPr>
        <p:spPr>
          <a:xfrm rot="-5271475">
            <a:off x="5731074" y="1788012"/>
            <a:ext cx="272891" cy="430816"/>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3" name="Google Shape;3663;p164"/>
          <p:cNvSpPr/>
          <p:nvPr/>
        </p:nvSpPr>
        <p:spPr>
          <a:xfrm rot="-5273019">
            <a:off x="5718934" y="2027255"/>
            <a:ext cx="268083" cy="401991"/>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4" name="Google Shape;3664;p164"/>
          <p:cNvSpPr txBox="1"/>
          <p:nvPr/>
        </p:nvSpPr>
        <p:spPr>
          <a:xfrm>
            <a:off x="6087875" y="2473350"/>
            <a:ext cx="208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shared mechanism with bupropion (Wellbutrin)</a:t>
            </a:r>
            <a:endParaRPr b="0" i="0" sz="700" u="none" cap="none" strike="noStrike">
              <a:solidFill>
                <a:srgbClr val="000000"/>
              </a:solidFill>
              <a:latin typeface="Arial"/>
              <a:ea typeface="Arial"/>
              <a:cs typeface="Arial"/>
              <a:sym typeface="Arial"/>
            </a:endParaRPr>
          </a:p>
        </p:txBody>
      </p:sp>
      <p:sp>
        <p:nvSpPr>
          <p:cNvPr id="3665" name="Google Shape;3665;p164"/>
          <p:cNvSpPr txBox="1"/>
          <p:nvPr/>
        </p:nvSpPr>
        <p:spPr>
          <a:xfrm>
            <a:off x="6058775" y="1709600"/>
            <a:ext cx="208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shared mechanism with mirtazapine (Remeron)</a:t>
            </a:r>
            <a:endParaRPr b="0" i="0" sz="700" u="none" cap="none" strike="noStrike">
              <a:solidFill>
                <a:srgbClr val="000000"/>
              </a:solidFill>
              <a:latin typeface="Arial"/>
              <a:ea typeface="Arial"/>
              <a:cs typeface="Arial"/>
              <a:sym typeface="Arial"/>
            </a:endParaRPr>
          </a:p>
        </p:txBody>
      </p:sp>
      <p:sp>
        <p:nvSpPr>
          <p:cNvPr id="3666" name="Google Shape;3666;p164"/>
          <p:cNvSpPr txBox="1"/>
          <p:nvPr/>
        </p:nvSpPr>
        <p:spPr>
          <a:xfrm>
            <a:off x="1389950" y="1094000"/>
            <a:ext cx="1428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highlight>
                  <a:srgbClr val="FFFF00"/>
                </a:highlight>
                <a:latin typeface="Arial"/>
                <a:ea typeface="Arial"/>
                <a:cs typeface="Arial"/>
                <a:sym typeface="Arial"/>
              </a:rPr>
              <a:t>antidepressant effects</a:t>
            </a:r>
            <a:endParaRPr b="0" i="0" sz="10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0" name="Shape 3670"/>
        <p:cNvGrpSpPr/>
        <p:nvPr/>
      </p:nvGrpSpPr>
      <p:grpSpPr>
        <a:xfrm>
          <a:off x="0" y="0"/>
          <a:ext cx="0" cy="0"/>
          <a:chOff x="0" y="0"/>
          <a:chExt cx="0" cy="0"/>
        </a:xfrm>
      </p:grpSpPr>
      <p:sp>
        <p:nvSpPr>
          <p:cNvPr id="3671" name="Google Shape;3671;p165"/>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SEROQUEL</a:t>
            </a:r>
            <a:endParaRPr b="1" i="0" sz="1400" u="none" cap="none" strike="noStrike">
              <a:solidFill>
                <a:srgbClr val="000000"/>
              </a:solidFill>
              <a:latin typeface="Arial"/>
              <a:ea typeface="Arial"/>
              <a:cs typeface="Arial"/>
              <a:sym typeface="Arial"/>
            </a:endParaRPr>
          </a:p>
        </p:txBody>
      </p:sp>
      <p:pic>
        <p:nvPicPr>
          <p:cNvPr id="3672" name="Google Shape;3672;p165"/>
          <p:cNvPicPr preferRelativeResize="0"/>
          <p:nvPr/>
        </p:nvPicPr>
        <p:blipFill rotWithShape="1">
          <a:blip r:embed="rId3">
            <a:alphaModFix/>
          </a:blip>
          <a:srcRect b="0" l="0" r="0" t="0"/>
          <a:stretch/>
        </p:blipFill>
        <p:spPr>
          <a:xfrm>
            <a:off x="2728200" y="529425"/>
            <a:ext cx="3372401" cy="3310100"/>
          </a:xfrm>
          <a:prstGeom prst="rect">
            <a:avLst/>
          </a:prstGeom>
          <a:noFill/>
          <a:ln>
            <a:noFill/>
          </a:ln>
        </p:spPr>
      </p:pic>
      <p:pic>
        <p:nvPicPr>
          <p:cNvPr id="3673" name="Google Shape;3673;p165"/>
          <p:cNvPicPr preferRelativeResize="0"/>
          <p:nvPr/>
        </p:nvPicPr>
        <p:blipFill rotWithShape="1">
          <a:blip r:embed="rId4">
            <a:alphaModFix/>
          </a:blip>
          <a:srcRect b="0" l="0" r="0" t="0"/>
          <a:stretch/>
        </p:blipFill>
        <p:spPr>
          <a:xfrm>
            <a:off x="1169578" y="4144050"/>
            <a:ext cx="7158847" cy="1028700"/>
          </a:xfrm>
          <a:prstGeom prst="rect">
            <a:avLst/>
          </a:prstGeom>
          <a:noFill/>
          <a:ln>
            <a:noFill/>
          </a:ln>
        </p:spPr>
      </p:pic>
      <p:sp>
        <p:nvSpPr>
          <p:cNvPr id="3674" name="Google Shape;3674;p165"/>
          <p:cNvSpPr/>
          <p:nvPr/>
        </p:nvSpPr>
        <p:spPr>
          <a:xfrm>
            <a:off x="6323750" y="4433050"/>
            <a:ext cx="20340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675" name="Google Shape;3675;p165"/>
          <p:cNvPicPr preferRelativeResize="0"/>
          <p:nvPr/>
        </p:nvPicPr>
        <p:blipFill rotWithShape="1">
          <a:blip r:embed="rId5">
            <a:alphaModFix/>
          </a:blip>
          <a:srcRect b="0" l="0" r="0" t="0"/>
          <a:stretch/>
        </p:blipFill>
        <p:spPr>
          <a:xfrm>
            <a:off x="7315250" y="133351"/>
            <a:ext cx="1620903" cy="1009096"/>
          </a:xfrm>
          <a:prstGeom prst="rect">
            <a:avLst/>
          </a:prstGeom>
          <a:noFill/>
          <a:ln>
            <a:noFill/>
          </a:ln>
        </p:spPr>
      </p:pic>
      <p:sp>
        <p:nvSpPr>
          <p:cNvPr id="3676" name="Google Shape;3676;p165"/>
          <p:cNvSpPr txBox="1"/>
          <p:nvPr/>
        </p:nvSpPr>
        <p:spPr>
          <a:xfrm>
            <a:off x="4224700" y="37734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minimal EPS</a:t>
            </a:r>
            <a:endParaRPr b="0" i="0" sz="1000" u="none" cap="none" strike="noStrike">
              <a:solidFill>
                <a:srgbClr val="000000"/>
              </a:solidFill>
              <a:latin typeface="Arial"/>
              <a:ea typeface="Arial"/>
              <a:cs typeface="Arial"/>
              <a:sym typeface="Arial"/>
            </a:endParaRPr>
          </a:p>
        </p:txBody>
      </p:sp>
      <p:sp>
        <p:nvSpPr>
          <p:cNvPr id="3677" name="Google Shape;3677;p165"/>
          <p:cNvSpPr txBox="1"/>
          <p:nvPr/>
        </p:nvSpPr>
        <p:spPr>
          <a:xfrm>
            <a:off x="5691550" y="32146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weak antipsychotic</a:t>
            </a:r>
            <a:endParaRPr b="0" i="0" sz="1000" u="none" cap="none" strike="noStrike">
              <a:solidFill>
                <a:srgbClr val="000000"/>
              </a:solidFill>
              <a:latin typeface="Arial"/>
              <a:ea typeface="Arial"/>
              <a:cs typeface="Arial"/>
              <a:sym typeface="Arial"/>
            </a:endParaRPr>
          </a:p>
        </p:txBody>
      </p:sp>
      <p:grpSp>
        <p:nvGrpSpPr>
          <p:cNvPr id="3678" name="Google Shape;3678;p165"/>
          <p:cNvGrpSpPr/>
          <p:nvPr/>
        </p:nvGrpSpPr>
        <p:grpSpPr>
          <a:xfrm>
            <a:off x="3207779" y="3030573"/>
            <a:ext cx="429237" cy="456556"/>
            <a:chOff x="5804929" y="3094073"/>
            <a:chExt cx="429237" cy="456556"/>
          </a:xfrm>
        </p:grpSpPr>
        <p:sp>
          <p:nvSpPr>
            <p:cNvPr id="3679" name="Google Shape;3679;p165"/>
            <p:cNvSpPr/>
            <p:nvPr/>
          </p:nvSpPr>
          <p:spPr>
            <a:xfrm rot="-631766">
              <a:off x="5838143" y="3123881"/>
              <a:ext cx="362809" cy="396940"/>
            </a:xfrm>
            <a:prstGeom prst="teardrop">
              <a:avLst>
                <a:gd fmla="val 100000" name="adj"/>
              </a:avLst>
            </a:prstGeom>
            <a:solidFill>
              <a:srgbClr val="A4C2F4"/>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0" name="Google Shape;3680;p165"/>
            <p:cNvSpPr txBox="1"/>
            <p:nvPr/>
          </p:nvSpPr>
          <p:spPr>
            <a:xfrm>
              <a:off x="5892103" y="3162384"/>
              <a:ext cx="342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x</a:t>
              </a:r>
              <a:endParaRPr b="1" i="0" sz="1100" u="none" cap="none" strike="noStrike">
                <a:solidFill>
                  <a:srgbClr val="000000"/>
                </a:solidFill>
                <a:latin typeface="Arial"/>
                <a:ea typeface="Arial"/>
                <a:cs typeface="Arial"/>
                <a:sym typeface="Arial"/>
              </a:endParaRPr>
            </a:p>
          </p:txBody>
        </p:sp>
      </p:grpSp>
      <p:sp>
        <p:nvSpPr>
          <p:cNvPr id="3681" name="Google Shape;3681;p165"/>
          <p:cNvSpPr txBox="1"/>
          <p:nvPr/>
        </p:nvSpPr>
        <p:spPr>
          <a:xfrm>
            <a:off x="1389950" y="1094000"/>
            <a:ext cx="1428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highlight>
                  <a:srgbClr val="FFFF00"/>
                </a:highlight>
                <a:latin typeface="Arial"/>
                <a:ea typeface="Arial"/>
                <a:cs typeface="Arial"/>
                <a:sym typeface="Arial"/>
              </a:rPr>
              <a:t>antidepressant effects</a:t>
            </a:r>
            <a:endParaRPr b="0" i="0" sz="1000" u="none" cap="none" strike="noStrike">
              <a:solidFill>
                <a:srgbClr val="000000"/>
              </a:solidFill>
              <a:highlight>
                <a:srgbClr val="FFFF00"/>
              </a:highlight>
              <a:latin typeface="Arial"/>
              <a:ea typeface="Arial"/>
              <a:cs typeface="Arial"/>
              <a:sym typeface="Arial"/>
            </a:endParaRPr>
          </a:p>
        </p:txBody>
      </p:sp>
      <p:sp>
        <p:nvSpPr>
          <p:cNvPr id="3682" name="Google Shape;3682;p165"/>
          <p:cNvSpPr txBox="1"/>
          <p:nvPr/>
        </p:nvSpPr>
        <p:spPr>
          <a:xfrm>
            <a:off x="1535150" y="3214650"/>
            <a:ext cx="217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weight gain and metabolic syndrome</a:t>
            </a:r>
            <a:endParaRPr b="0" i="0" sz="1000" u="none" cap="none" strike="noStrike">
              <a:solidFill>
                <a:srgbClr val="000000"/>
              </a:solidFill>
              <a:latin typeface="Arial"/>
              <a:ea typeface="Arial"/>
              <a:cs typeface="Arial"/>
              <a:sym typeface="Arial"/>
            </a:endParaRPr>
          </a:p>
        </p:txBody>
      </p:sp>
      <p:sp>
        <p:nvSpPr>
          <p:cNvPr id="3683" name="Google Shape;3683;p165"/>
          <p:cNvSpPr/>
          <p:nvPr/>
        </p:nvSpPr>
        <p:spPr>
          <a:xfrm rot="-2897981">
            <a:off x="3135116" y="860126"/>
            <a:ext cx="427518" cy="622344"/>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4" name="Google Shape;3684;p165"/>
          <p:cNvSpPr/>
          <p:nvPr/>
        </p:nvSpPr>
        <p:spPr>
          <a:xfrm rot="-1919476">
            <a:off x="3555738" y="671062"/>
            <a:ext cx="387323" cy="508863"/>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5" name="Google Shape;3685;p165"/>
          <p:cNvSpPr/>
          <p:nvPr/>
        </p:nvSpPr>
        <p:spPr>
          <a:xfrm rot="-5403225">
            <a:off x="2890276" y="2076575"/>
            <a:ext cx="319800" cy="5616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6" name="Google Shape;3686;p165"/>
          <p:cNvSpPr/>
          <p:nvPr/>
        </p:nvSpPr>
        <p:spPr>
          <a:xfrm rot="-4095233">
            <a:off x="5665498" y="2332079"/>
            <a:ext cx="404055" cy="561543"/>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7" name="Google Shape;3687;p165"/>
          <p:cNvSpPr/>
          <p:nvPr/>
        </p:nvSpPr>
        <p:spPr>
          <a:xfrm rot="-5271475">
            <a:off x="5731074" y="1788012"/>
            <a:ext cx="272891" cy="430816"/>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8" name="Google Shape;3688;p165"/>
          <p:cNvSpPr/>
          <p:nvPr/>
        </p:nvSpPr>
        <p:spPr>
          <a:xfrm rot="-5273019">
            <a:off x="5718934" y="2027255"/>
            <a:ext cx="268083" cy="401991"/>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9" name="Google Shape;3689;p165"/>
          <p:cNvSpPr txBox="1"/>
          <p:nvPr/>
        </p:nvSpPr>
        <p:spPr>
          <a:xfrm>
            <a:off x="6087875" y="2473350"/>
            <a:ext cx="208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shared mechanism with bupropion (Wellbutrin)</a:t>
            </a:r>
            <a:endParaRPr b="0" i="0" sz="1100" u="none" cap="none" strike="noStrike">
              <a:solidFill>
                <a:srgbClr val="000000"/>
              </a:solidFill>
              <a:latin typeface="Arial"/>
              <a:ea typeface="Arial"/>
              <a:cs typeface="Arial"/>
              <a:sym typeface="Arial"/>
            </a:endParaRPr>
          </a:p>
        </p:txBody>
      </p:sp>
      <p:sp>
        <p:nvSpPr>
          <p:cNvPr id="3690" name="Google Shape;3690;p165"/>
          <p:cNvSpPr txBox="1"/>
          <p:nvPr/>
        </p:nvSpPr>
        <p:spPr>
          <a:xfrm>
            <a:off x="6058775" y="1709600"/>
            <a:ext cx="208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shared mechanism with mirtazapine (Remeron)</a:t>
            </a:r>
            <a:endParaRPr b="0" i="0" sz="700" u="none" cap="none" strike="noStrike">
              <a:solidFill>
                <a:srgbClr val="000000"/>
              </a:solidFill>
              <a:latin typeface="Arial"/>
              <a:ea typeface="Arial"/>
              <a:cs typeface="Arial"/>
              <a:sym typeface="Arial"/>
            </a:endParaRPr>
          </a:p>
        </p:txBody>
      </p:sp>
      <p:sp>
        <p:nvSpPr>
          <p:cNvPr id="3691" name="Google Shape;3691;p165"/>
          <p:cNvSpPr txBox="1"/>
          <p:nvPr/>
        </p:nvSpPr>
        <p:spPr>
          <a:xfrm>
            <a:off x="3372500" y="133350"/>
            <a:ext cx="208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shared mechanism with buspirone (Buspar)</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5" name="Shape 3695"/>
        <p:cNvGrpSpPr/>
        <p:nvPr/>
      </p:nvGrpSpPr>
      <p:grpSpPr>
        <a:xfrm>
          <a:off x="0" y="0"/>
          <a:ext cx="0" cy="0"/>
          <a:chOff x="0" y="0"/>
          <a:chExt cx="0" cy="0"/>
        </a:xfrm>
      </p:grpSpPr>
      <p:sp>
        <p:nvSpPr>
          <p:cNvPr id="3696" name="Google Shape;3696;p166"/>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SEROQUEL</a:t>
            </a:r>
            <a:endParaRPr b="1" i="0" sz="1400" u="none" cap="none" strike="noStrike">
              <a:solidFill>
                <a:srgbClr val="000000"/>
              </a:solidFill>
              <a:latin typeface="Arial"/>
              <a:ea typeface="Arial"/>
              <a:cs typeface="Arial"/>
              <a:sym typeface="Arial"/>
            </a:endParaRPr>
          </a:p>
        </p:txBody>
      </p:sp>
      <p:pic>
        <p:nvPicPr>
          <p:cNvPr id="3697" name="Google Shape;3697;p166"/>
          <p:cNvPicPr preferRelativeResize="0"/>
          <p:nvPr/>
        </p:nvPicPr>
        <p:blipFill rotWithShape="1">
          <a:blip r:embed="rId3">
            <a:alphaModFix/>
          </a:blip>
          <a:srcRect b="0" l="0" r="0" t="0"/>
          <a:stretch/>
        </p:blipFill>
        <p:spPr>
          <a:xfrm>
            <a:off x="2728200" y="529425"/>
            <a:ext cx="3372401" cy="3310100"/>
          </a:xfrm>
          <a:prstGeom prst="rect">
            <a:avLst/>
          </a:prstGeom>
          <a:noFill/>
          <a:ln>
            <a:noFill/>
          </a:ln>
        </p:spPr>
      </p:pic>
      <p:pic>
        <p:nvPicPr>
          <p:cNvPr id="3698" name="Google Shape;3698;p166"/>
          <p:cNvPicPr preferRelativeResize="0"/>
          <p:nvPr/>
        </p:nvPicPr>
        <p:blipFill rotWithShape="1">
          <a:blip r:embed="rId4">
            <a:alphaModFix/>
          </a:blip>
          <a:srcRect b="0" l="0" r="0" t="0"/>
          <a:stretch/>
        </p:blipFill>
        <p:spPr>
          <a:xfrm>
            <a:off x="1169578" y="4144050"/>
            <a:ext cx="7158847" cy="1028700"/>
          </a:xfrm>
          <a:prstGeom prst="rect">
            <a:avLst/>
          </a:prstGeom>
          <a:noFill/>
          <a:ln>
            <a:noFill/>
          </a:ln>
        </p:spPr>
      </p:pic>
      <p:sp>
        <p:nvSpPr>
          <p:cNvPr id="3699" name="Google Shape;3699;p166"/>
          <p:cNvSpPr/>
          <p:nvPr/>
        </p:nvSpPr>
        <p:spPr>
          <a:xfrm>
            <a:off x="6323750" y="4433050"/>
            <a:ext cx="20340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700" name="Google Shape;3700;p166"/>
          <p:cNvPicPr preferRelativeResize="0"/>
          <p:nvPr/>
        </p:nvPicPr>
        <p:blipFill rotWithShape="1">
          <a:blip r:embed="rId5">
            <a:alphaModFix/>
          </a:blip>
          <a:srcRect b="0" l="0" r="0" t="0"/>
          <a:stretch/>
        </p:blipFill>
        <p:spPr>
          <a:xfrm>
            <a:off x="7315250" y="133351"/>
            <a:ext cx="1620903" cy="1009096"/>
          </a:xfrm>
          <a:prstGeom prst="rect">
            <a:avLst/>
          </a:prstGeom>
          <a:noFill/>
          <a:ln>
            <a:noFill/>
          </a:ln>
        </p:spPr>
      </p:pic>
      <p:sp>
        <p:nvSpPr>
          <p:cNvPr id="3701" name="Google Shape;3701;p166"/>
          <p:cNvSpPr txBox="1"/>
          <p:nvPr/>
        </p:nvSpPr>
        <p:spPr>
          <a:xfrm>
            <a:off x="4224700" y="37734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minimal EPS</a:t>
            </a:r>
            <a:endParaRPr b="0" i="0" sz="1000" u="none" cap="none" strike="noStrike">
              <a:solidFill>
                <a:srgbClr val="000000"/>
              </a:solidFill>
              <a:latin typeface="Arial"/>
              <a:ea typeface="Arial"/>
              <a:cs typeface="Arial"/>
              <a:sym typeface="Arial"/>
            </a:endParaRPr>
          </a:p>
        </p:txBody>
      </p:sp>
      <p:sp>
        <p:nvSpPr>
          <p:cNvPr id="3702" name="Google Shape;3702;p166"/>
          <p:cNvSpPr txBox="1"/>
          <p:nvPr/>
        </p:nvSpPr>
        <p:spPr>
          <a:xfrm>
            <a:off x="5691550" y="32146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weak antipsychotic</a:t>
            </a:r>
            <a:endParaRPr b="0" i="0" sz="1000" u="none" cap="none" strike="noStrike">
              <a:solidFill>
                <a:srgbClr val="000000"/>
              </a:solidFill>
              <a:latin typeface="Arial"/>
              <a:ea typeface="Arial"/>
              <a:cs typeface="Arial"/>
              <a:sym typeface="Arial"/>
            </a:endParaRPr>
          </a:p>
        </p:txBody>
      </p:sp>
      <p:grpSp>
        <p:nvGrpSpPr>
          <p:cNvPr id="3703" name="Google Shape;3703;p166"/>
          <p:cNvGrpSpPr/>
          <p:nvPr/>
        </p:nvGrpSpPr>
        <p:grpSpPr>
          <a:xfrm>
            <a:off x="3207779" y="3030573"/>
            <a:ext cx="429237" cy="456556"/>
            <a:chOff x="5804929" y="3094073"/>
            <a:chExt cx="429237" cy="456556"/>
          </a:xfrm>
        </p:grpSpPr>
        <p:sp>
          <p:nvSpPr>
            <p:cNvPr id="3704" name="Google Shape;3704;p166"/>
            <p:cNvSpPr/>
            <p:nvPr/>
          </p:nvSpPr>
          <p:spPr>
            <a:xfrm rot="-631766">
              <a:off x="5838143" y="3123881"/>
              <a:ext cx="362809" cy="396940"/>
            </a:xfrm>
            <a:prstGeom prst="teardrop">
              <a:avLst>
                <a:gd fmla="val 100000" name="adj"/>
              </a:avLst>
            </a:prstGeom>
            <a:solidFill>
              <a:srgbClr val="A4C2F4"/>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5" name="Google Shape;3705;p166"/>
            <p:cNvSpPr txBox="1"/>
            <p:nvPr/>
          </p:nvSpPr>
          <p:spPr>
            <a:xfrm>
              <a:off x="5892103" y="3162384"/>
              <a:ext cx="342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x</a:t>
              </a:r>
              <a:endParaRPr b="1" i="0" sz="1100" u="none" cap="none" strike="noStrike">
                <a:solidFill>
                  <a:srgbClr val="000000"/>
                </a:solidFill>
                <a:latin typeface="Arial"/>
                <a:ea typeface="Arial"/>
                <a:cs typeface="Arial"/>
                <a:sym typeface="Arial"/>
              </a:endParaRPr>
            </a:p>
          </p:txBody>
        </p:sp>
      </p:grpSp>
      <p:sp>
        <p:nvSpPr>
          <p:cNvPr id="3706" name="Google Shape;3706;p166"/>
          <p:cNvSpPr txBox="1"/>
          <p:nvPr/>
        </p:nvSpPr>
        <p:spPr>
          <a:xfrm>
            <a:off x="1389950" y="1094000"/>
            <a:ext cx="1428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highlight>
                  <a:srgbClr val="FFFF00"/>
                </a:highlight>
                <a:latin typeface="Arial"/>
                <a:ea typeface="Arial"/>
                <a:cs typeface="Arial"/>
                <a:sym typeface="Arial"/>
              </a:rPr>
              <a:t>antidepressant effects</a:t>
            </a:r>
            <a:endParaRPr b="0" i="0" sz="1000" u="none" cap="none" strike="noStrike">
              <a:solidFill>
                <a:srgbClr val="000000"/>
              </a:solidFill>
              <a:highlight>
                <a:srgbClr val="FFFF00"/>
              </a:highlight>
              <a:latin typeface="Arial"/>
              <a:ea typeface="Arial"/>
              <a:cs typeface="Arial"/>
              <a:sym typeface="Arial"/>
            </a:endParaRPr>
          </a:p>
        </p:txBody>
      </p:sp>
      <p:sp>
        <p:nvSpPr>
          <p:cNvPr id="3707" name="Google Shape;3707;p166"/>
          <p:cNvSpPr txBox="1"/>
          <p:nvPr/>
        </p:nvSpPr>
        <p:spPr>
          <a:xfrm>
            <a:off x="1535150" y="3214650"/>
            <a:ext cx="217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weight gain and metabolic syndrome</a:t>
            </a:r>
            <a:endParaRPr b="0" i="0" sz="1000" u="none" cap="none" strike="noStrike">
              <a:solidFill>
                <a:srgbClr val="000000"/>
              </a:solidFill>
              <a:latin typeface="Arial"/>
              <a:ea typeface="Arial"/>
              <a:cs typeface="Arial"/>
              <a:sym typeface="Arial"/>
            </a:endParaRPr>
          </a:p>
        </p:txBody>
      </p:sp>
      <p:sp>
        <p:nvSpPr>
          <p:cNvPr id="3708" name="Google Shape;3708;p166"/>
          <p:cNvSpPr/>
          <p:nvPr/>
        </p:nvSpPr>
        <p:spPr>
          <a:xfrm rot="-2897981">
            <a:off x="3135116" y="860126"/>
            <a:ext cx="427518" cy="622344"/>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9" name="Google Shape;3709;p166"/>
          <p:cNvSpPr/>
          <p:nvPr/>
        </p:nvSpPr>
        <p:spPr>
          <a:xfrm rot="-1919476">
            <a:off x="3555738" y="671062"/>
            <a:ext cx="387323" cy="508863"/>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0" name="Google Shape;3710;p166"/>
          <p:cNvSpPr/>
          <p:nvPr/>
        </p:nvSpPr>
        <p:spPr>
          <a:xfrm rot="-5403225">
            <a:off x="2890276" y="2076575"/>
            <a:ext cx="319800" cy="5616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1" name="Google Shape;3711;p166"/>
          <p:cNvSpPr/>
          <p:nvPr/>
        </p:nvSpPr>
        <p:spPr>
          <a:xfrm rot="-4095233">
            <a:off x="5665498" y="2332079"/>
            <a:ext cx="404055" cy="561543"/>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2" name="Google Shape;3712;p166"/>
          <p:cNvSpPr/>
          <p:nvPr/>
        </p:nvSpPr>
        <p:spPr>
          <a:xfrm rot="-5271475">
            <a:off x="5731074" y="1788012"/>
            <a:ext cx="272891" cy="430816"/>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3" name="Google Shape;3713;p166"/>
          <p:cNvSpPr/>
          <p:nvPr/>
        </p:nvSpPr>
        <p:spPr>
          <a:xfrm rot="-5273019">
            <a:off x="5718934" y="2027255"/>
            <a:ext cx="268083" cy="401991"/>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4" name="Google Shape;3714;p166"/>
          <p:cNvSpPr txBox="1"/>
          <p:nvPr/>
        </p:nvSpPr>
        <p:spPr>
          <a:xfrm>
            <a:off x="6087875" y="2473350"/>
            <a:ext cx="208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shared mechanism with bupropion (Wellbutrin)</a:t>
            </a:r>
            <a:endParaRPr b="0" i="0" sz="1100" u="none" cap="none" strike="noStrike">
              <a:solidFill>
                <a:srgbClr val="000000"/>
              </a:solidFill>
              <a:latin typeface="Arial"/>
              <a:ea typeface="Arial"/>
              <a:cs typeface="Arial"/>
              <a:sym typeface="Arial"/>
            </a:endParaRPr>
          </a:p>
        </p:txBody>
      </p:sp>
      <p:sp>
        <p:nvSpPr>
          <p:cNvPr id="3715" name="Google Shape;3715;p166"/>
          <p:cNvSpPr txBox="1"/>
          <p:nvPr/>
        </p:nvSpPr>
        <p:spPr>
          <a:xfrm>
            <a:off x="6058775" y="1709600"/>
            <a:ext cx="208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shared mechanism with mirtazapine (Remeron)</a:t>
            </a:r>
            <a:endParaRPr b="0" i="0" sz="700" u="none" cap="none" strike="noStrike">
              <a:solidFill>
                <a:srgbClr val="000000"/>
              </a:solidFill>
              <a:latin typeface="Arial"/>
              <a:ea typeface="Arial"/>
              <a:cs typeface="Arial"/>
              <a:sym typeface="Arial"/>
            </a:endParaRPr>
          </a:p>
        </p:txBody>
      </p:sp>
      <p:sp>
        <p:nvSpPr>
          <p:cNvPr id="3716" name="Google Shape;3716;p166"/>
          <p:cNvSpPr txBox="1"/>
          <p:nvPr/>
        </p:nvSpPr>
        <p:spPr>
          <a:xfrm>
            <a:off x="3372500" y="133350"/>
            <a:ext cx="208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shared mechanism with buspirone (Buspar)</a:t>
            </a:r>
            <a:endParaRPr b="0" i="0" sz="700" u="none" cap="none" strike="noStrike">
              <a:solidFill>
                <a:srgbClr val="000000"/>
              </a:solidFill>
              <a:latin typeface="Arial"/>
              <a:ea typeface="Arial"/>
              <a:cs typeface="Arial"/>
              <a:sym typeface="Arial"/>
            </a:endParaRPr>
          </a:p>
        </p:txBody>
      </p:sp>
      <p:sp>
        <p:nvSpPr>
          <p:cNvPr id="3717" name="Google Shape;3717;p166"/>
          <p:cNvSpPr txBox="1"/>
          <p:nvPr/>
        </p:nvSpPr>
        <p:spPr>
          <a:xfrm>
            <a:off x="793375" y="2011025"/>
            <a:ext cx="20838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fluoxetine (Prozac) and mirtazapine (Remeron) also block 5HT2C receptors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1" name="Shape 3721"/>
        <p:cNvGrpSpPr/>
        <p:nvPr/>
      </p:nvGrpSpPr>
      <p:grpSpPr>
        <a:xfrm>
          <a:off x="0" y="0"/>
          <a:ext cx="0" cy="0"/>
          <a:chOff x="0" y="0"/>
          <a:chExt cx="0" cy="0"/>
        </a:xfrm>
      </p:grpSpPr>
      <p:sp>
        <p:nvSpPr>
          <p:cNvPr id="3722" name="Google Shape;3722;p167"/>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SEROQUEL</a:t>
            </a:r>
            <a:endParaRPr b="1" i="0" sz="1400" u="none" cap="none" strike="noStrike">
              <a:solidFill>
                <a:srgbClr val="000000"/>
              </a:solidFill>
              <a:latin typeface="Arial"/>
              <a:ea typeface="Arial"/>
              <a:cs typeface="Arial"/>
              <a:sym typeface="Arial"/>
            </a:endParaRPr>
          </a:p>
        </p:txBody>
      </p:sp>
      <p:pic>
        <p:nvPicPr>
          <p:cNvPr id="3723" name="Google Shape;3723;p167"/>
          <p:cNvPicPr preferRelativeResize="0"/>
          <p:nvPr/>
        </p:nvPicPr>
        <p:blipFill rotWithShape="1">
          <a:blip r:embed="rId3">
            <a:alphaModFix/>
          </a:blip>
          <a:srcRect b="0" l="0" r="0" t="0"/>
          <a:stretch/>
        </p:blipFill>
        <p:spPr>
          <a:xfrm>
            <a:off x="2728200" y="529425"/>
            <a:ext cx="3372401" cy="3310100"/>
          </a:xfrm>
          <a:prstGeom prst="rect">
            <a:avLst/>
          </a:prstGeom>
          <a:noFill/>
          <a:ln>
            <a:noFill/>
          </a:ln>
        </p:spPr>
      </p:pic>
      <p:pic>
        <p:nvPicPr>
          <p:cNvPr id="3724" name="Google Shape;3724;p167"/>
          <p:cNvPicPr preferRelativeResize="0"/>
          <p:nvPr/>
        </p:nvPicPr>
        <p:blipFill rotWithShape="1">
          <a:blip r:embed="rId4">
            <a:alphaModFix/>
          </a:blip>
          <a:srcRect b="0" l="0" r="0" t="0"/>
          <a:stretch/>
        </p:blipFill>
        <p:spPr>
          <a:xfrm>
            <a:off x="1169578" y="4144050"/>
            <a:ext cx="7158847" cy="1028700"/>
          </a:xfrm>
          <a:prstGeom prst="rect">
            <a:avLst/>
          </a:prstGeom>
          <a:noFill/>
          <a:ln>
            <a:noFill/>
          </a:ln>
        </p:spPr>
      </p:pic>
      <p:sp>
        <p:nvSpPr>
          <p:cNvPr id="3725" name="Google Shape;3725;p167"/>
          <p:cNvSpPr/>
          <p:nvPr/>
        </p:nvSpPr>
        <p:spPr>
          <a:xfrm>
            <a:off x="6323750" y="4433050"/>
            <a:ext cx="20340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726" name="Google Shape;3726;p167"/>
          <p:cNvPicPr preferRelativeResize="0"/>
          <p:nvPr/>
        </p:nvPicPr>
        <p:blipFill rotWithShape="1">
          <a:blip r:embed="rId5">
            <a:alphaModFix/>
          </a:blip>
          <a:srcRect b="0" l="0" r="0" t="0"/>
          <a:stretch/>
        </p:blipFill>
        <p:spPr>
          <a:xfrm>
            <a:off x="7315250" y="133351"/>
            <a:ext cx="1620903" cy="1009096"/>
          </a:xfrm>
          <a:prstGeom prst="rect">
            <a:avLst/>
          </a:prstGeom>
          <a:noFill/>
          <a:ln>
            <a:noFill/>
          </a:ln>
        </p:spPr>
      </p:pic>
      <p:sp>
        <p:nvSpPr>
          <p:cNvPr id="3727" name="Google Shape;3727;p167"/>
          <p:cNvSpPr txBox="1"/>
          <p:nvPr/>
        </p:nvSpPr>
        <p:spPr>
          <a:xfrm>
            <a:off x="4224700" y="37734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minimal EPS</a:t>
            </a:r>
            <a:endParaRPr b="0" i="0" sz="1000" u="none" cap="none" strike="noStrike">
              <a:solidFill>
                <a:srgbClr val="000000"/>
              </a:solidFill>
              <a:latin typeface="Arial"/>
              <a:ea typeface="Arial"/>
              <a:cs typeface="Arial"/>
              <a:sym typeface="Arial"/>
            </a:endParaRPr>
          </a:p>
        </p:txBody>
      </p:sp>
      <p:sp>
        <p:nvSpPr>
          <p:cNvPr id="3728" name="Google Shape;3728;p167"/>
          <p:cNvSpPr txBox="1"/>
          <p:nvPr/>
        </p:nvSpPr>
        <p:spPr>
          <a:xfrm>
            <a:off x="5691550" y="32146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weak antipsychotic</a:t>
            </a:r>
            <a:endParaRPr b="0" i="0" sz="1000" u="none" cap="none" strike="noStrike">
              <a:solidFill>
                <a:srgbClr val="000000"/>
              </a:solidFill>
              <a:latin typeface="Arial"/>
              <a:ea typeface="Arial"/>
              <a:cs typeface="Arial"/>
              <a:sym typeface="Arial"/>
            </a:endParaRPr>
          </a:p>
        </p:txBody>
      </p:sp>
      <p:grpSp>
        <p:nvGrpSpPr>
          <p:cNvPr id="3729" name="Google Shape;3729;p167"/>
          <p:cNvGrpSpPr/>
          <p:nvPr/>
        </p:nvGrpSpPr>
        <p:grpSpPr>
          <a:xfrm>
            <a:off x="3207779" y="3030573"/>
            <a:ext cx="429237" cy="456556"/>
            <a:chOff x="5804929" y="3094073"/>
            <a:chExt cx="429237" cy="456556"/>
          </a:xfrm>
        </p:grpSpPr>
        <p:sp>
          <p:nvSpPr>
            <p:cNvPr id="3730" name="Google Shape;3730;p167"/>
            <p:cNvSpPr/>
            <p:nvPr/>
          </p:nvSpPr>
          <p:spPr>
            <a:xfrm rot="-631766">
              <a:off x="5838143" y="3123881"/>
              <a:ext cx="362809" cy="396940"/>
            </a:xfrm>
            <a:prstGeom prst="teardrop">
              <a:avLst>
                <a:gd fmla="val 100000" name="adj"/>
              </a:avLst>
            </a:prstGeom>
            <a:solidFill>
              <a:srgbClr val="A4C2F4"/>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1" name="Google Shape;3731;p167"/>
            <p:cNvSpPr txBox="1"/>
            <p:nvPr/>
          </p:nvSpPr>
          <p:spPr>
            <a:xfrm>
              <a:off x="5892103" y="3162384"/>
              <a:ext cx="342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x</a:t>
              </a:r>
              <a:endParaRPr b="1" i="0" sz="1100" u="none" cap="none" strike="noStrike">
                <a:solidFill>
                  <a:srgbClr val="000000"/>
                </a:solidFill>
                <a:latin typeface="Arial"/>
                <a:ea typeface="Arial"/>
                <a:cs typeface="Arial"/>
                <a:sym typeface="Arial"/>
              </a:endParaRPr>
            </a:p>
          </p:txBody>
        </p:sp>
      </p:grpSp>
      <p:sp>
        <p:nvSpPr>
          <p:cNvPr id="3732" name="Google Shape;3732;p167"/>
          <p:cNvSpPr txBox="1"/>
          <p:nvPr/>
        </p:nvSpPr>
        <p:spPr>
          <a:xfrm>
            <a:off x="1389950" y="1094000"/>
            <a:ext cx="1428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antidepressant effects</a:t>
            </a:r>
            <a:endParaRPr b="0" i="0" sz="1000" u="none" cap="none" strike="noStrike">
              <a:solidFill>
                <a:srgbClr val="000000"/>
              </a:solidFill>
              <a:latin typeface="Arial"/>
              <a:ea typeface="Arial"/>
              <a:cs typeface="Arial"/>
              <a:sym typeface="Arial"/>
            </a:endParaRPr>
          </a:p>
        </p:txBody>
      </p:sp>
      <p:sp>
        <p:nvSpPr>
          <p:cNvPr id="3733" name="Google Shape;3733;p167"/>
          <p:cNvSpPr txBox="1"/>
          <p:nvPr/>
        </p:nvSpPr>
        <p:spPr>
          <a:xfrm>
            <a:off x="1535150" y="3214650"/>
            <a:ext cx="217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weight gain and metabolic syndrome</a:t>
            </a:r>
            <a:endParaRPr b="0" i="0" sz="1000" u="none" cap="none" strike="noStrike">
              <a:solidFill>
                <a:srgbClr val="000000"/>
              </a:solidFill>
              <a:latin typeface="Arial"/>
              <a:ea typeface="Arial"/>
              <a:cs typeface="Arial"/>
              <a:sym typeface="Arial"/>
            </a:endParaRPr>
          </a:p>
        </p:txBody>
      </p:sp>
      <p:sp>
        <p:nvSpPr>
          <p:cNvPr id="3734" name="Google Shape;3734;p167"/>
          <p:cNvSpPr txBox="1"/>
          <p:nvPr/>
        </p:nvSpPr>
        <p:spPr>
          <a:xfrm>
            <a:off x="6087875" y="2473350"/>
            <a:ext cx="208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shared mechanism with bupropion (Wellbutrin)</a:t>
            </a:r>
            <a:endParaRPr b="0" i="0" sz="1100" u="none" cap="none" strike="noStrike">
              <a:solidFill>
                <a:srgbClr val="000000"/>
              </a:solidFill>
              <a:latin typeface="Arial"/>
              <a:ea typeface="Arial"/>
              <a:cs typeface="Arial"/>
              <a:sym typeface="Arial"/>
            </a:endParaRPr>
          </a:p>
        </p:txBody>
      </p:sp>
      <p:sp>
        <p:nvSpPr>
          <p:cNvPr id="3735" name="Google Shape;3735;p167"/>
          <p:cNvSpPr txBox="1"/>
          <p:nvPr/>
        </p:nvSpPr>
        <p:spPr>
          <a:xfrm>
            <a:off x="6058775" y="1709600"/>
            <a:ext cx="208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shared mechanism with mirtazapine (Remeron)</a:t>
            </a:r>
            <a:endParaRPr b="0" i="0" sz="700" u="none" cap="none" strike="noStrike">
              <a:solidFill>
                <a:srgbClr val="000000"/>
              </a:solidFill>
              <a:latin typeface="Arial"/>
              <a:ea typeface="Arial"/>
              <a:cs typeface="Arial"/>
              <a:sym typeface="Arial"/>
            </a:endParaRPr>
          </a:p>
        </p:txBody>
      </p:sp>
      <p:sp>
        <p:nvSpPr>
          <p:cNvPr id="3736" name="Google Shape;3736;p167"/>
          <p:cNvSpPr txBox="1"/>
          <p:nvPr/>
        </p:nvSpPr>
        <p:spPr>
          <a:xfrm>
            <a:off x="3372500" y="133350"/>
            <a:ext cx="208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shared mechanism with buspirone (Buspar)</a:t>
            </a:r>
            <a:endParaRPr b="0" i="0" sz="700" u="none" cap="none" strike="noStrike">
              <a:solidFill>
                <a:srgbClr val="000000"/>
              </a:solidFill>
              <a:latin typeface="Arial"/>
              <a:ea typeface="Arial"/>
              <a:cs typeface="Arial"/>
              <a:sym typeface="Arial"/>
            </a:endParaRPr>
          </a:p>
        </p:txBody>
      </p:sp>
      <p:sp>
        <p:nvSpPr>
          <p:cNvPr id="3737" name="Google Shape;3737;p167"/>
          <p:cNvSpPr txBox="1"/>
          <p:nvPr/>
        </p:nvSpPr>
        <p:spPr>
          <a:xfrm>
            <a:off x="793375" y="2011025"/>
            <a:ext cx="20838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fluoxetine (Prozac) and mirtazapine (Remeron) also block 5HT2C receptors</a:t>
            </a:r>
            <a:endParaRPr b="0" i="0" sz="1100" u="none" cap="none" strike="noStrike">
              <a:solidFill>
                <a:srgbClr val="000000"/>
              </a:solidFill>
              <a:latin typeface="Arial"/>
              <a:ea typeface="Arial"/>
              <a:cs typeface="Arial"/>
              <a:sym typeface="Arial"/>
            </a:endParaRPr>
          </a:p>
        </p:txBody>
      </p:sp>
      <p:sp>
        <p:nvSpPr>
          <p:cNvPr id="3738" name="Google Shape;3738;p167"/>
          <p:cNvSpPr/>
          <p:nvPr/>
        </p:nvSpPr>
        <p:spPr>
          <a:xfrm rot="2102309">
            <a:off x="5380507" y="692442"/>
            <a:ext cx="424297" cy="739816"/>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9" name="Google Shape;3739;p167"/>
          <p:cNvSpPr/>
          <p:nvPr/>
        </p:nvSpPr>
        <p:spPr>
          <a:xfrm>
            <a:off x="1169575" y="4131124"/>
            <a:ext cx="424200" cy="6927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0" name="Google Shape;3740;p167"/>
          <p:cNvSpPr txBox="1"/>
          <p:nvPr/>
        </p:nvSpPr>
        <p:spPr>
          <a:xfrm>
            <a:off x="5941250" y="636650"/>
            <a:ext cx="137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very sedating</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4" name="Shape 3744"/>
        <p:cNvGrpSpPr/>
        <p:nvPr/>
      </p:nvGrpSpPr>
      <p:grpSpPr>
        <a:xfrm>
          <a:off x="0" y="0"/>
          <a:ext cx="0" cy="0"/>
          <a:chOff x="0" y="0"/>
          <a:chExt cx="0" cy="0"/>
        </a:xfrm>
      </p:grpSpPr>
      <p:sp>
        <p:nvSpPr>
          <p:cNvPr id="3745" name="Google Shape;3745;p168"/>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SEROQUEL</a:t>
            </a:r>
            <a:endParaRPr b="1" i="0" sz="1400" u="none" cap="none" strike="noStrike">
              <a:solidFill>
                <a:srgbClr val="000000"/>
              </a:solidFill>
              <a:latin typeface="Arial"/>
              <a:ea typeface="Arial"/>
              <a:cs typeface="Arial"/>
              <a:sym typeface="Arial"/>
            </a:endParaRPr>
          </a:p>
        </p:txBody>
      </p:sp>
      <p:pic>
        <p:nvPicPr>
          <p:cNvPr id="3746" name="Google Shape;3746;p168"/>
          <p:cNvPicPr preferRelativeResize="0"/>
          <p:nvPr/>
        </p:nvPicPr>
        <p:blipFill rotWithShape="1">
          <a:blip r:embed="rId3">
            <a:alphaModFix/>
          </a:blip>
          <a:srcRect b="0" l="0" r="0" t="0"/>
          <a:stretch/>
        </p:blipFill>
        <p:spPr>
          <a:xfrm>
            <a:off x="2728200" y="529425"/>
            <a:ext cx="3372401" cy="3310100"/>
          </a:xfrm>
          <a:prstGeom prst="rect">
            <a:avLst/>
          </a:prstGeom>
          <a:noFill/>
          <a:ln>
            <a:noFill/>
          </a:ln>
        </p:spPr>
      </p:pic>
      <p:pic>
        <p:nvPicPr>
          <p:cNvPr id="3747" name="Google Shape;3747;p168"/>
          <p:cNvPicPr preferRelativeResize="0"/>
          <p:nvPr/>
        </p:nvPicPr>
        <p:blipFill rotWithShape="1">
          <a:blip r:embed="rId4">
            <a:alphaModFix/>
          </a:blip>
          <a:srcRect b="0" l="0" r="0" t="0"/>
          <a:stretch/>
        </p:blipFill>
        <p:spPr>
          <a:xfrm>
            <a:off x="1169578" y="4144050"/>
            <a:ext cx="7158847" cy="1028700"/>
          </a:xfrm>
          <a:prstGeom prst="rect">
            <a:avLst/>
          </a:prstGeom>
          <a:noFill/>
          <a:ln>
            <a:noFill/>
          </a:ln>
        </p:spPr>
      </p:pic>
      <p:sp>
        <p:nvSpPr>
          <p:cNvPr id="3748" name="Google Shape;3748;p168"/>
          <p:cNvSpPr/>
          <p:nvPr/>
        </p:nvSpPr>
        <p:spPr>
          <a:xfrm>
            <a:off x="6323750" y="4433050"/>
            <a:ext cx="2034000" cy="465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3749" name="Google Shape;3749;p168"/>
          <p:cNvPicPr preferRelativeResize="0"/>
          <p:nvPr/>
        </p:nvPicPr>
        <p:blipFill rotWithShape="1">
          <a:blip r:embed="rId5">
            <a:alphaModFix/>
          </a:blip>
          <a:srcRect b="0" l="0" r="0" t="0"/>
          <a:stretch/>
        </p:blipFill>
        <p:spPr>
          <a:xfrm>
            <a:off x="7315250" y="133351"/>
            <a:ext cx="1620903" cy="1009096"/>
          </a:xfrm>
          <a:prstGeom prst="rect">
            <a:avLst/>
          </a:prstGeom>
          <a:noFill/>
          <a:ln>
            <a:noFill/>
          </a:ln>
        </p:spPr>
      </p:pic>
      <p:sp>
        <p:nvSpPr>
          <p:cNvPr id="3750" name="Google Shape;3750;p168"/>
          <p:cNvSpPr txBox="1"/>
          <p:nvPr/>
        </p:nvSpPr>
        <p:spPr>
          <a:xfrm>
            <a:off x="4224700" y="37734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minimal EPS</a:t>
            </a:r>
            <a:endParaRPr b="0" i="0" sz="1000" u="none" cap="none" strike="noStrike">
              <a:solidFill>
                <a:srgbClr val="000000"/>
              </a:solidFill>
              <a:latin typeface="Arial"/>
              <a:ea typeface="Arial"/>
              <a:cs typeface="Arial"/>
              <a:sym typeface="Arial"/>
            </a:endParaRPr>
          </a:p>
        </p:txBody>
      </p:sp>
      <p:sp>
        <p:nvSpPr>
          <p:cNvPr id="3751" name="Google Shape;3751;p168"/>
          <p:cNvSpPr txBox="1"/>
          <p:nvPr/>
        </p:nvSpPr>
        <p:spPr>
          <a:xfrm>
            <a:off x="5691550" y="3214650"/>
            <a:ext cx="258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weak antipsychotic</a:t>
            </a:r>
            <a:endParaRPr b="0" i="0" sz="1000" u="none" cap="none" strike="noStrike">
              <a:solidFill>
                <a:srgbClr val="000000"/>
              </a:solidFill>
              <a:latin typeface="Arial"/>
              <a:ea typeface="Arial"/>
              <a:cs typeface="Arial"/>
              <a:sym typeface="Arial"/>
            </a:endParaRPr>
          </a:p>
        </p:txBody>
      </p:sp>
      <p:grpSp>
        <p:nvGrpSpPr>
          <p:cNvPr id="3752" name="Google Shape;3752;p168"/>
          <p:cNvGrpSpPr/>
          <p:nvPr/>
        </p:nvGrpSpPr>
        <p:grpSpPr>
          <a:xfrm>
            <a:off x="3207779" y="3030573"/>
            <a:ext cx="429237" cy="456556"/>
            <a:chOff x="5804929" y="3094073"/>
            <a:chExt cx="429237" cy="456556"/>
          </a:xfrm>
        </p:grpSpPr>
        <p:sp>
          <p:nvSpPr>
            <p:cNvPr id="3753" name="Google Shape;3753;p168"/>
            <p:cNvSpPr/>
            <p:nvPr/>
          </p:nvSpPr>
          <p:spPr>
            <a:xfrm rot="-631766">
              <a:off x="5838143" y="3123881"/>
              <a:ext cx="362809" cy="396940"/>
            </a:xfrm>
            <a:prstGeom prst="teardrop">
              <a:avLst>
                <a:gd fmla="val 100000" name="adj"/>
              </a:avLst>
            </a:prstGeom>
            <a:solidFill>
              <a:srgbClr val="A4C2F4"/>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4" name="Google Shape;3754;p168"/>
            <p:cNvSpPr txBox="1"/>
            <p:nvPr/>
          </p:nvSpPr>
          <p:spPr>
            <a:xfrm>
              <a:off x="5892103" y="3162384"/>
              <a:ext cx="342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x</a:t>
              </a:r>
              <a:endParaRPr b="1" i="0" sz="1100" u="none" cap="none" strike="noStrike">
                <a:solidFill>
                  <a:srgbClr val="000000"/>
                </a:solidFill>
                <a:latin typeface="Arial"/>
                <a:ea typeface="Arial"/>
                <a:cs typeface="Arial"/>
                <a:sym typeface="Arial"/>
              </a:endParaRPr>
            </a:p>
          </p:txBody>
        </p:sp>
      </p:grpSp>
      <p:sp>
        <p:nvSpPr>
          <p:cNvPr id="3755" name="Google Shape;3755;p168"/>
          <p:cNvSpPr txBox="1"/>
          <p:nvPr/>
        </p:nvSpPr>
        <p:spPr>
          <a:xfrm>
            <a:off x="1389950" y="1094000"/>
            <a:ext cx="1428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antidepressant effects</a:t>
            </a:r>
            <a:endParaRPr b="0" i="0" sz="1000" u="none" cap="none" strike="noStrike">
              <a:solidFill>
                <a:srgbClr val="000000"/>
              </a:solidFill>
              <a:latin typeface="Arial"/>
              <a:ea typeface="Arial"/>
              <a:cs typeface="Arial"/>
              <a:sym typeface="Arial"/>
            </a:endParaRPr>
          </a:p>
        </p:txBody>
      </p:sp>
      <p:sp>
        <p:nvSpPr>
          <p:cNvPr id="3756" name="Google Shape;3756;p168"/>
          <p:cNvSpPr txBox="1"/>
          <p:nvPr/>
        </p:nvSpPr>
        <p:spPr>
          <a:xfrm>
            <a:off x="1535150" y="3214650"/>
            <a:ext cx="217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weight gain and metabolic syndrome</a:t>
            </a:r>
            <a:endParaRPr b="0" i="0" sz="1000" u="none" cap="none" strike="noStrike">
              <a:solidFill>
                <a:srgbClr val="000000"/>
              </a:solidFill>
              <a:latin typeface="Arial"/>
              <a:ea typeface="Arial"/>
              <a:cs typeface="Arial"/>
              <a:sym typeface="Arial"/>
            </a:endParaRPr>
          </a:p>
        </p:txBody>
      </p:sp>
      <p:sp>
        <p:nvSpPr>
          <p:cNvPr id="3757" name="Google Shape;3757;p168"/>
          <p:cNvSpPr txBox="1"/>
          <p:nvPr/>
        </p:nvSpPr>
        <p:spPr>
          <a:xfrm>
            <a:off x="6087875" y="2473350"/>
            <a:ext cx="208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shared mechanism with bupropion (Wellbutrin)</a:t>
            </a:r>
            <a:endParaRPr b="0" i="0" sz="1100" u="none" cap="none" strike="noStrike">
              <a:solidFill>
                <a:srgbClr val="000000"/>
              </a:solidFill>
              <a:latin typeface="Arial"/>
              <a:ea typeface="Arial"/>
              <a:cs typeface="Arial"/>
              <a:sym typeface="Arial"/>
            </a:endParaRPr>
          </a:p>
        </p:txBody>
      </p:sp>
      <p:sp>
        <p:nvSpPr>
          <p:cNvPr id="3758" name="Google Shape;3758;p168"/>
          <p:cNvSpPr txBox="1"/>
          <p:nvPr/>
        </p:nvSpPr>
        <p:spPr>
          <a:xfrm>
            <a:off x="6058775" y="1709600"/>
            <a:ext cx="208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shared mechanism with mirtazapine (Remeron)</a:t>
            </a:r>
            <a:endParaRPr b="0" i="0" sz="700" u="none" cap="none" strike="noStrike">
              <a:solidFill>
                <a:srgbClr val="000000"/>
              </a:solidFill>
              <a:latin typeface="Arial"/>
              <a:ea typeface="Arial"/>
              <a:cs typeface="Arial"/>
              <a:sym typeface="Arial"/>
            </a:endParaRPr>
          </a:p>
        </p:txBody>
      </p:sp>
      <p:sp>
        <p:nvSpPr>
          <p:cNvPr id="3759" name="Google Shape;3759;p168"/>
          <p:cNvSpPr txBox="1"/>
          <p:nvPr/>
        </p:nvSpPr>
        <p:spPr>
          <a:xfrm>
            <a:off x="3372500" y="133350"/>
            <a:ext cx="208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shared mechanism with buspirone (Buspar)</a:t>
            </a:r>
            <a:endParaRPr b="0" i="0" sz="700" u="none" cap="none" strike="noStrike">
              <a:solidFill>
                <a:srgbClr val="000000"/>
              </a:solidFill>
              <a:latin typeface="Arial"/>
              <a:ea typeface="Arial"/>
              <a:cs typeface="Arial"/>
              <a:sym typeface="Arial"/>
            </a:endParaRPr>
          </a:p>
        </p:txBody>
      </p:sp>
      <p:sp>
        <p:nvSpPr>
          <p:cNvPr id="3760" name="Google Shape;3760;p168"/>
          <p:cNvSpPr txBox="1"/>
          <p:nvPr/>
        </p:nvSpPr>
        <p:spPr>
          <a:xfrm>
            <a:off x="793375" y="2011025"/>
            <a:ext cx="20838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fluoxetine (Prozac) and mirtazapine (Remeron) also block 5HT2C receptors</a:t>
            </a:r>
            <a:endParaRPr b="0" i="0" sz="1100" u="none" cap="none" strike="noStrike">
              <a:solidFill>
                <a:srgbClr val="000000"/>
              </a:solidFill>
              <a:latin typeface="Arial"/>
              <a:ea typeface="Arial"/>
              <a:cs typeface="Arial"/>
              <a:sym typeface="Arial"/>
            </a:endParaRPr>
          </a:p>
        </p:txBody>
      </p:sp>
      <p:sp>
        <p:nvSpPr>
          <p:cNvPr id="3761" name="Google Shape;3761;p168"/>
          <p:cNvSpPr/>
          <p:nvPr/>
        </p:nvSpPr>
        <p:spPr>
          <a:xfrm rot="3331108">
            <a:off x="5511769" y="1276455"/>
            <a:ext cx="590313" cy="50419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2" name="Google Shape;3762;p168"/>
          <p:cNvSpPr/>
          <p:nvPr/>
        </p:nvSpPr>
        <p:spPr>
          <a:xfrm>
            <a:off x="2242725" y="4277375"/>
            <a:ext cx="309300" cy="5889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3" name="Google Shape;3763;p168"/>
          <p:cNvSpPr txBox="1"/>
          <p:nvPr/>
        </p:nvSpPr>
        <p:spPr>
          <a:xfrm>
            <a:off x="5763450" y="636650"/>
            <a:ext cx="137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very sedating</a:t>
            </a:r>
            <a:endParaRPr b="0" i="0" sz="1000" u="none" cap="none" strike="noStrike">
              <a:solidFill>
                <a:srgbClr val="000000"/>
              </a:solidFill>
              <a:latin typeface="Arial"/>
              <a:ea typeface="Arial"/>
              <a:cs typeface="Arial"/>
              <a:sym typeface="Arial"/>
            </a:endParaRPr>
          </a:p>
        </p:txBody>
      </p:sp>
      <p:sp>
        <p:nvSpPr>
          <p:cNvPr id="3764" name="Google Shape;3764;p168"/>
          <p:cNvSpPr txBox="1"/>
          <p:nvPr/>
        </p:nvSpPr>
        <p:spPr>
          <a:xfrm>
            <a:off x="6027025" y="1173125"/>
            <a:ext cx="2909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hypotension limits rate of titration</a:t>
            </a:r>
            <a:endParaRPr b="0" i="0" sz="1000" u="none" cap="none" strike="noStrike">
              <a:solidFill>
                <a:srgbClr val="000000"/>
              </a:solidFill>
              <a:latin typeface="Arial"/>
              <a:ea typeface="Arial"/>
              <a:cs typeface="Arial"/>
              <a:sym typeface="Arial"/>
            </a:endParaRPr>
          </a:p>
        </p:txBody>
      </p:sp>
      <p:sp>
        <p:nvSpPr>
          <p:cNvPr id="3765" name="Google Shape;3765;p168"/>
          <p:cNvSpPr/>
          <p:nvPr/>
        </p:nvSpPr>
        <p:spPr>
          <a:xfrm>
            <a:off x="2845975" y="4277375"/>
            <a:ext cx="309300" cy="5889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9" name="Shape 3769"/>
        <p:cNvGrpSpPr/>
        <p:nvPr/>
      </p:nvGrpSpPr>
      <p:grpSpPr>
        <a:xfrm>
          <a:off x="0" y="0"/>
          <a:ext cx="0" cy="0"/>
          <a:chOff x="0" y="0"/>
          <a:chExt cx="0" cy="0"/>
        </a:xfrm>
      </p:grpSpPr>
      <p:pic>
        <p:nvPicPr>
          <p:cNvPr id="3770" name="Google Shape;3770;p169"/>
          <p:cNvPicPr preferRelativeResize="0"/>
          <p:nvPr/>
        </p:nvPicPr>
        <p:blipFill rotWithShape="1">
          <a:blip r:embed="rId3">
            <a:alphaModFix/>
          </a:blip>
          <a:srcRect b="0" l="14639" r="0" t="0"/>
          <a:stretch/>
        </p:blipFill>
        <p:spPr>
          <a:xfrm>
            <a:off x="894650" y="478325"/>
            <a:ext cx="6565599" cy="4491650"/>
          </a:xfrm>
          <a:prstGeom prst="rect">
            <a:avLst/>
          </a:prstGeom>
          <a:noFill/>
          <a:ln>
            <a:noFill/>
          </a:ln>
        </p:spPr>
      </p:pic>
      <p:pic>
        <p:nvPicPr>
          <p:cNvPr id="3771" name="Google Shape;3771;p169"/>
          <p:cNvPicPr preferRelativeResize="0"/>
          <p:nvPr/>
        </p:nvPicPr>
        <p:blipFill rotWithShape="1">
          <a:blip r:embed="rId4">
            <a:alphaModFix/>
          </a:blip>
          <a:srcRect b="0" l="0" r="0" t="0"/>
          <a:stretch/>
        </p:blipFill>
        <p:spPr>
          <a:xfrm>
            <a:off x="1228425" y="1914150"/>
            <a:ext cx="6231824" cy="1752865"/>
          </a:xfrm>
          <a:prstGeom prst="rect">
            <a:avLst/>
          </a:prstGeom>
          <a:noFill/>
          <a:ln>
            <a:noFill/>
          </a:ln>
          <a:effectLst>
            <a:outerShdw blurRad="57150" rotWithShape="0" algn="bl" dir="4500000" dist="38100">
              <a:schemeClr val="dk1"/>
            </a:outerShdw>
          </a:effectLst>
        </p:spPr>
      </p:pic>
      <p:pic>
        <p:nvPicPr>
          <p:cNvPr descr="clipped result image" id="3772" name="Google Shape;3772;p169"/>
          <p:cNvPicPr preferRelativeResize="0"/>
          <p:nvPr/>
        </p:nvPicPr>
        <p:blipFill rotWithShape="1">
          <a:blip r:embed="rId5">
            <a:alphaModFix/>
          </a:blip>
          <a:srcRect b="0" l="0" r="0" t="0"/>
          <a:stretch/>
        </p:blipFill>
        <p:spPr>
          <a:xfrm>
            <a:off x="7181900" y="234951"/>
            <a:ext cx="1620903" cy="1009096"/>
          </a:xfrm>
          <a:prstGeom prst="rect">
            <a:avLst/>
          </a:prstGeom>
          <a:noFill/>
          <a:ln>
            <a:noFill/>
          </a:ln>
        </p:spPr>
      </p:pic>
      <p:sp>
        <p:nvSpPr>
          <p:cNvPr id="3773" name="Google Shape;3773;p169"/>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SEROQUEL</a:t>
            </a:r>
            <a:endParaRPr b="1" i="0" sz="1400" u="none" cap="none" strike="noStrike">
              <a:solidFill>
                <a:srgbClr val="000000"/>
              </a:solidFill>
              <a:latin typeface="Arial"/>
              <a:ea typeface="Arial"/>
              <a:cs typeface="Arial"/>
              <a:sym typeface="Arial"/>
            </a:endParaRPr>
          </a:p>
        </p:txBody>
      </p:sp>
      <p:pic>
        <p:nvPicPr>
          <p:cNvPr id="3774" name="Google Shape;3774;p169"/>
          <p:cNvPicPr preferRelativeResize="0"/>
          <p:nvPr/>
        </p:nvPicPr>
        <p:blipFill rotWithShape="1">
          <a:blip r:embed="rId6">
            <a:alphaModFix/>
          </a:blip>
          <a:srcRect b="0" l="0" r="0" t="0"/>
          <a:stretch/>
        </p:blipFill>
        <p:spPr>
          <a:xfrm>
            <a:off x="3605800" y="1337325"/>
            <a:ext cx="4121450" cy="2965450"/>
          </a:xfrm>
          <a:prstGeom prst="rect">
            <a:avLst/>
          </a:prstGeom>
          <a:noFill/>
          <a:ln>
            <a:noFill/>
          </a:ln>
        </p:spPr>
      </p:pic>
      <p:pic>
        <p:nvPicPr>
          <p:cNvPr id="3775" name="Google Shape;3775;p169"/>
          <p:cNvPicPr preferRelativeResize="0"/>
          <p:nvPr/>
        </p:nvPicPr>
        <p:blipFill rotWithShape="1">
          <a:blip r:embed="rId6">
            <a:alphaModFix/>
          </a:blip>
          <a:srcRect b="0" l="0" r="0" t="0"/>
          <a:stretch/>
        </p:blipFill>
        <p:spPr>
          <a:xfrm>
            <a:off x="3777250" y="600725"/>
            <a:ext cx="2305350" cy="296545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9" name="Shape 3779"/>
        <p:cNvGrpSpPr/>
        <p:nvPr/>
      </p:nvGrpSpPr>
      <p:grpSpPr>
        <a:xfrm>
          <a:off x="0" y="0"/>
          <a:ext cx="0" cy="0"/>
          <a:chOff x="0" y="0"/>
          <a:chExt cx="0" cy="0"/>
        </a:xfrm>
      </p:grpSpPr>
      <p:pic>
        <p:nvPicPr>
          <p:cNvPr id="3780" name="Google Shape;3780;p170"/>
          <p:cNvPicPr preferRelativeResize="0"/>
          <p:nvPr/>
        </p:nvPicPr>
        <p:blipFill rotWithShape="1">
          <a:blip r:embed="rId3">
            <a:alphaModFix/>
          </a:blip>
          <a:srcRect b="0" l="14639" r="0" t="0"/>
          <a:stretch/>
        </p:blipFill>
        <p:spPr>
          <a:xfrm>
            <a:off x="894650" y="478325"/>
            <a:ext cx="6565599" cy="4491650"/>
          </a:xfrm>
          <a:prstGeom prst="rect">
            <a:avLst/>
          </a:prstGeom>
          <a:noFill/>
          <a:ln>
            <a:noFill/>
          </a:ln>
        </p:spPr>
      </p:pic>
      <p:pic>
        <p:nvPicPr>
          <p:cNvPr id="3781" name="Google Shape;3781;p170"/>
          <p:cNvPicPr preferRelativeResize="0"/>
          <p:nvPr/>
        </p:nvPicPr>
        <p:blipFill rotWithShape="1">
          <a:blip r:embed="rId4">
            <a:alphaModFix/>
          </a:blip>
          <a:srcRect b="0" l="0" r="0" t="0"/>
          <a:stretch/>
        </p:blipFill>
        <p:spPr>
          <a:xfrm>
            <a:off x="1228425" y="1914150"/>
            <a:ext cx="6231824" cy="1752865"/>
          </a:xfrm>
          <a:prstGeom prst="rect">
            <a:avLst/>
          </a:prstGeom>
          <a:noFill/>
          <a:ln>
            <a:noFill/>
          </a:ln>
          <a:effectLst>
            <a:outerShdw blurRad="57150" rotWithShape="0" algn="bl" dir="4500000" dist="38100">
              <a:schemeClr val="dk1"/>
            </a:outerShdw>
          </a:effectLst>
        </p:spPr>
      </p:pic>
      <p:pic>
        <p:nvPicPr>
          <p:cNvPr descr="clipped result image" id="3782" name="Google Shape;3782;p170"/>
          <p:cNvPicPr preferRelativeResize="0"/>
          <p:nvPr/>
        </p:nvPicPr>
        <p:blipFill rotWithShape="1">
          <a:blip r:embed="rId5">
            <a:alphaModFix/>
          </a:blip>
          <a:srcRect b="0" l="0" r="0" t="0"/>
          <a:stretch/>
        </p:blipFill>
        <p:spPr>
          <a:xfrm>
            <a:off x="7181900" y="234951"/>
            <a:ext cx="1620903" cy="1009096"/>
          </a:xfrm>
          <a:prstGeom prst="rect">
            <a:avLst/>
          </a:prstGeom>
          <a:noFill/>
          <a:ln>
            <a:noFill/>
          </a:ln>
        </p:spPr>
      </p:pic>
      <p:sp>
        <p:nvSpPr>
          <p:cNvPr id="3783" name="Google Shape;3783;p170"/>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SEROQUEL</a:t>
            </a:r>
            <a:endParaRPr b="1" i="0" sz="1400" u="none" cap="none" strike="noStrike">
              <a:solidFill>
                <a:srgbClr val="000000"/>
              </a:solidFill>
              <a:latin typeface="Arial"/>
              <a:ea typeface="Arial"/>
              <a:cs typeface="Arial"/>
              <a:sym typeface="Arial"/>
            </a:endParaRPr>
          </a:p>
        </p:txBody>
      </p:sp>
      <p:pic>
        <p:nvPicPr>
          <p:cNvPr id="3784" name="Google Shape;3784;p170"/>
          <p:cNvPicPr preferRelativeResize="0"/>
          <p:nvPr/>
        </p:nvPicPr>
        <p:blipFill rotWithShape="1">
          <a:blip r:embed="rId6">
            <a:alphaModFix/>
          </a:blip>
          <a:srcRect b="0" l="0" r="0" t="0"/>
          <a:stretch/>
        </p:blipFill>
        <p:spPr>
          <a:xfrm>
            <a:off x="5784150" y="1337325"/>
            <a:ext cx="1943100" cy="296545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8" name="Shape 3788"/>
        <p:cNvGrpSpPr/>
        <p:nvPr/>
      </p:nvGrpSpPr>
      <p:grpSpPr>
        <a:xfrm>
          <a:off x="0" y="0"/>
          <a:ext cx="0" cy="0"/>
          <a:chOff x="0" y="0"/>
          <a:chExt cx="0" cy="0"/>
        </a:xfrm>
      </p:grpSpPr>
      <p:pic>
        <p:nvPicPr>
          <p:cNvPr id="3789" name="Google Shape;3789;p171"/>
          <p:cNvPicPr preferRelativeResize="0"/>
          <p:nvPr/>
        </p:nvPicPr>
        <p:blipFill rotWithShape="1">
          <a:blip r:embed="rId3">
            <a:alphaModFix/>
          </a:blip>
          <a:srcRect b="0" l="14639" r="0" t="0"/>
          <a:stretch/>
        </p:blipFill>
        <p:spPr>
          <a:xfrm>
            <a:off x="894650" y="478325"/>
            <a:ext cx="6565599" cy="4491650"/>
          </a:xfrm>
          <a:prstGeom prst="rect">
            <a:avLst/>
          </a:prstGeom>
          <a:noFill/>
          <a:ln>
            <a:noFill/>
          </a:ln>
        </p:spPr>
      </p:pic>
      <p:pic>
        <p:nvPicPr>
          <p:cNvPr id="3790" name="Google Shape;3790;p171"/>
          <p:cNvPicPr preferRelativeResize="0"/>
          <p:nvPr/>
        </p:nvPicPr>
        <p:blipFill rotWithShape="1">
          <a:blip r:embed="rId4">
            <a:alphaModFix/>
          </a:blip>
          <a:srcRect b="0" l="0" r="0" t="0"/>
          <a:stretch/>
        </p:blipFill>
        <p:spPr>
          <a:xfrm>
            <a:off x="1228425" y="1914150"/>
            <a:ext cx="6231824" cy="1752865"/>
          </a:xfrm>
          <a:prstGeom prst="rect">
            <a:avLst/>
          </a:prstGeom>
          <a:noFill/>
          <a:ln>
            <a:noFill/>
          </a:ln>
          <a:effectLst>
            <a:outerShdw blurRad="57150" rotWithShape="0" algn="bl" dir="4500000" dist="38100">
              <a:schemeClr val="dk1"/>
            </a:outerShdw>
          </a:effectLst>
        </p:spPr>
      </p:pic>
      <p:pic>
        <p:nvPicPr>
          <p:cNvPr descr="clipped result image" id="3791" name="Google Shape;3791;p171"/>
          <p:cNvPicPr preferRelativeResize="0"/>
          <p:nvPr/>
        </p:nvPicPr>
        <p:blipFill rotWithShape="1">
          <a:blip r:embed="rId5">
            <a:alphaModFix/>
          </a:blip>
          <a:srcRect b="0" l="0" r="0" t="0"/>
          <a:stretch/>
        </p:blipFill>
        <p:spPr>
          <a:xfrm>
            <a:off x="7181900" y="234951"/>
            <a:ext cx="1620903" cy="1009096"/>
          </a:xfrm>
          <a:prstGeom prst="rect">
            <a:avLst/>
          </a:prstGeom>
          <a:noFill/>
          <a:ln>
            <a:noFill/>
          </a:ln>
        </p:spPr>
      </p:pic>
      <p:sp>
        <p:nvSpPr>
          <p:cNvPr id="3792" name="Google Shape;3792;p171"/>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SEROQUEL</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6" name="Shape 3796"/>
        <p:cNvGrpSpPr/>
        <p:nvPr/>
      </p:nvGrpSpPr>
      <p:grpSpPr>
        <a:xfrm>
          <a:off x="0" y="0"/>
          <a:ext cx="0" cy="0"/>
          <a:chOff x="0" y="0"/>
          <a:chExt cx="0" cy="0"/>
        </a:xfrm>
      </p:grpSpPr>
      <p:grpSp>
        <p:nvGrpSpPr>
          <p:cNvPr id="3797" name="Google Shape;3797;p172"/>
          <p:cNvGrpSpPr/>
          <p:nvPr/>
        </p:nvGrpSpPr>
        <p:grpSpPr>
          <a:xfrm>
            <a:off x="5866725" y="2442225"/>
            <a:ext cx="2029626" cy="2654299"/>
            <a:chOff x="1091525" y="1394475"/>
            <a:chExt cx="2029626" cy="2654299"/>
          </a:xfrm>
        </p:grpSpPr>
        <p:pic>
          <p:nvPicPr>
            <p:cNvPr id="3798" name="Google Shape;3798;p172"/>
            <p:cNvPicPr preferRelativeResize="0"/>
            <p:nvPr/>
          </p:nvPicPr>
          <p:blipFill rotWithShape="1">
            <a:blip r:embed="rId3">
              <a:alphaModFix/>
            </a:blip>
            <a:srcRect b="14859" l="80107" r="0" t="40594"/>
            <a:stretch/>
          </p:blipFill>
          <p:spPr>
            <a:xfrm>
              <a:off x="1091525" y="1394475"/>
              <a:ext cx="2029626" cy="2654299"/>
            </a:xfrm>
            <a:prstGeom prst="rect">
              <a:avLst/>
            </a:prstGeom>
            <a:noFill/>
            <a:ln>
              <a:noFill/>
            </a:ln>
          </p:spPr>
        </p:pic>
        <p:pic>
          <p:nvPicPr>
            <p:cNvPr id="3799" name="Google Shape;3799;p172"/>
            <p:cNvPicPr preferRelativeResize="0"/>
            <p:nvPr/>
          </p:nvPicPr>
          <p:blipFill rotWithShape="1">
            <a:blip r:embed="rId4">
              <a:alphaModFix/>
            </a:blip>
            <a:srcRect b="0" l="75448" r="0" t="22112"/>
            <a:stretch/>
          </p:blipFill>
          <p:spPr>
            <a:xfrm>
              <a:off x="1091525" y="1394476"/>
              <a:ext cx="2029625" cy="1811075"/>
            </a:xfrm>
            <a:prstGeom prst="rect">
              <a:avLst/>
            </a:prstGeom>
            <a:noFill/>
            <a:ln>
              <a:noFill/>
            </a:ln>
            <a:effectLst>
              <a:outerShdw blurRad="57150" rotWithShape="0" algn="bl" dir="4500000" dist="38100">
                <a:schemeClr val="dk1"/>
              </a:outerShdw>
            </a:effectLst>
          </p:spPr>
        </p:pic>
        <p:sp>
          <p:nvSpPr>
            <p:cNvPr id="3800" name="Google Shape;3800;p172"/>
            <p:cNvSpPr txBox="1"/>
            <p:nvPr/>
          </p:nvSpPr>
          <p:spPr>
            <a:xfrm>
              <a:off x="1455800" y="2432813"/>
              <a:ext cx="1620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quetiapine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SEROQUEL</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50 mg</a:t>
              </a:r>
              <a:endParaRPr b="1" i="0" sz="1200" u="none" cap="none" strike="noStrik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29"/>
          <p:cNvPicPr preferRelativeResize="0"/>
          <p:nvPr/>
        </p:nvPicPr>
        <p:blipFill rotWithShape="1">
          <a:blip r:embed="rId3">
            <a:alphaModFix/>
          </a:blip>
          <a:srcRect b="0" l="0" r="0" t="0"/>
          <a:stretch/>
        </p:blipFill>
        <p:spPr>
          <a:xfrm>
            <a:off x="350200" y="381997"/>
            <a:ext cx="1798101" cy="1837293"/>
          </a:xfrm>
          <a:prstGeom prst="rect">
            <a:avLst/>
          </a:prstGeom>
          <a:noFill/>
          <a:ln>
            <a:noFill/>
          </a:ln>
        </p:spPr>
      </p:pic>
      <p:grpSp>
        <p:nvGrpSpPr>
          <p:cNvPr id="440" name="Google Shape;440;p29"/>
          <p:cNvGrpSpPr/>
          <p:nvPr/>
        </p:nvGrpSpPr>
        <p:grpSpPr>
          <a:xfrm>
            <a:off x="2625829" y="381950"/>
            <a:ext cx="1846834" cy="1837399"/>
            <a:chOff x="2625829" y="381950"/>
            <a:chExt cx="1846834" cy="1837399"/>
          </a:xfrm>
        </p:grpSpPr>
        <p:pic>
          <p:nvPicPr>
            <p:cNvPr id="441" name="Google Shape;441;p29"/>
            <p:cNvPicPr preferRelativeResize="0"/>
            <p:nvPr/>
          </p:nvPicPr>
          <p:blipFill rotWithShape="1">
            <a:blip r:embed="rId4">
              <a:alphaModFix/>
            </a:blip>
            <a:srcRect b="0" l="0" r="0" t="0"/>
            <a:stretch/>
          </p:blipFill>
          <p:spPr>
            <a:xfrm>
              <a:off x="2625829" y="381950"/>
              <a:ext cx="1798101" cy="1837399"/>
            </a:xfrm>
            <a:prstGeom prst="rect">
              <a:avLst/>
            </a:prstGeom>
            <a:noFill/>
            <a:ln>
              <a:noFill/>
            </a:ln>
          </p:spPr>
        </p:pic>
        <p:sp>
          <p:nvSpPr>
            <p:cNvPr id="442" name="Google Shape;442;p29"/>
            <p:cNvSpPr txBox="1"/>
            <p:nvPr/>
          </p:nvSpPr>
          <p:spPr>
            <a:xfrm>
              <a:off x="2991263" y="990603"/>
              <a:ext cx="1481400" cy="635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“Anti-</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serotonin”</a:t>
              </a:r>
              <a:endParaRPr b="1" i="0" sz="1400" u="none" cap="none" strike="noStrike">
                <a:solidFill>
                  <a:schemeClr val="lt1"/>
                </a:solidFill>
                <a:latin typeface="Arial"/>
                <a:ea typeface="Arial"/>
                <a:cs typeface="Arial"/>
                <a:sym typeface="Arial"/>
              </a:endParaRPr>
            </a:p>
          </p:txBody>
        </p:sp>
      </p:grpSp>
      <p:pic>
        <p:nvPicPr>
          <p:cNvPr id="443" name="Google Shape;443;p29"/>
          <p:cNvPicPr preferRelativeResize="0"/>
          <p:nvPr/>
        </p:nvPicPr>
        <p:blipFill rotWithShape="1">
          <a:blip r:embed="rId5">
            <a:alphaModFix/>
          </a:blip>
          <a:srcRect b="0" l="0" r="0" t="0"/>
          <a:stretch/>
        </p:blipFill>
        <p:spPr>
          <a:xfrm>
            <a:off x="500150" y="2623430"/>
            <a:ext cx="1870621" cy="1828905"/>
          </a:xfrm>
          <a:prstGeom prst="rect">
            <a:avLst/>
          </a:prstGeom>
          <a:noFill/>
          <a:ln>
            <a:noFill/>
          </a:ln>
        </p:spPr>
      </p:pic>
      <p:grpSp>
        <p:nvGrpSpPr>
          <p:cNvPr id="444" name="Google Shape;444;p29"/>
          <p:cNvGrpSpPr/>
          <p:nvPr/>
        </p:nvGrpSpPr>
        <p:grpSpPr>
          <a:xfrm>
            <a:off x="2708303" y="2596893"/>
            <a:ext cx="1921647" cy="1881950"/>
            <a:chOff x="2708303" y="2596893"/>
            <a:chExt cx="1921647" cy="1881950"/>
          </a:xfrm>
        </p:grpSpPr>
        <p:pic>
          <p:nvPicPr>
            <p:cNvPr id="445" name="Google Shape;445;p29"/>
            <p:cNvPicPr preferRelativeResize="0"/>
            <p:nvPr/>
          </p:nvPicPr>
          <p:blipFill rotWithShape="1">
            <a:blip r:embed="rId6">
              <a:alphaModFix/>
            </a:blip>
            <a:srcRect b="0" l="0" r="0" t="0"/>
            <a:stretch/>
          </p:blipFill>
          <p:spPr>
            <a:xfrm>
              <a:off x="2708303" y="2596893"/>
              <a:ext cx="1921647" cy="1881950"/>
            </a:xfrm>
            <a:prstGeom prst="rect">
              <a:avLst/>
            </a:prstGeom>
            <a:noFill/>
            <a:ln>
              <a:noFill/>
            </a:ln>
          </p:spPr>
        </p:pic>
        <p:sp>
          <p:nvSpPr>
            <p:cNvPr id="446" name="Google Shape;446;p29"/>
            <p:cNvSpPr txBox="1"/>
            <p:nvPr/>
          </p:nvSpPr>
          <p:spPr>
            <a:xfrm>
              <a:off x="2761670" y="2889978"/>
              <a:ext cx="1481400" cy="635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“Anti-</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dopamine”</a:t>
              </a:r>
              <a:endParaRPr b="1" i="0" sz="1400" u="none" cap="none" strike="noStrike">
                <a:solidFill>
                  <a:schemeClr val="lt1"/>
                </a:solidFill>
                <a:latin typeface="Arial"/>
                <a:ea typeface="Arial"/>
                <a:cs typeface="Arial"/>
                <a:sym typeface="Arial"/>
              </a:endParaRPr>
            </a:p>
          </p:txBody>
        </p:sp>
      </p:grpSp>
      <p:pic>
        <p:nvPicPr>
          <p:cNvPr id="447" name="Google Shape;447;p29"/>
          <p:cNvPicPr preferRelativeResize="0"/>
          <p:nvPr/>
        </p:nvPicPr>
        <p:blipFill rotWithShape="1">
          <a:blip r:embed="rId7">
            <a:alphaModFix/>
          </a:blip>
          <a:srcRect b="0" l="0" r="0" t="0"/>
          <a:stretch/>
        </p:blipFill>
        <p:spPr>
          <a:xfrm>
            <a:off x="4770775" y="529438"/>
            <a:ext cx="1946171" cy="1540937"/>
          </a:xfrm>
          <a:prstGeom prst="rect">
            <a:avLst/>
          </a:prstGeom>
          <a:noFill/>
          <a:ln>
            <a:noFill/>
          </a:ln>
        </p:spPr>
      </p:pic>
      <p:grpSp>
        <p:nvGrpSpPr>
          <p:cNvPr id="448" name="Google Shape;448;p29"/>
          <p:cNvGrpSpPr/>
          <p:nvPr/>
        </p:nvGrpSpPr>
        <p:grpSpPr>
          <a:xfrm>
            <a:off x="6871276" y="544803"/>
            <a:ext cx="1946174" cy="1542061"/>
            <a:chOff x="6871276" y="544803"/>
            <a:chExt cx="1946174" cy="1542061"/>
          </a:xfrm>
        </p:grpSpPr>
        <p:pic>
          <p:nvPicPr>
            <p:cNvPr id="449" name="Google Shape;449;p29"/>
            <p:cNvPicPr preferRelativeResize="0"/>
            <p:nvPr/>
          </p:nvPicPr>
          <p:blipFill rotWithShape="1">
            <a:blip r:embed="rId8">
              <a:alphaModFix/>
            </a:blip>
            <a:srcRect b="0" l="0" r="0" t="0"/>
            <a:stretch/>
          </p:blipFill>
          <p:spPr>
            <a:xfrm>
              <a:off x="6871276" y="544803"/>
              <a:ext cx="1946174" cy="1542061"/>
            </a:xfrm>
            <a:prstGeom prst="rect">
              <a:avLst/>
            </a:prstGeom>
            <a:noFill/>
            <a:ln>
              <a:noFill/>
            </a:ln>
          </p:spPr>
        </p:pic>
        <p:sp>
          <p:nvSpPr>
            <p:cNvPr id="450" name="Google Shape;450;p29"/>
            <p:cNvSpPr txBox="1"/>
            <p:nvPr/>
          </p:nvSpPr>
          <p:spPr>
            <a:xfrm>
              <a:off x="7312471" y="753132"/>
              <a:ext cx="1481400" cy="635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“Anti-</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acetyl-</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choline”</a:t>
              </a:r>
              <a:endParaRPr b="1" i="0" sz="1400" u="none" cap="none" strike="noStrike">
                <a:solidFill>
                  <a:schemeClr val="lt1"/>
                </a:solidFill>
                <a:latin typeface="Arial"/>
                <a:ea typeface="Arial"/>
                <a:cs typeface="Arial"/>
                <a:sym typeface="Arial"/>
              </a:endParaRPr>
            </a:p>
          </p:txBody>
        </p:sp>
      </p:grpSp>
      <p:pic>
        <p:nvPicPr>
          <p:cNvPr id="451" name="Google Shape;451;p29"/>
          <p:cNvPicPr preferRelativeResize="0"/>
          <p:nvPr/>
        </p:nvPicPr>
        <p:blipFill rotWithShape="1">
          <a:blip r:embed="rId9">
            <a:alphaModFix/>
          </a:blip>
          <a:srcRect b="0" l="0" r="0" t="0"/>
          <a:stretch/>
        </p:blipFill>
        <p:spPr>
          <a:xfrm>
            <a:off x="5190075" y="2623427"/>
            <a:ext cx="1506550" cy="1641643"/>
          </a:xfrm>
          <a:prstGeom prst="rect">
            <a:avLst/>
          </a:prstGeom>
          <a:noFill/>
          <a:ln>
            <a:noFill/>
          </a:ln>
        </p:spPr>
      </p:pic>
      <p:grpSp>
        <p:nvGrpSpPr>
          <p:cNvPr id="452" name="Google Shape;452;p29"/>
          <p:cNvGrpSpPr/>
          <p:nvPr/>
        </p:nvGrpSpPr>
        <p:grpSpPr>
          <a:xfrm>
            <a:off x="7049952" y="2647962"/>
            <a:ext cx="1637148" cy="1644026"/>
            <a:chOff x="7049952" y="2647962"/>
            <a:chExt cx="1637148" cy="1644026"/>
          </a:xfrm>
        </p:grpSpPr>
        <p:pic>
          <p:nvPicPr>
            <p:cNvPr id="453" name="Google Shape;453;p29"/>
            <p:cNvPicPr preferRelativeResize="0"/>
            <p:nvPr/>
          </p:nvPicPr>
          <p:blipFill rotWithShape="1">
            <a:blip r:embed="rId10">
              <a:alphaModFix/>
            </a:blip>
            <a:srcRect b="0" l="0" r="0" t="0"/>
            <a:stretch/>
          </p:blipFill>
          <p:spPr>
            <a:xfrm>
              <a:off x="7180549" y="2647962"/>
              <a:ext cx="1506551" cy="1644026"/>
            </a:xfrm>
            <a:prstGeom prst="rect">
              <a:avLst/>
            </a:prstGeom>
            <a:noFill/>
            <a:ln>
              <a:noFill/>
            </a:ln>
          </p:spPr>
        </p:pic>
        <p:sp>
          <p:nvSpPr>
            <p:cNvPr id="454" name="Google Shape;454;p29"/>
            <p:cNvSpPr txBox="1"/>
            <p:nvPr/>
          </p:nvSpPr>
          <p:spPr>
            <a:xfrm>
              <a:off x="7049952" y="2891224"/>
              <a:ext cx="1481400" cy="635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“Anti-</a:t>
              </a:r>
              <a:endParaRPr b="1" i="0" sz="14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1" i="0" lang="en" sz="1400" u="none" cap="none" strike="noStrike">
                  <a:solidFill>
                    <a:schemeClr val="lt1"/>
                  </a:solidFill>
                  <a:latin typeface="Arial"/>
                  <a:ea typeface="Arial"/>
                  <a:cs typeface="Arial"/>
                  <a:sym typeface="Arial"/>
                </a:rPr>
                <a:t>   histamine”</a:t>
              </a:r>
              <a:endParaRPr b="1" i="0" sz="1400" u="none" cap="none" strike="noStrike">
                <a:solidFill>
                  <a:schemeClr val="lt1"/>
                </a:solidFill>
                <a:latin typeface="Arial"/>
                <a:ea typeface="Arial"/>
                <a:cs typeface="Arial"/>
                <a:sym typeface="Arial"/>
              </a:endParaRPr>
            </a:p>
          </p:txBody>
        </p:sp>
      </p:gr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4" name="Shape 3804"/>
        <p:cNvGrpSpPr/>
        <p:nvPr/>
      </p:nvGrpSpPr>
      <p:grpSpPr>
        <a:xfrm>
          <a:off x="0" y="0"/>
          <a:ext cx="0" cy="0"/>
          <a:chOff x="0" y="0"/>
          <a:chExt cx="0" cy="0"/>
        </a:xfrm>
      </p:grpSpPr>
      <p:grpSp>
        <p:nvGrpSpPr>
          <p:cNvPr id="3805" name="Google Shape;3805;p173"/>
          <p:cNvGrpSpPr/>
          <p:nvPr/>
        </p:nvGrpSpPr>
        <p:grpSpPr>
          <a:xfrm>
            <a:off x="5866725" y="2442225"/>
            <a:ext cx="2029626" cy="2654299"/>
            <a:chOff x="1091525" y="1394475"/>
            <a:chExt cx="2029626" cy="2654299"/>
          </a:xfrm>
        </p:grpSpPr>
        <p:pic>
          <p:nvPicPr>
            <p:cNvPr id="3806" name="Google Shape;3806;p173"/>
            <p:cNvPicPr preferRelativeResize="0"/>
            <p:nvPr/>
          </p:nvPicPr>
          <p:blipFill rotWithShape="1">
            <a:blip r:embed="rId3">
              <a:alphaModFix/>
            </a:blip>
            <a:srcRect b="14859" l="80107" r="0" t="40594"/>
            <a:stretch/>
          </p:blipFill>
          <p:spPr>
            <a:xfrm>
              <a:off x="1091525" y="1394475"/>
              <a:ext cx="2029626" cy="2654299"/>
            </a:xfrm>
            <a:prstGeom prst="rect">
              <a:avLst/>
            </a:prstGeom>
            <a:noFill/>
            <a:ln>
              <a:noFill/>
            </a:ln>
          </p:spPr>
        </p:pic>
        <p:pic>
          <p:nvPicPr>
            <p:cNvPr id="3807" name="Google Shape;3807;p173"/>
            <p:cNvPicPr preferRelativeResize="0"/>
            <p:nvPr/>
          </p:nvPicPr>
          <p:blipFill rotWithShape="1">
            <a:blip r:embed="rId4">
              <a:alphaModFix/>
            </a:blip>
            <a:srcRect b="0" l="75448" r="0" t="22112"/>
            <a:stretch/>
          </p:blipFill>
          <p:spPr>
            <a:xfrm>
              <a:off x="1091525" y="1394476"/>
              <a:ext cx="2029625" cy="1811075"/>
            </a:xfrm>
            <a:prstGeom prst="rect">
              <a:avLst/>
            </a:prstGeom>
            <a:noFill/>
            <a:ln>
              <a:noFill/>
            </a:ln>
            <a:effectLst>
              <a:outerShdw blurRad="57150" rotWithShape="0" algn="bl" dir="4500000" dist="38100">
                <a:schemeClr val="dk1"/>
              </a:outerShdw>
            </a:effectLst>
          </p:spPr>
        </p:pic>
        <p:sp>
          <p:nvSpPr>
            <p:cNvPr id="3808" name="Google Shape;3808;p173"/>
            <p:cNvSpPr txBox="1"/>
            <p:nvPr/>
          </p:nvSpPr>
          <p:spPr>
            <a:xfrm>
              <a:off x="1455800" y="2432813"/>
              <a:ext cx="1620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quetiapine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SEROQUEL</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50 mg</a:t>
              </a:r>
              <a:endParaRPr b="1" i="0" sz="1200" u="none" cap="none" strike="noStrike">
                <a:solidFill>
                  <a:srgbClr val="000000"/>
                </a:solidFill>
                <a:latin typeface="Arial"/>
                <a:ea typeface="Arial"/>
                <a:cs typeface="Arial"/>
                <a:sym typeface="Arial"/>
              </a:endParaRPr>
            </a:p>
          </p:txBody>
        </p:sp>
      </p:grpSp>
      <p:grpSp>
        <p:nvGrpSpPr>
          <p:cNvPr id="3809" name="Google Shape;3809;p173"/>
          <p:cNvGrpSpPr/>
          <p:nvPr/>
        </p:nvGrpSpPr>
        <p:grpSpPr>
          <a:xfrm>
            <a:off x="6279108" y="334833"/>
            <a:ext cx="1689288" cy="1972745"/>
            <a:chOff x="7529914" y="2844329"/>
            <a:chExt cx="1461069" cy="1706232"/>
          </a:xfrm>
        </p:grpSpPr>
        <p:pic>
          <p:nvPicPr>
            <p:cNvPr id="3810" name="Google Shape;3810;p173"/>
            <p:cNvPicPr preferRelativeResize="0"/>
            <p:nvPr/>
          </p:nvPicPr>
          <p:blipFill rotWithShape="1">
            <a:blip r:embed="rId5">
              <a:alphaModFix/>
            </a:blip>
            <a:srcRect b="67948" l="72941" r="2545" t="8364"/>
            <a:stretch/>
          </p:blipFill>
          <p:spPr>
            <a:xfrm rot="-499435">
              <a:off x="8225430" y="3090133"/>
              <a:ext cx="723326" cy="636001"/>
            </a:xfrm>
            <a:prstGeom prst="rect">
              <a:avLst/>
            </a:prstGeom>
            <a:noFill/>
            <a:ln>
              <a:noFill/>
            </a:ln>
          </p:spPr>
        </p:pic>
        <p:grpSp>
          <p:nvGrpSpPr>
            <p:cNvPr id="3811" name="Google Shape;3811;p173"/>
            <p:cNvGrpSpPr/>
            <p:nvPr/>
          </p:nvGrpSpPr>
          <p:grpSpPr>
            <a:xfrm>
              <a:off x="7529914" y="2844329"/>
              <a:ext cx="1071080" cy="1706232"/>
              <a:chOff x="6242150" y="1669623"/>
              <a:chExt cx="1621375" cy="2582852"/>
            </a:xfrm>
          </p:grpSpPr>
          <p:pic>
            <p:nvPicPr>
              <p:cNvPr id="3812" name="Google Shape;3812;p173"/>
              <p:cNvPicPr preferRelativeResize="0"/>
              <p:nvPr/>
            </p:nvPicPr>
            <p:blipFill rotWithShape="1">
              <a:blip r:embed="rId5">
                <a:alphaModFix/>
              </a:blip>
              <a:srcRect b="82123" l="42052" r="42055" t="-1601"/>
              <a:stretch/>
            </p:blipFill>
            <p:spPr>
              <a:xfrm>
                <a:off x="6606886" y="1669623"/>
                <a:ext cx="1068079" cy="1191136"/>
              </a:xfrm>
              <a:prstGeom prst="rect">
                <a:avLst/>
              </a:prstGeom>
              <a:noFill/>
              <a:ln>
                <a:noFill/>
              </a:ln>
            </p:spPr>
          </p:pic>
          <p:pic>
            <p:nvPicPr>
              <p:cNvPr id="3813" name="Google Shape;3813;p173"/>
              <p:cNvPicPr preferRelativeResize="0"/>
              <p:nvPr/>
            </p:nvPicPr>
            <p:blipFill rotWithShape="1">
              <a:blip r:embed="rId6">
                <a:alphaModFix/>
              </a:blip>
              <a:srcRect b="0" l="0" r="0" t="0"/>
              <a:stretch/>
            </p:blipFill>
            <p:spPr>
              <a:xfrm>
                <a:off x="6242150" y="2560750"/>
                <a:ext cx="1621375" cy="1691725"/>
              </a:xfrm>
              <a:prstGeom prst="rect">
                <a:avLst/>
              </a:prstGeom>
              <a:noFill/>
              <a:ln>
                <a:noFill/>
              </a:ln>
            </p:spPr>
          </p:pic>
        </p:grpSp>
      </p:grpSp>
      <p:sp>
        <p:nvSpPr>
          <p:cNvPr id="3814" name="Google Shape;3814;p173"/>
          <p:cNvSpPr txBox="1"/>
          <p:nvPr/>
        </p:nvSpPr>
        <p:spPr>
          <a:xfrm>
            <a:off x="6115538" y="1327913"/>
            <a:ext cx="16209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diphenhydramine </a:t>
            </a:r>
            <a:endParaRPr b="1" i="0" sz="1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BENADRYL</a:t>
            </a:r>
            <a:endParaRPr b="1" i="0" sz="1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50 mg</a:t>
            </a:r>
            <a:endParaRPr b="1" i="0" sz="1000" u="none" cap="none" strike="noStrike">
              <a:solidFill>
                <a:schemeClr val="lt1"/>
              </a:solidFill>
              <a:latin typeface="Arial"/>
              <a:ea typeface="Arial"/>
              <a:cs typeface="Arial"/>
              <a:sym typeface="A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8" name="Shape 3818"/>
        <p:cNvGrpSpPr/>
        <p:nvPr/>
      </p:nvGrpSpPr>
      <p:grpSpPr>
        <a:xfrm>
          <a:off x="0" y="0"/>
          <a:ext cx="0" cy="0"/>
          <a:chOff x="0" y="0"/>
          <a:chExt cx="0" cy="0"/>
        </a:xfrm>
      </p:grpSpPr>
      <p:grpSp>
        <p:nvGrpSpPr>
          <p:cNvPr id="3819" name="Google Shape;3819;p174"/>
          <p:cNvGrpSpPr/>
          <p:nvPr/>
        </p:nvGrpSpPr>
        <p:grpSpPr>
          <a:xfrm>
            <a:off x="5866725" y="2442225"/>
            <a:ext cx="2029626" cy="2654299"/>
            <a:chOff x="1091525" y="1394475"/>
            <a:chExt cx="2029626" cy="2654299"/>
          </a:xfrm>
        </p:grpSpPr>
        <p:pic>
          <p:nvPicPr>
            <p:cNvPr id="3820" name="Google Shape;3820;p174"/>
            <p:cNvPicPr preferRelativeResize="0"/>
            <p:nvPr/>
          </p:nvPicPr>
          <p:blipFill rotWithShape="1">
            <a:blip r:embed="rId3">
              <a:alphaModFix/>
            </a:blip>
            <a:srcRect b="14859" l="80107" r="0" t="40594"/>
            <a:stretch/>
          </p:blipFill>
          <p:spPr>
            <a:xfrm>
              <a:off x="1091525" y="1394475"/>
              <a:ext cx="2029626" cy="2654299"/>
            </a:xfrm>
            <a:prstGeom prst="rect">
              <a:avLst/>
            </a:prstGeom>
            <a:noFill/>
            <a:ln>
              <a:noFill/>
            </a:ln>
          </p:spPr>
        </p:pic>
        <p:pic>
          <p:nvPicPr>
            <p:cNvPr id="3821" name="Google Shape;3821;p174"/>
            <p:cNvPicPr preferRelativeResize="0"/>
            <p:nvPr/>
          </p:nvPicPr>
          <p:blipFill rotWithShape="1">
            <a:blip r:embed="rId4">
              <a:alphaModFix/>
            </a:blip>
            <a:srcRect b="0" l="75448" r="0" t="22112"/>
            <a:stretch/>
          </p:blipFill>
          <p:spPr>
            <a:xfrm>
              <a:off x="1091525" y="1394476"/>
              <a:ext cx="2029625" cy="1811075"/>
            </a:xfrm>
            <a:prstGeom prst="rect">
              <a:avLst/>
            </a:prstGeom>
            <a:noFill/>
            <a:ln>
              <a:noFill/>
            </a:ln>
            <a:effectLst>
              <a:outerShdw blurRad="57150" rotWithShape="0" algn="bl" dir="4500000" dist="38100">
                <a:schemeClr val="dk1"/>
              </a:outerShdw>
            </a:effectLst>
          </p:spPr>
        </p:pic>
        <p:sp>
          <p:nvSpPr>
            <p:cNvPr id="3822" name="Google Shape;3822;p174"/>
            <p:cNvSpPr txBox="1"/>
            <p:nvPr/>
          </p:nvSpPr>
          <p:spPr>
            <a:xfrm>
              <a:off x="1455800" y="2432813"/>
              <a:ext cx="1620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quetiapine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SEROQUEL</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50 mg</a:t>
              </a:r>
              <a:endParaRPr b="1" i="0" sz="1200" u="none" cap="none" strike="noStrike">
                <a:solidFill>
                  <a:srgbClr val="000000"/>
                </a:solidFill>
                <a:latin typeface="Arial"/>
                <a:ea typeface="Arial"/>
                <a:cs typeface="Arial"/>
                <a:sym typeface="Arial"/>
              </a:endParaRPr>
            </a:p>
          </p:txBody>
        </p:sp>
      </p:grpSp>
      <p:pic>
        <p:nvPicPr>
          <p:cNvPr id="3823" name="Google Shape;3823;p174"/>
          <p:cNvPicPr preferRelativeResize="0"/>
          <p:nvPr/>
        </p:nvPicPr>
        <p:blipFill rotWithShape="1">
          <a:blip r:embed="rId5">
            <a:alphaModFix/>
          </a:blip>
          <a:srcRect b="0" l="0" r="0" t="0"/>
          <a:stretch/>
        </p:blipFill>
        <p:spPr>
          <a:xfrm>
            <a:off x="592725" y="161125"/>
            <a:ext cx="4406202" cy="2320174"/>
          </a:xfrm>
          <a:prstGeom prst="rect">
            <a:avLst/>
          </a:prstGeom>
          <a:noFill/>
          <a:ln>
            <a:noFill/>
          </a:ln>
          <a:effectLst>
            <a:outerShdw blurRad="57150" rotWithShape="0" algn="bl" dir="5400000" dist="19050">
              <a:srgbClr val="000000">
                <a:alpha val="49803"/>
              </a:srgbClr>
            </a:outerShdw>
          </a:effectLst>
        </p:spPr>
      </p:pic>
      <p:grpSp>
        <p:nvGrpSpPr>
          <p:cNvPr id="3824" name="Google Shape;3824;p174"/>
          <p:cNvGrpSpPr/>
          <p:nvPr/>
        </p:nvGrpSpPr>
        <p:grpSpPr>
          <a:xfrm>
            <a:off x="6279108" y="334833"/>
            <a:ext cx="1689288" cy="1972745"/>
            <a:chOff x="7529914" y="2844329"/>
            <a:chExt cx="1461069" cy="1706232"/>
          </a:xfrm>
        </p:grpSpPr>
        <p:pic>
          <p:nvPicPr>
            <p:cNvPr id="3825" name="Google Shape;3825;p174"/>
            <p:cNvPicPr preferRelativeResize="0"/>
            <p:nvPr/>
          </p:nvPicPr>
          <p:blipFill rotWithShape="1">
            <a:blip r:embed="rId6">
              <a:alphaModFix/>
            </a:blip>
            <a:srcRect b="67948" l="72941" r="2545" t="8364"/>
            <a:stretch/>
          </p:blipFill>
          <p:spPr>
            <a:xfrm rot="-499435">
              <a:off x="8225430" y="3090133"/>
              <a:ext cx="723326" cy="636001"/>
            </a:xfrm>
            <a:prstGeom prst="rect">
              <a:avLst/>
            </a:prstGeom>
            <a:noFill/>
            <a:ln>
              <a:noFill/>
            </a:ln>
          </p:spPr>
        </p:pic>
        <p:grpSp>
          <p:nvGrpSpPr>
            <p:cNvPr id="3826" name="Google Shape;3826;p174"/>
            <p:cNvGrpSpPr/>
            <p:nvPr/>
          </p:nvGrpSpPr>
          <p:grpSpPr>
            <a:xfrm>
              <a:off x="7529914" y="2844329"/>
              <a:ext cx="1071080" cy="1706232"/>
              <a:chOff x="6242150" y="1669623"/>
              <a:chExt cx="1621375" cy="2582852"/>
            </a:xfrm>
          </p:grpSpPr>
          <p:pic>
            <p:nvPicPr>
              <p:cNvPr id="3827" name="Google Shape;3827;p174"/>
              <p:cNvPicPr preferRelativeResize="0"/>
              <p:nvPr/>
            </p:nvPicPr>
            <p:blipFill rotWithShape="1">
              <a:blip r:embed="rId6">
                <a:alphaModFix/>
              </a:blip>
              <a:srcRect b="82123" l="42052" r="42055" t="-1601"/>
              <a:stretch/>
            </p:blipFill>
            <p:spPr>
              <a:xfrm>
                <a:off x="6606886" y="1669623"/>
                <a:ext cx="1068079" cy="1191136"/>
              </a:xfrm>
              <a:prstGeom prst="rect">
                <a:avLst/>
              </a:prstGeom>
              <a:noFill/>
              <a:ln>
                <a:noFill/>
              </a:ln>
            </p:spPr>
          </p:pic>
          <p:pic>
            <p:nvPicPr>
              <p:cNvPr id="3828" name="Google Shape;3828;p174"/>
              <p:cNvPicPr preferRelativeResize="0"/>
              <p:nvPr/>
            </p:nvPicPr>
            <p:blipFill rotWithShape="1">
              <a:blip r:embed="rId7">
                <a:alphaModFix/>
              </a:blip>
              <a:srcRect b="0" l="0" r="0" t="0"/>
              <a:stretch/>
            </p:blipFill>
            <p:spPr>
              <a:xfrm>
                <a:off x="6242150" y="2560750"/>
                <a:ext cx="1621375" cy="1691725"/>
              </a:xfrm>
              <a:prstGeom prst="rect">
                <a:avLst/>
              </a:prstGeom>
              <a:noFill/>
              <a:ln>
                <a:noFill/>
              </a:ln>
            </p:spPr>
          </p:pic>
        </p:grpSp>
      </p:grpSp>
      <p:sp>
        <p:nvSpPr>
          <p:cNvPr id="3829" name="Google Shape;3829;p174"/>
          <p:cNvSpPr txBox="1"/>
          <p:nvPr/>
        </p:nvSpPr>
        <p:spPr>
          <a:xfrm>
            <a:off x="6115538" y="1327913"/>
            <a:ext cx="16209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diphenhydramine </a:t>
            </a:r>
            <a:endParaRPr b="1" i="0" sz="1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BENADRYL</a:t>
            </a:r>
            <a:endParaRPr b="1" i="0" sz="1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50 mg</a:t>
            </a:r>
            <a:endParaRPr b="1" i="0" sz="1000" u="none" cap="none" strike="noStrike">
              <a:solidFill>
                <a:schemeClr val="lt1"/>
              </a:solidFill>
              <a:latin typeface="Arial"/>
              <a:ea typeface="Arial"/>
              <a:cs typeface="Arial"/>
              <a:sym typeface="Arial"/>
            </a:endParaRPr>
          </a:p>
        </p:txBody>
      </p:sp>
      <p:sp>
        <p:nvSpPr>
          <p:cNvPr id="3830" name="Google Shape;3830;p174"/>
          <p:cNvSpPr txBox="1"/>
          <p:nvPr/>
        </p:nvSpPr>
        <p:spPr>
          <a:xfrm>
            <a:off x="689975" y="1327913"/>
            <a:ext cx="16209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TCA</a:t>
            </a:r>
            <a:endParaRPr b="1" i="0" sz="1200" u="none" cap="none" strike="noStrike">
              <a:solidFill>
                <a:srgbClr val="000000"/>
              </a:solidFill>
              <a:latin typeface="Arial"/>
              <a:ea typeface="Arial"/>
              <a:cs typeface="Arial"/>
              <a:sym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4" name="Shape 3834"/>
        <p:cNvGrpSpPr/>
        <p:nvPr/>
      </p:nvGrpSpPr>
      <p:grpSpPr>
        <a:xfrm>
          <a:off x="0" y="0"/>
          <a:ext cx="0" cy="0"/>
          <a:chOff x="0" y="0"/>
          <a:chExt cx="0" cy="0"/>
        </a:xfrm>
      </p:grpSpPr>
      <p:grpSp>
        <p:nvGrpSpPr>
          <p:cNvPr id="3835" name="Google Shape;3835;p175"/>
          <p:cNvGrpSpPr/>
          <p:nvPr/>
        </p:nvGrpSpPr>
        <p:grpSpPr>
          <a:xfrm>
            <a:off x="5866725" y="2442225"/>
            <a:ext cx="2029626" cy="2654299"/>
            <a:chOff x="1091525" y="1394475"/>
            <a:chExt cx="2029626" cy="2654299"/>
          </a:xfrm>
        </p:grpSpPr>
        <p:pic>
          <p:nvPicPr>
            <p:cNvPr id="3836" name="Google Shape;3836;p175"/>
            <p:cNvPicPr preferRelativeResize="0"/>
            <p:nvPr/>
          </p:nvPicPr>
          <p:blipFill rotWithShape="1">
            <a:blip r:embed="rId3">
              <a:alphaModFix/>
            </a:blip>
            <a:srcRect b="14859" l="80107" r="0" t="40594"/>
            <a:stretch/>
          </p:blipFill>
          <p:spPr>
            <a:xfrm>
              <a:off x="1091525" y="1394475"/>
              <a:ext cx="2029626" cy="2654299"/>
            </a:xfrm>
            <a:prstGeom prst="rect">
              <a:avLst/>
            </a:prstGeom>
            <a:noFill/>
            <a:ln>
              <a:noFill/>
            </a:ln>
          </p:spPr>
        </p:pic>
        <p:pic>
          <p:nvPicPr>
            <p:cNvPr id="3837" name="Google Shape;3837;p175"/>
            <p:cNvPicPr preferRelativeResize="0"/>
            <p:nvPr/>
          </p:nvPicPr>
          <p:blipFill rotWithShape="1">
            <a:blip r:embed="rId4">
              <a:alphaModFix/>
            </a:blip>
            <a:srcRect b="0" l="75448" r="0" t="22112"/>
            <a:stretch/>
          </p:blipFill>
          <p:spPr>
            <a:xfrm>
              <a:off x="1091525" y="1394476"/>
              <a:ext cx="2029625" cy="1811075"/>
            </a:xfrm>
            <a:prstGeom prst="rect">
              <a:avLst/>
            </a:prstGeom>
            <a:noFill/>
            <a:ln>
              <a:noFill/>
            </a:ln>
            <a:effectLst>
              <a:outerShdw blurRad="57150" rotWithShape="0" algn="bl" dir="4500000" dist="38100">
                <a:schemeClr val="dk1"/>
              </a:outerShdw>
            </a:effectLst>
          </p:spPr>
        </p:pic>
        <p:sp>
          <p:nvSpPr>
            <p:cNvPr id="3838" name="Google Shape;3838;p175"/>
            <p:cNvSpPr txBox="1"/>
            <p:nvPr/>
          </p:nvSpPr>
          <p:spPr>
            <a:xfrm>
              <a:off x="1455800" y="2432813"/>
              <a:ext cx="1620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quetiapine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SEROQUEL</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50 mg</a:t>
              </a:r>
              <a:endParaRPr b="1" i="0" sz="1200" u="none" cap="none" strike="noStrike">
                <a:solidFill>
                  <a:srgbClr val="000000"/>
                </a:solidFill>
                <a:latin typeface="Arial"/>
                <a:ea typeface="Arial"/>
                <a:cs typeface="Arial"/>
                <a:sym typeface="Arial"/>
              </a:endParaRPr>
            </a:p>
          </p:txBody>
        </p:sp>
      </p:grpSp>
      <p:pic>
        <p:nvPicPr>
          <p:cNvPr id="3839" name="Google Shape;3839;p175"/>
          <p:cNvPicPr preferRelativeResize="0"/>
          <p:nvPr/>
        </p:nvPicPr>
        <p:blipFill rotWithShape="1">
          <a:blip r:embed="rId5">
            <a:alphaModFix/>
          </a:blip>
          <a:srcRect b="0" l="0" r="0" t="0"/>
          <a:stretch/>
        </p:blipFill>
        <p:spPr>
          <a:xfrm>
            <a:off x="592725" y="161125"/>
            <a:ext cx="4406202" cy="2320174"/>
          </a:xfrm>
          <a:prstGeom prst="rect">
            <a:avLst/>
          </a:prstGeom>
          <a:noFill/>
          <a:ln>
            <a:noFill/>
          </a:ln>
          <a:effectLst>
            <a:outerShdw blurRad="57150" rotWithShape="0" algn="bl" dir="5400000" dist="19050">
              <a:srgbClr val="000000">
                <a:alpha val="49803"/>
              </a:srgbClr>
            </a:outerShdw>
          </a:effectLst>
        </p:spPr>
      </p:pic>
      <p:pic>
        <p:nvPicPr>
          <p:cNvPr id="3840" name="Google Shape;3840;p175"/>
          <p:cNvPicPr preferRelativeResize="0"/>
          <p:nvPr/>
        </p:nvPicPr>
        <p:blipFill rotWithShape="1">
          <a:blip r:embed="rId6">
            <a:alphaModFix/>
          </a:blip>
          <a:srcRect b="0" l="0" r="0" t="0"/>
          <a:stretch/>
        </p:blipFill>
        <p:spPr>
          <a:xfrm>
            <a:off x="592725" y="2593172"/>
            <a:ext cx="4406201" cy="2445228"/>
          </a:xfrm>
          <a:prstGeom prst="rect">
            <a:avLst/>
          </a:prstGeom>
          <a:noFill/>
          <a:ln>
            <a:noFill/>
          </a:ln>
          <a:effectLst>
            <a:outerShdw blurRad="57150" rotWithShape="0" algn="bl" dir="5400000" dist="19050">
              <a:srgbClr val="000000">
                <a:alpha val="49803"/>
              </a:srgbClr>
            </a:outerShdw>
          </a:effectLst>
        </p:spPr>
      </p:pic>
      <p:grpSp>
        <p:nvGrpSpPr>
          <p:cNvPr id="3841" name="Google Shape;3841;p175"/>
          <p:cNvGrpSpPr/>
          <p:nvPr/>
        </p:nvGrpSpPr>
        <p:grpSpPr>
          <a:xfrm>
            <a:off x="6279108" y="334833"/>
            <a:ext cx="1689288" cy="1972745"/>
            <a:chOff x="7529914" y="2844329"/>
            <a:chExt cx="1461069" cy="1706232"/>
          </a:xfrm>
        </p:grpSpPr>
        <p:pic>
          <p:nvPicPr>
            <p:cNvPr id="3842" name="Google Shape;3842;p175"/>
            <p:cNvPicPr preferRelativeResize="0"/>
            <p:nvPr/>
          </p:nvPicPr>
          <p:blipFill rotWithShape="1">
            <a:blip r:embed="rId7">
              <a:alphaModFix/>
            </a:blip>
            <a:srcRect b="67948" l="72941" r="2545" t="8364"/>
            <a:stretch/>
          </p:blipFill>
          <p:spPr>
            <a:xfrm rot="-499435">
              <a:off x="8225430" y="3090133"/>
              <a:ext cx="723326" cy="636001"/>
            </a:xfrm>
            <a:prstGeom prst="rect">
              <a:avLst/>
            </a:prstGeom>
            <a:noFill/>
            <a:ln>
              <a:noFill/>
            </a:ln>
          </p:spPr>
        </p:pic>
        <p:grpSp>
          <p:nvGrpSpPr>
            <p:cNvPr id="3843" name="Google Shape;3843;p175"/>
            <p:cNvGrpSpPr/>
            <p:nvPr/>
          </p:nvGrpSpPr>
          <p:grpSpPr>
            <a:xfrm>
              <a:off x="7529914" y="2844329"/>
              <a:ext cx="1071080" cy="1706232"/>
              <a:chOff x="6242150" y="1669623"/>
              <a:chExt cx="1621375" cy="2582852"/>
            </a:xfrm>
          </p:grpSpPr>
          <p:pic>
            <p:nvPicPr>
              <p:cNvPr id="3844" name="Google Shape;3844;p175"/>
              <p:cNvPicPr preferRelativeResize="0"/>
              <p:nvPr/>
            </p:nvPicPr>
            <p:blipFill rotWithShape="1">
              <a:blip r:embed="rId7">
                <a:alphaModFix/>
              </a:blip>
              <a:srcRect b="82123" l="42052" r="42055" t="-1601"/>
              <a:stretch/>
            </p:blipFill>
            <p:spPr>
              <a:xfrm>
                <a:off x="6606886" y="1669623"/>
                <a:ext cx="1068079" cy="1191136"/>
              </a:xfrm>
              <a:prstGeom prst="rect">
                <a:avLst/>
              </a:prstGeom>
              <a:noFill/>
              <a:ln>
                <a:noFill/>
              </a:ln>
            </p:spPr>
          </p:pic>
          <p:pic>
            <p:nvPicPr>
              <p:cNvPr id="3845" name="Google Shape;3845;p175"/>
              <p:cNvPicPr preferRelativeResize="0"/>
              <p:nvPr/>
            </p:nvPicPr>
            <p:blipFill rotWithShape="1">
              <a:blip r:embed="rId8">
                <a:alphaModFix/>
              </a:blip>
              <a:srcRect b="0" l="0" r="0" t="0"/>
              <a:stretch/>
            </p:blipFill>
            <p:spPr>
              <a:xfrm>
                <a:off x="6242150" y="2560750"/>
                <a:ext cx="1621375" cy="1691725"/>
              </a:xfrm>
              <a:prstGeom prst="rect">
                <a:avLst/>
              </a:prstGeom>
              <a:noFill/>
              <a:ln>
                <a:noFill/>
              </a:ln>
            </p:spPr>
          </p:pic>
        </p:grpSp>
      </p:grpSp>
      <p:sp>
        <p:nvSpPr>
          <p:cNvPr id="3846" name="Google Shape;3846;p175"/>
          <p:cNvSpPr txBox="1"/>
          <p:nvPr/>
        </p:nvSpPr>
        <p:spPr>
          <a:xfrm>
            <a:off x="6115538" y="1327913"/>
            <a:ext cx="16209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diphenhydramine </a:t>
            </a:r>
            <a:endParaRPr b="1" i="0" sz="1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BENADRYL</a:t>
            </a:r>
            <a:endParaRPr b="1" i="0" sz="1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50 mg</a:t>
            </a:r>
            <a:endParaRPr b="1" i="0" sz="1000" u="none" cap="none" strike="noStrike">
              <a:solidFill>
                <a:schemeClr val="lt1"/>
              </a:solidFill>
              <a:latin typeface="Arial"/>
              <a:ea typeface="Arial"/>
              <a:cs typeface="Arial"/>
              <a:sym typeface="Arial"/>
            </a:endParaRPr>
          </a:p>
        </p:txBody>
      </p:sp>
      <p:sp>
        <p:nvSpPr>
          <p:cNvPr id="3847" name="Google Shape;3847;p175"/>
          <p:cNvSpPr txBox="1"/>
          <p:nvPr/>
        </p:nvSpPr>
        <p:spPr>
          <a:xfrm>
            <a:off x="689975" y="1327913"/>
            <a:ext cx="16209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TCA</a:t>
            </a:r>
            <a:endParaRPr b="1" i="0" sz="1200" u="none" cap="none" strike="noStrike">
              <a:solidFill>
                <a:srgbClr val="000000"/>
              </a:solidFill>
              <a:latin typeface="Arial"/>
              <a:ea typeface="Arial"/>
              <a:cs typeface="Arial"/>
              <a:sym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1" name="Shape 3851"/>
        <p:cNvGrpSpPr/>
        <p:nvPr/>
      </p:nvGrpSpPr>
      <p:grpSpPr>
        <a:xfrm>
          <a:off x="0" y="0"/>
          <a:ext cx="0" cy="0"/>
          <a:chOff x="0" y="0"/>
          <a:chExt cx="0" cy="0"/>
        </a:xfrm>
      </p:grpSpPr>
      <p:sp>
        <p:nvSpPr>
          <p:cNvPr id="3852" name="Google Shape;3852;p176"/>
          <p:cNvSpPr txBox="1"/>
          <p:nvPr/>
        </p:nvSpPr>
        <p:spPr>
          <a:xfrm>
            <a:off x="1180925" y="2547575"/>
            <a:ext cx="2665500" cy="43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3853" name="Google Shape;3853;p176"/>
          <p:cNvSpPr txBox="1"/>
          <p:nvPr/>
        </p:nvSpPr>
        <p:spPr>
          <a:xfrm>
            <a:off x="148250" y="2137675"/>
            <a:ext cx="3154200" cy="7845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850"/>
              <a:buFont typeface="Arial"/>
              <a:buNone/>
            </a:pPr>
            <a:r>
              <a:rPr b="0" i="0" lang="en" sz="1400" u="none" cap="none" strike="noStrike">
                <a:solidFill>
                  <a:srgbClr val="000000"/>
                </a:solidFill>
                <a:latin typeface="Arial"/>
                <a:ea typeface="Arial"/>
                <a:cs typeface="Arial"/>
                <a:sym typeface="Arial"/>
              </a:rPr>
              <a:t>FDA-approved for:</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  Schizophrenia &gt; 13 years old</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  Bipolar &gt; 10 years old</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  Irritability of autism &gt; 5 years old</a:t>
            </a:r>
            <a:endParaRPr b="0" i="0" sz="1400" u="none" cap="none" strike="noStrike">
              <a:solidFill>
                <a:srgbClr val="000000"/>
              </a:solidFill>
              <a:latin typeface="Arial"/>
              <a:ea typeface="Arial"/>
              <a:cs typeface="Arial"/>
              <a:sym typeface="Arial"/>
            </a:endParaRPr>
          </a:p>
        </p:txBody>
      </p:sp>
      <p:sp>
        <p:nvSpPr>
          <p:cNvPr id="3854" name="Google Shape;3854;p176"/>
          <p:cNvSpPr txBox="1"/>
          <p:nvPr/>
        </p:nvSpPr>
        <p:spPr>
          <a:xfrm>
            <a:off x="148260" y="132256"/>
            <a:ext cx="3186000" cy="6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Risperidone (RISPERDAL)</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1300" u="none" cap="none" strike="noStrike">
                <a:solidFill>
                  <a:srgbClr val="000000"/>
                </a:solidFill>
                <a:latin typeface="Arial"/>
                <a:ea typeface="Arial"/>
                <a:cs typeface="Arial"/>
                <a:sym typeface="Arial"/>
              </a:rPr>
              <a:t>ris PER i dohn / RIS per dal</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 sz="1600" u="none" cap="none" strike="noStrike">
                <a:solidFill>
                  <a:srgbClr val="000000"/>
                </a:solidFill>
                <a:latin typeface="Arial"/>
                <a:ea typeface="Arial"/>
                <a:cs typeface="Arial"/>
                <a:sym typeface="Arial"/>
              </a:rPr>
              <a:t>“Breast-perdal” </a:t>
            </a:r>
            <a:endParaRPr b="0" i="0" sz="1600" u="none" cap="none" strike="noStrike">
              <a:solidFill>
                <a:srgbClr val="000000"/>
              </a:solidFill>
              <a:latin typeface="Arial"/>
              <a:ea typeface="Arial"/>
              <a:cs typeface="Arial"/>
              <a:sym typeface="Arial"/>
            </a:endParaRPr>
          </a:p>
        </p:txBody>
      </p:sp>
      <p:sp>
        <p:nvSpPr>
          <p:cNvPr id="3855" name="Google Shape;3855;p176"/>
          <p:cNvSpPr txBox="1"/>
          <p:nvPr/>
        </p:nvSpPr>
        <p:spPr>
          <a:xfrm>
            <a:off x="175475" y="1060375"/>
            <a:ext cx="3485700" cy="23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400" u="none" cap="none" strike="noStrike">
                <a:solidFill>
                  <a:srgbClr val="000000"/>
                </a:solidFill>
                <a:latin typeface="Arial"/>
                <a:ea typeface="Arial"/>
                <a:cs typeface="Arial"/>
                <a:sym typeface="Arial"/>
              </a:rPr>
              <a:t>❖ Antipsychotic (SGA)</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D2 antagonist - </a:t>
            </a:r>
            <a:r>
              <a:rPr b="1" i="0" lang="en" sz="1500" u="none" cap="none" strike="noStrike">
                <a:solidFill>
                  <a:srgbClr val="000000"/>
                </a:solidFill>
                <a:latin typeface="Arial"/>
                <a:ea typeface="Arial"/>
                <a:cs typeface="Arial"/>
                <a:sym typeface="Arial"/>
              </a:rPr>
              <a:t>⇩ </a:t>
            </a:r>
            <a:r>
              <a:rPr b="0" i="0" lang="en" sz="1400" u="none" cap="none" strike="noStrike">
                <a:solidFill>
                  <a:srgbClr val="000000"/>
                </a:solidFill>
                <a:latin typeface="Arial"/>
                <a:ea typeface="Arial"/>
                <a:cs typeface="Arial"/>
                <a:sym typeface="Arial"/>
              </a:rPr>
              <a:t>DA</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5-HT</a:t>
            </a:r>
            <a:r>
              <a:rPr b="0" baseline="-25000" i="0" lang="en" sz="1400" u="none" cap="none" strike="noStrike">
                <a:solidFill>
                  <a:srgbClr val="000000"/>
                </a:solidFill>
                <a:latin typeface="Arial"/>
                <a:ea typeface="Arial"/>
                <a:cs typeface="Arial"/>
                <a:sym typeface="Arial"/>
              </a:rPr>
              <a:t>2A</a:t>
            </a:r>
            <a:r>
              <a:rPr b="0" i="0" lang="en" sz="1400" u="none" cap="none" strike="noStrike">
                <a:solidFill>
                  <a:srgbClr val="000000"/>
                </a:solidFill>
                <a:latin typeface="Arial"/>
                <a:ea typeface="Arial"/>
                <a:cs typeface="Arial"/>
                <a:sym typeface="Arial"/>
              </a:rPr>
              <a:t> antagonist - </a:t>
            </a:r>
            <a:r>
              <a:rPr b="1" i="0" lang="en" sz="1500" u="none" cap="none" strike="noStrike">
                <a:solidFill>
                  <a:srgbClr val="000000"/>
                </a:solidFill>
                <a:latin typeface="Arial"/>
                <a:ea typeface="Arial"/>
                <a:cs typeface="Arial"/>
                <a:sym typeface="Arial"/>
              </a:rPr>
              <a:t>⇧ </a:t>
            </a:r>
            <a:r>
              <a:rPr b="0" i="0" lang="en" sz="1400" u="none" cap="none" strike="noStrike">
                <a:solidFill>
                  <a:srgbClr val="000000"/>
                </a:solidFill>
                <a:latin typeface="Arial"/>
                <a:ea typeface="Arial"/>
                <a:cs typeface="Arial"/>
                <a:sym typeface="Arial"/>
              </a:rPr>
              <a:t>DA</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Alpha-adrenergic antagonist</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6" name="Google Shape;3856;p176"/>
          <p:cNvSpPr txBox="1"/>
          <p:nvPr/>
        </p:nvSpPr>
        <p:spPr>
          <a:xfrm>
            <a:off x="498428" y="1761269"/>
            <a:ext cx="566400" cy="42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nvGrpSpPr>
          <p:cNvPr id="3857" name="Google Shape;3857;p176"/>
          <p:cNvGrpSpPr/>
          <p:nvPr/>
        </p:nvGrpSpPr>
        <p:grpSpPr>
          <a:xfrm>
            <a:off x="4116154" y="750631"/>
            <a:ext cx="2426313" cy="3364179"/>
            <a:chOff x="23899" y="949510"/>
            <a:chExt cx="1564052" cy="2168619"/>
          </a:xfrm>
        </p:grpSpPr>
        <p:sp>
          <p:nvSpPr>
            <p:cNvPr id="3858" name="Google Shape;3858;p176"/>
            <p:cNvSpPr txBox="1"/>
            <p:nvPr/>
          </p:nvSpPr>
          <p:spPr>
            <a:xfrm>
              <a:off x="23899" y="2349332"/>
              <a:ext cx="855900" cy="33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gyneco-</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mastia</a:t>
              </a:r>
              <a:endParaRPr b="0" i="0" sz="1200" u="none" cap="none" strike="noStrike">
                <a:solidFill>
                  <a:srgbClr val="000000"/>
                </a:solidFill>
                <a:latin typeface="Arial"/>
                <a:ea typeface="Arial"/>
                <a:cs typeface="Arial"/>
                <a:sym typeface="Arial"/>
              </a:endParaRPr>
            </a:p>
          </p:txBody>
        </p:sp>
        <p:pic>
          <p:nvPicPr>
            <p:cNvPr id="3859" name="Google Shape;3859;p176"/>
            <p:cNvPicPr preferRelativeResize="0"/>
            <p:nvPr/>
          </p:nvPicPr>
          <p:blipFill rotWithShape="1">
            <a:blip r:embed="rId3">
              <a:alphaModFix/>
            </a:blip>
            <a:srcRect b="0" l="0" r="0" t="0"/>
            <a:stretch/>
          </p:blipFill>
          <p:spPr>
            <a:xfrm>
              <a:off x="55436" y="949510"/>
              <a:ext cx="1532515" cy="2168619"/>
            </a:xfrm>
            <a:prstGeom prst="rect">
              <a:avLst/>
            </a:prstGeom>
            <a:noFill/>
            <a:ln>
              <a:noFill/>
            </a:ln>
          </p:spPr>
        </p:pic>
      </p:gr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3" name="Shape 3863"/>
        <p:cNvGrpSpPr/>
        <p:nvPr/>
      </p:nvGrpSpPr>
      <p:grpSpPr>
        <a:xfrm>
          <a:off x="0" y="0"/>
          <a:ext cx="0" cy="0"/>
          <a:chOff x="0" y="0"/>
          <a:chExt cx="0" cy="0"/>
        </a:xfrm>
      </p:grpSpPr>
      <p:pic>
        <p:nvPicPr>
          <p:cNvPr id="3864" name="Google Shape;3864;p177"/>
          <p:cNvPicPr preferRelativeResize="0"/>
          <p:nvPr/>
        </p:nvPicPr>
        <p:blipFill rotWithShape="1">
          <a:blip r:embed="rId3">
            <a:alphaModFix/>
          </a:blip>
          <a:srcRect b="0" l="2257" r="0" t="0"/>
          <a:stretch/>
        </p:blipFill>
        <p:spPr>
          <a:xfrm>
            <a:off x="2785875" y="537100"/>
            <a:ext cx="3684676" cy="3570400"/>
          </a:xfrm>
          <a:prstGeom prst="rect">
            <a:avLst/>
          </a:prstGeom>
          <a:noFill/>
          <a:ln>
            <a:noFill/>
          </a:ln>
        </p:spPr>
      </p:pic>
      <p:pic>
        <p:nvPicPr>
          <p:cNvPr id="3865" name="Google Shape;3865;p177"/>
          <p:cNvPicPr preferRelativeResize="0"/>
          <p:nvPr/>
        </p:nvPicPr>
        <p:blipFill rotWithShape="1">
          <a:blip r:embed="rId4">
            <a:alphaModFix/>
          </a:blip>
          <a:srcRect b="0" l="0" r="0" t="0"/>
          <a:stretch/>
        </p:blipFill>
        <p:spPr>
          <a:xfrm>
            <a:off x="1372737" y="4195174"/>
            <a:ext cx="6398525" cy="898975"/>
          </a:xfrm>
          <a:prstGeom prst="rect">
            <a:avLst/>
          </a:prstGeom>
          <a:noFill/>
          <a:ln>
            <a:noFill/>
          </a:ln>
        </p:spPr>
      </p:pic>
      <p:cxnSp>
        <p:nvCxnSpPr>
          <p:cNvPr id="3866" name="Google Shape;3866;p177"/>
          <p:cNvCxnSpPr/>
          <p:nvPr/>
        </p:nvCxnSpPr>
        <p:spPr>
          <a:xfrm>
            <a:off x="3627550" y="1316500"/>
            <a:ext cx="1681500" cy="1717200"/>
          </a:xfrm>
          <a:prstGeom prst="straightConnector1">
            <a:avLst/>
          </a:prstGeom>
          <a:noFill/>
          <a:ln cap="flat" cmpd="sng" w="38100">
            <a:solidFill>
              <a:schemeClr val="lt1"/>
            </a:solidFill>
            <a:prstDash val="solid"/>
            <a:round/>
            <a:headEnd len="sm" w="sm" type="none"/>
            <a:tailEnd len="sm" w="sm" type="none"/>
          </a:ln>
        </p:spPr>
      </p:cxnSp>
      <p:cxnSp>
        <p:nvCxnSpPr>
          <p:cNvPr id="3867" name="Google Shape;3867;p177"/>
          <p:cNvCxnSpPr/>
          <p:nvPr/>
        </p:nvCxnSpPr>
        <p:spPr>
          <a:xfrm flipH="1" rot="10800000">
            <a:off x="1621300" y="1324875"/>
            <a:ext cx="2016900" cy="3036600"/>
          </a:xfrm>
          <a:prstGeom prst="straightConnector1">
            <a:avLst/>
          </a:prstGeom>
          <a:noFill/>
          <a:ln cap="flat" cmpd="sng" w="38100">
            <a:solidFill>
              <a:srgbClr val="00FF00"/>
            </a:solidFill>
            <a:prstDash val="solid"/>
            <a:round/>
            <a:headEnd len="sm" w="sm" type="none"/>
            <a:tailEnd len="sm" w="sm" type="none"/>
          </a:ln>
        </p:spPr>
      </p:cxnSp>
      <p:cxnSp>
        <p:nvCxnSpPr>
          <p:cNvPr id="3868" name="Google Shape;3868;p177"/>
          <p:cNvCxnSpPr/>
          <p:nvPr/>
        </p:nvCxnSpPr>
        <p:spPr>
          <a:xfrm flipH="1" rot="10800000">
            <a:off x="2062550" y="3029475"/>
            <a:ext cx="3251400" cy="1332000"/>
          </a:xfrm>
          <a:prstGeom prst="straightConnector1">
            <a:avLst/>
          </a:prstGeom>
          <a:noFill/>
          <a:ln cap="flat" cmpd="sng" w="38100">
            <a:solidFill>
              <a:srgbClr val="00FF00"/>
            </a:solidFill>
            <a:prstDash val="solid"/>
            <a:round/>
            <a:headEnd len="sm" w="sm" type="none"/>
            <a:tailEnd len="sm" w="sm" type="none"/>
          </a:ln>
        </p:spPr>
      </p:cxnSp>
      <p:sp>
        <p:nvSpPr>
          <p:cNvPr id="3869" name="Google Shape;3869;p177"/>
          <p:cNvSpPr/>
          <p:nvPr/>
        </p:nvSpPr>
        <p:spPr>
          <a:xfrm>
            <a:off x="4903275" y="4468875"/>
            <a:ext cx="2902800" cy="5088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70" name="Google Shape;3870;p177"/>
          <p:cNvPicPr preferRelativeResize="0"/>
          <p:nvPr/>
        </p:nvPicPr>
        <p:blipFill rotWithShape="1">
          <a:blip r:embed="rId5">
            <a:alphaModFix/>
          </a:blip>
          <a:srcRect b="0" l="0" r="0" t="0"/>
          <a:stretch/>
        </p:blipFill>
        <p:spPr>
          <a:xfrm>
            <a:off x="8108018" y="124574"/>
            <a:ext cx="766980" cy="1085326"/>
          </a:xfrm>
          <a:prstGeom prst="rect">
            <a:avLst/>
          </a:prstGeom>
          <a:noFill/>
          <a:ln>
            <a:noFill/>
          </a:ln>
        </p:spPr>
      </p:pic>
      <p:sp>
        <p:nvSpPr>
          <p:cNvPr id="3871" name="Google Shape;3871;p177"/>
          <p:cNvSpPr txBox="1"/>
          <p:nvPr/>
        </p:nvSpPr>
        <p:spPr>
          <a:xfrm>
            <a:off x="453000" y="189375"/>
            <a:ext cx="16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Risperidone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RISPERDAL</a:t>
            </a:r>
            <a:endParaRPr b="1" i="0" sz="1400" u="none" cap="none" strike="noStrike">
              <a:solidFill>
                <a:srgbClr val="000000"/>
              </a:solidFill>
              <a:latin typeface="Arial"/>
              <a:ea typeface="Arial"/>
              <a:cs typeface="Arial"/>
              <a:sym typeface="Arial"/>
            </a:endParaRPr>
          </a:p>
        </p:txBody>
      </p:sp>
      <p:pic>
        <p:nvPicPr>
          <p:cNvPr id="3872" name="Google Shape;3872;p177"/>
          <p:cNvPicPr preferRelativeResize="0"/>
          <p:nvPr/>
        </p:nvPicPr>
        <p:blipFill rotWithShape="1">
          <a:blip r:embed="rId6">
            <a:alphaModFix/>
          </a:blip>
          <a:srcRect b="0" l="68095" r="-2586" t="0"/>
          <a:stretch/>
        </p:blipFill>
        <p:spPr>
          <a:xfrm>
            <a:off x="640825" y="677975"/>
            <a:ext cx="731900" cy="1151529"/>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6" name="Shape 3876"/>
        <p:cNvGrpSpPr/>
        <p:nvPr/>
      </p:nvGrpSpPr>
      <p:grpSpPr>
        <a:xfrm>
          <a:off x="0" y="0"/>
          <a:ext cx="0" cy="0"/>
          <a:chOff x="0" y="0"/>
          <a:chExt cx="0" cy="0"/>
        </a:xfrm>
      </p:grpSpPr>
      <p:pic>
        <p:nvPicPr>
          <p:cNvPr id="3877" name="Google Shape;3877;p178"/>
          <p:cNvPicPr preferRelativeResize="0"/>
          <p:nvPr/>
        </p:nvPicPr>
        <p:blipFill rotWithShape="1">
          <a:blip r:embed="rId3">
            <a:alphaModFix/>
          </a:blip>
          <a:srcRect b="0" l="2257" r="0" t="0"/>
          <a:stretch/>
        </p:blipFill>
        <p:spPr>
          <a:xfrm>
            <a:off x="2785875" y="537100"/>
            <a:ext cx="3684676" cy="3570400"/>
          </a:xfrm>
          <a:prstGeom prst="rect">
            <a:avLst/>
          </a:prstGeom>
          <a:noFill/>
          <a:ln>
            <a:noFill/>
          </a:ln>
        </p:spPr>
      </p:pic>
      <p:pic>
        <p:nvPicPr>
          <p:cNvPr id="3878" name="Google Shape;3878;p178"/>
          <p:cNvPicPr preferRelativeResize="0"/>
          <p:nvPr/>
        </p:nvPicPr>
        <p:blipFill rotWithShape="1">
          <a:blip r:embed="rId4">
            <a:alphaModFix/>
          </a:blip>
          <a:srcRect b="0" l="0" r="0" t="0"/>
          <a:stretch/>
        </p:blipFill>
        <p:spPr>
          <a:xfrm>
            <a:off x="1372737" y="4195174"/>
            <a:ext cx="6398525" cy="898975"/>
          </a:xfrm>
          <a:prstGeom prst="rect">
            <a:avLst/>
          </a:prstGeom>
          <a:noFill/>
          <a:ln>
            <a:noFill/>
          </a:ln>
        </p:spPr>
      </p:pic>
      <p:cxnSp>
        <p:nvCxnSpPr>
          <p:cNvPr id="3879" name="Google Shape;3879;p178"/>
          <p:cNvCxnSpPr/>
          <p:nvPr/>
        </p:nvCxnSpPr>
        <p:spPr>
          <a:xfrm>
            <a:off x="3627550" y="1316500"/>
            <a:ext cx="1681500" cy="1717200"/>
          </a:xfrm>
          <a:prstGeom prst="straightConnector1">
            <a:avLst/>
          </a:prstGeom>
          <a:noFill/>
          <a:ln cap="flat" cmpd="sng" w="38100">
            <a:solidFill>
              <a:schemeClr val="lt1"/>
            </a:solidFill>
            <a:prstDash val="solid"/>
            <a:round/>
            <a:headEnd len="sm" w="sm" type="none"/>
            <a:tailEnd len="sm" w="sm" type="none"/>
          </a:ln>
        </p:spPr>
      </p:cxnSp>
      <p:cxnSp>
        <p:nvCxnSpPr>
          <p:cNvPr id="3880" name="Google Shape;3880;p178"/>
          <p:cNvCxnSpPr/>
          <p:nvPr/>
        </p:nvCxnSpPr>
        <p:spPr>
          <a:xfrm flipH="1" rot="10800000">
            <a:off x="1621300" y="1324875"/>
            <a:ext cx="2016900" cy="3036600"/>
          </a:xfrm>
          <a:prstGeom prst="straightConnector1">
            <a:avLst/>
          </a:prstGeom>
          <a:noFill/>
          <a:ln cap="flat" cmpd="sng" w="38100">
            <a:solidFill>
              <a:srgbClr val="00FF00"/>
            </a:solidFill>
            <a:prstDash val="solid"/>
            <a:round/>
            <a:headEnd len="sm" w="sm" type="none"/>
            <a:tailEnd len="sm" w="sm" type="none"/>
          </a:ln>
        </p:spPr>
      </p:cxnSp>
      <p:cxnSp>
        <p:nvCxnSpPr>
          <p:cNvPr id="3881" name="Google Shape;3881;p178"/>
          <p:cNvCxnSpPr/>
          <p:nvPr/>
        </p:nvCxnSpPr>
        <p:spPr>
          <a:xfrm flipH="1" rot="10800000">
            <a:off x="2062550" y="3029475"/>
            <a:ext cx="3251400" cy="1332000"/>
          </a:xfrm>
          <a:prstGeom prst="straightConnector1">
            <a:avLst/>
          </a:prstGeom>
          <a:noFill/>
          <a:ln cap="flat" cmpd="sng" w="38100">
            <a:solidFill>
              <a:srgbClr val="00FF00"/>
            </a:solidFill>
            <a:prstDash val="solid"/>
            <a:round/>
            <a:headEnd len="sm" w="sm" type="none"/>
            <a:tailEnd len="sm" w="sm" type="none"/>
          </a:ln>
        </p:spPr>
      </p:cxnSp>
      <p:sp>
        <p:nvSpPr>
          <p:cNvPr id="3882" name="Google Shape;3882;p178"/>
          <p:cNvSpPr/>
          <p:nvPr/>
        </p:nvSpPr>
        <p:spPr>
          <a:xfrm>
            <a:off x="4903275" y="4468875"/>
            <a:ext cx="2902800" cy="5088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83" name="Google Shape;3883;p178"/>
          <p:cNvPicPr preferRelativeResize="0"/>
          <p:nvPr/>
        </p:nvPicPr>
        <p:blipFill rotWithShape="1">
          <a:blip r:embed="rId5">
            <a:alphaModFix/>
          </a:blip>
          <a:srcRect b="0" l="0" r="0" t="0"/>
          <a:stretch/>
        </p:blipFill>
        <p:spPr>
          <a:xfrm>
            <a:off x="8108018" y="124574"/>
            <a:ext cx="766980" cy="1085326"/>
          </a:xfrm>
          <a:prstGeom prst="rect">
            <a:avLst/>
          </a:prstGeom>
          <a:noFill/>
          <a:ln>
            <a:noFill/>
          </a:ln>
        </p:spPr>
      </p:pic>
      <p:sp>
        <p:nvSpPr>
          <p:cNvPr id="3884" name="Google Shape;3884;p178"/>
          <p:cNvSpPr txBox="1"/>
          <p:nvPr/>
        </p:nvSpPr>
        <p:spPr>
          <a:xfrm>
            <a:off x="453000" y="189375"/>
            <a:ext cx="20862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Risperidone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RISPERDAL</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2nd atypical antipsychotic, following clozapine.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85" name="Google Shape;3885;p178"/>
          <p:cNvPicPr preferRelativeResize="0"/>
          <p:nvPr/>
        </p:nvPicPr>
        <p:blipFill rotWithShape="1">
          <a:blip r:embed="rId6">
            <a:alphaModFix/>
          </a:blip>
          <a:srcRect b="0" l="68095" r="-2586" t="0"/>
          <a:stretch/>
        </p:blipFill>
        <p:spPr>
          <a:xfrm>
            <a:off x="7480625" y="283226"/>
            <a:ext cx="546900" cy="860475"/>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9" name="Shape 3889"/>
        <p:cNvGrpSpPr/>
        <p:nvPr/>
      </p:nvGrpSpPr>
      <p:grpSpPr>
        <a:xfrm>
          <a:off x="0" y="0"/>
          <a:ext cx="0" cy="0"/>
          <a:chOff x="0" y="0"/>
          <a:chExt cx="0" cy="0"/>
        </a:xfrm>
      </p:grpSpPr>
      <p:pic>
        <p:nvPicPr>
          <p:cNvPr id="3890" name="Google Shape;3890;p179"/>
          <p:cNvPicPr preferRelativeResize="0"/>
          <p:nvPr/>
        </p:nvPicPr>
        <p:blipFill rotWithShape="1">
          <a:blip r:embed="rId3">
            <a:alphaModFix/>
          </a:blip>
          <a:srcRect b="0" l="2257" r="0" t="0"/>
          <a:stretch/>
        </p:blipFill>
        <p:spPr>
          <a:xfrm>
            <a:off x="2785875" y="537100"/>
            <a:ext cx="3684676" cy="3570400"/>
          </a:xfrm>
          <a:prstGeom prst="rect">
            <a:avLst/>
          </a:prstGeom>
          <a:noFill/>
          <a:ln>
            <a:noFill/>
          </a:ln>
        </p:spPr>
      </p:pic>
      <p:pic>
        <p:nvPicPr>
          <p:cNvPr id="3891" name="Google Shape;3891;p179"/>
          <p:cNvPicPr preferRelativeResize="0"/>
          <p:nvPr/>
        </p:nvPicPr>
        <p:blipFill rotWithShape="1">
          <a:blip r:embed="rId4">
            <a:alphaModFix/>
          </a:blip>
          <a:srcRect b="0" l="0" r="0" t="0"/>
          <a:stretch/>
        </p:blipFill>
        <p:spPr>
          <a:xfrm>
            <a:off x="1372737" y="4195174"/>
            <a:ext cx="6398525" cy="898975"/>
          </a:xfrm>
          <a:prstGeom prst="rect">
            <a:avLst/>
          </a:prstGeom>
          <a:noFill/>
          <a:ln>
            <a:noFill/>
          </a:ln>
        </p:spPr>
      </p:pic>
      <p:cxnSp>
        <p:nvCxnSpPr>
          <p:cNvPr id="3892" name="Google Shape;3892;p179"/>
          <p:cNvCxnSpPr/>
          <p:nvPr/>
        </p:nvCxnSpPr>
        <p:spPr>
          <a:xfrm>
            <a:off x="3627550" y="1316500"/>
            <a:ext cx="1681500" cy="1717200"/>
          </a:xfrm>
          <a:prstGeom prst="straightConnector1">
            <a:avLst/>
          </a:prstGeom>
          <a:noFill/>
          <a:ln cap="flat" cmpd="sng" w="38100">
            <a:solidFill>
              <a:schemeClr val="lt1"/>
            </a:solidFill>
            <a:prstDash val="solid"/>
            <a:round/>
            <a:headEnd len="sm" w="sm" type="none"/>
            <a:tailEnd len="sm" w="sm" type="none"/>
          </a:ln>
        </p:spPr>
      </p:cxnSp>
      <p:cxnSp>
        <p:nvCxnSpPr>
          <p:cNvPr id="3893" name="Google Shape;3893;p179"/>
          <p:cNvCxnSpPr/>
          <p:nvPr/>
        </p:nvCxnSpPr>
        <p:spPr>
          <a:xfrm flipH="1" rot="10800000">
            <a:off x="1621300" y="1324875"/>
            <a:ext cx="2016900" cy="3036600"/>
          </a:xfrm>
          <a:prstGeom prst="straightConnector1">
            <a:avLst/>
          </a:prstGeom>
          <a:noFill/>
          <a:ln cap="flat" cmpd="sng" w="38100">
            <a:solidFill>
              <a:srgbClr val="00FF00"/>
            </a:solidFill>
            <a:prstDash val="solid"/>
            <a:round/>
            <a:headEnd len="sm" w="sm" type="none"/>
            <a:tailEnd len="sm" w="sm" type="none"/>
          </a:ln>
        </p:spPr>
      </p:cxnSp>
      <p:cxnSp>
        <p:nvCxnSpPr>
          <p:cNvPr id="3894" name="Google Shape;3894;p179"/>
          <p:cNvCxnSpPr/>
          <p:nvPr/>
        </p:nvCxnSpPr>
        <p:spPr>
          <a:xfrm flipH="1" rot="10800000">
            <a:off x="2062550" y="3029475"/>
            <a:ext cx="3251400" cy="1332000"/>
          </a:xfrm>
          <a:prstGeom prst="straightConnector1">
            <a:avLst/>
          </a:prstGeom>
          <a:noFill/>
          <a:ln cap="flat" cmpd="sng" w="38100">
            <a:solidFill>
              <a:srgbClr val="00FF00"/>
            </a:solidFill>
            <a:prstDash val="solid"/>
            <a:round/>
            <a:headEnd len="sm" w="sm" type="none"/>
            <a:tailEnd len="sm" w="sm" type="none"/>
          </a:ln>
        </p:spPr>
      </p:cxnSp>
      <p:sp>
        <p:nvSpPr>
          <p:cNvPr id="3895" name="Google Shape;3895;p179"/>
          <p:cNvSpPr/>
          <p:nvPr/>
        </p:nvSpPr>
        <p:spPr>
          <a:xfrm>
            <a:off x="4903275" y="4468875"/>
            <a:ext cx="2902800" cy="5088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96" name="Google Shape;3896;p179"/>
          <p:cNvPicPr preferRelativeResize="0"/>
          <p:nvPr/>
        </p:nvPicPr>
        <p:blipFill rotWithShape="1">
          <a:blip r:embed="rId5">
            <a:alphaModFix/>
          </a:blip>
          <a:srcRect b="0" l="0" r="0" t="0"/>
          <a:stretch/>
        </p:blipFill>
        <p:spPr>
          <a:xfrm>
            <a:off x="8108018" y="124574"/>
            <a:ext cx="766980" cy="1085326"/>
          </a:xfrm>
          <a:prstGeom prst="rect">
            <a:avLst/>
          </a:prstGeom>
          <a:noFill/>
          <a:ln>
            <a:noFill/>
          </a:ln>
        </p:spPr>
      </p:pic>
      <p:sp>
        <p:nvSpPr>
          <p:cNvPr id="3897" name="Google Shape;3897;p179"/>
          <p:cNvSpPr txBox="1"/>
          <p:nvPr/>
        </p:nvSpPr>
        <p:spPr>
          <a:xfrm>
            <a:off x="453000" y="189375"/>
            <a:ext cx="20862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Risperidone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RISPERDAL</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2nd atypical antipsychotic, following clozapine.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Marketing genius!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98" name="Google Shape;3898;p179"/>
          <p:cNvPicPr preferRelativeResize="0"/>
          <p:nvPr/>
        </p:nvPicPr>
        <p:blipFill rotWithShape="1">
          <a:blip r:embed="rId6">
            <a:alphaModFix/>
          </a:blip>
          <a:srcRect b="0" l="68095" r="-2586" t="0"/>
          <a:stretch/>
        </p:blipFill>
        <p:spPr>
          <a:xfrm>
            <a:off x="7480625" y="283226"/>
            <a:ext cx="546900" cy="860475"/>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2" name="Shape 3902"/>
        <p:cNvGrpSpPr/>
        <p:nvPr/>
      </p:nvGrpSpPr>
      <p:grpSpPr>
        <a:xfrm>
          <a:off x="0" y="0"/>
          <a:ext cx="0" cy="0"/>
          <a:chOff x="0" y="0"/>
          <a:chExt cx="0" cy="0"/>
        </a:xfrm>
      </p:grpSpPr>
      <p:pic>
        <p:nvPicPr>
          <p:cNvPr id="3903" name="Google Shape;3903;p180"/>
          <p:cNvPicPr preferRelativeResize="0"/>
          <p:nvPr/>
        </p:nvPicPr>
        <p:blipFill rotWithShape="1">
          <a:blip r:embed="rId3">
            <a:alphaModFix/>
          </a:blip>
          <a:srcRect b="0" l="2257" r="0" t="0"/>
          <a:stretch/>
        </p:blipFill>
        <p:spPr>
          <a:xfrm>
            <a:off x="2785875" y="537100"/>
            <a:ext cx="3684676" cy="3570400"/>
          </a:xfrm>
          <a:prstGeom prst="rect">
            <a:avLst/>
          </a:prstGeom>
          <a:noFill/>
          <a:ln>
            <a:noFill/>
          </a:ln>
        </p:spPr>
      </p:pic>
      <p:pic>
        <p:nvPicPr>
          <p:cNvPr id="3904" name="Google Shape;3904;p180"/>
          <p:cNvPicPr preferRelativeResize="0"/>
          <p:nvPr/>
        </p:nvPicPr>
        <p:blipFill rotWithShape="1">
          <a:blip r:embed="rId4">
            <a:alphaModFix/>
          </a:blip>
          <a:srcRect b="0" l="0" r="0" t="0"/>
          <a:stretch/>
        </p:blipFill>
        <p:spPr>
          <a:xfrm>
            <a:off x="1372737" y="4195174"/>
            <a:ext cx="6398525" cy="898975"/>
          </a:xfrm>
          <a:prstGeom prst="rect">
            <a:avLst/>
          </a:prstGeom>
          <a:noFill/>
          <a:ln>
            <a:noFill/>
          </a:ln>
        </p:spPr>
      </p:pic>
      <p:cxnSp>
        <p:nvCxnSpPr>
          <p:cNvPr id="3905" name="Google Shape;3905;p180"/>
          <p:cNvCxnSpPr/>
          <p:nvPr/>
        </p:nvCxnSpPr>
        <p:spPr>
          <a:xfrm>
            <a:off x="3627550" y="1316500"/>
            <a:ext cx="1681500" cy="1717200"/>
          </a:xfrm>
          <a:prstGeom prst="straightConnector1">
            <a:avLst/>
          </a:prstGeom>
          <a:noFill/>
          <a:ln cap="flat" cmpd="sng" w="38100">
            <a:solidFill>
              <a:schemeClr val="lt1"/>
            </a:solidFill>
            <a:prstDash val="solid"/>
            <a:round/>
            <a:headEnd len="sm" w="sm" type="none"/>
            <a:tailEnd len="sm" w="sm" type="none"/>
          </a:ln>
        </p:spPr>
      </p:cxnSp>
      <p:cxnSp>
        <p:nvCxnSpPr>
          <p:cNvPr id="3906" name="Google Shape;3906;p180"/>
          <p:cNvCxnSpPr/>
          <p:nvPr/>
        </p:nvCxnSpPr>
        <p:spPr>
          <a:xfrm flipH="1" rot="10800000">
            <a:off x="1621300" y="1324875"/>
            <a:ext cx="2016900" cy="3036600"/>
          </a:xfrm>
          <a:prstGeom prst="straightConnector1">
            <a:avLst/>
          </a:prstGeom>
          <a:noFill/>
          <a:ln cap="flat" cmpd="sng" w="38100">
            <a:solidFill>
              <a:srgbClr val="00FF00"/>
            </a:solidFill>
            <a:prstDash val="solid"/>
            <a:round/>
            <a:headEnd len="sm" w="sm" type="none"/>
            <a:tailEnd len="sm" w="sm" type="none"/>
          </a:ln>
        </p:spPr>
      </p:cxnSp>
      <p:cxnSp>
        <p:nvCxnSpPr>
          <p:cNvPr id="3907" name="Google Shape;3907;p180"/>
          <p:cNvCxnSpPr/>
          <p:nvPr/>
        </p:nvCxnSpPr>
        <p:spPr>
          <a:xfrm flipH="1" rot="10800000">
            <a:off x="2062550" y="3029475"/>
            <a:ext cx="3251400" cy="1332000"/>
          </a:xfrm>
          <a:prstGeom prst="straightConnector1">
            <a:avLst/>
          </a:prstGeom>
          <a:noFill/>
          <a:ln cap="flat" cmpd="sng" w="38100">
            <a:solidFill>
              <a:srgbClr val="00FF00"/>
            </a:solidFill>
            <a:prstDash val="solid"/>
            <a:round/>
            <a:headEnd len="sm" w="sm" type="none"/>
            <a:tailEnd len="sm" w="sm" type="none"/>
          </a:ln>
        </p:spPr>
      </p:cxnSp>
      <p:sp>
        <p:nvSpPr>
          <p:cNvPr id="3908" name="Google Shape;3908;p180"/>
          <p:cNvSpPr/>
          <p:nvPr/>
        </p:nvSpPr>
        <p:spPr>
          <a:xfrm>
            <a:off x="4903275" y="4468875"/>
            <a:ext cx="2902800" cy="5088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09" name="Google Shape;3909;p180"/>
          <p:cNvPicPr preferRelativeResize="0"/>
          <p:nvPr/>
        </p:nvPicPr>
        <p:blipFill rotWithShape="1">
          <a:blip r:embed="rId5">
            <a:alphaModFix/>
          </a:blip>
          <a:srcRect b="0" l="0" r="0" t="0"/>
          <a:stretch/>
        </p:blipFill>
        <p:spPr>
          <a:xfrm>
            <a:off x="8108018" y="124574"/>
            <a:ext cx="766980" cy="1085326"/>
          </a:xfrm>
          <a:prstGeom prst="rect">
            <a:avLst/>
          </a:prstGeom>
          <a:noFill/>
          <a:ln>
            <a:noFill/>
          </a:ln>
        </p:spPr>
      </p:pic>
      <p:sp>
        <p:nvSpPr>
          <p:cNvPr id="3910" name="Google Shape;3910;p180"/>
          <p:cNvSpPr txBox="1"/>
          <p:nvPr/>
        </p:nvSpPr>
        <p:spPr>
          <a:xfrm>
            <a:off x="453000" y="189375"/>
            <a:ext cx="2086200" cy="320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Risperidone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RISPERDAL</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2nd atypical antipsychotic, following clozapine.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Marketing genius!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It’s barely atypical, because 5HT2A blocking ~= D2 blocking.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11" name="Google Shape;3911;p180"/>
          <p:cNvPicPr preferRelativeResize="0"/>
          <p:nvPr/>
        </p:nvPicPr>
        <p:blipFill rotWithShape="1">
          <a:blip r:embed="rId6">
            <a:alphaModFix/>
          </a:blip>
          <a:srcRect b="0" l="68095" r="-2586" t="0"/>
          <a:stretch/>
        </p:blipFill>
        <p:spPr>
          <a:xfrm>
            <a:off x="7480625" y="283226"/>
            <a:ext cx="546900" cy="860475"/>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5" name="Shape 3915"/>
        <p:cNvGrpSpPr/>
        <p:nvPr/>
      </p:nvGrpSpPr>
      <p:grpSpPr>
        <a:xfrm>
          <a:off x="0" y="0"/>
          <a:ext cx="0" cy="0"/>
          <a:chOff x="0" y="0"/>
          <a:chExt cx="0" cy="0"/>
        </a:xfrm>
      </p:grpSpPr>
      <p:pic>
        <p:nvPicPr>
          <p:cNvPr id="3916" name="Google Shape;3916;p181"/>
          <p:cNvPicPr preferRelativeResize="0"/>
          <p:nvPr/>
        </p:nvPicPr>
        <p:blipFill rotWithShape="1">
          <a:blip r:embed="rId3">
            <a:alphaModFix/>
          </a:blip>
          <a:srcRect b="0" l="2257" r="0" t="0"/>
          <a:stretch/>
        </p:blipFill>
        <p:spPr>
          <a:xfrm>
            <a:off x="2785875" y="537100"/>
            <a:ext cx="3684676" cy="3570400"/>
          </a:xfrm>
          <a:prstGeom prst="rect">
            <a:avLst/>
          </a:prstGeom>
          <a:noFill/>
          <a:ln>
            <a:noFill/>
          </a:ln>
        </p:spPr>
      </p:pic>
      <p:pic>
        <p:nvPicPr>
          <p:cNvPr id="3917" name="Google Shape;3917;p181"/>
          <p:cNvPicPr preferRelativeResize="0"/>
          <p:nvPr/>
        </p:nvPicPr>
        <p:blipFill rotWithShape="1">
          <a:blip r:embed="rId4">
            <a:alphaModFix/>
          </a:blip>
          <a:srcRect b="0" l="0" r="0" t="0"/>
          <a:stretch/>
        </p:blipFill>
        <p:spPr>
          <a:xfrm>
            <a:off x="1372737" y="4195174"/>
            <a:ext cx="6398525" cy="898975"/>
          </a:xfrm>
          <a:prstGeom prst="rect">
            <a:avLst/>
          </a:prstGeom>
          <a:noFill/>
          <a:ln>
            <a:noFill/>
          </a:ln>
        </p:spPr>
      </p:pic>
      <p:cxnSp>
        <p:nvCxnSpPr>
          <p:cNvPr id="3918" name="Google Shape;3918;p181"/>
          <p:cNvCxnSpPr/>
          <p:nvPr/>
        </p:nvCxnSpPr>
        <p:spPr>
          <a:xfrm>
            <a:off x="3627550" y="1316500"/>
            <a:ext cx="1681500" cy="1717200"/>
          </a:xfrm>
          <a:prstGeom prst="straightConnector1">
            <a:avLst/>
          </a:prstGeom>
          <a:noFill/>
          <a:ln cap="flat" cmpd="sng" w="38100">
            <a:solidFill>
              <a:schemeClr val="lt1"/>
            </a:solidFill>
            <a:prstDash val="solid"/>
            <a:round/>
            <a:headEnd len="sm" w="sm" type="none"/>
            <a:tailEnd len="sm" w="sm" type="none"/>
          </a:ln>
        </p:spPr>
      </p:cxnSp>
      <p:cxnSp>
        <p:nvCxnSpPr>
          <p:cNvPr id="3919" name="Google Shape;3919;p181"/>
          <p:cNvCxnSpPr/>
          <p:nvPr/>
        </p:nvCxnSpPr>
        <p:spPr>
          <a:xfrm flipH="1" rot="10800000">
            <a:off x="1621300" y="1324875"/>
            <a:ext cx="2016900" cy="3036600"/>
          </a:xfrm>
          <a:prstGeom prst="straightConnector1">
            <a:avLst/>
          </a:prstGeom>
          <a:noFill/>
          <a:ln cap="flat" cmpd="sng" w="38100">
            <a:solidFill>
              <a:srgbClr val="00FF00"/>
            </a:solidFill>
            <a:prstDash val="solid"/>
            <a:round/>
            <a:headEnd len="sm" w="sm" type="none"/>
            <a:tailEnd len="sm" w="sm" type="none"/>
          </a:ln>
        </p:spPr>
      </p:cxnSp>
      <p:cxnSp>
        <p:nvCxnSpPr>
          <p:cNvPr id="3920" name="Google Shape;3920;p181"/>
          <p:cNvCxnSpPr/>
          <p:nvPr/>
        </p:nvCxnSpPr>
        <p:spPr>
          <a:xfrm flipH="1" rot="10800000">
            <a:off x="2062550" y="3029475"/>
            <a:ext cx="3251400" cy="1332000"/>
          </a:xfrm>
          <a:prstGeom prst="straightConnector1">
            <a:avLst/>
          </a:prstGeom>
          <a:noFill/>
          <a:ln cap="flat" cmpd="sng" w="38100">
            <a:solidFill>
              <a:srgbClr val="00FF00"/>
            </a:solidFill>
            <a:prstDash val="solid"/>
            <a:round/>
            <a:headEnd len="sm" w="sm" type="none"/>
            <a:tailEnd len="sm" w="sm" type="none"/>
          </a:ln>
        </p:spPr>
      </p:cxnSp>
      <p:sp>
        <p:nvSpPr>
          <p:cNvPr id="3921" name="Google Shape;3921;p181"/>
          <p:cNvSpPr/>
          <p:nvPr/>
        </p:nvSpPr>
        <p:spPr>
          <a:xfrm>
            <a:off x="4903275" y="4468875"/>
            <a:ext cx="2902800" cy="5088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22" name="Google Shape;3922;p181"/>
          <p:cNvPicPr preferRelativeResize="0"/>
          <p:nvPr/>
        </p:nvPicPr>
        <p:blipFill rotWithShape="1">
          <a:blip r:embed="rId5">
            <a:alphaModFix/>
          </a:blip>
          <a:srcRect b="0" l="0" r="0" t="0"/>
          <a:stretch/>
        </p:blipFill>
        <p:spPr>
          <a:xfrm>
            <a:off x="8108018" y="124574"/>
            <a:ext cx="766980" cy="1085326"/>
          </a:xfrm>
          <a:prstGeom prst="rect">
            <a:avLst/>
          </a:prstGeom>
          <a:noFill/>
          <a:ln>
            <a:noFill/>
          </a:ln>
        </p:spPr>
      </p:pic>
      <p:sp>
        <p:nvSpPr>
          <p:cNvPr id="3923" name="Google Shape;3923;p181"/>
          <p:cNvSpPr txBox="1"/>
          <p:nvPr/>
        </p:nvSpPr>
        <p:spPr>
          <a:xfrm>
            <a:off x="453000" y="189375"/>
            <a:ext cx="2086200" cy="384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Risperidone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RISPERDAL</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2nd atypical antipsychotic, following clozapine.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Marketing genius!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It’s barely atypical, because 5HT2A blocking ~= D2 blocking.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An SGA is supposed to block 5HT2A &gt;&gt; D2.</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24" name="Google Shape;3924;p181"/>
          <p:cNvPicPr preferRelativeResize="0"/>
          <p:nvPr/>
        </p:nvPicPr>
        <p:blipFill rotWithShape="1">
          <a:blip r:embed="rId6">
            <a:alphaModFix/>
          </a:blip>
          <a:srcRect b="0" l="68095" r="-2586" t="0"/>
          <a:stretch/>
        </p:blipFill>
        <p:spPr>
          <a:xfrm>
            <a:off x="7480625" y="283226"/>
            <a:ext cx="546900" cy="860475"/>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8" name="Shape 3928"/>
        <p:cNvGrpSpPr/>
        <p:nvPr/>
      </p:nvGrpSpPr>
      <p:grpSpPr>
        <a:xfrm>
          <a:off x="0" y="0"/>
          <a:ext cx="0" cy="0"/>
          <a:chOff x="0" y="0"/>
          <a:chExt cx="0" cy="0"/>
        </a:xfrm>
      </p:grpSpPr>
      <p:pic>
        <p:nvPicPr>
          <p:cNvPr id="3929" name="Google Shape;3929;p182"/>
          <p:cNvPicPr preferRelativeResize="0"/>
          <p:nvPr/>
        </p:nvPicPr>
        <p:blipFill rotWithShape="1">
          <a:blip r:embed="rId3">
            <a:alphaModFix/>
          </a:blip>
          <a:srcRect b="0" l="2257" r="0" t="0"/>
          <a:stretch/>
        </p:blipFill>
        <p:spPr>
          <a:xfrm>
            <a:off x="2785875" y="537100"/>
            <a:ext cx="3684676" cy="3570400"/>
          </a:xfrm>
          <a:prstGeom prst="rect">
            <a:avLst/>
          </a:prstGeom>
          <a:noFill/>
          <a:ln>
            <a:noFill/>
          </a:ln>
        </p:spPr>
      </p:pic>
      <p:pic>
        <p:nvPicPr>
          <p:cNvPr id="3930" name="Google Shape;3930;p182"/>
          <p:cNvPicPr preferRelativeResize="0"/>
          <p:nvPr/>
        </p:nvPicPr>
        <p:blipFill rotWithShape="1">
          <a:blip r:embed="rId4">
            <a:alphaModFix/>
          </a:blip>
          <a:srcRect b="0" l="0" r="0" t="0"/>
          <a:stretch/>
        </p:blipFill>
        <p:spPr>
          <a:xfrm>
            <a:off x="1372737" y="4195174"/>
            <a:ext cx="6398525" cy="898975"/>
          </a:xfrm>
          <a:prstGeom prst="rect">
            <a:avLst/>
          </a:prstGeom>
          <a:noFill/>
          <a:ln>
            <a:noFill/>
          </a:ln>
        </p:spPr>
      </p:pic>
      <p:cxnSp>
        <p:nvCxnSpPr>
          <p:cNvPr id="3931" name="Google Shape;3931;p182"/>
          <p:cNvCxnSpPr/>
          <p:nvPr/>
        </p:nvCxnSpPr>
        <p:spPr>
          <a:xfrm>
            <a:off x="3627550" y="1316500"/>
            <a:ext cx="1681500" cy="1717200"/>
          </a:xfrm>
          <a:prstGeom prst="straightConnector1">
            <a:avLst/>
          </a:prstGeom>
          <a:noFill/>
          <a:ln cap="flat" cmpd="sng" w="38100">
            <a:solidFill>
              <a:schemeClr val="lt1"/>
            </a:solidFill>
            <a:prstDash val="solid"/>
            <a:round/>
            <a:headEnd len="sm" w="sm" type="none"/>
            <a:tailEnd len="sm" w="sm" type="none"/>
          </a:ln>
        </p:spPr>
      </p:cxnSp>
      <p:cxnSp>
        <p:nvCxnSpPr>
          <p:cNvPr id="3932" name="Google Shape;3932;p182"/>
          <p:cNvCxnSpPr/>
          <p:nvPr/>
        </p:nvCxnSpPr>
        <p:spPr>
          <a:xfrm flipH="1" rot="10800000">
            <a:off x="1621300" y="1324875"/>
            <a:ext cx="2016900" cy="3036600"/>
          </a:xfrm>
          <a:prstGeom prst="straightConnector1">
            <a:avLst/>
          </a:prstGeom>
          <a:noFill/>
          <a:ln cap="flat" cmpd="sng" w="38100">
            <a:solidFill>
              <a:srgbClr val="00FF00"/>
            </a:solidFill>
            <a:prstDash val="solid"/>
            <a:round/>
            <a:headEnd len="sm" w="sm" type="none"/>
            <a:tailEnd len="sm" w="sm" type="none"/>
          </a:ln>
        </p:spPr>
      </p:cxnSp>
      <p:cxnSp>
        <p:nvCxnSpPr>
          <p:cNvPr id="3933" name="Google Shape;3933;p182"/>
          <p:cNvCxnSpPr/>
          <p:nvPr/>
        </p:nvCxnSpPr>
        <p:spPr>
          <a:xfrm flipH="1" rot="10800000">
            <a:off x="2062550" y="3029475"/>
            <a:ext cx="3251400" cy="1332000"/>
          </a:xfrm>
          <a:prstGeom prst="straightConnector1">
            <a:avLst/>
          </a:prstGeom>
          <a:noFill/>
          <a:ln cap="flat" cmpd="sng" w="38100">
            <a:solidFill>
              <a:srgbClr val="00FF00"/>
            </a:solidFill>
            <a:prstDash val="solid"/>
            <a:round/>
            <a:headEnd len="sm" w="sm" type="none"/>
            <a:tailEnd len="sm" w="sm" type="none"/>
          </a:ln>
        </p:spPr>
      </p:cxnSp>
      <p:sp>
        <p:nvSpPr>
          <p:cNvPr id="3934" name="Google Shape;3934;p182"/>
          <p:cNvSpPr/>
          <p:nvPr/>
        </p:nvSpPr>
        <p:spPr>
          <a:xfrm>
            <a:off x="4903275" y="4468875"/>
            <a:ext cx="2902800" cy="5088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35" name="Google Shape;3935;p182"/>
          <p:cNvPicPr preferRelativeResize="0"/>
          <p:nvPr/>
        </p:nvPicPr>
        <p:blipFill rotWithShape="1">
          <a:blip r:embed="rId5">
            <a:alphaModFix/>
          </a:blip>
          <a:srcRect b="0" l="0" r="0" t="0"/>
          <a:stretch/>
        </p:blipFill>
        <p:spPr>
          <a:xfrm>
            <a:off x="8108018" y="124574"/>
            <a:ext cx="766980" cy="1085326"/>
          </a:xfrm>
          <a:prstGeom prst="rect">
            <a:avLst/>
          </a:prstGeom>
          <a:noFill/>
          <a:ln>
            <a:noFill/>
          </a:ln>
        </p:spPr>
      </p:pic>
      <p:sp>
        <p:nvSpPr>
          <p:cNvPr id="3936" name="Google Shape;3936;p182"/>
          <p:cNvSpPr txBox="1"/>
          <p:nvPr/>
        </p:nvSpPr>
        <p:spPr>
          <a:xfrm>
            <a:off x="453000" y="189375"/>
            <a:ext cx="2086200" cy="427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Risperidone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RISPERDAL</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2nd atypical antipsychotic, following clozapine.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Marketing genius!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It’s barely atypical, because 5HT2A blocking ~= D2 blocking.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An SGA is supposed to block 5HT2A &gt;&gt; D2.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7" name="Google Shape;3937;p182"/>
          <p:cNvSpPr txBox="1"/>
          <p:nvPr/>
        </p:nvSpPr>
        <p:spPr>
          <a:xfrm>
            <a:off x="5787000" y="3161175"/>
            <a:ext cx="2695800" cy="3693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rgbClr val="000000"/>
              </a:buClr>
              <a:buSzPts val="1200"/>
              <a:buFont typeface="Arial"/>
              <a:buChar char="●"/>
            </a:pPr>
            <a:r>
              <a:rPr b="1" i="0" lang="en" sz="1200" u="none" cap="none" strike="noStrike">
                <a:solidFill>
                  <a:srgbClr val="000000"/>
                </a:solidFill>
                <a:latin typeface="Arial"/>
                <a:ea typeface="Arial"/>
                <a:cs typeface="Arial"/>
                <a:sym typeface="Arial"/>
              </a:rPr>
              <a:t>large prolactin elevation</a:t>
            </a:r>
            <a:endParaRPr b="0" i="0" sz="1200" u="none" cap="none" strike="noStrike">
              <a:solidFill>
                <a:srgbClr val="000000"/>
              </a:solidFill>
              <a:latin typeface="Arial"/>
              <a:ea typeface="Arial"/>
              <a:cs typeface="Arial"/>
              <a:sym typeface="Arial"/>
            </a:endParaRPr>
          </a:p>
        </p:txBody>
      </p:sp>
      <p:pic>
        <p:nvPicPr>
          <p:cNvPr id="3938" name="Google Shape;3938;p182"/>
          <p:cNvPicPr preferRelativeResize="0"/>
          <p:nvPr/>
        </p:nvPicPr>
        <p:blipFill rotWithShape="1">
          <a:blip r:embed="rId6">
            <a:alphaModFix/>
          </a:blip>
          <a:srcRect b="0" l="68095" r="-2586" t="0"/>
          <a:stretch/>
        </p:blipFill>
        <p:spPr>
          <a:xfrm>
            <a:off x="7480625" y="283226"/>
            <a:ext cx="546900" cy="860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0"/>
          <p:cNvSpPr txBox="1"/>
          <p:nvPr/>
        </p:nvSpPr>
        <p:spPr>
          <a:xfrm>
            <a:off x="4029878" y="7719857"/>
            <a:ext cx="3687600" cy="1743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Psychotropic drugs  can be conceptualized as combinations of pieces of anti-neurotransmitters.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Our example drug would be marketed  as an antipsychotic. According to NbN it would called a dopamine and serotonin receptor antagonist, with anticholinergic and antihistamine properties.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p:txBody>
      </p:sp>
      <p:sp>
        <p:nvSpPr>
          <p:cNvPr id="460" name="Google Shape;460;p30"/>
          <p:cNvSpPr txBox="1"/>
          <p:nvPr/>
        </p:nvSpPr>
        <p:spPr>
          <a:xfrm>
            <a:off x="817350" y="2188550"/>
            <a:ext cx="23991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500" u="none" cap="none" strike="noStrike">
                <a:solidFill>
                  <a:srgbClr val="000000"/>
                </a:solidFill>
                <a:latin typeface="Arial"/>
                <a:ea typeface="Arial"/>
                <a:cs typeface="Arial"/>
                <a:sym typeface="Arial"/>
              </a:rPr>
              <a:t>“Anti-neurotransmitters”</a:t>
            </a:r>
            <a:endParaRPr b="0" i="0" sz="1500" u="none" cap="none" strike="noStrike">
              <a:solidFill>
                <a:srgbClr val="000000"/>
              </a:solidFill>
              <a:latin typeface="Arial"/>
              <a:ea typeface="Arial"/>
              <a:cs typeface="Arial"/>
              <a:sym typeface="Arial"/>
            </a:endParaRPr>
          </a:p>
        </p:txBody>
      </p:sp>
      <p:grpSp>
        <p:nvGrpSpPr>
          <p:cNvPr id="461" name="Google Shape;461;p30"/>
          <p:cNvGrpSpPr/>
          <p:nvPr/>
        </p:nvGrpSpPr>
        <p:grpSpPr>
          <a:xfrm>
            <a:off x="1935888" y="790000"/>
            <a:ext cx="1466675" cy="1351500"/>
            <a:chOff x="4351600" y="173000"/>
            <a:chExt cx="1466675" cy="1351500"/>
          </a:xfrm>
        </p:grpSpPr>
        <p:pic>
          <p:nvPicPr>
            <p:cNvPr id="462" name="Google Shape;462;p30"/>
            <p:cNvPicPr preferRelativeResize="0"/>
            <p:nvPr/>
          </p:nvPicPr>
          <p:blipFill rotWithShape="1">
            <a:blip r:embed="rId3">
              <a:alphaModFix/>
            </a:blip>
            <a:srcRect b="51060" l="0" r="45581" t="0"/>
            <a:stretch/>
          </p:blipFill>
          <p:spPr>
            <a:xfrm>
              <a:off x="4351600" y="173000"/>
              <a:ext cx="1466675" cy="1217125"/>
            </a:xfrm>
            <a:prstGeom prst="rect">
              <a:avLst/>
            </a:prstGeom>
            <a:noFill/>
            <a:ln>
              <a:noFill/>
            </a:ln>
          </p:spPr>
        </p:pic>
        <p:pic>
          <p:nvPicPr>
            <p:cNvPr id="463" name="Google Shape;463;p30"/>
            <p:cNvPicPr preferRelativeResize="0"/>
            <p:nvPr/>
          </p:nvPicPr>
          <p:blipFill rotWithShape="1">
            <a:blip r:embed="rId4">
              <a:alphaModFix/>
            </a:blip>
            <a:srcRect b="48098" l="21604" r="62383" t="28529"/>
            <a:stretch/>
          </p:blipFill>
          <p:spPr>
            <a:xfrm>
              <a:off x="4940513" y="986125"/>
              <a:ext cx="288849" cy="538375"/>
            </a:xfrm>
            <a:prstGeom prst="rect">
              <a:avLst/>
            </a:prstGeom>
            <a:noFill/>
            <a:ln>
              <a:noFill/>
            </a:ln>
          </p:spPr>
        </p:pic>
      </p:grpSp>
      <p:grpSp>
        <p:nvGrpSpPr>
          <p:cNvPr id="464" name="Google Shape;464;p30"/>
          <p:cNvGrpSpPr/>
          <p:nvPr/>
        </p:nvGrpSpPr>
        <p:grpSpPr>
          <a:xfrm>
            <a:off x="2047487" y="2657913"/>
            <a:ext cx="1243499" cy="1266074"/>
            <a:chOff x="6156400" y="1916000"/>
            <a:chExt cx="1243499" cy="1266074"/>
          </a:xfrm>
        </p:grpSpPr>
        <p:pic>
          <p:nvPicPr>
            <p:cNvPr id="465" name="Google Shape;465;p30"/>
            <p:cNvPicPr preferRelativeResize="0"/>
            <p:nvPr/>
          </p:nvPicPr>
          <p:blipFill rotWithShape="1">
            <a:blip r:embed="rId3">
              <a:alphaModFix/>
            </a:blip>
            <a:srcRect b="0" l="53861" r="0" t="51060"/>
            <a:stretch/>
          </p:blipFill>
          <p:spPr>
            <a:xfrm>
              <a:off x="6156400" y="1916000"/>
              <a:ext cx="1243499" cy="1217125"/>
            </a:xfrm>
            <a:prstGeom prst="rect">
              <a:avLst/>
            </a:prstGeom>
            <a:noFill/>
            <a:ln>
              <a:noFill/>
            </a:ln>
          </p:spPr>
        </p:pic>
        <p:pic>
          <p:nvPicPr>
            <p:cNvPr id="466" name="Google Shape;466;p30"/>
            <p:cNvPicPr preferRelativeResize="0"/>
            <p:nvPr/>
          </p:nvPicPr>
          <p:blipFill rotWithShape="1">
            <a:blip r:embed="rId4">
              <a:alphaModFix/>
            </a:blip>
            <a:srcRect b="0" l="78037" r="0" t="80934"/>
            <a:stretch/>
          </p:blipFill>
          <p:spPr>
            <a:xfrm>
              <a:off x="6262650" y="2742875"/>
              <a:ext cx="396250" cy="439199"/>
            </a:xfrm>
            <a:prstGeom prst="rect">
              <a:avLst/>
            </a:prstGeom>
            <a:noFill/>
            <a:ln>
              <a:noFill/>
            </a:ln>
          </p:spPr>
        </p:pic>
      </p:grpSp>
      <p:grpSp>
        <p:nvGrpSpPr>
          <p:cNvPr id="467" name="Google Shape;467;p30"/>
          <p:cNvGrpSpPr/>
          <p:nvPr/>
        </p:nvGrpSpPr>
        <p:grpSpPr>
          <a:xfrm>
            <a:off x="418525" y="2657925"/>
            <a:ext cx="1466675" cy="1272800"/>
            <a:chOff x="4517800" y="1730125"/>
            <a:chExt cx="1466675" cy="1272800"/>
          </a:xfrm>
        </p:grpSpPr>
        <p:pic>
          <p:nvPicPr>
            <p:cNvPr id="468" name="Google Shape;468;p30"/>
            <p:cNvPicPr preferRelativeResize="0"/>
            <p:nvPr/>
          </p:nvPicPr>
          <p:blipFill rotWithShape="1">
            <a:blip r:embed="rId3">
              <a:alphaModFix/>
            </a:blip>
            <a:srcRect b="0" l="0" r="45581" t="51060"/>
            <a:stretch/>
          </p:blipFill>
          <p:spPr>
            <a:xfrm>
              <a:off x="4517800" y="1785800"/>
              <a:ext cx="1466675" cy="1217125"/>
            </a:xfrm>
            <a:prstGeom prst="rect">
              <a:avLst/>
            </a:prstGeom>
            <a:noFill/>
            <a:ln>
              <a:noFill/>
            </a:ln>
          </p:spPr>
        </p:pic>
        <p:pic>
          <p:nvPicPr>
            <p:cNvPr id="469" name="Google Shape;469;p30"/>
            <p:cNvPicPr preferRelativeResize="0"/>
            <p:nvPr/>
          </p:nvPicPr>
          <p:blipFill rotWithShape="1">
            <a:blip r:embed="rId4">
              <a:alphaModFix/>
            </a:blip>
            <a:srcRect b="28954" l="0" r="80624" t="53301"/>
            <a:stretch/>
          </p:blipFill>
          <p:spPr>
            <a:xfrm>
              <a:off x="4592338" y="1730125"/>
              <a:ext cx="349574" cy="408749"/>
            </a:xfrm>
            <a:prstGeom prst="rect">
              <a:avLst/>
            </a:prstGeom>
            <a:noFill/>
            <a:ln>
              <a:noFill/>
            </a:ln>
          </p:spPr>
        </p:pic>
      </p:grpSp>
      <p:grpSp>
        <p:nvGrpSpPr>
          <p:cNvPr id="470" name="Google Shape;470;p30"/>
          <p:cNvGrpSpPr/>
          <p:nvPr/>
        </p:nvGrpSpPr>
        <p:grpSpPr>
          <a:xfrm>
            <a:off x="365863" y="584384"/>
            <a:ext cx="1368624" cy="1557127"/>
            <a:chOff x="6031275" y="361847"/>
            <a:chExt cx="1368624" cy="1557127"/>
          </a:xfrm>
        </p:grpSpPr>
        <p:pic>
          <p:nvPicPr>
            <p:cNvPr id="471" name="Google Shape;471;p30"/>
            <p:cNvPicPr preferRelativeResize="0"/>
            <p:nvPr/>
          </p:nvPicPr>
          <p:blipFill rotWithShape="1">
            <a:blip r:embed="rId3">
              <a:alphaModFix/>
            </a:blip>
            <a:srcRect b="48911" l="53861" r="0" t="0"/>
            <a:stretch/>
          </p:blipFill>
          <p:spPr>
            <a:xfrm>
              <a:off x="6156400" y="530312"/>
              <a:ext cx="1243499" cy="1270599"/>
            </a:xfrm>
            <a:prstGeom prst="rect">
              <a:avLst/>
            </a:prstGeom>
            <a:noFill/>
            <a:ln>
              <a:noFill/>
            </a:ln>
          </p:spPr>
        </p:pic>
        <p:pic>
          <p:nvPicPr>
            <p:cNvPr id="472" name="Google Shape;472;p30"/>
            <p:cNvPicPr preferRelativeResize="0"/>
            <p:nvPr/>
          </p:nvPicPr>
          <p:blipFill rotWithShape="1">
            <a:blip r:embed="rId5">
              <a:alphaModFix/>
            </a:blip>
            <a:srcRect b="0" l="0" r="0" t="0"/>
            <a:stretch/>
          </p:blipFill>
          <p:spPr>
            <a:xfrm rot="-686187">
              <a:off x="6461025" y="386841"/>
              <a:ext cx="288850" cy="366921"/>
            </a:xfrm>
            <a:prstGeom prst="rect">
              <a:avLst/>
            </a:prstGeom>
            <a:noFill/>
            <a:ln>
              <a:noFill/>
            </a:ln>
          </p:spPr>
        </p:pic>
        <p:pic>
          <p:nvPicPr>
            <p:cNvPr id="473" name="Google Shape;473;p30"/>
            <p:cNvPicPr preferRelativeResize="0"/>
            <p:nvPr/>
          </p:nvPicPr>
          <p:blipFill rotWithShape="1">
            <a:blip r:embed="rId4">
              <a:alphaModFix/>
            </a:blip>
            <a:srcRect b="48067" l="85601" r="0" t="35972"/>
            <a:stretch/>
          </p:blipFill>
          <p:spPr>
            <a:xfrm>
              <a:off x="6461025" y="1510225"/>
              <a:ext cx="288849" cy="408749"/>
            </a:xfrm>
            <a:prstGeom prst="rect">
              <a:avLst/>
            </a:prstGeom>
            <a:noFill/>
            <a:ln>
              <a:noFill/>
            </a:ln>
          </p:spPr>
        </p:pic>
        <p:pic>
          <p:nvPicPr>
            <p:cNvPr id="474" name="Google Shape;474;p30"/>
            <p:cNvPicPr preferRelativeResize="0"/>
            <p:nvPr/>
          </p:nvPicPr>
          <p:blipFill rotWithShape="1">
            <a:blip r:embed="rId4">
              <a:alphaModFix/>
            </a:blip>
            <a:srcRect b="70086" l="68861" r="11385" t="21807"/>
            <a:stretch/>
          </p:blipFill>
          <p:spPr>
            <a:xfrm>
              <a:off x="6031275" y="1061800"/>
              <a:ext cx="396250" cy="207600"/>
            </a:xfrm>
            <a:prstGeom prst="rect">
              <a:avLst/>
            </a:prstGeom>
            <a:noFill/>
            <a:ln>
              <a:noFill/>
            </a:ln>
          </p:spPr>
        </p:pic>
        <p:pic>
          <p:nvPicPr>
            <p:cNvPr id="475" name="Google Shape;475;p30"/>
            <p:cNvPicPr preferRelativeResize="0"/>
            <p:nvPr/>
          </p:nvPicPr>
          <p:blipFill rotWithShape="1">
            <a:blip r:embed="rId6">
              <a:alphaModFix/>
            </a:blip>
            <a:srcRect b="0" l="0" r="0" t="0"/>
            <a:stretch/>
          </p:blipFill>
          <p:spPr>
            <a:xfrm>
              <a:off x="6156400" y="680522"/>
              <a:ext cx="349575" cy="336466"/>
            </a:xfrm>
            <a:prstGeom prst="rect">
              <a:avLst/>
            </a:prstGeom>
            <a:noFill/>
            <a:ln>
              <a:noFill/>
            </a:ln>
          </p:spPr>
        </p:pic>
      </p:gr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2" name="Shape 3942"/>
        <p:cNvGrpSpPr/>
        <p:nvPr/>
      </p:nvGrpSpPr>
      <p:grpSpPr>
        <a:xfrm>
          <a:off x="0" y="0"/>
          <a:ext cx="0" cy="0"/>
          <a:chOff x="0" y="0"/>
          <a:chExt cx="0" cy="0"/>
        </a:xfrm>
      </p:grpSpPr>
      <p:pic>
        <p:nvPicPr>
          <p:cNvPr id="3943" name="Google Shape;3943;p183"/>
          <p:cNvPicPr preferRelativeResize="0"/>
          <p:nvPr/>
        </p:nvPicPr>
        <p:blipFill rotWithShape="1">
          <a:blip r:embed="rId3">
            <a:alphaModFix/>
          </a:blip>
          <a:srcRect b="0" l="2257" r="0" t="0"/>
          <a:stretch/>
        </p:blipFill>
        <p:spPr>
          <a:xfrm>
            <a:off x="2785875" y="537100"/>
            <a:ext cx="3684676" cy="3570400"/>
          </a:xfrm>
          <a:prstGeom prst="rect">
            <a:avLst/>
          </a:prstGeom>
          <a:noFill/>
          <a:ln>
            <a:noFill/>
          </a:ln>
        </p:spPr>
      </p:pic>
      <p:pic>
        <p:nvPicPr>
          <p:cNvPr id="3944" name="Google Shape;3944;p183"/>
          <p:cNvPicPr preferRelativeResize="0"/>
          <p:nvPr/>
        </p:nvPicPr>
        <p:blipFill rotWithShape="1">
          <a:blip r:embed="rId4">
            <a:alphaModFix/>
          </a:blip>
          <a:srcRect b="0" l="0" r="0" t="0"/>
          <a:stretch/>
        </p:blipFill>
        <p:spPr>
          <a:xfrm>
            <a:off x="1372737" y="4195174"/>
            <a:ext cx="6398525" cy="898975"/>
          </a:xfrm>
          <a:prstGeom prst="rect">
            <a:avLst/>
          </a:prstGeom>
          <a:noFill/>
          <a:ln>
            <a:noFill/>
          </a:ln>
        </p:spPr>
      </p:pic>
      <p:cxnSp>
        <p:nvCxnSpPr>
          <p:cNvPr id="3945" name="Google Shape;3945;p183"/>
          <p:cNvCxnSpPr/>
          <p:nvPr/>
        </p:nvCxnSpPr>
        <p:spPr>
          <a:xfrm>
            <a:off x="3627550" y="1316500"/>
            <a:ext cx="1681500" cy="1717200"/>
          </a:xfrm>
          <a:prstGeom prst="straightConnector1">
            <a:avLst/>
          </a:prstGeom>
          <a:noFill/>
          <a:ln cap="flat" cmpd="sng" w="38100">
            <a:solidFill>
              <a:schemeClr val="lt1"/>
            </a:solidFill>
            <a:prstDash val="solid"/>
            <a:round/>
            <a:headEnd len="sm" w="sm" type="none"/>
            <a:tailEnd len="sm" w="sm" type="none"/>
          </a:ln>
        </p:spPr>
      </p:cxnSp>
      <p:cxnSp>
        <p:nvCxnSpPr>
          <p:cNvPr id="3946" name="Google Shape;3946;p183"/>
          <p:cNvCxnSpPr/>
          <p:nvPr/>
        </p:nvCxnSpPr>
        <p:spPr>
          <a:xfrm flipH="1" rot="10800000">
            <a:off x="1621300" y="1324875"/>
            <a:ext cx="2016900" cy="3036600"/>
          </a:xfrm>
          <a:prstGeom prst="straightConnector1">
            <a:avLst/>
          </a:prstGeom>
          <a:noFill/>
          <a:ln cap="flat" cmpd="sng" w="38100">
            <a:solidFill>
              <a:srgbClr val="00FF00"/>
            </a:solidFill>
            <a:prstDash val="solid"/>
            <a:round/>
            <a:headEnd len="sm" w="sm" type="none"/>
            <a:tailEnd len="sm" w="sm" type="none"/>
          </a:ln>
        </p:spPr>
      </p:cxnSp>
      <p:cxnSp>
        <p:nvCxnSpPr>
          <p:cNvPr id="3947" name="Google Shape;3947;p183"/>
          <p:cNvCxnSpPr/>
          <p:nvPr/>
        </p:nvCxnSpPr>
        <p:spPr>
          <a:xfrm flipH="1" rot="10800000">
            <a:off x="2062550" y="3029475"/>
            <a:ext cx="3251400" cy="1332000"/>
          </a:xfrm>
          <a:prstGeom prst="straightConnector1">
            <a:avLst/>
          </a:prstGeom>
          <a:noFill/>
          <a:ln cap="flat" cmpd="sng" w="38100">
            <a:solidFill>
              <a:srgbClr val="00FF00"/>
            </a:solidFill>
            <a:prstDash val="solid"/>
            <a:round/>
            <a:headEnd len="sm" w="sm" type="none"/>
            <a:tailEnd len="sm" w="sm" type="none"/>
          </a:ln>
        </p:spPr>
      </p:cxnSp>
      <p:sp>
        <p:nvSpPr>
          <p:cNvPr id="3948" name="Google Shape;3948;p183"/>
          <p:cNvSpPr/>
          <p:nvPr/>
        </p:nvSpPr>
        <p:spPr>
          <a:xfrm>
            <a:off x="4903275" y="4468875"/>
            <a:ext cx="2902800" cy="5088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49" name="Google Shape;3949;p183"/>
          <p:cNvPicPr preferRelativeResize="0"/>
          <p:nvPr/>
        </p:nvPicPr>
        <p:blipFill rotWithShape="1">
          <a:blip r:embed="rId5">
            <a:alphaModFix/>
          </a:blip>
          <a:srcRect b="0" l="0" r="0" t="0"/>
          <a:stretch/>
        </p:blipFill>
        <p:spPr>
          <a:xfrm>
            <a:off x="8108018" y="124574"/>
            <a:ext cx="766980" cy="1085326"/>
          </a:xfrm>
          <a:prstGeom prst="rect">
            <a:avLst/>
          </a:prstGeom>
          <a:noFill/>
          <a:ln>
            <a:noFill/>
          </a:ln>
        </p:spPr>
      </p:pic>
      <p:sp>
        <p:nvSpPr>
          <p:cNvPr id="3950" name="Google Shape;3950;p183"/>
          <p:cNvSpPr txBox="1"/>
          <p:nvPr/>
        </p:nvSpPr>
        <p:spPr>
          <a:xfrm>
            <a:off x="453000" y="189375"/>
            <a:ext cx="2086200" cy="427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Risperidone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RISPERDAL</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2nd atypical antipsychotic, following clozapine.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Marketing genius!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It’s barely atypical, because 5HT2A blocking ~= D2 blocking.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An SGA is supposed to block 5HT2A &gt;&gt; D2.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1" name="Google Shape;3951;p183"/>
          <p:cNvSpPr txBox="1"/>
          <p:nvPr/>
        </p:nvSpPr>
        <p:spPr>
          <a:xfrm>
            <a:off x="5787000" y="3161175"/>
            <a:ext cx="2695800" cy="5541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rgbClr val="000000"/>
              </a:buClr>
              <a:buSzPts val="1200"/>
              <a:buFont typeface="Arial"/>
              <a:buChar char="●"/>
            </a:pPr>
            <a:r>
              <a:rPr b="1" i="0" lang="en" sz="1200" u="none" cap="none" strike="noStrike">
                <a:solidFill>
                  <a:srgbClr val="000000"/>
                </a:solidFill>
                <a:latin typeface="Arial"/>
                <a:ea typeface="Arial"/>
                <a:cs typeface="Arial"/>
                <a:sym typeface="Arial"/>
              </a:rPr>
              <a:t>large prolactin elevation</a:t>
            </a:r>
            <a:endParaRPr b="1"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1" i="0" lang="en" sz="1200" u="none" cap="none" strike="noStrike">
                <a:solidFill>
                  <a:srgbClr val="000000"/>
                </a:solidFill>
                <a:latin typeface="Arial"/>
                <a:ea typeface="Arial"/>
                <a:cs typeface="Arial"/>
                <a:sym typeface="Arial"/>
              </a:rPr>
              <a:t>EPS unless low dose</a:t>
            </a:r>
            <a:endParaRPr b="1" i="0" sz="1200" u="none" cap="none" strike="noStrike">
              <a:solidFill>
                <a:srgbClr val="000000"/>
              </a:solidFill>
              <a:latin typeface="Arial"/>
              <a:ea typeface="Arial"/>
              <a:cs typeface="Arial"/>
              <a:sym typeface="Arial"/>
            </a:endParaRPr>
          </a:p>
        </p:txBody>
      </p:sp>
      <p:pic>
        <p:nvPicPr>
          <p:cNvPr id="3952" name="Google Shape;3952;p183"/>
          <p:cNvPicPr preferRelativeResize="0"/>
          <p:nvPr/>
        </p:nvPicPr>
        <p:blipFill rotWithShape="1">
          <a:blip r:embed="rId6">
            <a:alphaModFix/>
          </a:blip>
          <a:srcRect b="0" l="68095" r="-2586" t="0"/>
          <a:stretch/>
        </p:blipFill>
        <p:spPr>
          <a:xfrm>
            <a:off x="7480625" y="283226"/>
            <a:ext cx="546900" cy="860475"/>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6" name="Shape 3956"/>
        <p:cNvGrpSpPr/>
        <p:nvPr/>
      </p:nvGrpSpPr>
      <p:grpSpPr>
        <a:xfrm>
          <a:off x="0" y="0"/>
          <a:ext cx="0" cy="0"/>
          <a:chOff x="0" y="0"/>
          <a:chExt cx="0" cy="0"/>
        </a:xfrm>
      </p:grpSpPr>
      <p:pic>
        <p:nvPicPr>
          <p:cNvPr id="3957" name="Google Shape;3957;p184"/>
          <p:cNvPicPr preferRelativeResize="0"/>
          <p:nvPr/>
        </p:nvPicPr>
        <p:blipFill rotWithShape="1">
          <a:blip r:embed="rId3">
            <a:alphaModFix/>
          </a:blip>
          <a:srcRect b="0" l="2257" r="0" t="0"/>
          <a:stretch/>
        </p:blipFill>
        <p:spPr>
          <a:xfrm>
            <a:off x="2785875" y="537100"/>
            <a:ext cx="3684676" cy="3570400"/>
          </a:xfrm>
          <a:prstGeom prst="rect">
            <a:avLst/>
          </a:prstGeom>
          <a:noFill/>
          <a:ln>
            <a:noFill/>
          </a:ln>
        </p:spPr>
      </p:pic>
      <p:pic>
        <p:nvPicPr>
          <p:cNvPr id="3958" name="Google Shape;3958;p184"/>
          <p:cNvPicPr preferRelativeResize="0"/>
          <p:nvPr/>
        </p:nvPicPr>
        <p:blipFill rotWithShape="1">
          <a:blip r:embed="rId4">
            <a:alphaModFix/>
          </a:blip>
          <a:srcRect b="0" l="0" r="0" t="0"/>
          <a:stretch/>
        </p:blipFill>
        <p:spPr>
          <a:xfrm>
            <a:off x="1372737" y="4195174"/>
            <a:ext cx="6398525" cy="898975"/>
          </a:xfrm>
          <a:prstGeom prst="rect">
            <a:avLst/>
          </a:prstGeom>
          <a:noFill/>
          <a:ln>
            <a:noFill/>
          </a:ln>
        </p:spPr>
      </p:pic>
      <p:cxnSp>
        <p:nvCxnSpPr>
          <p:cNvPr id="3959" name="Google Shape;3959;p184"/>
          <p:cNvCxnSpPr/>
          <p:nvPr/>
        </p:nvCxnSpPr>
        <p:spPr>
          <a:xfrm>
            <a:off x="3627550" y="1316500"/>
            <a:ext cx="1681500" cy="1717200"/>
          </a:xfrm>
          <a:prstGeom prst="straightConnector1">
            <a:avLst/>
          </a:prstGeom>
          <a:noFill/>
          <a:ln cap="flat" cmpd="sng" w="38100">
            <a:solidFill>
              <a:schemeClr val="lt1"/>
            </a:solidFill>
            <a:prstDash val="solid"/>
            <a:round/>
            <a:headEnd len="sm" w="sm" type="none"/>
            <a:tailEnd len="sm" w="sm" type="none"/>
          </a:ln>
        </p:spPr>
      </p:cxnSp>
      <p:cxnSp>
        <p:nvCxnSpPr>
          <p:cNvPr id="3960" name="Google Shape;3960;p184"/>
          <p:cNvCxnSpPr/>
          <p:nvPr/>
        </p:nvCxnSpPr>
        <p:spPr>
          <a:xfrm flipH="1" rot="10800000">
            <a:off x="1621300" y="1324875"/>
            <a:ext cx="2016900" cy="3036600"/>
          </a:xfrm>
          <a:prstGeom prst="straightConnector1">
            <a:avLst/>
          </a:prstGeom>
          <a:noFill/>
          <a:ln cap="flat" cmpd="sng" w="38100">
            <a:solidFill>
              <a:srgbClr val="00FF00"/>
            </a:solidFill>
            <a:prstDash val="solid"/>
            <a:round/>
            <a:headEnd len="sm" w="sm" type="none"/>
            <a:tailEnd len="sm" w="sm" type="none"/>
          </a:ln>
        </p:spPr>
      </p:cxnSp>
      <p:cxnSp>
        <p:nvCxnSpPr>
          <p:cNvPr id="3961" name="Google Shape;3961;p184"/>
          <p:cNvCxnSpPr/>
          <p:nvPr/>
        </p:nvCxnSpPr>
        <p:spPr>
          <a:xfrm flipH="1" rot="10800000">
            <a:off x="2062550" y="3029475"/>
            <a:ext cx="3251400" cy="1332000"/>
          </a:xfrm>
          <a:prstGeom prst="straightConnector1">
            <a:avLst/>
          </a:prstGeom>
          <a:noFill/>
          <a:ln cap="flat" cmpd="sng" w="38100">
            <a:solidFill>
              <a:srgbClr val="00FF00"/>
            </a:solidFill>
            <a:prstDash val="solid"/>
            <a:round/>
            <a:headEnd len="sm" w="sm" type="none"/>
            <a:tailEnd len="sm" w="sm" type="none"/>
          </a:ln>
        </p:spPr>
      </p:cxnSp>
      <p:sp>
        <p:nvSpPr>
          <p:cNvPr id="3962" name="Google Shape;3962;p184"/>
          <p:cNvSpPr/>
          <p:nvPr/>
        </p:nvSpPr>
        <p:spPr>
          <a:xfrm>
            <a:off x="4903275" y="4468875"/>
            <a:ext cx="2902800" cy="5088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63" name="Google Shape;3963;p184"/>
          <p:cNvPicPr preferRelativeResize="0"/>
          <p:nvPr/>
        </p:nvPicPr>
        <p:blipFill rotWithShape="1">
          <a:blip r:embed="rId5">
            <a:alphaModFix/>
          </a:blip>
          <a:srcRect b="0" l="0" r="0" t="0"/>
          <a:stretch/>
        </p:blipFill>
        <p:spPr>
          <a:xfrm>
            <a:off x="8108018" y="124574"/>
            <a:ext cx="766980" cy="1085326"/>
          </a:xfrm>
          <a:prstGeom prst="rect">
            <a:avLst/>
          </a:prstGeom>
          <a:noFill/>
          <a:ln>
            <a:noFill/>
          </a:ln>
        </p:spPr>
      </p:pic>
      <p:sp>
        <p:nvSpPr>
          <p:cNvPr id="3964" name="Google Shape;3964;p184"/>
          <p:cNvSpPr txBox="1"/>
          <p:nvPr/>
        </p:nvSpPr>
        <p:spPr>
          <a:xfrm>
            <a:off x="453000" y="189375"/>
            <a:ext cx="2086200" cy="427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Risperidone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RISPERDAL</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2nd atypical antipsychotic, following clozapine.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Marketing genius!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It’s barely atypical, because 5HT2A blocking ~= D2 blocking.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An SGA is supposed to block 5HT2A &gt;&gt; D2.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5" name="Google Shape;3965;p184"/>
          <p:cNvSpPr txBox="1"/>
          <p:nvPr/>
        </p:nvSpPr>
        <p:spPr>
          <a:xfrm>
            <a:off x="3920100" y="297325"/>
            <a:ext cx="2695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No built-in antimuscarinic activity, so may need to add benztropine.</a:t>
            </a:r>
            <a:endParaRPr b="1" i="0" sz="1200" u="none" cap="none" strike="noStrike">
              <a:solidFill>
                <a:srgbClr val="000000"/>
              </a:solidFill>
              <a:latin typeface="Arial"/>
              <a:ea typeface="Arial"/>
              <a:cs typeface="Arial"/>
              <a:sym typeface="Arial"/>
            </a:endParaRPr>
          </a:p>
        </p:txBody>
      </p:sp>
      <p:sp>
        <p:nvSpPr>
          <p:cNvPr id="3966" name="Google Shape;3966;p184"/>
          <p:cNvSpPr txBox="1"/>
          <p:nvPr/>
        </p:nvSpPr>
        <p:spPr>
          <a:xfrm>
            <a:off x="5787000" y="3161175"/>
            <a:ext cx="2695800" cy="5541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rgbClr val="000000"/>
              </a:buClr>
              <a:buSzPts val="1200"/>
              <a:buFont typeface="Arial"/>
              <a:buChar char="●"/>
            </a:pPr>
            <a:r>
              <a:rPr b="1" i="0" lang="en" sz="1200" u="none" cap="none" strike="noStrike">
                <a:solidFill>
                  <a:srgbClr val="000000"/>
                </a:solidFill>
                <a:latin typeface="Arial"/>
                <a:ea typeface="Arial"/>
                <a:cs typeface="Arial"/>
                <a:sym typeface="Arial"/>
              </a:rPr>
              <a:t>large prolactin elevation</a:t>
            </a:r>
            <a:endParaRPr b="1"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1" i="0" lang="en" sz="1200" u="none" cap="none" strike="noStrike">
                <a:solidFill>
                  <a:srgbClr val="000000"/>
                </a:solidFill>
                <a:latin typeface="Arial"/>
                <a:ea typeface="Arial"/>
                <a:cs typeface="Arial"/>
                <a:sym typeface="Arial"/>
              </a:rPr>
              <a:t>EPS unless low dose</a:t>
            </a:r>
            <a:endParaRPr b="1" i="0" sz="1200" u="none" cap="none" strike="noStrike">
              <a:solidFill>
                <a:srgbClr val="000000"/>
              </a:solidFill>
              <a:latin typeface="Arial"/>
              <a:ea typeface="Arial"/>
              <a:cs typeface="Arial"/>
              <a:sym typeface="Arial"/>
            </a:endParaRPr>
          </a:p>
        </p:txBody>
      </p:sp>
      <p:pic>
        <p:nvPicPr>
          <p:cNvPr id="3967" name="Google Shape;3967;p184"/>
          <p:cNvPicPr preferRelativeResize="0"/>
          <p:nvPr/>
        </p:nvPicPr>
        <p:blipFill rotWithShape="1">
          <a:blip r:embed="rId6">
            <a:alphaModFix/>
          </a:blip>
          <a:srcRect b="0" l="68095" r="-2586" t="0"/>
          <a:stretch/>
        </p:blipFill>
        <p:spPr>
          <a:xfrm>
            <a:off x="7480625" y="283226"/>
            <a:ext cx="546900" cy="860475"/>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1" name="Shape 3971"/>
        <p:cNvGrpSpPr/>
        <p:nvPr/>
      </p:nvGrpSpPr>
      <p:grpSpPr>
        <a:xfrm>
          <a:off x="0" y="0"/>
          <a:ext cx="0" cy="0"/>
          <a:chOff x="0" y="0"/>
          <a:chExt cx="0" cy="0"/>
        </a:xfrm>
      </p:grpSpPr>
      <p:pic>
        <p:nvPicPr>
          <p:cNvPr id="3972" name="Google Shape;3972;p185"/>
          <p:cNvPicPr preferRelativeResize="0"/>
          <p:nvPr/>
        </p:nvPicPr>
        <p:blipFill rotWithShape="1">
          <a:blip r:embed="rId3">
            <a:alphaModFix/>
          </a:blip>
          <a:srcRect b="0" l="2257" r="0" t="0"/>
          <a:stretch/>
        </p:blipFill>
        <p:spPr>
          <a:xfrm>
            <a:off x="1212971" y="1580065"/>
            <a:ext cx="2496958" cy="2419522"/>
          </a:xfrm>
          <a:prstGeom prst="rect">
            <a:avLst/>
          </a:prstGeom>
          <a:noFill/>
          <a:ln>
            <a:noFill/>
          </a:ln>
        </p:spPr>
      </p:pic>
      <p:sp>
        <p:nvSpPr>
          <p:cNvPr id="3973" name="Google Shape;3973;p185"/>
          <p:cNvSpPr txBox="1"/>
          <p:nvPr/>
        </p:nvSpPr>
        <p:spPr>
          <a:xfrm>
            <a:off x="306150" y="232725"/>
            <a:ext cx="1444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Risperidone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RISPERDAL</a:t>
            </a:r>
            <a:endParaRPr b="1" i="0" sz="1400" u="none" cap="none" strike="noStrike">
              <a:solidFill>
                <a:srgbClr val="000000"/>
              </a:solidFill>
              <a:latin typeface="Arial"/>
              <a:ea typeface="Arial"/>
              <a:cs typeface="Arial"/>
              <a:sym typeface="Arial"/>
            </a:endParaRPr>
          </a:p>
        </p:txBody>
      </p:sp>
      <p:pic>
        <p:nvPicPr>
          <p:cNvPr id="3974" name="Google Shape;3974;p185"/>
          <p:cNvPicPr preferRelativeResize="0"/>
          <p:nvPr/>
        </p:nvPicPr>
        <p:blipFill rotWithShape="1">
          <a:blip r:embed="rId4">
            <a:alphaModFix/>
          </a:blip>
          <a:srcRect b="0" l="0" r="44833" t="0"/>
          <a:stretch/>
        </p:blipFill>
        <p:spPr>
          <a:xfrm>
            <a:off x="255347" y="4059000"/>
            <a:ext cx="2391974" cy="609200"/>
          </a:xfrm>
          <a:prstGeom prst="rect">
            <a:avLst/>
          </a:prstGeom>
          <a:noFill/>
          <a:ln>
            <a:noFill/>
          </a:ln>
        </p:spPr>
      </p:pic>
      <p:sp>
        <p:nvSpPr>
          <p:cNvPr id="3975" name="Google Shape;3975;p185"/>
          <p:cNvSpPr txBox="1"/>
          <p:nvPr/>
        </p:nvSpPr>
        <p:spPr>
          <a:xfrm>
            <a:off x="4611250" y="232725"/>
            <a:ext cx="1366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Paliperidone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INVEGA</a:t>
            </a:r>
            <a:endParaRPr b="1" i="0" sz="1400" u="none" cap="none" strike="noStrike">
              <a:solidFill>
                <a:srgbClr val="000000"/>
              </a:solidFill>
              <a:latin typeface="Arial"/>
              <a:ea typeface="Arial"/>
              <a:cs typeface="Arial"/>
              <a:sym typeface="Arial"/>
            </a:endParaRPr>
          </a:p>
        </p:txBody>
      </p:sp>
      <p:pic>
        <p:nvPicPr>
          <p:cNvPr id="3976" name="Google Shape;3976;p185"/>
          <p:cNvPicPr preferRelativeResize="0"/>
          <p:nvPr/>
        </p:nvPicPr>
        <p:blipFill rotWithShape="1">
          <a:blip r:embed="rId5">
            <a:alphaModFix/>
          </a:blip>
          <a:srcRect b="0" l="0" r="0" t="0"/>
          <a:stretch/>
        </p:blipFill>
        <p:spPr>
          <a:xfrm>
            <a:off x="6035197" y="1649927"/>
            <a:ext cx="2385114" cy="2411560"/>
          </a:xfrm>
          <a:prstGeom prst="rect">
            <a:avLst/>
          </a:prstGeom>
          <a:noFill/>
          <a:ln>
            <a:noFill/>
          </a:ln>
        </p:spPr>
      </p:pic>
      <p:pic>
        <p:nvPicPr>
          <p:cNvPr id="3977" name="Google Shape;3977;p185"/>
          <p:cNvPicPr preferRelativeResize="0"/>
          <p:nvPr/>
        </p:nvPicPr>
        <p:blipFill rotWithShape="1">
          <a:blip r:embed="rId6">
            <a:alphaModFix/>
          </a:blip>
          <a:srcRect b="0" l="0" r="49408" t="0"/>
          <a:stretch/>
        </p:blipFill>
        <p:spPr>
          <a:xfrm>
            <a:off x="4809977" y="4115775"/>
            <a:ext cx="2421474" cy="584150"/>
          </a:xfrm>
          <a:prstGeom prst="rect">
            <a:avLst/>
          </a:prstGeom>
          <a:noFill/>
          <a:ln>
            <a:noFill/>
          </a:ln>
        </p:spPr>
      </p:pic>
      <p:grpSp>
        <p:nvGrpSpPr>
          <p:cNvPr id="3978" name="Google Shape;3978;p185"/>
          <p:cNvGrpSpPr/>
          <p:nvPr/>
        </p:nvGrpSpPr>
        <p:grpSpPr>
          <a:xfrm>
            <a:off x="7867225" y="112273"/>
            <a:ext cx="855564" cy="1063323"/>
            <a:chOff x="5432613" y="1175660"/>
            <a:chExt cx="1929988" cy="2398654"/>
          </a:xfrm>
        </p:grpSpPr>
        <p:pic>
          <p:nvPicPr>
            <p:cNvPr id="3979" name="Google Shape;3979;p185"/>
            <p:cNvPicPr preferRelativeResize="0"/>
            <p:nvPr/>
          </p:nvPicPr>
          <p:blipFill rotWithShape="1">
            <a:blip r:embed="rId7">
              <a:alphaModFix/>
            </a:blip>
            <a:srcRect b="0" l="25214" r="25090" t="2714"/>
            <a:stretch/>
          </p:blipFill>
          <p:spPr>
            <a:xfrm>
              <a:off x="5432613" y="1175660"/>
              <a:ext cx="1204500" cy="913727"/>
            </a:xfrm>
            <a:prstGeom prst="rect">
              <a:avLst/>
            </a:prstGeom>
            <a:noFill/>
            <a:ln>
              <a:noFill/>
            </a:ln>
          </p:spPr>
        </p:pic>
        <p:pic>
          <p:nvPicPr>
            <p:cNvPr id="3980" name="Google Shape;3980;p185"/>
            <p:cNvPicPr preferRelativeResize="0"/>
            <p:nvPr/>
          </p:nvPicPr>
          <p:blipFill rotWithShape="1">
            <a:blip r:embed="rId8">
              <a:alphaModFix/>
            </a:blip>
            <a:srcRect b="0" l="0" r="0" t="0"/>
            <a:stretch/>
          </p:blipFill>
          <p:spPr>
            <a:xfrm>
              <a:off x="5983801" y="1623171"/>
              <a:ext cx="1378800" cy="1951143"/>
            </a:xfrm>
            <a:prstGeom prst="rect">
              <a:avLst/>
            </a:prstGeom>
            <a:noFill/>
            <a:ln>
              <a:noFill/>
            </a:ln>
            <a:effectLst>
              <a:outerShdw blurRad="57150" rotWithShape="0" algn="bl" dir="5400000" dist="19050">
                <a:srgbClr val="000000">
                  <a:alpha val="49803"/>
                </a:srgbClr>
              </a:outerShdw>
            </a:effectLst>
          </p:spPr>
        </p:pic>
      </p:grpSp>
      <p:pic>
        <p:nvPicPr>
          <p:cNvPr id="3981" name="Google Shape;3981;p185"/>
          <p:cNvPicPr preferRelativeResize="0"/>
          <p:nvPr/>
        </p:nvPicPr>
        <p:blipFill rotWithShape="1">
          <a:blip r:embed="rId9">
            <a:alphaModFix/>
          </a:blip>
          <a:srcRect b="0" l="0" r="0" t="0"/>
          <a:stretch/>
        </p:blipFill>
        <p:spPr>
          <a:xfrm>
            <a:off x="3565924" y="258195"/>
            <a:ext cx="611781" cy="865713"/>
          </a:xfrm>
          <a:prstGeom prst="rect">
            <a:avLst/>
          </a:prstGeom>
          <a:noFill/>
          <a:ln>
            <a:noFill/>
          </a:ln>
        </p:spPr>
      </p:pic>
      <p:cxnSp>
        <p:nvCxnSpPr>
          <p:cNvPr id="3982" name="Google Shape;3982;p185"/>
          <p:cNvCxnSpPr/>
          <p:nvPr/>
        </p:nvCxnSpPr>
        <p:spPr>
          <a:xfrm flipH="1">
            <a:off x="4469650" y="0"/>
            <a:ext cx="29700" cy="5141100"/>
          </a:xfrm>
          <a:prstGeom prst="straightConnector1">
            <a:avLst/>
          </a:prstGeom>
          <a:noFill/>
          <a:ln cap="flat" cmpd="sng" w="9525">
            <a:solidFill>
              <a:schemeClr val="dk2"/>
            </a:solidFill>
            <a:prstDash val="solid"/>
            <a:round/>
            <a:headEnd len="sm" w="sm" type="none"/>
            <a:tailEnd len="sm" w="sm" type="none"/>
          </a:ln>
        </p:spPr>
      </p:cxnSp>
      <p:sp>
        <p:nvSpPr>
          <p:cNvPr id="3983" name="Google Shape;3983;p185"/>
          <p:cNvSpPr/>
          <p:nvPr/>
        </p:nvSpPr>
        <p:spPr>
          <a:xfrm>
            <a:off x="4177700" y="2153000"/>
            <a:ext cx="1390800" cy="952500"/>
          </a:xfrm>
          <a:prstGeom prst="right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Metabolized to</a:t>
            </a:r>
            <a:endParaRPr b="0" i="0" sz="1100" u="none" cap="none" strike="noStrike">
              <a:solidFill>
                <a:srgbClr val="000000"/>
              </a:solidFill>
              <a:latin typeface="Arial"/>
              <a:ea typeface="Arial"/>
              <a:cs typeface="Arial"/>
              <a:sym typeface="Arial"/>
            </a:endParaRPr>
          </a:p>
        </p:txBody>
      </p:sp>
      <p:pic>
        <p:nvPicPr>
          <p:cNvPr id="3984" name="Google Shape;3984;p185"/>
          <p:cNvPicPr preferRelativeResize="0"/>
          <p:nvPr/>
        </p:nvPicPr>
        <p:blipFill rotWithShape="1">
          <a:blip r:embed="rId10">
            <a:alphaModFix/>
          </a:blip>
          <a:srcRect b="0" l="68095" r="-2586" t="0"/>
          <a:stretch/>
        </p:blipFill>
        <p:spPr>
          <a:xfrm>
            <a:off x="2978475" y="260813"/>
            <a:ext cx="546900" cy="860475"/>
          </a:xfrm>
          <a:prstGeom prst="rect">
            <a:avLst/>
          </a:prstGeom>
          <a:noFill/>
          <a:ln>
            <a:noFill/>
          </a:ln>
        </p:spPr>
      </p:pic>
      <p:pic>
        <p:nvPicPr>
          <p:cNvPr id="3985" name="Google Shape;3985;p185"/>
          <p:cNvPicPr preferRelativeResize="0"/>
          <p:nvPr/>
        </p:nvPicPr>
        <p:blipFill rotWithShape="1">
          <a:blip r:embed="rId10">
            <a:alphaModFix/>
          </a:blip>
          <a:srcRect b="0" l="68095" r="-2586" t="0"/>
          <a:stretch/>
        </p:blipFill>
        <p:spPr>
          <a:xfrm>
            <a:off x="7243022" y="320304"/>
            <a:ext cx="546900" cy="860475"/>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9" name="Shape 3989"/>
        <p:cNvGrpSpPr/>
        <p:nvPr/>
      </p:nvGrpSpPr>
      <p:grpSpPr>
        <a:xfrm>
          <a:off x="0" y="0"/>
          <a:ext cx="0" cy="0"/>
          <a:chOff x="0" y="0"/>
          <a:chExt cx="0" cy="0"/>
        </a:xfrm>
      </p:grpSpPr>
      <p:sp>
        <p:nvSpPr>
          <p:cNvPr id="3990" name="Google Shape;3990;p186"/>
          <p:cNvSpPr txBox="1"/>
          <p:nvPr/>
        </p:nvSpPr>
        <p:spPr>
          <a:xfrm>
            <a:off x="1180925" y="2547575"/>
            <a:ext cx="2665500" cy="43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3991" name="Google Shape;3991;p186"/>
          <p:cNvSpPr txBox="1"/>
          <p:nvPr/>
        </p:nvSpPr>
        <p:spPr>
          <a:xfrm>
            <a:off x="7543795" y="15240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1957</a:t>
            </a:r>
            <a:endParaRPr sz="1600"/>
          </a:p>
          <a:p>
            <a:pPr indent="0" lvl="0" marL="0" marR="0" rtl="0" algn="l">
              <a:lnSpc>
                <a:spcPct val="100000"/>
              </a:lnSpc>
              <a:spcBef>
                <a:spcPts val="0"/>
              </a:spcBef>
              <a:spcAft>
                <a:spcPts val="0"/>
              </a:spcAft>
              <a:buClr>
                <a:schemeClr val="dk1"/>
              </a:buClr>
              <a:buSzPts val="1100"/>
              <a:buFont typeface="Arial"/>
              <a:buNone/>
            </a:pPr>
            <a:r>
              <a:rPr lang="en" sz="1600"/>
              <a:t>$31–$115</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3992" name="Google Shape;3992;p186"/>
          <p:cNvSpPr txBox="1"/>
          <p:nvPr/>
        </p:nvSpPr>
        <p:spPr>
          <a:xfrm>
            <a:off x="8243548" y="3312050"/>
            <a:ext cx="21741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2</a:t>
            </a:r>
            <a:endParaRPr sz="1600"/>
          </a:p>
          <a:p>
            <a:pPr indent="0" lvl="0" marL="0" marR="0" rtl="0" algn="l">
              <a:lnSpc>
                <a:spcPct val="100000"/>
              </a:lnSpc>
              <a:spcBef>
                <a:spcPts val="0"/>
              </a:spcBef>
              <a:spcAft>
                <a:spcPts val="0"/>
              </a:spcAft>
              <a:buClr>
                <a:schemeClr val="dk1"/>
              </a:buClr>
              <a:buSzPts val="1100"/>
              <a:buFont typeface="Arial"/>
              <a:buNone/>
            </a:pPr>
            <a:r>
              <a:rPr lang="en" sz="1600" u="sng"/>
              <a:t>4</a:t>
            </a:r>
            <a:endParaRPr sz="1600" u="sng"/>
          </a:p>
          <a:p>
            <a:pPr indent="0" lvl="0" marL="0" marR="0" rtl="0" algn="l">
              <a:lnSpc>
                <a:spcPct val="100000"/>
              </a:lnSpc>
              <a:spcBef>
                <a:spcPts val="0"/>
              </a:spcBef>
              <a:spcAft>
                <a:spcPts val="0"/>
              </a:spcAft>
              <a:buClr>
                <a:schemeClr val="dk1"/>
              </a:buClr>
              <a:buSzPts val="1100"/>
              <a:buFont typeface="Arial"/>
              <a:buNone/>
            </a:pPr>
            <a:r>
              <a:rPr lang="en" sz="1600"/>
              <a:t>8</a:t>
            </a:r>
            <a:endParaRPr sz="1600"/>
          </a:p>
          <a:p>
            <a:pPr indent="0" lvl="0" marL="0" marR="0" rtl="0" algn="l">
              <a:lnSpc>
                <a:spcPct val="100000"/>
              </a:lnSpc>
              <a:spcBef>
                <a:spcPts val="0"/>
              </a:spcBef>
              <a:spcAft>
                <a:spcPts val="0"/>
              </a:spcAft>
              <a:buClr>
                <a:schemeClr val="dk1"/>
              </a:buClr>
              <a:buSzPts val="1100"/>
              <a:buFont typeface="Arial"/>
              <a:buNone/>
            </a:pPr>
            <a:r>
              <a:rPr lang="en" sz="1600"/>
              <a:t>16</a:t>
            </a:r>
            <a:endParaRPr sz="1600"/>
          </a:p>
          <a:p>
            <a:pPr indent="0" lvl="0" marL="0" marR="0" rtl="0" algn="l">
              <a:lnSpc>
                <a:spcPct val="100000"/>
              </a:lnSpc>
              <a:spcBef>
                <a:spcPts val="0"/>
              </a:spcBef>
              <a:spcAft>
                <a:spcPts val="0"/>
              </a:spcAft>
              <a:buClr>
                <a:schemeClr val="dk1"/>
              </a:buClr>
              <a:buSzPts val="1100"/>
              <a:buFont typeface="Arial"/>
              <a:buNone/>
            </a:pPr>
            <a:r>
              <a:rPr lang="en" sz="1600"/>
              <a:t>mg</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600"/>
              <a:buFont typeface="Arial"/>
              <a:buNone/>
            </a:pPr>
            <a:r>
              <a:t/>
            </a:r>
            <a:endParaRPr sz="1600"/>
          </a:p>
        </p:txBody>
      </p:sp>
      <p:cxnSp>
        <p:nvCxnSpPr>
          <p:cNvPr id="3993" name="Google Shape;3993;p186"/>
          <p:cNvCxnSpPr/>
          <p:nvPr/>
        </p:nvCxnSpPr>
        <p:spPr>
          <a:xfrm>
            <a:off x="74962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3994" name="Google Shape;3994;p186"/>
          <p:cNvSpPr txBox="1"/>
          <p:nvPr/>
        </p:nvSpPr>
        <p:spPr>
          <a:xfrm>
            <a:off x="152398" y="126811"/>
            <a:ext cx="7187400" cy="6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800"/>
              <a:t>Perphenazine (TRILAFON)</a:t>
            </a:r>
            <a:endParaRPr sz="1800"/>
          </a:p>
          <a:p>
            <a:pPr indent="0" lvl="0" marL="0" marR="0" rtl="0" algn="l">
              <a:lnSpc>
                <a:spcPct val="115000"/>
              </a:lnSpc>
              <a:spcBef>
                <a:spcPts val="0"/>
              </a:spcBef>
              <a:spcAft>
                <a:spcPts val="0"/>
              </a:spcAft>
              <a:buClr>
                <a:schemeClr val="dk1"/>
              </a:buClr>
              <a:buSzPts val="1100"/>
              <a:buFont typeface="Arial"/>
              <a:buNone/>
            </a:pPr>
            <a:r>
              <a:rPr lang="en" sz="1300"/>
              <a:t>per FEN uh zeen / TRIL uh fon</a:t>
            </a:r>
            <a:endParaRPr sz="1300"/>
          </a:p>
          <a:p>
            <a:pPr indent="0" lvl="0" marL="0" marR="0" rtl="0" algn="l">
              <a:lnSpc>
                <a:spcPct val="115000"/>
              </a:lnSpc>
              <a:spcBef>
                <a:spcPts val="0"/>
              </a:spcBef>
              <a:spcAft>
                <a:spcPts val="0"/>
              </a:spcAft>
              <a:buClr>
                <a:srgbClr val="000000"/>
              </a:buClr>
              <a:buSzPts val="1200"/>
              <a:buFont typeface="Arial"/>
              <a:buNone/>
            </a:pPr>
            <a:r>
              <a:rPr b="0" i="0" lang="en" sz="1600" u="none" cap="none" strike="noStrike">
                <a:solidFill>
                  <a:srgbClr val="000000"/>
                </a:solidFill>
                <a:latin typeface="Arial"/>
                <a:ea typeface="Arial"/>
                <a:cs typeface="Arial"/>
                <a:sym typeface="Arial"/>
              </a:rPr>
              <a:t>“</a:t>
            </a:r>
            <a:r>
              <a:rPr lang="en" sz="1600"/>
              <a:t>Perple Trial phone</a:t>
            </a:r>
            <a:r>
              <a:rPr b="0" i="0" lang="en"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p:txBody>
      </p:sp>
      <p:sp>
        <p:nvSpPr>
          <p:cNvPr id="3995" name="Google Shape;3995;p186"/>
          <p:cNvSpPr txBox="1"/>
          <p:nvPr/>
        </p:nvSpPr>
        <p:spPr>
          <a:xfrm>
            <a:off x="175475" y="1033575"/>
            <a:ext cx="2491500" cy="9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Antipsychotic</a:t>
            </a:r>
            <a:endParaRPr>
              <a:solidFill>
                <a:schemeClr val="dk1"/>
              </a:solidFill>
            </a:endParaRPr>
          </a:p>
          <a:p>
            <a:pPr indent="0" lvl="0" marL="0" rtl="0" algn="l">
              <a:spcBef>
                <a:spcPts val="0"/>
              </a:spcBef>
              <a:spcAft>
                <a:spcPts val="0"/>
              </a:spcAft>
              <a:buNone/>
            </a:pPr>
            <a:r>
              <a:rPr lang="en">
                <a:solidFill>
                  <a:schemeClr val="dk1"/>
                </a:solidFill>
              </a:rPr>
              <a:t>❖ Medium potency FGA</a:t>
            </a:r>
            <a:endParaRPr>
              <a:solidFill>
                <a:schemeClr val="dk1"/>
              </a:solidFill>
            </a:endParaRPr>
          </a:p>
          <a:p>
            <a:pPr indent="0" lvl="0" marL="0" rtl="0" algn="l">
              <a:spcBef>
                <a:spcPts val="0"/>
              </a:spcBef>
              <a:spcAft>
                <a:spcPts val="0"/>
              </a:spcAft>
              <a:buNone/>
            </a:pPr>
            <a:r>
              <a:rPr lang="en">
                <a:solidFill>
                  <a:schemeClr val="dk1"/>
                </a:solidFill>
              </a:rPr>
              <a:t>❖ D2 antagonist</a:t>
            </a:r>
            <a:endParaRPr>
              <a:solidFill>
                <a:schemeClr val="dk1"/>
              </a:solidFill>
            </a:endParaRPr>
          </a:p>
          <a:p>
            <a:pPr indent="0" lvl="0" marL="0" rtl="0" algn="l">
              <a:spcBef>
                <a:spcPts val="0"/>
              </a:spcBef>
              <a:spcAft>
                <a:spcPts val="0"/>
              </a:spcAft>
              <a:buNone/>
            </a:pPr>
            <a:r>
              <a:rPr lang="en">
                <a:solidFill>
                  <a:schemeClr val="dk1"/>
                </a:solidFill>
              </a:rPr>
              <a:t>❖ Phenothiazine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FDA-approved for:  </a:t>
            </a:r>
            <a:endParaRPr>
              <a:solidFill>
                <a:schemeClr val="dk1"/>
              </a:solidFill>
            </a:endParaRPr>
          </a:p>
          <a:p>
            <a:pPr indent="0" lvl="0" marL="0" rtl="0" algn="l">
              <a:spcBef>
                <a:spcPts val="0"/>
              </a:spcBef>
              <a:spcAft>
                <a:spcPts val="0"/>
              </a:spcAft>
              <a:buNone/>
            </a:pPr>
            <a:r>
              <a:rPr lang="en">
                <a:solidFill>
                  <a:schemeClr val="dk1"/>
                </a:solidFill>
              </a:rPr>
              <a:t>❖ Schizophrenia    </a:t>
            </a:r>
            <a:endParaRPr>
              <a:solidFill>
                <a:schemeClr val="dk1"/>
              </a:solidFill>
            </a:endParaRPr>
          </a:p>
          <a:p>
            <a:pPr indent="0" lvl="0" marL="0" rtl="0" algn="l">
              <a:spcBef>
                <a:spcPts val="0"/>
              </a:spcBef>
              <a:spcAft>
                <a:spcPts val="0"/>
              </a:spcAft>
              <a:buNone/>
            </a:pPr>
            <a:r>
              <a:rPr lang="en">
                <a:solidFill>
                  <a:schemeClr val="dk1"/>
                </a:solidFill>
              </a:rPr>
              <a:t>❖ Nausea/vomiting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grpSp>
        <p:nvGrpSpPr>
          <p:cNvPr id="3996" name="Google Shape;3996;p186"/>
          <p:cNvGrpSpPr/>
          <p:nvPr/>
        </p:nvGrpSpPr>
        <p:grpSpPr>
          <a:xfrm>
            <a:off x="3019692" y="432591"/>
            <a:ext cx="2207366" cy="2229300"/>
            <a:chOff x="220926" y="1620613"/>
            <a:chExt cx="2003418" cy="2023325"/>
          </a:xfrm>
        </p:grpSpPr>
        <p:grpSp>
          <p:nvGrpSpPr>
            <p:cNvPr id="3997" name="Google Shape;3997;p186"/>
            <p:cNvGrpSpPr/>
            <p:nvPr/>
          </p:nvGrpSpPr>
          <p:grpSpPr>
            <a:xfrm>
              <a:off x="220926" y="1620613"/>
              <a:ext cx="2003418" cy="2023325"/>
              <a:chOff x="220926" y="1620613"/>
              <a:chExt cx="2003418" cy="2023325"/>
            </a:xfrm>
          </p:grpSpPr>
          <p:grpSp>
            <p:nvGrpSpPr>
              <p:cNvPr id="3998" name="Google Shape;3998;p186"/>
              <p:cNvGrpSpPr/>
              <p:nvPr/>
            </p:nvGrpSpPr>
            <p:grpSpPr>
              <a:xfrm>
                <a:off x="220926" y="1620613"/>
                <a:ext cx="2003418" cy="2023325"/>
                <a:chOff x="201876" y="1592038"/>
                <a:chExt cx="2003418" cy="2023325"/>
              </a:xfrm>
            </p:grpSpPr>
            <p:pic>
              <p:nvPicPr>
                <p:cNvPr descr="A close up of a device&#10;&#10;Description automatically generated" id="3999" name="Google Shape;3999;p186"/>
                <p:cNvPicPr preferRelativeResize="0"/>
                <p:nvPr/>
              </p:nvPicPr>
              <p:blipFill rotWithShape="1">
                <a:blip r:embed="rId3">
                  <a:alphaModFix/>
                </a:blip>
                <a:srcRect b="0" l="0" r="0" t="0"/>
                <a:stretch/>
              </p:blipFill>
              <p:spPr>
                <a:xfrm>
                  <a:off x="201876" y="2049994"/>
                  <a:ext cx="1402613" cy="1565369"/>
                </a:xfrm>
                <a:prstGeom prst="rect">
                  <a:avLst/>
                </a:prstGeom>
                <a:noFill/>
                <a:ln>
                  <a:noFill/>
                </a:ln>
              </p:spPr>
            </p:pic>
            <p:pic>
              <p:nvPicPr>
                <p:cNvPr id="4000" name="Google Shape;4000;p186"/>
                <p:cNvPicPr preferRelativeResize="0"/>
                <p:nvPr/>
              </p:nvPicPr>
              <p:blipFill rotWithShape="1">
                <a:blip r:embed="rId4">
                  <a:alphaModFix/>
                </a:blip>
                <a:srcRect b="0" l="0" r="0" t="0"/>
                <a:stretch/>
              </p:blipFill>
              <p:spPr>
                <a:xfrm>
                  <a:off x="1139512" y="1592038"/>
                  <a:ext cx="1065782" cy="1332232"/>
                </a:xfrm>
                <a:prstGeom prst="rect">
                  <a:avLst/>
                </a:prstGeom>
                <a:noFill/>
                <a:ln>
                  <a:noFill/>
                </a:ln>
                <a:effectLst>
                  <a:outerShdw blurRad="57150" rotWithShape="0" algn="bl" dir="21540000" dist="19050">
                    <a:srgbClr val="000000">
                      <a:alpha val="49800"/>
                    </a:srgbClr>
                  </a:outerShdw>
                </a:effectLst>
              </p:spPr>
            </p:pic>
          </p:grpSp>
          <p:grpSp>
            <p:nvGrpSpPr>
              <p:cNvPr id="4001" name="Google Shape;4001;p186"/>
              <p:cNvGrpSpPr/>
              <p:nvPr/>
            </p:nvGrpSpPr>
            <p:grpSpPr>
              <a:xfrm>
                <a:off x="718514" y="2445900"/>
                <a:ext cx="87436" cy="86575"/>
                <a:chOff x="718514" y="2445900"/>
                <a:chExt cx="87436" cy="86575"/>
              </a:xfrm>
            </p:grpSpPr>
            <p:pic>
              <p:nvPicPr>
                <p:cNvPr id="4002" name="Google Shape;4002;p186"/>
                <p:cNvPicPr preferRelativeResize="0"/>
                <p:nvPr/>
              </p:nvPicPr>
              <p:blipFill>
                <a:blip r:embed="rId5">
                  <a:alphaModFix/>
                </a:blip>
                <a:stretch>
                  <a:fillRect/>
                </a:stretch>
              </p:blipFill>
              <p:spPr>
                <a:xfrm>
                  <a:off x="728660" y="2445900"/>
                  <a:ext cx="56725" cy="86575"/>
                </a:xfrm>
                <a:prstGeom prst="rect">
                  <a:avLst/>
                </a:prstGeom>
                <a:noFill/>
                <a:ln>
                  <a:noFill/>
                </a:ln>
              </p:spPr>
            </p:pic>
            <p:pic>
              <p:nvPicPr>
                <p:cNvPr id="4003" name="Google Shape;4003;p186"/>
                <p:cNvPicPr preferRelativeResize="0"/>
                <p:nvPr/>
              </p:nvPicPr>
              <p:blipFill>
                <a:blip r:embed="rId5">
                  <a:alphaModFix/>
                </a:blip>
                <a:stretch>
                  <a:fillRect/>
                </a:stretch>
              </p:blipFill>
              <p:spPr>
                <a:xfrm>
                  <a:off x="718514" y="2457784"/>
                  <a:ext cx="24350" cy="21700"/>
                </a:xfrm>
                <a:prstGeom prst="rect">
                  <a:avLst/>
                </a:prstGeom>
                <a:noFill/>
                <a:ln>
                  <a:noFill/>
                </a:ln>
              </p:spPr>
            </p:pic>
            <p:pic>
              <p:nvPicPr>
                <p:cNvPr id="4004" name="Google Shape;4004;p186"/>
                <p:cNvPicPr preferRelativeResize="0"/>
                <p:nvPr/>
              </p:nvPicPr>
              <p:blipFill>
                <a:blip r:embed="rId5">
                  <a:alphaModFix/>
                </a:blip>
                <a:stretch>
                  <a:fillRect/>
                </a:stretch>
              </p:blipFill>
              <p:spPr>
                <a:xfrm>
                  <a:off x="764350" y="2471800"/>
                  <a:ext cx="32325" cy="60675"/>
                </a:xfrm>
                <a:prstGeom prst="rect">
                  <a:avLst/>
                </a:prstGeom>
                <a:noFill/>
                <a:ln>
                  <a:noFill/>
                </a:ln>
              </p:spPr>
            </p:pic>
            <p:pic>
              <p:nvPicPr>
                <p:cNvPr id="4005" name="Google Shape;4005;p186"/>
                <p:cNvPicPr preferRelativeResize="0"/>
                <p:nvPr/>
              </p:nvPicPr>
              <p:blipFill>
                <a:blip r:embed="rId5">
                  <a:alphaModFix/>
                </a:blip>
                <a:stretch>
                  <a:fillRect/>
                </a:stretch>
              </p:blipFill>
              <p:spPr>
                <a:xfrm>
                  <a:off x="789525" y="2493625"/>
                  <a:ext cx="16425" cy="30850"/>
                </a:xfrm>
                <a:prstGeom prst="rect">
                  <a:avLst/>
                </a:prstGeom>
                <a:noFill/>
                <a:ln>
                  <a:noFill/>
                </a:ln>
              </p:spPr>
            </p:pic>
          </p:grpSp>
        </p:grpSp>
        <p:pic>
          <p:nvPicPr>
            <p:cNvPr id="4006" name="Google Shape;4006;p186"/>
            <p:cNvPicPr preferRelativeResize="0"/>
            <p:nvPr/>
          </p:nvPicPr>
          <p:blipFill>
            <a:blip r:embed="rId6">
              <a:alphaModFix/>
            </a:blip>
            <a:stretch>
              <a:fillRect/>
            </a:stretch>
          </p:blipFill>
          <p:spPr>
            <a:xfrm>
              <a:off x="722415" y="2458216"/>
              <a:ext cx="85775" cy="66325"/>
            </a:xfrm>
            <a:prstGeom prst="rect">
              <a:avLst/>
            </a:prstGeom>
            <a:noFill/>
            <a:ln>
              <a:noFill/>
            </a:ln>
          </p:spPr>
        </p:pic>
      </p:grpSp>
      <p:pic>
        <p:nvPicPr>
          <p:cNvPr descr="clipped result image" id="4007" name="Google Shape;4007;p186"/>
          <p:cNvPicPr preferRelativeResize="0"/>
          <p:nvPr/>
        </p:nvPicPr>
        <p:blipFill rotWithShape="1">
          <a:blip r:embed="rId7">
            <a:alphaModFix/>
          </a:blip>
          <a:srcRect b="0" l="0" r="0" t="0"/>
          <a:stretch/>
        </p:blipFill>
        <p:spPr>
          <a:xfrm>
            <a:off x="7711671" y="3823679"/>
            <a:ext cx="432066" cy="432000"/>
          </a:xfrm>
          <a:prstGeom prst="rect">
            <a:avLst/>
          </a:prstGeom>
          <a:noFill/>
          <a:ln>
            <a:noFill/>
          </a:ln>
        </p:spPr>
      </p:pic>
      <p:pic>
        <p:nvPicPr>
          <p:cNvPr descr="Resultado de imagen para perphenazine" id="4008" name="Google Shape;4008;p186"/>
          <p:cNvPicPr preferRelativeResize="0"/>
          <p:nvPr/>
        </p:nvPicPr>
        <p:blipFill rotWithShape="1">
          <a:blip r:embed="rId8">
            <a:alphaModFix/>
          </a:blip>
          <a:srcRect b="0" l="0" r="0" t="0"/>
          <a:stretch/>
        </p:blipFill>
        <p:spPr>
          <a:xfrm>
            <a:off x="7496284" y="1982175"/>
            <a:ext cx="1556022" cy="1064300"/>
          </a:xfrm>
          <a:prstGeom prst="rect">
            <a:avLst/>
          </a:prstGeom>
          <a:noFill/>
          <a:ln>
            <a:noFill/>
          </a:ln>
        </p:spPr>
      </p:pic>
      <p:sp>
        <p:nvSpPr>
          <p:cNvPr id="4009" name="Google Shape;4009;p186"/>
          <p:cNvSpPr txBox="1"/>
          <p:nvPr/>
        </p:nvSpPr>
        <p:spPr>
          <a:xfrm>
            <a:off x="7591493" y="1436279"/>
            <a:ext cx="2439900" cy="80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200"/>
              <a:t>Phenothiazine </a:t>
            </a:r>
            <a:endParaRPr sz="1200"/>
          </a:p>
          <a:p>
            <a:pPr indent="0" lvl="0" marL="0" marR="0" rtl="0" algn="l">
              <a:lnSpc>
                <a:spcPct val="100000"/>
              </a:lnSpc>
              <a:spcBef>
                <a:spcPts val="0"/>
              </a:spcBef>
              <a:spcAft>
                <a:spcPts val="0"/>
              </a:spcAft>
              <a:buNone/>
            </a:pPr>
            <a:r>
              <a:rPr lang="en" sz="1200"/>
              <a:t>structure</a:t>
            </a:r>
            <a:endParaRPr sz="1200"/>
          </a:p>
        </p:txBody>
      </p:sp>
      <p:sp>
        <p:nvSpPr>
          <p:cNvPr id="4010" name="Google Shape;4010;p186"/>
          <p:cNvSpPr txBox="1"/>
          <p:nvPr/>
        </p:nvSpPr>
        <p:spPr>
          <a:xfrm>
            <a:off x="238975" y="3166200"/>
            <a:ext cx="2491500" cy="9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Intermediate potency FGAs are relatively low in EPS, similar to SGAs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grpSp>
        <p:nvGrpSpPr>
          <p:cNvPr id="4011" name="Google Shape;4011;p186"/>
          <p:cNvGrpSpPr/>
          <p:nvPr/>
        </p:nvGrpSpPr>
        <p:grpSpPr>
          <a:xfrm>
            <a:off x="5477810" y="305216"/>
            <a:ext cx="1703708" cy="2484078"/>
            <a:chOff x="1808825" y="425500"/>
            <a:chExt cx="3363024" cy="4904400"/>
          </a:xfrm>
        </p:grpSpPr>
        <p:grpSp>
          <p:nvGrpSpPr>
            <p:cNvPr id="4012" name="Google Shape;4012;p186"/>
            <p:cNvGrpSpPr/>
            <p:nvPr/>
          </p:nvGrpSpPr>
          <p:grpSpPr>
            <a:xfrm>
              <a:off x="1808825" y="425500"/>
              <a:ext cx="3363024" cy="4904400"/>
              <a:chOff x="1808825" y="425500"/>
              <a:chExt cx="3363024" cy="4904400"/>
            </a:xfrm>
          </p:grpSpPr>
          <p:pic>
            <p:nvPicPr>
              <p:cNvPr id="4013" name="Google Shape;4013;p186"/>
              <p:cNvPicPr preferRelativeResize="0"/>
              <p:nvPr/>
            </p:nvPicPr>
            <p:blipFill>
              <a:blip r:embed="rId9">
                <a:alphaModFix/>
              </a:blip>
              <a:stretch>
                <a:fillRect/>
              </a:stretch>
            </p:blipFill>
            <p:spPr>
              <a:xfrm>
                <a:off x="1808825" y="425500"/>
                <a:ext cx="3363024" cy="4904400"/>
              </a:xfrm>
              <a:prstGeom prst="rect">
                <a:avLst/>
              </a:prstGeom>
              <a:noFill/>
              <a:ln>
                <a:noFill/>
              </a:ln>
            </p:spPr>
          </p:pic>
          <p:pic>
            <p:nvPicPr>
              <p:cNvPr id="4014" name="Google Shape;4014;p186"/>
              <p:cNvPicPr preferRelativeResize="0"/>
              <p:nvPr/>
            </p:nvPicPr>
            <p:blipFill>
              <a:blip r:embed="rId10">
                <a:alphaModFix/>
              </a:blip>
              <a:stretch>
                <a:fillRect/>
              </a:stretch>
            </p:blipFill>
            <p:spPr>
              <a:xfrm>
                <a:off x="3009946" y="632368"/>
                <a:ext cx="685850" cy="95700"/>
              </a:xfrm>
              <a:prstGeom prst="rect">
                <a:avLst/>
              </a:prstGeom>
              <a:noFill/>
              <a:ln>
                <a:noFill/>
              </a:ln>
            </p:spPr>
          </p:pic>
        </p:grpSp>
        <p:sp>
          <p:nvSpPr>
            <p:cNvPr id="4015" name="Google Shape;4015;p186"/>
            <p:cNvSpPr/>
            <p:nvPr/>
          </p:nvSpPr>
          <p:spPr>
            <a:xfrm rot="-128719">
              <a:off x="2716976" y="917015"/>
              <a:ext cx="928142" cy="102712"/>
            </a:xfrm>
            <a:prstGeom prst="rect">
              <a:avLst/>
            </a:prstGeom>
          </p:spPr>
          <p:txBody>
            <a:bodyPr>
              <a:prstTxWarp prst="textPlain"/>
            </a:bodyPr>
            <a:lstStyle/>
            <a:p>
              <a:pPr lvl="0" algn="ctr"/>
              <a:r>
                <a:rPr b="1" i="0">
                  <a:ln>
                    <a:noFill/>
                  </a:ln>
                  <a:solidFill>
                    <a:srgbClr val="9900FF"/>
                  </a:solidFill>
                  <a:latin typeface="Arial"/>
                </a:rPr>
                <a:t>TRIAL PHONE</a:t>
              </a:r>
            </a:p>
          </p:txBody>
        </p:sp>
      </p:gr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9" name="Shape 4019"/>
        <p:cNvGrpSpPr/>
        <p:nvPr/>
      </p:nvGrpSpPr>
      <p:grpSpPr>
        <a:xfrm>
          <a:off x="0" y="0"/>
          <a:ext cx="0" cy="0"/>
          <a:chOff x="0" y="0"/>
          <a:chExt cx="0" cy="0"/>
        </a:xfrm>
      </p:grpSpPr>
      <p:sp>
        <p:nvSpPr>
          <p:cNvPr id="4020" name="Google Shape;4020;p187"/>
          <p:cNvSpPr txBox="1"/>
          <p:nvPr/>
        </p:nvSpPr>
        <p:spPr>
          <a:xfrm>
            <a:off x="1180925" y="2547575"/>
            <a:ext cx="2665500" cy="43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4021" name="Google Shape;4021;p187"/>
          <p:cNvSpPr txBox="1"/>
          <p:nvPr/>
        </p:nvSpPr>
        <p:spPr>
          <a:xfrm>
            <a:off x="7543795" y="15240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1957</a:t>
            </a:r>
            <a:endParaRPr sz="1600"/>
          </a:p>
          <a:p>
            <a:pPr indent="0" lvl="0" marL="0" marR="0" rtl="0" algn="l">
              <a:lnSpc>
                <a:spcPct val="100000"/>
              </a:lnSpc>
              <a:spcBef>
                <a:spcPts val="0"/>
              </a:spcBef>
              <a:spcAft>
                <a:spcPts val="0"/>
              </a:spcAft>
              <a:buClr>
                <a:schemeClr val="dk1"/>
              </a:buClr>
              <a:buSzPts val="1100"/>
              <a:buFont typeface="Arial"/>
              <a:buNone/>
            </a:pPr>
            <a:r>
              <a:rPr lang="en" sz="1600"/>
              <a:t>$31–$115</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4022" name="Google Shape;4022;p187"/>
          <p:cNvSpPr txBox="1"/>
          <p:nvPr/>
        </p:nvSpPr>
        <p:spPr>
          <a:xfrm>
            <a:off x="8243548" y="3312050"/>
            <a:ext cx="21741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2</a:t>
            </a:r>
            <a:endParaRPr sz="1600"/>
          </a:p>
          <a:p>
            <a:pPr indent="0" lvl="0" marL="0" marR="0" rtl="0" algn="l">
              <a:lnSpc>
                <a:spcPct val="100000"/>
              </a:lnSpc>
              <a:spcBef>
                <a:spcPts val="0"/>
              </a:spcBef>
              <a:spcAft>
                <a:spcPts val="0"/>
              </a:spcAft>
              <a:buClr>
                <a:schemeClr val="dk1"/>
              </a:buClr>
              <a:buSzPts val="1100"/>
              <a:buFont typeface="Arial"/>
              <a:buNone/>
            </a:pPr>
            <a:r>
              <a:rPr lang="en" sz="1600" u="sng"/>
              <a:t>4</a:t>
            </a:r>
            <a:endParaRPr sz="1600" u="sng"/>
          </a:p>
          <a:p>
            <a:pPr indent="0" lvl="0" marL="0" marR="0" rtl="0" algn="l">
              <a:lnSpc>
                <a:spcPct val="100000"/>
              </a:lnSpc>
              <a:spcBef>
                <a:spcPts val="0"/>
              </a:spcBef>
              <a:spcAft>
                <a:spcPts val="0"/>
              </a:spcAft>
              <a:buClr>
                <a:schemeClr val="dk1"/>
              </a:buClr>
              <a:buSzPts val="1100"/>
              <a:buFont typeface="Arial"/>
              <a:buNone/>
            </a:pPr>
            <a:r>
              <a:rPr lang="en" sz="1600"/>
              <a:t>8</a:t>
            </a:r>
            <a:endParaRPr sz="1600"/>
          </a:p>
          <a:p>
            <a:pPr indent="0" lvl="0" marL="0" marR="0" rtl="0" algn="l">
              <a:lnSpc>
                <a:spcPct val="100000"/>
              </a:lnSpc>
              <a:spcBef>
                <a:spcPts val="0"/>
              </a:spcBef>
              <a:spcAft>
                <a:spcPts val="0"/>
              </a:spcAft>
              <a:buClr>
                <a:schemeClr val="dk1"/>
              </a:buClr>
              <a:buSzPts val="1100"/>
              <a:buFont typeface="Arial"/>
              <a:buNone/>
            </a:pPr>
            <a:r>
              <a:rPr lang="en" sz="1600"/>
              <a:t>16</a:t>
            </a:r>
            <a:endParaRPr sz="1600"/>
          </a:p>
          <a:p>
            <a:pPr indent="0" lvl="0" marL="0" marR="0" rtl="0" algn="l">
              <a:lnSpc>
                <a:spcPct val="100000"/>
              </a:lnSpc>
              <a:spcBef>
                <a:spcPts val="0"/>
              </a:spcBef>
              <a:spcAft>
                <a:spcPts val="0"/>
              </a:spcAft>
              <a:buClr>
                <a:schemeClr val="dk1"/>
              </a:buClr>
              <a:buSzPts val="1100"/>
              <a:buFont typeface="Arial"/>
              <a:buNone/>
            </a:pPr>
            <a:r>
              <a:rPr lang="en" sz="1600"/>
              <a:t>mg</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600"/>
              <a:buFont typeface="Arial"/>
              <a:buNone/>
            </a:pPr>
            <a:r>
              <a:t/>
            </a:r>
            <a:endParaRPr sz="1600"/>
          </a:p>
        </p:txBody>
      </p:sp>
      <p:cxnSp>
        <p:nvCxnSpPr>
          <p:cNvPr id="4023" name="Google Shape;4023;p187"/>
          <p:cNvCxnSpPr/>
          <p:nvPr/>
        </p:nvCxnSpPr>
        <p:spPr>
          <a:xfrm>
            <a:off x="74962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4024" name="Google Shape;4024;p187"/>
          <p:cNvSpPr txBox="1"/>
          <p:nvPr/>
        </p:nvSpPr>
        <p:spPr>
          <a:xfrm>
            <a:off x="152399" y="126800"/>
            <a:ext cx="3848100" cy="6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800"/>
              <a:t>Perphenazine (TRILAFON)</a:t>
            </a:r>
            <a:endParaRPr sz="1800"/>
          </a:p>
          <a:p>
            <a:pPr indent="0" lvl="0" marL="0" marR="0" rtl="0" algn="l">
              <a:lnSpc>
                <a:spcPct val="115000"/>
              </a:lnSpc>
              <a:spcBef>
                <a:spcPts val="0"/>
              </a:spcBef>
              <a:spcAft>
                <a:spcPts val="0"/>
              </a:spcAft>
              <a:buClr>
                <a:schemeClr val="dk1"/>
              </a:buClr>
              <a:buSzPts val="1100"/>
              <a:buFont typeface="Arial"/>
              <a:buNone/>
            </a:pPr>
            <a:r>
              <a:rPr lang="en" sz="1300"/>
              <a:t>per FEN uh zeen / TRIL uh fon</a:t>
            </a:r>
            <a:endParaRPr sz="1300"/>
          </a:p>
          <a:p>
            <a:pPr indent="0" lvl="0" marL="0" marR="0" rtl="0" algn="l">
              <a:lnSpc>
                <a:spcPct val="115000"/>
              </a:lnSpc>
              <a:spcBef>
                <a:spcPts val="0"/>
              </a:spcBef>
              <a:spcAft>
                <a:spcPts val="0"/>
              </a:spcAft>
              <a:buClr>
                <a:srgbClr val="000000"/>
              </a:buClr>
              <a:buSzPts val="1200"/>
              <a:buFont typeface="Arial"/>
              <a:buNone/>
            </a:pPr>
            <a:r>
              <a:rPr b="0" i="0" lang="en" sz="1600" u="none" cap="none" strike="noStrike">
                <a:solidFill>
                  <a:srgbClr val="000000"/>
                </a:solidFill>
                <a:latin typeface="Arial"/>
                <a:ea typeface="Arial"/>
                <a:cs typeface="Arial"/>
                <a:sym typeface="Arial"/>
              </a:rPr>
              <a:t>“</a:t>
            </a:r>
            <a:r>
              <a:rPr lang="en" sz="1600"/>
              <a:t>Perple Trial phone</a:t>
            </a:r>
            <a:r>
              <a:rPr b="0" i="0" lang="en"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sz="1600"/>
          </a:p>
          <a:p>
            <a:pPr indent="0" lvl="0" marL="0" rtl="0" algn="l">
              <a:lnSpc>
                <a:spcPct val="115000"/>
              </a:lnSpc>
              <a:spcBef>
                <a:spcPts val="0"/>
              </a:spcBef>
              <a:spcAft>
                <a:spcPts val="0"/>
              </a:spcAft>
              <a:buClr>
                <a:schemeClr val="dk1"/>
              </a:buClr>
              <a:buSzPts val="1100"/>
              <a:buFont typeface="Arial"/>
              <a:buNone/>
            </a:pPr>
            <a:r>
              <a:rPr lang="en" sz="1600"/>
              <a:t>The first generation antipsychotic (FGA) included in the CATIE schizophrenia trial.</a:t>
            </a:r>
            <a:endParaRPr b="0" i="0" sz="1600" u="none" cap="none" strike="noStrike">
              <a:solidFill>
                <a:srgbClr val="000000"/>
              </a:solidFill>
              <a:latin typeface="Arial"/>
              <a:ea typeface="Arial"/>
              <a:cs typeface="Arial"/>
              <a:sym typeface="Arial"/>
            </a:endParaRPr>
          </a:p>
        </p:txBody>
      </p:sp>
      <p:grpSp>
        <p:nvGrpSpPr>
          <p:cNvPr id="4025" name="Google Shape;4025;p187"/>
          <p:cNvGrpSpPr/>
          <p:nvPr/>
        </p:nvGrpSpPr>
        <p:grpSpPr>
          <a:xfrm>
            <a:off x="4749395" y="186686"/>
            <a:ext cx="1426835" cy="1441012"/>
            <a:chOff x="220926" y="1620613"/>
            <a:chExt cx="2003418" cy="2023325"/>
          </a:xfrm>
        </p:grpSpPr>
        <p:grpSp>
          <p:nvGrpSpPr>
            <p:cNvPr id="4026" name="Google Shape;4026;p187"/>
            <p:cNvGrpSpPr/>
            <p:nvPr/>
          </p:nvGrpSpPr>
          <p:grpSpPr>
            <a:xfrm>
              <a:off x="220926" y="1620613"/>
              <a:ext cx="2003418" cy="2023325"/>
              <a:chOff x="220926" y="1620613"/>
              <a:chExt cx="2003418" cy="2023325"/>
            </a:xfrm>
          </p:grpSpPr>
          <p:grpSp>
            <p:nvGrpSpPr>
              <p:cNvPr id="4027" name="Google Shape;4027;p187"/>
              <p:cNvGrpSpPr/>
              <p:nvPr/>
            </p:nvGrpSpPr>
            <p:grpSpPr>
              <a:xfrm>
                <a:off x="220926" y="1620613"/>
                <a:ext cx="2003418" cy="2023325"/>
                <a:chOff x="201876" y="1592038"/>
                <a:chExt cx="2003418" cy="2023325"/>
              </a:xfrm>
            </p:grpSpPr>
            <p:pic>
              <p:nvPicPr>
                <p:cNvPr descr="A close up of a device&#10;&#10;Description automatically generated" id="4028" name="Google Shape;4028;p187"/>
                <p:cNvPicPr preferRelativeResize="0"/>
                <p:nvPr/>
              </p:nvPicPr>
              <p:blipFill rotWithShape="1">
                <a:blip r:embed="rId3">
                  <a:alphaModFix/>
                </a:blip>
                <a:srcRect b="0" l="0" r="0" t="0"/>
                <a:stretch/>
              </p:blipFill>
              <p:spPr>
                <a:xfrm>
                  <a:off x="201876" y="2049994"/>
                  <a:ext cx="1402613" cy="1565369"/>
                </a:xfrm>
                <a:prstGeom prst="rect">
                  <a:avLst/>
                </a:prstGeom>
                <a:noFill/>
                <a:ln>
                  <a:noFill/>
                </a:ln>
              </p:spPr>
            </p:pic>
            <p:pic>
              <p:nvPicPr>
                <p:cNvPr id="4029" name="Google Shape;4029;p187"/>
                <p:cNvPicPr preferRelativeResize="0"/>
                <p:nvPr/>
              </p:nvPicPr>
              <p:blipFill rotWithShape="1">
                <a:blip r:embed="rId4">
                  <a:alphaModFix/>
                </a:blip>
                <a:srcRect b="0" l="0" r="0" t="0"/>
                <a:stretch/>
              </p:blipFill>
              <p:spPr>
                <a:xfrm>
                  <a:off x="1139512" y="1592038"/>
                  <a:ext cx="1065782" cy="1332232"/>
                </a:xfrm>
                <a:prstGeom prst="rect">
                  <a:avLst/>
                </a:prstGeom>
                <a:noFill/>
                <a:ln>
                  <a:noFill/>
                </a:ln>
                <a:effectLst>
                  <a:outerShdw blurRad="57150" rotWithShape="0" algn="bl" dir="21540000" dist="19050">
                    <a:srgbClr val="000000">
                      <a:alpha val="49800"/>
                    </a:srgbClr>
                  </a:outerShdw>
                </a:effectLst>
              </p:spPr>
            </p:pic>
          </p:grpSp>
          <p:grpSp>
            <p:nvGrpSpPr>
              <p:cNvPr id="4030" name="Google Shape;4030;p187"/>
              <p:cNvGrpSpPr/>
              <p:nvPr/>
            </p:nvGrpSpPr>
            <p:grpSpPr>
              <a:xfrm>
                <a:off x="718514" y="2445900"/>
                <a:ext cx="87436" cy="86575"/>
                <a:chOff x="718514" y="2445900"/>
                <a:chExt cx="87436" cy="86575"/>
              </a:xfrm>
            </p:grpSpPr>
            <p:pic>
              <p:nvPicPr>
                <p:cNvPr id="4031" name="Google Shape;4031;p187"/>
                <p:cNvPicPr preferRelativeResize="0"/>
                <p:nvPr/>
              </p:nvPicPr>
              <p:blipFill>
                <a:blip r:embed="rId5">
                  <a:alphaModFix/>
                </a:blip>
                <a:stretch>
                  <a:fillRect/>
                </a:stretch>
              </p:blipFill>
              <p:spPr>
                <a:xfrm>
                  <a:off x="728660" y="2445900"/>
                  <a:ext cx="56725" cy="86575"/>
                </a:xfrm>
                <a:prstGeom prst="rect">
                  <a:avLst/>
                </a:prstGeom>
                <a:noFill/>
                <a:ln>
                  <a:noFill/>
                </a:ln>
              </p:spPr>
            </p:pic>
            <p:pic>
              <p:nvPicPr>
                <p:cNvPr id="4032" name="Google Shape;4032;p187"/>
                <p:cNvPicPr preferRelativeResize="0"/>
                <p:nvPr/>
              </p:nvPicPr>
              <p:blipFill>
                <a:blip r:embed="rId5">
                  <a:alphaModFix/>
                </a:blip>
                <a:stretch>
                  <a:fillRect/>
                </a:stretch>
              </p:blipFill>
              <p:spPr>
                <a:xfrm>
                  <a:off x="718514" y="2457784"/>
                  <a:ext cx="24350" cy="21700"/>
                </a:xfrm>
                <a:prstGeom prst="rect">
                  <a:avLst/>
                </a:prstGeom>
                <a:noFill/>
                <a:ln>
                  <a:noFill/>
                </a:ln>
              </p:spPr>
            </p:pic>
            <p:pic>
              <p:nvPicPr>
                <p:cNvPr id="4033" name="Google Shape;4033;p187"/>
                <p:cNvPicPr preferRelativeResize="0"/>
                <p:nvPr/>
              </p:nvPicPr>
              <p:blipFill>
                <a:blip r:embed="rId5">
                  <a:alphaModFix/>
                </a:blip>
                <a:stretch>
                  <a:fillRect/>
                </a:stretch>
              </p:blipFill>
              <p:spPr>
                <a:xfrm>
                  <a:off x="764350" y="2471800"/>
                  <a:ext cx="32325" cy="60675"/>
                </a:xfrm>
                <a:prstGeom prst="rect">
                  <a:avLst/>
                </a:prstGeom>
                <a:noFill/>
                <a:ln>
                  <a:noFill/>
                </a:ln>
              </p:spPr>
            </p:pic>
            <p:pic>
              <p:nvPicPr>
                <p:cNvPr id="4034" name="Google Shape;4034;p187"/>
                <p:cNvPicPr preferRelativeResize="0"/>
                <p:nvPr/>
              </p:nvPicPr>
              <p:blipFill>
                <a:blip r:embed="rId5">
                  <a:alphaModFix/>
                </a:blip>
                <a:stretch>
                  <a:fillRect/>
                </a:stretch>
              </p:blipFill>
              <p:spPr>
                <a:xfrm>
                  <a:off x="789525" y="2493625"/>
                  <a:ext cx="16425" cy="30850"/>
                </a:xfrm>
                <a:prstGeom prst="rect">
                  <a:avLst/>
                </a:prstGeom>
                <a:noFill/>
                <a:ln>
                  <a:noFill/>
                </a:ln>
              </p:spPr>
            </p:pic>
          </p:grpSp>
        </p:grpSp>
        <p:pic>
          <p:nvPicPr>
            <p:cNvPr id="4035" name="Google Shape;4035;p187"/>
            <p:cNvPicPr preferRelativeResize="0"/>
            <p:nvPr/>
          </p:nvPicPr>
          <p:blipFill>
            <a:blip r:embed="rId6">
              <a:alphaModFix/>
            </a:blip>
            <a:stretch>
              <a:fillRect/>
            </a:stretch>
          </p:blipFill>
          <p:spPr>
            <a:xfrm>
              <a:off x="722415" y="2458216"/>
              <a:ext cx="85775" cy="66325"/>
            </a:xfrm>
            <a:prstGeom prst="rect">
              <a:avLst/>
            </a:prstGeom>
            <a:noFill/>
            <a:ln>
              <a:noFill/>
            </a:ln>
          </p:spPr>
        </p:pic>
      </p:grpSp>
      <p:pic>
        <p:nvPicPr>
          <p:cNvPr descr="clipped result image" id="4036" name="Google Shape;4036;p187"/>
          <p:cNvPicPr preferRelativeResize="0"/>
          <p:nvPr/>
        </p:nvPicPr>
        <p:blipFill rotWithShape="1">
          <a:blip r:embed="rId7">
            <a:alphaModFix/>
          </a:blip>
          <a:srcRect b="0" l="0" r="0" t="0"/>
          <a:stretch/>
        </p:blipFill>
        <p:spPr>
          <a:xfrm>
            <a:off x="7711671" y="3823679"/>
            <a:ext cx="432066" cy="432000"/>
          </a:xfrm>
          <a:prstGeom prst="rect">
            <a:avLst/>
          </a:prstGeom>
          <a:noFill/>
          <a:ln>
            <a:noFill/>
          </a:ln>
        </p:spPr>
      </p:pic>
      <p:pic>
        <p:nvPicPr>
          <p:cNvPr descr="Resultado de imagen para perphenazine" id="4037" name="Google Shape;4037;p187"/>
          <p:cNvPicPr preferRelativeResize="0"/>
          <p:nvPr/>
        </p:nvPicPr>
        <p:blipFill rotWithShape="1">
          <a:blip r:embed="rId8">
            <a:alphaModFix/>
          </a:blip>
          <a:srcRect b="0" l="0" r="0" t="0"/>
          <a:stretch/>
        </p:blipFill>
        <p:spPr>
          <a:xfrm>
            <a:off x="7496284" y="1982175"/>
            <a:ext cx="1556022" cy="1064300"/>
          </a:xfrm>
          <a:prstGeom prst="rect">
            <a:avLst/>
          </a:prstGeom>
          <a:noFill/>
          <a:ln>
            <a:noFill/>
          </a:ln>
        </p:spPr>
      </p:pic>
      <p:sp>
        <p:nvSpPr>
          <p:cNvPr id="4038" name="Google Shape;4038;p187"/>
          <p:cNvSpPr txBox="1"/>
          <p:nvPr/>
        </p:nvSpPr>
        <p:spPr>
          <a:xfrm>
            <a:off x="7591493" y="1436279"/>
            <a:ext cx="2439900" cy="80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200"/>
              <a:t>Phenothiazine </a:t>
            </a:r>
            <a:endParaRPr sz="1200"/>
          </a:p>
          <a:p>
            <a:pPr indent="0" lvl="0" marL="0" marR="0" rtl="0" algn="l">
              <a:lnSpc>
                <a:spcPct val="100000"/>
              </a:lnSpc>
              <a:spcBef>
                <a:spcPts val="0"/>
              </a:spcBef>
              <a:spcAft>
                <a:spcPts val="0"/>
              </a:spcAft>
              <a:buNone/>
            </a:pPr>
            <a:r>
              <a:rPr lang="en" sz="1200"/>
              <a:t>structure</a:t>
            </a:r>
            <a:endParaRPr sz="1200"/>
          </a:p>
        </p:txBody>
      </p:sp>
      <p:grpSp>
        <p:nvGrpSpPr>
          <p:cNvPr id="4039" name="Google Shape;4039;p187"/>
          <p:cNvGrpSpPr/>
          <p:nvPr/>
        </p:nvGrpSpPr>
        <p:grpSpPr>
          <a:xfrm>
            <a:off x="6342058" y="186737"/>
            <a:ext cx="988393" cy="1440913"/>
            <a:chOff x="1808825" y="425500"/>
            <a:chExt cx="3363024" cy="4904400"/>
          </a:xfrm>
        </p:grpSpPr>
        <p:grpSp>
          <p:nvGrpSpPr>
            <p:cNvPr id="4040" name="Google Shape;4040;p187"/>
            <p:cNvGrpSpPr/>
            <p:nvPr/>
          </p:nvGrpSpPr>
          <p:grpSpPr>
            <a:xfrm>
              <a:off x="1808825" y="425500"/>
              <a:ext cx="3363024" cy="4904400"/>
              <a:chOff x="1808825" y="425500"/>
              <a:chExt cx="3363024" cy="4904400"/>
            </a:xfrm>
          </p:grpSpPr>
          <p:pic>
            <p:nvPicPr>
              <p:cNvPr id="4041" name="Google Shape;4041;p187"/>
              <p:cNvPicPr preferRelativeResize="0"/>
              <p:nvPr/>
            </p:nvPicPr>
            <p:blipFill>
              <a:blip r:embed="rId9">
                <a:alphaModFix/>
              </a:blip>
              <a:stretch>
                <a:fillRect/>
              </a:stretch>
            </p:blipFill>
            <p:spPr>
              <a:xfrm>
                <a:off x="1808825" y="425500"/>
                <a:ext cx="3363024" cy="4904400"/>
              </a:xfrm>
              <a:prstGeom prst="rect">
                <a:avLst/>
              </a:prstGeom>
              <a:noFill/>
              <a:ln>
                <a:noFill/>
              </a:ln>
            </p:spPr>
          </p:pic>
          <p:pic>
            <p:nvPicPr>
              <p:cNvPr id="4042" name="Google Shape;4042;p187"/>
              <p:cNvPicPr preferRelativeResize="0"/>
              <p:nvPr/>
            </p:nvPicPr>
            <p:blipFill>
              <a:blip r:embed="rId10">
                <a:alphaModFix/>
              </a:blip>
              <a:stretch>
                <a:fillRect/>
              </a:stretch>
            </p:blipFill>
            <p:spPr>
              <a:xfrm>
                <a:off x="3009946" y="632368"/>
                <a:ext cx="685850" cy="95700"/>
              </a:xfrm>
              <a:prstGeom prst="rect">
                <a:avLst/>
              </a:prstGeom>
              <a:noFill/>
              <a:ln>
                <a:noFill/>
              </a:ln>
            </p:spPr>
          </p:pic>
        </p:grpSp>
        <p:sp>
          <p:nvSpPr>
            <p:cNvPr id="4043" name="Google Shape;4043;p187"/>
            <p:cNvSpPr/>
            <p:nvPr/>
          </p:nvSpPr>
          <p:spPr>
            <a:xfrm rot="-128719">
              <a:off x="2716976" y="917015"/>
              <a:ext cx="928142" cy="102712"/>
            </a:xfrm>
            <a:prstGeom prst="rect">
              <a:avLst/>
            </a:prstGeom>
          </p:spPr>
          <p:txBody>
            <a:bodyPr>
              <a:prstTxWarp prst="textPlain"/>
            </a:bodyPr>
            <a:lstStyle/>
            <a:p>
              <a:pPr lvl="0" algn="ctr"/>
              <a:r>
                <a:rPr b="1" i="0">
                  <a:ln>
                    <a:noFill/>
                  </a:ln>
                  <a:solidFill>
                    <a:srgbClr val="9900FF"/>
                  </a:solidFill>
                  <a:latin typeface="Arial"/>
                </a:rPr>
                <a:t>TRIAL PHONE</a:t>
              </a:r>
            </a:p>
          </p:txBody>
        </p:sp>
      </p:grpSp>
      <p:sp>
        <p:nvSpPr>
          <p:cNvPr id="4044" name="Google Shape;4044;p187"/>
          <p:cNvSpPr txBox="1"/>
          <p:nvPr/>
        </p:nvSpPr>
        <p:spPr>
          <a:xfrm>
            <a:off x="152401" y="2224950"/>
            <a:ext cx="6893700" cy="6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t>Perphenazine showed comparable effectiveness and caused no more EPS than the SGAs.</a:t>
            </a:r>
            <a:endParaRPr sz="1600"/>
          </a:p>
          <a:p>
            <a:pPr indent="0" lvl="0" marL="0" rtl="0" algn="l">
              <a:lnSpc>
                <a:spcPct val="115000"/>
              </a:lnSpc>
              <a:spcBef>
                <a:spcPts val="0"/>
              </a:spcBef>
              <a:spcAft>
                <a:spcPts val="0"/>
              </a:spcAft>
              <a:buClr>
                <a:schemeClr val="dk1"/>
              </a:buClr>
              <a:buSzPts val="1100"/>
              <a:buFont typeface="Arial"/>
              <a:buNone/>
            </a:pPr>
            <a:r>
              <a:t/>
            </a:r>
            <a:endParaRPr sz="1600"/>
          </a:p>
          <a:p>
            <a:pPr indent="0" lvl="0" marL="0" rtl="0" algn="l">
              <a:lnSpc>
                <a:spcPct val="115000"/>
              </a:lnSpc>
              <a:spcBef>
                <a:spcPts val="0"/>
              </a:spcBef>
              <a:spcAft>
                <a:spcPts val="0"/>
              </a:spcAft>
              <a:buClr>
                <a:schemeClr val="dk1"/>
              </a:buClr>
              <a:buSzPts val="1100"/>
              <a:buFont typeface="Arial"/>
              <a:buNone/>
            </a:pPr>
            <a:r>
              <a:rPr lang="en" sz="1600"/>
              <a:t>Perphenazine was no less effective in improving cognitive performance than the SGAs. </a:t>
            </a:r>
            <a:endParaRPr sz="1600"/>
          </a:p>
          <a:p>
            <a:pPr indent="0" lvl="0" marL="0" rtl="0" algn="l">
              <a:lnSpc>
                <a:spcPct val="115000"/>
              </a:lnSpc>
              <a:spcBef>
                <a:spcPts val="0"/>
              </a:spcBef>
              <a:spcAft>
                <a:spcPts val="0"/>
              </a:spcAft>
              <a:buClr>
                <a:schemeClr val="dk1"/>
              </a:buClr>
              <a:buSzPts val="1100"/>
              <a:buFont typeface="Arial"/>
              <a:buNone/>
            </a:pPr>
            <a:r>
              <a:t/>
            </a:r>
            <a:endParaRPr sz="1600"/>
          </a:p>
          <a:p>
            <a:pPr indent="0" lvl="0" marL="0" rtl="0" algn="l">
              <a:lnSpc>
                <a:spcPct val="115000"/>
              </a:lnSpc>
              <a:spcBef>
                <a:spcPts val="0"/>
              </a:spcBef>
              <a:spcAft>
                <a:spcPts val="0"/>
              </a:spcAft>
              <a:buClr>
                <a:schemeClr val="dk1"/>
              </a:buClr>
              <a:buSzPts val="1100"/>
              <a:buFont typeface="Arial"/>
              <a:buNone/>
            </a:pPr>
            <a:r>
              <a:rPr lang="en" sz="1600"/>
              <a:t>Although these four SGAs are now affordable, they were much more expensive when the CATIE trial was conducted. Perphenazine is now the more expensive one. </a:t>
            </a:r>
            <a:endParaRPr sz="1600"/>
          </a:p>
          <a:p>
            <a:pPr indent="0" lvl="0" marL="0" rtl="0" algn="l">
              <a:lnSpc>
                <a:spcPct val="115000"/>
              </a:lnSpc>
              <a:spcBef>
                <a:spcPts val="0"/>
              </a:spcBef>
              <a:spcAft>
                <a:spcPts val="0"/>
              </a:spcAft>
              <a:buClr>
                <a:schemeClr val="dk1"/>
              </a:buClr>
              <a:buSzPts val="1100"/>
              <a:buFont typeface="Arial"/>
              <a:buNone/>
            </a:pPr>
            <a:r>
              <a:t/>
            </a:r>
            <a:endParaRPr sz="1600"/>
          </a:p>
          <a:p>
            <a:pPr indent="0" lvl="0" marL="0" rtl="0" algn="l">
              <a:lnSpc>
                <a:spcPct val="115000"/>
              </a:lnSpc>
              <a:spcBef>
                <a:spcPts val="0"/>
              </a:spcBef>
              <a:spcAft>
                <a:spcPts val="0"/>
              </a:spcAft>
              <a:buClr>
                <a:schemeClr val="dk1"/>
              </a:buClr>
              <a:buSzPts val="1100"/>
              <a:buFont typeface="Arial"/>
              <a:buNone/>
            </a:pPr>
            <a:r>
              <a:rPr lang="en" sz="1600"/>
              <a:t>When choosing a medium potency FGA, the author prefers loxapine (Loxitane) over perphenazine because loxapine has fewer relevant kinetic interactions. Perphenazine PLACEHOLDER</a:t>
            </a:r>
            <a:endParaRPr sz="1600"/>
          </a:p>
          <a:p>
            <a:pPr indent="0" lvl="0" marL="0" rtl="0" algn="l">
              <a:lnSpc>
                <a:spcPct val="115000"/>
              </a:lnSpc>
              <a:spcBef>
                <a:spcPts val="0"/>
              </a:spcBef>
              <a:spcAft>
                <a:spcPts val="0"/>
              </a:spcAft>
              <a:buClr>
                <a:schemeClr val="dk1"/>
              </a:buClr>
              <a:buSzPts val="1100"/>
              <a:buFont typeface="Arial"/>
              <a:buNone/>
            </a:pPr>
            <a:r>
              <a:t/>
            </a:r>
            <a:endParaRPr sz="1600"/>
          </a:p>
          <a:p>
            <a:pPr indent="0" lvl="0" marL="0" marR="0" rtl="0" algn="l">
              <a:lnSpc>
                <a:spcPct val="115000"/>
              </a:lnSpc>
              <a:spcBef>
                <a:spcPts val="0"/>
              </a:spcBef>
              <a:spcAft>
                <a:spcPts val="0"/>
              </a:spcAft>
              <a:buClr>
                <a:srgbClr val="000000"/>
              </a:buClr>
              <a:buSzPts val="1200"/>
              <a:buFont typeface="Arial"/>
              <a:buNone/>
            </a:pPr>
            <a:r>
              <a:rPr b="0" i="0" lang="en"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8" name="Shape 4048"/>
        <p:cNvGrpSpPr/>
        <p:nvPr/>
      </p:nvGrpSpPr>
      <p:grpSpPr>
        <a:xfrm>
          <a:off x="0" y="0"/>
          <a:ext cx="0" cy="0"/>
          <a:chOff x="0" y="0"/>
          <a:chExt cx="0" cy="0"/>
        </a:xfrm>
      </p:grpSpPr>
      <p:sp>
        <p:nvSpPr>
          <p:cNvPr id="4049" name="Google Shape;4049;p188"/>
          <p:cNvSpPr txBox="1"/>
          <p:nvPr/>
        </p:nvSpPr>
        <p:spPr>
          <a:xfrm>
            <a:off x="1180925" y="2547575"/>
            <a:ext cx="2665500" cy="43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4050" name="Google Shape;4050;p188"/>
          <p:cNvSpPr txBox="1"/>
          <p:nvPr/>
        </p:nvSpPr>
        <p:spPr>
          <a:xfrm>
            <a:off x="7543795" y="15240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1957</a:t>
            </a:r>
            <a:endParaRPr sz="1600"/>
          </a:p>
          <a:p>
            <a:pPr indent="0" lvl="0" marL="0" marR="0" rtl="0" algn="l">
              <a:lnSpc>
                <a:spcPct val="100000"/>
              </a:lnSpc>
              <a:spcBef>
                <a:spcPts val="0"/>
              </a:spcBef>
              <a:spcAft>
                <a:spcPts val="0"/>
              </a:spcAft>
              <a:buClr>
                <a:schemeClr val="dk1"/>
              </a:buClr>
              <a:buSzPts val="1100"/>
              <a:buFont typeface="Arial"/>
              <a:buNone/>
            </a:pPr>
            <a:r>
              <a:rPr lang="en" sz="1600"/>
              <a:t>$31–$115</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4051" name="Google Shape;4051;p188"/>
          <p:cNvSpPr txBox="1"/>
          <p:nvPr/>
        </p:nvSpPr>
        <p:spPr>
          <a:xfrm>
            <a:off x="8243548" y="3312050"/>
            <a:ext cx="21741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2</a:t>
            </a:r>
            <a:endParaRPr sz="1600"/>
          </a:p>
          <a:p>
            <a:pPr indent="0" lvl="0" marL="0" marR="0" rtl="0" algn="l">
              <a:lnSpc>
                <a:spcPct val="100000"/>
              </a:lnSpc>
              <a:spcBef>
                <a:spcPts val="0"/>
              </a:spcBef>
              <a:spcAft>
                <a:spcPts val="0"/>
              </a:spcAft>
              <a:buClr>
                <a:schemeClr val="dk1"/>
              </a:buClr>
              <a:buSzPts val="1100"/>
              <a:buFont typeface="Arial"/>
              <a:buNone/>
            </a:pPr>
            <a:r>
              <a:rPr lang="en" sz="1600" u="sng"/>
              <a:t>4</a:t>
            </a:r>
            <a:endParaRPr sz="1600" u="sng"/>
          </a:p>
          <a:p>
            <a:pPr indent="0" lvl="0" marL="0" marR="0" rtl="0" algn="l">
              <a:lnSpc>
                <a:spcPct val="100000"/>
              </a:lnSpc>
              <a:spcBef>
                <a:spcPts val="0"/>
              </a:spcBef>
              <a:spcAft>
                <a:spcPts val="0"/>
              </a:spcAft>
              <a:buClr>
                <a:schemeClr val="dk1"/>
              </a:buClr>
              <a:buSzPts val="1100"/>
              <a:buFont typeface="Arial"/>
              <a:buNone/>
            </a:pPr>
            <a:r>
              <a:rPr lang="en" sz="1600"/>
              <a:t>8</a:t>
            </a:r>
            <a:endParaRPr sz="1600"/>
          </a:p>
          <a:p>
            <a:pPr indent="0" lvl="0" marL="0" marR="0" rtl="0" algn="l">
              <a:lnSpc>
                <a:spcPct val="100000"/>
              </a:lnSpc>
              <a:spcBef>
                <a:spcPts val="0"/>
              </a:spcBef>
              <a:spcAft>
                <a:spcPts val="0"/>
              </a:spcAft>
              <a:buClr>
                <a:schemeClr val="dk1"/>
              </a:buClr>
              <a:buSzPts val="1100"/>
              <a:buFont typeface="Arial"/>
              <a:buNone/>
            </a:pPr>
            <a:r>
              <a:rPr lang="en" sz="1600"/>
              <a:t>16</a:t>
            </a:r>
            <a:endParaRPr sz="1600"/>
          </a:p>
          <a:p>
            <a:pPr indent="0" lvl="0" marL="0" marR="0" rtl="0" algn="l">
              <a:lnSpc>
                <a:spcPct val="100000"/>
              </a:lnSpc>
              <a:spcBef>
                <a:spcPts val="0"/>
              </a:spcBef>
              <a:spcAft>
                <a:spcPts val="0"/>
              </a:spcAft>
              <a:buClr>
                <a:schemeClr val="dk1"/>
              </a:buClr>
              <a:buSzPts val="1100"/>
              <a:buFont typeface="Arial"/>
              <a:buNone/>
            </a:pPr>
            <a:r>
              <a:rPr lang="en" sz="1600"/>
              <a:t>mg</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600"/>
              <a:buFont typeface="Arial"/>
              <a:buNone/>
            </a:pPr>
            <a:r>
              <a:t/>
            </a:r>
            <a:endParaRPr sz="1600"/>
          </a:p>
        </p:txBody>
      </p:sp>
      <p:cxnSp>
        <p:nvCxnSpPr>
          <p:cNvPr id="4052" name="Google Shape;4052;p188"/>
          <p:cNvCxnSpPr/>
          <p:nvPr/>
        </p:nvCxnSpPr>
        <p:spPr>
          <a:xfrm>
            <a:off x="74962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4053" name="Google Shape;4053;p188"/>
          <p:cNvSpPr txBox="1"/>
          <p:nvPr/>
        </p:nvSpPr>
        <p:spPr>
          <a:xfrm>
            <a:off x="152399" y="126800"/>
            <a:ext cx="3848100" cy="6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800"/>
              <a:t>Perphenazine (TRILAFON)</a:t>
            </a:r>
            <a:endParaRPr sz="1800"/>
          </a:p>
          <a:p>
            <a:pPr indent="0" lvl="0" marL="0" marR="0" rtl="0" algn="l">
              <a:lnSpc>
                <a:spcPct val="115000"/>
              </a:lnSpc>
              <a:spcBef>
                <a:spcPts val="0"/>
              </a:spcBef>
              <a:spcAft>
                <a:spcPts val="0"/>
              </a:spcAft>
              <a:buClr>
                <a:schemeClr val="dk1"/>
              </a:buClr>
              <a:buSzPts val="1100"/>
              <a:buFont typeface="Arial"/>
              <a:buNone/>
            </a:pPr>
            <a:r>
              <a:rPr lang="en" sz="1300"/>
              <a:t>per FEN uh zeen / TRIL uh fon</a:t>
            </a:r>
            <a:endParaRPr sz="1300"/>
          </a:p>
          <a:p>
            <a:pPr indent="0" lvl="0" marL="0" marR="0" rtl="0" algn="l">
              <a:lnSpc>
                <a:spcPct val="115000"/>
              </a:lnSpc>
              <a:spcBef>
                <a:spcPts val="0"/>
              </a:spcBef>
              <a:spcAft>
                <a:spcPts val="0"/>
              </a:spcAft>
              <a:buClr>
                <a:srgbClr val="000000"/>
              </a:buClr>
              <a:buSzPts val="1200"/>
              <a:buFont typeface="Arial"/>
              <a:buNone/>
            </a:pPr>
            <a:r>
              <a:rPr b="0" i="0" lang="en" sz="1600" u="none" cap="none" strike="noStrike">
                <a:solidFill>
                  <a:srgbClr val="000000"/>
                </a:solidFill>
                <a:latin typeface="Arial"/>
                <a:ea typeface="Arial"/>
                <a:cs typeface="Arial"/>
                <a:sym typeface="Arial"/>
              </a:rPr>
              <a:t>“</a:t>
            </a:r>
            <a:r>
              <a:rPr lang="en" sz="1600"/>
              <a:t>Perple Trial phone</a:t>
            </a:r>
            <a:r>
              <a:rPr b="0" i="0" lang="en"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b="0" i="0" sz="1600" u="none" cap="none" strike="noStrike">
              <a:solidFill>
                <a:srgbClr val="000000"/>
              </a:solidFill>
              <a:latin typeface="Arial"/>
              <a:ea typeface="Arial"/>
              <a:cs typeface="Arial"/>
              <a:sym typeface="Arial"/>
            </a:endParaRPr>
          </a:p>
        </p:txBody>
      </p:sp>
      <p:pic>
        <p:nvPicPr>
          <p:cNvPr descr="clipped result image" id="4054" name="Google Shape;4054;p188"/>
          <p:cNvPicPr preferRelativeResize="0"/>
          <p:nvPr/>
        </p:nvPicPr>
        <p:blipFill rotWithShape="1">
          <a:blip r:embed="rId3">
            <a:alphaModFix/>
          </a:blip>
          <a:srcRect b="0" l="0" r="0" t="0"/>
          <a:stretch/>
        </p:blipFill>
        <p:spPr>
          <a:xfrm>
            <a:off x="7711671" y="3823679"/>
            <a:ext cx="432066" cy="432000"/>
          </a:xfrm>
          <a:prstGeom prst="rect">
            <a:avLst/>
          </a:prstGeom>
          <a:noFill/>
          <a:ln>
            <a:noFill/>
          </a:ln>
        </p:spPr>
      </p:pic>
      <p:pic>
        <p:nvPicPr>
          <p:cNvPr descr="Resultado de imagen para perphenazine" id="4055" name="Google Shape;4055;p188"/>
          <p:cNvPicPr preferRelativeResize="0"/>
          <p:nvPr/>
        </p:nvPicPr>
        <p:blipFill rotWithShape="1">
          <a:blip r:embed="rId4">
            <a:alphaModFix/>
          </a:blip>
          <a:srcRect b="0" l="0" r="0" t="0"/>
          <a:stretch/>
        </p:blipFill>
        <p:spPr>
          <a:xfrm>
            <a:off x="7496284" y="1982175"/>
            <a:ext cx="1556022" cy="1064300"/>
          </a:xfrm>
          <a:prstGeom prst="rect">
            <a:avLst/>
          </a:prstGeom>
          <a:noFill/>
          <a:ln>
            <a:noFill/>
          </a:ln>
        </p:spPr>
      </p:pic>
      <p:sp>
        <p:nvSpPr>
          <p:cNvPr id="4056" name="Google Shape;4056;p188"/>
          <p:cNvSpPr txBox="1"/>
          <p:nvPr/>
        </p:nvSpPr>
        <p:spPr>
          <a:xfrm>
            <a:off x="7591493" y="1436279"/>
            <a:ext cx="2439900" cy="80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200"/>
              <a:t>Phenothiazine </a:t>
            </a:r>
            <a:endParaRPr sz="1200"/>
          </a:p>
          <a:p>
            <a:pPr indent="0" lvl="0" marL="0" marR="0" rtl="0" algn="l">
              <a:lnSpc>
                <a:spcPct val="100000"/>
              </a:lnSpc>
              <a:spcBef>
                <a:spcPts val="0"/>
              </a:spcBef>
              <a:spcAft>
                <a:spcPts val="0"/>
              </a:spcAft>
              <a:buNone/>
            </a:pPr>
            <a:r>
              <a:rPr lang="en" sz="1200"/>
              <a:t>structure</a:t>
            </a:r>
            <a:endParaRPr sz="1200"/>
          </a:p>
        </p:txBody>
      </p:sp>
      <p:grpSp>
        <p:nvGrpSpPr>
          <p:cNvPr id="4057" name="Google Shape;4057;p188"/>
          <p:cNvGrpSpPr/>
          <p:nvPr/>
        </p:nvGrpSpPr>
        <p:grpSpPr>
          <a:xfrm>
            <a:off x="6342058" y="186737"/>
            <a:ext cx="988393" cy="1440913"/>
            <a:chOff x="1808825" y="425500"/>
            <a:chExt cx="3363024" cy="4904400"/>
          </a:xfrm>
        </p:grpSpPr>
        <p:grpSp>
          <p:nvGrpSpPr>
            <p:cNvPr id="4058" name="Google Shape;4058;p188"/>
            <p:cNvGrpSpPr/>
            <p:nvPr/>
          </p:nvGrpSpPr>
          <p:grpSpPr>
            <a:xfrm>
              <a:off x="1808825" y="425500"/>
              <a:ext cx="3363024" cy="4904400"/>
              <a:chOff x="1808825" y="425500"/>
              <a:chExt cx="3363024" cy="4904400"/>
            </a:xfrm>
          </p:grpSpPr>
          <p:pic>
            <p:nvPicPr>
              <p:cNvPr id="4059" name="Google Shape;4059;p188"/>
              <p:cNvPicPr preferRelativeResize="0"/>
              <p:nvPr/>
            </p:nvPicPr>
            <p:blipFill>
              <a:blip r:embed="rId5">
                <a:alphaModFix/>
              </a:blip>
              <a:stretch>
                <a:fillRect/>
              </a:stretch>
            </p:blipFill>
            <p:spPr>
              <a:xfrm>
                <a:off x="1808825" y="425500"/>
                <a:ext cx="3363024" cy="4904400"/>
              </a:xfrm>
              <a:prstGeom prst="rect">
                <a:avLst/>
              </a:prstGeom>
              <a:noFill/>
              <a:ln>
                <a:noFill/>
              </a:ln>
            </p:spPr>
          </p:pic>
          <p:pic>
            <p:nvPicPr>
              <p:cNvPr id="4060" name="Google Shape;4060;p188"/>
              <p:cNvPicPr preferRelativeResize="0"/>
              <p:nvPr/>
            </p:nvPicPr>
            <p:blipFill>
              <a:blip r:embed="rId6">
                <a:alphaModFix/>
              </a:blip>
              <a:stretch>
                <a:fillRect/>
              </a:stretch>
            </p:blipFill>
            <p:spPr>
              <a:xfrm>
                <a:off x="3009946" y="632368"/>
                <a:ext cx="685850" cy="95700"/>
              </a:xfrm>
              <a:prstGeom prst="rect">
                <a:avLst/>
              </a:prstGeom>
              <a:noFill/>
              <a:ln>
                <a:noFill/>
              </a:ln>
            </p:spPr>
          </p:pic>
        </p:grpSp>
        <p:sp>
          <p:nvSpPr>
            <p:cNvPr id="4061" name="Google Shape;4061;p188"/>
            <p:cNvSpPr/>
            <p:nvPr/>
          </p:nvSpPr>
          <p:spPr>
            <a:xfrm rot="-128719">
              <a:off x="2716976" y="917015"/>
              <a:ext cx="928142" cy="102712"/>
            </a:xfrm>
            <a:prstGeom prst="rect">
              <a:avLst/>
            </a:prstGeom>
          </p:spPr>
          <p:txBody>
            <a:bodyPr>
              <a:prstTxWarp prst="textPlain"/>
            </a:bodyPr>
            <a:lstStyle/>
            <a:p>
              <a:pPr lvl="0" algn="ctr"/>
              <a:r>
                <a:rPr b="1" i="0">
                  <a:ln>
                    <a:noFill/>
                  </a:ln>
                  <a:solidFill>
                    <a:srgbClr val="9900FF"/>
                  </a:solidFill>
                  <a:latin typeface="Arial"/>
                </a:rPr>
                <a:t>TRIAL PHONE</a:t>
              </a:r>
            </a:p>
          </p:txBody>
        </p:sp>
      </p:grpSp>
      <p:sp>
        <p:nvSpPr>
          <p:cNvPr id="4062" name="Google Shape;4062;p188"/>
          <p:cNvSpPr txBox="1"/>
          <p:nvPr/>
        </p:nvSpPr>
        <p:spPr>
          <a:xfrm>
            <a:off x="152400" y="1172550"/>
            <a:ext cx="4022400" cy="6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t>When choosing a medium potency FGA, the author prefers loxapine (Loxitane) over perphenazine because loxapine has fewer relevant kinetic interactions.</a:t>
            </a:r>
            <a:endParaRPr sz="1600"/>
          </a:p>
        </p:txBody>
      </p:sp>
      <p:sp>
        <p:nvSpPr>
          <p:cNvPr id="4063" name="Google Shape;4063;p188"/>
          <p:cNvSpPr txBox="1"/>
          <p:nvPr/>
        </p:nvSpPr>
        <p:spPr>
          <a:xfrm>
            <a:off x="152400" y="2471375"/>
            <a:ext cx="5058300" cy="6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t>When choosing a medium potency FGA, the author prefers loxapine (Loxitane) over perphenazine because loxapine has fewer relevant kinetic interactions.</a:t>
            </a:r>
            <a:endParaRPr sz="1600"/>
          </a:p>
          <a:p>
            <a:pPr indent="0" lvl="0" marL="0" rtl="0" algn="l">
              <a:lnSpc>
                <a:spcPct val="115000"/>
              </a:lnSpc>
              <a:spcBef>
                <a:spcPts val="0"/>
              </a:spcBef>
              <a:spcAft>
                <a:spcPts val="0"/>
              </a:spcAft>
              <a:buClr>
                <a:schemeClr val="dk1"/>
              </a:buClr>
              <a:buSzPts val="1100"/>
              <a:buFont typeface="Arial"/>
              <a:buNone/>
            </a:pPr>
            <a:r>
              <a:t/>
            </a:r>
            <a:endParaRPr sz="800"/>
          </a:p>
          <a:p>
            <a:pPr indent="0" lvl="0" marL="0" rtl="0" algn="l">
              <a:lnSpc>
                <a:spcPct val="115000"/>
              </a:lnSpc>
              <a:spcBef>
                <a:spcPts val="0"/>
              </a:spcBef>
              <a:spcAft>
                <a:spcPts val="0"/>
              </a:spcAft>
              <a:buClr>
                <a:schemeClr val="dk1"/>
              </a:buClr>
              <a:buSzPts val="1100"/>
              <a:buFont typeface="Arial"/>
              <a:buNone/>
            </a:pPr>
            <a:r>
              <a:rPr lang="en" sz="1600"/>
              <a:t>Perphenazine is  such a sensitive 2D6 substrate that the FDA recommends 2D6 genotype testing before it is started, because levels will be increased 3-fold for 2D6 poor metabolizers. </a:t>
            </a:r>
            <a:endParaRPr sz="1600"/>
          </a:p>
        </p:txBody>
      </p:sp>
      <p:grpSp>
        <p:nvGrpSpPr>
          <p:cNvPr id="4064" name="Google Shape;4064;p188"/>
          <p:cNvGrpSpPr/>
          <p:nvPr/>
        </p:nvGrpSpPr>
        <p:grpSpPr>
          <a:xfrm>
            <a:off x="4749395" y="186686"/>
            <a:ext cx="1426835" cy="1441012"/>
            <a:chOff x="220926" y="1620613"/>
            <a:chExt cx="2003418" cy="2023325"/>
          </a:xfrm>
        </p:grpSpPr>
        <p:grpSp>
          <p:nvGrpSpPr>
            <p:cNvPr id="4065" name="Google Shape;4065;p188"/>
            <p:cNvGrpSpPr/>
            <p:nvPr/>
          </p:nvGrpSpPr>
          <p:grpSpPr>
            <a:xfrm>
              <a:off x="220926" y="1620613"/>
              <a:ext cx="2003418" cy="2023325"/>
              <a:chOff x="220926" y="1620613"/>
              <a:chExt cx="2003418" cy="2023325"/>
            </a:xfrm>
          </p:grpSpPr>
          <p:grpSp>
            <p:nvGrpSpPr>
              <p:cNvPr id="4066" name="Google Shape;4066;p188"/>
              <p:cNvGrpSpPr/>
              <p:nvPr/>
            </p:nvGrpSpPr>
            <p:grpSpPr>
              <a:xfrm>
                <a:off x="220926" y="1620613"/>
                <a:ext cx="2003418" cy="2023325"/>
                <a:chOff x="201876" y="1592038"/>
                <a:chExt cx="2003418" cy="2023325"/>
              </a:xfrm>
            </p:grpSpPr>
            <p:pic>
              <p:nvPicPr>
                <p:cNvPr descr="A close up of a device&#10;&#10;Description automatically generated" id="4067" name="Google Shape;4067;p188"/>
                <p:cNvPicPr preferRelativeResize="0"/>
                <p:nvPr/>
              </p:nvPicPr>
              <p:blipFill rotWithShape="1">
                <a:blip r:embed="rId7">
                  <a:alphaModFix/>
                </a:blip>
                <a:srcRect b="0" l="0" r="0" t="0"/>
                <a:stretch/>
              </p:blipFill>
              <p:spPr>
                <a:xfrm>
                  <a:off x="201876" y="2049994"/>
                  <a:ext cx="1402613" cy="1565369"/>
                </a:xfrm>
                <a:prstGeom prst="rect">
                  <a:avLst/>
                </a:prstGeom>
                <a:noFill/>
                <a:ln>
                  <a:noFill/>
                </a:ln>
              </p:spPr>
            </p:pic>
            <p:pic>
              <p:nvPicPr>
                <p:cNvPr id="4068" name="Google Shape;4068;p188"/>
                <p:cNvPicPr preferRelativeResize="0"/>
                <p:nvPr/>
              </p:nvPicPr>
              <p:blipFill rotWithShape="1">
                <a:blip r:embed="rId8">
                  <a:alphaModFix/>
                </a:blip>
                <a:srcRect b="0" l="0" r="0" t="0"/>
                <a:stretch/>
              </p:blipFill>
              <p:spPr>
                <a:xfrm>
                  <a:off x="1139512" y="1592038"/>
                  <a:ext cx="1065782" cy="1332232"/>
                </a:xfrm>
                <a:prstGeom prst="rect">
                  <a:avLst/>
                </a:prstGeom>
                <a:noFill/>
                <a:ln>
                  <a:noFill/>
                </a:ln>
                <a:effectLst>
                  <a:outerShdw blurRad="57150" rotWithShape="0" algn="bl" dir="21540000" dist="19050">
                    <a:srgbClr val="000000">
                      <a:alpha val="49800"/>
                    </a:srgbClr>
                  </a:outerShdw>
                </a:effectLst>
              </p:spPr>
            </p:pic>
          </p:grpSp>
          <p:grpSp>
            <p:nvGrpSpPr>
              <p:cNvPr id="4069" name="Google Shape;4069;p188"/>
              <p:cNvGrpSpPr/>
              <p:nvPr/>
            </p:nvGrpSpPr>
            <p:grpSpPr>
              <a:xfrm>
                <a:off x="718514" y="2445900"/>
                <a:ext cx="87436" cy="86575"/>
                <a:chOff x="718514" y="2445900"/>
                <a:chExt cx="87436" cy="86575"/>
              </a:xfrm>
            </p:grpSpPr>
            <p:pic>
              <p:nvPicPr>
                <p:cNvPr id="4070" name="Google Shape;4070;p188"/>
                <p:cNvPicPr preferRelativeResize="0"/>
                <p:nvPr/>
              </p:nvPicPr>
              <p:blipFill>
                <a:blip r:embed="rId9">
                  <a:alphaModFix/>
                </a:blip>
                <a:stretch>
                  <a:fillRect/>
                </a:stretch>
              </p:blipFill>
              <p:spPr>
                <a:xfrm>
                  <a:off x="728660" y="2445900"/>
                  <a:ext cx="56725" cy="86575"/>
                </a:xfrm>
                <a:prstGeom prst="rect">
                  <a:avLst/>
                </a:prstGeom>
                <a:noFill/>
                <a:ln>
                  <a:noFill/>
                </a:ln>
              </p:spPr>
            </p:pic>
            <p:pic>
              <p:nvPicPr>
                <p:cNvPr id="4071" name="Google Shape;4071;p188"/>
                <p:cNvPicPr preferRelativeResize="0"/>
                <p:nvPr/>
              </p:nvPicPr>
              <p:blipFill>
                <a:blip r:embed="rId9">
                  <a:alphaModFix/>
                </a:blip>
                <a:stretch>
                  <a:fillRect/>
                </a:stretch>
              </p:blipFill>
              <p:spPr>
                <a:xfrm>
                  <a:off x="718514" y="2457784"/>
                  <a:ext cx="24350" cy="21700"/>
                </a:xfrm>
                <a:prstGeom prst="rect">
                  <a:avLst/>
                </a:prstGeom>
                <a:noFill/>
                <a:ln>
                  <a:noFill/>
                </a:ln>
              </p:spPr>
            </p:pic>
            <p:pic>
              <p:nvPicPr>
                <p:cNvPr id="4072" name="Google Shape;4072;p188"/>
                <p:cNvPicPr preferRelativeResize="0"/>
                <p:nvPr/>
              </p:nvPicPr>
              <p:blipFill>
                <a:blip r:embed="rId9">
                  <a:alphaModFix/>
                </a:blip>
                <a:stretch>
                  <a:fillRect/>
                </a:stretch>
              </p:blipFill>
              <p:spPr>
                <a:xfrm>
                  <a:off x="764350" y="2471800"/>
                  <a:ext cx="32325" cy="60675"/>
                </a:xfrm>
                <a:prstGeom prst="rect">
                  <a:avLst/>
                </a:prstGeom>
                <a:noFill/>
                <a:ln>
                  <a:noFill/>
                </a:ln>
              </p:spPr>
            </p:pic>
            <p:pic>
              <p:nvPicPr>
                <p:cNvPr id="4073" name="Google Shape;4073;p188"/>
                <p:cNvPicPr preferRelativeResize="0"/>
                <p:nvPr/>
              </p:nvPicPr>
              <p:blipFill>
                <a:blip r:embed="rId9">
                  <a:alphaModFix/>
                </a:blip>
                <a:stretch>
                  <a:fillRect/>
                </a:stretch>
              </p:blipFill>
              <p:spPr>
                <a:xfrm>
                  <a:off x="789525" y="2493625"/>
                  <a:ext cx="16425" cy="30850"/>
                </a:xfrm>
                <a:prstGeom prst="rect">
                  <a:avLst/>
                </a:prstGeom>
                <a:noFill/>
                <a:ln>
                  <a:noFill/>
                </a:ln>
              </p:spPr>
            </p:pic>
          </p:grpSp>
        </p:grpSp>
        <p:pic>
          <p:nvPicPr>
            <p:cNvPr id="4074" name="Google Shape;4074;p188"/>
            <p:cNvPicPr preferRelativeResize="0"/>
            <p:nvPr/>
          </p:nvPicPr>
          <p:blipFill>
            <a:blip r:embed="rId10">
              <a:alphaModFix/>
            </a:blip>
            <a:stretch>
              <a:fillRect/>
            </a:stretch>
          </p:blipFill>
          <p:spPr>
            <a:xfrm>
              <a:off x="722415" y="2458216"/>
              <a:ext cx="85775" cy="66325"/>
            </a:xfrm>
            <a:prstGeom prst="rect">
              <a:avLst/>
            </a:prstGeom>
            <a:noFill/>
            <a:ln>
              <a:noFill/>
            </a:ln>
          </p:spPr>
        </p:pic>
      </p:grpSp>
      <p:pic>
        <p:nvPicPr>
          <p:cNvPr id="4075" name="Google Shape;4075;p188"/>
          <p:cNvPicPr preferRelativeResize="0"/>
          <p:nvPr/>
        </p:nvPicPr>
        <p:blipFill rotWithShape="1">
          <a:blip r:embed="rId11">
            <a:alphaModFix/>
          </a:blip>
          <a:srcRect b="0" l="0" r="0" t="0"/>
          <a:stretch/>
        </p:blipFill>
        <p:spPr>
          <a:xfrm>
            <a:off x="5451885" y="1688167"/>
            <a:ext cx="243778" cy="304703"/>
          </a:xfrm>
          <a:prstGeom prst="rect">
            <a:avLst/>
          </a:prstGeom>
          <a:noFill/>
          <a:ln>
            <a:noFill/>
          </a:ln>
        </p:spPr>
      </p:pic>
      <p:pic>
        <p:nvPicPr>
          <p:cNvPr descr="A picture containing electronics&#10;&#10;Description automatically generated" id="4076" name="Google Shape;4076;p188"/>
          <p:cNvPicPr preferRelativeResize="0"/>
          <p:nvPr/>
        </p:nvPicPr>
        <p:blipFill rotWithShape="1">
          <a:blip r:embed="rId12">
            <a:alphaModFix/>
          </a:blip>
          <a:srcRect b="0" l="0" r="0" t="0"/>
          <a:stretch/>
        </p:blipFill>
        <p:spPr>
          <a:xfrm>
            <a:off x="5036576" y="1895912"/>
            <a:ext cx="921052" cy="1120063"/>
          </a:xfrm>
          <a:prstGeom prst="rect">
            <a:avLst/>
          </a:prstGeom>
          <a:noFill/>
          <a:ln>
            <a:noFill/>
          </a:ln>
        </p:spPr>
      </p:pic>
      <p:grpSp>
        <p:nvGrpSpPr>
          <p:cNvPr id="4077" name="Google Shape;4077;p188"/>
          <p:cNvGrpSpPr/>
          <p:nvPr/>
        </p:nvGrpSpPr>
        <p:grpSpPr>
          <a:xfrm>
            <a:off x="6245125" y="1767431"/>
            <a:ext cx="1058898" cy="1279047"/>
            <a:chOff x="1054725" y="4457732"/>
            <a:chExt cx="4652450" cy="5619713"/>
          </a:xfrm>
        </p:grpSpPr>
        <p:pic>
          <p:nvPicPr>
            <p:cNvPr id="4078" name="Google Shape;4078;p188"/>
            <p:cNvPicPr preferRelativeResize="0"/>
            <p:nvPr/>
          </p:nvPicPr>
          <p:blipFill>
            <a:blip r:embed="rId13">
              <a:alphaModFix/>
            </a:blip>
            <a:stretch>
              <a:fillRect/>
            </a:stretch>
          </p:blipFill>
          <p:spPr>
            <a:xfrm>
              <a:off x="1054725" y="5267319"/>
              <a:ext cx="4652450" cy="4810126"/>
            </a:xfrm>
            <a:prstGeom prst="rect">
              <a:avLst/>
            </a:prstGeom>
            <a:noFill/>
            <a:ln>
              <a:noFill/>
            </a:ln>
            <a:effectLst>
              <a:outerShdw blurRad="57150" rotWithShape="0" algn="bl" dir="5400000" dist="19050">
                <a:srgbClr val="000000">
                  <a:alpha val="50000"/>
                </a:srgbClr>
              </a:outerShdw>
            </a:effectLst>
          </p:spPr>
        </p:pic>
        <p:grpSp>
          <p:nvGrpSpPr>
            <p:cNvPr id="4079" name="Google Shape;4079;p188"/>
            <p:cNvGrpSpPr/>
            <p:nvPr/>
          </p:nvGrpSpPr>
          <p:grpSpPr>
            <a:xfrm>
              <a:off x="2623729" y="4457732"/>
              <a:ext cx="1271551" cy="1571029"/>
              <a:chOff x="-1178055" y="2144107"/>
              <a:chExt cx="1495415" cy="1847617"/>
            </a:xfrm>
          </p:grpSpPr>
          <p:pic>
            <p:nvPicPr>
              <p:cNvPr id="4080" name="Google Shape;4080;p188"/>
              <p:cNvPicPr preferRelativeResize="0"/>
              <p:nvPr/>
            </p:nvPicPr>
            <p:blipFill rotWithShape="1">
              <a:blip r:embed="rId14">
                <a:alphaModFix/>
              </a:blip>
              <a:srcRect b="6288" l="0" r="0" t="0"/>
              <a:stretch/>
            </p:blipFill>
            <p:spPr>
              <a:xfrm>
                <a:off x="-1178055" y="2144107"/>
                <a:ext cx="1495415" cy="1847617"/>
              </a:xfrm>
              <a:prstGeom prst="rect">
                <a:avLst/>
              </a:prstGeom>
              <a:noFill/>
              <a:ln>
                <a:noFill/>
              </a:ln>
            </p:spPr>
          </p:pic>
          <p:sp>
            <p:nvSpPr>
              <p:cNvPr id="4081" name="Google Shape;4081;p188"/>
              <p:cNvSpPr/>
              <p:nvPr/>
            </p:nvSpPr>
            <p:spPr>
              <a:xfrm>
                <a:off x="-437700" y="2524125"/>
                <a:ext cx="283500" cy="15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5" name="Shape 4085"/>
        <p:cNvGrpSpPr/>
        <p:nvPr/>
      </p:nvGrpSpPr>
      <p:grpSpPr>
        <a:xfrm>
          <a:off x="0" y="0"/>
          <a:ext cx="0" cy="0"/>
          <a:chOff x="0" y="0"/>
          <a:chExt cx="0" cy="0"/>
        </a:xfrm>
      </p:grpSpPr>
      <p:grpSp>
        <p:nvGrpSpPr>
          <p:cNvPr id="4086" name="Google Shape;4086;p189"/>
          <p:cNvGrpSpPr/>
          <p:nvPr/>
        </p:nvGrpSpPr>
        <p:grpSpPr>
          <a:xfrm>
            <a:off x="284976" y="576609"/>
            <a:ext cx="5406106" cy="1891332"/>
            <a:chOff x="91079" y="996546"/>
            <a:chExt cx="3523500" cy="1232700"/>
          </a:xfrm>
        </p:grpSpPr>
        <p:sp>
          <p:nvSpPr>
            <p:cNvPr id="4087" name="Google Shape;4087;p189"/>
            <p:cNvSpPr/>
            <p:nvPr/>
          </p:nvSpPr>
          <p:spPr>
            <a:xfrm>
              <a:off x="91079" y="996546"/>
              <a:ext cx="3523500" cy="1232700"/>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88" name="Google Shape;4088;p189"/>
            <p:cNvGrpSpPr/>
            <p:nvPr/>
          </p:nvGrpSpPr>
          <p:grpSpPr>
            <a:xfrm>
              <a:off x="146975" y="1058293"/>
              <a:ext cx="3323930" cy="1167351"/>
              <a:chOff x="151250" y="676224"/>
              <a:chExt cx="3323930" cy="1167351"/>
            </a:xfrm>
          </p:grpSpPr>
          <p:grpSp>
            <p:nvGrpSpPr>
              <p:cNvPr id="4089" name="Google Shape;4089;p189"/>
              <p:cNvGrpSpPr/>
              <p:nvPr/>
            </p:nvGrpSpPr>
            <p:grpSpPr>
              <a:xfrm>
                <a:off x="1851363" y="854220"/>
                <a:ext cx="1623817" cy="989355"/>
                <a:chOff x="5401950" y="5230370"/>
                <a:chExt cx="1623817" cy="989355"/>
              </a:xfrm>
            </p:grpSpPr>
            <p:grpSp>
              <p:nvGrpSpPr>
                <p:cNvPr id="4090" name="Google Shape;4090;p189"/>
                <p:cNvGrpSpPr/>
                <p:nvPr/>
              </p:nvGrpSpPr>
              <p:grpSpPr>
                <a:xfrm>
                  <a:off x="5734425" y="5230370"/>
                  <a:ext cx="1291343" cy="989355"/>
                  <a:chOff x="5429625" y="5230370"/>
                  <a:chExt cx="1291343" cy="989355"/>
                </a:xfrm>
              </p:grpSpPr>
              <p:pic>
                <p:nvPicPr>
                  <p:cNvPr id="4091" name="Google Shape;4091;p189"/>
                  <p:cNvPicPr preferRelativeResize="0"/>
                  <p:nvPr/>
                </p:nvPicPr>
                <p:blipFill rotWithShape="1">
                  <a:blip r:embed="rId3">
                    <a:alphaModFix/>
                  </a:blip>
                  <a:srcRect b="0" l="0" r="0" t="0"/>
                  <a:stretch/>
                </p:blipFill>
                <p:spPr>
                  <a:xfrm rot="900006">
                    <a:off x="6439703" y="5333353"/>
                    <a:ext cx="175527" cy="226021"/>
                  </a:xfrm>
                  <a:prstGeom prst="rect">
                    <a:avLst/>
                  </a:prstGeom>
                  <a:noFill/>
                  <a:ln>
                    <a:noFill/>
                  </a:ln>
                </p:spPr>
              </p:pic>
              <p:pic>
                <p:nvPicPr>
                  <p:cNvPr id="4092" name="Google Shape;4092;p189"/>
                  <p:cNvPicPr preferRelativeResize="0"/>
                  <p:nvPr/>
                </p:nvPicPr>
                <p:blipFill rotWithShape="1">
                  <a:blip r:embed="rId4">
                    <a:alphaModFix/>
                  </a:blip>
                  <a:srcRect b="0" l="0" r="51368" t="0"/>
                  <a:stretch/>
                </p:blipFill>
                <p:spPr>
                  <a:xfrm rot="5400000">
                    <a:off x="5742600" y="5293350"/>
                    <a:ext cx="590550" cy="1216500"/>
                  </a:xfrm>
                  <a:prstGeom prst="rect">
                    <a:avLst/>
                  </a:prstGeom>
                  <a:noFill/>
                  <a:ln>
                    <a:noFill/>
                  </a:ln>
                  <a:effectLst>
                    <a:outerShdw blurRad="57150" rotWithShape="0" algn="bl" dir="5400000" dist="19050">
                      <a:srgbClr val="000000">
                        <a:alpha val="49410"/>
                      </a:srgbClr>
                    </a:outerShdw>
                  </a:effectLst>
                </p:spPr>
              </p:pic>
              <p:pic>
                <p:nvPicPr>
                  <p:cNvPr id="4093" name="Google Shape;4093;p189"/>
                  <p:cNvPicPr preferRelativeResize="0"/>
                  <p:nvPr/>
                </p:nvPicPr>
                <p:blipFill rotWithShape="1">
                  <a:blip r:embed="rId5">
                    <a:alphaModFix/>
                  </a:blip>
                  <a:srcRect b="0" l="0" r="0" t="0"/>
                  <a:stretch/>
                </p:blipFill>
                <p:spPr>
                  <a:xfrm rot="1532351">
                    <a:off x="6260100" y="5399101"/>
                    <a:ext cx="368196" cy="513348"/>
                  </a:xfrm>
                  <a:prstGeom prst="rect">
                    <a:avLst/>
                  </a:prstGeom>
                  <a:noFill/>
                  <a:ln>
                    <a:noFill/>
                  </a:ln>
                </p:spPr>
              </p:pic>
              <p:pic>
                <p:nvPicPr>
                  <p:cNvPr id="4094" name="Google Shape;4094;p189"/>
                  <p:cNvPicPr preferRelativeResize="0"/>
                  <p:nvPr/>
                </p:nvPicPr>
                <p:blipFill rotWithShape="1">
                  <a:blip r:embed="rId6">
                    <a:alphaModFix/>
                  </a:blip>
                  <a:srcRect b="0" l="0" r="0" t="0"/>
                  <a:stretch/>
                </p:blipFill>
                <p:spPr>
                  <a:xfrm rot="-8992328">
                    <a:off x="5734320" y="5429686"/>
                    <a:ext cx="900886" cy="396403"/>
                  </a:xfrm>
                  <a:prstGeom prst="rect">
                    <a:avLst/>
                  </a:prstGeom>
                  <a:noFill/>
                  <a:ln>
                    <a:noFill/>
                  </a:ln>
                </p:spPr>
              </p:pic>
              <p:sp>
                <p:nvSpPr>
                  <p:cNvPr id="4095" name="Google Shape;4095;p189"/>
                  <p:cNvSpPr txBox="1"/>
                  <p:nvPr/>
                </p:nvSpPr>
                <p:spPr>
                  <a:xfrm>
                    <a:off x="6077900" y="5894225"/>
                    <a:ext cx="420600" cy="32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700" u="none" cap="none" strike="noStrike">
                        <a:solidFill>
                          <a:srgbClr val="000000"/>
                        </a:solidFill>
                        <a:latin typeface="Arial"/>
                        <a:ea typeface="Arial"/>
                        <a:cs typeface="Arial"/>
                        <a:sym typeface="Arial"/>
                      </a:rPr>
                      <a:t>PM</a:t>
                    </a:r>
                    <a:endParaRPr b="1" i="0" sz="1700" u="none" cap="none" strike="noStrike">
                      <a:solidFill>
                        <a:srgbClr val="000000"/>
                      </a:solidFill>
                      <a:latin typeface="Arial"/>
                      <a:ea typeface="Arial"/>
                      <a:cs typeface="Arial"/>
                      <a:sym typeface="Arial"/>
                    </a:endParaRPr>
                  </a:p>
                </p:txBody>
              </p:sp>
            </p:grpSp>
            <p:grpSp>
              <p:nvGrpSpPr>
                <p:cNvPr id="4096" name="Google Shape;4096;p189"/>
                <p:cNvGrpSpPr/>
                <p:nvPr/>
              </p:nvGrpSpPr>
              <p:grpSpPr>
                <a:xfrm>
                  <a:off x="5401950" y="5653013"/>
                  <a:ext cx="639900" cy="171600"/>
                  <a:chOff x="4021125" y="9009400"/>
                  <a:chExt cx="639900" cy="171600"/>
                </a:xfrm>
              </p:grpSpPr>
              <p:sp>
                <p:nvSpPr>
                  <p:cNvPr id="4097" name="Google Shape;4097;p189"/>
                  <p:cNvSpPr/>
                  <p:nvPr/>
                </p:nvSpPr>
                <p:spPr>
                  <a:xfrm>
                    <a:off x="4062813" y="9009400"/>
                    <a:ext cx="546600" cy="171600"/>
                  </a:xfrm>
                  <a:prstGeom prst="wedgeRectCallout">
                    <a:avLst>
                      <a:gd fmla="val 71327" name="adj1"/>
                      <a:gd fmla="val 151129"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8" name="Google Shape;4098;p189"/>
                  <p:cNvSpPr txBox="1"/>
                  <p:nvPr/>
                </p:nvSpPr>
                <p:spPr>
                  <a:xfrm>
                    <a:off x="4021125" y="9014175"/>
                    <a:ext cx="639900" cy="150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n" sz="1200" u="none" cap="none" strike="noStrike">
                        <a:solidFill>
                          <a:srgbClr val="000000"/>
                        </a:solidFill>
                        <a:latin typeface="Arial"/>
                        <a:ea typeface="Arial"/>
                        <a:cs typeface="Arial"/>
                        <a:sym typeface="Arial"/>
                      </a:rPr>
                      <a:t>Poor me!</a:t>
                    </a:r>
                    <a:endParaRPr b="0" i="1" sz="1200" u="none" cap="none" strike="noStrike">
                      <a:solidFill>
                        <a:srgbClr val="000000"/>
                      </a:solidFill>
                      <a:latin typeface="Arial"/>
                      <a:ea typeface="Arial"/>
                      <a:cs typeface="Arial"/>
                      <a:sym typeface="Arial"/>
                    </a:endParaRPr>
                  </a:p>
                </p:txBody>
              </p:sp>
            </p:grpSp>
          </p:grpSp>
          <p:sp>
            <p:nvSpPr>
              <p:cNvPr id="4099" name="Google Shape;4099;p189"/>
              <p:cNvSpPr txBox="1"/>
              <p:nvPr/>
            </p:nvSpPr>
            <p:spPr>
              <a:xfrm>
                <a:off x="151250" y="676224"/>
                <a:ext cx="1700100" cy="106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u="none" cap="none" strike="noStrike">
                    <a:solidFill>
                      <a:srgbClr val="000000"/>
                    </a:solidFill>
                    <a:latin typeface="Arial"/>
                    <a:ea typeface="Arial"/>
                    <a:cs typeface="Arial"/>
                    <a:sym typeface="Arial"/>
                  </a:rPr>
                  <a:t>For 2D6 “</a:t>
                </a:r>
                <a:r>
                  <a:rPr b="1" i="0" lang="en" u="none" cap="none" strike="noStrike">
                    <a:solidFill>
                      <a:srgbClr val="000000"/>
                    </a:solidFill>
                    <a:latin typeface="Arial"/>
                    <a:ea typeface="Arial"/>
                    <a:cs typeface="Arial"/>
                    <a:sym typeface="Arial"/>
                  </a:rPr>
                  <a:t>POOR</a:t>
                </a:r>
                <a:r>
                  <a:rPr b="0" i="0" lang="en" u="none" cap="none" strike="noStrike">
                    <a:solidFill>
                      <a:srgbClr val="000000"/>
                    </a:solidFill>
                    <a:latin typeface="Arial"/>
                    <a:ea typeface="Arial"/>
                    <a:cs typeface="Arial"/>
                    <a:sym typeface="Arial"/>
                  </a:rPr>
                  <a:t> </a:t>
                </a:r>
                <a:r>
                  <a:rPr b="1" i="0" lang="en" u="none" cap="none" strike="noStrike">
                    <a:solidFill>
                      <a:srgbClr val="000000"/>
                    </a:solidFill>
                    <a:latin typeface="Arial"/>
                    <a:ea typeface="Arial"/>
                    <a:cs typeface="Arial"/>
                    <a:sym typeface="Arial"/>
                  </a:rPr>
                  <a:t>ME</a:t>
                </a:r>
                <a:r>
                  <a:rPr lang="en">
                    <a:solidFill>
                      <a:srgbClr val="000000"/>
                    </a:solidFill>
                  </a:rPr>
                  <a:t>”</a:t>
                </a:r>
                <a:r>
                  <a:rPr b="0" i="0" lang="en" u="none" cap="none" strike="noStrike">
                    <a:solidFill>
                      <a:srgbClr val="000000"/>
                    </a:solidFill>
                    <a:latin typeface="Arial"/>
                    <a:ea typeface="Arial"/>
                    <a:cs typeface="Arial"/>
                    <a:sym typeface="Arial"/>
                  </a:rPr>
                  <a:t>tabolizers (PM), air accumulates, resulting in unexpectedly long half-lives for 2D6 substrates. These individuals are more likely to report side effects. </a:t>
                </a:r>
                <a:endParaRPr b="0" i="0" u="none" cap="none" strike="noStrike">
                  <a:solidFill>
                    <a:srgbClr val="000000"/>
                  </a:solidFill>
                  <a:latin typeface="Arial"/>
                  <a:ea typeface="Arial"/>
                  <a:cs typeface="Arial"/>
                  <a:sym typeface="Arial"/>
                </a:endParaRPr>
              </a:p>
            </p:txBody>
          </p:sp>
        </p:grpSp>
      </p:grpSp>
      <p:pic>
        <p:nvPicPr>
          <p:cNvPr id="4100" name="Google Shape;4100;p189"/>
          <p:cNvPicPr preferRelativeResize="0"/>
          <p:nvPr/>
        </p:nvPicPr>
        <p:blipFill rotWithShape="1">
          <a:blip r:embed="rId7">
            <a:alphaModFix/>
          </a:blip>
          <a:srcRect b="0" l="0" r="0" t="0"/>
          <a:stretch/>
        </p:blipFill>
        <p:spPr>
          <a:xfrm>
            <a:off x="7209652" y="373826"/>
            <a:ext cx="364648" cy="455778"/>
          </a:xfrm>
          <a:prstGeom prst="rect">
            <a:avLst/>
          </a:prstGeom>
          <a:noFill/>
          <a:ln>
            <a:noFill/>
          </a:ln>
        </p:spPr>
      </p:pic>
      <p:pic>
        <p:nvPicPr>
          <p:cNvPr descr="A picture containing electronics&#10;&#10;Description automatically generated" id="4101" name="Google Shape;4101;p189"/>
          <p:cNvPicPr preferRelativeResize="0"/>
          <p:nvPr/>
        </p:nvPicPr>
        <p:blipFill rotWithShape="1">
          <a:blip r:embed="rId8">
            <a:alphaModFix/>
          </a:blip>
          <a:srcRect b="0" l="0" r="0" t="0"/>
          <a:stretch/>
        </p:blipFill>
        <p:spPr>
          <a:xfrm>
            <a:off x="6588424" y="684574"/>
            <a:ext cx="1377727" cy="1675401"/>
          </a:xfrm>
          <a:prstGeom prst="rect">
            <a:avLst/>
          </a:prstGeom>
          <a:noFill/>
          <a:ln>
            <a:noFill/>
          </a:ln>
        </p:spPr>
      </p:pic>
      <p:grpSp>
        <p:nvGrpSpPr>
          <p:cNvPr id="4102" name="Google Shape;4102;p189"/>
          <p:cNvGrpSpPr/>
          <p:nvPr/>
        </p:nvGrpSpPr>
        <p:grpSpPr>
          <a:xfrm>
            <a:off x="6435733" y="2585718"/>
            <a:ext cx="1746064" cy="2109078"/>
            <a:chOff x="1054725" y="4457732"/>
            <a:chExt cx="4652450" cy="5619713"/>
          </a:xfrm>
        </p:grpSpPr>
        <p:pic>
          <p:nvPicPr>
            <p:cNvPr id="4103" name="Google Shape;4103;p189"/>
            <p:cNvPicPr preferRelativeResize="0"/>
            <p:nvPr/>
          </p:nvPicPr>
          <p:blipFill>
            <a:blip r:embed="rId9">
              <a:alphaModFix/>
            </a:blip>
            <a:stretch>
              <a:fillRect/>
            </a:stretch>
          </p:blipFill>
          <p:spPr>
            <a:xfrm>
              <a:off x="1054725" y="5267319"/>
              <a:ext cx="4652450" cy="4810126"/>
            </a:xfrm>
            <a:prstGeom prst="rect">
              <a:avLst/>
            </a:prstGeom>
            <a:noFill/>
            <a:ln>
              <a:noFill/>
            </a:ln>
            <a:effectLst>
              <a:outerShdw blurRad="57150" rotWithShape="0" algn="bl" dir="5400000" dist="19050">
                <a:srgbClr val="000000">
                  <a:alpha val="50000"/>
                </a:srgbClr>
              </a:outerShdw>
            </a:effectLst>
          </p:spPr>
        </p:pic>
        <p:grpSp>
          <p:nvGrpSpPr>
            <p:cNvPr id="4104" name="Google Shape;4104;p189"/>
            <p:cNvGrpSpPr/>
            <p:nvPr/>
          </p:nvGrpSpPr>
          <p:grpSpPr>
            <a:xfrm>
              <a:off x="2623729" y="4457732"/>
              <a:ext cx="1271551" cy="1571029"/>
              <a:chOff x="-1178055" y="2144107"/>
              <a:chExt cx="1495415" cy="1847617"/>
            </a:xfrm>
          </p:grpSpPr>
          <p:pic>
            <p:nvPicPr>
              <p:cNvPr id="4105" name="Google Shape;4105;p189"/>
              <p:cNvPicPr preferRelativeResize="0"/>
              <p:nvPr/>
            </p:nvPicPr>
            <p:blipFill rotWithShape="1">
              <a:blip r:embed="rId10">
                <a:alphaModFix/>
              </a:blip>
              <a:srcRect b="6288" l="0" r="0" t="0"/>
              <a:stretch/>
            </p:blipFill>
            <p:spPr>
              <a:xfrm>
                <a:off x="-1178055" y="2144107"/>
                <a:ext cx="1495415" cy="1847617"/>
              </a:xfrm>
              <a:prstGeom prst="rect">
                <a:avLst/>
              </a:prstGeom>
              <a:noFill/>
              <a:ln>
                <a:noFill/>
              </a:ln>
            </p:spPr>
          </p:pic>
          <p:sp>
            <p:nvSpPr>
              <p:cNvPr id="4106" name="Google Shape;4106;p189"/>
              <p:cNvSpPr/>
              <p:nvPr/>
            </p:nvSpPr>
            <p:spPr>
              <a:xfrm>
                <a:off x="-437700" y="2524125"/>
                <a:ext cx="283500" cy="15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
        <p:nvSpPr>
          <p:cNvPr id="4107" name="Google Shape;4107;p189"/>
          <p:cNvSpPr txBox="1"/>
          <p:nvPr/>
        </p:nvSpPr>
        <p:spPr>
          <a:xfrm>
            <a:off x="229200" y="2652600"/>
            <a:ext cx="5058300" cy="6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t>Perphenazine is  such a sensitive 2D6 substrate that the FDA recommends 2D6 genotype testing before it is started, because levels will be increased 3-fold for 2D6 poor metabolizers. </a:t>
            </a:r>
            <a:endParaRPr sz="1600"/>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1" name="Shape 4111"/>
        <p:cNvGrpSpPr/>
        <p:nvPr/>
      </p:nvGrpSpPr>
      <p:grpSpPr>
        <a:xfrm>
          <a:off x="0" y="0"/>
          <a:ext cx="0" cy="0"/>
          <a:chOff x="0" y="0"/>
          <a:chExt cx="0" cy="0"/>
        </a:xfrm>
      </p:grpSpPr>
      <p:sp>
        <p:nvSpPr>
          <p:cNvPr id="4112" name="Google Shape;4112;p190"/>
          <p:cNvSpPr txBox="1"/>
          <p:nvPr/>
        </p:nvSpPr>
        <p:spPr>
          <a:xfrm>
            <a:off x="1180925" y="2547575"/>
            <a:ext cx="2665500" cy="43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4113" name="Google Shape;4113;p190"/>
          <p:cNvSpPr txBox="1"/>
          <p:nvPr/>
        </p:nvSpPr>
        <p:spPr>
          <a:xfrm>
            <a:off x="7543795" y="15240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1957</a:t>
            </a:r>
            <a:endParaRPr sz="1600"/>
          </a:p>
          <a:p>
            <a:pPr indent="0" lvl="0" marL="0" marR="0" rtl="0" algn="l">
              <a:lnSpc>
                <a:spcPct val="100000"/>
              </a:lnSpc>
              <a:spcBef>
                <a:spcPts val="0"/>
              </a:spcBef>
              <a:spcAft>
                <a:spcPts val="0"/>
              </a:spcAft>
              <a:buClr>
                <a:schemeClr val="dk1"/>
              </a:buClr>
              <a:buSzPts val="1100"/>
              <a:buFont typeface="Arial"/>
              <a:buNone/>
            </a:pPr>
            <a:r>
              <a:rPr lang="en" sz="1600"/>
              <a:t>$31–$115</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4114" name="Google Shape;4114;p190"/>
          <p:cNvSpPr txBox="1"/>
          <p:nvPr/>
        </p:nvSpPr>
        <p:spPr>
          <a:xfrm>
            <a:off x="8243548" y="3312050"/>
            <a:ext cx="21741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2</a:t>
            </a:r>
            <a:endParaRPr sz="1600"/>
          </a:p>
          <a:p>
            <a:pPr indent="0" lvl="0" marL="0" marR="0" rtl="0" algn="l">
              <a:lnSpc>
                <a:spcPct val="100000"/>
              </a:lnSpc>
              <a:spcBef>
                <a:spcPts val="0"/>
              </a:spcBef>
              <a:spcAft>
                <a:spcPts val="0"/>
              </a:spcAft>
              <a:buClr>
                <a:schemeClr val="dk1"/>
              </a:buClr>
              <a:buSzPts val="1100"/>
              <a:buFont typeface="Arial"/>
              <a:buNone/>
            </a:pPr>
            <a:r>
              <a:rPr lang="en" sz="1600" u="sng"/>
              <a:t>4</a:t>
            </a:r>
            <a:endParaRPr sz="1600" u="sng"/>
          </a:p>
          <a:p>
            <a:pPr indent="0" lvl="0" marL="0" marR="0" rtl="0" algn="l">
              <a:lnSpc>
                <a:spcPct val="100000"/>
              </a:lnSpc>
              <a:spcBef>
                <a:spcPts val="0"/>
              </a:spcBef>
              <a:spcAft>
                <a:spcPts val="0"/>
              </a:spcAft>
              <a:buClr>
                <a:schemeClr val="dk1"/>
              </a:buClr>
              <a:buSzPts val="1100"/>
              <a:buFont typeface="Arial"/>
              <a:buNone/>
            </a:pPr>
            <a:r>
              <a:rPr lang="en" sz="1600"/>
              <a:t>8</a:t>
            </a:r>
            <a:endParaRPr sz="1600"/>
          </a:p>
          <a:p>
            <a:pPr indent="0" lvl="0" marL="0" marR="0" rtl="0" algn="l">
              <a:lnSpc>
                <a:spcPct val="100000"/>
              </a:lnSpc>
              <a:spcBef>
                <a:spcPts val="0"/>
              </a:spcBef>
              <a:spcAft>
                <a:spcPts val="0"/>
              </a:spcAft>
              <a:buClr>
                <a:schemeClr val="dk1"/>
              </a:buClr>
              <a:buSzPts val="1100"/>
              <a:buFont typeface="Arial"/>
              <a:buNone/>
            </a:pPr>
            <a:r>
              <a:rPr lang="en" sz="1600"/>
              <a:t>16</a:t>
            </a:r>
            <a:endParaRPr sz="1600"/>
          </a:p>
          <a:p>
            <a:pPr indent="0" lvl="0" marL="0" marR="0" rtl="0" algn="l">
              <a:lnSpc>
                <a:spcPct val="100000"/>
              </a:lnSpc>
              <a:spcBef>
                <a:spcPts val="0"/>
              </a:spcBef>
              <a:spcAft>
                <a:spcPts val="0"/>
              </a:spcAft>
              <a:buClr>
                <a:schemeClr val="dk1"/>
              </a:buClr>
              <a:buSzPts val="1100"/>
              <a:buFont typeface="Arial"/>
              <a:buNone/>
            </a:pPr>
            <a:r>
              <a:rPr lang="en" sz="1600"/>
              <a:t>mg</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600"/>
              <a:buFont typeface="Arial"/>
              <a:buNone/>
            </a:pPr>
            <a:r>
              <a:t/>
            </a:r>
            <a:endParaRPr sz="1600"/>
          </a:p>
        </p:txBody>
      </p:sp>
      <p:cxnSp>
        <p:nvCxnSpPr>
          <p:cNvPr id="4115" name="Google Shape;4115;p190"/>
          <p:cNvCxnSpPr/>
          <p:nvPr/>
        </p:nvCxnSpPr>
        <p:spPr>
          <a:xfrm>
            <a:off x="74962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4116" name="Google Shape;4116;p190"/>
          <p:cNvSpPr txBox="1"/>
          <p:nvPr/>
        </p:nvSpPr>
        <p:spPr>
          <a:xfrm>
            <a:off x="152399" y="126800"/>
            <a:ext cx="3848100" cy="6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800"/>
              <a:t>Perphenazine (TRILAFON)</a:t>
            </a:r>
            <a:endParaRPr sz="1800"/>
          </a:p>
          <a:p>
            <a:pPr indent="0" lvl="0" marL="0" marR="0" rtl="0" algn="l">
              <a:lnSpc>
                <a:spcPct val="115000"/>
              </a:lnSpc>
              <a:spcBef>
                <a:spcPts val="0"/>
              </a:spcBef>
              <a:spcAft>
                <a:spcPts val="0"/>
              </a:spcAft>
              <a:buClr>
                <a:schemeClr val="dk1"/>
              </a:buClr>
              <a:buSzPts val="1100"/>
              <a:buFont typeface="Arial"/>
              <a:buNone/>
            </a:pPr>
            <a:r>
              <a:rPr lang="en" sz="1300"/>
              <a:t>per FEN uh zeen / TRIL uh fon</a:t>
            </a:r>
            <a:endParaRPr sz="1300"/>
          </a:p>
          <a:p>
            <a:pPr indent="0" lvl="0" marL="0" marR="0" rtl="0" algn="l">
              <a:lnSpc>
                <a:spcPct val="115000"/>
              </a:lnSpc>
              <a:spcBef>
                <a:spcPts val="0"/>
              </a:spcBef>
              <a:spcAft>
                <a:spcPts val="0"/>
              </a:spcAft>
              <a:buClr>
                <a:srgbClr val="000000"/>
              </a:buClr>
              <a:buSzPts val="1200"/>
              <a:buFont typeface="Arial"/>
              <a:buNone/>
            </a:pPr>
            <a:r>
              <a:rPr b="0" i="0" lang="en" sz="1600" u="none" cap="none" strike="noStrike">
                <a:solidFill>
                  <a:srgbClr val="000000"/>
                </a:solidFill>
                <a:latin typeface="Arial"/>
                <a:ea typeface="Arial"/>
                <a:cs typeface="Arial"/>
                <a:sym typeface="Arial"/>
              </a:rPr>
              <a:t>“</a:t>
            </a:r>
            <a:r>
              <a:rPr lang="en" sz="1600"/>
              <a:t>Perple Trial phone</a:t>
            </a:r>
            <a:r>
              <a:rPr b="0" i="0" lang="en"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b="0" i="0" sz="1600" u="none" cap="none" strike="noStrike">
              <a:solidFill>
                <a:srgbClr val="000000"/>
              </a:solidFill>
              <a:latin typeface="Arial"/>
              <a:ea typeface="Arial"/>
              <a:cs typeface="Arial"/>
              <a:sym typeface="Arial"/>
            </a:endParaRPr>
          </a:p>
        </p:txBody>
      </p:sp>
      <p:pic>
        <p:nvPicPr>
          <p:cNvPr descr="clipped result image" id="4117" name="Google Shape;4117;p190"/>
          <p:cNvPicPr preferRelativeResize="0"/>
          <p:nvPr/>
        </p:nvPicPr>
        <p:blipFill rotWithShape="1">
          <a:blip r:embed="rId3">
            <a:alphaModFix/>
          </a:blip>
          <a:srcRect b="0" l="0" r="0" t="0"/>
          <a:stretch/>
        </p:blipFill>
        <p:spPr>
          <a:xfrm>
            <a:off x="7711671" y="3823679"/>
            <a:ext cx="432066" cy="432000"/>
          </a:xfrm>
          <a:prstGeom prst="rect">
            <a:avLst/>
          </a:prstGeom>
          <a:noFill/>
          <a:ln>
            <a:noFill/>
          </a:ln>
        </p:spPr>
      </p:pic>
      <p:pic>
        <p:nvPicPr>
          <p:cNvPr descr="Resultado de imagen para perphenazine" id="4118" name="Google Shape;4118;p190"/>
          <p:cNvPicPr preferRelativeResize="0"/>
          <p:nvPr/>
        </p:nvPicPr>
        <p:blipFill rotWithShape="1">
          <a:blip r:embed="rId4">
            <a:alphaModFix/>
          </a:blip>
          <a:srcRect b="0" l="0" r="0" t="0"/>
          <a:stretch/>
        </p:blipFill>
        <p:spPr>
          <a:xfrm>
            <a:off x="7496284" y="1982175"/>
            <a:ext cx="1556022" cy="1064300"/>
          </a:xfrm>
          <a:prstGeom prst="rect">
            <a:avLst/>
          </a:prstGeom>
          <a:noFill/>
          <a:ln>
            <a:noFill/>
          </a:ln>
        </p:spPr>
      </p:pic>
      <p:sp>
        <p:nvSpPr>
          <p:cNvPr id="4119" name="Google Shape;4119;p190"/>
          <p:cNvSpPr txBox="1"/>
          <p:nvPr/>
        </p:nvSpPr>
        <p:spPr>
          <a:xfrm>
            <a:off x="7591493" y="1436279"/>
            <a:ext cx="2439900" cy="80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200"/>
              <a:t>Phenothiazine </a:t>
            </a:r>
            <a:endParaRPr sz="1200"/>
          </a:p>
          <a:p>
            <a:pPr indent="0" lvl="0" marL="0" marR="0" rtl="0" algn="l">
              <a:lnSpc>
                <a:spcPct val="100000"/>
              </a:lnSpc>
              <a:spcBef>
                <a:spcPts val="0"/>
              </a:spcBef>
              <a:spcAft>
                <a:spcPts val="0"/>
              </a:spcAft>
              <a:buNone/>
            </a:pPr>
            <a:r>
              <a:rPr lang="en" sz="1200"/>
              <a:t>structure</a:t>
            </a:r>
            <a:endParaRPr sz="1200"/>
          </a:p>
        </p:txBody>
      </p:sp>
      <p:grpSp>
        <p:nvGrpSpPr>
          <p:cNvPr id="4120" name="Google Shape;4120;p190"/>
          <p:cNvGrpSpPr/>
          <p:nvPr/>
        </p:nvGrpSpPr>
        <p:grpSpPr>
          <a:xfrm>
            <a:off x="6342058" y="186737"/>
            <a:ext cx="988393" cy="1440913"/>
            <a:chOff x="1808825" y="425500"/>
            <a:chExt cx="3363024" cy="4904400"/>
          </a:xfrm>
        </p:grpSpPr>
        <p:grpSp>
          <p:nvGrpSpPr>
            <p:cNvPr id="4121" name="Google Shape;4121;p190"/>
            <p:cNvGrpSpPr/>
            <p:nvPr/>
          </p:nvGrpSpPr>
          <p:grpSpPr>
            <a:xfrm>
              <a:off x="1808825" y="425500"/>
              <a:ext cx="3363024" cy="4904400"/>
              <a:chOff x="1808825" y="425500"/>
              <a:chExt cx="3363024" cy="4904400"/>
            </a:xfrm>
          </p:grpSpPr>
          <p:pic>
            <p:nvPicPr>
              <p:cNvPr id="4122" name="Google Shape;4122;p190"/>
              <p:cNvPicPr preferRelativeResize="0"/>
              <p:nvPr/>
            </p:nvPicPr>
            <p:blipFill>
              <a:blip r:embed="rId5">
                <a:alphaModFix/>
              </a:blip>
              <a:stretch>
                <a:fillRect/>
              </a:stretch>
            </p:blipFill>
            <p:spPr>
              <a:xfrm>
                <a:off x="1808825" y="425500"/>
                <a:ext cx="3363024" cy="4904400"/>
              </a:xfrm>
              <a:prstGeom prst="rect">
                <a:avLst/>
              </a:prstGeom>
              <a:noFill/>
              <a:ln>
                <a:noFill/>
              </a:ln>
            </p:spPr>
          </p:pic>
          <p:pic>
            <p:nvPicPr>
              <p:cNvPr id="4123" name="Google Shape;4123;p190"/>
              <p:cNvPicPr preferRelativeResize="0"/>
              <p:nvPr/>
            </p:nvPicPr>
            <p:blipFill>
              <a:blip r:embed="rId6">
                <a:alphaModFix/>
              </a:blip>
              <a:stretch>
                <a:fillRect/>
              </a:stretch>
            </p:blipFill>
            <p:spPr>
              <a:xfrm>
                <a:off x="3009946" y="632368"/>
                <a:ext cx="685850" cy="95700"/>
              </a:xfrm>
              <a:prstGeom prst="rect">
                <a:avLst/>
              </a:prstGeom>
              <a:noFill/>
              <a:ln>
                <a:noFill/>
              </a:ln>
            </p:spPr>
          </p:pic>
        </p:grpSp>
        <p:sp>
          <p:nvSpPr>
            <p:cNvPr id="4124" name="Google Shape;4124;p190"/>
            <p:cNvSpPr/>
            <p:nvPr/>
          </p:nvSpPr>
          <p:spPr>
            <a:xfrm rot="-128719">
              <a:off x="2716976" y="917015"/>
              <a:ext cx="928142" cy="102712"/>
            </a:xfrm>
            <a:prstGeom prst="rect">
              <a:avLst/>
            </a:prstGeom>
          </p:spPr>
          <p:txBody>
            <a:bodyPr>
              <a:prstTxWarp prst="textPlain"/>
            </a:bodyPr>
            <a:lstStyle/>
            <a:p>
              <a:pPr lvl="0" algn="ctr"/>
              <a:r>
                <a:rPr b="1" i="0">
                  <a:ln>
                    <a:noFill/>
                  </a:ln>
                  <a:solidFill>
                    <a:srgbClr val="9900FF"/>
                  </a:solidFill>
                  <a:latin typeface="Arial"/>
                </a:rPr>
                <a:t>TRIAL PHONE</a:t>
              </a:r>
            </a:p>
          </p:txBody>
        </p:sp>
      </p:grpSp>
      <p:sp>
        <p:nvSpPr>
          <p:cNvPr id="4125" name="Google Shape;4125;p190"/>
          <p:cNvSpPr txBox="1"/>
          <p:nvPr/>
        </p:nvSpPr>
        <p:spPr>
          <a:xfrm>
            <a:off x="194225" y="1337200"/>
            <a:ext cx="4210500" cy="6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t>Even though perphenazine's half-life is about 10 hours, maintenance dosing can be once daily. For antipsychotics in general, continuous dopamine D2 receptor blockade is not necessary to sustain antipsychotic response (Takeuchi et al, 2014).</a:t>
            </a:r>
            <a:endParaRPr sz="1600"/>
          </a:p>
          <a:p>
            <a:pPr indent="0" lvl="0" marL="0" rtl="0" algn="l">
              <a:lnSpc>
                <a:spcPct val="115000"/>
              </a:lnSpc>
              <a:spcBef>
                <a:spcPts val="0"/>
              </a:spcBef>
              <a:spcAft>
                <a:spcPts val="0"/>
              </a:spcAft>
              <a:buClr>
                <a:schemeClr val="dk1"/>
              </a:buClr>
              <a:buSzPts val="1100"/>
              <a:buFont typeface="Arial"/>
              <a:buNone/>
            </a:pPr>
            <a:r>
              <a:t/>
            </a:r>
            <a:endParaRPr sz="1600"/>
          </a:p>
          <a:p>
            <a:pPr indent="0" lvl="0" marL="0" rtl="0" algn="l">
              <a:lnSpc>
                <a:spcPct val="115000"/>
              </a:lnSpc>
              <a:spcBef>
                <a:spcPts val="0"/>
              </a:spcBef>
              <a:spcAft>
                <a:spcPts val="0"/>
              </a:spcAft>
              <a:buClr>
                <a:schemeClr val="dk1"/>
              </a:buClr>
              <a:buSzPts val="1100"/>
              <a:buFont typeface="Arial"/>
              <a:buNone/>
            </a:pPr>
            <a:r>
              <a:t/>
            </a:r>
            <a:endParaRPr sz="1600"/>
          </a:p>
          <a:p>
            <a:pPr indent="0" lvl="0" marL="0" rtl="0" algn="l">
              <a:lnSpc>
                <a:spcPct val="115000"/>
              </a:lnSpc>
              <a:spcBef>
                <a:spcPts val="0"/>
              </a:spcBef>
              <a:spcAft>
                <a:spcPts val="0"/>
              </a:spcAft>
              <a:buClr>
                <a:schemeClr val="dk1"/>
              </a:buClr>
              <a:buSzPts val="1100"/>
              <a:buFont typeface="Arial"/>
              <a:buNone/>
            </a:pPr>
            <a:r>
              <a:t/>
            </a:r>
            <a:endParaRPr sz="1600"/>
          </a:p>
          <a:p>
            <a:pPr indent="0" lvl="0" marL="0" rtl="0" algn="l">
              <a:lnSpc>
                <a:spcPct val="115000"/>
              </a:lnSpc>
              <a:spcBef>
                <a:spcPts val="0"/>
              </a:spcBef>
              <a:spcAft>
                <a:spcPts val="0"/>
              </a:spcAft>
              <a:buClr>
                <a:schemeClr val="dk1"/>
              </a:buClr>
              <a:buSzPts val="1100"/>
              <a:buFont typeface="Arial"/>
              <a:buNone/>
            </a:pPr>
            <a:r>
              <a:t/>
            </a:r>
            <a:endParaRPr sz="1600"/>
          </a:p>
          <a:p>
            <a:pPr indent="0" lvl="0" marL="0" rtl="0" algn="l">
              <a:lnSpc>
                <a:spcPct val="115000"/>
              </a:lnSpc>
              <a:spcBef>
                <a:spcPts val="0"/>
              </a:spcBef>
              <a:spcAft>
                <a:spcPts val="0"/>
              </a:spcAft>
              <a:buClr>
                <a:schemeClr val="dk1"/>
              </a:buClr>
              <a:buSzPts val="1100"/>
              <a:buFont typeface="Arial"/>
              <a:buNone/>
            </a:pPr>
            <a:r>
              <a:t/>
            </a:r>
            <a:endParaRPr sz="1600"/>
          </a:p>
          <a:p>
            <a:pPr indent="0" lvl="0" marL="0" rtl="0" algn="l">
              <a:lnSpc>
                <a:spcPct val="115000"/>
              </a:lnSpc>
              <a:spcBef>
                <a:spcPts val="0"/>
              </a:spcBef>
              <a:spcAft>
                <a:spcPts val="0"/>
              </a:spcAft>
              <a:buClr>
                <a:schemeClr val="dk1"/>
              </a:buClr>
              <a:buSzPts val="1100"/>
              <a:buFont typeface="Arial"/>
              <a:buNone/>
            </a:pPr>
            <a:r>
              <a:t/>
            </a:r>
            <a:endParaRPr sz="1600"/>
          </a:p>
          <a:p>
            <a:pPr indent="0" lvl="0" marL="0" rtl="0" algn="l">
              <a:lnSpc>
                <a:spcPct val="115000"/>
              </a:lnSpc>
              <a:spcBef>
                <a:spcPts val="0"/>
              </a:spcBef>
              <a:spcAft>
                <a:spcPts val="0"/>
              </a:spcAft>
              <a:buClr>
                <a:schemeClr val="dk1"/>
              </a:buClr>
              <a:buSzPts val="1100"/>
              <a:buFont typeface="Arial"/>
              <a:buNone/>
            </a:pPr>
            <a:r>
              <a:t/>
            </a:r>
            <a:endParaRPr sz="1600"/>
          </a:p>
          <a:p>
            <a:pPr indent="0" lvl="0" marL="0" rtl="0" algn="l">
              <a:lnSpc>
                <a:spcPct val="115000"/>
              </a:lnSpc>
              <a:spcBef>
                <a:spcPts val="0"/>
              </a:spcBef>
              <a:spcAft>
                <a:spcPts val="0"/>
              </a:spcAft>
              <a:buClr>
                <a:schemeClr val="dk1"/>
              </a:buClr>
              <a:buSzPts val="1100"/>
              <a:buFont typeface="Arial"/>
              <a:buNone/>
            </a:pPr>
            <a:r>
              <a:t/>
            </a:r>
            <a:endParaRPr sz="1600"/>
          </a:p>
        </p:txBody>
      </p:sp>
      <p:grpSp>
        <p:nvGrpSpPr>
          <p:cNvPr id="4126" name="Google Shape;4126;p190"/>
          <p:cNvGrpSpPr/>
          <p:nvPr/>
        </p:nvGrpSpPr>
        <p:grpSpPr>
          <a:xfrm>
            <a:off x="4457858" y="186686"/>
            <a:ext cx="1426835" cy="1441012"/>
            <a:chOff x="220926" y="1620613"/>
            <a:chExt cx="2003418" cy="2023325"/>
          </a:xfrm>
        </p:grpSpPr>
        <p:grpSp>
          <p:nvGrpSpPr>
            <p:cNvPr id="4127" name="Google Shape;4127;p190"/>
            <p:cNvGrpSpPr/>
            <p:nvPr/>
          </p:nvGrpSpPr>
          <p:grpSpPr>
            <a:xfrm>
              <a:off x="220926" y="1620613"/>
              <a:ext cx="2003418" cy="2023325"/>
              <a:chOff x="220926" y="1620613"/>
              <a:chExt cx="2003418" cy="2023325"/>
            </a:xfrm>
          </p:grpSpPr>
          <p:grpSp>
            <p:nvGrpSpPr>
              <p:cNvPr id="4128" name="Google Shape;4128;p190"/>
              <p:cNvGrpSpPr/>
              <p:nvPr/>
            </p:nvGrpSpPr>
            <p:grpSpPr>
              <a:xfrm>
                <a:off x="220926" y="1620613"/>
                <a:ext cx="2003418" cy="2023325"/>
                <a:chOff x="201876" y="1592038"/>
                <a:chExt cx="2003418" cy="2023325"/>
              </a:xfrm>
            </p:grpSpPr>
            <p:pic>
              <p:nvPicPr>
                <p:cNvPr descr="A close up of a device&#10;&#10;Description automatically generated" id="4129" name="Google Shape;4129;p190"/>
                <p:cNvPicPr preferRelativeResize="0"/>
                <p:nvPr/>
              </p:nvPicPr>
              <p:blipFill rotWithShape="1">
                <a:blip r:embed="rId7">
                  <a:alphaModFix/>
                </a:blip>
                <a:srcRect b="0" l="0" r="0" t="0"/>
                <a:stretch/>
              </p:blipFill>
              <p:spPr>
                <a:xfrm>
                  <a:off x="201876" y="2049994"/>
                  <a:ext cx="1402613" cy="1565369"/>
                </a:xfrm>
                <a:prstGeom prst="rect">
                  <a:avLst/>
                </a:prstGeom>
                <a:noFill/>
                <a:ln>
                  <a:noFill/>
                </a:ln>
              </p:spPr>
            </p:pic>
            <p:pic>
              <p:nvPicPr>
                <p:cNvPr id="4130" name="Google Shape;4130;p190"/>
                <p:cNvPicPr preferRelativeResize="0"/>
                <p:nvPr/>
              </p:nvPicPr>
              <p:blipFill rotWithShape="1">
                <a:blip r:embed="rId8">
                  <a:alphaModFix/>
                </a:blip>
                <a:srcRect b="0" l="0" r="0" t="0"/>
                <a:stretch/>
              </p:blipFill>
              <p:spPr>
                <a:xfrm>
                  <a:off x="1139512" y="1592038"/>
                  <a:ext cx="1065782" cy="1332232"/>
                </a:xfrm>
                <a:prstGeom prst="rect">
                  <a:avLst/>
                </a:prstGeom>
                <a:noFill/>
                <a:ln>
                  <a:noFill/>
                </a:ln>
                <a:effectLst>
                  <a:outerShdw blurRad="57150" rotWithShape="0" algn="bl" dir="21540000" dist="19050">
                    <a:srgbClr val="000000">
                      <a:alpha val="49800"/>
                    </a:srgbClr>
                  </a:outerShdw>
                </a:effectLst>
              </p:spPr>
            </p:pic>
          </p:grpSp>
          <p:grpSp>
            <p:nvGrpSpPr>
              <p:cNvPr id="4131" name="Google Shape;4131;p190"/>
              <p:cNvGrpSpPr/>
              <p:nvPr/>
            </p:nvGrpSpPr>
            <p:grpSpPr>
              <a:xfrm>
                <a:off x="718514" y="2445900"/>
                <a:ext cx="87436" cy="86575"/>
                <a:chOff x="718514" y="2445900"/>
                <a:chExt cx="87436" cy="86575"/>
              </a:xfrm>
            </p:grpSpPr>
            <p:pic>
              <p:nvPicPr>
                <p:cNvPr id="4132" name="Google Shape;4132;p190"/>
                <p:cNvPicPr preferRelativeResize="0"/>
                <p:nvPr/>
              </p:nvPicPr>
              <p:blipFill>
                <a:blip r:embed="rId9">
                  <a:alphaModFix/>
                </a:blip>
                <a:stretch>
                  <a:fillRect/>
                </a:stretch>
              </p:blipFill>
              <p:spPr>
                <a:xfrm>
                  <a:off x="728660" y="2445900"/>
                  <a:ext cx="56725" cy="86575"/>
                </a:xfrm>
                <a:prstGeom prst="rect">
                  <a:avLst/>
                </a:prstGeom>
                <a:noFill/>
                <a:ln>
                  <a:noFill/>
                </a:ln>
              </p:spPr>
            </p:pic>
            <p:pic>
              <p:nvPicPr>
                <p:cNvPr id="4133" name="Google Shape;4133;p190"/>
                <p:cNvPicPr preferRelativeResize="0"/>
                <p:nvPr/>
              </p:nvPicPr>
              <p:blipFill>
                <a:blip r:embed="rId9">
                  <a:alphaModFix/>
                </a:blip>
                <a:stretch>
                  <a:fillRect/>
                </a:stretch>
              </p:blipFill>
              <p:spPr>
                <a:xfrm>
                  <a:off x="718514" y="2457784"/>
                  <a:ext cx="24350" cy="21700"/>
                </a:xfrm>
                <a:prstGeom prst="rect">
                  <a:avLst/>
                </a:prstGeom>
                <a:noFill/>
                <a:ln>
                  <a:noFill/>
                </a:ln>
              </p:spPr>
            </p:pic>
            <p:pic>
              <p:nvPicPr>
                <p:cNvPr id="4134" name="Google Shape;4134;p190"/>
                <p:cNvPicPr preferRelativeResize="0"/>
                <p:nvPr/>
              </p:nvPicPr>
              <p:blipFill>
                <a:blip r:embed="rId9">
                  <a:alphaModFix/>
                </a:blip>
                <a:stretch>
                  <a:fillRect/>
                </a:stretch>
              </p:blipFill>
              <p:spPr>
                <a:xfrm>
                  <a:off x="764350" y="2471800"/>
                  <a:ext cx="32325" cy="60675"/>
                </a:xfrm>
                <a:prstGeom prst="rect">
                  <a:avLst/>
                </a:prstGeom>
                <a:noFill/>
                <a:ln>
                  <a:noFill/>
                </a:ln>
              </p:spPr>
            </p:pic>
            <p:pic>
              <p:nvPicPr>
                <p:cNvPr id="4135" name="Google Shape;4135;p190"/>
                <p:cNvPicPr preferRelativeResize="0"/>
                <p:nvPr/>
              </p:nvPicPr>
              <p:blipFill>
                <a:blip r:embed="rId9">
                  <a:alphaModFix/>
                </a:blip>
                <a:stretch>
                  <a:fillRect/>
                </a:stretch>
              </p:blipFill>
              <p:spPr>
                <a:xfrm>
                  <a:off x="789525" y="2493625"/>
                  <a:ext cx="16425" cy="30850"/>
                </a:xfrm>
                <a:prstGeom prst="rect">
                  <a:avLst/>
                </a:prstGeom>
                <a:noFill/>
                <a:ln>
                  <a:noFill/>
                </a:ln>
              </p:spPr>
            </p:pic>
          </p:grpSp>
        </p:grpSp>
        <p:pic>
          <p:nvPicPr>
            <p:cNvPr id="4136" name="Google Shape;4136;p190"/>
            <p:cNvPicPr preferRelativeResize="0"/>
            <p:nvPr/>
          </p:nvPicPr>
          <p:blipFill>
            <a:blip r:embed="rId10">
              <a:alphaModFix/>
            </a:blip>
            <a:stretch>
              <a:fillRect/>
            </a:stretch>
          </p:blipFill>
          <p:spPr>
            <a:xfrm>
              <a:off x="722415" y="2458216"/>
              <a:ext cx="85775" cy="66325"/>
            </a:xfrm>
            <a:prstGeom prst="rect">
              <a:avLst/>
            </a:prstGeom>
            <a:noFill/>
            <a:ln>
              <a:noFill/>
            </a:ln>
          </p:spPr>
        </p:pic>
      </p:grpSp>
      <p:pic>
        <p:nvPicPr>
          <p:cNvPr id="4137" name="Google Shape;4137;p190"/>
          <p:cNvPicPr preferRelativeResize="0"/>
          <p:nvPr/>
        </p:nvPicPr>
        <p:blipFill rotWithShape="1">
          <a:blip r:embed="rId11">
            <a:alphaModFix/>
          </a:blip>
          <a:srcRect b="0" l="0" r="0" t="0"/>
          <a:stretch/>
        </p:blipFill>
        <p:spPr>
          <a:xfrm>
            <a:off x="5072738" y="1797874"/>
            <a:ext cx="240332" cy="300394"/>
          </a:xfrm>
          <a:prstGeom prst="rect">
            <a:avLst/>
          </a:prstGeom>
          <a:noFill/>
          <a:ln>
            <a:noFill/>
          </a:ln>
        </p:spPr>
      </p:pic>
      <p:pic>
        <p:nvPicPr>
          <p:cNvPr descr="A picture containing electronics&#10;&#10;Description automatically generated" id="4138" name="Google Shape;4138;p190"/>
          <p:cNvPicPr preferRelativeResize="0"/>
          <p:nvPr/>
        </p:nvPicPr>
        <p:blipFill rotWithShape="1">
          <a:blip r:embed="rId12">
            <a:alphaModFix/>
          </a:blip>
          <a:srcRect b="0" l="0" r="0" t="0"/>
          <a:stretch/>
        </p:blipFill>
        <p:spPr>
          <a:xfrm>
            <a:off x="4663298" y="2002682"/>
            <a:ext cx="908034" cy="1104227"/>
          </a:xfrm>
          <a:prstGeom prst="rect">
            <a:avLst/>
          </a:prstGeom>
          <a:noFill/>
          <a:ln>
            <a:noFill/>
          </a:ln>
        </p:spPr>
      </p:pic>
      <p:grpSp>
        <p:nvGrpSpPr>
          <p:cNvPr id="4139" name="Google Shape;4139;p190"/>
          <p:cNvGrpSpPr/>
          <p:nvPr/>
        </p:nvGrpSpPr>
        <p:grpSpPr>
          <a:xfrm>
            <a:off x="6116911" y="1876587"/>
            <a:ext cx="1151016" cy="1390317"/>
            <a:chOff x="1054725" y="4457732"/>
            <a:chExt cx="4652450" cy="5619713"/>
          </a:xfrm>
        </p:grpSpPr>
        <p:pic>
          <p:nvPicPr>
            <p:cNvPr id="4140" name="Google Shape;4140;p190"/>
            <p:cNvPicPr preferRelativeResize="0"/>
            <p:nvPr/>
          </p:nvPicPr>
          <p:blipFill>
            <a:blip r:embed="rId13">
              <a:alphaModFix/>
            </a:blip>
            <a:stretch>
              <a:fillRect/>
            </a:stretch>
          </p:blipFill>
          <p:spPr>
            <a:xfrm>
              <a:off x="1054725" y="5267319"/>
              <a:ext cx="4652450" cy="4810126"/>
            </a:xfrm>
            <a:prstGeom prst="rect">
              <a:avLst/>
            </a:prstGeom>
            <a:noFill/>
            <a:ln>
              <a:noFill/>
            </a:ln>
            <a:effectLst>
              <a:outerShdw blurRad="57150" rotWithShape="0" algn="bl" dir="5400000" dist="19050">
                <a:srgbClr val="000000">
                  <a:alpha val="50000"/>
                </a:srgbClr>
              </a:outerShdw>
            </a:effectLst>
          </p:spPr>
        </p:pic>
        <p:grpSp>
          <p:nvGrpSpPr>
            <p:cNvPr id="4141" name="Google Shape;4141;p190"/>
            <p:cNvGrpSpPr/>
            <p:nvPr/>
          </p:nvGrpSpPr>
          <p:grpSpPr>
            <a:xfrm>
              <a:off x="2623729" y="4457732"/>
              <a:ext cx="1271551" cy="1571029"/>
              <a:chOff x="-1178055" y="2144107"/>
              <a:chExt cx="1495415" cy="1847617"/>
            </a:xfrm>
          </p:grpSpPr>
          <p:pic>
            <p:nvPicPr>
              <p:cNvPr id="4142" name="Google Shape;4142;p190"/>
              <p:cNvPicPr preferRelativeResize="0"/>
              <p:nvPr/>
            </p:nvPicPr>
            <p:blipFill rotWithShape="1">
              <a:blip r:embed="rId14">
                <a:alphaModFix/>
              </a:blip>
              <a:srcRect b="6288" l="0" r="0" t="0"/>
              <a:stretch/>
            </p:blipFill>
            <p:spPr>
              <a:xfrm>
                <a:off x="-1178055" y="2144107"/>
                <a:ext cx="1495415" cy="1847617"/>
              </a:xfrm>
              <a:prstGeom prst="rect">
                <a:avLst/>
              </a:prstGeom>
              <a:noFill/>
              <a:ln>
                <a:noFill/>
              </a:ln>
            </p:spPr>
          </p:pic>
          <p:sp>
            <p:nvSpPr>
              <p:cNvPr id="4143" name="Google Shape;4143;p190"/>
              <p:cNvSpPr/>
              <p:nvPr/>
            </p:nvSpPr>
            <p:spPr>
              <a:xfrm>
                <a:off x="-437700" y="2524125"/>
                <a:ext cx="283500" cy="15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7" name="Shape 4147"/>
        <p:cNvGrpSpPr/>
        <p:nvPr/>
      </p:nvGrpSpPr>
      <p:grpSpPr>
        <a:xfrm>
          <a:off x="0" y="0"/>
          <a:ext cx="0" cy="0"/>
          <a:chOff x="0" y="0"/>
          <a:chExt cx="0" cy="0"/>
        </a:xfrm>
      </p:grpSpPr>
      <p:sp>
        <p:nvSpPr>
          <p:cNvPr id="4148" name="Google Shape;4148;p191"/>
          <p:cNvSpPr/>
          <p:nvPr/>
        </p:nvSpPr>
        <p:spPr>
          <a:xfrm>
            <a:off x="2416800" y="3039792"/>
            <a:ext cx="840900" cy="1625400"/>
          </a:xfrm>
          <a:prstGeom prst="rect">
            <a:avLst/>
          </a:prstGeom>
          <a:solidFill>
            <a:schemeClr val="lt1"/>
          </a:solid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9" name="Google Shape;4149;p191"/>
          <p:cNvSpPr/>
          <p:nvPr/>
        </p:nvSpPr>
        <p:spPr>
          <a:xfrm>
            <a:off x="3286065" y="3040076"/>
            <a:ext cx="1003800" cy="1625400"/>
          </a:xfrm>
          <a:prstGeom prst="rect">
            <a:avLst/>
          </a:prstGeom>
          <a:solidFill>
            <a:schemeClr val="lt1"/>
          </a:solid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0" name="Google Shape;4150;p191"/>
          <p:cNvSpPr/>
          <p:nvPr/>
        </p:nvSpPr>
        <p:spPr>
          <a:xfrm>
            <a:off x="4318054" y="3040076"/>
            <a:ext cx="826500" cy="1625400"/>
          </a:xfrm>
          <a:prstGeom prst="rect">
            <a:avLst/>
          </a:prstGeom>
          <a:solidFill>
            <a:schemeClr val="lt1"/>
          </a:solid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1" name="Google Shape;4151;p191"/>
          <p:cNvSpPr/>
          <p:nvPr/>
        </p:nvSpPr>
        <p:spPr>
          <a:xfrm>
            <a:off x="5172776" y="3040076"/>
            <a:ext cx="826500" cy="1625400"/>
          </a:xfrm>
          <a:prstGeom prst="rect">
            <a:avLst/>
          </a:prstGeom>
          <a:solidFill>
            <a:schemeClr val="lt1"/>
          </a:solid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2" name="Google Shape;4152;p191"/>
          <p:cNvSpPr/>
          <p:nvPr/>
        </p:nvSpPr>
        <p:spPr>
          <a:xfrm>
            <a:off x="7338625" y="152400"/>
            <a:ext cx="1518600" cy="3634200"/>
          </a:xfrm>
          <a:prstGeom prst="rect">
            <a:avLst/>
          </a:prstGeom>
          <a:solidFill>
            <a:schemeClr val="lt1"/>
          </a:solidFill>
          <a:ln cap="flat" cmpd="sng" w="1143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3" name="Google Shape;4153;p191"/>
          <p:cNvSpPr/>
          <p:nvPr/>
        </p:nvSpPr>
        <p:spPr>
          <a:xfrm>
            <a:off x="2259550" y="1139855"/>
            <a:ext cx="4929000" cy="2642400"/>
          </a:xfrm>
          <a:prstGeom prst="rect">
            <a:avLst/>
          </a:prstGeom>
          <a:noFill/>
          <a:ln cap="flat" cmpd="sng" w="1143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p191"/>
          <p:cNvSpPr/>
          <p:nvPr/>
        </p:nvSpPr>
        <p:spPr>
          <a:xfrm>
            <a:off x="2259550" y="3878825"/>
            <a:ext cx="3950400" cy="1075500"/>
          </a:xfrm>
          <a:prstGeom prst="rect">
            <a:avLst/>
          </a:prstGeom>
          <a:noFill/>
          <a:ln cap="flat" cmpd="sng" w="1143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55" name="Google Shape;4155;p191"/>
          <p:cNvGrpSpPr/>
          <p:nvPr/>
        </p:nvGrpSpPr>
        <p:grpSpPr>
          <a:xfrm>
            <a:off x="7497919" y="651351"/>
            <a:ext cx="913800" cy="915160"/>
            <a:chOff x="8174445" y="1486678"/>
            <a:chExt cx="4575864" cy="4582675"/>
          </a:xfrm>
        </p:grpSpPr>
        <p:grpSp>
          <p:nvGrpSpPr>
            <p:cNvPr id="4156" name="Google Shape;4156;p191"/>
            <p:cNvGrpSpPr/>
            <p:nvPr/>
          </p:nvGrpSpPr>
          <p:grpSpPr>
            <a:xfrm>
              <a:off x="8228593" y="1573899"/>
              <a:ext cx="4495919" cy="4476835"/>
              <a:chOff x="8228593" y="1573899"/>
              <a:chExt cx="4495919" cy="4476835"/>
            </a:xfrm>
          </p:grpSpPr>
          <p:grpSp>
            <p:nvGrpSpPr>
              <p:cNvPr id="4157" name="Google Shape;4157;p191"/>
              <p:cNvGrpSpPr/>
              <p:nvPr/>
            </p:nvGrpSpPr>
            <p:grpSpPr>
              <a:xfrm>
                <a:off x="8228593" y="1573899"/>
                <a:ext cx="4495919" cy="4476835"/>
                <a:chOff x="11282943" y="5495496"/>
                <a:chExt cx="2158283" cy="3608896"/>
              </a:xfrm>
            </p:grpSpPr>
            <p:pic>
              <p:nvPicPr>
                <p:cNvPr id="4158" name="Google Shape;4158;p191"/>
                <p:cNvPicPr preferRelativeResize="0"/>
                <p:nvPr/>
              </p:nvPicPr>
              <p:blipFill rotWithShape="1">
                <a:blip r:embed="rId3">
                  <a:alphaModFix/>
                </a:blip>
                <a:srcRect b="2022" l="9033" r="0" t="2575"/>
                <a:stretch/>
              </p:blipFill>
              <p:spPr>
                <a:xfrm>
                  <a:off x="11282943" y="5495496"/>
                  <a:ext cx="2158283" cy="3169334"/>
                </a:xfrm>
                <a:prstGeom prst="rect">
                  <a:avLst/>
                </a:prstGeom>
                <a:noFill/>
                <a:ln>
                  <a:noFill/>
                </a:ln>
              </p:spPr>
            </p:pic>
            <p:pic>
              <p:nvPicPr>
                <p:cNvPr id="4159" name="Google Shape;4159;p191"/>
                <p:cNvPicPr preferRelativeResize="0"/>
                <p:nvPr/>
              </p:nvPicPr>
              <p:blipFill rotWithShape="1">
                <a:blip r:embed="rId4">
                  <a:alphaModFix/>
                </a:blip>
                <a:srcRect b="0" l="0" r="0" t="35835"/>
                <a:stretch/>
              </p:blipFill>
              <p:spPr>
                <a:xfrm>
                  <a:off x="12010875" y="8514767"/>
                  <a:ext cx="624650" cy="589625"/>
                </a:xfrm>
                <a:prstGeom prst="rect">
                  <a:avLst/>
                </a:prstGeom>
                <a:noFill/>
                <a:ln>
                  <a:noFill/>
                </a:ln>
              </p:spPr>
            </p:pic>
          </p:grpSp>
          <p:pic>
            <p:nvPicPr>
              <p:cNvPr id="4160" name="Google Shape;4160;p191"/>
              <p:cNvPicPr preferRelativeResize="0"/>
              <p:nvPr/>
            </p:nvPicPr>
            <p:blipFill rotWithShape="1">
              <a:blip r:embed="rId5">
                <a:alphaModFix/>
              </a:blip>
              <a:srcRect b="0" l="7194" r="3987" t="0"/>
              <a:stretch/>
            </p:blipFill>
            <p:spPr>
              <a:xfrm>
                <a:off x="8228600" y="1573925"/>
                <a:ext cx="4495900" cy="3931525"/>
              </a:xfrm>
              <a:prstGeom prst="rect">
                <a:avLst/>
              </a:prstGeom>
              <a:noFill/>
              <a:ln>
                <a:noFill/>
              </a:ln>
            </p:spPr>
          </p:pic>
        </p:grpSp>
        <p:grpSp>
          <p:nvGrpSpPr>
            <p:cNvPr id="4161" name="Google Shape;4161;p191"/>
            <p:cNvGrpSpPr/>
            <p:nvPr/>
          </p:nvGrpSpPr>
          <p:grpSpPr>
            <a:xfrm>
              <a:off x="8174445" y="1486678"/>
              <a:ext cx="4575864" cy="4582675"/>
              <a:chOff x="6650445" y="-1103247"/>
              <a:chExt cx="4575864" cy="4582675"/>
            </a:xfrm>
          </p:grpSpPr>
          <p:pic>
            <p:nvPicPr>
              <p:cNvPr id="4162" name="Google Shape;4162;p191"/>
              <p:cNvPicPr preferRelativeResize="0"/>
              <p:nvPr/>
            </p:nvPicPr>
            <p:blipFill rotWithShape="1">
              <a:blip r:embed="rId6">
                <a:alphaModFix/>
              </a:blip>
              <a:srcRect b="0" l="0" r="0" t="0"/>
              <a:stretch/>
            </p:blipFill>
            <p:spPr>
              <a:xfrm>
                <a:off x="6650445" y="-1103247"/>
                <a:ext cx="4575864" cy="4582675"/>
              </a:xfrm>
              <a:prstGeom prst="rect">
                <a:avLst/>
              </a:prstGeom>
              <a:noFill/>
              <a:ln>
                <a:noFill/>
              </a:ln>
            </p:spPr>
          </p:pic>
          <p:pic>
            <p:nvPicPr>
              <p:cNvPr id="4163" name="Google Shape;4163;p191"/>
              <p:cNvPicPr preferRelativeResize="0"/>
              <p:nvPr/>
            </p:nvPicPr>
            <p:blipFill rotWithShape="1">
              <a:blip r:embed="rId7">
                <a:alphaModFix/>
              </a:blip>
              <a:srcRect b="0" l="0" r="0" t="0"/>
              <a:stretch/>
            </p:blipFill>
            <p:spPr>
              <a:xfrm>
                <a:off x="7797325" y="-101575"/>
                <a:ext cx="2359925" cy="1158100"/>
              </a:xfrm>
              <a:prstGeom prst="rect">
                <a:avLst/>
              </a:prstGeom>
              <a:noFill/>
              <a:ln>
                <a:noFill/>
              </a:ln>
            </p:spPr>
          </p:pic>
          <p:pic>
            <p:nvPicPr>
              <p:cNvPr id="4164" name="Google Shape;4164;p191"/>
              <p:cNvPicPr preferRelativeResize="0"/>
              <p:nvPr/>
            </p:nvPicPr>
            <p:blipFill rotWithShape="1">
              <a:blip r:embed="rId8">
                <a:alphaModFix/>
              </a:blip>
              <a:srcRect b="0" l="0" r="0" t="0"/>
              <a:stretch/>
            </p:blipFill>
            <p:spPr>
              <a:xfrm>
                <a:off x="8152930" y="1163205"/>
                <a:ext cx="1498200" cy="851250"/>
              </a:xfrm>
              <a:prstGeom prst="rect">
                <a:avLst/>
              </a:prstGeom>
              <a:noFill/>
              <a:ln>
                <a:noFill/>
              </a:ln>
            </p:spPr>
          </p:pic>
        </p:grpSp>
      </p:grpSp>
      <p:sp>
        <p:nvSpPr>
          <p:cNvPr id="4165" name="Google Shape;4165;p191"/>
          <p:cNvSpPr txBox="1"/>
          <p:nvPr/>
        </p:nvSpPr>
        <p:spPr>
          <a:xfrm rot="4319">
            <a:off x="8140727" y="822025"/>
            <a:ext cx="716401" cy="28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Olanzapine </a:t>
            </a:r>
            <a:endParaRPr b="0"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ZYPREXA</a:t>
            </a:r>
            <a:endParaRPr b="1" i="0" sz="600" u="none" cap="none" strike="noStrike">
              <a:solidFill>
                <a:srgbClr val="000000"/>
              </a:solidFill>
              <a:latin typeface="Arial"/>
              <a:ea typeface="Arial"/>
              <a:cs typeface="Arial"/>
              <a:sym typeface="Arial"/>
            </a:endParaRPr>
          </a:p>
        </p:txBody>
      </p:sp>
      <p:sp>
        <p:nvSpPr>
          <p:cNvPr id="4166" name="Google Shape;4166;p191"/>
          <p:cNvSpPr txBox="1"/>
          <p:nvPr/>
        </p:nvSpPr>
        <p:spPr>
          <a:xfrm rot="5141">
            <a:off x="2443472" y="1234723"/>
            <a:ext cx="1605002" cy="22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3A4 substrates (fish)</a:t>
            </a:r>
            <a:endParaRPr b="0" i="0" sz="1000" u="none" cap="none" strike="noStrike">
              <a:solidFill>
                <a:srgbClr val="000000"/>
              </a:solidFill>
              <a:latin typeface="Arial"/>
              <a:ea typeface="Arial"/>
              <a:cs typeface="Arial"/>
              <a:sym typeface="Arial"/>
            </a:endParaRPr>
          </a:p>
        </p:txBody>
      </p:sp>
      <p:sp>
        <p:nvSpPr>
          <p:cNvPr id="4167" name="Google Shape;4167;p191"/>
          <p:cNvSpPr txBox="1"/>
          <p:nvPr/>
        </p:nvSpPr>
        <p:spPr>
          <a:xfrm rot="3325">
            <a:off x="7890748" y="2101562"/>
            <a:ext cx="930600" cy="249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Clozapine </a:t>
            </a:r>
            <a:endParaRPr b="0"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CLOZARIL</a:t>
            </a:r>
            <a:endParaRPr b="1" i="0" sz="600" u="none" cap="none" strike="noStrike">
              <a:solidFill>
                <a:srgbClr val="000000"/>
              </a:solidFill>
              <a:latin typeface="Arial"/>
              <a:ea typeface="Arial"/>
              <a:cs typeface="Arial"/>
              <a:sym typeface="Arial"/>
            </a:endParaRPr>
          </a:p>
        </p:txBody>
      </p:sp>
      <p:grpSp>
        <p:nvGrpSpPr>
          <p:cNvPr id="4168" name="Google Shape;4168;p191"/>
          <p:cNvGrpSpPr/>
          <p:nvPr/>
        </p:nvGrpSpPr>
        <p:grpSpPr>
          <a:xfrm>
            <a:off x="7671388" y="1637888"/>
            <a:ext cx="566875" cy="947358"/>
            <a:chOff x="2832138" y="1322312"/>
            <a:chExt cx="2108126" cy="3523088"/>
          </a:xfrm>
        </p:grpSpPr>
        <p:pic>
          <p:nvPicPr>
            <p:cNvPr descr="clipped result image" id="4169" name="Google Shape;4169;p191"/>
            <p:cNvPicPr preferRelativeResize="0"/>
            <p:nvPr/>
          </p:nvPicPr>
          <p:blipFill rotWithShape="1">
            <a:blip r:embed="rId9">
              <a:alphaModFix/>
            </a:blip>
            <a:srcRect b="8147" l="0" r="0" t="0"/>
            <a:stretch/>
          </p:blipFill>
          <p:spPr>
            <a:xfrm rot="-10658802">
              <a:off x="3597611" y="2714236"/>
              <a:ext cx="517552" cy="571380"/>
            </a:xfrm>
            <a:prstGeom prst="rect">
              <a:avLst/>
            </a:prstGeom>
            <a:noFill/>
            <a:ln>
              <a:noFill/>
            </a:ln>
          </p:spPr>
        </p:pic>
        <p:grpSp>
          <p:nvGrpSpPr>
            <p:cNvPr id="4170" name="Google Shape;4170;p191"/>
            <p:cNvGrpSpPr/>
            <p:nvPr/>
          </p:nvGrpSpPr>
          <p:grpSpPr>
            <a:xfrm>
              <a:off x="2832138" y="1322312"/>
              <a:ext cx="2108126" cy="3523088"/>
              <a:chOff x="1161100" y="1322312"/>
              <a:chExt cx="2108126" cy="3523088"/>
            </a:xfrm>
          </p:grpSpPr>
          <p:pic>
            <p:nvPicPr>
              <p:cNvPr descr="clipped result image" id="4171" name="Google Shape;4171;p191"/>
              <p:cNvPicPr preferRelativeResize="0"/>
              <p:nvPr/>
            </p:nvPicPr>
            <p:blipFill rotWithShape="1">
              <a:blip r:embed="rId10">
                <a:alphaModFix/>
              </a:blip>
              <a:srcRect b="26040" l="0" r="0" t="0"/>
              <a:stretch/>
            </p:blipFill>
            <p:spPr>
              <a:xfrm rot="10273072">
                <a:off x="2282370" y="3143955"/>
                <a:ext cx="411105" cy="1679909"/>
              </a:xfrm>
              <a:prstGeom prst="rect">
                <a:avLst/>
              </a:prstGeom>
              <a:noFill/>
              <a:ln>
                <a:noFill/>
              </a:ln>
            </p:spPr>
          </p:pic>
          <p:pic>
            <p:nvPicPr>
              <p:cNvPr descr="clipped result image" id="4172" name="Google Shape;4172;p191"/>
              <p:cNvPicPr preferRelativeResize="0"/>
              <p:nvPr/>
            </p:nvPicPr>
            <p:blipFill rotWithShape="1">
              <a:blip r:embed="rId11">
                <a:alphaModFix/>
              </a:blip>
              <a:srcRect b="11754" l="0" r="0" t="0"/>
              <a:stretch/>
            </p:blipFill>
            <p:spPr>
              <a:xfrm rot="-10240095">
                <a:off x="1707408" y="3081377"/>
                <a:ext cx="402684" cy="1718920"/>
              </a:xfrm>
              <a:prstGeom prst="rect">
                <a:avLst/>
              </a:prstGeom>
              <a:noFill/>
              <a:ln>
                <a:noFill/>
              </a:ln>
            </p:spPr>
          </p:pic>
          <p:pic>
            <p:nvPicPr>
              <p:cNvPr id="4173" name="Google Shape;4173;p191"/>
              <p:cNvPicPr preferRelativeResize="0"/>
              <p:nvPr/>
            </p:nvPicPr>
            <p:blipFill rotWithShape="1">
              <a:blip r:embed="rId12">
                <a:alphaModFix/>
              </a:blip>
              <a:srcRect b="0" l="0" r="0" t="0"/>
              <a:stretch/>
            </p:blipFill>
            <p:spPr>
              <a:xfrm>
                <a:off x="1161100" y="1322312"/>
                <a:ext cx="2108126" cy="1959049"/>
              </a:xfrm>
              <a:prstGeom prst="rect">
                <a:avLst/>
              </a:prstGeom>
              <a:noFill/>
              <a:ln>
                <a:noFill/>
              </a:ln>
            </p:spPr>
          </p:pic>
        </p:grpSp>
      </p:grpSp>
      <p:grpSp>
        <p:nvGrpSpPr>
          <p:cNvPr id="4174" name="Google Shape;4174;p191"/>
          <p:cNvGrpSpPr/>
          <p:nvPr/>
        </p:nvGrpSpPr>
        <p:grpSpPr>
          <a:xfrm>
            <a:off x="7524613" y="2711318"/>
            <a:ext cx="930938" cy="831215"/>
            <a:chOff x="6818450" y="2578925"/>
            <a:chExt cx="783025" cy="699146"/>
          </a:xfrm>
        </p:grpSpPr>
        <p:pic>
          <p:nvPicPr>
            <p:cNvPr id="4175" name="Google Shape;4175;p191"/>
            <p:cNvPicPr preferRelativeResize="0"/>
            <p:nvPr/>
          </p:nvPicPr>
          <p:blipFill rotWithShape="1">
            <a:blip r:embed="rId13">
              <a:alphaModFix/>
            </a:blip>
            <a:srcRect b="6916" l="0" r="0" t="0"/>
            <a:stretch/>
          </p:blipFill>
          <p:spPr>
            <a:xfrm>
              <a:off x="6818450" y="2578925"/>
              <a:ext cx="783025" cy="683525"/>
            </a:xfrm>
            <a:prstGeom prst="rect">
              <a:avLst/>
            </a:prstGeom>
            <a:noFill/>
            <a:ln>
              <a:noFill/>
            </a:ln>
          </p:spPr>
        </p:pic>
        <p:pic>
          <p:nvPicPr>
            <p:cNvPr id="4176" name="Google Shape;4176;p191"/>
            <p:cNvPicPr preferRelativeResize="0"/>
            <p:nvPr/>
          </p:nvPicPr>
          <p:blipFill rotWithShape="1">
            <a:blip r:embed="rId6">
              <a:alphaModFix/>
            </a:blip>
            <a:srcRect b="0" l="0" r="0" t="0"/>
            <a:stretch/>
          </p:blipFill>
          <p:spPr>
            <a:xfrm>
              <a:off x="6854656" y="2620536"/>
              <a:ext cx="656678" cy="657535"/>
            </a:xfrm>
            <a:prstGeom prst="rect">
              <a:avLst/>
            </a:prstGeom>
            <a:noFill/>
            <a:ln>
              <a:noFill/>
            </a:ln>
          </p:spPr>
        </p:pic>
      </p:grpSp>
      <p:sp>
        <p:nvSpPr>
          <p:cNvPr id="4177" name="Google Shape;4177;p191"/>
          <p:cNvSpPr txBox="1"/>
          <p:nvPr/>
        </p:nvSpPr>
        <p:spPr>
          <a:xfrm rot="4283">
            <a:off x="7994871" y="2814327"/>
            <a:ext cx="722401" cy="234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Asenapine</a:t>
            </a:r>
            <a:endParaRPr b="1"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SAPHRIS</a:t>
            </a:r>
            <a:endParaRPr b="1" i="0" sz="800" u="none" cap="none" strike="noStrike">
              <a:solidFill>
                <a:srgbClr val="000000"/>
              </a:solidFill>
              <a:latin typeface="Arial"/>
              <a:ea typeface="Arial"/>
              <a:cs typeface="Arial"/>
              <a:sym typeface="Arial"/>
            </a:endParaRPr>
          </a:p>
        </p:txBody>
      </p:sp>
      <p:grpSp>
        <p:nvGrpSpPr>
          <p:cNvPr id="4178" name="Google Shape;4178;p191"/>
          <p:cNvGrpSpPr/>
          <p:nvPr/>
        </p:nvGrpSpPr>
        <p:grpSpPr>
          <a:xfrm>
            <a:off x="5228565" y="4009304"/>
            <a:ext cx="609879" cy="721994"/>
            <a:chOff x="1541659" y="6006580"/>
            <a:chExt cx="1127943" cy="1335295"/>
          </a:xfrm>
        </p:grpSpPr>
        <p:pic>
          <p:nvPicPr>
            <p:cNvPr descr="A drawing of a cartoon character&#10;&#10;Description automatically generated" id="4179" name="Google Shape;4179;p191"/>
            <p:cNvPicPr preferRelativeResize="0"/>
            <p:nvPr/>
          </p:nvPicPr>
          <p:blipFill rotWithShape="1">
            <a:blip r:embed="rId14">
              <a:alphaModFix/>
            </a:blip>
            <a:srcRect b="0" l="0" r="0" t="0"/>
            <a:stretch/>
          </p:blipFill>
          <p:spPr>
            <a:xfrm>
              <a:off x="1541659" y="6167950"/>
              <a:ext cx="1085096" cy="891983"/>
            </a:xfrm>
            <a:prstGeom prst="rect">
              <a:avLst/>
            </a:prstGeom>
            <a:noFill/>
            <a:ln>
              <a:noFill/>
            </a:ln>
          </p:spPr>
        </p:pic>
        <p:grpSp>
          <p:nvGrpSpPr>
            <p:cNvPr id="4180" name="Google Shape;4180;p191"/>
            <p:cNvGrpSpPr/>
            <p:nvPr/>
          </p:nvGrpSpPr>
          <p:grpSpPr>
            <a:xfrm>
              <a:off x="1688302" y="6006580"/>
              <a:ext cx="981300" cy="1335295"/>
              <a:chOff x="2602486" y="5018942"/>
              <a:chExt cx="981300" cy="1335295"/>
            </a:xfrm>
          </p:grpSpPr>
          <p:sp>
            <p:nvSpPr>
              <p:cNvPr id="4181" name="Google Shape;4181;p191"/>
              <p:cNvSpPr txBox="1"/>
              <p:nvPr/>
            </p:nvSpPr>
            <p:spPr>
              <a:xfrm>
                <a:off x="2602486" y="6002637"/>
                <a:ext cx="981300" cy="3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1" sz="900" u="none" cap="none" strike="noStrike">
                  <a:solidFill>
                    <a:srgbClr val="000000"/>
                  </a:solidFill>
                  <a:latin typeface="Arial"/>
                  <a:ea typeface="Arial"/>
                  <a:cs typeface="Arial"/>
                  <a:sym typeface="Arial"/>
                </a:endParaRPr>
              </a:p>
            </p:txBody>
          </p:sp>
          <p:sp>
            <p:nvSpPr>
              <p:cNvPr id="4182" name="Google Shape;4182;p191"/>
              <p:cNvSpPr txBox="1"/>
              <p:nvPr/>
            </p:nvSpPr>
            <p:spPr>
              <a:xfrm>
                <a:off x="2694310" y="5018942"/>
                <a:ext cx="854100" cy="3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1" sz="700" u="none" cap="none" strike="noStrike">
                  <a:solidFill>
                    <a:srgbClr val="000000"/>
                  </a:solidFill>
                  <a:latin typeface="Arial"/>
                  <a:ea typeface="Arial"/>
                  <a:cs typeface="Arial"/>
                  <a:sym typeface="Arial"/>
                </a:endParaRPr>
              </a:p>
            </p:txBody>
          </p:sp>
        </p:grpSp>
      </p:grpSp>
      <p:grpSp>
        <p:nvGrpSpPr>
          <p:cNvPr id="4183" name="Google Shape;4183;p191"/>
          <p:cNvGrpSpPr/>
          <p:nvPr/>
        </p:nvGrpSpPr>
        <p:grpSpPr>
          <a:xfrm>
            <a:off x="4426436" y="4078871"/>
            <a:ext cx="631784" cy="636007"/>
            <a:chOff x="5149066" y="6638792"/>
            <a:chExt cx="1168456" cy="1176265"/>
          </a:xfrm>
        </p:grpSpPr>
        <p:grpSp>
          <p:nvGrpSpPr>
            <p:cNvPr id="4184" name="Google Shape;4184;p191"/>
            <p:cNvGrpSpPr/>
            <p:nvPr/>
          </p:nvGrpSpPr>
          <p:grpSpPr>
            <a:xfrm>
              <a:off x="5149066" y="6638792"/>
              <a:ext cx="1075064" cy="882275"/>
              <a:chOff x="-55" y="8551214"/>
              <a:chExt cx="4767466" cy="3912526"/>
            </a:xfrm>
          </p:grpSpPr>
          <p:grpSp>
            <p:nvGrpSpPr>
              <p:cNvPr id="4185" name="Google Shape;4185;p191"/>
              <p:cNvGrpSpPr/>
              <p:nvPr/>
            </p:nvGrpSpPr>
            <p:grpSpPr>
              <a:xfrm>
                <a:off x="-55" y="8551214"/>
                <a:ext cx="4767466" cy="3912526"/>
                <a:chOff x="3897780" y="3845058"/>
                <a:chExt cx="1970842" cy="1617415"/>
              </a:xfrm>
            </p:grpSpPr>
            <p:pic>
              <p:nvPicPr>
                <p:cNvPr id="4186" name="Google Shape;4186;p191"/>
                <p:cNvPicPr preferRelativeResize="0"/>
                <p:nvPr/>
              </p:nvPicPr>
              <p:blipFill rotWithShape="1">
                <a:blip r:embed="rId15">
                  <a:alphaModFix/>
                </a:blip>
                <a:srcRect b="0" l="23844" r="0" t="0"/>
                <a:stretch/>
              </p:blipFill>
              <p:spPr>
                <a:xfrm>
                  <a:off x="3897780" y="3845058"/>
                  <a:ext cx="1970842" cy="1617415"/>
                </a:xfrm>
                <a:prstGeom prst="rect">
                  <a:avLst/>
                </a:prstGeom>
                <a:noFill/>
                <a:ln>
                  <a:noFill/>
                </a:ln>
              </p:spPr>
            </p:pic>
            <p:pic>
              <p:nvPicPr>
                <p:cNvPr descr="clipped result image" id="4187" name="Google Shape;4187;p191"/>
                <p:cNvPicPr preferRelativeResize="0"/>
                <p:nvPr/>
              </p:nvPicPr>
              <p:blipFill rotWithShape="1">
                <a:blip r:embed="rId16">
                  <a:alphaModFix/>
                </a:blip>
                <a:srcRect b="0" l="0" r="0" t="0"/>
                <a:stretch/>
              </p:blipFill>
              <p:spPr>
                <a:xfrm>
                  <a:off x="4139005" y="3894474"/>
                  <a:ext cx="444971" cy="645873"/>
                </a:xfrm>
                <a:prstGeom prst="rect">
                  <a:avLst/>
                </a:prstGeom>
                <a:noFill/>
                <a:ln>
                  <a:noFill/>
                </a:ln>
              </p:spPr>
            </p:pic>
          </p:grpSp>
          <p:sp>
            <p:nvSpPr>
              <p:cNvPr id="4188" name="Google Shape;4188;p191"/>
              <p:cNvSpPr/>
              <p:nvPr/>
            </p:nvSpPr>
            <p:spPr>
              <a:xfrm>
                <a:off x="0" y="10311513"/>
                <a:ext cx="160500" cy="2421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89" name="Google Shape;4189;p191"/>
            <p:cNvSpPr txBox="1"/>
            <p:nvPr/>
          </p:nvSpPr>
          <p:spPr>
            <a:xfrm>
              <a:off x="5336222" y="7463457"/>
              <a:ext cx="981300" cy="3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900" u="none" cap="none" strike="noStrike">
                <a:solidFill>
                  <a:srgbClr val="000000"/>
                </a:solidFill>
                <a:latin typeface="Arial"/>
                <a:ea typeface="Arial"/>
                <a:cs typeface="Arial"/>
                <a:sym typeface="Arial"/>
              </a:endParaRPr>
            </a:p>
          </p:txBody>
        </p:sp>
      </p:grpSp>
      <p:grpSp>
        <p:nvGrpSpPr>
          <p:cNvPr id="4190" name="Google Shape;4190;p191"/>
          <p:cNvGrpSpPr/>
          <p:nvPr/>
        </p:nvGrpSpPr>
        <p:grpSpPr>
          <a:xfrm>
            <a:off x="2439053" y="3989521"/>
            <a:ext cx="840930" cy="714092"/>
            <a:chOff x="4880249" y="6071889"/>
            <a:chExt cx="1871227" cy="1588990"/>
          </a:xfrm>
        </p:grpSpPr>
        <p:grpSp>
          <p:nvGrpSpPr>
            <p:cNvPr id="4191" name="Google Shape;4191;p191"/>
            <p:cNvGrpSpPr/>
            <p:nvPr/>
          </p:nvGrpSpPr>
          <p:grpSpPr>
            <a:xfrm>
              <a:off x="4880249" y="6071889"/>
              <a:ext cx="1871227" cy="1304781"/>
              <a:chOff x="4264230" y="7122885"/>
              <a:chExt cx="1415559" cy="987050"/>
            </a:xfrm>
          </p:grpSpPr>
          <p:grpSp>
            <p:nvGrpSpPr>
              <p:cNvPr id="4192" name="Google Shape;4192;p191"/>
              <p:cNvGrpSpPr/>
              <p:nvPr/>
            </p:nvGrpSpPr>
            <p:grpSpPr>
              <a:xfrm>
                <a:off x="4264230" y="7122885"/>
                <a:ext cx="1415559" cy="987050"/>
                <a:chOff x="4361048" y="8852167"/>
                <a:chExt cx="1514129" cy="1055781"/>
              </a:xfrm>
            </p:grpSpPr>
            <p:grpSp>
              <p:nvGrpSpPr>
                <p:cNvPr id="4193" name="Google Shape;4193;p191"/>
                <p:cNvGrpSpPr/>
                <p:nvPr/>
              </p:nvGrpSpPr>
              <p:grpSpPr>
                <a:xfrm>
                  <a:off x="4361048" y="8852167"/>
                  <a:ext cx="1514129" cy="1055781"/>
                  <a:chOff x="5409701" y="8807667"/>
                  <a:chExt cx="1922459" cy="1334405"/>
                </a:xfrm>
              </p:grpSpPr>
              <p:grpSp>
                <p:nvGrpSpPr>
                  <p:cNvPr id="4194" name="Google Shape;4194;p191"/>
                  <p:cNvGrpSpPr/>
                  <p:nvPr/>
                </p:nvGrpSpPr>
                <p:grpSpPr>
                  <a:xfrm>
                    <a:off x="5409701" y="8807667"/>
                    <a:ext cx="1922459" cy="922212"/>
                    <a:chOff x="1294534" y="2930762"/>
                    <a:chExt cx="4721166" cy="2216323"/>
                  </a:xfrm>
                </p:grpSpPr>
                <p:pic>
                  <p:nvPicPr>
                    <p:cNvPr id="4195" name="Google Shape;4195;p191"/>
                    <p:cNvPicPr preferRelativeResize="0"/>
                    <p:nvPr/>
                  </p:nvPicPr>
                  <p:blipFill rotWithShape="1">
                    <a:blip r:embed="rId17">
                      <a:alphaModFix/>
                    </a:blip>
                    <a:srcRect b="0" l="0" r="0" t="0"/>
                    <a:stretch/>
                  </p:blipFill>
                  <p:spPr>
                    <a:xfrm>
                      <a:off x="1294534" y="2935206"/>
                      <a:ext cx="1505220" cy="1967292"/>
                    </a:xfrm>
                    <a:prstGeom prst="rect">
                      <a:avLst/>
                    </a:prstGeom>
                    <a:noFill/>
                    <a:ln>
                      <a:noFill/>
                    </a:ln>
                  </p:spPr>
                </p:pic>
                <p:pic>
                  <p:nvPicPr>
                    <p:cNvPr id="4196" name="Google Shape;4196;p191"/>
                    <p:cNvPicPr preferRelativeResize="0"/>
                    <p:nvPr/>
                  </p:nvPicPr>
                  <p:blipFill rotWithShape="1">
                    <a:blip r:embed="rId17">
                      <a:alphaModFix/>
                    </a:blip>
                    <a:srcRect b="0" l="0" r="0" t="0"/>
                    <a:stretch/>
                  </p:blipFill>
                  <p:spPr>
                    <a:xfrm flipH="1" rot="1126110">
                      <a:off x="4333202" y="3110038"/>
                      <a:ext cx="1421425" cy="1857771"/>
                    </a:xfrm>
                    <a:prstGeom prst="rect">
                      <a:avLst/>
                    </a:prstGeom>
                    <a:noFill/>
                    <a:ln>
                      <a:noFill/>
                    </a:ln>
                  </p:spPr>
                </p:pic>
              </p:grpSp>
              <p:pic>
                <p:nvPicPr>
                  <p:cNvPr descr="clipped result image" id="4197" name="Google Shape;4197;p191"/>
                  <p:cNvPicPr preferRelativeResize="0"/>
                  <p:nvPr/>
                </p:nvPicPr>
                <p:blipFill rotWithShape="1">
                  <a:blip r:embed="rId18">
                    <a:alphaModFix/>
                  </a:blip>
                  <a:srcRect b="0" l="0" r="0" t="0"/>
                  <a:stretch/>
                </p:blipFill>
                <p:spPr>
                  <a:xfrm>
                    <a:off x="5856368" y="9256247"/>
                    <a:ext cx="872975" cy="885825"/>
                  </a:xfrm>
                  <a:prstGeom prst="rect">
                    <a:avLst/>
                  </a:prstGeom>
                  <a:noFill/>
                  <a:ln>
                    <a:noFill/>
                  </a:ln>
                </p:spPr>
              </p:pic>
            </p:grpSp>
            <p:pic>
              <p:nvPicPr>
                <p:cNvPr id="4198" name="Google Shape;4198;p191"/>
                <p:cNvPicPr preferRelativeResize="0"/>
                <p:nvPr/>
              </p:nvPicPr>
              <p:blipFill rotWithShape="1">
                <a:blip r:embed="rId19">
                  <a:alphaModFix/>
                </a:blip>
                <a:srcRect b="0" l="0" r="0" t="0"/>
                <a:stretch/>
              </p:blipFill>
              <p:spPr>
                <a:xfrm flipH="1" rot="-124369">
                  <a:off x="4828979" y="8980237"/>
                  <a:ext cx="379966" cy="367728"/>
                </a:xfrm>
                <a:prstGeom prst="rect">
                  <a:avLst/>
                </a:prstGeom>
                <a:noFill/>
                <a:ln>
                  <a:noFill/>
                </a:ln>
              </p:spPr>
            </p:pic>
          </p:grpSp>
          <p:pic>
            <p:nvPicPr>
              <p:cNvPr id="4199" name="Google Shape;4199;p191"/>
              <p:cNvPicPr preferRelativeResize="0"/>
              <p:nvPr/>
            </p:nvPicPr>
            <p:blipFill rotWithShape="1">
              <a:blip r:embed="rId20">
                <a:alphaModFix/>
              </a:blip>
              <a:srcRect b="0" l="0" r="0" t="0"/>
              <a:stretch/>
            </p:blipFill>
            <p:spPr>
              <a:xfrm rot="1435931">
                <a:off x="4457996" y="7481235"/>
                <a:ext cx="261695" cy="377036"/>
              </a:xfrm>
              <a:prstGeom prst="rect">
                <a:avLst/>
              </a:prstGeom>
              <a:noFill/>
              <a:ln>
                <a:noFill/>
              </a:ln>
            </p:spPr>
          </p:pic>
          <p:pic>
            <p:nvPicPr>
              <p:cNvPr id="4200" name="Google Shape;4200;p191"/>
              <p:cNvPicPr preferRelativeResize="0"/>
              <p:nvPr/>
            </p:nvPicPr>
            <p:blipFill rotWithShape="1">
              <a:blip r:embed="rId20">
                <a:alphaModFix/>
              </a:blip>
              <a:srcRect b="0" l="0" r="0" t="0"/>
              <a:stretch/>
            </p:blipFill>
            <p:spPr>
              <a:xfrm flipH="1" rot="-900134">
                <a:off x="5138587" y="7505013"/>
                <a:ext cx="265146" cy="382007"/>
              </a:xfrm>
              <a:prstGeom prst="rect">
                <a:avLst/>
              </a:prstGeom>
              <a:noFill/>
              <a:ln>
                <a:noFill/>
              </a:ln>
            </p:spPr>
          </p:pic>
        </p:grpSp>
        <p:grpSp>
          <p:nvGrpSpPr>
            <p:cNvPr id="4201" name="Google Shape;4201;p191"/>
            <p:cNvGrpSpPr/>
            <p:nvPr/>
          </p:nvGrpSpPr>
          <p:grpSpPr>
            <a:xfrm>
              <a:off x="5263309" y="6247545"/>
              <a:ext cx="1254688" cy="1413334"/>
              <a:chOff x="6581481" y="2766652"/>
              <a:chExt cx="1254688" cy="1413334"/>
            </a:xfrm>
          </p:grpSpPr>
          <p:sp>
            <p:nvSpPr>
              <p:cNvPr id="4202" name="Google Shape;4202;p191"/>
              <p:cNvSpPr txBox="1"/>
              <p:nvPr/>
            </p:nvSpPr>
            <p:spPr>
              <a:xfrm>
                <a:off x="6581481" y="3828386"/>
                <a:ext cx="981300" cy="3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900" u="none" cap="none" strike="noStrike">
                  <a:solidFill>
                    <a:srgbClr val="000000"/>
                  </a:solidFill>
                  <a:latin typeface="Arial"/>
                  <a:ea typeface="Arial"/>
                  <a:cs typeface="Arial"/>
                  <a:sym typeface="Arial"/>
                </a:endParaRPr>
              </a:p>
            </p:txBody>
          </p:sp>
          <p:sp>
            <p:nvSpPr>
              <p:cNvPr id="4203" name="Google Shape;4203;p191"/>
              <p:cNvSpPr txBox="1"/>
              <p:nvPr/>
            </p:nvSpPr>
            <p:spPr>
              <a:xfrm>
                <a:off x="6982069" y="2766652"/>
                <a:ext cx="854100" cy="35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1" sz="700" u="none" cap="none" strike="noStrike">
                  <a:solidFill>
                    <a:srgbClr val="000000"/>
                  </a:solidFill>
                  <a:latin typeface="Arial"/>
                  <a:ea typeface="Arial"/>
                  <a:cs typeface="Arial"/>
                  <a:sym typeface="Arial"/>
                </a:endParaRPr>
              </a:p>
            </p:txBody>
          </p:sp>
        </p:grpSp>
      </p:grpSp>
      <p:grpSp>
        <p:nvGrpSpPr>
          <p:cNvPr id="4204" name="Google Shape;4204;p191"/>
          <p:cNvGrpSpPr/>
          <p:nvPr/>
        </p:nvGrpSpPr>
        <p:grpSpPr>
          <a:xfrm>
            <a:off x="3458880" y="4038503"/>
            <a:ext cx="783016" cy="731908"/>
            <a:chOff x="2496848" y="4114750"/>
            <a:chExt cx="1448153" cy="1353631"/>
          </a:xfrm>
        </p:grpSpPr>
        <p:grpSp>
          <p:nvGrpSpPr>
            <p:cNvPr id="4205" name="Google Shape;4205;p191"/>
            <p:cNvGrpSpPr/>
            <p:nvPr/>
          </p:nvGrpSpPr>
          <p:grpSpPr>
            <a:xfrm>
              <a:off x="2518492" y="4114750"/>
              <a:ext cx="1426509" cy="1353631"/>
              <a:chOff x="4954209" y="6279392"/>
              <a:chExt cx="1329955" cy="1262009"/>
            </a:xfrm>
          </p:grpSpPr>
          <p:pic>
            <p:nvPicPr>
              <p:cNvPr id="4206" name="Google Shape;4206;p191"/>
              <p:cNvPicPr preferRelativeResize="0"/>
              <p:nvPr/>
            </p:nvPicPr>
            <p:blipFill rotWithShape="1">
              <a:blip r:embed="rId21">
                <a:alphaModFix/>
              </a:blip>
              <a:srcRect b="0" l="26215" r="0" t="0"/>
              <a:stretch/>
            </p:blipFill>
            <p:spPr>
              <a:xfrm>
                <a:off x="4954209" y="6279392"/>
                <a:ext cx="1329955" cy="1061877"/>
              </a:xfrm>
              <a:prstGeom prst="rect">
                <a:avLst/>
              </a:prstGeom>
              <a:noFill/>
              <a:ln>
                <a:noFill/>
              </a:ln>
            </p:spPr>
          </p:pic>
          <p:sp>
            <p:nvSpPr>
              <p:cNvPr id="4207" name="Google Shape;4207;p191"/>
              <p:cNvSpPr txBox="1"/>
              <p:nvPr/>
            </p:nvSpPr>
            <p:spPr>
              <a:xfrm>
                <a:off x="5048981" y="7189801"/>
                <a:ext cx="981300" cy="3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900" u="none" cap="none" strike="noStrike">
                  <a:solidFill>
                    <a:srgbClr val="000000"/>
                  </a:solidFill>
                  <a:latin typeface="Arial"/>
                  <a:ea typeface="Arial"/>
                  <a:cs typeface="Arial"/>
                  <a:sym typeface="Arial"/>
                </a:endParaRPr>
              </a:p>
            </p:txBody>
          </p:sp>
        </p:grpSp>
        <p:pic>
          <p:nvPicPr>
            <p:cNvPr id="4208" name="Google Shape;4208;p191"/>
            <p:cNvPicPr preferRelativeResize="0"/>
            <p:nvPr/>
          </p:nvPicPr>
          <p:blipFill rotWithShape="1">
            <a:blip r:embed="rId22">
              <a:alphaModFix/>
            </a:blip>
            <a:srcRect b="0" l="0" r="0" t="0"/>
            <a:stretch/>
          </p:blipFill>
          <p:spPr>
            <a:xfrm>
              <a:off x="2496848" y="4389097"/>
              <a:ext cx="50887" cy="409575"/>
            </a:xfrm>
            <a:prstGeom prst="rect">
              <a:avLst/>
            </a:prstGeom>
            <a:noFill/>
            <a:ln>
              <a:noFill/>
            </a:ln>
          </p:spPr>
        </p:pic>
      </p:grpSp>
      <p:grpSp>
        <p:nvGrpSpPr>
          <p:cNvPr id="4209" name="Google Shape;4209;p191"/>
          <p:cNvGrpSpPr/>
          <p:nvPr/>
        </p:nvGrpSpPr>
        <p:grpSpPr>
          <a:xfrm>
            <a:off x="5234166" y="3158865"/>
            <a:ext cx="840988" cy="634601"/>
            <a:chOff x="2946379" y="2235167"/>
            <a:chExt cx="1006207" cy="759273"/>
          </a:xfrm>
        </p:grpSpPr>
        <p:grpSp>
          <p:nvGrpSpPr>
            <p:cNvPr id="4210" name="Google Shape;4210;p191"/>
            <p:cNvGrpSpPr/>
            <p:nvPr/>
          </p:nvGrpSpPr>
          <p:grpSpPr>
            <a:xfrm>
              <a:off x="2946379" y="2235167"/>
              <a:ext cx="1006207" cy="644082"/>
              <a:chOff x="5216627" y="7726132"/>
              <a:chExt cx="1076272" cy="688931"/>
            </a:xfrm>
          </p:grpSpPr>
          <p:pic>
            <p:nvPicPr>
              <p:cNvPr descr="A close up of a logo&#10;&#10;Description automatically generated" id="4211" name="Google Shape;4211;p191"/>
              <p:cNvPicPr preferRelativeResize="0"/>
              <p:nvPr/>
            </p:nvPicPr>
            <p:blipFill rotWithShape="1">
              <a:blip r:embed="rId23">
                <a:alphaModFix/>
              </a:blip>
              <a:srcRect b="0" l="0" r="0" t="0"/>
              <a:stretch/>
            </p:blipFill>
            <p:spPr>
              <a:xfrm>
                <a:off x="5216627" y="7726132"/>
                <a:ext cx="926824" cy="548880"/>
              </a:xfrm>
              <a:prstGeom prst="rect">
                <a:avLst/>
              </a:prstGeom>
              <a:noFill/>
              <a:ln>
                <a:noFill/>
              </a:ln>
            </p:spPr>
          </p:pic>
          <p:sp>
            <p:nvSpPr>
              <p:cNvPr id="4212" name="Google Shape;4212;p191"/>
              <p:cNvSpPr txBox="1"/>
              <p:nvPr/>
            </p:nvSpPr>
            <p:spPr>
              <a:xfrm>
                <a:off x="5848899" y="8110263"/>
                <a:ext cx="444000" cy="30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700" u="none" cap="none" strike="noStrike">
                  <a:solidFill>
                    <a:srgbClr val="000000"/>
                  </a:solidFill>
                  <a:latin typeface="Arial"/>
                  <a:ea typeface="Arial"/>
                  <a:cs typeface="Arial"/>
                  <a:sym typeface="Arial"/>
                </a:endParaRPr>
              </a:p>
            </p:txBody>
          </p:sp>
        </p:grpSp>
        <p:sp>
          <p:nvSpPr>
            <p:cNvPr id="4213" name="Google Shape;4213;p191"/>
            <p:cNvSpPr txBox="1"/>
            <p:nvPr/>
          </p:nvSpPr>
          <p:spPr>
            <a:xfrm>
              <a:off x="2982409" y="2817140"/>
              <a:ext cx="825300" cy="17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Risperidone</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RISPERDAL</a:t>
              </a:r>
              <a:endParaRPr b="1" i="0" sz="6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100"/>
                <a:buFont typeface="Arial"/>
                <a:buNone/>
              </a:pPr>
              <a:r>
                <a:t/>
              </a:r>
              <a:endParaRPr b="1" i="0" sz="600" u="none" cap="none" strike="noStrike">
                <a:solidFill>
                  <a:srgbClr val="000000"/>
                </a:solidFill>
                <a:latin typeface="Arial"/>
                <a:ea typeface="Arial"/>
                <a:cs typeface="Arial"/>
                <a:sym typeface="Arial"/>
              </a:endParaRPr>
            </a:p>
          </p:txBody>
        </p:sp>
      </p:grpSp>
      <p:grpSp>
        <p:nvGrpSpPr>
          <p:cNvPr id="4214" name="Google Shape;4214;p191"/>
          <p:cNvGrpSpPr/>
          <p:nvPr/>
        </p:nvGrpSpPr>
        <p:grpSpPr>
          <a:xfrm>
            <a:off x="4173942" y="3112230"/>
            <a:ext cx="1151900" cy="726182"/>
            <a:chOff x="3698054" y="2435428"/>
            <a:chExt cx="1378200" cy="868847"/>
          </a:xfrm>
        </p:grpSpPr>
        <p:grpSp>
          <p:nvGrpSpPr>
            <p:cNvPr id="4215" name="Google Shape;4215;p191"/>
            <p:cNvGrpSpPr/>
            <p:nvPr/>
          </p:nvGrpSpPr>
          <p:grpSpPr>
            <a:xfrm>
              <a:off x="3981884" y="2435428"/>
              <a:ext cx="1000372" cy="577647"/>
              <a:chOff x="6493465" y="8816966"/>
              <a:chExt cx="1077987" cy="622465"/>
            </a:xfrm>
          </p:grpSpPr>
          <p:grpSp>
            <p:nvGrpSpPr>
              <p:cNvPr id="4216" name="Google Shape;4216;p191"/>
              <p:cNvGrpSpPr/>
              <p:nvPr/>
            </p:nvGrpSpPr>
            <p:grpSpPr>
              <a:xfrm>
                <a:off x="6493465" y="8816966"/>
                <a:ext cx="867774" cy="622465"/>
                <a:chOff x="6066855" y="7217640"/>
                <a:chExt cx="1179682" cy="846200"/>
              </a:xfrm>
            </p:grpSpPr>
            <p:pic>
              <p:nvPicPr>
                <p:cNvPr descr="A close up of a logo&#10;&#10;Description automatically generated" id="4217" name="Google Shape;4217;p191"/>
                <p:cNvPicPr preferRelativeResize="0"/>
                <p:nvPr/>
              </p:nvPicPr>
              <p:blipFill rotWithShape="1">
                <a:blip r:embed="rId24">
                  <a:alphaModFix/>
                </a:blip>
                <a:srcRect b="0" l="0" r="0" t="0"/>
                <a:stretch/>
              </p:blipFill>
              <p:spPr>
                <a:xfrm>
                  <a:off x="6074518" y="7217640"/>
                  <a:ext cx="1172019" cy="846200"/>
                </a:xfrm>
                <a:prstGeom prst="rect">
                  <a:avLst/>
                </a:prstGeom>
                <a:noFill/>
                <a:ln>
                  <a:noFill/>
                </a:ln>
              </p:spPr>
            </p:pic>
            <p:pic>
              <p:nvPicPr>
                <p:cNvPr descr="clipped result image" id="4218" name="Google Shape;4218;p191"/>
                <p:cNvPicPr preferRelativeResize="0"/>
                <p:nvPr/>
              </p:nvPicPr>
              <p:blipFill rotWithShape="1">
                <a:blip r:embed="rId25">
                  <a:alphaModFix/>
                </a:blip>
                <a:srcRect b="0" l="0" r="0" t="0"/>
                <a:stretch/>
              </p:blipFill>
              <p:spPr>
                <a:xfrm>
                  <a:off x="6066855" y="7357760"/>
                  <a:ext cx="161652" cy="234637"/>
                </a:xfrm>
                <a:prstGeom prst="rect">
                  <a:avLst/>
                </a:prstGeom>
                <a:noFill/>
                <a:ln>
                  <a:noFill/>
                </a:ln>
              </p:spPr>
            </p:pic>
          </p:grpSp>
          <p:sp>
            <p:nvSpPr>
              <p:cNvPr id="4219" name="Google Shape;4219;p191"/>
              <p:cNvSpPr txBox="1"/>
              <p:nvPr/>
            </p:nvSpPr>
            <p:spPr>
              <a:xfrm>
                <a:off x="7060252" y="9232875"/>
                <a:ext cx="511200" cy="20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700" u="none" cap="none" strike="noStrike">
                  <a:solidFill>
                    <a:srgbClr val="000000"/>
                  </a:solidFill>
                  <a:latin typeface="Arial"/>
                  <a:ea typeface="Arial"/>
                  <a:cs typeface="Arial"/>
                  <a:sym typeface="Arial"/>
                </a:endParaRPr>
              </a:p>
            </p:txBody>
          </p:sp>
        </p:grpSp>
        <p:sp>
          <p:nvSpPr>
            <p:cNvPr id="4220" name="Google Shape;4220;p191"/>
            <p:cNvSpPr txBox="1"/>
            <p:nvPr/>
          </p:nvSpPr>
          <p:spPr>
            <a:xfrm>
              <a:off x="3698054" y="3078075"/>
              <a:ext cx="1378200" cy="226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Iloperidone </a:t>
              </a:r>
              <a:endParaRPr b="1"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FANAPT</a:t>
              </a:r>
              <a:endParaRPr b="1" i="0" sz="6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100"/>
                <a:buFont typeface="Arial"/>
                <a:buNone/>
              </a:pPr>
              <a:r>
                <a:t/>
              </a:r>
              <a:endParaRPr b="1" i="0" sz="600" u="none" cap="none" strike="noStrike">
                <a:solidFill>
                  <a:srgbClr val="000000"/>
                </a:solidFill>
                <a:latin typeface="Arial"/>
                <a:ea typeface="Arial"/>
                <a:cs typeface="Arial"/>
                <a:sym typeface="Arial"/>
              </a:endParaRPr>
            </a:p>
          </p:txBody>
        </p:sp>
      </p:grpSp>
      <p:grpSp>
        <p:nvGrpSpPr>
          <p:cNvPr id="4221" name="Google Shape;4221;p191"/>
          <p:cNvGrpSpPr/>
          <p:nvPr/>
        </p:nvGrpSpPr>
        <p:grpSpPr>
          <a:xfrm>
            <a:off x="3736355" y="1574920"/>
            <a:ext cx="1261611" cy="1404424"/>
            <a:chOff x="3897586" y="3547717"/>
            <a:chExt cx="1240766" cy="1381220"/>
          </a:xfrm>
        </p:grpSpPr>
        <p:grpSp>
          <p:nvGrpSpPr>
            <p:cNvPr id="4222" name="Google Shape;4222;p191"/>
            <p:cNvGrpSpPr/>
            <p:nvPr/>
          </p:nvGrpSpPr>
          <p:grpSpPr>
            <a:xfrm>
              <a:off x="3897604" y="3547717"/>
              <a:ext cx="1240748" cy="1061082"/>
              <a:chOff x="3897604" y="3547717"/>
              <a:chExt cx="1240748" cy="1061082"/>
            </a:xfrm>
          </p:grpSpPr>
          <p:pic>
            <p:nvPicPr>
              <p:cNvPr descr="clipped result image" id="4223" name="Google Shape;4223;p191"/>
              <p:cNvPicPr preferRelativeResize="0"/>
              <p:nvPr/>
            </p:nvPicPr>
            <p:blipFill rotWithShape="1">
              <a:blip r:embed="rId26">
                <a:alphaModFix/>
              </a:blip>
              <a:srcRect b="0" l="0" r="0" t="0"/>
              <a:stretch/>
            </p:blipFill>
            <p:spPr>
              <a:xfrm rot="-900000">
                <a:off x="3984597" y="3671921"/>
                <a:ext cx="1066762" cy="812675"/>
              </a:xfrm>
              <a:prstGeom prst="rect">
                <a:avLst/>
              </a:prstGeom>
              <a:noFill/>
              <a:ln>
                <a:noFill/>
              </a:ln>
            </p:spPr>
          </p:pic>
          <p:sp>
            <p:nvSpPr>
              <p:cNvPr id="4224" name="Google Shape;4224;p191"/>
              <p:cNvSpPr txBox="1"/>
              <p:nvPr/>
            </p:nvSpPr>
            <p:spPr>
              <a:xfrm>
                <a:off x="4365818" y="3940351"/>
                <a:ext cx="519900" cy="41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800" u="none" cap="none" strike="noStrike">
                  <a:solidFill>
                    <a:srgbClr val="000000"/>
                  </a:solidFill>
                  <a:latin typeface="Arial"/>
                  <a:ea typeface="Arial"/>
                  <a:cs typeface="Arial"/>
                  <a:sym typeface="Arial"/>
                </a:endParaRPr>
              </a:p>
            </p:txBody>
          </p:sp>
        </p:grpSp>
        <p:sp>
          <p:nvSpPr>
            <p:cNvPr id="4225" name="Google Shape;4225;p191"/>
            <p:cNvSpPr txBox="1"/>
            <p:nvPr/>
          </p:nvSpPr>
          <p:spPr>
            <a:xfrm>
              <a:off x="3897586" y="4550937"/>
              <a:ext cx="1149900" cy="37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Lurasidone</a:t>
              </a:r>
              <a:endParaRPr b="0"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LATUDA</a:t>
              </a:r>
              <a:endParaRPr b="0"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600" u="none" cap="none" strike="noStrike">
                <a:solidFill>
                  <a:srgbClr val="000000"/>
                </a:solidFill>
                <a:latin typeface="Arial"/>
                <a:ea typeface="Arial"/>
                <a:cs typeface="Arial"/>
                <a:sym typeface="Arial"/>
              </a:endParaRPr>
            </a:p>
          </p:txBody>
        </p:sp>
      </p:grpSp>
      <p:grpSp>
        <p:nvGrpSpPr>
          <p:cNvPr id="4226" name="Google Shape;4226;p191"/>
          <p:cNvGrpSpPr/>
          <p:nvPr/>
        </p:nvGrpSpPr>
        <p:grpSpPr>
          <a:xfrm>
            <a:off x="2309539" y="1693902"/>
            <a:ext cx="1414347" cy="1380663"/>
            <a:chOff x="1697208" y="1347162"/>
            <a:chExt cx="1064700" cy="1039343"/>
          </a:xfrm>
        </p:grpSpPr>
        <p:grpSp>
          <p:nvGrpSpPr>
            <p:cNvPr id="4227" name="Google Shape;4227;p191"/>
            <p:cNvGrpSpPr/>
            <p:nvPr/>
          </p:nvGrpSpPr>
          <p:grpSpPr>
            <a:xfrm>
              <a:off x="1822056" y="1347162"/>
              <a:ext cx="918145" cy="680083"/>
              <a:chOff x="6249565" y="2709606"/>
              <a:chExt cx="1277864" cy="946532"/>
            </a:xfrm>
          </p:grpSpPr>
          <p:grpSp>
            <p:nvGrpSpPr>
              <p:cNvPr id="4228" name="Google Shape;4228;p191"/>
              <p:cNvGrpSpPr/>
              <p:nvPr/>
            </p:nvGrpSpPr>
            <p:grpSpPr>
              <a:xfrm>
                <a:off x="6249565" y="2709606"/>
                <a:ext cx="1277864" cy="946532"/>
                <a:chOff x="6320531" y="3800174"/>
                <a:chExt cx="1277864" cy="946532"/>
              </a:xfrm>
            </p:grpSpPr>
            <p:pic>
              <p:nvPicPr>
                <p:cNvPr descr="A picture containing food, flower&#10;&#10;Description automatically generated" id="4229" name="Google Shape;4229;p191"/>
                <p:cNvPicPr preferRelativeResize="0"/>
                <p:nvPr/>
              </p:nvPicPr>
              <p:blipFill rotWithShape="1">
                <a:blip r:embed="rId27">
                  <a:alphaModFix/>
                </a:blip>
                <a:srcRect b="68989" l="7518" r="0" t="3428"/>
                <a:stretch/>
              </p:blipFill>
              <p:spPr>
                <a:xfrm rot="-619584">
                  <a:off x="6458596" y="3827975"/>
                  <a:ext cx="323010" cy="142017"/>
                </a:xfrm>
                <a:prstGeom prst="rect">
                  <a:avLst/>
                </a:prstGeom>
                <a:noFill/>
                <a:ln>
                  <a:noFill/>
                </a:ln>
              </p:spPr>
            </p:pic>
            <p:grpSp>
              <p:nvGrpSpPr>
                <p:cNvPr id="4230" name="Google Shape;4230;p191"/>
                <p:cNvGrpSpPr/>
                <p:nvPr/>
              </p:nvGrpSpPr>
              <p:grpSpPr>
                <a:xfrm>
                  <a:off x="6320531" y="3878199"/>
                  <a:ext cx="1277864" cy="868508"/>
                  <a:chOff x="6147326" y="3562457"/>
                  <a:chExt cx="1277864" cy="868508"/>
                </a:xfrm>
              </p:grpSpPr>
              <p:grpSp>
                <p:nvGrpSpPr>
                  <p:cNvPr id="4231" name="Google Shape;4231;p191"/>
                  <p:cNvGrpSpPr/>
                  <p:nvPr/>
                </p:nvGrpSpPr>
                <p:grpSpPr>
                  <a:xfrm>
                    <a:off x="6214455" y="3639695"/>
                    <a:ext cx="1210735" cy="791270"/>
                    <a:chOff x="6214455" y="3639695"/>
                    <a:chExt cx="1210735" cy="791270"/>
                  </a:xfrm>
                </p:grpSpPr>
                <p:grpSp>
                  <p:nvGrpSpPr>
                    <p:cNvPr id="4232" name="Google Shape;4232;p191"/>
                    <p:cNvGrpSpPr/>
                    <p:nvPr/>
                  </p:nvGrpSpPr>
                  <p:grpSpPr>
                    <a:xfrm>
                      <a:off x="6371091" y="3657536"/>
                      <a:ext cx="1039636" cy="728746"/>
                      <a:chOff x="4095946" y="5362728"/>
                      <a:chExt cx="1039636" cy="728746"/>
                    </a:xfrm>
                  </p:grpSpPr>
                  <p:pic>
                    <p:nvPicPr>
                      <p:cNvPr id="4233" name="Google Shape;4233;p191"/>
                      <p:cNvPicPr preferRelativeResize="0"/>
                      <p:nvPr/>
                    </p:nvPicPr>
                    <p:blipFill rotWithShape="1">
                      <a:blip r:embed="rId28">
                        <a:alphaModFix/>
                      </a:blip>
                      <a:srcRect b="0" l="0" r="0" t="0"/>
                      <a:stretch/>
                    </p:blipFill>
                    <p:spPr>
                      <a:xfrm>
                        <a:off x="4101346" y="5477659"/>
                        <a:ext cx="872349" cy="541238"/>
                      </a:xfrm>
                      <a:prstGeom prst="rect">
                        <a:avLst/>
                      </a:prstGeom>
                      <a:noFill/>
                      <a:ln>
                        <a:noFill/>
                      </a:ln>
                    </p:spPr>
                  </p:pic>
                  <p:grpSp>
                    <p:nvGrpSpPr>
                      <p:cNvPr id="4234" name="Google Shape;4234;p191"/>
                      <p:cNvGrpSpPr/>
                      <p:nvPr/>
                    </p:nvGrpSpPr>
                    <p:grpSpPr>
                      <a:xfrm>
                        <a:off x="4095946" y="5362728"/>
                        <a:ext cx="1039636" cy="728746"/>
                        <a:chOff x="1775746" y="3532129"/>
                        <a:chExt cx="1273596" cy="991356"/>
                      </a:xfrm>
                    </p:grpSpPr>
                    <p:pic>
                      <p:nvPicPr>
                        <p:cNvPr descr="clipped result image" id="4235" name="Google Shape;4235;p191"/>
                        <p:cNvPicPr preferRelativeResize="0"/>
                        <p:nvPr/>
                      </p:nvPicPr>
                      <p:blipFill rotWithShape="1">
                        <a:blip r:embed="rId29">
                          <a:alphaModFix/>
                        </a:blip>
                        <a:srcRect b="0" l="0" r="0" t="0"/>
                        <a:stretch/>
                      </p:blipFill>
                      <p:spPr>
                        <a:xfrm>
                          <a:off x="1775746" y="3532129"/>
                          <a:ext cx="1273596" cy="991356"/>
                        </a:xfrm>
                        <a:prstGeom prst="rect">
                          <a:avLst/>
                        </a:prstGeom>
                        <a:noFill/>
                        <a:ln>
                          <a:noFill/>
                        </a:ln>
                      </p:spPr>
                    </p:pic>
                    <p:pic>
                      <p:nvPicPr>
                        <p:cNvPr descr="clipped result image" id="4236" name="Google Shape;4236;p191"/>
                        <p:cNvPicPr preferRelativeResize="0"/>
                        <p:nvPr/>
                      </p:nvPicPr>
                      <p:blipFill rotWithShape="1">
                        <a:blip r:embed="rId30">
                          <a:alphaModFix/>
                        </a:blip>
                        <a:srcRect b="0" l="0" r="0" t="0"/>
                        <a:stretch/>
                      </p:blipFill>
                      <p:spPr>
                        <a:xfrm>
                          <a:off x="1775746" y="3820375"/>
                          <a:ext cx="199348" cy="199348"/>
                        </a:xfrm>
                        <a:prstGeom prst="rect">
                          <a:avLst/>
                        </a:prstGeom>
                        <a:noFill/>
                        <a:ln>
                          <a:noFill/>
                        </a:ln>
                      </p:spPr>
                    </p:pic>
                  </p:grpSp>
                </p:grpSp>
                <p:pic>
                  <p:nvPicPr>
                    <p:cNvPr descr="A picture containing umbrella&#10;&#10;Description automatically generated" id="4237" name="Google Shape;4237;p191"/>
                    <p:cNvPicPr preferRelativeResize="0"/>
                    <p:nvPr/>
                  </p:nvPicPr>
                  <p:blipFill rotWithShape="1">
                    <a:blip r:embed="rId31">
                      <a:alphaModFix/>
                    </a:blip>
                    <a:srcRect b="0" l="3288" r="43581" t="52711"/>
                    <a:stretch/>
                  </p:blipFill>
                  <p:spPr>
                    <a:xfrm>
                      <a:off x="6605374" y="4085561"/>
                      <a:ext cx="605878" cy="345404"/>
                    </a:xfrm>
                    <a:prstGeom prst="rect">
                      <a:avLst/>
                    </a:prstGeom>
                    <a:noFill/>
                    <a:ln>
                      <a:noFill/>
                    </a:ln>
                  </p:spPr>
                </p:pic>
                <p:pic>
                  <p:nvPicPr>
                    <p:cNvPr descr="A picture containing umbrella&#10;&#10;Description automatically generated" id="4238" name="Google Shape;4238;p191"/>
                    <p:cNvPicPr preferRelativeResize="0"/>
                    <p:nvPr/>
                  </p:nvPicPr>
                  <p:blipFill rotWithShape="1">
                    <a:blip r:embed="rId31">
                      <a:alphaModFix/>
                    </a:blip>
                    <a:srcRect b="58364" l="0" r="40624" t="0"/>
                    <a:stretch/>
                  </p:blipFill>
                  <p:spPr>
                    <a:xfrm rot="217790">
                      <a:off x="6508206" y="3660511"/>
                      <a:ext cx="667094" cy="299581"/>
                    </a:xfrm>
                    <a:prstGeom prst="rect">
                      <a:avLst/>
                    </a:prstGeom>
                    <a:noFill/>
                    <a:ln>
                      <a:noFill/>
                    </a:ln>
                  </p:spPr>
                </p:pic>
                <p:pic>
                  <p:nvPicPr>
                    <p:cNvPr descr="A picture containing umbrella&#10;&#10;Description automatically generated" id="4239" name="Google Shape;4239;p191"/>
                    <p:cNvPicPr preferRelativeResize="0"/>
                    <p:nvPr/>
                  </p:nvPicPr>
                  <p:blipFill rotWithShape="1">
                    <a:blip r:embed="rId31">
                      <a:alphaModFix/>
                    </a:blip>
                    <a:srcRect b="16003" l="70084" r="0" t="19779"/>
                    <a:stretch/>
                  </p:blipFill>
                  <p:spPr>
                    <a:xfrm>
                      <a:off x="7125493" y="3804282"/>
                      <a:ext cx="299697" cy="412030"/>
                    </a:xfrm>
                    <a:prstGeom prst="rect">
                      <a:avLst/>
                    </a:prstGeom>
                    <a:noFill/>
                    <a:ln>
                      <a:noFill/>
                    </a:ln>
                  </p:spPr>
                </p:pic>
                <p:pic>
                  <p:nvPicPr>
                    <p:cNvPr descr="A picture containing lamp, object, orange, light&#10;&#10;Description automatically generated" id="4240" name="Google Shape;4240;p191"/>
                    <p:cNvPicPr preferRelativeResize="0"/>
                    <p:nvPr/>
                  </p:nvPicPr>
                  <p:blipFill rotWithShape="1">
                    <a:blip r:embed="rId32">
                      <a:alphaModFix/>
                    </a:blip>
                    <a:srcRect b="0" l="0" r="0" t="0"/>
                    <a:stretch/>
                  </p:blipFill>
                  <p:spPr>
                    <a:xfrm flipH="1">
                      <a:off x="6214455" y="3735041"/>
                      <a:ext cx="574405" cy="578665"/>
                    </a:xfrm>
                    <a:prstGeom prst="rect">
                      <a:avLst/>
                    </a:prstGeom>
                    <a:noFill/>
                    <a:ln>
                      <a:noFill/>
                    </a:ln>
                  </p:spPr>
                </p:pic>
              </p:grpSp>
              <p:pic>
                <p:nvPicPr>
                  <p:cNvPr descr="clipped result image" id="4241" name="Google Shape;4241;p191"/>
                  <p:cNvPicPr preferRelativeResize="0"/>
                  <p:nvPr/>
                </p:nvPicPr>
                <p:blipFill rotWithShape="1">
                  <a:blip r:embed="rId33">
                    <a:alphaModFix/>
                  </a:blip>
                  <a:srcRect b="0" l="0" r="0" t="0"/>
                  <a:stretch/>
                </p:blipFill>
                <p:spPr>
                  <a:xfrm rot="496733">
                    <a:off x="6169599" y="3601374"/>
                    <a:ext cx="565896" cy="350316"/>
                  </a:xfrm>
                  <a:prstGeom prst="rect">
                    <a:avLst/>
                  </a:prstGeom>
                  <a:noFill/>
                  <a:ln>
                    <a:noFill/>
                  </a:ln>
                </p:spPr>
              </p:pic>
            </p:grpSp>
          </p:grpSp>
          <p:grpSp>
            <p:nvGrpSpPr>
              <p:cNvPr id="4242" name="Google Shape;4242;p191"/>
              <p:cNvGrpSpPr/>
              <p:nvPr/>
            </p:nvGrpSpPr>
            <p:grpSpPr>
              <a:xfrm>
                <a:off x="6483361" y="2878365"/>
                <a:ext cx="172292" cy="144994"/>
                <a:chOff x="5462468" y="5776794"/>
                <a:chExt cx="172292" cy="144994"/>
              </a:xfrm>
            </p:grpSpPr>
            <p:pic>
              <p:nvPicPr>
                <p:cNvPr descr="Resultado de imagen para number 4 orange" id="4243" name="Google Shape;4243;p191"/>
                <p:cNvPicPr preferRelativeResize="0"/>
                <p:nvPr/>
              </p:nvPicPr>
              <p:blipFill rotWithShape="1">
                <a:blip r:embed="rId34">
                  <a:alphaModFix/>
                </a:blip>
                <a:srcRect b="0" l="0" r="0" t="0"/>
                <a:stretch/>
              </p:blipFill>
              <p:spPr>
                <a:xfrm rot="1472614">
                  <a:off x="5480262" y="5787574"/>
                  <a:ext cx="74045" cy="101780"/>
                </a:xfrm>
                <a:prstGeom prst="rect">
                  <a:avLst/>
                </a:prstGeom>
                <a:noFill/>
                <a:ln>
                  <a:noFill/>
                </a:ln>
              </p:spPr>
            </p:pic>
            <p:pic>
              <p:nvPicPr>
                <p:cNvPr descr="Resultado de imagen para Presentation Alphabet Set: Orange Varsity Numeral 2" id="4244" name="Google Shape;4244;p191"/>
                <p:cNvPicPr preferRelativeResize="0"/>
                <p:nvPr/>
              </p:nvPicPr>
              <p:blipFill rotWithShape="1">
                <a:blip r:embed="rId35">
                  <a:alphaModFix/>
                </a:blip>
                <a:srcRect b="0" l="0" r="0" t="0"/>
                <a:stretch/>
              </p:blipFill>
              <p:spPr>
                <a:xfrm rot="1326848">
                  <a:off x="5549986" y="5812872"/>
                  <a:ext cx="68532" cy="99682"/>
                </a:xfrm>
                <a:prstGeom prst="rect">
                  <a:avLst/>
                </a:prstGeom>
                <a:noFill/>
                <a:ln>
                  <a:noFill/>
                </a:ln>
              </p:spPr>
            </p:pic>
          </p:grpSp>
        </p:grpSp>
        <p:sp>
          <p:nvSpPr>
            <p:cNvPr id="4245" name="Google Shape;4245;p191"/>
            <p:cNvSpPr txBox="1"/>
            <p:nvPr/>
          </p:nvSpPr>
          <p:spPr>
            <a:xfrm>
              <a:off x="1697208" y="2033705"/>
              <a:ext cx="1064700" cy="35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 Lumateperone</a:t>
              </a:r>
              <a:endParaRPr b="0"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CAPLYTA</a:t>
              </a:r>
              <a:endParaRPr b="1"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600" u="none" cap="none" strike="noStrike">
                <a:solidFill>
                  <a:srgbClr val="000000"/>
                </a:solidFill>
                <a:latin typeface="Arial"/>
                <a:ea typeface="Arial"/>
                <a:cs typeface="Arial"/>
                <a:sym typeface="Arial"/>
              </a:endParaRPr>
            </a:p>
          </p:txBody>
        </p:sp>
        <p:sp>
          <p:nvSpPr>
            <p:cNvPr id="4246" name="Google Shape;4246;p191"/>
            <p:cNvSpPr txBox="1"/>
            <p:nvPr/>
          </p:nvSpPr>
          <p:spPr>
            <a:xfrm>
              <a:off x="2208770" y="1610507"/>
              <a:ext cx="370200" cy="214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800" u="none" cap="none" strike="noStrike">
                <a:solidFill>
                  <a:srgbClr val="00602B"/>
                </a:solidFill>
                <a:latin typeface="Arial"/>
                <a:ea typeface="Arial"/>
                <a:cs typeface="Arial"/>
                <a:sym typeface="Arial"/>
              </a:endParaRPr>
            </a:p>
          </p:txBody>
        </p:sp>
      </p:grpSp>
      <p:grpSp>
        <p:nvGrpSpPr>
          <p:cNvPr id="4247" name="Google Shape;4247;p191"/>
          <p:cNvGrpSpPr/>
          <p:nvPr/>
        </p:nvGrpSpPr>
        <p:grpSpPr>
          <a:xfrm>
            <a:off x="3318597" y="3094832"/>
            <a:ext cx="961086" cy="877511"/>
            <a:chOff x="4471131" y="1233486"/>
            <a:chExt cx="1149900" cy="1049905"/>
          </a:xfrm>
        </p:grpSpPr>
        <p:grpSp>
          <p:nvGrpSpPr>
            <p:cNvPr id="4248" name="Google Shape;4248;p191"/>
            <p:cNvGrpSpPr/>
            <p:nvPr/>
          </p:nvGrpSpPr>
          <p:grpSpPr>
            <a:xfrm>
              <a:off x="4471131" y="1233486"/>
              <a:ext cx="1149900" cy="1049905"/>
              <a:chOff x="4471196" y="1197185"/>
              <a:chExt cx="1149900" cy="1049905"/>
            </a:xfrm>
          </p:grpSpPr>
          <p:pic>
            <p:nvPicPr>
              <p:cNvPr descr="A picture containing vector graphics&#10;&#10;Description automatically generated" id="4249" name="Google Shape;4249;p191"/>
              <p:cNvPicPr preferRelativeResize="0"/>
              <p:nvPr/>
            </p:nvPicPr>
            <p:blipFill rotWithShape="1">
              <a:blip r:embed="rId36">
                <a:alphaModFix/>
              </a:blip>
              <a:srcRect b="0" l="0" r="0" t="0"/>
              <a:stretch/>
            </p:blipFill>
            <p:spPr>
              <a:xfrm>
                <a:off x="4623676" y="1197185"/>
                <a:ext cx="825197" cy="644040"/>
              </a:xfrm>
              <a:prstGeom prst="rect">
                <a:avLst/>
              </a:prstGeom>
              <a:noFill/>
              <a:ln>
                <a:noFill/>
              </a:ln>
            </p:spPr>
          </p:pic>
          <p:sp>
            <p:nvSpPr>
              <p:cNvPr id="4250" name="Google Shape;4250;p191"/>
              <p:cNvSpPr txBox="1"/>
              <p:nvPr/>
            </p:nvSpPr>
            <p:spPr>
              <a:xfrm>
                <a:off x="4471196" y="1869090"/>
                <a:ext cx="1149900" cy="37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 Brexpiprazole REXULTI</a:t>
                </a:r>
                <a:endParaRPr b="1"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600" u="none" cap="none" strike="noStrike">
                    <a:solidFill>
                      <a:srgbClr val="000000"/>
                    </a:solidFill>
                    <a:latin typeface="Arial"/>
                    <a:ea typeface="Arial"/>
                    <a:cs typeface="Arial"/>
                    <a:sym typeface="Arial"/>
                  </a:rPr>
                  <a:t>      </a:t>
                </a:r>
                <a:endParaRPr b="0" i="0" sz="600" u="none" cap="none" strike="noStrike">
                  <a:solidFill>
                    <a:srgbClr val="000000"/>
                  </a:solidFill>
                  <a:latin typeface="Arial"/>
                  <a:ea typeface="Arial"/>
                  <a:cs typeface="Arial"/>
                  <a:sym typeface="Arial"/>
                </a:endParaRPr>
              </a:p>
            </p:txBody>
          </p:sp>
        </p:grpSp>
        <p:sp>
          <p:nvSpPr>
            <p:cNvPr id="4251" name="Google Shape;4251;p191"/>
            <p:cNvSpPr txBox="1"/>
            <p:nvPr/>
          </p:nvSpPr>
          <p:spPr>
            <a:xfrm>
              <a:off x="4718818" y="1538262"/>
              <a:ext cx="169500" cy="25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800" u="none" cap="none" strike="noStrike">
                <a:solidFill>
                  <a:srgbClr val="000000"/>
                </a:solidFill>
                <a:latin typeface="Arial"/>
                <a:ea typeface="Arial"/>
                <a:cs typeface="Arial"/>
                <a:sym typeface="Arial"/>
              </a:endParaRPr>
            </a:p>
          </p:txBody>
        </p:sp>
      </p:grpSp>
      <p:grpSp>
        <p:nvGrpSpPr>
          <p:cNvPr id="4252" name="Google Shape;4252;p191"/>
          <p:cNvGrpSpPr/>
          <p:nvPr/>
        </p:nvGrpSpPr>
        <p:grpSpPr>
          <a:xfrm>
            <a:off x="5982095" y="1544202"/>
            <a:ext cx="1195812" cy="899426"/>
            <a:chOff x="3229482" y="1219973"/>
            <a:chExt cx="1509483" cy="1135209"/>
          </a:xfrm>
        </p:grpSpPr>
        <p:grpSp>
          <p:nvGrpSpPr>
            <p:cNvPr id="4253" name="Google Shape;4253;p191"/>
            <p:cNvGrpSpPr/>
            <p:nvPr/>
          </p:nvGrpSpPr>
          <p:grpSpPr>
            <a:xfrm>
              <a:off x="3229482" y="1219973"/>
              <a:ext cx="1379062" cy="773130"/>
              <a:chOff x="5851347" y="8667022"/>
              <a:chExt cx="1899012" cy="1064624"/>
            </a:xfrm>
          </p:grpSpPr>
          <p:grpSp>
            <p:nvGrpSpPr>
              <p:cNvPr id="4254" name="Google Shape;4254;p191"/>
              <p:cNvGrpSpPr/>
              <p:nvPr/>
            </p:nvGrpSpPr>
            <p:grpSpPr>
              <a:xfrm>
                <a:off x="6499679" y="8855063"/>
                <a:ext cx="1250680" cy="876582"/>
                <a:chOff x="8368606" y="8426836"/>
                <a:chExt cx="1250680" cy="876582"/>
              </a:xfrm>
            </p:grpSpPr>
            <p:pic>
              <p:nvPicPr>
                <p:cNvPr id="4255" name="Google Shape;4255;p191"/>
                <p:cNvPicPr preferRelativeResize="0"/>
                <p:nvPr/>
              </p:nvPicPr>
              <p:blipFill rotWithShape="1">
                <a:blip r:embed="rId37">
                  <a:alphaModFix/>
                </a:blip>
                <a:srcRect b="40137" l="9341" r="16699" t="0"/>
                <a:stretch/>
              </p:blipFill>
              <p:spPr>
                <a:xfrm>
                  <a:off x="8381723" y="8473955"/>
                  <a:ext cx="1110421" cy="783334"/>
                </a:xfrm>
                <a:prstGeom prst="rect">
                  <a:avLst/>
                </a:prstGeom>
                <a:noFill/>
                <a:ln>
                  <a:noFill/>
                </a:ln>
              </p:spPr>
            </p:pic>
            <p:pic>
              <p:nvPicPr>
                <p:cNvPr descr="clipped result image" id="4256" name="Google Shape;4256;p191"/>
                <p:cNvPicPr preferRelativeResize="0"/>
                <p:nvPr/>
              </p:nvPicPr>
              <p:blipFill rotWithShape="1">
                <a:blip r:embed="rId29">
                  <a:alphaModFix/>
                </a:blip>
                <a:srcRect b="0" l="0" r="0" t="0"/>
                <a:stretch/>
              </p:blipFill>
              <p:spPr>
                <a:xfrm>
                  <a:off x="8368606" y="8426836"/>
                  <a:ext cx="1250680" cy="876582"/>
                </a:xfrm>
                <a:prstGeom prst="rect">
                  <a:avLst/>
                </a:prstGeom>
                <a:noFill/>
                <a:ln>
                  <a:noFill/>
                </a:ln>
              </p:spPr>
            </p:pic>
          </p:grpSp>
          <p:pic>
            <p:nvPicPr>
              <p:cNvPr descr="Resultado de imagen para laser png" id="4257" name="Google Shape;4257;p191"/>
              <p:cNvPicPr preferRelativeResize="0"/>
              <p:nvPr/>
            </p:nvPicPr>
            <p:blipFill rotWithShape="1">
              <a:blip r:embed="rId38">
                <a:alphaModFix/>
              </a:blip>
              <a:srcRect b="0" l="30172" r="0" t="0"/>
              <a:stretch/>
            </p:blipFill>
            <p:spPr>
              <a:xfrm rot="-8481847">
                <a:off x="6091541" y="8918886"/>
                <a:ext cx="903900" cy="277050"/>
              </a:xfrm>
              <a:prstGeom prst="rect">
                <a:avLst/>
              </a:prstGeom>
              <a:noFill/>
              <a:ln>
                <a:noFill/>
              </a:ln>
            </p:spPr>
          </p:pic>
          <p:pic>
            <p:nvPicPr>
              <p:cNvPr descr="Resultado de imagen para laser png" id="4258" name="Google Shape;4258;p191"/>
              <p:cNvPicPr preferRelativeResize="0"/>
              <p:nvPr/>
            </p:nvPicPr>
            <p:blipFill rotWithShape="1">
              <a:blip r:embed="rId38">
                <a:alphaModFix/>
              </a:blip>
              <a:srcRect b="0" l="30172" r="0" t="0"/>
              <a:stretch/>
            </p:blipFill>
            <p:spPr>
              <a:xfrm rot="-10380360">
                <a:off x="5864852" y="9052011"/>
                <a:ext cx="903901" cy="277049"/>
              </a:xfrm>
              <a:prstGeom prst="rect">
                <a:avLst/>
              </a:prstGeom>
              <a:noFill/>
              <a:ln>
                <a:noFill/>
              </a:ln>
            </p:spPr>
          </p:pic>
        </p:grpSp>
        <p:grpSp>
          <p:nvGrpSpPr>
            <p:cNvPr id="4259" name="Google Shape;4259;p191"/>
            <p:cNvGrpSpPr/>
            <p:nvPr/>
          </p:nvGrpSpPr>
          <p:grpSpPr>
            <a:xfrm>
              <a:off x="3466025" y="1585252"/>
              <a:ext cx="1272939" cy="769931"/>
              <a:chOff x="5082019" y="7268021"/>
              <a:chExt cx="1149900" cy="695511"/>
            </a:xfrm>
          </p:grpSpPr>
          <p:sp>
            <p:nvSpPr>
              <p:cNvPr id="4260" name="Google Shape;4260;p191"/>
              <p:cNvSpPr txBox="1"/>
              <p:nvPr/>
            </p:nvSpPr>
            <p:spPr>
              <a:xfrm>
                <a:off x="5082019" y="7585532"/>
                <a:ext cx="1149900" cy="37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Cariprazine</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VRAYLAR</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600" u="none" cap="none" strike="noStrike">
                  <a:solidFill>
                    <a:srgbClr val="000000"/>
                  </a:solidFill>
                  <a:latin typeface="Arial"/>
                  <a:ea typeface="Arial"/>
                  <a:cs typeface="Arial"/>
                  <a:sym typeface="Arial"/>
                </a:endParaRPr>
              </a:p>
            </p:txBody>
          </p:sp>
          <p:sp>
            <p:nvSpPr>
              <p:cNvPr id="4261" name="Google Shape;4261;p191"/>
              <p:cNvSpPr txBox="1"/>
              <p:nvPr/>
            </p:nvSpPr>
            <p:spPr>
              <a:xfrm>
                <a:off x="5386273" y="7268021"/>
                <a:ext cx="519900" cy="27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800" u="none" cap="none" strike="noStrike">
                  <a:solidFill>
                    <a:srgbClr val="000000"/>
                  </a:solidFill>
                  <a:latin typeface="Arial"/>
                  <a:ea typeface="Arial"/>
                  <a:cs typeface="Arial"/>
                  <a:sym typeface="Arial"/>
                </a:endParaRPr>
              </a:p>
            </p:txBody>
          </p:sp>
        </p:grpSp>
        <p:pic>
          <p:nvPicPr>
            <p:cNvPr descr="clipped result image" id="4262" name="Google Shape;4262;p191"/>
            <p:cNvPicPr preferRelativeResize="0"/>
            <p:nvPr/>
          </p:nvPicPr>
          <p:blipFill rotWithShape="1">
            <a:blip r:embed="rId39">
              <a:alphaModFix/>
            </a:blip>
            <a:srcRect b="0" l="0" r="44851" t="0"/>
            <a:stretch/>
          </p:blipFill>
          <p:spPr>
            <a:xfrm flipH="1" rot="2734110">
              <a:off x="3858698" y="1562147"/>
              <a:ext cx="128156" cy="233279"/>
            </a:xfrm>
            <a:prstGeom prst="rect">
              <a:avLst/>
            </a:prstGeom>
            <a:noFill/>
            <a:ln>
              <a:noFill/>
            </a:ln>
          </p:spPr>
        </p:pic>
      </p:grpSp>
      <p:sp>
        <p:nvSpPr>
          <p:cNvPr id="4263" name="Google Shape;4263;p191"/>
          <p:cNvSpPr txBox="1"/>
          <p:nvPr/>
        </p:nvSpPr>
        <p:spPr>
          <a:xfrm>
            <a:off x="6272999" y="3022951"/>
            <a:ext cx="849000" cy="281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 </a:t>
            </a:r>
            <a:endParaRPr b="1"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  Pimavanserin</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NUPLAZID</a:t>
            </a:r>
            <a:endParaRPr b="1" i="0" sz="600" u="none" cap="none" strike="noStrike">
              <a:solidFill>
                <a:srgbClr val="000000"/>
              </a:solidFill>
              <a:latin typeface="Arial"/>
              <a:ea typeface="Arial"/>
              <a:cs typeface="Arial"/>
              <a:sym typeface="Arial"/>
            </a:endParaRPr>
          </a:p>
        </p:txBody>
      </p:sp>
      <p:pic>
        <p:nvPicPr>
          <p:cNvPr id="4264" name="Google Shape;4264;p191"/>
          <p:cNvPicPr preferRelativeResize="0"/>
          <p:nvPr/>
        </p:nvPicPr>
        <p:blipFill rotWithShape="1">
          <a:blip r:embed="rId40">
            <a:alphaModFix/>
          </a:blip>
          <a:srcRect b="0" l="0" r="0" t="0"/>
          <a:stretch/>
        </p:blipFill>
        <p:spPr>
          <a:xfrm>
            <a:off x="6524605" y="2728484"/>
            <a:ext cx="443242" cy="366372"/>
          </a:xfrm>
          <a:prstGeom prst="rect">
            <a:avLst/>
          </a:prstGeom>
          <a:noFill/>
          <a:ln>
            <a:noFill/>
          </a:ln>
        </p:spPr>
      </p:pic>
      <p:pic>
        <p:nvPicPr>
          <p:cNvPr descr="clipped result image" id="4265" name="Google Shape;4265;p191"/>
          <p:cNvPicPr preferRelativeResize="0"/>
          <p:nvPr/>
        </p:nvPicPr>
        <p:blipFill rotWithShape="1">
          <a:blip r:embed="rId29">
            <a:alphaModFix/>
          </a:blip>
          <a:srcRect b="-6531" l="-32065" r="0" t="-2151"/>
          <a:stretch/>
        </p:blipFill>
        <p:spPr>
          <a:xfrm>
            <a:off x="6209996" y="2689941"/>
            <a:ext cx="788134" cy="454684"/>
          </a:xfrm>
          <a:prstGeom prst="rect">
            <a:avLst/>
          </a:prstGeom>
          <a:noFill/>
          <a:ln>
            <a:noFill/>
          </a:ln>
        </p:spPr>
      </p:pic>
      <p:sp>
        <p:nvSpPr>
          <p:cNvPr id="4266" name="Google Shape;4266;p191"/>
          <p:cNvSpPr txBox="1"/>
          <p:nvPr/>
        </p:nvSpPr>
        <p:spPr>
          <a:xfrm>
            <a:off x="6653142" y="2801572"/>
            <a:ext cx="125100" cy="19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800" u="none" cap="none" strike="noStrike">
              <a:solidFill>
                <a:srgbClr val="000000"/>
              </a:solidFill>
              <a:latin typeface="Arial"/>
              <a:ea typeface="Arial"/>
              <a:cs typeface="Arial"/>
              <a:sym typeface="Arial"/>
            </a:endParaRPr>
          </a:p>
        </p:txBody>
      </p:sp>
      <p:pic>
        <p:nvPicPr>
          <p:cNvPr descr="clipped result image" id="4267" name="Google Shape;4267;p191"/>
          <p:cNvPicPr preferRelativeResize="0"/>
          <p:nvPr/>
        </p:nvPicPr>
        <p:blipFill rotWithShape="1">
          <a:blip r:embed="rId41">
            <a:alphaModFix/>
          </a:blip>
          <a:srcRect b="19384" l="0" r="32240" t="-1277"/>
          <a:stretch/>
        </p:blipFill>
        <p:spPr>
          <a:xfrm>
            <a:off x="6235150" y="2627676"/>
            <a:ext cx="263010" cy="645936"/>
          </a:xfrm>
          <a:prstGeom prst="rect">
            <a:avLst/>
          </a:prstGeom>
          <a:noFill/>
          <a:ln>
            <a:noFill/>
          </a:ln>
        </p:spPr>
      </p:pic>
      <p:pic>
        <p:nvPicPr>
          <p:cNvPr descr="clipped result image" id="4268" name="Google Shape;4268;p191"/>
          <p:cNvPicPr preferRelativeResize="0"/>
          <p:nvPr/>
        </p:nvPicPr>
        <p:blipFill rotWithShape="1">
          <a:blip r:embed="rId41">
            <a:alphaModFix/>
          </a:blip>
          <a:srcRect b="36675" l="0" r="0" t="-1279"/>
          <a:stretch/>
        </p:blipFill>
        <p:spPr>
          <a:xfrm>
            <a:off x="6231154" y="2625081"/>
            <a:ext cx="388146" cy="509550"/>
          </a:xfrm>
          <a:prstGeom prst="rect">
            <a:avLst/>
          </a:prstGeom>
          <a:noFill/>
          <a:ln>
            <a:noFill/>
          </a:ln>
        </p:spPr>
      </p:pic>
      <p:grpSp>
        <p:nvGrpSpPr>
          <p:cNvPr id="4269" name="Google Shape;4269;p191"/>
          <p:cNvGrpSpPr/>
          <p:nvPr/>
        </p:nvGrpSpPr>
        <p:grpSpPr>
          <a:xfrm>
            <a:off x="2494608" y="3117043"/>
            <a:ext cx="689786" cy="678596"/>
            <a:chOff x="-2326432" y="1961762"/>
            <a:chExt cx="825300" cy="811912"/>
          </a:xfrm>
        </p:grpSpPr>
        <p:pic>
          <p:nvPicPr>
            <p:cNvPr descr="A picture containing vector graphics&#10;&#10;Description automatically generated" id="4270" name="Google Shape;4270;p191"/>
            <p:cNvPicPr preferRelativeResize="0"/>
            <p:nvPr/>
          </p:nvPicPr>
          <p:blipFill rotWithShape="1">
            <a:blip r:embed="rId42">
              <a:alphaModFix/>
            </a:blip>
            <a:srcRect b="0" l="0" r="0" t="0"/>
            <a:stretch/>
          </p:blipFill>
          <p:spPr>
            <a:xfrm flipH="1">
              <a:off x="-2313835" y="1961762"/>
              <a:ext cx="800108" cy="624222"/>
            </a:xfrm>
            <a:prstGeom prst="rect">
              <a:avLst/>
            </a:prstGeom>
            <a:noFill/>
            <a:ln>
              <a:noFill/>
            </a:ln>
          </p:spPr>
        </p:pic>
        <p:sp>
          <p:nvSpPr>
            <p:cNvPr id="4271" name="Google Shape;4271;p191"/>
            <p:cNvSpPr txBox="1"/>
            <p:nvPr/>
          </p:nvSpPr>
          <p:spPr>
            <a:xfrm>
              <a:off x="-2326432" y="2596374"/>
              <a:ext cx="825300" cy="17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Aripiprazole</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ABILIFY</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6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100"/>
                <a:buFont typeface="Arial"/>
                <a:buNone/>
              </a:pPr>
              <a:r>
                <a:t/>
              </a:r>
              <a:endParaRPr b="1" i="0" sz="600" u="none" cap="none" strike="noStrike">
                <a:solidFill>
                  <a:srgbClr val="000000"/>
                </a:solidFill>
                <a:latin typeface="Arial"/>
                <a:ea typeface="Arial"/>
                <a:cs typeface="Arial"/>
                <a:sym typeface="Arial"/>
              </a:endParaRPr>
            </a:p>
          </p:txBody>
        </p:sp>
      </p:grpSp>
      <p:sp>
        <p:nvSpPr>
          <p:cNvPr id="4272" name="Google Shape;4272;p191"/>
          <p:cNvSpPr txBox="1"/>
          <p:nvPr/>
        </p:nvSpPr>
        <p:spPr>
          <a:xfrm rot="4723">
            <a:off x="7422295" y="213557"/>
            <a:ext cx="2401802" cy="22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38761D"/>
                </a:solidFill>
                <a:latin typeface="Arial"/>
                <a:ea typeface="Arial"/>
                <a:cs typeface="Arial"/>
                <a:sym typeface="Arial"/>
              </a:rPr>
              <a:t>1A2 substrates         </a:t>
            </a:r>
            <a:endParaRPr b="0" i="0" sz="10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38761D"/>
                </a:solidFill>
                <a:latin typeface="Arial"/>
                <a:ea typeface="Arial"/>
                <a:cs typeface="Arial"/>
                <a:sym typeface="Arial"/>
              </a:rPr>
              <a:t>   “-pine” trees</a:t>
            </a:r>
            <a:endParaRPr b="0" i="0" sz="1000" u="none" cap="none" strike="noStrike">
              <a:solidFill>
                <a:srgbClr val="38761D"/>
              </a:solidFill>
              <a:latin typeface="Arial"/>
              <a:ea typeface="Arial"/>
              <a:cs typeface="Arial"/>
              <a:sym typeface="Arial"/>
            </a:endParaRPr>
          </a:p>
        </p:txBody>
      </p:sp>
      <p:sp>
        <p:nvSpPr>
          <p:cNvPr id="4273" name="Google Shape;4273;p191"/>
          <p:cNvSpPr txBox="1"/>
          <p:nvPr/>
        </p:nvSpPr>
        <p:spPr>
          <a:xfrm rot="4429">
            <a:off x="218640" y="79250"/>
            <a:ext cx="6054605" cy="22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400"/>
              <a:buFont typeface="Arial"/>
              <a:buNone/>
            </a:pPr>
            <a:r>
              <a:rPr b="0" i="0" lang="en" sz="1700" u="none" cap="none" strike="noStrike">
                <a:solidFill>
                  <a:schemeClr val="dk1"/>
                </a:solidFill>
                <a:latin typeface="Arial"/>
                <a:ea typeface="Arial"/>
                <a:cs typeface="Arial"/>
                <a:sym typeface="Arial"/>
              </a:rPr>
              <a:t>SGAs are </a:t>
            </a:r>
            <a:r>
              <a:rPr b="0" i="0" lang="en" sz="1700" u="sng" cap="none" strike="noStrike">
                <a:solidFill>
                  <a:schemeClr val="dk1"/>
                </a:solidFill>
                <a:latin typeface="Arial"/>
                <a:ea typeface="Arial"/>
                <a:cs typeface="Arial"/>
                <a:sym typeface="Arial"/>
              </a:rPr>
              <a:t>substrates</a:t>
            </a:r>
            <a:r>
              <a:rPr b="0" i="0" lang="en" sz="1700" u="none" cap="none" strike="noStrike">
                <a:solidFill>
                  <a:schemeClr val="dk1"/>
                </a:solidFill>
                <a:latin typeface="Arial"/>
                <a:ea typeface="Arial"/>
                <a:cs typeface="Arial"/>
                <a:sym typeface="Arial"/>
              </a:rPr>
              <a:t> (victims) </a:t>
            </a:r>
            <a:r>
              <a:rPr b="0" i="0" lang="en" sz="1300" u="none" cap="none" strike="noStrike">
                <a:solidFill>
                  <a:schemeClr val="dk1"/>
                </a:solidFill>
                <a:latin typeface="Arial"/>
                <a:ea typeface="Arial"/>
                <a:cs typeface="Arial"/>
                <a:sym typeface="Arial"/>
              </a:rPr>
              <a:t>in kinetic drug-drug interactions </a:t>
            </a:r>
            <a:endParaRPr b="0" i="0" sz="13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400"/>
              <a:buFont typeface="Arial"/>
              <a:buNone/>
            </a:pPr>
            <a:r>
              <a:rPr b="0" i="0" lang="en" sz="1100" u="none" cap="none" strike="noStrike">
                <a:solidFill>
                  <a:schemeClr val="dk1"/>
                </a:solidFill>
                <a:latin typeface="Arial"/>
                <a:ea typeface="Arial"/>
                <a:cs typeface="Arial"/>
                <a:sym typeface="Arial"/>
              </a:rPr>
              <a:t>(not clinically significant in</a:t>
            </a:r>
            <a:r>
              <a:rPr b="0" i="0" lang="en" sz="1100" u="sng" cap="none" strike="noStrike">
                <a:solidFill>
                  <a:schemeClr val="dk1"/>
                </a:solidFill>
                <a:latin typeface="Arial"/>
                <a:ea typeface="Arial"/>
                <a:cs typeface="Arial"/>
                <a:sym typeface="Arial"/>
              </a:rPr>
              <a:t>D</a:t>
            </a:r>
            <a:r>
              <a:rPr b="0" i="0" lang="en" sz="1100" u="none" cap="none" strike="noStrike">
                <a:solidFill>
                  <a:schemeClr val="dk1"/>
                </a:solidFill>
                <a:latin typeface="Arial"/>
                <a:ea typeface="Arial"/>
                <a:cs typeface="Arial"/>
                <a:sym typeface="Arial"/>
              </a:rPr>
              <a:t>ucers or in</a:t>
            </a:r>
            <a:r>
              <a:rPr b="0" i="0" lang="en" sz="1100" u="sng" cap="none" strike="noStrike">
                <a:solidFill>
                  <a:schemeClr val="dk1"/>
                </a:solidFill>
                <a:latin typeface="Arial"/>
                <a:ea typeface="Arial"/>
                <a:cs typeface="Arial"/>
                <a:sym typeface="Arial"/>
              </a:rPr>
              <a:t>H</a:t>
            </a:r>
            <a:r>
              <a:rPr b="0" i="0" lang="en" sz="1100" u="none" cap="none" strike="noStrike">
                <a:solidFill>
                  <a:schemeClr val="dk1"/>
                </a:solidFill>
                <a:latin typeface="Arial"/>
                <a:ea typeface="Arial"/>
                <a:cs typeface="Arial"/>
                <a:sym typeface="Arial"/>
              </a:rPr>
              <a:t>ibitors)</a:t>
            </a:r>
            <a:r>
              <a:rPr b="0" i="0" lang="en" sz="600" u="none" cap="none" strike="noStrike">
                <a:solidFill>
                  <a:schemeClr val="dk1"/>
                </a:solidFill>
                <a:latin typeface="Arial"/>
                <a:ea typeface="Arial"/>
                <a:cs typeface="Arial"/>
                <a:sym typeface="Arial"/>
              </a:rPr>
              <a:t>   </a:t>
            </a:r>
            <a:r>
              <a:rPr b="0" i="0" lang="en" sz="800" u="none" cap="none" strike="noStrike">
                <a:solidFill>
                  <a:schemeClr val="dk1"/>
                </a:solidFill>
                <a:latin typeface="Arial"/>
                <a:ea typeface="Arial"/>
                <a:cs typeface="Arial"/>
                <a:sym typeface="Arial"/>
              </a:rPr>
              <a:t>                                        </a:t>
            </a:r>
            <a:endParaRPr b="0" i="0" sz="800" u="sng"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1700" u="none" cap="none" strike="noStrike">
              <a:solidFill>
                <a:srgbClr val="000000"/>
              </a:solidFill>
              <a:latin typeface="Arial"/>
              <a:ea typeface="Arial"/>
              <a:cs typeface="Arial"/>
              <a:sym typeface="Arial"/>
            </a:endParaRPr>
          </a:p>
        </p:txBody>
      </p:sp>
      <p:sp>
        <p:nvSpPr>
          <p:cNvPr id="4274" name="Google Shape;4274;p191"/>
          <p:cNvSpPr txBox="1"/>
          <p:nvPr/>
        </p:nvSpPr>
        <p:spPr>
          <a:xfrm rot="4723">
            <a:off x="2439132" y="4620092"/>
            <a:ext cx="2401802" cy="22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B45F06"/>
                </a:solidFill>
                <a:latin typeface="Arial"/>
                <a:ea typeface="Arial"/>
                <a:cs typeface="Arial"/>
                <a:sym typeface="Arial"/>
              </a:rPr>
              <a:t>2D6 substrates (beach balls)</a:t>
            </a:r>
            <a:endParaRPr b="0" i="0" sz="1000" u="none" cap="none" strike="noStrike">
              <a:solidFill>
                <a:srgbClr val="B45F06"/>
              </a:solidFill>
              <a:latin typeface="Arial"/>
              <a:ea typeface="Arial"/>
              <a:cs typeface="Arial"/>
              <a:sym typeface="Arial"/>
            </a:endParaRPr>
          </a:p>
        </p:txBody>
      </p:sp>
      <p:sp>
        <p:nvSpPr>
          <p:cNvPr id="4275" name="Google Shape;4275;p191"/>
          <p:cNvSpPr txBox="1"/>
          <p:nvPr/>
        </p:nvSpPr>
        <p:spPr>
          <a:xfrm rot="4803">
            <a:off x="6327602" y="3885475"/>
            <a:ext cx="2576703" cy="22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4A86E8"/>
                </a:solidFill>
                <a:latin typeface="Arial"/>
                <a:ea typeface="Arial"/>
                <a:cs typeface="Arial"/>
                <a:sym typeface="Arial"/>
              </a:rPr>
              <a:t>“Boxes” - few relevant kinetic interactions</a:t>
            </a:r>
            <a:endParaRPr b="0" i="0" sz="1000" u="none" cap="none" strike="noStrike">
              <a:solidFill>
                <a:srgbClr val="4A86E8"/>
              </a:solidFill>
              <a:latin typeface="Arial"/>
              <a:ea typeface="Arial"/>
              <a:cs typeface="Arial"/>
              <a:sym typeface="Arial"/>
            </a:endParaRPr>
          </a:p>
        </p:txBody>
      </p:sp>
      <p:grpSp>
        <p:nvGrpSpPr>
          <p:cNvPr id="4276" name="Google Shape;4276;p191"/>
          <p:cNvGrpSpPr/>
          <p:nvPr/>
        </p:nvGrpSpPr>
        <p:grpSpPr>
          <a:xfrm>
            <a:off x="6417429" y="4204550"/>
            <a:ext cx="1473207" cy="731361"/>
            <a:chOff x="5504730" y="4152576"/>
            <a:chExt cx="1762631" cy="875043"/>
          </a:xfrm>
        </p:grpSpPr>
        <p:sp>
          <p:nvSpPr>
            <p:cNvPr id="4277" name="Google Shape;4277;p191"/>
            <p:cNvSpPr txBox="1"/>
            <p:nvPr/>
          </p:nvSpPr>
          <p:spPr>
            <a:xfrm>
              <a:off x="6330461" y="4355213"/>
              <a:ext cx="936900" cy="24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Ziprasidone</a:t>
              </a:r>
              <a:endParaRPr b="1"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GEODON</a:t>
              </a:r>
              <a:r>
                <a:rPr b="0" i="0" lang="en" sz="600" u="none" cap="none" strike="noStrike">
                  <a:solidFill>
                    <a:srgbClr val="000000"/>
                  </a:solidFill>
                  <a:latin typeface="Arial"/>
                  <a:ea typeface="Arial"/>
                  <a:cs typeface="Arial"/>
                  <a:sym typeface="Arial"/>
                </a:rPr>
                <a:t> </a:t>
              </a:r>
              <a:endParaRPr b="0"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700" u="none" cap="none" strike="noStrike">
                <a:solidFill>
                  <a:srgbClr val="000000"/>
                </a:solidFill>
                <a:latin typeface="Arial"/>
                <a:ea typeface="Arial"/>
                <a:cs typeface="Arial"/>
                <a:sym typeface="Arial"/>
              </a:endParaRPr>
            </a:p>
          </p:txBody>
        </p:sp>
        <p:grpSp>
          <p:nvGrpSpPr>
            <p:cNvPr id="4278" name="Google Shape;4278;p191"/>
            <p:cNvGrpSpPr/>
            <p:nvPr/>
          </p:nvGrpSpPr>
          <p:grpSpPr>
            <a:xfrm>
              <a:off x="5504730" y="4152576"/>
              <a:ext cx="863597" cy="875043"/>
              <a:chOff x="2955551" y="4413198"/>
              <a:chExt cx="1064592" cy="1078701"/>
            </a:xfrm>
          </p:grpSpPr>
          <p:pic>
            <p:nvPicPr>
              <p:cNvPr descr="clipped result image" id="4279" name="Google Shape;4279;p191"/>
              <p:cNvPicPr preferRelativeResize="0"/>
              <p:nvPr/>
            </p:nvPicPr>
            <p:blipFill rotWithShape="1">
              <a:blip r:embed="rId43">
                <a:alphaModFix/>
              </a:blip>
              <a:srcRect b="0" l="0" r="0" t="0"/>
              <a:stretch/>
            </p:blipFill>
            <p:spPr>
              <a:xfrm>
                <a:off x="2955551" y="4413198"/>
                <a:ext cx="1064592" cy="1078701"/>
              </a:xfrm>
              <a:prstGeom prst="rect">
                <a:avLst/>
              </a:prstGeom>
              <a:noFill/>
              <a:ln>
                <a:noFill/>
              </a:ln>
            </p:spPr>
          </p:pic>
          <p:sp>
            <p:nvSpPr>
              <p:cNvPr id="4280" name="Google Shape;4280;p191"/>
              <p:cNvSpPr txBox="1"/>
              <p:nvPr/>
            </p:nvSpPr>
            <p:spPr>
              <a:xfrm>
                <a:off x="3181911" y="5174513"/>
                <a:ext cx="708900" cy="31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id="4281" name="Google Shape;4281;p191"/>
              <p:cNvPicPr preferRelativeResize="0"/>
              <p:nvPr/>
            </p:nvPicPr>
            <p:blipFill rotWithShape="1">
              <a:blip r:embed="rId44">
                <a:alphaModFix amt="99000"/>
              </a:blip>
              <a:srcRect b="0" l="0" r="52426" t="0"/>
              <a:stretch/>
            </p:blipFill>
            <p:spPr>
              <a:xfrm>
                <a:off x="3330673" y="4632349"/>
                <a:ext cx="392315" cy="621700"/>
              </a:xfrm>
              <a:prstGeom prst="rect">
                <a:avLst/>
              </a:prstGeom>
              <a:noFill/>
              <a:ln>
                <a:noFill/>
              </a:ln>
            </p:spPr>
          </p:pic>
        </p:grpSp>
      </p:grpSp>
      <p:grpSp>
        <p:nvGrpSpPr>
          <p:cNvPr id="4282" name="Google Shape;4282;p191"/>
          <p:cNvGrpSpPr/>
          <p:nvPr/>
        </p:nvGrpSpPr>
        <p:grpSpPr>
          <a:xfrm>
            <a:off x="5050853" y="1637915"/>
            <a:ext cx="1113202" cy="1660081"/>
            <a:chOff x="85916" y="1734654"/>
            <a:chExt cx="984612" cy="1468319"/>
          </a:xfrm>
        </p:grpSpPr>
        <p:sp>
          <p:nvSpPr>
            <p:cNvPr id="4283" name="Google Shape;4283;p191"/>
            <p:cNvSpPr txBox="1"/>
            <p:nvPr/>
          </p:nvSpPr>
          <p:spPr>
            <a:xfrm flipH="1">
              <a:off x="93728" y="2799173"/>
              <a:ext cx="976800" cy="4038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grpSp>
          <p:nvGrpSpPr>
            <p:cNvPr id="4284" name="Google Shape;4284;p191"/>
            <p:cNvGrpSpPr/>
            <p:nvPr/>
          </p:nvGrpSpPr>
          <p:grpSpPr>
            <a:xfrm flipH="1">
              <a:off x="85916" y="1734654"/>
              <a:ext cx="923055" cy="1073347"/>
              <a:chOff x="1107210" y="4825194"/>
              <a:chExt cx="924442" cy="1012592"/>
            </a:xfrm>
          </p:grpSpPr>
          <p:grpSp>
            <p:nvGrpSpPr>
              <p:cNvPr id="4285" name="Google Shape;4285;p191"/>
              <p:cNvGrpSpPr/>
              <p:nvPr/>
            </p:nvGrpSpPr>
            <p:grpSpPr>
              <a:xfrm>
                <a:off x="1107210" y="4825194"/>
                <a:ext cx="912488" cy="816695"/>
                <a:chOff x="6305124" y="7122679"/>
                <a:chExt cx="1240467" cy="1110243"/>
              </a:xfrm>
            </p:grpSpPr>
            <p:grpSp>
              <p:nvGrpSpPr>
                <p:cNvPr id="4286" name="Google Shape;4286;p191"/>
                <p:cNvGrpSpPr/>
                <p:nvPr/>
              </p:nvGrpSpPr>
              <p:grpSpPr>
                <a:xfrm rot="-1528865">
                  <a:off x="6517638" y="7288666"/>
                  <a:ext cx="926077" cy="682997"/>
                  <a:chOff x="6097225" y="7046654"/>
                  <a:chExt cx="926105" cy="683018"/>
                </a:xfrm>
              </p:grpSpPr>
              <p:pic>
                <p:nvPicPr>
                  <p:cNvPr id="4287" name="Google Shape;4287;p191"/>
                  <p:cNvPicPr preferRelativeResize="0"/>
                  <p:nvPr/>
                </p:nvPicPr>
                <p:blipFill rotWithShape="1">
                  <a:blip r:embed="rId45">
                    <a:alphaModFix/>
                  </a:blip>
                  <a:srcRect b="0" l="8731" r="7150" t="0"/>
                  <a:stretch/>
                </p:blipFill>
                <p:spPr>
                  <a:xfrm flipH="1">
                    <a:off x="6178792" y="7128542"/>
                    <a:ext cx="838909" cy="549956"/>
                  </a:xfrm>
                  <a:prstGeom prst="rect">
                    <a:avLst/>
                  </a:prstGeom>
                  <a:noFill/>
                  <a:ln>
                    <a:noFill/>
                  </a:ln>
                </p:spPr>
              </p:pic>
              <p:grpSp>
                <p:nvGrpSpPr>
                  <p:cNvPr id="4288" name="Google Shape;4288;p191"/>
                  <p:cNvGrpSpPr/>
                  <p:nvPr/>
                </p:nvGrpSpPr>
                <p:grpSpPr>
                  <a:xfrm flipH="1">
                    <a:off x="6097225" y="7046654"/>
                    <a:ext cx="926105" cy="683018"/>
                    <a:chOff x="5201942" y="6216828"/>
                    <a:chExt cx="1056353" cy="728708"/>
                  </a:xfrm>
                </p:grpSpPr>
                <p:pic>
                  <p:nvPicPr>
                    <p:cNvPr descr="clipped result image" id="4289" name="Google Shape;4289;p191"/>
                    <p:cNvPicPr preferRelativeResize="0"/>
                    <p:nvPr/>
                  </p:nvPicPr>
                  <p:blipFill rotWithShape="1">
                    <a:blip r:embed="rId29">
                      <a:alphaModFix/>
                    </a:blip>
                    <a:srcRect b="0" l="0" r="0" t="0"/>
                    <a:stretch/>
                  </p:blipFill>
                  <p:spPr>
                    <a:xfrm>
                      <a:off x="5201942" y="6216828"/>
                      <a:ext cx="1056353" cy="728708"/>
                    </a:xfrm>
                    <a:prstGeom prst="rect">
                      <a:avLst/>
                    </a:prstGeom>
                    <a:noFill/>
                    <a:ln>
                      <a:noFill/>
                    </a:ln>
                  </p:spPr>
                </p:pic>
                <p:grpSp>
                  <p:nvGrpSpPr>
                    <p:cNvPr id="4290" name="Google Shape;4290;p191"/>
                    <p:cNvGrpSpPr/>
                    <p:nvPr/>
                  </p:nvGrpSpPr>
                  <p:grpSpPr>
                    <a:xfrm>
                      <a:off x="5209011" y="6422995"/>
                      <a:ext cx="213119" cy="213026"/>
                      <a:chOff x="2262991" y="2381438"/>
                      <a:chExt cx="213119" cy="213026"/>
                    </a:xfrm>
                  </p:grpSpPr>
                  <p:pic>
                    <p:nvPicPr>
                      <p:cNvPr descr="clipped result image" id="4291" name="Google Shape;4291;p191"/>
                      <p:cNvPicPr preferRelativeResize="0"/>
                      <p:nvPr/>
                    </p:nvPicPr>
                    <p:blipFill rotWithShape="1">
                      <a:blip r:embed="rId30">
                        <a:alphaModFix/>
                      </a:blip>
                      <a:srcRect b="0" l="0" r="0" t="0"/>
                      <a:stretch/>
                    </p:blipFill>
                    <p:spPr>
                      <a:xfrm>
                        <a:off x="2266150" y="2415634"/>
                        <a:ext cx="193823" cy="178830"/>
                      </a:xfrm>
                      <a:prstGeom prst="rect">
                        <a:avLst/>
                      </a:prstGeom>
                      <a:noFill/>
                      <a:ln>
                        <a:noFill/>
                      </a:ln>
                    </p:spPr>
                  </p:pic>
                  <p:pic>
                    <p:nvPicPr>
                      <p:cNvPr descr="clipped result image" id="4292" name="Google Shape;4292;p191"/>
                      <p:cNvPicPr preferRelativeResize="0"/>
                      <p:nvPr/>
                    </p:nvPicPr>
                    <p:blipFill rotWithShape="1">
                      <a:blip r:embed="rId46">
                        <a:alphaModFix/>
                      </a:blip>
                      <a:srcRect b="0" l="0" r="0" t="0"/>
                      <a:stretch/>
                    </p:blipFill>
                    <p:spPr>
                      <a:xfrm>
                        <a:off x="2262991" y="2381438"/>
                        <a:ext cx="213119" cy="124774"/>
                      </a:xfrm>
                      <a:prstGeom prst="rect">
                        <a:avLst/>
                      </a:prstGeom>
                      <a:noFill/>
                      <a:ln>
                        <a:noFill/>
                      </a:ln>
                    </p:spPr>
                  </p:pic>
                </p:grpSp>
              </p:grpSp>
            </p:grpSp>
            <p:pic>
              <p:nvPicPr>
                <p:cNvPr descr="clipped result image" id="4293" name="Google Shape;4293;p191"/>
                <p:cNvPicPr preferRelativeResize="0"/>
                <p:nvPr/>
              </p:nvPicPr>
              <p:blipFill rotWithShape="1">
                <a:blip r:embed="rId47">
                  <a:alphaModFix/>
                </a:blip>
                <a:srcRect b="0" l="0" r="0" t="0"/>
                <a:stretch/>
              </p:blipFill>
              <p:spPr>
                <a:xfrm>
                  <a:off x="6305124" y="7784916"/>
                  <a:ext cx="989976" cy="448006"/>
                </a:xfrm>
                <a:prstGeom prst="rect">
                  <a:avLst/>
                </a:prstGeom>
                <a:noFill/>
                <a:ln>
                  <a:noFill/>
                </a:ln>
              </p:spPr>
            </p:pic>
          </p:grpSp>
          <p:sp>
            <p:nvSpPr>
              <p:cNvPr id="4294" name="Google Shape;4294;p191"/>
              <p:cNvSpPr txBox="1"/>
              <p:nvPr/>
            </p:nvSpPr>
            <p:spPr>
              <a:xfrm>
                <a:off x="1267639" y="5183189"/>
                <a:ext cx="218100" cy="226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800" u="none" cap="none" strike="noStrike">
                  <a:solidFill>
                    <a:srgbClr val="000000"/>
                  </a:solidFill>
                  <a:latin typeface="Arial"/>
                  <a:ea typeface="Arial"/>
                  <a:cs typeface="Arial"/>
                  <a:sym typeface="Arial"/>
                </a:endParaRPr>
              </a:p>
            </p:txBody>
          </p:sp>
          <p:sp>
            <p:nvSpPr>
              <p:cNvPr id="4295" name="Google Shape;4295;p191"/>
              <p:cNvSpPr txBox="1"/>
              <p:nvPr/>
            </p:nvSpPr>
            <p:spPr>
              <a:xfrm>
                <a:off x="1176652" y="5641886"/>
                <a:ext cx="855000" cy="19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Quetiapine</a:t>
                </a:r>
                <a:endParaRPr b="1"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SEROQUEL</a:t>
                </a:r>
                <a:endParaRPr b="1" i="0" sz="600" u="none" cap="none" strike="noStrike">
                  <a:solidFill>
                    <a:srgbClr val="000000"/>
                  </a:solidFill>
                  <a:latin typeface="Arial"/>
                  <a:ea typeface="Arial"/>
                  <a:cs typeface="Arial"/>
                  <a:sym typeface="Arial"/>
                </a:endParaRPr>
              </a:p>
            </p:txBody>
          </p:sp>
        </p:grpSp>
      </p:grpSp>
      <p:grpSp>
        <p:nvGrpSpPr>
          <p:cNvPr id="4296" name="Google Shape;4296;p191"/>
          <p:cNvGrpSpPr/>
          <p:nvPr/>
        </p:nvGrpSpPr>
        <p:grpSpPr>
          <a:xfrm>
            <a:off x="7671407" y="4204853"/>
            <a:ext cx="1427847" cy="731962"/>
            <a:chOff x="7224298" y="4076023"/>
            <a:chExt cx="1708360" cy="875762"/>
          </a:xfrm>
        </p:grpSpPr>
        <p:sp>
          <p:nvSpPr>
            <p:cNvPr id="4297" name="Google Shape;4297;p191"/>
            <p:cNvSpPr txBox="1"/>
            <p:nvPr/>
          </p:nvSpPr>
          <p:spPr>
            <a:xfrm>
              <a:off x="8036258" y="4288614"/>
              <a:ext cx="896400" cy="24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Paliperidone</a:t>
              </a:r>
              <a:endParaRPr b="1"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INVEGA</a:t>
              </a:r>
              <a:r>
                <a:rPr b="0" i="0" lang="en" sz="600" u="none" cap="none" strike="noStrike">
                  <a:solidFill>
                    <a:srgbClr val="000000"/>
                  </a:solidFill>
                  <a:latin typeface="Arial"/>
                  <a:ea typeface="Arial"/>
                  <a:cs typeface="Arial"/>
                  <a:sym typeface="Arial"/>
                </a:rPr>
                <a:t> </a:t>
              </a:r>
              <a:endParaRPr b="0"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0" i="0" sz="600" u="none" cap="none" strike="noStrike">
                <a:solidFill>
                  <a:srgbClr val="000000"/>
                </a:solidFill>
                <a:latin typeface="Arial"/>
                <a:ea typeface="Arial"/>
                <a:cs typeface="Arial"/>
                <a:sym typeface="Arial"/>
              </a:endParaRPr>
            </a:p>
          </p:txBody>
        </p:sp>
        <p:grpSp>
          <p:nvGrpSpPr>
            <p:cNvPr id="4298" name="Google Shape;4298;p191"/>
            <p:cNvGrpSpPr/>
            <p:nvPr/>
          </p:nvGrpSpPr>
          <p:grpSpPr>
            <a:xfrm>
              <a:off x="7224298" y="4076023"/>
              <a:ext cx="863598" cy="875762"/>
              <a:chOff x="278888" y="4412932"/>
              <a:chExt cx="1064593" cy="1079588"/>
            </a:xfrm>
          </p:grpSpPr>
          <p:grpSp>
            <p:nvGrpSpPr>
              <p:cNvPr id="4299" name="Google Shape;4299;p191"/>
              <p:cNvGrpSpPr/>
              <p:nvPr/>
            </p:nvGrpSpPr>
            <p:grpSpPr>
              <a:xfrm>
                <a:off x="278888" y="4412932"/>
                <a:ext cx="1064593" cy="1079588"/>
                <a:chOff x="278888" y="4412932"/>
                <a:chExt cx="1064593" cy="1079588"/>
              </a:xfrm>
            </p:grpSpPr>
            <p:pic>
              <p:nvPicPr>
                <p:cNvPr descr="clipped result image" id="4300" name="Google Shape;4300;p191"/>
                <p:cNvPicPr preferRelativeResize="0"/>
                <p:nvPr/>
              </p:nvPicPr>
              <p:blipFill rotWithShape="1">
                <a:blip r:embed="rId43">
                  <a:alphaModFix/>
                </a:blip>
                <a:srcRect b="0" l="0" r="0" t="0"/>
                <a:stretch/>
              </p:blipFill>
              <p:spPr>
                <a:xfrm>
                  <a:off x="278889" y="4413819"/>
                  <a:ext cx="1064592" cy="1078701"/>
                </a:xfrm>
                <a:prstGeom prst="rect">
                  <a:avLst/>
                </a:prstGeom>
                <a:noFill/>
                <a:ln>
                  <a:noFill/>
                </a:ln>
              </p:spPr>
            </p:pic>
            <p:pic>
              <p:nvPicPr>
                <p:cNvPr descr="clipped result image" id="4301" name="Google Shape;4301;p191"/>
                <p:cNvPicPr preferRelativeResize="0"/>
                <p:nvPr/>
              </p:nvPicPr>
              <p:blipFill rotWithShape="1">
                <a:blip r:embed="rId48">
                  <a:alphaModFix/>
                </a:blip>
                <a:srcRect b="0" l="0" r="0" t="0"/>
                <a:stretch/>
              </p:blipFill>
              <p:spPr>
                <a:xfrm>
                  <a:off x="278888" y="4412932"/>
                  <a:ext cx="1064592" cy="1075705"/>
                </a:xfrm>
                <a:prstGeom prst="rect">
                  <a:avLst/>
                </a:prstGeom>
                <a:noFill/>
                <a:ln>
                  <a:noFill/>
                </a:ln>
              </p:spPr>
            </p:pic>
            <p:pic>
              <p:nvPicPr>
                <p:cNvPr id="4302" name="Google Shape;4302;p191"/>
                <p:cNvPicPr preferRelativeResize="0"/>
                <p:nvPr/>
              </p:nvPicPr>
              <p:blipFill rotWithShape="1">
                <a:blip r:embed="rId49">
                  <a:alphaModFix amt="88000"/>
                </a:blip>
                <a:srcRect b="0" l="0" r="0" t="0"/>
                <a:stretch/>
              </p:blipFill>
              <p:spPr>
                <a:xfrm>
                  <a:off x="402201" y="4626870"/>
                  <a:ext cx="817950" cy="485850"/>
                </a:xfrm>
                <a:prstGeom prst="rect">
                  <a:avLst/>
                </a:prstGeom>
                <a:noFill/>
                <a:ln>
                  <a:noFill/>
                </a:ln>
              </p:spPr>
            </p:pic>
          </p:grpSp>
          <p:sp>
            <p:nvSpPr>
              <p:cNvPr id="4303" name="Google Shape;4303;p191"/>
              <p:cNvSpPr txBox="1"/>
              <p:nvPr/>
            </p:nvSpPr>
            <p:spPr>
              <a:xfrm>
                <a:off x="512531" y="5118600"/>
                <a:ext cx="708900" cy="31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grpSp>
        <p:nvGrpSpPr>
          <p:cNvPr id="4304" name="Google Shape;4304;p191"/>
          <p:cNvGrpSpPr/>
          <p:nvPr/>
        </p:nvGrpSpPr>
        <p:grpSpPr>
          <a:xfrm>
            <a:off x="184135" y="980262"/>
            <a:ext cx="1896983" cy="1881276"/>
            <a:chOff x="6290900" y="242666"/>
            <a:chExt cx="2477126" cy="2456615"/>
          </a:xfrm>
        </p:grpSpPr>
        <p:grpSp>
          <p:nvGrpSpPr>
            <p:cNvPr id="4305" name="Google Shape;4305;p191"/>
            <p:cNvGrpSpPr/>
            <p:nvPr/>
          </p:nvGrpSpPr>
          <p:grpSpPr>
            <a:xfrm>
              <a:off x="6290900" y="242666"/>
              <a:ext cx="2477126" cy="2456615"/>
              <a:chOff x="6290900" y="242666"/>
              <a:chExt cx="2477126" cy="2456615"/>
            </a:xfrm>
          </p:grpSpPr>
          <p:grpSp>
            <p:nvGrpSpPr>
              <p:cNvPr id="4306" name="Google Shape;4306;p191"/>
              <p:cNvGrpSpPr/>
              <p:nvPr/>
            </p:nvGrpSpPr>
            <p:grpSpPr>
              <a:xfrm>
                <a:off x="6290900" y="242666"/>
                <a:ext cx="2477126" cy="2456615"/>
                <a:chOff x="6290900" y="242666"/>
                <a:chExt cx="2477126" cy="2456615"/>
              </a:xfrm>
            </p:grpSpPr>
            <p:grpSp>
              <p:nvGrpSpPr>
                <p:cNvPr id="4307" name="Google Shape;4307;p191"/>
                <p:cNvGrpSpPr/>
                <p:nvPr/>
              </p:nvGrpSpPr>
              <p:grpSpPr>
                <a:xfrm>
                  <a:off x="6290900" y="242666"/>
                  <a:ext cx="2477126" cy="2456615"/>
                  <a:chOff x="5851050" y="2090991"/>
                  <a:chExt cx="2477126" cy="2456615"/>
                </a:xfrm>
              </p:grpSpPr>
              <p:pic>
                <p:nvPicPr>
                  <p:cNvPr id="4308" name="Google Shape;4308;p191"/>
                  <p:cNvPicPr preferRelativeResize="0"/>
                  <p:nvPr/>
                </p:nvPicPr>
                <p:blipFill rotWithShape="1">
                  <a:blip r:embed="rId50">
                    <a:alphaModFix/>
                  </a:blip>
                  <a:srcRect b="82123" l="42053" r="42054" t="-1601"/>
                  <a:stretch/>
                </p:blipFill>
                <p:spPr>
                  <a:xfrm>
                    <a:off x="6795437" y="2090991"/>
                    <a:ext cx="600750" cy="669959"/>
                  </a:xfrm>
                  <a:prstGeom prst="rect">
                    <a:avLst/>
                  </a:prstGeom>
                  <a:noFill/>
                  <a:ln>
                    <a:noFill/>
                  </a:ln>
                </p:spPr>
              </p:pic>
              <p:pic>
                <p:nvPicPr>
                  <p:cNvPr id="4309" name="Google Shape;4309;p191"/>
                  <p:cNvPicPr preferRelativeResize="0"/>
                  <p:nvPr/>
                </p:nvPicPr>
                <p:blipFill rotWithShape="1">
                  <a:blip r:embed="rId50">
                    <a:alphaModFix/>
                  </a:blip>
                  <a:srcRect b="65495" l="6145" r="69342" t="6117"/>
                  <a:stretch/>
                </p:blipFill>
                <p:spPr>
                  <a:xfrm>
                    <a:off x="5851050" y="2198625"/>
                    <a:ext cx="985500" cy="1038449"/>
                  </a:xfrm>
                  <a:prstGeom prst="rect">
                    <a:avLst/>
                  </a:prstGeom>
                  <a:noFill/>
                  <a:ln>
                    <a:noFill/>
                  </a:ln>
                </p:spPr>
              </p:pic>
              <p:pic>
                <p:nvPicPr>
                  <p:cNvPr id="4310" name="Google Shape;4310;p191"/>
                  <p:cNvPicPr preferRelativeResize="0"/>
                  <p:nvPr/>
                </p:nvPicPr>
                <p:blipFill rotWithShape="1">
                  <a:blip r:embed="rId50">
                    <a:alphaModFix/>
                  </a:blip>
                  <a:srcRect b="33689" l="0" r="82453" t="39293"/>
                  <a:stretch/>
                </p:blipFill>
                <p:spPr>
                  <a:xfrm>
                    <a:off x="5851050" y="3052100"/>
                    <a:ext cx="506100" cy="709025"/>
                  </a:xfrm>
                  <a:prstGeom prst="rect">
                    <a:avLst/>
                  </a:prstGeom>
                  <a:noFill/>
                  <a:ln>
                    <a:noFill/>
                  </a:ln>
                </p:spPr>
              </p:pic>
              <p:pic>
                <p:nvPicPr>
                  <p:cNvPr id="4311" name="Google Shape;4311;p191"/>
                  <p:cNvPicPr preferRelativeResize="0"/>
                  <p:nvPr/>
                </p:nvPicPr>
                <p:blipFill rotWithShape="1">
                  <a:blip r:embed="rId50">
                    <a:alphaModFix/>
                  </a:blip>
                  <a:srcRect b="0" l="70804" r="13875" t="78550"/>
                  <a:stretch/>
                </p:blipFill>
                <p:spPr>
                  <a:xfrm rot="-444300">
                    <a:off x="7369350" y="3509225"/>
                    <a:ext cx="778924" cy="992325"/>
                  </a:xfrm>
                  <a:prstGeom prst="rect">
                    <a:avLst/>
                  </a:prstGeom>
                  <a:noFill/>
                  <a:ln>
                    <a:noFill/>
                  </a:ln>
                </p:spPr>
              </p:pic>
              <p:pic>
                <p:nvPicPr>
                  <p:cNvPr id="4312" name="Google Shape;4312;p191"/>
                  <p:cNvPicPr preferRelativeResize="0"/>
                  <p:nvPr/>
                </p:nvPicPr>
                <p:blipFill rotWithShape="1">
                  <a:blip r:embed="rId50">
                    <a:alphaModFix/>
                  </a:blip>
                  <a:srcRect b="67947" l="72940" r="2546" t="8364"/>
                  <a:stretch/>
                </p:blipFill>
                <p:spPr>
                  <a:xfrm>
                    <a:off x="7442680" y="2354008"/>
                    <a:ext cx="723325" cy="636000"/>
                  </a:xfrm>
                  <a:prstGeom prst="rect">
                    <a:avLst/>
                  </a:prstGeom>
                  <a:noFill/>
                  <a:ln>
                    <a:noFill/>
                  </a:ln>
                </p:spPr>
              </p:pic>
              <p:pic>
                <p:nvPicPr>
                  <p:cNvPr id="4313" name="Google Shape;4313;p191"/>
                  <p:cNvPicPr preferRelativeResize="0"/>
                  <p:nvPr/>
                </p:nvPicPr>
                <p:blipFill rotWithShape="1">
                  <a:blip r:embed="rId50">
                    <a:alphaModFix/>
                  </a:blip>
                  <a:srcRect b="52166" l="85057" r="0" t="37260"/>
                  <a:stretch/>
                </p:blipFill>
                <p:spPr>
                  <a:xfrm>
                    <a:off x="7727426" y="3054700"/>
                    <a:ext cx="600750" cy="386751"/>
                  </a:xfrm>
                  <a:prstGeom prst="rect">
                    <a:avLst/>
                  </a:prstGeom>
                  <a:noFill/>
                  <a:ln>
                    <a:noFill/>
                  </a:ln>
                </p:spPr>
              </p:pic>
              <p:pic>
                <p:nvPicPr>
                  <p:cNvPr id="4314" name="Google Shape;4314;p191"/>
                  <p:cNvPicPr preferRelativeResize="0"/>
                  <p:nvPr/>
                </p:nvPicPr>
                <p:blipFill rotWithShape="1">
                  <a:blip r:embed="rId51">
                    <a:alphaModFix/>
                  </a:blip>
                  <a:srcRect b="0" l="0" r="0" t="0"/>
                  <a:stretch/>
                </p:blipFill>
                <p:spPr>
                  <a:xfrm>
                    <a:off x="6242150" y="2560750"/>
                    <a:ext cx="1621375" cy="1691725"/>
                  </a:xfrm>
                  <a:prstGeom prst="rect">
                    <a:avLst/>
                  </a:prstGeom>
                  <a:noFill/>
                  <a:ln>
                    <a:noFill/>
                  </a:ln>
                </p:spPr>
              </p:pic>
              <p:sp>
                <p:nvSpPr>
                  <p:cNvPr id="4315" name="Google Shape;4315;p191"/>
                  <p:cNvSpPr/>
                  <p:nvPr/>
                </p:nvSpPr>
                <p:spPr>
                  <a:xfrm>
                    <a:off x="6822923" y="2852320"/>
                    <a:ext cx="467400" cy="448800"/>
                  </a:xfrm>
                  <a:prstGeom prst="ellipse">
                    <a:avLst/>
                  </a:prstGeom>
                  <a:solidFill>
                    <a:srgbClr val="FFFFFF"/>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cxnSp>
                <p:nvCxnSpPr>
                  <p:cNvPr id="4316" name="Google Shape;4316;p191"/>
                  <p:cNvCxnSpPr/>
                  <p:nvPr/>
                </p:nvCxnSpPr>
                <p:spPr>
                  <a:xfrm>
                    <a:off x="6949800" y="4168860"/>
                    <a:ext cx="206100" cy="0"/>
                  </a:xfrm>
                  <a:prstGeom prst="straightConnector1">
                    <a:avLst/>
                  </a:prstGeom>
                  <a:noFill/>
                  <a:ln cap="flat" cmpd="sng" w="28575">
                    <a:solidFill>
                      <a:srgbClr val="D9D9D9"/>
                    </a:solidFill>
                    <a:prstDash val="solid"/>
                    <a:round/>
                    <a:headEnd len="sm" w="sm" type="none"/>
                    <a:tailEnd len="sm" w="sm" type="none"/>
                  </a:ln>
                </p:spPr>
              </p:cxnSp>
              <p:cxnSp>
                <p:nvCxnSpPr>
                  <p:cNvPr id="4317" name="Google Shape;4317;p191"/>
                  <p:cNvCxnSpPr/>
                  <p:nvPr/>
                </p:nvCxnSpPr>
                <p:spPr>
                  <a:xfrm>
                    <a:off x="6949800" y="2672010"/>
                    <a:ext cx="206100" cy="0"/>
                  </a:xfrm>
                  <a:prstGeom prst="straightConnector1">
                    <a:avLst/>
                  </a:prstGeom>
                  <a:noFill/>
                  <a:ln cap="flat" cmpd="sng" w="28575">
                    <a:solidFill>
                      <a:srgbClr val="D9D9D9"/>
                    </a:solidFill>
                    <a:prstDash val="solid"/>
                    <a:round/>
                    <a:headEnd len="sm" w="sm" type="none"/>
                    <a:tailEnd len="sm" w="sm" type="none"/>
                  </a:ln>
                </p:spPr>
              </p:cxnSp>
            </p:grpSp>
            <p:pic>
              <p:nvPicPr>
                <p:cNvPr id="4318" name="Google Shape;4318;p191"/>
                <p:cNvPicPr preferRelativeResize="0"/>
                <p:nvPr/>
              </p:nvPicPr>
              <p:blipFill rotWithShape="1">
                <a:blip r:embed="rId52">
                  <a:alphaModFix/>
                </a:blip>
                <a:srcRect b="0" l="0" r="0" t="38860"/>
                <a:stretch/>
              </p:blipFill>
              <p:spPr>
                <a:xfrm rot="1007271">
                  <a:off x="6548479" y="1383754"/>
                  <a:ext cx="126443" cy="131664"/>
                </a:xfrm>
                <a:prstGeom prst="rect">
                  <a:avLst/>
                </a:prstGeom>
                <a:noFill/>
                <a:ln>
                  <a:noFill/>
                </a:ln>
              </p:spPr>
            </p:pic>
            <p:pic>
              <p:nvPicPr>
                <p:cNvPr id="4319" name="Google Shape;4319;p191"/>
                <p:cNvPicPr preferRelativeResize="0"/>
                <p:nvPr/>
              </p:nvPicPr>
              <p:blipFill rotWithShape="1">
                <a:blip r:embed="rId53">
                  <a:alphaModFix/>
                </a:blip>
                <a:srcRect b="0" l="0" r="0" t="0"/>
                <a:stretch/>
              </p:blipFill>
              <p:spPr>
                <a:xfrm>
                  <a:off x="8487625" y="1322625"/>
                  <a:ext cx="159075" cy="114300"/>
                </a:xfrm>
                <a:prstGeom prst="rect">
                  <a:avLst/>
                </a:prstGeom>
                <a:noFill/>
                <a:ln>
                  <a:noFill/>
                </a:ln>
              </p:spPr>
            </p:pic>
            <p:pic>
              <p:nvPicPr>
                <p:cNvPr id="4320" name="Google Shape;4320;p191"/>
                <p:cNvPicPr preferRelativeResize="0"/>
                <p:nvPr/>
              </p:nvPicPr>
              <p:blipFill rotWithShape="1">
                <a:blip r:embed="rId54">
                  <a:alphaModFix/>
                </a:blip>
                <a:srcRect b="0" l="0" r="0" t="0"/>
                <a:stretch/>
              </p:blipFill>
              <p:spPr>
                <a:xfrm>
                  <a:off x="6534158" y="1695100"/>
                  <a:ext cx="133350" cy="114300"/>
                </a:xfrm>
                <a:prstGeom prst="rect">
                  <a:avLst/>
                </a:prstGeom>
                <a:noFill/>
                <a:ln>
                  <a:noFill/>
                </a:ln>
              </p:spPr>
            </p:pic>
          </p:grpSp>
          <p:cxnSp>
            <p:nvCxnSpPr>
              <p:cNvPr id="4321" name="Google Shape;4321;p191"/>
              <p:cNvCxnSpPr/>
              <p:nvPr/>
            </p:nvCxnSpPr>
            <p:spPr>
              <a:xfrm>
                <a:off x="6551033" y="1759079"/>
                <a:ext cx="87900" cy="0"/>
              </a:xfrm>
              <a:prstGeom prst="straightConnector1">
                <a:avLst/>
              </a:prstGeom>
              <a:noFill/>
              <a:ln cap="flat" cmpd="sng" w="28575">
                <a:solidFill>
                  <a:srgbClr val="595959"/>
                </a:solidFill>
                <a:prstDash val="solid"/>
                <a:round/>
                <a:headEnd len="sm" w="sm" type="none"/>
                <a:tailEnd len="sm" w="sm" type="none"/>
              </a:ln>
            </p:spPr>
          </p:cxnSp>
          <p:cxnSp>
            <p:nvCxnSpPr>
              <p:cNvPr id="4322" name="Google Shape;4322;p191"/>
              <p:cNvCxnSpPr/>
              <p:nvPr/>
            </p:nvCxnSpPr>
            <p:spPr>
              <a:xfrm>
                <a:off x="8504603" y="1388679"/>
                <a:ext cx="87900" cy="0"/>
              </a:xfrm>
              <a:prstGeom prst="straightConnector1">
                <a:avLst/>
              </a:prstGeom>
              <a:noFill/>
              <a:ln cap="flat" cmpd="sng" w="28575">
                <a:solidFill>
                  <a:srgbClr val="595959"/>
                </a:solidFill>
                <a:prstDash val="solid"/>
                <a:round/>
                <a:headEnd len="sm" w="sm" type="none"/>
                <a:tailEnd len="sm" w="sm" type="none"/>
              </a:ln>
            </p:spPr>
          </p:cxnSp>
        </p:grpSp>
        <p:cxnSp>
          <p:nvCxnSpPr>
            <p:cNvPr id="4323" name="Google Shape;4323;p191"/>
            <p:cNvCxnSpPr/>
            <p:nvPr/>
          </p:nvCxnSpPr>
          <p:spPr>
            <a:xfrm>
              <a:off x="6552501" y="1441525"/>
              <a:ext cx="92100" cy="23100"/>
            </a:xfrm>
            <a:prstGeom prst="straightConnector1">
              <a:avLst/>
            </a:prstGeom>
            <a:noFill/>
            <a:ln cap="flat" cmpd="sng" w="28575">
              <a:solidFill>
                <a:srgbClr val="595959"/>
              </a:solidFill>
              <a:prstDash val="solid"/>
              <a:round/>
              <a:headEnd len="sm" w="sm" type="none"/>
              <a:tailEnd len="sm" w="sm" type="none"/>
            </a:ln>
          </p:spPr>
        </p:cxnSp>
      </p:gr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7" name="Shape 4327"/>
        <p:cNvGrpSpPr/>
        <p:nvPr/>
      </p:nvGrpSpPr>
      <p:grpSpPr>
        <a:xfrm>
          <a:off x="0" y="0"/>
          <a:ext cx="0" cy="0"/>
          <a:chOff x="0" y="0"/>
          <a:chExt cx="0" cy="0"/>
        </a:xfrm>
      </p:grpSpPr>
      <p:pic>
        <p:nvPicPr>
          <p:cNvPr id="4328" name="Google Shape;4328;p192"/>
          <p:cNvPicPr preferRelativeResize="0"/>
          <p:nvPr/>
        </p:nvPicPr>
        <p:blipFill rotWithShape="1">
          <a:blip r:embed="rId3">
            <a:alphaModFix/>
          </a:blip>
          <a:srcRect b="14355" l="0" r="0" t="75803"/>
          <a:stretch/>
        </p:blipFill>
        <p:spPr>
          <a:xfrm>
            <a:off x="3180625" y="3575350"/>
            <a:ext cx="2779925" cy="476150"/>
          </a:xfrm>
          <a:prstGeom prst="rect">
            <a:avLst/>
          </a:prstGeom>
          <a:noFill/>
          <a:ln>
            <a:noFill/>
          </a:ln>
        </p:spPr>
      </p:pic>
      <p:pic>
        <p:nvPicPr>
          <p:cNvPr id="4329" name="Google Shape;4329;p192"/>
          <p:cNvPicPr preferRelativeResize="0"/>
          <p:nvPr/>
        </p:nvPicPr>
        <p:blipFill rotWithShape="1">
          <a:blip r:embed="rId3">
            <a:alphaModFix/>
          </a:blip>
          <a:srcRect b="-1" l="0" r="0" t="90161"/>
          <a:stretch/>
        </p:blipFill>
        <p:spPr>
          <a:xfrm>
            <a:off x="3182037" y="4047741"/>
            <a:ext cx="2779925" cy="476150"/>
          </a:xfrm>
          <a:prstGeom prst="rect">
            <a:avLst/>
          </a:prstGeom>
          <a:noFill/>
          <a:ln>
            <a:noFill/>
          </a:ln>
        </p:spPr>
      </p:pic>
      <p:pic>
        <p:nvPicPr>
          <p:cNvPr id="4330" name="Google Shape;4330;p192"/>
          <p:cNvPicPr preferRelativeResize="0"/>
          <p:nvPr/>
        </p:nvPicPr>
        <p:blipFill>
          <a:blip r:embed="rId4">
            <a:alphaModFix/>
          </a:blip>
          <a:stretch>
            <a:fillRect/>
          </a:stretch>
        </p:blipFill>
        <p:spPr>
          <a:xfrm>
            <a:off x="396350" y="152400"/>
            <a:ext cx="2631880" cy="4838699"/>
          </a:xfrm>
          <a:prstGeom prst="rect">
            <a:avLst/>
          </a:prstGeom>
          <a:noFill/>
          <a:ln>
            <a:noFill/>
          </a:ln>
        </p:spPr>
      </p:pic>
      <p:cxnSp>
        <p:nvCxnSpPr>
          <p:cNvPr id="4331" name="Google Shape;4331;p192"/>
          <p:cNvCxnSpPr/>
          <p:nvPr/>
        </p:nvCxnSpPr>
        <p:spPr>
          <a:xfrm>
            <a:off x="176975" y="2697200"/>
            <a:ext cx="341400" cy="0"/>
          </a:xfrm>
          <a:prstGeom prst="straightConnector1">
            <a:avLst/>
          </a:prstGeom>
          <a:noFill/>
          <a:ln cap="flat" cmpd="sng" w="9525">
            <a:solidFill>
              <a:schemeClr val="dk2"/>
            </a:solidFill>
            <a:prstDash val="solid"/>
            <a:round/>
            <a:headEnd len="med" w="med" type="none"/>
            <a:tailEnd len="med" w="med" type="triangle"/>
          </a:ln>
        </p:spPr>
      </p:cxnSp>
      <p:pic>
        <p:nvPicPr>
          <p:cNvPr id="4332" name="Google Shape;4332;p192"/>
          <p:cNvPicPr preferRelativeResize="0"/>
          <p:nvPr/>
        </p:nvPicPr>
        <p:blipFill rotWithShape="1">
          <a:blip r:embed="rId3">
            <a:alphaModFix/>
          </a:blip>
          <a:srcRect b="28683" l="0" r="0" t="0"/>
          <a:stretch/>
        </p:blipFill>
        <p:spPr>
          <a:xfrm>
            <a:off x="3180625" y="152400"/>
            <a:ext cx="2779925" cy="3450851"/>
          </a:xfrm>
          <a:prstGeom prst="rect">
            <a:avLst/>
          </a:prstGeom>
          <a:noFill/>
          <a:ln>
            <a:noFill/>
          </a:ln>
        </p:spPr>
      </p:pic>
      <p:sp>
        <p:nvSpPr>
          <p:cNvPr id="4333" name="Google Shape;4333;p192"/>
          <p:cNvSpPr/>
          <p:nvPr/>
        </p:nvSpPr>
        <p:spPr>
          <a:xfrm>
            <a:off x="4151950" y="3379150"/>
            <a:ext cx="454800" cy="1962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34" name="Google Shape;4334;p192"/>
          <p:cNvSpPr/>
          <p:nvPr/>
        </p:nvSpPr>
        <p:spPr>
          <a:xfrm>
            <a:off x="4151950" y="1747375"/>
            <a:ext cx="454800" cy="1962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35" name="Google Shape;4335;p192"/>
          <p:cNvSpPr/>
          <p:nvPr/>
        </p:nvSpPr>
        <p:spPr>
          <a:xfrm>
            <a:off x="4123125" y="805575"/>
            <a:ext cx="454800" cy="1962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36" name="Google Shape;4336;p192"/>
          <p:cNvSpPr/>
          <p:nvPr/>
        </p:nvSpPr>
        <p:spPr>
          <a:xfrm>
            <a:off x="4151950" y="3838200"/>
            <a:ext cx="454800" cy="1962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37" name="Google Shape;4337;p192"/>
          <p:cNvSpPr/>
          <p:nvPr/>
        </p:nvSpPr>
        <p:spPr>
          <a:xfrm>
            <a:off x="4151950" y="4077025"/>
            <a:ext cx="454800" cy="1962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38" name="Google Shape;4338;p192"/>
          <p:cNvSpPr txBox="1"/>
          <p:nvPr/>
        </p:nvSpPr>
        <p:spPr>
          <a:xfrm>
            <a:off x="5373500" y="306650"/>
            <a:ext cx="1177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0000"/>
                </a:solidFill>
              </a:rPr>
              <a:t>Vs Haloperidol</a:t>
            </a:r>
            <a:endParaRPr sz="1100">
              <a:solidFill>
                <a:srgbClr val="FF0000"/>
              </a:solidFill>
            </a:endParaRPr>
          </a:p>
        </p:txBody>
      </p:sp>
      <p:sp>
        <p:nvSpPr>
          <p:cNvPr id="4339" name="Google Shape;4339;p192"/>
          <p:cNvSpPr txBox="1"/>
          <p:nvPr/>
        </p:nvSpPr>
        <p:spPr>
          <a:xfrm>
            <a:off x="4782750" y="3300250"/>
            <a:ext cx="1177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0000"/>
                </a:solidFill>
              </a:rPr>
              <a:t>0.7</a:t>
            </a:r>
            <a:endParaRPr sz="1100">
              <a:solidFill>
                <a:srgbClr val="FF0000"/>
              </a:solidFill>
            </a:endParaRPr>
          </a:p>
        </p:txBody>
      </p:sp>
      <p:sp>
        <p:nvSpPr>
          <p:cNvPr id="4340" name="Google Shape;4340;p192"/>
          <p:cNvSpPr txBox="1"/>
          <p:nvPr/>
        </p:nvSpPr>
        <p:spPr>
          <a:xfrm>
            <a:off x="4782750" y="3507941"/>
            <a:ext cx="1177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0000"/>
                </a:solidFill>
              </a:rPr>
              <a:t>0.2</a:t>
            </a:r>
            <a:endParaRPr sz="1100">
              <a:solidFill>
                <a:srgbClr val="FF0000"/>
              </a:solidFill>
            </a:endParaRPr>
          </a:p>
        </p:txBody>
      </p:sp>
      <p:sp>
        <p:nvSpPr>
          <p:cNvPr id="4341" name="Google Shape;4341;p192"/>
          <p:cNvSpPr txBox="1"/>
          <p:nvPr/>
        </p:nvSpPr>
        <p:spPr>
          <a:xfrm>
            <a:off x="4782750" y="3784891"/>
            <a:ext cx="1177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0000"/>
                </a:solidFill>
              </a:rPr>
              <a:t>5-9</a:t>
            </a:r>
            <a:endParaRPr sz="1100">
              <a:solidFill>
                <a:srgbClr val="FF0000"/>
              </a:solidFill>
            </a:endParaRPr>
          </a:p>
        </p:txBody>
      </p:sp>
      <p:sp>
        <p:nvSpPr>
          <p:cNvPr id="4342" name="Google Shape;4342;p192"/>
          <p:cNvSpPr txBox="1"/>
          <p:nvPr/>
        </p:nvSpPr>
        <p:spPr>
          <a:xfrm>
            <a:off x="4720489" y="1672172"/>
            <a:ext cx="1177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0000"/>
                </a:solidFill>
              </a:rPr>
              <a:t>12</a:t>
            </a:r>
            <a:endParaRPr sz="1100">
              <a:solidFill>
                <a:srgbClr val="FF0000"/>
              </a:solidFill>
            </a:endParaRPr>
          </a:p>
        </p:txBody>
      </p:sp>
      <p:sp>
        <p:nvSpPr>
          <p:cNvPr id="4343" name="Google Shape;4343;p192"/>
          <p:cNvSpPr txBox="1"/>
          <p:nvPr/>
        </p:nvSpPr>
        <p:spPr>
          <a:xfrm>
            <a:off x="4775780" y="4006987"/>
            <a:ext cx="1177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0000"/>
                </a:solidFill>
              </a:rPr>
              <a:t>1800</a:t>
            </a:r>
            <a:endParaRPr sz="1100">
              <a:solidFill>
                <a:srgbClr val="FF0000"/>
              </a:solidFill>
            </a:endParaRPr>
          </a:p>
        </p:txBody>
      </p:sp>
      <p:sp>
        <p:nvSpPr>
          <p:cNvPr id="4344" name="Google Shape;4344;p192"/>
          <p:cNvSpPr txBox="1"/>
          <p:nvPr/>
        </p:nvSpPr>
        <p:spPr>
          <a:xfrm>
            <a:off x="4682950" y="726675"/>
            <a:ext cx="1177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0000"/>
                </a:solidFill>
              </a:rPr>
              <a:t>53</a:t>
            </a:r>
            <a:endParaRPr sz="1100">
              <a:solidFill>
                <a:srgbClr val="FF0000"/>
              </a:solidFill>
            </a:endParaRPr>
          </a:p>
        </p:txBody>
      </p:sp>
      <p:sp>
        <p:nvSpPr>
          <p:cNvPr id="4345" name="Google Shape;4345;p192"/>
          <p:cNvSpPr txBox="1"/>
          <p:nvPr/>
        </p:nvSpPr>
        <p:spPr>
          <a:xfrm>
            <a:off x="4606750" y="1183875"/>
            <a:ext cx="1177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0000"/>
                </a:solidFill>
              </a:rPr>
              <a:t>3,666</a:t>
            </a:r>
            <a:endParaRPr sz="1100">
              <a:solidFill>
                <a:srgbClr val="FF0000"/>
              </a:solidFill>
            </a:endParaRPr>
          </a:p>
        </p:txBody>
      </p:sp>
      <p:sp>
        <p:nvSpPr>
          <p:cNvPr id="4346" name="Google Shape;4346;p192"/>
          <p:cNvSpPr txBox="1"/>
          <p:nvPr/>
        </p:nvSpPr>
        <p:spPr>
          <a:xfrm>
            <a:off x="4669475" y="1426400"/>
            <a:ext cx="1177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0000"/>
                </a:solidFill>
              </a:rPr>
              <a:t>377</a:t>
            </a:r>
            <a:endParaRPr sz="1100">
              <a:solidFill>
                <a:srgbClr val="FF0000"/>
              </a:solidFill>
            </a:endParaRPr>
          </a:p>
        </p:txBody>
      </p:sp>
      <p:sp>
        <p:nvSpPr>
          <p:cNvPr id="4347" name="Google Shape;4347;p192"/>
          <p:cNvSpPr txBox="1"/>
          <p:nvPr/>
        </p:nvSpPr>
        <p:spPr>
          <a:xfrm>
            <a:off x="4796689" y="4235587"/>
            <a:ext cx="1177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0000"/>
                </a:solidFill>
              </a:rPr>
              <a:t>3</a:t>
            </a:r>
            <a:endParaRPr sz="1100">
              <a:solidFill>
                <a:srgbClr val="FF0000"/>
              </a:solidFill>
            </a:endParaRPr>
          </a:p>
        </p:txBody>
      </p:sp>
      <p:sp>
        <p:nvSpPr>
          <p:cNvPr id="4348" name="Google Shape;4348;p192"/>
          <p:cNvSpPr txBox="1"/>
          <p:nvPr/>
        </p:nvSpPr>
        <p:spPr>
          <a:xfrm>
            <a:off x="4606750" y="2590063"/>
            <a:ext cx="1177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0000"/>
                </a:solidFill>
              </a:rPr>
              <a:t>10,000</a:t>
            </a:r>
            <a:endParaRPr sz="110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31"/>
          <p:cNvSpPr txBox="1"/>
          <p:nvPr/>
        </p:nvSpPr>
        <p:spPr>
          <a:xfrm>
            <a:off x="4029878" y="7719857"/>
            <a:ext cx="3687600" cy="1743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Psychotropic drugs  can be conceptualized as combinations of pieces of anti-neurotransmitters.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Our example drug would be marketed  as an antipsychotic. According to NbN it would called a dopamine and serotonin receptor antagonist, with anticholinergic and antihistamine properties.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p:txBody>
      </p:sp>
      <p:sp>
        <p:nvSpPr>
          <p:cNvPr id="481" name="Google Shape;481;p31"/>
          <p:cNvSpPr txBox="1"/>
          <p:nvPr/>
        </p:nvSpPr>
        <p:spPr>
          <a:xfrm>
            <a:off x="817350" y="2188550"/>
            <a:ext cx="23991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500" u="none" cap="none" strike="noStrike">
                <a:solidFill>
                  <a:srgbClr val="000000"/>
                </a:solidFill>
                <a:latin typeface="Arial"/>
                <a:ea typeface="Arial"/>
                <a:cs typeface="Arial"/>
                <a:sym typeface="Arial"/>
              </a:rPr>
              <a:t>“Anti-neurotransmitters”</a:t>
            </a:r>
            <a:endParaRPr b="0" i="0" sz="1500" u="none" cap="none" strike="noStrike">
              <a:solidFill>
                <a:srgbClr val="000000"/>
              </a:solidFill>
              <a:latin typeface="Arial"/>
              <a:ea typeface="Arial"/>
              <a:cs typeface="Arial"/>
              <a:sym typeface="Arial"/>
            </a:endParaRPr>
          </a:p>
        </p:txBody>
      </p:sp>
      <p:grpSp>
        <p:nvGrpSpPr>
          <p:cNvPr id="482" name="Google Shape;482;p31"/>
          <p:cNvGrpSpPr/>
          <p:nvPr/>
        </p:nvGrpSpPr>
        <p:grpSpPr>
          <a:xfrm>
            <a:off x="1935888" y="790000"/>
            <a:ext cx="1466675" cy="1351500"/>
            <a:chOff x="4351600" y="173000"/>
            <a:chExt cx="1466675" cy="1351500"/>
          </a:xfrm>
        </p:grpSpPr>
        <p:pic>
          <p:nvPicPr>
            <p:cNvPr id="483" name="Google Shape;483;p31"/>
            <p:cNvPicPr preferRelativeResize="0"/>
            <p:nvPr/>
          </p:nvPicPr>
          <p:blipFill rotWithShape="1">
            <a:blip r:embed="rId3">
              <a:alphaModFix/>
            </a:blip>
            <a:srcRect b="51060" l="0" r="45581" t="0"/>
            <a:stretch/>
          </p:blipFill>
          <p:spPr>
            <a:xfrm>
              <a:off x="4351600" y="173000"/>
              <a:ext cx="1466675" cy="1217125"/>
            </a:xfrm>
            <a:prstGeom prst="rect">
              <a:avLst/>
            </a:prstGeom>
            <a:noFill/>
            <a:ln>
              <a:noFill/>
            </a:ln>
          </p:spPr>
        </p:pic>
        <p:pic>
          <p:nvPicPr>
            <p:cNvPr id="484" name="Google Shape;484;p31"/>
            <p:cNvPicPr preferRelativeResize="0"/>
            <p:nvPr/>
          </p:nvPicPr>
          <p:blipFill rotWithShape="1">
            <a:blip r:embed="rId4">
              <a:alphaModFix/>
            </a:blip>
            <a:srcRect b="48098" l="21604" r="62383" t="28529"/>
            <a:stretch/>
          </p:blipFill>
          <p:spPr>
            <a:xfrm>
              <a:off x="4940513" y="986125"/>
              <a:ext cx="288849" cy="538375"/>
            </a:xfrm>
            <a:prstGeom prst="rect">
              <a:avLst/>
            </a:prstGeom>
            <a:noFill/>
            <a:ln>
              <a:noFill/>
            </a:ln>
          </p:spPr>
        </p:pic>
      </p:grpSp>
      <p:grpSp>
        <p:nvGrpSpPr>
          <p:cNvPr id="485" name="Google Shape;485;p31"/>
          <p:cNvGrpSpPr/>
          <p:nvPr/>
        </p:nvGrpSpPr>
        <p:grpSpPr>
          <a:xfrm>
            <a:off x="2047487" y="2657913"/>
            <a:ext cx="1243499" cy="1266074"/>
            <a:chOff x="6156400" y="1916000"/>
            <a:chExt cx="1243499" cy="1266074"/>
          </a:xfrm>
        </p:grpSpPr>
        <p:pic>
          <p:nvPicPr>
            <p:cNvPr id="486" name="Google Shape;486;p31"/>
            <p:cNvPicPr preferRelativeResize="0"/>
            <p:nvPr/>
          </p:nvPicPr>
          <p:blipFill rotWithShape="1">
            <a:blip r:embed="rId3">
              <a:alphaModFix/>
            </a:blip>
            <a:srcRect b="0" l="53861" r="0" t="51060"/>
            <a:stretch/>
          </p:blipFill>
          <p:spPr>
            <a:xfrm>
              <a:off x="6156400" y="1916000"/>
              <a:ext cx="1243499" cy="1217125"/>
            </a:xfrm>
            <a:prstGeom prst="rect">
              <a:avLst/>
            </a:prstGeom>
            <a:noFill/>
            <a:ln>
              <a:noFill/>
            </a:ln>
          </p:spPr>
        </p:pic>
        <p:pic>
          <p:nvPicPr>
            <p:cNvPr id="487" name="Google Shape;487;p31"/>
            <p:cNvPicPr preferRelativeResize="0"/>
            <p:nvPr/>
          </p:nvPicPr>
          <p:blipFill rotWithShape="1">
            <a:blip r:embed="rId4">
              <a:alphaModFix/>
            </a:blip>
            <a:srcRect b="0" l="78037" r="0" t="80934"/>
            <a:stretch/>
          </p:blipFill>
          <p:spPr>
            <a:xfrm>
              <a:off x="6262650" y="2742875"/>
              <a:ext cx="396250" cy="439199"/>
            </a:xfrm>
            <a:prstGeom prst="rect">
              <a:avLst/>
            </a:prstGeom>
            <a:noFill/>
            <a:ln>
              <a:noFill/>
            </a:ln>
          </p:spPr>
        </p:pic>
      </p:grpSp>
      <p:grpSp>
        <p:nvGrpSpPr>
          <p:cNvPr id="488" name="Google Shape;488;p31"/>
          <p:cNvGrpSpPr/>
          <p:nvPr/>
        </p:nvGrpSpPr>
        <p:grpSpPr>
          <a:xfrm>
            <a:off x="418525" y="2657925"/>
            <a:ext cx="1466675" cy="1272800"/>
            <a:chOff x="4517800" y="1730125"/>
            <a:chExt cx="1466675" cy="1272800"/>
          </a:xfrm>
        </p:grpSpPr>
        <p:pic>
          <p:nvPicPr>
            <p:cNvPr id="489" name="Google Shape;489;p31"/>
            <p:cNvPicPr preferRelativeResize="0"/>
            <p:nvPr/>
          </p:nvPicPr>
          <p:blipFill rotWithShape="1">
            <a:blip r:embed="rId3">
              <a:alphaModFix/>
            </a:blip>
            <a:srcRect b="0" l="0" r="45581" t="51060"/>
            <a:stretch/>
          </p:blipFill>
          <p:spPr>
            <a:xfrm>
              <a:off x="4517800" y="1785800"/>
              <a:ext cx="1466675" cy="1217125"/>
            </a:xfrm>
            <a:prstGeom prst="rect">
              <a:avLst/>
            </a:prstGeom>
            <a:noFill/>
            <a:ln>
              <a:noFill/>
            </a:ln>
          </p:spPr>
        </p:pic>
        <p:pic>
          <p:nvPicPr>
            <p:cNvPr id="490" name="Google Shape;490;p31"/>
            <p:cNvPicPr preferRelativeResize="0"/>
            <p:nvPr/>
          </p:nvPicPr>
          <p:blipFill rotWithShape="1">
            <a:blip r:embed="rId4">
              <a:alphaModFix/>
            </a:blip>
            <a:srcRect b="28954" l="0" r="80624" t="53301"/>
            <a:stretch/>
          </p:blipFill>
          <p:spPr>
            <a:xfrm>
              <a:off x="4592338" y="1730125"/>
              <a:ext cx="349574" cy="408749"/>
            </a:xfrm>
            <a:prstGeom prst="rect">
              <a:avLst/>
            </a:prstGeom>
            <a:noFill/>
            <a:ln>
              <a:noFill/>
            </a:ln>
          </p:spPr>
        </p:pic>
      </p:grpSp>
      <p:grpSp>
        <p:nvGrpSpPr>
          <p:cNvPr id="491" name="Google Shape;491;p31"/>
          <p:cNvGrpSpPr/>
          <p:nvPr/>
        </p:nvGrpSpPr>
        <p:grpSpPr>
          <a:xfrm>
            <a:off x="365863" y="584384"/>
            <a:ext cx="1368624" cy="1557127"/>
            <a:chOff x="6031275" y="361847"/>
            <a:chExt cx="1368624" cy="1557127"/>
          </a:xfrm>
        </p:grpSpPr>
        <p:pic>
          <p:nvPicPr>
            <p:cNvPr id="492" name="Google Shape;492;p31"/>
            <p:cNvPicPr preferRelativeResize="0"/>
            <p:nvPr/>
          </p:nvPicPr>
          <p:blipFill rotWithShape="1">
            <a:blip r:embed="rId3">
              <a:alphaModFix/>
            </a:blip>
            <a:srcRect b="48911" l="53861" r="0" t="0"/>
            <a:stretch/>
          </p:blipFill>
          <p:spPr>
            <a:xfrm>
              <a:off x="6156400" y="530312"/>
              <a:ext cx="1243499" cy="1270599"/>
            </a:xfrm>
            <a:prstGeom prst="rect">
              <a:avLst/>
            </a:prstGeom>
            <a:noFill/>
            <a:ln>
              <a:noFill/>
            </a:ln>
          </p:spPr>
        </p:pic>
        <p:pic>
          <p:nvPicPr>
            <p:cNvPr id="493" name="Google Shape;493;p31"/>
            <p:cNvPicPr preferRelativeResize="0"/>
            <p:nvPr/>
          </p:nvPicPr>
          <p:blipFill rotWithShape="1">
            <a:blip r:embed="rId5">
              <a:alphaModFix/>
            </a:blip>
            <a:srcRect b="0" l="0" r="0" t="0"/>
            <a:stretch/>
          </p:blipFill>
          <p:spPr>
            <a:xfrm rot="-686187">
              <a:off x="6461025" y="386841"/>
              <a:ext cx="288850" cy="366921"/>
            </a:xfrm>
            <a:prstGeom prst="rect">
              <a:avLst/>
            </a:prstGeom>
            <a:noFill/>
            <a:ln>
              <a:noFill/>
            </a:ln>
          </p:spPr>
        </p:pic>
        <p:pic>
          <p:nvPicPr>
            <p:cNvPr id="494" name="Google Shape;494;p31"/>
            <p:cNvPicPr preferRelativeResize="0"/>
            <p:nvPr/>
          </p:nvPicPr>
          <p:blipFill rotWithShape="1">
            <a:blip r:embed="rId4">
              <a:alphaModFix/>
            </a:blip>
            <a:srcRect b="48067" l="85601" r="0" t="35972"/>
            <a:stretch/>
          </p:blipFill>
          <p:spPr>
            <a:xfrm>
              <a:off x="6461025" y="1510225"/>
              <a:ext cx="288849" cy="408749"/>
            </a:xfrm>
            <a:prstGeom prst="rect">
              <a:avLst/>
            </a:prstGeom>
            <a:noFill/>
            <a:ln>
              <a:noFill/>
            </a:ln>
          </p:spPr>
        </p:pic>
        <p:pic>
          <p:nvPicPr>
            <p:cNvPr id="495" name="Google Shape;495;p31"/>
            <p:cNvPicPr preferRelativeResize="0"/>
            <p:nvPr/>
          </p:nvPicPr>
          <p:blipFill rotWithShape="1">
            <a:blip r:embed="rId4">
              <a:alphaModFix/>
            </a:blip>
            <a:srcRect b="70086" l="68861" r="11385" t="21807"/>
            <a:stretch/>
          </p:blipFill>
          <p:spPr>
            <a:xfrm>
              <a:off x="6031275" y="1061800"/>
              <a:ext cx="396250" cy="207600"/>
            </a:xfrm>
            <a:prstGeom prst="rect">
              <a:avLst/>
            </a:prstGeom>
            <a:noFill/>
            <a:ln>
              <a:noFill/>
            </a:ln>
          </p:spPr>
        </p:pic>
        <p:pic>
          <p:nvPicPr>
            <p:cNvPr id="496" name="Google Shape;496;p31"/>
            <p:cNvPicPr preferRelativeResize="0"/>
            <p:nvPr/>
          </p:nvPicPr>
          <p:blipFill rotWithShape="1">
            <a:blip r:embed="rId6">
              <a:alphaModFix/>
            </a:blip>
            <a:srcRect b="0" l="0" r="0" t="0"/>
            <a:stretch/>
          </p:blipFill>
          <p:spPr>
            <a:xfrm>
              <a:off x="6156400" y="680522"/>
              <a:ext cx="349575" cy="336466"/>
            </a:xfrm>
            <a:prstGeom prst="rect">
              <a:avLst/>
            </a:prstGeom>
            <a:noFill/>
            <a:ln>
              <a:noFill/>
            </a:ln>
          </p:spPr>
        </p:pic>
      </p:grpSp>
      <p:cxnSp>
        <p:nvCxnSpPr>
          <p:cNvPr id="497" name="Google Shape;497;p31"/>
          <p:cNvCxnSpPr/>
          <p:nvPr/>
        </p:nvCxnSpPr>
        <p:spPr>
          <a:xfrm>
            <a:off x="3290975" y="2367025"/>
            <a:ext cx="910500" cy="0"/>
          </a:xfrm>
          <a:prstGeom prst="straightConnector1">
            <a:avLst/>
          </a:prstGeom>
          <a:noFill/>
          <a:ln cap="flat" cmpd="sng" w="38100">
            <a:solidFill>
              <a:srgbClr val="595959"/>
            </a:solidFill>
            <a:prstDash val="solid"/>
            <a:round/>
            <a:headEnd len="sm" w="sm" type="none"/>
            <a:tailEnd len="med" w="med" type="triangle"/>
          </a:ln>
        </p:spPr>
      </p:cxnSp>
      <p:pic>
        <p:nvPicPr>
          <p:cNvPr id="498" name="Google Shape;498;p31"/>
          <p:cNvPicPr preferRelativeResize="0"/>
          <p:nvPr/>
        </p:nvPicPr>
        <p:blipFill rotWithShape="1">
          <a:blip r:embed="rId5">
            <a:alphaModFix/>
          </a:blip>
          <a:srcRect b="0" l="0" r="0" t="0"/>
          <a:stretch/>
        </p:blipFill>
        <p:spPr>
          <a:xfrm rot="-686180">
            <a:off x="4580695" y="1482083"/>
            <a:ext cx="400779" cy="509098"/>
          </a:xfrm>
          <a:prstGeom prst="rect">
            <a:avLst/>
          </a:prstGeom>
          <a:noFill/>
          <a:ln>
            <a:noFill/>
          </a:ln>
        </p:spPr>
      </p:pic>
      <p:pic>
        <p:nvPicPr>
          <p:cNvPr id="499" name="Google Shape;499;p31"/>
          <p:cNvPicPr preferRelativeResize="0"/>
          <p:nvPr/>
        </p:nvPicPr>
        <p:blipFill rotWithShape="1">
          <a:blip r:embed="rId4">
            <a:alphaModFix/>
          </a:blip>
          <a:srcRect b="70086" l="68861" r="11385" t="21807"/>
          <a:stretch/>
        </p:blipFill>
        <p:spPr>
          <a:xfrm>
            <a:off x="4566751" y="1062695"/>
            <a:ext cx="549797" cy="288041"/>
          </a:xfrm>
          <a:prstGeom prst="rect">
            <a:avLst/>
          </a:prstGeom>
          <a:noFill/>
          <a:ln>
            <a:noFill/>
          </a:ln>
        </p:spPr>
      </p:pic>
      <p:pic>
        <p:nvPicPr>
          <p:cNvPr id="500" name="Google Shape;500;p31"/>
          <p:cNvPicPr preferRelativeResize="0"/>
          <p:nvPr/>
        </p:nvPicPr>
        <p:blipFill rotWithShape="1">
          <a:blip r:embed="rId4">
            <a:alphaModFix/>
          </a:blip>
          <a:srcRect b="48067" l="85601" r="0" t="35972"/>
          <a:stretch/>
        </p:blipFill>
        <p:spPr>
          <a:xfrm>
            <a:off x="4133426" y="2571759"/>
            <a:ext cx="400778" cy="567133"/>
          </a:xfrm>
          <a:prstGeom prst="rect">
            <a:avLst/>
          </a:prstGeom>
          <a:noFill/>
          <a:ln>
            <a:noFill/>
          </a:ln>
        </p:spPr>
      </p:pic>
      <p:pic>
        <p:nvPicPr>
          <p:cNvPr id="501" name="Google Shape;501;p31"/>
          <p:cNvPicPr preferRelativeResize="0"/>
          <p:nvPr/>
        </p:nvPicPr>
        <p:blipFill rotWithShape="1">
          <a:blip r:embed="rId4">
            <a:alphaModFix/>
          </a:blip>
          <a:srcRect b="28954" l="0" r="80624" t="53301"/>
          <a:stretch/>
        </p:blipFill>
        <p:spPr>
          <a:xfrm>
            <a:off x="4382233" y="2091022"/>
            <a:ext cx="485034" cy="567133"/>
          </a:xfrm>
          <a:prstGeom prst="rect">
            <a:avLst/>
          </a:prstGeom>
          <a:noFill/>
          <a:ln>
            <a:noFill/>
          </a:ln>
        </p:spPr>
      </p:pic>
      <p:pic>
        <p:nvPicPr>
          <p:cNvPr id="502" name="Google Shape;502;p31"/>
          <p:cNvPicPr preferRelativeResize="0"/>
          <p:nvPr/>
        </p:nvPicPr>
        <p:blipFill rotWithShape="1">
          <a:blip r:embed="rId4">
            <a:alphaModFix/>
          </a:blip>
          <a:srcRect b="0" l="78037" r="0" t="80934"/>
          <a:stretch/>
        </p:blipFill>
        <p:spPr>
          <a:xfrm>
            <a:off x="5079805" y="1440494"/>
            <a:ext cx="549797" cy="609382"/>
          </a:xfrm>
          <a:prstGeom prst="rect">
            <a:avLst/>
          </a:prstGeom>
          <a:noFill/>
          <a:ln>
            <a:noFill/>
          </a:ln>
        </p:spPr>
      </p:pic>
      <p:pic>
        <p:nvPicPr>
          <p:cNvPr id="503" name="Google Shape;503;p31"/>
          <p:cNvPicPr preferRelativeResize="0"/>
          <p:nvPr/>
        </p:nvPicPr>
        <p:blipFill rotWithShape="1">
          <a:blip r:embed="rId4">
            <a:alphaModFix/>
          </a:blip>
          <a:srcRect b="48098" l="21604" r="62383" t="28529"/>
          <a:stretch/>
        </p:blipFill>
        <p:spPr>
          <a:xfrm>
            <a:off x="5027986" y="2198252"/>
            <a:ext cx="400778" cy="746987"/>
          </a:xfrm>
          <a:prstGeom prst="rect">
            <a:avLst/>
          </a:prstGeom>
          <a:noFill/>
          <a:ln>
            <a:noFill/>
          </a:ln>
        </p:spPr>
      </p:pic>
      <p:pic>
        <p:nvPicPr>
          <p:cNvPr id="504" name="Google Shape;504;p31"/>
          <p:cNvPicPr preferRelativeResize="0"/>
          <p:nvPr/>
        </p:nvPicPr>
        <p:blipFill rotWithShape="1">
          <a:blip r:embed="rId6">
            <a:alphaModFix/>
          </a:blip>
          <a:srcRect b="0" l="0" r="0" t="0"/>
          <a:stretch/>
        </p:blipFill>
        <p:spPr>
          <a:xfrm>
            <a:off x="3888438" y="1507555"/>
            <a:ext cx="493776" cy="475267"/>
          </a:xfrm>
          <a:prstGeom prst="rect">
            <a:avLst/>
          </a:prstGeom>
          <a:noFill/>
          <a:ln>
            <a:noFill/>
          </a:ln>
        </p:spPr>
      </p:pic>
      <p:sp>
        <p:nvSpPr>
          <p:cNvPr id="505" name="Google Shape;505;p31"/>
          <p:cNvSpPr txBox="1"/>
          <p:nvPr/>
        </p:nvSpPr>
        <p:spPr>
          <a:xfrm>
            <a:off x="4324725" y="3093625"/>
            <a:ext cx="14667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500" u="none" cap="none" strike="noStrike">
                <a:solidFill>
                  <a:srgbClr val="000000"/>
                </a:solidFill>
                <a:latin typeface="Arial"/>
                <a:ea typeface="Arial"/>
                <a:cs typeface="Arial"/>
                <a:sym typeface="Arial"/>
              </a:rPr>
              <a:t>Receptor binding affinities</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2" name="Shape 4352"/>
        <p:cNvGrpSpPr/>
        <p:nvPr/>
      </p:nvGrpSpPr>
      <p:grpSpPr>
        <a:xfrm>
          <a:off x="0" y="0"/>
          <a:ext cx="0" cy="0"/>
          <a:chOff x="0" y="0"/>
          <a:chExt cx="0" cy="0"/>
        </a:xfrm>
      </p:grpSpPr>
      <p:sp>
        <p:nvSpPr>
          <p:cNvPr id="4353" name="Google Shape;4353;p193"/>
          <p:cNvSpPr txBox="1"/>
          <p:nvPr/>
        </p:nvSpPr>
        <p:spPr>
          <a:xfrm>
            <a:off x="7545235" y="128475"/>
            <a:ext cx="1320600" cy="64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600" u="none" cap="none" strike="noStrike">
                <a:solidFill>
                  <a:srgbClr val="000000"/>
                </a:solidFill>
                <a:latin typeface="Arial"/>
                <a:ea typeface="Arial"/>
                <a:cs typeface="Arial"/>
                <a:sym typeface="Arial"/>
              </a:rPr>
              <a:t>2001</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600" u="none" cap="none" strike="noStrike">
                <a:solidFill>
                  <a:srgbClr val="000000"/>
                </a:solidFill>
                <a:latin typeface="Arial"/>
                <a:ea typeface="Arial"/>
                <a:cs typeface="Arial"/>
                <a:sym typeface="Arial"/>
              </a:rPr>
              <a:t>$32</a:t>
            </a:r>
            <a:r>
              <a:rPr lang="en" sz="1600"/>
              <a:t>–</a:t>
            </a:r>
            <a:r>
              <a:rPr b="0" i="0" lang="en" sz="1600" u="none" cap="none" strike="noStrike">
                <a:solidFill>
                  <a:srgbClr val="000000"/>
                </a:solidFill>
                <a:latin typeface="Arial"/>
                <a:ea typeface="Arial"/>
                <a:cs typeface="Arial"/>
                <a:sym typeface="Arial"/>
              </a:rPr>
              <a:t>$292</a:t>
            </a:r>
            <a:endParaRPr b="0" i="0" sz="1600" u="none" cap="none" strike="noStrike">
              <a:solidFill>
                <a:srgbClr val="000000"/>
              </a:solidFill>
              <a:latin typeface="Arial"/>
              <a:ea typeface="Arial"/>
              <a:cs typeface="Arial"/>
              <a:sym typeface="Arial"/>
            </a:endParaRPr>
          </a:p>
        </p:txBody>
      </p:sp>
      <p:sp>
        <p:nvSpPr>
          <p:cNvPr id="4354" name="Google Shape;4354;p193"/>
          <p:cNvSpPr txBox="1"/>
          <p:nvPr/>
        </p:nvSpPr>
        <p:spPr>
          <a:xfrm>
            <a:off x="1180925" y="2547575"/>
            <a:ext cx="2665500" cy="43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cxnSp>
        <p:nvCxnSpPr>
          <p:cNvPr id="4355" name="Google Shape;4355;p193"/>
          <p:cNvCxnSpPr/>
          <p:nvPr/>
        </p:nvCxnSpPr>
        <p:spPr>
          <a:xfrm>
            <a:off x="7496275" y="1200"/>
            <a:ext cx="0" cy="5141100"/>
          </a:xfrm>
          <a:prstGeom prst="straightConnector1">
            <a:avLst/>
          </a:prstGeom>
          <a:noFill/>
          <a:ln cap="flat" cmpd="sng" w="9525">
            <a:solidFill>
              <a:schemeClr val="dk2"/>
            </a:solidFill>
            <a:prstDash val="solid"/>
            <a:round/>
            <a:headEnd len="med" w="med" type="none"/>
            <a:tailEnd len="med" w="med" type="none"/>
          </a:ln>
        </p:spPr>
      </p:cxnSp>
      <p:grpSp>
        <p:nvGrpSpPr>
          <p:cNvPr id="4356" name="Google Shape;4356;p193"/>
          <p:cNvGrpSpPr/>
          <p:nvPr/>
        </p:nvGrpSpPr>
        <p:grpSpPr>
          <a:xfrm>
            <a:off x="3050627" y="217597"/>
            <a:ext cx="2367007" cy="3625851"/>
            <a:chOff x="5448404" y="1529035"/>
            <a:chExt cx="2096923" cy="3212129"/>
          </a:xfrm>
        </p:grpSpPr>
        <p:grpSp>
          <p:nvGrpSpPr>
            <p:cNvPr id="4357" name="Google Shape;4357;p193"/>
            <p:cNvGrpSpPr/>
            <p:nvPr/>
          </p:nvGrpSpPr>
          <p:grpSpPr>
            <a:xfrm>
              <a:off x="5524525" y="1529035"/>
              <a:ext cx="1666688" cy="3212129"/>
              <a:chOff x="5524525" y="1529035"/>
              <a:chExt cx="1666688" cy="3212129"/>
            </a:xfrm>
          </p:grpSpPr>
          <p:grpSp>
            <p:nvGrpSpPr>
              <p:cNvPr id="4358" name="Google Shape;4358;p193"/>
              <p:cNvGrpSpPr/>
              <p:nvPr/>
            </p:nvGrpSpPr>
            <p:grpSpPr>
              <a:xfrm>
                <a:off x="5524525" y="1529035"/>
                <a:ext cx="1666688" cy="3212129"/>
                <a:chOff x="2272368" y="1374425"/>
                <a:chExt cx="2661591" cy="5129557"/>
              </a:xfrm>
            </p:grpSpPr>
            <p:pic>
              <p:nvPicPr>
                <p:cNvPr id="4359" name="Google Shape;4359;p193"/>
                <p:cNvPicPr preferRelativeResize="0"/>
                <p:nvPr/>
              </p:nvPicPr>
              <p:blipFill rotWithShape="1">
                <a:blip r:embed="rId3">
                  <a:alphaModFix amt="84000"/>
                </a:blip>
                <a:srcRect b="0" l="0" r="0" t="0"/>
                <a:stretch/>
              </p:blipFill>
              <p:spPr>
                <a:xfrm>
                  <a:off x="2272368" y="2671992"/>
                  <a:ext cx="2661591" cy="3831990"/>
                </a:xfrm>
                <a:prstGeom prst="rect">
                  <a:avLst/>
                </a:prstGeom>
                <a:noFill/>
                <a:ln>
                  <a:noFill/>
                </a:ln>
              </p:spPr>
            </p:pic>
            <p:pic>
              <p:nvPicPr>
                <p:cNvPr id="4360" name="Google Shape;4360;p193"/>
                <p:cNvPicPr preferRelativeResize="0"/>
                <p:nvPr/>
              </p:nvPicPr>
              <p:blipFill rotWithShape="1">
                <a:blip r:embed="rId4">
                  <a:alphaModFix/>
                </a:blip>
                <a:srcRect b="0" l="0" r="52426" t="0"/>
                <a:stretch/>
              </p:blipFill>
              <p:spPr>
                <a:xfrm>
                  <a:off x="3034375" y="1374425"/>
                  <a:ext cx="1080425" cy="1712125"/>
                </a:xfrm>
                <a:prstGeom prst="rect">
                  <a:avLst/>
                </a:prstGeom>
                <a:noFill/>
                <a:ln>
                  <a:noFill/>
                </a:ln>
              </p:spPr>
            </p:pic>
          </p:grpSp>
          <p:grpSp>
            <p:nvGrpSpPr>
              <p:cNvPr id="4361" name="Google Shape;4361;p193"/>
              <p:cNvGrpSpPr/>
              <p:nvPr/>
            </p:nvGrpSpPr>
            <p:grpSpPr>
              <a:xfrm>
                <a:off x="5694743" y="2341825"/>
                <a:ext cx="1239950" cy="2365386"/>
                <a:chOff x="5694743" y="2341825"/>
                <a:chExt cx="1239950" cy="2365386"/>
              </a:xfrm>
            </p:grpSpPr>
            <p:grpSp>
              <p:nvGrpSpPr>
                <p:cNvPr id="4362" name="Google Shape;4362;p193"/>
                <p:cNvGrpSpPr/>
                <p:nvPr/>
              </p:nvGrpSpPr>
              <p:grpSpPr>
                <a:xfrm rot="-7765823">
                  <a:off x="5672833" y="2621234"/>
                  <a:ext cx="753666" cy="299284"/>
                  <a:chOff x="1043330" y="3457140"/>
                  <a:chExt cx="1041750" cy="577615"/>
                </a:xfrm>
              </p:grpSpPr>
              <p:grpSp>
                <p:nvGrpSpPr>
                  <p:cNvPr id="4363" name="Google Shape;4363;p193"/>
                  <p:cNvGrpSpPr/>
                  <p:nvPr/>
                </p:nvGrpSpPr>
                <p:grpSpPr>
                  <a:xfrm>
                    <a:off x="1192604" y="3457214"/>
                    <a:ext cx="693884" cy="577541"/>
                    <a:chOff x="2208316" y="3266500"/>
                    <a:chExt cx="390173" cy="324753"/>
                  </a:xfrm>
                </p:grpSpPr>
                <p:pic>
                  <p:nvPicPr>
                    <p:cNvPr descr="Resultado de imagen para ekg png" id="4364" name="Google Shape;4364;p193"/>
                    <p:cNvPicPr preferRelativeResize="0"/>
                    <p:nvPr/>
                  </p:nvPicPr>
                  <p:blipFill rotWithShape="1">
                    <a:blip r:embed="rId5">
                      <a:alphaModFix/>
                    </a:blip>
                    <a:srcRect b="0" l="20173" r="16386" t="0"/>
                    <a:stretch/>
                  </p:blipFill>
                  <p:spPr>
                    <a:xfrm>
                      <a:off x="2208316" y="3266501"/>
                      <a:ext cx="154411" cy="324752"/>
                    </a:xfrm>
                    <a:prstGeom prst="rect">
                      <a:avLst/>
                    </a:prstGeom>
                    <a:noFill/>
                    <a:ln>
                      <a:noFill/>
                    </a:ln>
                  </p:spPr>
                </p:pic>
                <p:pic>
                  <p:nvPicPr>
                    <p:cNvPr descr="Resultado de imagen para ekg png" id="4365" name="Google Shape;4365;p193"/>
                    <p:cNvPicPr preferRelativeResize="0"/>
                    <p:nvPr/>
                  </p:nvPicPr>
                  <p:blipFill rotWithShape="1">
                    <a:blip r:embed="rId5">
                      <a:alphaModFix/>
                    </a:blip>
                    <a:srcRect b="0" l="0" r="0" t="0"/>
                    <a:stretch/>
                  </p:blipFill>
                  <p:spPr>
                    <a:xfrm>
                      <a:off x="2355087" y="3266500"/>
                      <a:ext cx="243402" cy="324752"/>
                    </a:xfrm>
                    <a:prstGeom prst="rect">
                      <a:avLst/>
                    </a:prstGeom>
                    <a:noFill/>
                    <a:ln>
                      <a:noFill/>
                    </a:ln>
                  </p:spPr>
                </p:pic>
              </p:grpSp>
              <p:pic>
                <p:nvPicPr>
                  <p:cNvPr descr="Resultado de imagen para ekg png" id="4366" name="Google Shape;4366;p193"/>
                  <p:cNvPicPr preferRelativeResize="0"/>
                  <p:nvPr/>
                </p:nvPicPr>
                <p:blipFill rotWithShape="1">
                  <a:blip r:embed="rId5">
                    <a:alphaModFix/>
                  </a:blip>
                  <a:srcRect b="0" l="36560" r="0" t="0"/>
                  <a:stretch/>
                </p:blipFill>
                <p:spPr>
                  <a:xfrm>
                    <a:off x="1802888" y="3457140"/>
                    <a:ext cx="274602" cy="577536"/>
                  </a:xfrm>
                  <a:prstGeom prst="rect">
                    <a:avLst/>
                  </a:prstGeom>
                  <a:noFill/>
                  <a:ln>
                    <a:noFill/>
                  </a:ln>
                </p:spPr>
              </p:pic>
              <p:sp>
                <p:nvSpPr>
                  <p:cNvPr id="4367" name="Google Shape;4367;p193"/>
                  <p:cNvSpPr/>
                  <p:nvPr/>
                </p:nvSpPr>
                <p:spPr>
                  <a:xfrm rot="5400000">
                    <a:off x="2019229" y="3780373"/>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368" name="Google Shape;4368;p193"/>
                  <p:cNvSpPr/>
                  <p:nvPr/>
                </p:nvSpPr>
                <p:spPr>
                  <a:xfrm rot="-5400000">
                    <a:off x="1041380" y="3771924"/>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nvGrpSpPr>
                <p:cNvPr id="4369" name="Google Shape;4369;p193"/>
                <p:cNvGrpSpPr/>
                <p:nvPr/>
              </p:nvGrpSpPr>
              <p:grpSpPr>
                <a:xfrm rot="-2721841">
                  <a:off x="6186620" y="2565464"/>
                  <a:ext cx="753659" cy="299267"/>
                  <a:chOff x="1043330" y="3457140"/>
                  <a:chExt cx="1041750" cy="577615"/>
                </a:xfrm>
              </p:grpSpPr>
              <p:grpSp>
                <p:nvGrpSpPr>
                  <p:cNvPr id="4370" name="Google Shape;4370;p193"/>
                  <p:cNvGrpSpPr/>
                  <p:nvPr/>
                </p:nvGrpSpPr>
                <p:grpSpPr>
                  <a:xfrm>
                    <a:off x="1192604" y="3457214"/>
                    <a:ext cx="693884" cy="577541"/>
                    <a:chOff x="2208316" y="3266500"/>
                    <a:chExt cx="390173" cy="324753"/>
                  </a:xfrm>
                </p:grpSpPr>
                <p:pic>
                  <p:nvPicPr>
                    <p:cNvPr descr="Resultado de imagen para ekg png" id="4371" name="Google Shape;4371;p193"/>
                    <p:cNvPicPr preferRelativeResize="0"/>
                    <p:nvPr/>
                  </p:nvPicPr>
                  <p:blipFill rotWithShape="1">
                    <a:blip r:embed="rId5">
                      <a:alphaModFix/>
                    </a:blip>
                    <a:srcRect b="0" l="20173" r="16386" t="0"/>
                    <a:stretch/>
                  </p:blipFill>
                  <p:spPr>
                    <a:xfrm>
                      <a:off x="2208316" y="3266501"/>
                      <a:ext cx="154411" cy="324752"/>
                    </a:xfrm>
                    <a:prstGeom prst="rect">
                      <a:avLst/>
                    </a:prstGeom>
                    <a:noFill/>
                    <a:ln>
                      <a:noFill/>
                    </a:ln>
                  </p:spPr>
                </p:pic>
                <p:pic>
                  <p:nvPicPr>
                    <p:cNvPr descr="Resultado de imagen para ekg png" id="4372" name="Google Shape;4372;p193"/>
                    <p:cNvPicPr preferRelativeResize="0"/>
                    <p:nvPr/>
                  </p:nvPicPr>
                  <p:blipFill rotWithShape="1">
                    <a:blip r:embed="rId5">
                      <a:alphaModFix/>
                    </a:blip>
                    <a:srcRect b="0" l="0" r="0" t="0"/>
                    <a:stretch/>
                  </p:blipFill>
                  <p:spPr>
                    <a:xfrm>
                      <a:off x="2355087" y="3266500"/>
                      <a:ext cx="243402" cy="324752"/>
                    </a:xfrm>
                    <a:prstGeom prst="rect">
                      <a:avLst/>
                    </a:prstGeom>
                    <a:noFill/>
                    <a:ln>
                      <a:noFill/>
                    </a:ln>
                  </p:spPr>
                </p:pic>
              </p:grpSp>
              <p:pic>
                <p:nvPicPr>
                  <p:cNvPr descr="Resultado de imagen para ekg png" id="4373" name="Google Shape;4373;p193"/>
                  <p:cNvPicPr preferRelativeResize="0"/>
                  <p:nvPr/>
                </p:nvPicPr>
                <p:blipFill rotWithShape="1">
                  <a:blip r:embed="rId5">
                    <a:alphaModFix/>
                  </a:blip>
                  <a:srcRect b="0" l="36560" r="0" t="0"/>
                  <a:stretch/>
                </p:blipFill>
                <p:spPr>
                  <a:xfrm>
                    <a:off x="1802888" y="3457140"/>
                    <a:ext cx="274602" cy="577536"/>
                  </a:xfrm>
                  <a:prstGeom prst="rect">
                    <a:avLst/>
                  </a:prstGeom>
                  <a:noFill/>
                  <a:ln>
                    <a:noFill/>
                  </a:ln>
                </p:spPr>
              </p:pic>
              <p:sp>
                <p:nvSpPr>
                  <p:cNvPr id="4374" name="Google Shape;4374;p193"/>
                  <p:cNvSpPr/>
                  <p:nvPr/>
                </p:nvSpPr>
                <p:spPr>
                  <a:xfrm rot="5400000">
                    <a:off x="2019229" y="3780373"/>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375" name="Google Shape;4375;p193"/>
                  <p:cNvSpPr/>
                  <p:nvPr/>
                </p:nvSpPr>
                <p:spPr>
                  <a:xfrm rot="-5400000">
                    <a:off x="1041380" y="3771924"/>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nvGrpSpPr>
                <p:cNvPr id="4376" name="Google Shape;4376;p193"/>
                <p:cNvGrpSpPr/>
                <p:nvPr/>
              </p:nvGrpSpPr>
              <p:grpSpPr>
                <a:xfrm rot="5400000">
                  <a:off x="5977301" y="4200393"/>
                  <a:ext cx="711278" cy="302359"/>
                  <a:chOff x="1098078" y="3470082"/>
                  <a:chExt cx="983107" cy="583591"/>
                </a:xfrm>
              </p:grpSpPr>
              <p:grpSp>
                <p:nvGrpSpPr>
                  <p:cNvPr id="4377" name="Google Shape;4377;p193"/>
                  <p:cNvGrpSpPr/>
                  <p:nvPr/>
                </p:nvGrpSpPr>
                <p:grpSpPr>
                  <a:xfrm>
                    <a:off x="1098078" y="3470082"/>
                    <a:ext cx="670153" cy="580581"/>
                    <a:chOff x="2155164" y="3273736"/>
                    <a:chExt cx="376829" cy="326462"/>
                  </a:xfrm>
                </p:grpSpPr>
                <p:pic>
                  <p:nvPicPr>
                    <p:cNvPr descr="Resultado de imagen para ekg png" id="4378" name="Google Shape;4378;p193"/>
                    <p:cNvPicPr preferRelativeResize="0"/>
                    <p:nvPr/>
                  </p:nvPicPr>
                  <p:blipFill rotWithShape="1">
                    <a:blip r:embed="rId5">
                      <a:alphaModFix/>
                    </a:blip>
                    <a:srcRect b="0" l="-2683" r="16387" t="0"/>
                    <a:stretch/>
                  </p:blipFill>
                  <p:spPr>
                    <a:xfrm>
                      <a:off x="2155164" y="3273736"/>
                      <a:ext cx="210047" cy="324752"/>
                    </a:xfrm>
                    <a:prstGeom prst="rect">
                      <a:avLst/>
                    </a:prstGeom>
                    <a:noFill/>
                    <a:ln>
                      <a:noFill/>
                    </a:ln>
                  </p:spPr>
                </p:pic>
                <p:pic>
                  <p:nvPicPr>
                    <p:cNvPr descr="Resultado de imagen para ekg png" id="4379" name="Google Shape;4379;p193"/>
                    <p:cNvPicPr preferRelativeResize="0"/>
                    <p:nvPr/>
                  </p:nvPicPr>
                  <p:blipFill rotWithShape="1">
                    <a:blip r:embed="rId5">
                      <a:alphaModFix/>
                    </a:blip>
                    <a:srcRect b="0" l="0" r="21154" t="0"/>
                    <a:stretch/>
                  </p:blipFill>
                  <p:spPr>
                    <a:xfrm>
                      <a:off x="2340081" y="3275447"/>
                      <a:ext cx="191912" cy="324751"/>
                    </a:xfrm>
                    <a:prstGeom prst="rect">
                      <a:avLst/>
                    </a:prstGeom>
                    <a:noFill/>
                    <a:ln>
                      <a:noFill/>
                    </a:ln>
                  </p:spPr>
                </p:pic>
              </p:grpSp>
              <p:pic>
                <p:nvPicPr>
                  <p:cNvPr descr="Resultado de imagen para ekg png" id="4380" name="Google Shape;4380;p193"/>
                  <p:cNvPicPr preferRelativeResize="0"/>
                  <p:nvPr/>
                </p:nvPicPr>
                <p:blipFill rotWithShape="1">
                  <a:blip r:embed="rId5">
                    <a:alphaModFix/>
                  </a:blip>
                  <a:srcRect b="0" l="36560" r="0" t="0"/>
                  <a:stretch/>
                </p:blipFill>
                <p:spPr>
                  <a:xfrm>
                    <a:off x="1768204" y="3476137"/>
                    <a:ext cx="274602" cy="577536"/>
                  </a:xfrm>
                  <a:prstGeom prst="rect">
                    <a:avLst/>
                  </a:prstGeom>
                  <a:noFill/>
                  <a:ln>
                    <a:noFill/>
                  </a:ln>
                </p:spPr>
              </p:pic>
              <p:sp>
                <p:nvSpPr>
                  <p:cNvPr id="4381" name="Google Shape;4381;p193"/>
                  <p:cNvSpPr/>
                  <p:nvPr/>
                </p:nvSpPr>
                <p:spPr>
                  <a:xfrm rot="5400000">
                    <a:off x="2015336" y="3798259"/>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nvGrpSpPr>
                <p:cNvPr id="4382" name="Google Shape;4382;p193"/>
                <p:cNvGrpSpPr/>
                <p:nvPr/>
              </p:nvGrpSpPr>
              <p:grpSpPr>
                <a:xfrm rot="5400000">
                  <a:off x="6009943" y="3568381"/>
                  <a:ext cx="655141" cy="300717"/>
                  <a:chOff x="968179" y="3462836"/>
                  <a:chExt cx="905517" cy="580423"/>
                </a:xfrm>
              </p:grpSpPr>
              <p:grpSp>
                <p:nvGrpSpPr>
                  <p:cNvPr id="4383" name="Google Shape;4383;p193"/>
                  <p:cNvGrpSpPr/>
                  <p:nvPr/>
                </p:nvGrpSpPr>
                <p:grpSpPr>
                  <a:xfrm>
                    <a:off x="968179" y="3462836"/>
                    <a:ext cx="733506" cy="577541"/>
                    <a:chOff x="2082121" y="3269661"/>
                    <a:chExt cx="412453" cy="324753"/>
                  </a:xfrm>
                </p:grpSpPr>
                <p:pic>
                  <p:nvPicPr>
                    <p:cNvPr descr="Resultado de imagen para ekg png" id="4384" name="Google Shape;4384;p193"/>
                    <p:cNvPicPr preferRelativeResize="0"/>
                    <p:nvPr/>
                  </p:nvPicPr>
                  <p:blipFill rotWithShape="1">
                    <a:blip r:embed="rId5">
                      <a:alphaModFix/>
                    </a:blip>
                    <a:srcRect b="0" l="-2683" r="16387" t="0"/>
                    <a:stretch/>
                  </p:blipFill>
                  <p:spPr>
                    <a:xfrm>
                      <a:off x="2082121" y="3269662"/>
                      <a:ext cx="210047" cy="324752"/>
                    </a:xfrm>
                    <a:prstGeom prst="rect">
                      <a:avLst/>
                    </a:prstGeom>
                    <a:noFill/>
                    <a:ln>
                      <a:noFill/>
                    </a:ln>
                  </p:spPr>
                </p:pic>
                <p:pic>
                  <p:nvPicPr>
                    <p:cNvPr descr="Resultado de imagen para ekg png" id="4385" name="Google Shape;4385;p193"/>
                    <p:cNvPicPr preferRelativeResize="0"/>
                    <p:nvPr/>
                  </p:nvPicPr>
                  <p:blipFill rotWithShape="1">
                    <a:blip r:embed="rId5">
                      <a:alphaModFix/>
                    </a:blip>
                    <a:srcRect b="0" l="0" r="13703" t="0"/>
                    <a:stretch/>
                  </p:blipFill>
                  <p:spPr>
                    <a:xfrm>
                      <a:off x="2284527" y="3269661"/>
                      <a:ext cx="210047" cy="324752"/>
                    </a:xfrm>
                    <a:prstGeom prst="rect">
                      <a:avLst/>
                    </a:prstGeom>
                    <a:noFill/>
                    <a:ln>
                      <a:noFill/>
                    </a:ln>
                  </p:spPr>
                </p:pic>
              </p:grpSp>
              <p:pic>
                <p:nvPicPr>
                  <p:cNvPr descr="Resultado de imagen para ekg png" id="4386" name="Google Shape;4386;p193"/>
                  <p:cNvPicPr preferRelativeResize="0"/>
                  <p:nvPr/>
                </p:nvPicPr>
                <p:blipFill rotWithShape="1">
                  <a:blip r:embed="rId5">
                    <a:alphaModFix/>
                  </a:blip>
                  <a:srcRect b="0" l="36561" r="13050" t="0"/>
                  <a:stretch/>
                </p:blipFill>
                <p:spPr>
                  <a:xfrm>
                    <a:off x="1655593" y="3465721"/>
                    <a:ext cx="218103" cy="577538"/>
                  </a:xfrm>
                  <a:prstGeom prst="rect">
                    <a:avLst/>
                  </a:prstGeom>
                  <a:noFill/>
                  <a:ln>
                    <a:noFill/>
                  </a:ln>
                </p:spPr>
              </p:pic>
            </p:grpSp>
            <p:pic>
              <p:nvPicPr>
                <p:cNvPr id="4387" name="Google Shape;4387;p193"/>
                <p:cNvPicPr preferRelativeResize="0"/>
                <p:nvPr/>
              </p:nvPicPr>
              <p:blipFill rotWithShape="1">
                <a:blip r:embed="rId6">
                  <a:alphaModFix/>
                </a:blip>
                <a:srcRect b="0" l="0" r="0" t="0"/>
                <a:stretch/>
              </p:blipFill>
              <p:spPr>
                <a:xfrm>
                  <a:off x="6173588" y="2863979"/>
                  <a:ext cx="251949" cy="570987"/>
                </a:xfrm>
                <a:prstGeom prst="rect">
                  <a:avLst/>
                </a:prstGeom>
                <a:noFill/>
                <a:ln>
                  <a:noFill/>
                </a:ln>
              </p:spPr>
            </p:pic>
          </p:grpSp>
        </p:grpSp>
        <p:sp>
          <p:nvSpPr>
            <p:cNvPr id="4388" name="Google Shape;4388;p193"/>
            <p:cNvSpPr txBox="1"/>
            <p:nvPr/>
          </p:nvSpPr>
          <p:spPr>
            <a:xfrm>
              <a:off x="5448404" y="3429332"/>
              <a:ext cx="1066500" cy="23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50"/>
                <a:buFont typeface="Arial"/>
                <a:buNone/>
              </a:pPr>
              <a:r>
                <a:rPr b="1" i="0" lang="en" sz="1200" u="none" cap="none" strike="noStrike">
                  <a:solidFill>
                    <a:srgbClr val="D41F1F"/>
                  </a:solidFill>
                </a:rPr>
                <a:t>QT </a:t>
              </a:r>
              <a:endParaRPr b="1" sz="1200"/>
            </a:p>
            <a:p>
              <a:pPr indent="0" lvl="0" marL="0" marR="0" rtl="0" algn="ctr">
                <a:lnSpc>
                  <a:spcPct val="100000"/>
                </a:lnSpc>
                <a:spcBef>
                  <a:spcPts val="0"/>
                </a:spcBef>
                <a:spcAft>
                  <a:spcPts val="0"/>
                </a:spcAft>
                <a:buClr>
                  <a:srgbClr val="000000"/>
                </a:buClr>
                <a:buSzPts val="750"/>
                <a:buFont typeface="Arial"/>
                <a:buNone/>
              </a:pPr>
              <a:r>
                <a:rPr b="1" i="0" lang="en" sz="1200" u="none" cap="none" strike="noStrike">
                  <a:solidFill>
                    <a:srgbClr val="D41F1F"/>
                  </a:solidFill>
                </a:rPr>
                <a:t>prolong-</a:t>
              </a:r>
              <a:endParaRPr b="1" i="0" sz="1200" u="none" cap="none" strike="noStrike">
                <a:solidFill>
                  <a:srgbClr val="D41F1F"/>
                </a:solidFill>
              </a:endParaRPr>
            </a:p>
            <a:p>
              <a:pPr indent="0" lvl="0" marL="0" marR="0" rtl="0" algn="ctr">
                <a:lnSpc>
                  <a:spcPct val="100000"/>
                </a:lnSpc>
                <a:spcBef>
                  <a:spcPts val="0"/>
                </a:spcBef>
                <a:spcAft>
                  <a:spcPts val="0"/>
                </a:spcAft>
                <a:buClr>
                  <a:srgbClr val="000000"/>
                </a:buClr>
                <a:buSzPts val="750"/>
                <a:buFont typeface="Arial"/>
                <a:buNone/>
              </a:pPr>
              <a:r>
                <a:rPr b="1" i="0" lang="en" sz="1200" u="none" cap="none" strike="noStrike">
                  <a:solidFill>
                    <a:srgbClr val="D41F1F"/>
                  </a:solidFill>
                </a:rPr>
                <a:t>ation</a:t>
              </a:r>
              <a:endParaRPr b="1" i="0" sz="1200" u="none" cap="none" strike="noStrike">
                <a:solidFill>
                  <a:srgbClr val="D41F1F"/>
                </a:solidFill>
              </a:endParaRPr>
            </a:p>
          </p:txBody>
        </p:sp>
        <p:sp>
          <p:nvSpPr>
            <p:cNvPr id="4389" name="Google Shape;4389;p193"/>
            <p:cNvSpPr txBox="1"/>
            <p:nvPr/>
          </p:nvSpPr>
          <p:spPr>
            <a:xfrm>
              <a:off x="6400227" y="4115447"/>
              <a:ext cx="1145100" cy="23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50"/>
                <a:buFont typeface="Arial"/>
                <a:buNone/>
              </a:pPr>
              <a:r>
                <a:rPr b="1" i="0" lang="en" sz="1200" u="none" cap="none" strike="noStrike">
                  <a:solidFill>
                    <a:srgbClr val="000000"/>
                  </a:solidFill>
                </a:rPr>
                <a:t>DRESS syndrome</a:t>
              </a:r>
              <a:endParaRPr b="1" i="0" sz="1200" u="none" cap="none" strike="noStrike">
                <a:solidFill>
                  <a:srgbClr val="000000"/>
                </a:solidFill>
              </a:endParaRPr>
            </a:p>
          </p:txBody>
        </p:sp>
      </p:grpSp>
      <p:grpSp>
        <p:nvGrpSpPr>
          <p:cNvPr id="4390" name="Google Shape;4390;p193"/>
          <p:cNvGrpSpPr/>
          <p:nvPr/>
        </p:nvGrpSpPr>
        <p:grpSpPr>
          <a:xfrm>
            <a:off x="5552338" y="217590"/>
            <a:ext cx="1529557" cy="2131525"/>
            <a:chOff x="4739991" y="1807063"/>
            <a:chExt cx="1229647" cy="1713582"/>
          </a:xfrm>
        </p:grpSpPr>
        <p:pic>
          <p:nvPicPr>
            <p:cNvPr id="4391" name="Google Shape;4391;p193"/>
            <p:cNvPicPr preferRelativeResize="0"/>
            <p:nvPr/>
          </p:nvPicPr>
          <p:blipFill rotWithShape="1">
            <a:blip r:embed="rId7">
              <a:alphaModFix/>
            </a:blip>
            <a:srcRect b="0" l="47445" r="0" t="0"/>
            <a:stretch/>
          </p:blipFill>
          <p:spPr>
            <a:xfrm rot="10800000">
              <a:off x="4739991" y="2029954"/>
              <a:ext cx="1039128" cy="1490691"/>
            </a:xfrm>
            <a:prstGeom prst="rect">
              <a:avLst/>
            </a:prstGeom>
            <a:noFill/>
            <a:ln>
              <a:noFill/>
            </a:ln>
          </p:spPr>
        </p:pic>
        <p:sp>
          <p:nvSpPr>
            <p:cNvPr id="4392" name="Google Shape;4392;p193"/>
            <p:cNvSpPr txBox="1"/>
            <p:nvPr/>
          </p:nvSpPr>
          <p:spPr>
            <a:xfrm>
              <a:off x="4997638" y="1807063"/>
              <a:ext cx="972000" cy="48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200">
                  <a:solidFill>
                    <a:srgbClr val="000000"/>
                  </a:solidFill>
                </a:rPr>
                <a:t>geode</a:t>
              </a:r>
              <a:endParaRPr sz="1200">
                <a:solidFill>
                  <a:srgbClr val="000000"/>
                </a:solidFill>
              </a:endParaRPr>
            </a:p>
          </p:txBody>
        </p:sp>
      </p:grpSp>
      <p:sp>
        <p:nvSpPr>
          <p:cNvPr id="4393" name="Google Shape;4393;p193"/>
          <p:cNvSpPr txBox="1"/>
          <p:nvPr/>
        </p:nvSpPr>
        <p:spPr>
          <a:xfrm>
            <a:off x="152400" y="133955"/>
            <a:ext cx="3550200" cy="6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Ziprasidone (GEODON)</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b="0" i="0" lang="en" sz="1300" u="none" cap="none" strike="noStrike">
                <a:solidFill>
                  <a:srgbClr val="000000"/>
                </a:solidFill>
                <a:latin typeface="Arial"/>
                <a:ea typeface="Arial"/>
                <a:cs typeface="Arial"/>
                <a:sym typeface="Arial"/>
              </a:rPr>
              <a:t>zi PRAY si dohn / GEE o don</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 sz="1600" u="none" cap="none" strike="noStrike">
                <a:solidFill>
                  <a:srgbClr val="000000"/>
                </a:solidFill>
                <a:latin typeface="Arial"/>
                <a:ea typeface="Arial"/>
                <a:cs typeface="Arial"/>
                <a:sym typeface="Arial"/>
              </a:rPr>
              <a:t>“Geode Don’s Zipper” </a:t>
            </a:r>
            <a:endParaRPr b="0" i="0" sz="1600" u="none" cap="none" strike="noStrike">
              <a:solidFill>
                <a:srgbClr val="000000"/>
              </a:solidFill>
              <a:latin typeface="Arial"/>
              <a:ea typeface="Arial"/>
              <a:cs typeface="Arial"/>
              <a:sym typeface="Arial"/>
            </a:endParaRPr>
          </a:p>
        </p:txBody>
      </p:sp>
      <p:pic>
        <p:nvPicPr>
          <p:cNvPr descr="Resultado de imagen para ziprasidone" id="4394" name="Google Shape;4394;p193"/>
          <p:cNvPicPr preferRelativeResize="0"/>
          <p:nvPr/>
        </p:nvPicPr>
        <p:blipFill rotWithShape="1">
          <a:blip r:embed="rId8">
            <a:alphaModFix/>
          </a:blip>
          <a:srcRect b="0" l="0" r="0" t="0"/>
          <a:stretch/>
        </p:blipFill>
        <p:spPr>
          <a:xfrm>
            <a:off x="7574975" y="1288577"/>
            <a:ext cx="1477167" cy="693601"/>
          </a:xfrm>
          <a:prstGeom prst="rect">
            <a:avLst/>
          </a:prstGeom>
          <a:noFill/>
          <a:ln>
            <a:noFill/>
          </a:ln>
        </p:spPr>
      </p:pic>
      <p:sp>
        <p:nvSpPr>
          <p:cNvPr id="4395" name="Google Shape;4395;p193"/>
          <p:cNvSpPr txBox="1"/>
          <p:nvPr/>
        </p:nvSpPr>
        <p:spPr>
          <a:xfrm>
            <a:off x="208630" y="1092300"/>
            <a:ext cx="2775000" cy="23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a:solidFill>
                  <a:srgbClr val="000000"/>
                </a:solidFill>
              </a:rPr>
              <a:t>❖ </a:t>
            </a:r>
            <a:r>
              <a:rPr b="0" i="0" lang="en" u="none" cap="none" strike="noStrike">
                <a:solidFill>
                  <a:srgbClr val="000000"/>
                </a:solidFill>
                <a:latin typeface="Arial"/>
                <a:ea typeface="Arial"/>
                <a:cs typeface="Arial"/>
                <a:sym typeface="Arial"/>
              </a:rPr>
              <a:t>Antipsychotic</a:t>
            </a:r>
            <a:r>
              <a:rPr b="0" i="0" lang="en" u="none" cap="none" strike="noStrike">
                <a:solidFill>
                  <a:srgbClr val="000000"/>
                </a:solidFill>
                <a:latin typeface="Arial"/>
                <a:ea typeface="Arial"/>
                <a:cs typeface="Arial"/>
                <a:sym typeface="Arial"/>
              </a:rPr>
              <a:t> (SGA)</a:t>
            </a:r>
            <a:endParaRPr sz="2000"/>
          </a:p>
          <a:p>
            <a:pPr indent="0" lvl="0" marL="0" marR="0" rtl="0" algn="l">
              <a:lnSpc>
                <a:spcPct val="100000"/>
              </a:lnSpc>
              <a:spcBef>
                <a:spcPts val="0"/>
              </a:spcBef>
              <a:spcAft>
                <a:spcPts val="0"/>
              </a:spcAft>
              <a:buNone/>
            </a:pPr>
            <a:r>
              <a:rPr b="0" i="0" lang="en" u="none" cap="none" strike="noStrike">
                <a:solidFill>
                  <a:srgbClr val="000000"/>
                </a:solidFill>
                <a:latin typeface="Arial"/>
                <a:ea typeface="Arial"/>
                <a:cs typeface="Arial"/>
                <a:sym typeface="Arial"/>
              </a:rPr>
              <a:t>❖ D2 antagonist - </a:t>
            </a:r>
            <a:r>
              <a:rPr b="1" i="0" lang="en" sz="1500" u="none" cap="none" strike="noStrike">
                <a:solidFill>
                  <a:srgbClr val="000000"/>
                </a:solidFill>
              </a:rPr>
              <a:t>⇩ </a:t>
            </a:r>
            <a:r>
              <a:rPr b="0" i="0" lang="en" u="none" cap="none" strike="noStrike">
                <a:solidFill>
                  <a:srgbClr val="000000"/>
                </a:solidFill>
                <a:latin typeface="Arial"/>
                <a:ea typeface="Arial"/>
                <a:cs typeface="Arial"/>
                <a:sym typeface="Arial"/>
              </a:rPr>
              <a:t>DA</a:t>
            </a:r>
            <a:endParaRPr sz="2000"/>
          </a:p>
          <a:p>
            <a:pPr indent="0" lvl="0" marL="0" marR="0" rtl="0" algn="l">
              <a:lnSpc>
                <a:spcPct val="100000"/>
              </a:lnSpc>
              <a:spcBef>
                <a:spcPts val="0"/>
              </a:spcBef>
              <a:spcAft>
                <a:spcPts val="0"/>
              </a:spcAft>
              <a:buNone/>
            </a:pPr>
            <a:r>
              <a:rPr b="0" i="0" lang="en" u="none" cap="none" strike="noStrike">
                <a:solidFill>
                  <a:srgbClr val="000000"/>
                </a:solidFill>
                <a:latin typeface="Arial"/>
                <a:ea typeface="Arial"/>
                <a:cs typeface="Arial"/>
                <a:sym typeface="Arial"/>
              </a:rPr>
              <a:t>❖ 5-HT</a:t>
            </a:r>
            <a:r>
              <a:rPr b="0" baseline="-25000" i="0" lang="en" u="none" cap="none" strike="noStrike">
                <a:solidFill>
                  <a:srgbClr val="000000"/>
                </a:solidFill>
                <a:latin typeface="Arial"/>
                <a:ea typeface="Arial"/>
                <a:cs typeface="Arial"/>
                <a:sym typeface="Arial"/>
              </a:rPr>
              <a:t>2A</a:t>
            </a:r>
            <a:r>
              <a:rPr b="0" i="0" lang="en" u="none" cap="none" strike="noStrike">
                <a:solidFill>
                  <a:srgbClr val="000000"/>
                </a:solidFill>
                <a:latin typeface="Arial"/>
                <a:ea typeface="Arial"/>
                <a:cs typeface="Arial"/>
                <a:sym typeface="Arial"/>
              </a:rPr>
              <a:t> antagonist - </a:t>
            </a:r>
            <a:r>
              <a:rPr b="1" i="0" lang="en" sz="1500" u="none" cap="none" strike="noStrike">
                <a:solidFill>
                  <a:srgbClr val="000000"/>
                </a:solidFill>
              </a:rPr>
              <a:t>⇧ </a:t>
            </a:r>
            <a:r>
              <a:rPr b="0" i="0" lang="en" u="none" cap="none" strike="noStrike">
                <a:solidFill>
                  <a:srgbClr val="000000"/>
                </a:solidFill>
                <a:latin typeface="Arial"/>
                <a:ea typeface="Arial"/>
                <a:cs typeface="Arial"/>
                <a:sym typeface="Arial"/>
              </a:rPr>
              <a:t>DA</a:t>
            </a:r>
            <a:endParaRPr b="0" i="0" u="none" cap="none" strike="noStrike">
              <a:solidFill>
                <a:srgbClr val="000000"/>
              </a:solidFill>
              <a:latin typeface="Arial"/>
              <a:ea typeface="Arial"/>
              <a:cs typeface="Arial"/>
              <a:sym typeface="Arial"/>
            </a:endParaRPr>
          </a:p>
        </p:txBody>
      </p:sp>
      <p:sp>
        <p:nvSpPr>
          <p:cNvPr id="4396" name="Google Shape;4396;p193"/>
          <p:cNvSpPr txBox="1"/>
          <p:nvPr/>
        </p:nvSpPr>
        <p:spPr>
          <a:xfrm>
            <a:off x="8132928" y="3375062"/>
            <a:ext cx="732900" cy="64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600" u="none" cap="none" strike="noStrike">
                <a:solidFill>
                  <a:srgbClr val="000000"/>
                </a:solidFill>
                <a:latin typeface="Arial"/>
                <a:ea typeface="Arial"/>
                <a:cs typeface="Arial"/>
                <a:sym typeface="Arial"/>
              </a:rPr>
              <a:t>20</a:t>
            </a:r>
            <a:endParaRPr sz="1600"/>
          </a:p>
          <a:p>
            <a:pPr indent="0" lvl="0" marL="0" marR="0" rtl="0" algn="l">
              <a:lnSpc>
                <a:spcPct val="100000"/>
              </a:lnSpc>
              <a:spcBef>
                <a:spcPts val="0"/>
              </a:spcBef>
              <a:spcAft>
                <a:spcPts val="0"/>
              </a:spcAft>
              <a:buClr>
                <a:srgbClr val="000000"/>
              </a:buClr>
              <a:buSzPts val="800"/>
              <a:buFont typeface="Arial"/>
              <a:buNone/>
            </a:pPr>
            <a:r>
              <a:rPr b="0" i="0" lang="en" sz="1600" u="sng" cap="none" strike="noStrike">
                <a:solidFill>
                  <a:srgbClr val="000000"/>
                </a:solidFill>
                <a:latin typeface="Arial"/>
                <a:ea typeface="Arial"/>
                <a:cs typeface="Arial"/>
                <a:sym typeface="Arial"/>
              </a:rPr>
              <a:t>40</a:t>
            </a:r>
            <a:endParaRPr sz="1600" u="sng"/>
          </a:p>
          <a:p>
            <a:pPr indent="0" lvl="0" marL="0" marR="0" rtl="0" algn="l">
              <a:lnSpc>
                <a:spcPct val="100000"/>
              </a:lnSpc>
              <a:spcBef>
                <a:spcPts val="0"/>
              </a:spcBef>
              <a:spcAft>
                <a:spcPts val="0"/>
              </a:spcAft>
              <a:buClr>
                <a:srgbClr val="000000"/>
              </a:buClr>
              <a:buSzPts val="800"/>
              <a:buFont typeface="Arial"/>
              <a:buNone/>
            </a:pPr>
            <a:r>
              <a:rPr b="0" i="0" lang="en" sz="1600" u="none" cap="none" strike="noStrike">
                <a:solidFill>
                  <a:srgbClr val="000000"/>
                </a:solidFill>
                <a:latin typeface="Arial"/>
                <a:ea typeface="Arial"/>
                <a:cs typeface="Arial"/>
                <a:sym typeface="Arial"/>
              </a:rPr>
              <a:t>60</a:t>
            </a:r>
            <a:endParaRPr sz="1600"/>
          </a:p>
          <a:p>
            <a:pPr indent="0" lvl="0" marL="0" marR="0" rtl="0" algn="l">
              <a:lnSpc>
                <a:spcPct val="100000"/>
              </a:lnSpc>
              <a:spcBef>
                <a:spcPts val="0"/>
              </a:spcBef>
              <a:spcAft>
                <a:spcPts val="0"/>
              </a:spcAft>
              <a:buClr>
                <a:srgbClr val="000000"/>
              </a:buClr>
              <a:buSzPts val="800"/>
              <a:buFont typeface="Arial"/>
              <a:buNone/>
            </a:pPr>
            <a:r>
              <a:rPr b="0" i="0" lang="en" sz="1600" u="none" cap="none" strike="noStrike">
                <a:solidFill>
                  <a:srgbClr val="000000"/>
                </a:solidFill>
                <a:latin typeface="Arial"/>
                <a:ea typeface="Arial"/>
                <a:cs typeface="Arial"/>
                <a:sym typeface="Arial"/>
              </a:rPr>
              <a:t>80</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0" i="0" lang="en" sz="1600" u="none" cap="none" strike="noStrike">
                <a:solidFill>
                  <a:srgbClr val="000000"/>
                </a:solidFill>
                <a:latin typeface="Arial"/>
                <a:ea typeface="Arial"/>
                <a:cs typeface="Arial"/>
                <a:sym typeface="Arial"/>
              </a:rPr>
              <a:t>mg</a:t>
            </a:r>
            <a:endParaRPr b="0" i="0" sz="1600" u="none" cap="none" strike="noStrike">
              <a:solidFill>
                <a:srgbClr val="000000"/>
              </a:solidFill>
              <a:latin typeface="Arial"/>
              <a:ea typeface="Arial"/>
              <a:cs typeface="Arial"/>
              <a:sym typeface="Arial"/>
            </a:endParaRPr>
          </a:p>
        </p:txBody>
      </p:sp>
      <p:pic>
        <p:nvPicPr>
          <p:cNvPr id="4397" name="Google Shape;4397;p193"/>
          <p:cNvPicPr preferRelativeResize="0"/>
          <p:nvPr/>
        </p:nvPicPr>
        <p:blipFill>
          <a:blip r:embed="rId9">
            <a:alphaModFix/>
          </a:blip>
          <a:stretch>
            <a:fillRect/>
          </a:stretch>
        </p:blipFill>
        <p:spPr>
          <a:xfrm rot="-5400000">
            <a:off x="7451688" y="3990513"/>
            <a:ext cx="911200" cy="323325"/>
          </a:xfrm>
          <a:prstGeom prst="rect">
            <a:avLst/>
          </a:prstGeom>
          <a:noFill/>
          <a:ln>
            <a:noFill/>
          </a:ln>
          <a:effectLst>
            <a:outerShdw blurRad="14288" rotWithShape="0" algn="tl" dir="2700000" dist="9525">
              <a:srgbClr val="000000">
                <a:alpha val="40000"/>
              </a:srgbClr>
            </a:outerShdw>
          </a:effectLst>
        </p:spPr>
      </p:pic>
      <p:sp>
        <p:nvSpPr>
          <p:cNvPr id="4398" name="Google Shape;4398;p193"/>
          <p:cNvSpPr txBox="1"/>
          <p:nvPr/>
        </p:nvSpPr>
        <p:spPr>
          <a:xfrm>
            <a:off x="208625" y="2056675"/>
            <a:ext cx="3232500" cy="694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a:t>FDA-approved</a:t>
            </a:r>
            <a:r>
              <a:rPr b="0" i="0" lang="en" u="none" cap="none" strike="noStrike">
                <a:solidFill>
                  <a:srgbClr val="000000"/>
                </a:solidFill>
                <a:latin typeface="Arial"/>
                <a:ea typeface="Arial"/>
                <a:cs typeface="Arial"/>
                <a:sym typeface="Arial"/>
              </a:rPr>
              <a:t> for: </a:t>
            </a:r>
            <a:endParaRPr/>
          </a:p>
          <a:p>
            <a:pPr indent="0" lvl="0" marL="0" marR="0" rtl="0" algn="l">
              <a:lnSpc>
                <a:spcPct val="100000"/>
              </a:lnSpc>
              <a:spcBef>
                <a:spcPts val="0"/>
              </a:spcBef>
              <a:spcAft>
                <a:spcPts val="0"/>
              </a:spcAft>
              <a:buNone/>
            </a:pPr>
            <a:r>
              <a:rPr b="0" i="0" lang="en" u="none" cap="none" strike="noStrike">
                <a:solidFill>
                  <a:srgbClr val="000000"/>
                </a:solidFill>
                <a:latin typeface="Arial"/>
                <a:ea typeface="Arial"/>
                <a:cs typeface="Arial"/>
                <a:sym typeface="Arial"/>
              </a:rPr>
              <a:t> ❖ Schizophrenia</a:t>
            </a:r>
            <a:endParaRPr/>
          </a:p>
          <a:p>
            <a:pPr indent="0" lvl="0" marL="0" marR="0" rtl="0" algn="l">
              <a:lnSpc>
                <a:spcPct val="100000"/>
              </a:lnSpc>
              <a:spcBef>
                <a:spcPts val="0"/>
              </a:spcBef>
              <a:spcAft>
                <a:spcPts val="0"/>
              </a:spcAft>
              <a:buNone/>
            </a:pPr>
            <a:r>
              <a:rPr b="0" i="0" lang="en" u="none" cap="none" strike="noStrike">
                <a:solidFill>
                  <a:srgbClr val="000000"/>
                </a:solidFill>
                <a:latin typeface="Arial"/>
                <a:ea typeface="Arial"/>
                <a:cs typeface="Arial"/>
                <a:sym typeface="Arial"/>
              </a:rPr>
              <a:t> ❖ Bipolar mania </a:t>
            </a:r>
            <a:endParaRPr/>
          </a:p>
          <a:p>
            <a:pPr indent="0" lvl="0" marL="0" marR="0" rtl="0" algn="l">
              <a:lnSpc>
                <a:spcPct val="100000"/>
              </a:lnSpc>
              <a:spcBef>
                <a:spcPts val="0"/>
              </a:spcBef>
              <a:spcAft>
                <a:spcPts val="0"/>
              </a:spcAft>
              <a:buNone/>
            </a:pPr>
            <a:r>
              <a:rPr b="0" i="0" lang="en" u="none" cap="none" strike="noStrike">
                <a:solidFill>
                  <a:srgbClr val="000000"/>
                </a:solidFill>
                <a:latin typeface="Arial"/>
                <a:ea typeface="Arial"/>
                <a:cs typeface="Arial"/>
                <a:sym typeface="Arial"/>
              </a:rPr>
              <a:t> ❖ Schizophrenia-associated </a:t>
            </a:r>
            <a:endParaRPr/>
          </a:p>
          <a:p>
            <a:pPr indent="0" lvl="0" marL="0" marR="0" rtl="0" algn="l">
              <a:lnSpc>
                <a:spcPct val="100000"/>
              </a:lnSpc>
              <a:spcBef>
                <a:spcPts val="0"/>
              </a:spcBef>
              <a:spcAft>
                <a:spcPts val="0"/>
              </a:spcAft>
              <a:buNone/>
            </a:pPr>
            <a:r>
              <a:rPr b="0" i="0" lang="en" u="none" cap="none" strike="noStrike">
                <a:solidFill>
                  <a:srgbClr val="000000"/>
                </a:solidFill>
                <a:latin typeface="Arial"/>
                <a:ea typeface="Arial"/>
                <a:cs typeface="Arial"/>
                <a:sym typeface="Arial"/>
              </a:rPr>
              <a:t>     agitation (IM)</a:t>
            </a:r>
            <a:endParaRPr/>
          </a:p>
          <a:p>
            <a:pPr indent="0" lvl="0" marL="0" marR="0" rtl="0" algn="l">
              <a:lnSpc>
                <a:spcPct val="100000"/>
              </a:lnSpc>
              <a:spcBef>
                <a:spcPts val="0"/>
              </a:spcBef>
              <a:spcAft>
                <a:spcPts val="0"/>
              </a:spcAft>
              <a:buNone/>
            </a:pPr>
            <a:r>
              <a:t/>
            </a:r>
            <a:endParaRPr b="0" i="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b="0" i="0" lang="en" u="none" cap="none" strike="noStrike">
                <a:solidFill>
                  <a:srgbClr val="000000"/>
                </a:solidFill>
                <a:latin typeface="Arial"/>
                <a:ea typeface="Arial"/>
                <a:cs typeface="Arial"/>
                <a:sym typeface="Arial"/>
              </a:rPr>
              <a:t>Used off-label for: </a:t>
            </a:r>
            <a:endParaRPr/>
          </a:p>
          <a:p>
            <a:pPr indent="0" lvl="0" marL="0" marR="0" rtl="0" algn="l">
              <a:lnSpc>
                <a:spcPct val="100000"/>
              </a:lnSpc>
              <a:spcBef>
                <a:spcPts val="0"/>
              </a:spcBef>
              <a:spcAft>
                <a:spcPts val="0"/>
              </a:spcAft>
              <a:buNone/>
            </a:pPr>
            <a:r>
              <a:rPr b="0" i="0" lang="en" u="none" cap="none" strike="noStrike">
                <a:solidFill>
                  <a:srgbClr val="000000"/>
                </a:solidFill>
                <a:latin typeface="Arial"/>
                <a:ea typeface="Arial"/>
                <a:cs typeface="Arial"/>
                <a:sym typeface="Arial"/>
              </a:rPr>
              <a:t> ❖ Bipolar maintenance</a:t>
            </a:r>
            <a:endParaRPr/>
          </a:p>
          <a:p>
            <a:pPr indent="0" lvl="0" marL="0" marR="0" rtl="0" algn="l">
              <a:lnSpc>
                <a:spcPct val="100000"/>
              </a:lnSpc>
              <a:spcBef>
                <a:spcPts val="0"/>
              </a:spcBef>
              <a:spcAft>
                <a:spcPts val="0"/>
              </a:spcAft>
              <a:buNone/>
            </a:pPr>
            <a:r>
              <a:rPr b="0" i="0" lang="en" u="none" cap="none" strike="noStrike">
                <a:solidFill>
                  <a:srgbClr val="000000"/>
                </a:solidFill>
                <a:latin typeface="Arial"/>
                <a:ea typeface="Arial"/>
                <a:cs typeface="Arial"/>
                <a:sym typeface="Arial"/>
              </a:rPr>
              <a:t> ❖ Impulse control disorders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u="none" cap="none" strike="noStrike">
                <a:solidFill>
                  <a:srgbClr val="000000"/>
                </a:solidFill>
                <a:latin typeface="Arial"/>
                <a:ea typeface="Arial"/>
                <a:cs typeface="Arial"/>
                <a:sym typeface="Arial"/>
              </a:rPr>
              <a:t> ❖ Delirium</a:t>
            </a:r>
            <a:endParaRPr/>
          </a:p>
          <a:p>
            <a:pPr indent="0" lvl="0" marL="0" marR="0" rtl="0" algn="l">
              <a:lnSpc>
                <a:spcPct val="100000"/>
              </a:lnSpc>
              <a:spcBef>
                <a:spcPts val="0"/>
              </a:spcBef>
              <a:spcAft>
                <a:spcPts val="0"/>
              </a:spcAft>
              <a:buNone/>
            </a:pPr>
            <a:r>
              <a:rPr b="0" i="0" lang="en" u="none" cap="none" strike="noStrike">
                <a:solidFill>
                  <a:srgbClr val="000000"/>
                </a:solidFill>
                <a:latin typeface="Arial"/>
                <a:ea typeface="Arial"/>
                <a:cs typeface="Arial"/>
                <a:sym typeface="Arial"/>
              </a:rPr>
              <a:t> ❖ Agitation of any type (IM)</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u="none" cap="none" strike="noStrike">
              <a:solidFill>
                <a:srgbClr val="FF0000"/>
              </a:solidFill>
              <a:latin typeface="Arial"/>
              <a:ea typeface="Arial"/>
              <a:cs typeface="Arial"/>
              <a:sym typeface="Arial"/>
            </a:endParaRPr>
          </a:p>
        </p:txBody>
      </p:sp>
      <p:sp>
        <p:nvSpPr>
          <p:cNvPr id="4399" name="Google Shape;4399;p193"/>
          <p:cNvSpPr txBox="1"/>
          <p:nvPr/>
        </p:nvSpPr>
        <p:spPr>
          <a:xfrm rot="5062">
            <a:off x="5344874" y="2752225"/>
            <a:ext cx="1833602" cy="22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lang="en" sz="1200">
                <a:solidFill>
                  <a:schemeClr val="dk1"/>
                </a:solidFill>
              </a:rPr>
              <a:t>“In a box” – few relevant kinetic interactions</a:t>
            </a:r>
            <a:endParaRPr b="0" i="0" sz="1200" u="none" cap="none" strike="noStrike">
              <a:solidFill>
                <a:schemeClr val="dk1"/>
              </a:solidFill>
              <a:latin typeface="Arial"/>
              <a:ea typeface="Arial"/>
              <a:cs typeface="Arial"/>
              <a:sym typeface="Arial"/>
            </a:endParaRPr>
          </a:p>
        </p:txBody>
      </p:sp>
      <p:grpSp>
        <p:nvGrpSpPr>
          <p:cNvPr id="4400" name="Google Shape;4400;p193"/>
          <p:cNvGrpSpPr/>
          <p:nvPr/>
        </p:nvGrpSpPr>
        <p:grpSpPr>
          <a:xfrm>
            <a:off x="5594358" y="3325734"/>
            <a:ext cx="1265268" cy="1282037"/>
            <a:chOff x="2955551" y="4413198"/>
            <a:chExt cx="1064592" cy="1078701"/>
          </a:xfrm>
        </p:grpSpPr>
        <p:pic>
          <p:nvPicPr>
            <p:cNvPr descr="clipped result image" id="4401" name="Google Shape;4401;p193"/>
            <p:cNvPicPr preferRelativeResize="0"/>
            <p:nvPr/>
          </p:nvPicPr>
          <p:blipFill rotWithShape="1">
            <a:blip r:embed="rId10">
              <a:alphaModFix/>
            </a:blip>
            <a:srcRect b="0" l="0" r="0" t="0"/>
            <a:stretch/>
          </p:blipFill>
          <p:spPr>
            <a:xfrm>
              <a:off x="2955551" y="4413198"/>
              <a:ext cx="1064592" cy="1078701"/>
            </a:xfrm>
            <a:prstGeom prst="rect">
              <a:avLst/>
            </a:prstGeom>
            <a:noFill/>
            <a:ln>
              <a:noFill/>
            </a:ln>
          </p:spPr>
        </p:pic>
        <p:sp>
          <p:nvSpPr>
            <p:cNvPr id="4402" name="Google Shape;4402;p193"/>
            <p:cNvSpPr txBox="1"/>
            <p:nvPr/>
          </p:nvSpPr>
          <p:spPr>
            <a:xfrm>
              <a:off x="3181911" y="5174513"/>
              <a:ext cx="708900" cy="31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id="4403" name="Google Shape;4403;p193"/>
            <p:cNvPicPr preferRelativeResize="0"/>
            <p:nvPr/>
          </p:nvPicPr>
          <p:blipFill rotWithShape="1">
            <a:blip r:embed="rId11">
              <a:alphaModFix amt="99000"/>
            </a:blip>
            <a:srcRect b="0" l="0" r="52426" t="0"/>
            <a:stretch/>
          </p:blipFill>
          <p:spPr>
            <a:xfrm>
              <a:off x="3330673" y="4632349"/>
              <a:ext cx="392315" cy="621700"/>
            </a:xfrm>
            <a:prstGeom prst="rect">
              <a:avLst/>
            </a:prstGeom>
            <a:noFill/>
            <a:ln>
              <a:noFill/>
            </a:ln>
          </p:spPr>
        </p:pic>
      </p:gr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7" name="Shape 4407"/>
        <p:cNvGrpSpPr/>
        <p:nvPr/>
      </p:nvGrpSpPr>
      <p:grpSpPr>
        <a:xfrm>
          <a:off x="0" y="0"/>
          <a:ext cx="0" cy="0"/>
          <a:chOff x="0" y="0"/>
          <a:chExt cx="0" cy="0"/>
        </a:xfrm>
      </p:grpSpPr>
      <p:pic>
        <p:nvPicPr>
          <p:cNvPr id="4408" name="Google Shape;4408;p194"/>
          <p:cNvPicPr preferRelativeResize="0"/>
          <p:nvPr/>
        </p:nvPicPr>
        <p:blipFill>
          <a:blip r:embed="rId3">
            <a:alphaModFix/>
          </a:blip>
          <a:stretch>
            <a:fillRect/>
          </a:stretch>
        </p:blipFill>
        <p:spPr>
          <a:xfrm>
            <a:off x="2585700" y="652575"/>
            <a:ext cx="3783063" cy="3372125"/>
          </a:xfrm>
          <a:prstGeom prst="rect">
            <a:avLst/>
          </a:prstGeom>
          <a:noFill/>
          <a:ln>
            <a:noFill/>
          </a:ln>
        </p:spPr>
      </p:pic>
      <p:sp>
        <p:nvSpPr>
          <p:cNvPr id="4409" name="Google Shape;4409;p194"/>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Ziprasidone</a:t>
            </a:r>
            <a:endParaRPr b="1"/>
          </a:p>
          <a:p>
            <a:pPr indent="0" lvl="0" marL="0" rtl="0" algn="l">
              <a:spcBef>
                <a:spcPts val="0"/>
              </a:spcBef>
              <a:spcAft>
                <a:spcPts val="0"/>
              </a:spcAft>
              <a:buNone/>
            </a:pPr>
            <a:r>
              <a:rPr b="1" lang="en"/>
              <a:t>GEODON</a:t>
            </a:r>
            <a:endParaRPr b="1"/>
          </a:p>
        </p:txBody>
      </p:sp>
      <p:pic>
        <p:nvPicPr>
          <p:cNvPr id="4410" name="Google Shape;4410;p194"/>
          <p:cNvPicPr preferRelativeResize="0"/>
          <p:nvPr/>
        </p:nvPicPr>
        <p:blipFill>
          <a:blip r:embed="rId4">
            <a:alphaModFix/>
          </a:blip>
          <a:stretch>
            <a:fillRect/>
          </a:stretch>
        </p:blipFill>
        <p:spPr>
          <a:xfrm>
            <a:off x="1533250" y="4338975"/>
            <a:ext cx="6263996" cy="615600"/>
          </a:xfrm>
          <a:prstGeom prst="rect">
            <a:avLst/>
          </a:prstGeom>
          <a:noFill/>
          <a:ln>
            <a:noFill/>
          </a:ln>
        </p:spPr>
      </p:pic>
      <p:cxnSp>
        <p:nvCxnSpPr>
          <p:cNvPr id="4411" name="Google Shape;4411;p194"/>
          <p:cNvCxnSpPr/>
          <p:nvPr/>
        </p:nvCxnSpPr>
        <p:spPr>
          <a:xfrm>
            <a:off x="3661788" y="1293875"/>
            <a:ext cx="1640100" cy="1789800"/>
          </a:xfrm>
          <a:prstGeom prst="straightConnector1">
            <a:avLst/>
          </a:prstGeom>
          <a:noFill/>
          <a:ln cap="flat" cmpd="sng" w="38100">
            <a:solidFill>
              <a:schemeClr val="lt1"/>
            </a:solidFill>
            <a:prstDash val="solid"/>
            <a:round/>
            <a:headEnd len="med" w="med" type="none"/>
            <a:tailEnd len="med" w="med" type="none"/>
          </a:ln>
        </p:spPr>
      </p:cxnSp>
      <p:cxnSp>
        <p:nvCxnSpPr>
          <p:cNvPr id="4412" name="Google Shape;4412;p194"/>
          <p:cNvCxnSpPr/>
          <p:nvPr/>
        </p:nvCxnSpPr>
        <p:spPr>
          <a:xfrm flipH="1" rot="10800000">
            <a:off x="1795900" y="1282050"/>
            <a:ext cx="1863600" cy="3099900"/>
          </a:xfrm>
          <a:prstGeom prst="straightConnector1">
            <a:avLst/>
          </a:prstGeom>
          <a:noFill/>
          <a:ln cap="flat" cmpd="sng" w="38100">
            <a:solidFill>
              <a:srgbClr val="00FF00"/>
            </a:solidFill>
            <a:prstDash val="solid"/>
            <a:round/>
            <a:headEnd len="med" w="med" type="none"/>
            <a:tailEnd len="med" w="med" type="none"/>
          </a:ln>
        </p:spPr>
      </p:cxnSp>
      <p:cxnSp>
        <p:nvCxnSpPr>
          <p:cNvPr id="4413" name="Google Shape;4413;p194"/>
          <p:cNvCxnSpPr/>
          <p:nvPr/>
        </p:nvCxnSpPr>
        <p:spPr>
          <a:xfrm flipH="1" rot="10800000">
            <a:off x="2887200" y="3079475"/>
            <a:ext cx="2398200" cy="1350300"/>
          </a:xfrm>
          <a:prstGeom prst="straightConnector1">
            <a:avLst/>
          </a:prstGeom>
          <a:noFill/>
          <a:ln cap="flat" cmpd="sng" w="38100">
            <a:solidFill>
              <a:srgbClr val="00FF00"/>
            </a:solidFill>
            <a:prstDash val="solid"/>
            <a:round/>
            <a:headEnd len="med" w="med" type="none"/>
            <a:tailEnd len="med" w="med" type="none"/>
          </a:ln>
        </p:spPr>
      </p:cxnSp>
      <p:sp>
        <p:nvSpPr>
          <p:cNvPr id="4414" name="Google Shape;4414;p194"/>
          <p:cNvSpPr/>
          <p:nvPr/>
        </p:nvSpPr>
        <p:spPr>
          <a:xfrm>
            <a:off x="4522600" y="4497525"/>
            <a:ext cx="3319500" cy="4155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15" name="Google Shape;4415;p194"/>
          <p:cNvGrpSpPr/>
          <p:nvPr/>
        </p:nvGrpSpPr>
        <p:grpSpPr>
          <a:xfrm>
            <a:off x="7875904" y="71526"/>
            <a:ext cx="740343" cy="1426828"/>
            <a:chOff x="5524525" y="1529035"/>
            <a:chExt cx="1666688" cy="3212129"/>
          </a:xfrm>
        </p:grpSpPr>
        <p:grpSp>
          <p:nvGrpSpPr>
            <p:cNvPr id="4416" name="Google Shape;4416;p194"/>
            <p:cNvGrpSpPr/>
            <p:nvPr/>
          </p:nvGrpSpPr>
          <p:grpSpPr>
            <a:xfrm>
              <a:off x="5524525" y="1529035"/>
              <a:ext cx="1666688" cy="3212129"/>
              <a:chOff x="2272368" y="1374425"/>
              <a:chExt cx="2661591" cy="5129557"/>
            </a:xfrm>
          </p:grpSpPr>
          <p:pic>
            <p:nvPicPr>
              <p:cNvPr id="4417" name="Google Shape;4417;p194"/>
              <p:cNvPicPr preferRelativeResize="0"/>
              <p:nvPr/>
            </p:nvPicPr>
            <p:blipFill rotWithShape="1">
              <a:blip r:embed="rId5">
                <a:alphaModFix amt="84000"/>
              </a:blip>
              <a:srcRect b="0" l="0" r="0" t="0"/>
              <a:stretch/>
            </p:blipFill>
            <p:spPr>
              <a:xfrm>
                <a:off x="2272368" y="2671992"/>
                <a:ext cx="2661591" cy="3831990"/>
              </a:xfrm>
              <a:prstGeom prst="rect">
                <a:avLst/>
              </a:prstGeom>
              <a:noFill/>
              <a:ln>
                <a:noFill/>
              </a:ln>
            </p:spPr>
          </p:pic>
          <p:pic>
            <p:nvPicPr>
              <p:cNvPr id="4418" name="Google Shape;4418;p194"/>
              <p:cNvPicPr preferRelativeResize="0"/>
              <p:nvPr/>
            </p:nvPicPr>
            <p:blipFill rotWithShape="1">
              <a:blip r:embed="rId6">
                <a:alphaModFix/>
              </a:blip>
              <a:srcRect b="0" l="0" r="52426" t="0"/>
              <a:stretch/>
            </p:blipFill>
            <p:spPr>
              <a:xfrm>
                <a:off x="3034375" y="1374425"/>
                <a:ext cx="1080425" cy="1712125"/>
              </a:xfrm>
              <a:prstGeom prst="rect">
                <a:avLst/>
              </a:prstGeom>
              <a:noFill/>
              <a:ln>
                <a:noFill/>
              </a:ln>
            </p:spPr>
          </p:pic>
        </p:grpSp>
        <p:grpSp>
          <p:nvGrpSpPr>
            <p:cNvPr id="4419" name="Google Shape;4419;p194"/>
            <p:cNvGrpSpPr/>
            <p:nvPr/>
          </p:nvGrpSpPr>
          <p:grpSpPr>
            <a:xfrm>
              <a:off x="5694743" y="2341825"/>
              <a:ext cx="1239950" cy="2365386"/>
              <a:chOff x="5694743" y="2341825"/>
              <a:chExt cx="1239950" cy="2365386"/>
            </a:xfrm>
          </p:grpSpPr>
          <p:grpSp>
            <p:nvGrpSpPr>
              <p:cNvPr id="4420" name="Google Shape;4420;p194"/>
              <p:cNvGrpSpPr/>
              <p:nvPr/>
            </p:nvGrpSpPr>
            <p:grpSpPr>
              <a:xfrm rot="-7765823">
                <a:off x="5672833" y="2621234"/>
                <a:ext cx="753666" cy="299284"/>
                <a:chOff x="1043330" y="3457140"/>
                <a:chExt cx="1041750" cy="577615"/>
              </a:xfrm>
            </p:grpSpPr>
            <p:grpSp>
              <p:nvGrpSpPr>
                <p:cNvPr id="4421" name="Google Shape;4421;p194"/>
                <p:cNvGrpSpPr/>
                <p:nvPr/>
              </p:nvGrpSpPr>
              <p:grpSpPr>
                <a:xfrm>
                  <a:off x="1192604" y="3457214"/>
                  <a:ext cx="693884" cy="577541"/>
                  <a:chOff x="2208316" y="3266500"/>
                  <a:chExt cx="390173" cy="324753"/>
                </a:xfrm>
              </p:grpSpPr>
              <p:pic>
                <p:nvPicPr>
                  <p:cNvPr descr="Resultado de imagen para ekg png" id="4422" name="Google Shape;4422;p194"/>
                  <p:cNvPicPr preferRelativeResize="0"/>
                  <p:nvPr/>
                </p:nvPicPr>
                <p:blipFill rotWithShape="1">
                  <a:blip r:embed="rId7">
                    <a:alphaModFix/>
                  </a:blip>
                  <a:srcRect b="0" l="20173" r="16386" t="0"/>
                  <a:stretch/>
                </p:blipFill>
                <p:spPr>
                  <a:xfrm>
                    <a:off x="2208316" y="3266501"/>
                    <a:ext cx="154411" cy="324752"/>
                  </a:xfrm>
                  <a:prstGeom prst="rect">
                    <a:avLst/>
                  </a:prstGeom>
                  <a:noFill/>
                  <a:ln>
                    <a:noFill/>
                  </a:ln>
                </p:spPr>
              </p:pic>
              <p:pic>
                <p:nvPicPr>
                  <p:cNvPr descr="Resultado de imagen para ekg png" id="4423" name="Google Shape;4423;p194"/>
                  <p:cNvPicPr preferRelativeResize="0"/>
                  <p:nvPr/>
                </p:nvPicPr>
                <p:blipFill rotWithShape="1">
                  <a:blip r:embed="rId7">
                    <a:alphaModFix/>
                  </a:blip>
                  <a:srcRect b="0" l="0" r="0" t="0"/>
                  <a:stretch/>
                </p:blipFill>
                <p:spPr>
                  <a:xfrm>
                    <a:off x="2355087" y="3266500"/>
                    <a:ext cx="243402" cy="324752"/>
                  </a:xfrm>
                  <a:prstGeom prst="rect">
                    <a:avLst/>
                  </a:prstGeom>
                  <a:noFill/>
                  <a:ln>
                    <a:noFill/>
                  </a:ln>
                </p:spPr>
              </p:pic>
            </p:grpSp>
            <p:pic>
              <p:nvPicPr>
                <p:cNvPr descr="Resultado de imagen para ekg png" id="4424" name="Google Shape;4424;p194"/>
                <p:cNvPicPr preferRelativeResize="0"/>
                <p:nvPr/>
              </p:nvPicPr>
              <p:blipFill rotWithShape="1">
                <a:blip r:embed="rId7">
                  <a:alphaModFix/>
                </a:blip>
                <a:srcRect b="0" l="36560" r="0" t="0"/>
                <a:stretch/>
              </p:blipFill>
              <p:spPr>
                <a:xfrm>
                  <a:off x="1802888" y="3457140"/>
                  <a:ext cx="274602" cy="577536"/>
                </a:xfrm>
                <a:prstGeom prst="rect">
                  <a:avLst/>
                </a:prstGeom>
                <a:noFill/>
                <a:ln>
                  <a:noFill/>
                </a:ln>
              </p:spPr>
            </p:pic>
            <p:sp>
              <p:nvSpPr>
                <p:cNvPr id="4425" name="Google Shape;4425;p194"/>
                <p:cNvSpPr/>
                <p:nvPr/>
              </p:nvSpPr>
              <p:spPr>
                <a:xfrm rot="5400000">
                  <a:off x="2019229" y="3780373"/>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26" name="Google Shape;4426;p194"/>
                <p:cNvSpPr/>
                <p:nvPr/>
              </p:nvSpPr>
              <p:spPr>
                <a:xfrm rot="-5400000">
                  <a:off x="1041380" y="3771924"/>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nvGrpSpPr>
              <p:cNvPr id="4427" name="Google Shape;4427;p194"/>
              <p:cNvGrpSpPr/>
              <p:nvPr/>
            </p:nvGrpSpPr>
            <p:grpSpPr>
              <a:xfrm rot="-2721841">
                <a:off x="6186620" y="2565464"/>
                <a:ext cx="753659" cy="299267"/>
                <a:chOff x="1043330" y="3457140"/>
                <a:chExt cx="1041750" cy="577615"/>
              </a:xfrm>
            </p:grpSpPr>
            <p:grpSp>
              <p:nvGrpSpPr>
                <p:cNvPr id="4428" name="Google Shape;4428;p194"/>
                <p:cNvGrpSpPr/>
                <p:nvPr/>
              </p:nvGrpSpPr>
              <p:grpSpPr>
                <a:xfrm>
                  <a:off x="1192604" y="3457214"/>
                  <a:ext cx="693884" cy="577541"/>
                  <a:chOff x="2208316" y="3266500"/>
                  <a:chExt cx="390173" cy="324753"/>
                </a:xfrm>
              </p:grpSpPr>
              <p:pic>
                <p:nvPicPr>
                  <p:cNvPr descr="Resultado de imagen para ekg png" id="4429" name="Google Shape;4429;p194"/>
                  <p:cNvPicPr preferRelativeResize="0"/>
                  <p:nvPr/>
                </p:nvPicPr>
                <p:blipFill rotWithShape="1">
                  <a:blip r:embed="rId7">
                    <a:alphaModFix/>
                  </a:blip>
                  <a:srcRect b="0" l="20173" r="16386" t="0"/>
                  <a:stretch/>
                </p:blipFill>
                <p:spPr>
                  <a:xfrm>
                    <a:off x="2208316" y="3266501"/>
                    <a:ext cx="154411" cy="324752"/>
                  </a:xfrm>
                  <a:prstGeom prst="rect">
                    <a:avLst/>
                  </a:prstGeom>
                  <a:noFill/>
                  <a:ln>
                    <a:noFill/>
                  </a:ln>
                </p:spPr>
              </p:pic>
              <p:pic>
                <p:nvPicPr>
                  <p:cNvPr descr="Resultado de imagen para ekg png" id="4430" name="Google Shape;4430;p194"/>
                  <p:cNvPicPr preferRelativeResize="0"/>
                  <p:nvPr/>
                </p:nvPicPr>
                <p:blipFill rotWithShape="1">
                  <a:blip r:embed="rId7">
                    <a:alphaModFix/>
                  </a:blip>
                  <a:srcRect b="0" l="0" r="0" t="0"/>
                  <a:stretch/>
                </p:blipFill>
                <p:spPr>
                  <a:xfrm>
                    <a:off x="2355087" y="3266500"/>
                    <a:ext cx="243402" cy="324752"/>
                  </a:xfrm>
                  <a:prstGeom prst="rect">
                    <a:avLst/>
                  </a:prstGeom>
                  <a:noFill/>
                  <a:ln>
                    <a:noFill/>
                  </a:ln>
                </p:spPr>
              </p:pic>
            </p:grpSp>
            <p:pic>
              <p:nvPicPr>
                <p:cNvPr descr="Resultado de imagen para ekg png" id="4431" name="Google Shape;4431;p194"/>
                <p:cNvPicPr preferRelativeResize="0"/>
                <p:nvPr/>
              </p:nvPicPr>
              <p:blipFill rotWithShape="1">
                <a:blip r:embed="rId7">
                  <a:alphaModFix/>
                </a:blip>
                <a:srcRect b="0" l="36560" r="0" t="0"/>
                <a:stretch/>
              </p:blipFill>
              <p:spPr>
                <a:xfrm>
                  <a:off x="1802888" y="3457140"/>
                  <a:ext cx="274602" cy="577536"/>
                </a:xfrm>
                <a:prstGeom prst="rect">
                  <a:avLst/>
                </a:prstGeom>
                <a:noFill/>
                <a:ln>
                  <a:noFill/>
                </a:ln>
              </p:spPr>
            </p:pic>
            <p:sp>
              <p:nvSpPr>
                <p:cNvPr id="4432" name="Google Shape;4432;p194"/>
                <p:cNvSpPr/>
                <p:nvPr/>
              </p:nvSpPr>
              <p:spPr>
                <a:xfrm rot="5400000">
                  <a:off x="2019229" y="3780373"/>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33" name="Google Shape;4433;p194"/>
                <p:cNvSpPr/>
                <p:nvPr/>
              </p:nvSpPr>
              <p:spPr>
                <a:xfrm rot="-5400000">
                  <a:off x="1041380" y="3771924"/>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nvGrpSpPr>
              <p:cNvPr id="4434" name="Google Shape;4434;p194"/>
              <p:cNvGrpSpPr/>
              <p:nvPr/>
            </p:nvGrpSpPr>
            <p:grpSpPr>
              <a:xfrm rot="5400000">
                <a:off x="5977301" y="4200393"/>
                <a:ext cx="711278" cy="302359"/>
                <a:chOff x="1098078" y="3470082"/>
                <a:chExt cx="983107" cy="583591"/>
              </a:xfrm>
            </p:grpSpPr>
            <p:grpSp>
              <p:nvGrpSpPr>
                <p:cNvPr id="4435" name="Google Shape;4435;p194"/>
                <p:cNvGrpSpPr/>
                <p:nvPr/>
              </p:nvGrpSpPr>
              <p:grpSpPr>
                <a:xfrm>
                  <a:off x="1098078" y="3470082"/>
                  <a:ext cx="670153" cy="580581"/>
                  <a:chOff x="2155164" y="3273736"/>
                  <a:chExt cx="376829" cy="326462"/>
                </a:xfrm>
              </p:grpSpPr>
              <p:pic>
                <p:nvPicPr>
                  <p:cNvPr descr="Resultado de imagen para ekg png" id="4436" name="Google Shape;4436;p194"/>
                  <p:cNvPicPr preferRelativeResize="0"/>
                  <p:nvPr/>
                </p:nvPicPr>
                <p:blipFill rotWithShape="1">
                  <a:blip r:embed="rId7">
                    <a:alphaModFix/>
                  </a:blip>
                  <a:srcRect b="0" l="-2683" r="16387" t="0"/>
                  <a:stretch/>
                </p:blipFill>
                <p:spPr>
                  <a:xfrm>
                    <a:off x="2155164" y="3273736"/>
                    <a:ext cx="210047" cy="324752"/>
                  </a:xfrm>
                  <a:prstGeom prst="rect">
                    <a:avLst/>
                  </a:prstGeom>
                  <a:noFill/>
                  <a:ln>
                    <a:noFill/>
                  </a:ln>
                </p:spPr>
              </p:pic>
              <p:pic>
                <p:nvPicPr>
                  <p:cNvPr descr="Resultado de imagen para ekg png" id="4437" name="Google Shape;4437;p194"/>
                  <p:cNvPicPr preferRelativeResize="0"/>
                  <p:nvPr/>
                </p:nvPicPr>
                <p:blipFill rotWithShape="1">
                  <a:blip r:embed="rId7">
                    <a:alphaModFix/>
                  </a:blip>
                  <a:srcRect b="0" l="0" r="21154" t="0"/>
                  <a:stretch/>
                </p:blipFill>
                <p:spPr>
                  <a:xfrm>
                    <a:off x="2340081" y="3275447"/>
                    <a:ext cx="191912" cy="324751"/>
                  </a:xfrm>
                  <a:prstGeom prst="rect">
                    <a:avLst/>
                  </a:prstGeom>
                  <a:noFill/>
                  <a:ln>
                    <a:noFill/>
                  </a:ln>
                </p:spPr>
              </p:pic>
            </p:grpSp>
            <p:pic>
              <p:nvPicPr>
                <p:cNvPr descr="Resultado de imagen para ekg png" id="4438" name="Google Shape;4438;p194"/>
                <p:cNvPicPr preferRelativeResize="0"/>
                <p:nvPr/>
              </p:nvPicPr>
              <p:blipFill rotWithShape="1">
                <a:blip r:embed="rId7">
                  <a:alphaModFix/>
                </a:blip>
                <a:srcRect b="0" l="36560" r="0" t="0"/>
                <a:stretch/>
              </p:blipFill>
              <p:spPr>
                <a:xfrm>
                  <a:off x="1768204" y="3476137"/>
                  <a:ext cx="274602" cy="577536"/>
                </a:xfrm>
                <a:prstGeom prst="rect">
                  <a:avLst/>
                </a:prstGeom>
                <a:noFill/>
                <a:ln>
                  <a:noFill/>
                </a:ln>
              </p:spPr>
            </p:pic>
            <p:sp>
              <p:nvSpPr>
                <p:cNvPr id="4439" name="Google Shape;4439;p194"/>
                <p:cNvSpPr/>
                <p:nvPr/>
              </p:nvSpPr>
              <p:spPr>
                <a:xfrm rot="5400000">
                  <a:off x="2015336" y="3798259"/>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nvGrpSpPr>
              <p:cNvPr id="4440" name="Google Shape;4440;p194"/>
              <p:cNvGrpSpPr/>
              <p:nvPr/>
            </p:nvGrpSpPr>
            <p:grpSpPr>
              <a:xfrm rot="5400000">
                <a:off x="6009943" y="3568381"/>
                <a:ext cx="655141" cy="300717"/>
                <a:chOff x="968179" y="3462836"/>
                <a:chExt cx="905517" cy="580423"/>
              </a:xfrm>
            </p:grpSpPr>
            <p:grpSp>
              <p:nvGrpSpPr>
                <p:cNvPr id="4441" name="Google Shape;4441;p194"/>
                <p:cNvGrpSpPr/>
                <p:nvPr/>
              </p:nvGrpSpPr>
              <p:grpSpPr>
                <a:xfrm>
                  <a:off x="968179" y="3462836"/>
                  <a:ext cx="733506" cy="577541"/>
                  <a:chOff x="2082121" y="3269661"/>
                  <a:chExt cx="412453" cy="324753"/>
                </a:xfrm>
              </p:grpSpPr>
              <p:pic>
                <p:nvPicPr>
                  <p:cNvPr descr="Resultado de imagen para ekg png" id="4442" name="Google Shape;4442;p194"/>
                  <p:cNvPicPr preferRelativeResize="0"/>
                  <p:nvPr/>
                </p:nvPicPr>
                <p:blipFill rotWithShape="1">
                  <a:blip r:embed="rId7">
                    <a:alphaModFix/>
                  </a:blip>
                  <a:srcRect b="0" l="-2683" r="16387" t="0"/>
                  <a:stretch/>
                </p:blipFill>
                <p:spPr>
                  <a:xfrm>
                    <a:off x="2082121" y="3269662"/>
                    <a:ext cx="210047" cy="324752"/>
                  </a:xfrm>
                  <a:prstGeom prst="rect">
                    <a:avLst/>
                  </a:prstGeom>
                  <a:noFill/>
                  <a:ln>
                    <a:noFill/>
                  </a:ln>
                </p:spPr>
              </p:pic>
              <p:pic>
                <p:nvPicPr>
                  <p:cNvPr descr="Resultado de imagen para ekg png" id="4443" name="Google Shape;4443;p194"/>
                  <p:cNvPicPr preferRelativeResize="0"/>
                  <p:nvPr/>
                </p:nvPicPr>
                <p:blipFill rotWithShape="1">
                  <a:blip r:embed="rId7">
                    <a:alphaModFix/>
                  </a:blip>
                  <a:srcRect b="0" l="0" r="13703" t="0"/>
                  <a:stretch/>
                </p:blipFill>
                <p:spPr>
                  <a:xfrm>
                    <a:off x="2284527" y="3269661"/>
                    <a:ext cx="210047" cy="324752"/>
                  </a:xfrm>
                  <a:prstGeom prst="rect">
                    <a:avLst/>
                  </a:prstGeom>
                  <a:noFill/>
                  <a:ln>
                    <a:noFill/>
                  </a:ln>
                </p:spPr>
              </p:pic>
            </p:grpSp>
            <p:pic>
              <p:nvPicPr>
                <p:cNvPr descr="Resultado de imagen para ekg png" id="4444" name="Google Shape;4444;p194"/>
                <p:cNvPicPr preferRelativeResize="0"/>
                <p:nvPr/>
              </p:nvPicPr>
              <p:blipFill rotWithShape="1">
                <a:blip r:embed="rId7">
                  <a:alphaModFix/>
                </a:blip>
                <a:srcRect b="0" l="36561" r="13050" t="0"/>
                <a:stretch/>
              </p:blipFill>
              <p:spPr>
                <a:xfrm>
                  <a:off x="1655593" y="3465721"/>
                  <a:ext cx="218103" cy="577538"/>
                </a:xfrm>
                <a:prstGeom prst="rect">
                  <a:avLst/>
                </a:prstGeom>
                <a:noFill/>
                <a:ln>
                  <a:noFill/>
                </a:ln>
              </p:spPr>
            </p:pic>
          </p:grpSp>
          <p:pic>
            <p:nvPicPr>
              <p:cNvPr id="4445" name="Google Shape;4445;p194"/>
              <p:cNvPicPr preferRelativeResize="0"/>
              <p:nvPr/>
            </p:nvPicPr>
            <p:blipFill rotWithShape="1">
              <a:blip r:embed="rId8">
                <a:alphaModFix/>
              </a:blip>
              <a:srcRect b="0" l="0" r="0" t="0"/>
              <a:stretch/>
            </p:blipFill>
            <p:spPr>
              <a:xfrm>
                <a:off x="6173588" y="2863979"/>
                <a:ext cx="251949" cy="570987"/>
              </a:xfrm>
              <a:prstGeom prst="rect">
                <a:avLst/>
              </a:prstGeom>
              <a:noFill/>
              <a:ln>
                <a:noFill/>
              </a:ln>
            </p:spPr>
          </p:pic>
        </p:grpSp>
      </p:gr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9" name="Shape 4449"/>
        <p:cNvGrpSpPr/>
        <p:nvPr/>
      </p:nvGrpSpPr>
      <p:grpSpPr>
        <a:xfrm>
          <a:off x="0" y="0"/>
          <a:ext cx="0" cy="0"/>
          <a:chOff x="0" y="0"/>
          <a:chExt cx="0" cy="0"/>
        </a:xfrm>
      </p:grpSpPr>
      <p:pic>
        <p:nvPicPr>
          <p:cNvPr id="4450" name="Google Shape;4450;p195"/>
          <p:cNvPicPr preferRelativeResize="0"/>
          <p:nvPr/>
        </p:nvPicPr>
        <p:blipFill>
          <a:blip r:embed="rId3">
            <a:alphaModFix/>
          </a:blip>
          <a:stretch>
            <a:fillRect/>
          </a:stretch>
        </p:blipFill>
        <p:spPr>
          <a:xfrm>
            <a:off x="2585700" y="652575"/>
            <a:ext cx="3783063" cy="3372125"/>
          </a:xfrm>
          <a:prstGeom prst="rect">
            <a:avLst/>
          </a:prstGeom>
          <a:noFill/>
          <a:ln>
            <a:noFill/>
          </a:ln>
        </p:spPr>
      </p:pic>
      <p:sp>
        <p:nvSpPr>
          <p:cNvPr id="4451" name="Google Shape;4451;p195"/>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Ziprasidone</a:t>
            </a:r>
            <a:endParaRPr b="1"/>
          </a:p>
          <a:p>
            <a:pPr indent="0" lvl="0" marL="0" rtl="0" algn="l">
              <a:spcBef>
                <a:spcPts val="0"/>
              </a:spcBef>
              <a:spcAft>
                <a:spcPts val="0"/>
              </a:spcAft>
              <a:buNone/>
            </a:pPr>
            <a:r>
              <a:rPr b="1" lang="en"/>
              <a:t>GEODON</a:t>
            </a:r>
            <a:endParaRPr b="1"/>
          </a:p>
        </p:txBody>
      </p:sp>
      <p:pic>
        <p:nvPicPr>
          <p:cNvPr id="4452" name="Google Shape;4452;p195"/>
          <p:cNvPicPr preferRelativeResize="0"/>
          <p:nvPr/>
        </p:nvPicPr>
        <p:blipFill>
          <a:blip r:embed="rId4">
            <a:alphaModFix/>
          </a:blip>
          <a:stretch>
            <a:fillRect/>
          </a:stretch>
        </p:blipFill>
        <p:spPr>
          <a:xfrm>
            <a:off x="1533250" y="4338975"/>
            <a:ext cx="6263996" cy="615600"/>
          </a:xfrm>
          <a:prstGeom prst="rect">
            <a:avLst/>
          </a:prstGeom>
          <a:noFill/>
          <a:ln>
            <a:noFill/>
          </a:ln>
        </p:spPr>
      </p:pic>
      <p:cxnSp>
        <p:nvCxnSpPr>
          <p:cNvPr id="4453" name="Google Shape;4453;p195"/>
          <p:cNvCxnSpPr/>
          <p:nvPr/>
        </p:nvCxnSpPr>
        <p:spPr>
          <a:xfrm>
            <a:off x="3661788" y="1293875"/>
            <a:ext cx="1640100" cy="1789800"/>
          </a:xfrm>
          <a:prstGeom prst="straightConnector1">
            <a:avLst/>
          </a:prstGeom>
          <a:noFill/>
          <a:ln cap="flat" cmpd="sng" w="38100">
            <a:solidFill>
              <a:schemeClr val="lt1"/>
            </a:solidFill>
            <a:prstDash val="solid"/>
            <a:round/>
            <a:headEnd len="med" w="med" type="none"/>
            <a:tailEnd len="med" w="med" type="none"/>
          </a:ln>
        </p:spPr>
      </p:cxnSp>
      <p:cxnSp>
        <p:nvCxnSpPr>
          <p:cNvPr id="4454" name="Google Shape;4454;p195"/>
          <p:cNvCxnSpPr/>
          <p:nvPr/>
        </p:nvCxnSpPr>
        <p:spPr>
          <a:xfrm flipH="1" rot="10800000">
            <a:off x="1795900" y="1282050"/>
            <a:ext cx="1863600" cy="3099900"/>
          </a:xfrm>
          <a:prstGeom prst="straightConnector1">
            <a:avLst/>
          </a:prstGeom>
          <a:noFill/>
          <a:ln cap="flat" cmpd="sng" w="38100">
            <a:solidFill>
              <a:srgbClr val="00FF00"/>
            </a:solidFill>
            <a:prstDash val="solid"/>
            <a:round/>
            <a:headEnd len="med" w="med" type="none"/>
            <a:tailEnd len="med" w="med" type="none"/>
          </a:ln>
        </p:spPr>
      </p:cxnSp>
      <p:cxnSp>
        <p:nvCxnSpPr>
          <p:cNvPr id="4455" name="Google Shape;4455;p195"/>
          <p:cNvCxnSpPr/>
          <p:nvPr/>
        </p:nvCxnSpPr>
        <p:spPr>
          <a:xfrm flipH="1" rot="10800000">
            <a:off x="2887200" y="3079475"/>
            <a:ext cx="2398200" cy="1350300"/>
          </a:xfrm>
          <a:prstGeom prst="straightConnector1">
            <a:avLst/>
          </a:prstGeom>
          <a:noFill/>
          <a:ln cap="flat" cmpd="sng" w="38100">
            <a:solidFill>
              <a:srgbClr val="00FF00"/>
            </a:solidFill>
            <a:prstDash val="solid"/>
            <a:round/>
            <a:headEnd len="med" w="med" type="none"/>
            <a:tailEnd len="med" w="med" type="none"/>
          </a:ln>
        </p:spPr>
      </p:cxnSp>
      <p:sp>
        <p:nvSpPr>
          <p:cNvPr id="4456" name="Google Shape;4456;p195"/>
          <p:cNvSpPr/>
          <p:nvPr/>
        </p:nvSpPr>
        <p:spPr>
          <a:xfrm>
            <a:off x="4522600" y="4497525"/>
            <a:ext cx="3319500" cy="4155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57" name="Google Shape;4457;p195"/>
          <p:cNvGrpSpPr/>
          <p:nvPr/>
        </p:nvGrpSpPr>
        <p:grpSpPr>
          <a:xfrm>
            <a:off x="7875904" y="71526"/>
            <a:ext cx="740343" cy="1426828"/>
            <a:chOff x="5524525" y="1529035"/>
            <a:chExt cx="1666688" cy="3212129"/>
          </a:xfrm>
        </p:grpSpPr>
        <p:grpSp>
          <p:nvGrpSpPr>
            <p:cNvPr id="4458" name="Google Shape;4458;p195"/>
            <p:cNvGrpSpPr/>
            <p:nvPr/>
          </p:nvGrpSpPr>
          <p:grpSpPr>
            <a:xfrm>
              <a:off x="5524525" y="1529035"/>
              <a:ext cx="1666688" cy="3212129"/>
              <a:chOff x="2272368" y="1374425"/>
              <a:chExt cx="2661591" cy="5129557"/>
            </a:xfrm>
          </p:grpSpPr>
          <p:pic>
            <p:nvPicPr>
              <p:cNvPr id="4459" name="Google Shape;4459;p195"/>
              <p:cNvPicPr preferRelativeResize="0"/>
              <p:nvPr/>
            </p:nvPicPr>
            <p:blipFill rotWithShape="1">
              <a:blip r:embed="rId5">
                <a:alphaModFix amt="84000"/>
              </a:blip>
              <a:srcRect b="0" l="0" r="0" t="0"/>
              <a:stretch/>
            </p:blipFill>
            <p:spPr>
              <a:xfrm>
                <a:off x="2272368" y="2671992"/>
                <a:ext cx="2661591" cy="3831990"/>
              </a:xfrm>
              <a:prstGeom prst="rect">
                <a:avLst/>
              </a:prstGeom>
              <a:noFill/>
              <a:ln>
                <a:noFill/>
              </a:ln>
            </p:spPr>
          </p:pic>
          <p:pic>
            <p:nvPicPr>
              <p:cNvPr id="4460" name="Google Shape;4460;p195"/>
              <p:cNvPicPr preferRelativeResize="0"/>
              <p:nvPr/>
            </p:nvPicPr>
            <p:blipFill rotWithShape="1">
              <a:blip r:embed="rId6">
                <a:alphaModFix/>
              </a:blip>
              <a:srcRect b="0" l="0" r="52426" t="0"/>
              <a:stretch/>
            </p:blipFill>
            <p:spPr>
              <a:xfrm>
                <a:off x="3034375" y="1374425"/>
                <a:ext cx="1080425" cy="1712125"/>
              </a:xfrm>
              <a:prstGeom prst="rect">
                <a:avLst/>
              </a:prstGeom>
              <a:noFill/>
              <a:ln>
                <a:noFill/>
              </a:ln>
            </p:spPr>
          </p:pic>
        </p:grpSp>
        <p:grpSp>
          <p:nvGrpSpPr>
            <p:cNvPr id="4461" name="Google Shape;4461;p195"/>
            <p:cNvGrpSpPr/>
            <p:nvPr/>
          </p:nvGrpSpPr>
          <p:grpSpPr>
            <a:xfrm>
              <a:off x="5694743" y="2341825"/>
              <a:ext cx="1239950" cy="2365386"/>
              <a:chOff x="5694743" y="2341825"/>
              <a:chExt cx="1239950" cy="2365386"/>
            </a:xfrm>
          </p:grpSpPr>
          <p:grpSp>
            <p:nvGrpSpPr>
              <p:cNvPr id="4462" name="Google Shape;4462;p195"/>
              <p:cNvGrpSpPr/>
              <p:nvPr/>
            </p:nvGrpSpPr>
            <p:grpSpPr>
              <a:xfrm rot="-7765823">
                <a:off x="5672833" y="2621234"/>
                <a:ext cx="753666" cy="299284"/>
                <a:chOff x="1043330" y="3457140"/>
                <a:chExt cx="1041750" cy="577615"/>
              </a:xfrm>
            </p:grpSpPr>
            <p:grpSp>
              <p:nvGrpSpPr>
                <p:cNvPr id="4463" name="Google Shape;4463;p195"/>
                <p:cNvGrpSpPr/>
                <p:nvPr/>
              </p:nvGrpSpPr>
              <p:grpSpPr>
                <a:xfrm>
                  <a:off x="1192604" y="3457214"/>
                  <a:ext cx="693884" cy="577541"/>
                  <a:chOff x="2208316" y="3266500"/>
                  <a:chExt cx="390173" cy="324753"/>
                </a:xfrm>
              </p:grpSpPr>
              <p:pic>
                <p:nvPicPr>
                  <p:cNvPr descr="Resultado de imagen para ekg png" id="4464" name="Google Shape;4464;p195"/>
                  <p:cNvPicPr preferRelativeResize="0"/>
                  <p:nvPr/>
                </p:nvPicPr>
                <p:blipFill rotWithShape="1">
                  <a:blip r:embed="rId7">
                    <a:alphaModFix/>
                  </a:blip>
                  <a:srcRect b="0" l="20173" r="16386" t="0"/>
                  <a:stretch/>
                </p:blipFill>
                <p:spPr>
                  <a:xfrm>
                    <a:off x="2208316" y="3266501"/>
                    <a:ext cx="154411" cy="324752"/>
                  </a:xfrm>
                  <a:prstGeom prst="rect">
                    <a:avLst/>
                  </a:prstGeom>
                  <a:noFill/>
                  <a:ln>
                    <a:noFill/>
                  </a:ln>
                </p:spPr>
              </p:pic>
              <p:pic>
                <p:nvPicPr>
                  <p:cNvPr descr="Resultado de imagen para ekg png" id="4465" name="Google Shape;4465;p195"/>
                  <p:cNvPicPr preferRelativeResize="0"/>
                  <p:nvPr/>
                </p:nvPicPr>
                <p:blipFill rotWithShape="1">
                  <a:blip r:embed="rId7">
                    <a:alphaModFix/>
                  </a:blip>
                  <a:srcRect b="0" l="0" r="0" t="0"/>
                  <a:stretch/>
                </p:blipFill>
                <p:spPr>
                  <a:xfrm>
                    <a:off x="2355087" y="3266500"/>
                    <a:ext cx="243402" cy="324752"/>
                  </a:xfrm>
                  <a:prstGeom prst="rect">
                    <a:avLst/>
                  </a:prstGeom>
                  <a:noFill/>
                  <a:ln>
                    <a:noFill/>
                  </a:ln>
                </p:spPr>
              </p:pic>
            </p:grpSp>
            <p:pic>
              <p:nvPicPr>
                <p:cNvPr descr="Resultado de imagen para ekg png" id="4466" name="Google Shape;4466;p195"/>
                <p:cNvPicPr preferRelativeResize="0"/>
                <p:nvPr/>
              </p:nvPicPr>
              <p:blipFill rotWithShape="1">
                <a:blip r:embed="rId7">
                  <a:alphaModFix/>
                </a:blip>
                <a:srcRect b="0" l="36560" r="0" t="0"/>
                <a:stretch/>
              </p:blipFill>
              <p:spPr>
                <a:xfrm>
                  <a:off x="1802888" y="3457140"/>
                  <a:ext cx="274602" cy="577536"/>
                </a:xfrm>
                <a:prstGeom prst="rect">
                  <a:avLst/>
                </a:prstGeom>
                <a:noFill/>
                <a:ln>
                  <a:noFill/>
                </a:ln>
              </p:spPr>
            </p:pic>
            <p:sp>
              <p:nvSpPr>
                <p:cNvPr id="4467" name="Google Shape;4467;p195"/>
                <p:cNvSpPr/>
                <p:nvPr/>
              </p:nvSpPr>
              <p:spPr>
                <a:xfrm rot="5400000">
                  <a:off x="2019229" y="3780373"/>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68" name="Google Shape;4468;p195"/>
                <p:cNvSpPr/>
                <p:nvPr/>
              </p:nvSpPr>
              <p:spPr>
                <a:xfrm rot="-5400000">
                  <a:off x="1041380" y="3771924"/>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nvGrpSpPr>
              <p:cNvPr id="4469" name="Google Shape;4469;p195"/>
              <p:cNvGrpSpPr/>
              <p:nvPr/>
            </p:nvGrpSpPr>
            <p:grpSpPr>
              <a:xfrm rot="-2721841">
                <a:off x="6186620" y="2565464"/>
                <a:ext cx="753659" cy="299267"/>
                <a:chOff x="1043330" y="3457140"/>
                <a:chExt cx="1041750" cy="577615"/>
              </a:xfrm>
            </p:grpSpPr>
            <p:grpSp>
              <p:nvGrpSpPr>
                <p:cNvPr id="4470" name="Google Shape;4470;p195"/>
                <p:cNvGrpSpPr/>
                <p:nvPr/>
              </p:nvGrpSpPr>
              <p:grpSpPr>
                <a:xfrm>
                  <a:off x="1192604" y="3457214"/>
                  <a:ext cx="693884" cy="577541"/>
                  <a:chOff x="2208316" y="3266500"/>
                  <a:chExt cx="390173" cy="324753"/>
                </a:xfrm>
              </p:grpSpPr>
              <p:pic>
                <p:nvPicPr>
                  <p:cNvPr descr="Resultado de imagen para ekg png" id="4471" name="Google Shape;4471;p195"/>
                  <p:cNvPicPr preferRelativeResize="0"/>
                  <p:nvPr/>
                </p:nvPicPr>
                <p:blipFill rotWithShape="1">
                  <a:blip r:embed="rId7">
                    <a:alphaModFix/>
                  </a:blip>
                  <a:srcRect b="0" l="20173" r="16386" t="0"/>
                  <a:stretch/>
                </p:blipFill>
                <p:spPr>
                  <a:xfrm>
                    <a:off x="2208316" y="3266501"/>
                    <a:ext cx="154411" cy="324752"/>
                  </a:xfrm>
                  <a:prstGeom prst="rect">
                    <a:avLst/>
                  </a:prstGeom>
                  <a:noFill/>
                  <a:ln>
                    <a:noFill/>
                  </a:ln>
                </p:spPr>
              </p:pic>
              <p:pic>
                <p:nvPicPr>
                  <p:cNvPr descr="Resultado de imagen para ekg png" id="4472" name="Google Shape;4472;p195"/>
                  <p:cNvPicPr preferRelativeResize="0"/>
                  <p:nvPr/>
                </p:nvPicPr>
                <p:blipFill rotWithShape="1">
                  <a:blip r:embed="rId7">
                    <a:alphaModFix/>
                  </a:blip>
                  <a:srcRect b="0" l="0" r="0" t="0"/>
                  <a:stretch/>
                </p:blipFill>
                <p:spPr>
                  <a:xfrm>
                    <a:off x="2355087" y="3266500"/>
                    <a:ext cx="243402" cy="324752"/>
                  </a:xfrm>
                  <a:prstGeom prst="rect">
                    <a:avLst/>
                  </a:prstGeom>
                  <a:noFill/>
                  <a:ln>
                    <a:noFill/>
                  </a:ln>
                </p:spPr>
              </p:pic>
            </p:grpSp>
            <p:pic>
              <p:nvPicPr>
                <p:cNvPr descr="Resultado de imagen para ekg png" id="4473" name="Google Shape;4473;p195"/>
                <p:cNvPicPr preferRelativeResize="0"/>
                <p:nvPr/>
              </p:nvPicPr>
              <p:blipFill rotWithShape="1">
                <a:blip r:embed="rId7">
                  <a:alphaModFix/>
                </a:blip>
                <a:srcRect b="0" l="36560" r="0" t="0"/>
                <a:stretch/>
              </p:blipFill>
              <p:spPr>
                <a:xfrm>
                  <a:off x="1802888" y="3457140"/>
                  <a:ext cx="274602" cy="577536"/>
                </a:xfrm>
                <a:prstGeom prst="rect">
                  <a:avLst/>
                </a:prstGeom>
                <a:noFill/>
                <a:ln>
                  <a:noFill/>
                </a:ln>
              </p:spPr>
            </p:pic>
            <p:sp>
              <p:nvSpPr>
                <p:cNvPr id="4474" name="Google Shape;4474;p195"/>
                <p:cNvSpPr/>
                <p:nvPr/>
              </p:nvSpPr>
              <p:spPr>
                <a:xfrm rot="5400000">
                  <a:off x="2019229" y="3780373"/>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75" name="Google Shape;4475;p195"/>
                <p:cNvSpPr/>
                <p:nvPr/>
              </p:nvSpPr>
              <p:spPr>
                <a:xfrm rot="-5400000">
                  <a:off x="1041380" y="3771924"/>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nvGrpSpPr>
              <p:cNvPr id="4476" name="Google Shape;4476;p195"/>
              <p:cNvGrpSpPr/>
              <p:nvPr/>
            </p:nvGrpSpPr>
            <p:grpSpPr>
              <a:xfrm rot="5400000">
                <a:off x="5977301" y="4200393"/>
                <a:ext cx="711278" cy="302359"/>
                <a:chOff x="1098078" y="3470082"/>
                <a:chExt cx="983107" cy="583591"/>
              </a:xfrm>
            </p:grpSpPr>
            <p:grpSp>
              <p:nvGrpSpPr>
                <p:cNvPr id="4477" name="Google Shape;4477;p195"/>
                <p:cNvGrpSpPr/>
                <p:nvPr/>
              </p:nvGrpSpPr>
              <p:grpSpPr>
                <a:xfrm>
                  <a:off x="1098078" y="3470082"/>
                  <a:ext cx="670153" cy="580581"/>
                  <a:chOff x="2155164" y="3273736"/>
                  <a:chExt cx="376829" cy="326462"/>
                </a:xfrm>
              </p:grpSpPr>
              <p:pic>
                <p:nvPicPr>
                  <p:cNvPr descr="Resultado de imagen para ekg png" id="4478" name="Google Shape;4478;p195"/>
                  <p:cNvPicPr preferRelativeResize="0"/>
                  <p:nvPr/>
                </p:nvPicPr>
                <p:blipFill rotWithShape="1">
                  <a:blip r:embed="rId7">
                    <a:alphaModFix/>
                  </a:blip>
                  <a:srcRect b="0" l="-2683" r="16387" t="0"/>
                  <a:stretch/>
                </p:blipFill>
                <p:spPr>
                  <a:xfrm>
                    <a:off x="2155164" y="3273736"/>
                    <a:ext cx="210047" cy="324752"/>
                  </a:xfrm>
                  <a:prstGeom prst="rect">
                    <a:avLst/>
                  </a:prstGeom>
                  <a:noFill/>
                  <a:ln>
                    <a:noFill/>
                  </a:ln>
                </p:spPr>
              </p:pic>
              <p:pic>
                <p:nvPicPr>
                  <p:cNvPr descr="Resultado de imagen para ekg png" id="4479" name="Google Shape;4479;p195"/>
                  <p:cNvPicPr preferRelativeResize="0"/>
                  <p:nvPr/>
                </p:nvPicPr>
                <p:blipFill rotWithShape="1">
                  <a:blip r:embed="rId7">
                    <a:alphaModFix/>
                  </a:blip>
                  <a:srcRect b="0" l="0" r="21154" t="0"/>
                  <a:stretch/>
                </p:blipFill>
                <p:spPr>
                  <a:xfrm>
                    <a:off x="2340081" y="3275447"/>
                    <a:ext cx="191912" cy="324751"/>
                  </a:xfrm>
                  <a:prstGeom prst="rect">
                    <a:avLst/>
                  </a:prstGeom>
                  <a:noFill/>
                  <a:ln>
                    <a:noFill/>
                  </a:ln>
                </p:spPr>
              </p:pic>
            </p:grpSp>
            <p:pic>
              <p:nvPicPr>
                <p:cNvPr descr="Resultado de imagen para ekg png" id="4480" name="Google Shape;4480;p195"/>
                <p:cNvPicPr preferRelativeResize="0"/>
                <p:nvPr/>
              </p:nvPicPr>
              <p:blipFill rotWithShape="1">
                <a:blip r:embed="rId7">
                  <a:alphaModFix/>
                </a:blip>
                <a:srcRect b="0" l="36560" r="0" t="0"/>
                <a:stretch/>
              </p:blipFill>
              <p:spPr>
                <a:xfrm>
                  <a:off x="1768204" y="3476137"/>
                  <a:ext cx="274602" cy="577536"/>
                </a:xfrm>
                <a:prstGeom prst="rect">
                  <a:avLst/>
                </a:prstGeom>
                <a:noFill/>
                <a:ln>
                  <a:noFill/>
                </a:ln>
              </p:spPr>
            </p:pic>
            <p:sp>
              <p:nvSpPr>
                <p:cNvPr id="4481" name="Google Shape;4481;p195"/>
                <p:cNvSpPr/>
                <p:nvPr/>
              </p:nvSpPr>
              <p:spPr>
                <a:xfrm rot="5400000">
                  <a:off x="2015336" y="3798259"/>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nvGrpSpPr>
              <p:cNvPr id="4482" name="Google Shape;4482;p195"/>
              <p:cNvGrpSpPr/>
              <p:nvPr/>
            </p:nvGrpSpPr>
            <p:grpSpPr>
              <a:xfrm rot="5400000">
                <a:off x="6009943" y="3568381"/>
                <a:ext cx="655141" cy="300717"/>
                <a:chOff x="968179" y="3462836"/>
                <a:chExt cx="905517" cy="580423"/>
              </a:xfrm>
            </p:grpSpPr>
            <p:grpSp>
              <p:nvGrpSpPr>
                <p:cNvPr id="4483" name="Google Shape;4483;p195"/>
                <p:cNvGrpSpPr/>
                <p:nvPr/>
              </p:nvGrpSpPr>
              <p:grpSpPr>
                <a:xfrm>
                  <a:off x="968179" y="3462836"/>
                  <a:ext cx="733506" cy="577541"/>
                  <a:chOff x="2082121" y="3269661"/>
                  <a:chExt cx="412453" cy="324753"/>
                </a:xfrm>
              </p:grpSpPr>
              <p:pic>
                <p:nvPicPr>
                  <p:cNvPr descr="Resultado de imagen para ekg png" id="4484" name="Google Shape;4484;p195"/>
                  <p:cNvPicPr preferRelativeResize="0"/>
                  <p:nvPr/>
                </p:nvPicPr>
                <p:blipFill rotWithShape="1">
                  <a:blip r:embed="rId7">
                    <a:alphaModFix/>
                  </a:blip>
                  <a:srcRect b="0" l="-2683" r="16387" t="0"/>
                  <a:stretch/>
                </p:blipFill>
                <p:spPr>
                  <a:xfrm>
                    <a:off x="2082121" y="3269662"/>
                    <a:ext cx="210047" cy="324752"/>
                  </a:xfrm>
                  <a:prstGeom prst="rect">
                    <a:avLst/>
                  </a:prstGeom>
                  <a:noFill/>
                  <a:ln>
                    <a:noFill/>
                  </a:ln>
                </p:spPr>
              </p:pic>
              <p:pic>
                <p:nvPicPr>
                  <p:cNvPr descr="Resultado de imagen para ekg png" id="4485" name="Google Shape;4485;p195"/>
                  <p:cNvPicPr preferRelativeResize="0"/>
                  <p:nvPr/>
                </p:nvPicPr>
                <p:blipFill rotWithShape="1">
                  <a:blip r:embed="rId7">
                    <a:alphaModFix/>
                  </a:blip>
                  <a:srcRect b="0" l="0" r="13703" t="0"/>
                  <a:stretch/>
                </p:blipFill>
                <p:spPr>
                  <a:xfrm>
                    <a:off x="2284527" y="3269661"/>
                    <a:ext cx="210047" cy="324752"/>
                  </a:xfrm>
                  <a:prstGeom prst="rect">
                    <a:avLst/>
                  </a:prstGeom>
                  <a:noFill/>
                  <a:ln>
                    <a:noFill/>
                  </a:ln>
                </p:spPr>
              </p:pic>
            </p:grpSp>
            <p:pic>
              <p:nvPicPr>
                <p:cNvPr descr="Resultado de imagen para ekg png" id="4486" name="Google Shape;4486;p195"/>
                <p:cNvPicPr preferRelativeResize="0"/>
                <p:nvPr/>
              </p:nvPicPr>
              <p:blipFill rotWithShape="1">
                <a:blip r:embed="rId7">
                  <a:alphaModFix/>
                </a:blip>
                <a:srcRect b="0" l="36561" r="13050" t="0"/>
                <a:stretch/>
              </p:blipFill>
              <p:spPr>
                <a:xfrm>
                  <a:off x="1655593" y="3465721"/>
                  <a:ext cx="218103" cy="577538"/>
                </a:xfrm>
                <a:prstGeom prst="rect">
                  <a:avLst/>
                </a:prstGeom>
                <a:noFill/>
                <a:ln>
                  <a:noFill/>
                </a:ln>
              </p:spPr>
            </p:pic>
          </p:grpSp>
          <p:pic>
            <p:nvPicPr>
              <p:cNvPr id="4487" name="Google Shape;4487;p195"/>
              <p:cNvPicPr preferRelativeResize="0"/>
              <p:nvPr/>
            </p:nvPicPr>
            <p:blipFill rotWithShape="1">
              <a:blip r:embed="rId8">
                <a:alphaModFix/>
              </a:blip>
              <a:srcRect b="0" l="0" r="0" t="0"/>
              <a:stretch/>
            </p:blipFill>
            <p:spPr>
              <a:xfrm>
                <a:off x="6173588" y="2863979"/>
                <a:ext cx="251949" cy="570987"/>
              </a:xfrm>
              <a:prstGeom prst="rect">
                <a:avLst/>
              </a:prstGeom>
              <a:noFill/>
              <a:ln>
                <a:noFill/>
              </a:ln>
            </p:spPr>
          </p:pic>
        </p:grpSp>
      </p:grpSp>
      <p:sp>
        <p:nvSpPr>
          <p:cNvPr id="4488" name="Google Shape;4488;p195"/>
          <p:cNvSpPr txBox="1"/>
          <p:nvPr/>
        </p:nvSpPr>
        <p:spPr>
          <a:xfrm>
            <a:off x="3917550" y="512625"/>
            <a:ext cx="1962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 anticholinergic effects</a:t>
            </a:r>
            <a:endParaRPr sz="1200"/>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2" name="Shape 4492"/>
        <p:cNvGrpSpPr/>
        <p:nvPr/>
      </p:nvGrpSpPr>
      <p:grpSpPr>
        <a:xfrm>
          <a:off x="0" y="0"/>
          <a:ext cx="0" cy="0"/>
          <a:chOff x="0" y="0"/>
          <a:chExt cx="0" cy="0"/>
        </a:xfrm>
      </p:grpSpPr>
      <p:pic>
        <p:nvPicPr>
          <p:cNvPr id="4493" name="Google Shape;4493;p196"/>
          <p:cNvPicPr preferRelativeResize="0"/>
          <p:nvPr/>
        </p:nvPicPr>
        <p:blipFill>
          <a:blip r:embed="rId3">
            <a:alphaModFix/>
          </a:blip>
          <a:stretch>
            <a:fillRect/>
          </a:stretch>
        </p:blipFill>
        <p:spPr>
          <a:xfrm>
            <a:off x="2585700" y="652575"/>
            <a:ext cx="3783063" cy="3372125"/>
          </a:xfrm>
          <a:prstGeom prst="rect">
            <a:avLst/>
          </a:prstGeom>
          <a:noFill/>
          <a:ln>
            <a:noFill/>
          </a:ln>
        </p:spPr>
      </p:pic>
      <p:sp>
        <p:nvSpPr>
          <p:cNvPr id="4494" name="Google Shape;4494;p196"/>
          <p:cNvSpPr txBox="1"/>
          <p:nvPr/>
        </p:nvSpPr>
        <p:spPr>
          <a:xfrm>
            <a:off x="300600" y="36975"/>
            <a:ext cx="1620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Ziprasidone</a:t>
            </a:r>
            <a:endParaRPr b="1"/>
          </a:p>
          <a:p>
            <a:pPr indent="0" lvl="0" marL="0" rtl="0" algn="l">
              <a:spcBef>
                <a:spcPts val="0"/>
              </a:spcBef>
              <a:spcAft>
                <a:spcPts val="0"/>
              </a:spcAft>
              <a:buNone/>
            </a:pPr>
            <a:r>
              <a:rPr b="1" lang="en"/>
              <a:t>GEODON</a:t>
            </a:r>
            <a:endParaRPr b="1"/>
          </a:p>
        </p:txBody>
      </p:sp>
      <p:pic>
        <p:nvPicPr>
          <p:cNvPr id="4495" name="Google Shape;4495;p196"/>
          <p:cNvPicPr preferRelativeResize="0"/>
          <p:nvPr/>
        </p:nvPicPr>
        <p:blipFill>
          <a:blip r:embed="rId4">
            <a:alphaModFix/>
          </a:blip>
          <a:stretch>
            <a:fillRect/>
          </a:stretch>
        </p:blipFill>
        <p:spPr>
          <a:xfrm>
            <a:off x="1533250" y="4338975"/>
            <a:ext cx="6263996" cy="615600"/>
          </a:xfrm>
          <a:prstGeom prst="rect">
            <a:avLst/>
          </a:prstGeom>
          <a:noFill/>
          <a:ln>
            <a:noFill/>
          </a:ln>
        </p:spPr>
      </p:pic>
      <p:cxnSp>
        <p:nvCxnSpPr>
          <p:cNvPr id="4496" name="Google Shape;4496;p196"/>
          <p:cNvCxnSpPr/>
          <p:nvPr/>
        </p:nvCxnSpPr>
        <p:spPr>
          <a:xfrm>
            <a:off x="3661788" y="1293875"/>
            <a:ext cx="1640100" cy="1789800"/>
          </a:xfrm>
          <a:prstGeom prst="straightConnector1">
            <a:avLst/>
          </a:prstGeom>
          <a:noFill/>
          <a:ln cap="flat" cmpd="sng" w="38100">
            <a:solidFill>
              <a:schemeClr val="lt1"/>
            </a:solidFill>
            <a:prstDash val="solid"/>
            <a:round/>
            <a:headEnd len="med" w="med" type="none"/>
            <a:tailEnd len="med" w="med" type="none"/>
          </a:ln>
        </p:spPr>
      </p:cxnSp>
      <p:cxnSp>
        <p:nvCxnSpPr>
          <p:cNvPr id="4497" name="Google Shape;4497;p196"/>
          <p:cNvCxnSpPr/>
          <p:nvPr/>
        </p:nvCxnSpPr>
        <p:spPr>
          <a:xfrm flipH="1" rot="10800000">
            <a:off x="1795900" y="1282050"/>
            <a:ext cx="1863600" cy="3099900"/>
          </a:xfrm>
          <a:prstGeom prst="straightConnector1">
            <a:avLst/>
          </a:prstGeom>
          <a:noFill/>
          <a:ln cap="flat" cmpd="sng" w="38100">
            <a:solidFill>
              <a:srgbClr val="00FF00"/>
            </a:solidFill>
            <a:prstDash val="solid"/>
            <a:round/>
            <a:headEnd len="med" w="med" type="none"/>
            <a:tailEnd len="med" w="med" type="none"/>
          </a:ln>
        </p:spPr>
      </p:cxnSp>
      <p:cxnSp>
        <p:nvCxnSpPr>
          <p:cNvPr id="4498" name="Google Shape;4498;p196"/>
          <p:cNvCxnSpPr/>
          <p:nvPr/>
        </p:nvCxnSpPr>
        <p:spPr>
          <a:xfrm flipH="1" rot="10800000">
            <a:off x="2887200" y="3079475"/>
            <a:ext cx="2398200" cy="1350300"/>
          </a:xfrm>
          <a:prstGeom prst="straightConnector1">
            <a:avLst/>
          </a:prstGeom>
          <a:noFill/>
          <a:ln cap="flat" cmpd="sng" w="38100">
            <a:solidFill>
              <a:srgbClr val="00FF00"/>
            </a:solidFill>
            <a:prstDash val="solid"/>
            <a:round/>
            <a:headEnd len="med" w="med" type="none"/>
            <a:tailEnd len="med" w="med" type="none"/>
          </a:ln>
        </p:spPr>
      </p:cxnSp>
      <p:sp>
        <p:nvSpPr>
          <p:cNvPr id="4499" name="Google Shape;4499;p196"/>
          <p:cNvSpPr/>
          <p:nvPr/>
        </p:nvSpPr>
        <p:spPr>
          <a:xfrm>
            <a:off x="4522600" y="4497525"/>
            <a:ext cx="3319500" cy="4155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00" name="Google Shape;4500;p196"/>
          <p:cNvGrpSpPr/>
          <p:nvPr/>
        </p:nvGrpSpPr>
        <p:grpSpPr>
          <a:xfrm>
            <a:off x="7875904" y="71526"/>
            <a:ext cx="740343" cy="1426828"/>
            <a:chOff x="5524525" y="1529035"/>
            <a:chExt cx="1666688" cy="3212129"/>
          </a:xfrm>
        </p:grpSpPr>
        <p:grpSp>
          <p:nvGrpSpPr>
            <p:cNvPr id="4501" name="Google Shape;4501;p196"/>
            <p:cNvGrpSpPr/>
            <p:nvPr/>
          </p:nvGrpSpPr>
          <p:grpSpPr>
            <a:xfrm>
              <a:off x="5524525" y="1529035"/>
              <a:ext cx="1666688" cy="3212129"/>
              <a:chOff x="2272368" y="1374425"/>
              <a:chExt cx="2661591" cy="5129557"/>
            </a:xfrm>
          </p:grpSpPr>
          <p:pic>
            <p:nvPicPr>
              <p:cNvPr id="4502" name="Google Shape;4502;p196"/>
              <p:cNvPicPr preferRelativeResize="0"/>
              <p:nvPr/>
            </p:nvPicPr>
            <p:blipFill rotWithShape="1">
              <a:blip r:embed="rId5">
                <a:alphaModFix amt="84000"/>
              </a:blip>
              <a:srcRect b="0" l="0" r="0" t="0"/>
              <a:stretch/>
            </p:blipFill>
            <p:spPr>
              <a:xfrm>
                <a:off x="2272368" y="2671992"/>
                <a:ext cx="2661591" cy="3831990"/>
              </a:xfrm>
              <a:prstGeom prst="rect">
                <a:avLst/>
              </a:prstGeom>
              <a:noFill/>
              <a:ln>
                <a:noFill/>
              </a:ln>
            </p:spPr>
          </p:pic>
          <p:pic>
            <p:nvPicPr>
              <p:cNvPr id="4503" name="Google Shape;4503;p196"/>
              <p:cNvPicPr preferRelativeResize="0"/>
              <p:nvPr/>
            </p:nvPicPr>
            <p:blipFill rotWithShape="1">
              <a:blip r:embed="rId6">
                <a:alphaModFix/>
              </a:blip>
              <a:srcRect b="0" l="0" r="52426" t="0"/>
              <a:stretch/>
            </p:blipFill>
            <p:spPr>
              <a:xfrm>
                <a:off x="3034375" y="1374425"/>
                <a:ext cx="1080425" cy="1712125"/>
              </a:xfrm>
              <a:prstGeom prst="rect">
                <a:avLst/>
              </a:prstGeom>
              <a:noFill/>
              <a:ln>
                <a:noFill/>
              </a:ln>
            </p:spPr>
          </p:pic>
        </p:grpSp>
        <p:grpSp>
          <p:nvGrpSpPr>
            <p:cNvPr id="4504" name="Google Shape;4504;p196"/>
            <p:cNvGrpSpPr/>
            <p:nvPr/>
          </p:nvGrpSpPr>
          <p:grpSpPr>
            <a:xfrm>
              <a:off x="5694743" y="2341825"/>
              <a:ext cx="1239950" cy="2365386"/>
              <a:chOff x="5694743" y="2341825"/>
              <a:chExt cx="1239950" cy="2365386"/>
            </a:xfrm>
          </p:grpSpPr>
          <p:grpSp>
            <p:nvGrpSpPr>
              <p:cNvPr id="4505" name="Google Shape;4505;p196"/>
              <p:cNvGrpSpPr/>
              <p:nvPr/>
            </p:nvGrpSpPr>
            <p:grpSpPr>
              <a:xfrm rot="-7765823">
                <a:off x="5672833" y="2621234"/>
                <a:ext cx="753666" cy="299284"/>
                <a:chOff x="1043330" y="3457140"/>
                <a:chExt cx="1041750" cy="577615"/>
              </a:xfrm>
            </p:grpSpPr>
            <p:grpSp>
              <p:nvGrpSpPr>
                <p:cNvPr id="4506" name="Google Shape;4506;p196"/>
                <p:cNvGrpSpPr/>
                <p:nvPr/>
              </p:nvGrpSpPr>
              <p:grpSpPr>
                <a:xfrm>
                  <a:off x="1192604" y="3457214"/>
                  <a:ext cx="693884" cy="577541"/>
                  <a:chOff x="2208316" y="3266500"/>
                  <a:chExt cx="390173" cy="324753"/>
                </a:xfrm>
              </p:grpSpPr>
              <p:pic>
                <p:nvPicPr>
                  <p:cNvPr descr="Resultado de imagen para ekg png" id="4507" name="Google Shape;4507;p196"/>
                  <p:cNvPicPr preferRelativeResize="0"/>
                  <p:nvPr/>
                </p:nvPicPr>
                <p:blipFill rotWithShape="1">
                  <a:blip r:embed="rId7">
                    <a:alphaModFix/>
                  </a:blip>
                  <a:srcRect b="0" l="20173" r="16386" t="0"/>
                  <a:stretch/>
                </p:blipFill>
                <p:spPr>
                  <a:xfrm>
                    <a:off x="2208316" y="3266501"/>
                    <a:ext cx="154411" cy="324752"/>
                  </a:xfrm>
                  <a:prstGeom prst="rect">
                    <a:avLst/>
                  </a:prstGeom>
                  <a:noFill/>
                  <a:ln>
                    <a:noFill/>
                  </a:ln>
                </p:spPr>
              </p:pic>
              <p:pic>
                <p:nvPicPr>
                  <p:cNvPr descr="Resultado de imagen para ekg png" id="4508" name="Google Shape;4508;p196"/>
                  <p:cNvPicPr preferRelativeResize="0"/>
                  <p:nvPr/>
                </p:nvPicPr>
                <p:blipFill rotWithShape="1">
                  <a:blip r:embed="rId7">
                    <a:alphaModFix/>
                  </a:blip>
                  <a:srcRect b="0" l="0" r="0" t="0"/>
                  <a:stretch/>
                </p:blipFill>
                <p:spPr>
                  <a:xfrm>
                    <a:off x="2355087" y="3266500"/>
                    <a:ext cx="243402" cy="324752"/>
                  </a:xfrm>
                  <a:prstGeom prst="rect">
                    <a:avLst/>
                  </a:prstGeom>
                  <a:noFill/>
                  <a:ln>
                    <a:noFill/>
                  </a:ln>
                </p:spPr>
              </p:pic>
            </p:grpSp>
            <p:pic>
              <p:nvPicPr>
                <p:cNvPr descr="Resultado de imagen para ekg png" id="4509" name="Google Shape;4509;p196"/>
                <p:cNvPicPr preferRelativeResize="0"/>
                <p:nvPr/>
              </p:nvPicPr>
              <p:blipFill rotWithShape="1">
                <a:blip r:embed="rId7">
                  <a:alphaModFix/>
                </a:blip>
                <a:srcRect b="0" l="36560" r="0" t="0"/>
                <a:stretch/>
              </p:blipFill>
              <p:spPr>
                <a:xfrm>
                  <a:off x="1802888" y="3457140"/>
                  <a:ext cx="274602" cy="577536"/>
                </a:xfrm>
                <a:prstGeom prst="rect">
                  <a:avLst/>
                </a:prstGeom>
                <a:noFill/>
                <a:ln>
                  <a:noFill/>
                </a:ln>
              </p:spPr>
            </p:pic>
            <p:sp>
              <p:nvSpPr>
                <p:cNvPr id="4510" name="Google Shape;4510;p196"/>
                <p:cNvSpPr/>
                <p:nvPr/>
              </p:nvSpPr>
              <p:spPr>
                <a:xfrm rot="5400000">
                  <a:off x="2019229" y="3780373"/>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511" name="Google Shape;4511;p196"/>
                <p:cNvSpPr/>
                <p:nvPr/>
              </p:nvSpPr>
              <p:spPr>
                <a:xfrm rot="-5400000">
                  <a:off x="1041380" y="3771924"/>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nvGrpSpPr>
              <p:cNvPr id="4512" name="Google Shape;4512;p196"/>
              <p:cNvGrpSpPr/>
              <p:nvPr/>
            </p:nvGrpSpPr>
            <p:grpSpPr>
              <a:xfrm rot="-2721841">
                <a:off x="6186620" y="2565464"/>
                <a:ext cx="753659" cy="299267"/>
                <a:chOff x="1043330" y="3457140"/>
                <a:chExt cx="1041750" cy="577615"/>
              </a:xfrm>
            </p:grpSpPr>
            <p:grpSp>
              <p:nvGrpSpPr>
                <p:cNvPr id="4513" name="Google Shape;4513;p196"/>
                <p:cNvGrpSpPr/>
                <p:nvPr/>
              </p:nvGrpSpPr>
              <p:grpSpPr>
                <a:xfrm>
                  <a:off x="1192604" y="3457214"/>
                  <a:ext cx="693884" cy="577541"/>
                  <a:chOff x="2208316" y="3266500"/>
                  <a:chExt cx="390173" cy="324753"/>
                </a:xfrm>
              </p:grpSpPr>
              <p:pic>
                <p:nvPicPr>
                  <p:cNvPr descr="Resultado de imagen para ekg png" id="4514" name="Google Shape;4514;p196"/>
                  <p:cNvPicPr preferRelativeResize="0"/>
                  <p:nvPr/>
                </p:nvPicPr>
                <p:blipFill rotWithShape="1">
                  <a:blip r:embed="rId7">
                    <a:alphaModFix/>
                  </a:blip>
                  <a:srcRect b="0" l="20173" r="16386" t="0"/>
                  <a:stretch/>
                </p:blipFill>
                <p:spPr>
                  <a:xfrm>
                    <a:off x="2208316" y="3266501"/>
                    <a:ext cx="154411" cy="324752"/>
                  </a:xfrm>
                  <a:prstGeom prst="rect">
                    <a:avLst/>
                  </a:prstGeom>
                  <a:noFill/>
                  <a:ln>
                    <a:noFill/>
                  </a:ln>
                </p:spPr>
              </p:pic>
              <p:pic>
                <p:nvPicPr>
                  <p:cNvPr descr="Resultado de imagen para ekg png" id="4515" name="Google Shape;4515;p196"/>
                  <p:cNvPicPr preferRelativeResize="0"/>
                  <p:nvPr/>
                </p:nvPicPr>
                <p:blipFill rotWithShape="1">
                  <a:blip r:embed="rId7">
                    <a:alphaModFix/>
                  </a:blip>
                  <a:srcRect b="0" l="0" r="0" t="0"/>
                  <a:stretch/>
                </p:blipFill>
                <p:spPr>
                  <a:xfrm>
                    <a:off x="2355087" y="3266500"/>
                    <a:ext cx="243402" cy="324752"/>
                  </a:xfrm>
                  <a:prstGeom prst="rect">
                    <a:avLst/>
                  </a:prstGeom>
                  <a:noFill/>
                  <a:ln>
                    <a:noFill/>
                  </a:ln>
                </p:spPr>
              </p:pic>
            </p:grpSp>
            <p:pic>
              <p:nvPicPr>
                <p:cNvPr descr="Resultado de imagen para ekg png" id="4516" name="Google Shape;4516;p196"/>
                <p:cNvPicPr preferRelativeResize="0"/>
                <p:nvPr/>
              </p:nvPicPr>
              <p:blipFill rotWithShape="1">
                <a:blip r:embed="rId7">
                  <a:alphaModFix/>
                </a:blip>
                <a:srcRect b="0" l="36560" r="0" t="0"/>
                <a:stretch/>
              </p:blipFill>
              <p:spPr>
                <a:xfrm>
                  <a:off x="1802888" y="3457140"/>
                  <a:ext cx="274602" cy="577536"/>
                </a:xfrm>
                <a:prstGeom prst="rect">
                  <a:avLst/>
                </a:prstGeom>
                <a:noFill/>
                <a:ln>
                  <a:noFill/>
                </a:ln>
              </p:spPr>
            </p:pic>
            <p:sp>
              <p:nvSpPr>
                <p:cNvPr id="4517" name="Google Shape;4517;p196"/>
                <p:cNvSpPr/>
                <p:nvPr/>
              </p:nvSpPr>
              <p:spPr>
                <a:xfrm rot="5400000">
                  <a:off x="2019229" y="3780373"/>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518" name="Google Shape;4518;p196"/>
                <p:cNvSpPr/>
                <p:nvPr/>
              </p:nvSpPr>
              <p:spPr>
                <a:xfrm rot="-5400000">
                  <a:off x="1041380" y="3771924"/>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nvGrpSpPr>
              <p:cNvPr id="4519" name="Google Shape;4519;p196"/>
              <p:cNvGrpSpPr/>
              <p:nvPr/>
            </p:nvGrpSpPr>
            <p:grpSpPr>
              <a:xfrm rot="5400000">
                <a:off x="5977301" y="4200393"/>
                <a:ext cx="711278" cy="302359"/>
                <a:chOff x="1098078" y="3470082"/>
                <a:chExt cx="983107" cy="583591"/>
              </a:xfrm>
            </p:grpSpPr>
            <p:grpSp>
              <p:nvGrpSpPr>
                <p:cNvPr id="4520" name="Google Shape;4520;p196"/>
                <p:cNvGrpSpPr/>
                <p:nvPr/>
              </p:nvGrpSpPr>
              <p:grpSpPr>
                <a:xfrm>
                  <a:off x="1098078" y="3470082"/>
                  <a:ext cx="670153" cy="580581"/>
                  <a:chOff x="2155164" y="3273736"/>
                  <a:chExt cx="376829" cy="326462"/>
                </a:xfrm>
              </p:grpSpPr>
              <p:pic>
                <p:nvPicPr>
                  <p:cNvPr descr="Resultado de imagen para ekg png" id="4521" name="Google Shape;4521;p196"/>
                  <p:cNvPicPr preferRelativeResize="0"/>
                  <p:nvPr/>
                </p:nvPicPr>
                <p:blipFill rotWithShape="1">
                  <a:blip r:embed="rId7">
                    <a:alphaModFix/>
                  </a:blip>
                  <a:srcRect b="0" l="-2683" r="16387" t="0"/>
                  <a:stretch/>
                </p:blipFill>
                <p:spPr>
                  <a:xfrm>
                    <a:off x="2155164" y="3273736"/>
                    <a:ext cx="210047" cy="324752"/>
                  </a:xfrm>
                  <a:prstGeom prst="rect">
                    <a:avLst/>
                  </a:prstGeom>
                  <a:noFill/>
                  <a:ln>
                    <a:noFill/>
                  </a:ln>
                </p:spPr>
              </p:pic>
              <p:pic>
                <p:nvPicPr>
                  <p:cNvPr descr="Resultado de imagen para ekg png" id="4522" name="Google Shape;4522;p196"/>
                  <p:cNvPicPr preferRelativeResize="0"/>
                  <p:nvPr/>
                </p:nvPicPr>
                <p:blipFill rotWithShape="1">
                  <a:blip r:embed="rId7">
                    <a:alphaModFix/>
                  </a:blip>
                  <a:srcRect b="0" l="0" r="21154" t="0"/>
                  <a:stretch/>
                </p:blipFill>
                <p:spPr>
                  <a:xfrm>
                    <a:off x="2340081" y="3275447"/>
                    <a:ext cx="191912" cy="324751"/>
                  </a:xfrm>
                  <a:prstGeom prst="rect">
                    <a:avLst/>
                  </a:prstGeom>
                  <a:noFill/>
                  <a:ln>
                    <a:noFill/>
                  </a:ln>
                </p:spPr>
              </p:pic>
            </p:grpSp>
            <p:pic>
              <p:nvPicPr>
                <p:cNvPr descr="Resultado de imagen para ekg png" id="4523" name="Google Shape;4523;p196"/>
                <p:cNvPicPr preferRelativeResize="0"/>
                <p:nvPr/>
              </p:nvPicPr>
              <p:blipFill rotWithShape="1">
                <a:blip r:embed="rId7">
                  <a:alphaModFix/>
                </a:blip>
                <a:srcRect b="0" l="36560" r="0" t="0"/>
                <a:stretch/>
              </p:blipFill>
              <p:spPr>
                <a:xfrm>
                  <a:off x="1768204" y="3476137"/>
                  <a:ext cx="274602" cy="577536"/>
                </a:xfrm>
                <a:prstGeom prst="rect">
                  <a:avLst/>
                </a:prstGeom>
                <a:noFill/>
                <a:ln>
                  <a:noFill/>
                </a:ln>
              </p:spPr>
            </p:pic>
            <p:sp>
              <p:nvSpPr>
                <p:cNvPr id="4524" name="Google Shape;4524;p196"/>
                <p:cNvSpPr/>
                <p:nvPr/>
              </p:nvSpPr>
              <p:spPr>
                <a:xfrm rot="5400000">
                  <a:off x="2015336" y="3798259"/>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nvGrpSpPr>
              <p:cNvPr id="4525" name="Google Shape;4525;p196"/>
              <p:cNvGrpSpPr/>
              <p:nvPr/>
            </p:nvGrpSpPr>
            <p:grpSpPr>
              <a:xfrm rot="5400000">
                <a:off x="6009943" y="3568381"/>
                <a:ext cx="655141" cy="300717"/>
                <a:chOff x="968179" y="3462836"/>
                <a:chExt cx="905517" cy="580423"/>
              </a:xfrm>
            </p:grpSpPr>
            <p:grpSp>
              <p:nvGrpSpPr>
                <p:cNvPr id="4526" name="Google Shape;4526;p196"/>
                <p:cNvGrpSpPr/>
                <p:nvPr/>
              </p:nvGrpSpPr>
              <p:grpSpPr>
                <a:xfrm>
                  <a:off x="968179" y="3462836"/>
                  <a:ext cx="733506" cy="577541"/>
                  <a:chOff x="2082121" y="3269661"/>
                  <a:chExt cx="412453" cy="324753"/>
                </a:xfrm>
              </p:grpSpPr>
              <p:pic>
                <p:nvPicPr>
                  <p:cNvPr descr="Resultado de imagen para ekg png" id="4527" name="Google Shape;4527;p196"/>
                  <p:cNvPicPr preferRelativeResize="0"/>
                  <p:nvPr/>
                </p:nvPicPr>
                <p:blipFill rotWithShape="1">
                  <a:blip r:embed="rId7">
                    <a:alphaModFix/>
                  </a:blip>
                  <a:srcRect b="0" l="-2683" r="16387" t="0"/>
                  <a:stretch/>
                </p:blipFill>
                <p:spPr>
                  <a:xfrm>
                    <a:off x="2082121" y="3269662"/>
                    <a:ext cx="210047" cy="324752"/>
                  </a:xfrm>
                  <a:prstGeom prst="rect">
                    <a:avLst/>
                  </a:prstGeom>
                  <a:noFill/>
                  <a:ln>
                    <a:noFill/>
                  </a:ln>
                </p:spPr>
              </p:pic>
              <p:pic>
                <p:nvPicPr>
                  <p:cNvPr descr="Resultado de imagen para ekg png" id="4528" name="Google Shape;4528;p196"/>
                  <p:cNvPicPr preferRelativeResize="0"/>
                  <p:nvPr/>
                </p:nvPicPr>
                <p:blipFill rotWithShape="1">
                  <a:blip r:embed="rId7">
                    <a:alphaModFix/>
                  </a:blip>
                  <a:srcRect b="0" l="0" r="13703" t="0"/>
                  <a:stretch/>
                </p:blipFill>
                <p:spPr>
                  <a:xfrm>
                    <a:off x="2284527" y="3269661"/>
                    <a:ext cx="210047" cy="324752"/>
                  </a:xfrm>
                  <a:prstGeom prst="rect">
                    <a:avLst/>
                  </a:prstGeom>
                  <a:noFill/>
                  <a:ln>
                    <a:noFill/>
                  </a:ln>
                </p:spPr>
              </p:pic>
            </p:grpSp>
            <p:pic>
              <p:nvPicPr>
                <p:cNvPr descr="Resultado de imagen para ekg png" id="4529" name="Google Shape;4529;p196"/>
                <p:cNvPicPr preferRelativeResize="0"/>
                <p:nvPr/>
              </p:nvPicPr>
              <p:blipFill rotWithShape="1">
                <a:blip r:embed="rId7">
                  <a:alphaModFix/>
                </a:blip>
                <a:srcRect b="0" l="36561" r="13050" t="0"/>
                <a:stretch/>
              </p:blipFill>
              <p:spPr>
                <a:xfrm>
                  <a:off x="1655593" y="3465721"/>
                  <a:ext cx="218103" cy="577538"/>
                </a:xfrm>
                <a:prstGeom prst="rect">
                  <a:avLst/>
                </a:prstGeom>
                <a:noFill/>
                <a:ln>
                  <a:noFill/>
                </a:ln>
              </p:spPr>
            </p:pic>
          </p:grpSp>
          <p:pic>
            <p:nvPicPr>
              <p:cNvPr id="4530" name="Google Shape;4530;p196"/>
              <p:cNvPicPr preferRelativeResize="0"/>
              <p:nvPr/>
            </p:nvPicPr>
            <p:blipFill rotWithShape="1">
              <a:blip r:embed="rId8">
                <a:alphaModFix/>
              </a:blip>
              <a:srcRect b="0" l="0" r="0" t="0"/>
              <a:stretch/>
            </p:blipFill>
            <p:spPr>
              <a:xfrm>
                <a:off x="6173588" y="2863979"/>
                <a:ext cx="251949" cy="570987"/>
              </a:xfrm>
              <a:prstGeom prst="rect">
                <a:avLst/>
              </a:prstGeom>
              <a:noFill/>
              <a:ln>
                <a:noFill/>
              </a:ln>
            </p:spPr>
          </p:pic>
        </p:grpSp>
      </p:grpSp>
      <p:sp>
        <p:nvSpPr>
          <p:cNvPr id="4531" name="Google Shape;4531;p196"/>
          <p:cNvSpPr txBox="1"/>
          <p:nvPr/>
        </p:nvSpPr>
        <p:spPr>
          <a:xfrm>
            <a:off x="3917550" y="512625"/>
            <a:ext cx="1962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 anticholinergic effects</a:t>
            </a:r>
            <a:endParaRPr sz="1200"/>
          </a:p>
        </p:txBody>
      </p:sp>
      <p:cxnSp>
        <p:nvCxnSpPr>
          <p:cNvPr id="4532" name="Google Shape;4532;p196"/>
          <p:cNvCxnSpPr/>
          <p:nvPr/>
        </p:nvCxnSpPr>
        <p:spPr>
          <a:xfrm flipH="1">
            <a:off x="5441575" y="3782075"/>
            <a:ext cx="952200" cy="768600"/>
          </a:xfrm>
          <a:prstGeom prst="straightConnector1">
            <a:avLst/>
          </a:prstGeom>
          <a:noFill/>
          <a:ln cap="flat" cmpd="sng" w="9525">
            <a:solidFill>
              <a:schemeClr val="dk2"/>
            </a:solidFill>
            <a:prstDash val="solid"/>
            <a:round/>
            <a:headEnd len="med" w="med" type="none"/>
            <a:tailEnd len="med" w="med" type="triangle"/>
          </a:ln>
        </p:spPr>
      </p:cxnSp>
      <p:cxnSp>
        <p:nvCxnSpPr>
          <p:cNvPr id="4533" name="Google Shape;4533;p196"/>
          <p:cNvCxnSpPr/>
          <p:nvPr/>
        </p:nvCxnSpPr>
        <p:spPr>
          <a:xfrm>
            <a:off x="6400125" y="3782075"/>
            <a:ext cx="996900" cy="846000"/>
          </a:xfrm>
          <a:prstGeom prst="straightConnector1">
            <a:avLst/>
          </a:prstGeom>
          <a:noFill/>
          <a:ln cap="flat" cmpd="sng" w="9525">
            <a:solidFill>
              <a:schemeClr val="dk2"/>
            </a:solidFill>
            <a:prstDash val="solid"/>
            <a:round/>
            <a:headEnd len="med" w="med" type="none"/>
            <a:tailEnd len="med" w="med" type="triangle"/>
          </a:ln>
        </p:spPr>
      </p:cxnSp>
      <p:sp>
        <p:nvSpPr>
          <p:cNvPr id="4534" name="Google Shape;4534;p196"/>
          <p:cNvSpPr txBox="1"/>
          <p:nvPr/>
        </p:nvSpPr>
        <p:spPr>
          <a:xfrm>
            <a:off x="6286100" y="3227963"/>
            <a:ext cx="1962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Weak NE and 5-HT reuptake inhibitor</a:t>
            </a:r>
            <a:endParaRPr sz="1200"/>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8" name="Shape 4538"/>
        <p:cNvGrpSpPr/>
        <p:nvPr/>
      </p:nvGrpSpPr>
      <p:grpSpPr>
        <a:xfrm>
          <a:off x="0" y="0"/>
          <a:ext cx="0" cy="0"/>
          <a:chOff x="0" y="0"/>
          <a:chExt cx="0" cy="0"/>
        </a:xfrm>
      </p:grpSpPr>
      <p:sp>
        <p:nvSpPr>
          <p:cNvPr id="4539" name="Google Shape;4539;p197"/>
          <p:cNvSpPr/>
          <p:nvPr/>
        </p:nvSpPr>
        <p:spPr>
          <a:xfrm>
            <a:off x="2416800" y="3039792"/>
            <a:ext cx="840900" cy="1625400"/>
          </a:xfrm>
          <a:prstGeom prst="rect">
            <a:avLst/>
          </a:prstGeom>
          <a:solidFill>
            <a:schemeClr val="lt1"/>
          </a:solid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0" name="Google Shape;4540;p197"/>
          <p:cNvSpPr/>
          <p:nvPr/>
        </p:nvSpPr>
        <p:spPr>
          <a:xfrm>
            <a:off x="3286065" y="3040076"/>
            <a:ext cx="1003800" cy="1625400"/>
          </a:xfrm>
          <a:prstGeom prst="rect">
            <a:avLst/>
          </a:prstGeom>
          <a:solidFill>
            <a:schemeClr val="lt1"/>
          </a:solid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1" name="Google Shape;4541;p197"/>
          <p:cNvSpPr/>
          <p:nvPr/>
        </p:nvSpPr>
        <p:spPr>
          <a:xfrm>
            <a:off x="4318054" y="3040076"/>
            <a:ext cx="826500" cy="1625400"/>
          </a:xfrm>
          <a:prstGeom prst="rect">
            <a:avLst/>
          </a:prstGeom>
          <a:solidFill>
            <a:schemeClr val="lt1"/>
          </a:solid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2" name="Google Shape;4542;p197"/>
          <p:cNvSpPr/>
          <p:nvPr/>
        </p:nvSpPr>
        <p:spPr>
          <a:xfrm>
            <a:off x="5172776" y="3040076"/>
            <a:ext cx="826500" cy="1625400"/>
          </a:xfrm>
          <a:prstGeom prst="rect">
            <a:avLst/>
          </a:prstGeom>
          <a:solidFill>
            <a:schemeClr val="lt1"/>
          </a:solidFill>
          <a:ln cap="flat" cmpd="sng" w="1905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3" name="Google Shape;4543;p197"/>
          <p:cNvSpPr/>
          <p:nvPr/>
        </p:nvSpPr>
        <p:spPr>
          <a:xfrm>
            <a:off x="7338625" y="152400"/>
            <a:ext cx="1518600" cy="3634200"/>
          </a:xfrm>
          <a:prstGeom prst="rect">
            <a:avLst/>
          </a:prstGeom>
          <a:solidFill>
            <a:schemeClr val="lt1"/>
          </a:solidFill>
          <a:ln cap="flat" cmpd="sng" w="1143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4" name="Google Shape;4544;p197"/>
          <p:cNvSpPr/>
          <p:nvPr/>
        </p:nvSpPr>
        <p:spPr>
          <a:xfrm>
            <a:off x="2259550" y="1139855"/>
            <a:ext cx="4929000" cy="2642400"/>
          </a:xfrm>
          <a:prstGeom prst="rect">
            <a:avLst/>
          </a:prstGeom>
          <a:noFill/>
          <a:ln cap="flat" cmpd="sng" w="1143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5" name="Google Shape;4545;p197"/>
          <p:cNvSpPr/>
          <p:nvPr/>
        </p:nvSpPr>
        <p:spPr>
          <a:xfrm>
            <a:off x="2259550" y="3878825"/>
            <a:ext cx="3950400" cy="1075500"/>
          </a:xfrm>
          <a:prstGeom prst="rect">
            <a:avLst/>
          </a:prstGeom>
          <a:noFill/>
          <a:ln cap="flat" cmpd="sng" w="1143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46" name="Google Shape;4546;p197"/>
          <p:cNvGrpSpPr/>
          <p:nvPr/>
        </p:nvGrpSpPr>
        <p:grpSpPr>
          <a:xfrm>
            <a:off x="7497919" y="651351"/>
            <a:ext cx="913800" cy="915160"/>
            <a:chOff x="8174445" y="1486678"/>
            <a:chExt cx="4575864" cy="4582675"/>
          </a:xfrm>
        </p:grpSpPr>
        <p:grpSp>
          <p:nvGrpSpPr>
            <p:cNvPr id="4547" name="Google Shape;4547;p197"/>
            <p:cNvGrpSpPr/>
            <p:nvPr/>
          </p:nvGrpSpPr>
          <p:grpSpPr>
            <a:xfrm>
              <a:off x="8228593" y="1573899"/>
              <a:ext cx="4495919" cy="4476835"/>
              <a:chOff x="8228593" y="1573899"/>
              <a:chExt cx="4495919" cy="4476835"/>
            </a:xfrm>
          </p:grpSpPr>
          <p:grpSp>
            <p:nvGrpSpPr>
              <p:cNvPr id="4548" name="Google Shape;4548;p197"/>
              <p:cNvGrpSpPr/>
              <p:nvPr/>
            </p:nvGrpSpPr>
            <p:grpSpPr>
              <a:xfrm>
                <a:off x="8228593" y="1573899"/>
                <a:ext cx="4495919" cy="4476835"/>
                <a:chOff x="11282943" y="5495496"/>
                <a:chExt cx="2158283" cy="3608896"/>
              </a:xfrm>
            </p:grpSpPr>
            <p:pic>
              <p:nvPicPr>
                <p:cNvPr id="4549" name="Google Shape;4549;p197"/>
                <p:cNvPicPr preferRelativeResize="0"/>
                <p:nvPr/>
              </p:nvPicPr>
              <p:blipFill rotWithShape="1">
                <a:blip r:embed="rId3">
                  <a:alphaModFix/>
                </a:blip>
                <a:srcRect b="2022" l="9033" r="0" t="2575"/>
                <a:stretch/>
              </p:blipFill>
              <p:spPr>
                <a:xfrm>
                  <a:off x="11282943" y="5495496"/>
                  <a:ext cx="2158283" cy="3169334"/>
                </a:xfrm>
                <a:prstGeom prst="rect">
                  <a:avLst/>
                </a:prstGeom>
                <a:noFill/>
                <a:ln>
                  <a:noFill/>
                </a:ln>
              </p:spPr>
            </p:pic>
            <p:pic>
              <p:nvPicPr>
                <p:cNvPr id="4550" name="Google Shape;4550;p197"/>
                <p:cNvPicPr preferRelativeResize="0"/>
                <p:nvPr/>
              </p:nvPicPr>
              <p:blipFill rotWithShape="1">
                <a:blip r:embed="rId4">
                  <a:alphaModFix/>
                </a:blip>
                <a:srcRect b="0" l="0" r="0" t="35835"/>
                <a:stretch/>
              </p:blipFill>
              <p:spPr>
                <a:xfrm>
                  <a:off x="12010875" y="8514767"/>
                  <a:ext cx="624650" cy="589625"/>
                </a:xfrm>
                <a:prstGeom prst="rect">
                  <a:avLst/>
                </a:prstGeom>
                <a:noFill/>
                <a:ln>
                  <a:noFill/>
                </a:ln>
              </p:spPr>
            </p:pic>
          </p:grpSp>
          <p:pic>
            <p:nvPicPr>
              <p:cNvPr id="4551" name="Google Shape;4551;p197"/>
              <p:cNvPicPr preferRelativeResize="0"/>
              <p:nvPr/>
            </p:nvPicPr>
            <p:blipFill rotWithShape="1">
              <a:blip r:embed="rId5">
                <a:alphaModFix/>
              </a:blip>
              <a:srcRect b="0" l="7194" r="3987" t="0"/>
              <a:stretch/>
            </p:blipFill>
            <p:spPr>
              <a:xfrm>
                <a:off x="8228600" y="1573925"/>
                <a:ext cx="4495900" cy="3931525"/>
              </a:xfrm>
              <a:prstGeom prst="rect">
                <a:avLst/>
              </a:prstGeom>
              <a:noFill/>
              <a:ln>
                <a:noFill/>
              </a:ln>
            </p:spPr>
          </p:pic>
        </p:grpSp>
        <p:grpSp>
          <p:nvGrpSpPr>
            <p:cNvPr id="4552" name="Google Shape;4552;p197"/>
            <p:cNvGrpSpPr/>
            <p:nvPr/>
          </p:nvGrpSpPr>
          <p:grpSpPr>
            <a:xfrm>
              <a:off x="8174445" y="1486678"/>
              <a:ext cx="4575864" cy="4582675"/>
              <a:chOff x="6650445" y="-1103247"/>
              <a:chExt cx="4575864" cy="4582675"/>
            </a:xfrm>
          </p:grpSpPr>
          <p:pic>
            <p:nvPicPr>
              <p:cNvPr id="4553" name="Google Shape;4553;p197"/>
              <p:cNvPicPr preferRelativeResize="0"/>
              <p:nvPr/>
            </p:nvPicPr>
            <p:blipFill rotWithShape="1">
              <a:blip r:embed="rId6">
                <a:alphaModFix/>
              </a:blip>
              <a:srcRect b="0" l="0" r="0" t="0"/>
              <a:stretch/>
            </p:blipFill>
            <p:spPr>
              <a:xfrm>
                <a:off x="6650445" y="-1103247"/>
                <a:ext cx="4575864" cy="4582675"/>
              </a:xfrm>
              <a:prstGeom prst="rect">
                <a:avLst/>
              </a:prstGeom>
              <a:noFill/>
              <a:ln>
                <a:noFill/>
              </a:ln>
            </p:spPr>
          </p:pic>
          <p:pic>
            <p:nvPicPr>
              <p:cNvPr id="4554" name="Google Shape;4554;p197"/>
              <p:cNvPicPr preferRelativeResize="0"/>
              <p:nvPr/>
            </p:nvPicPr>
            <p:blipFill rotWithShape="1">
              <a:blip r:embed="rId7">
                <a:alphaModFix/>
              </a:blip>
              <a:srcRect b="0" l="0" r="0" t="0"/>
              <a:stretch/>
            </p:blipFill>
            <p:spPr>
              <a:xfrm>
                <a:off x="7797325" y="-101575"/>
                <a:ext cx="2359925" cy="1158100"/>
              </a:xfrm>
              <a:prstGeom prst="rect">
                <a:avLst/>
              </a:prstGeom>
              <a:noFill/>
              <a:ln>
                <a:noFill/>
              </a:ln>
            </p:spPr>
          </p:pic>
          <p:pic>
            <p:nvPicPr>
              <p:cNvPr id="4555" name="Google Shape;4555;p197"/>
              <p:cNvPicPr preferRelativeResize="0"/>
              <p:nvPr/>
            </p:nvPicPr>
            <p:blipFill rotWithShape="1">
              <a:blip r:embed="rId8">
                <a:alphaModFix/>
              </a:blip>
              <a:srcRect b="0" l="0" r="0" t="0"/>
              <a:stretch/>
            </p:blipFill>
            <p:spPr>
              <a:xfrm>
                <a:off x="8152930" y="1163205"/>
                <a:ext cx="1498200" cy="851250"/>
              </a:xfrm>
              <a:prstGeom prst="rect">
                <a:avLst/>
              </a:prstGeom>
              <a:noFill/>
              <a:ln>
                <a:noFill/>
              </a:ln>
            </p:spPr>
          </p:pic>
        </p:grpSp>
      </p:grpSp>
      <p:sp>
        <p:nvSpPr>
          <p:cNvPr id="4556" name="Google Shape;4556;p197"/>
          <p:cNvSpPr txBox="1"/>
          <p:nvPr/>
        </p:nvSpPr>
        <p:spPr>
          <a:xfrm rot="4319">
            <a:off x="8140727" y="822025"/>
            <a:ext cx="716401" cy="28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Olanzapine </a:t>
            </a:r>
            <a:endParaRPr b="0"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ZYPREXA</a:t>
            </a:r>
            <a:endParaRPr b="1" i="0" sz="600" u="none" cap="none" strike="noStrike">
              <a:solidFill>
                <a:srgbClr val="000000"/>
              </a:solidFill>
              <a:latin typeface="Arial"/>
              <a:ea typeface="Arial"/>
              <a:cs typeface="Arial"/>
              <a:sym typeface="Arial"/>
            </a:endParaRPr>
          </a:p>
        </p:txBody>
      </p:sp>
      <p:sp>
        <p:nvSpPr>
          <p:cNvPr id="4557" name="Google Shape;4557;p197"/>
          <p:cNvSpPr txBox="1"/>
          <p:nvPr/>
        </p:nvSpPr>
        <p:spPr>
          <a:xfrm rot="5141">
            <a:off x="2443472" y="1234723"/>
            <a:ext cx="1605002" cy="22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3A4 substrates (fish)</a:t>
            </a:r>
            <a:endParaRPr b="0" i="0" sz="1000" u="none" cap="none" strike="noStrike">
              <a:solidFill>
                <a:srgbClr val="000000"/>
              </a:solidFill>
              <a:latin typeface="Arial"/>
              <a:ea typeface="Arial"/>
              <a:cs typeface="Arial"/>
              <a:sym typeface="Arial"/>
            </a:endParaRPr>
          </a:p>
        </p:txBody>
      </p:sp>
      <p:sp>
        <p:nvSpPr>
          <p:cNvPr id="4558" name="Google Shape;4558;p197"/>
          <p:cNvSpPr txBox="1"/>
          <p:nvPr/>
        </p:nvSpPr>
        <p:spPr>
          <a:xfrm rot="3325">
            <a:off x="7890748" y="2101562"/>
            <a:ext cx="930600" cy="249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Clozapine </a:t>
            </a:r>
            <a:endParaRPr b="0"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CLOZARIL</a:t>
            </a:r>
            <a:endParaRPr b="1" i="0" sz="600" u="none" cap="none" strike="noStrike">
              <a:solidFill>
                <a:srgbClr val="000000"/>
              </a:solidFill>
              <a:latin typeface="Arial"/>
              <a:ea typeface="Arial"/>
              <a:cs typeface="Arial"/>
              <a:sym typeface="Arial"/>
            </a:endParaRPr>
          </a:p>
        </p:txBody>
      </p:sp>
      <p:grpSp>
        <p:nvGrpSpPr>
          <p:cNvPr id="4559" name="Google Shape;4559;p197"/>
          <p:cNvGrpSpPr/>
          <p:nvPr/>
        </p:nvGrpSpPr>
        <p:grpSpPr>
          <a:xfrm>
            <a:off x="7671388" y="1637888"/>
            <a:ext cx="566875" cy="947358"/>
            <a:chOff x="2832138" y="1322312"/>
            <a:chExt cx="2108126" cy="3523088"/>
          </a:xfrm>
        </p:grpSpPr>
        <p:pic>
          <p:nvPicPr>
            <p:cNvPr descr="clipped result image" id="4560" name="Google Shape;4560;p197"/>
            <p:cNvPicPr preferRelativeResize="0"/>
            <p:nvPr/>
          </p:nvPicPr>
          <p:blipFill rotWithShape="1">
            <a:blip r:embed="rId9">
              <a:alphaModFix/>
            </a:blip>
            <a:srcRect b="8147" l="0" r="0" t="0"/>
            <a:stretch/>
          </p:blipFill>
          <p:spPr>
            <a:xfrm rot="-10658802">
              <a:off x="3597611" y="2714236"/>
              <a:ext cx="517552" cy="571380"/>
            </a:xfrm>
            <a:prstGeom prst="rect">
              <a:avLst/>
            </a:prstGeom>
            <a:noFill/>
            <a:ln>
              <a:noFill/>
            </a:ln>
          </p:spPr>
        </p:pic>
        <p:grpSp>
          <p:nvGrpSpPr>
            <p:cNvPr id="4561" name="Google Shape;4561;p197"/>
            <p:cNvGrpSpPr/>
            <p:nvPr/>
          </p:nvGrpSpPr>
          <p:grpSpPr>
            <a:xfrm>
              <a:off x="2832138" y="1322312"/>
              <a:ext cx="2108126" cy="3523088"/>
              <a:chOff x="1161100" y="1322312"/>
              <a:chExt cx="2108126" cy="3523088"/>
            </a:xfrm>
          </p:grpSpPr>
          <p:pic>
            <p:nvPicPr>
              <p:cNvPr descr="clipped result image" id="4562" name="Google Shape;4562;p197"/>
              <p:cNvPicPr preferRelativeResize="0"/>
              <p:nvPr/>
            </p:nvPicPr>
            <p:blipFill rotWithShape="1">
              <a:blip r:embed="rId10">
                <a:alphaModFix/>
              </a:blip>
              <a:srcRect b="26040" l="0" r="0" t="0"/>
              <a:stretch/>
            </p:blipFill>
            <p:spPr>
              <a:xfrm rot="10273072">
                <a:off x="2282370" y="3143955"/>
                <a:ext cx="411105" cy="1679909"/>
              </a:xfrm>
              <a:prstGeom prst="rect">
                <a:avLst/>
              </a:prstGeom>
              <a:noFill/>
              <a:ln>
                <a:noFill/>
              </a:ln>
            </p:spPr>
          </p:pic>
          <p:pic>
            <p:nvPicPr>
              <p:cNvPr descr="clipped result image" id="4563" name="Google Shape;4563;p197"/>
              <p:cNvPicPr preferRelativeResize="0"/>
              <p:nvPr/>
            </p:nvPicPr>
            <p:blipFill rotWithShape="1">
              <a:blip r:embed="rId11">
                <a:alphaModFix/>
              </a:blip>
              <a:srcRect b="11754" l="0" r="0" t="0"/>
              <a:stretch/>
            </p:blipFill>
            <p:spPr>
              <a:xfrm rot="-10240095">
                <a:off x="1707408" y="3081377"/>
                <a:ext cx="402684" cy="1718920"/>
              </a:xfrm>
              <a:prstGeom prst="rect">
                <a:avLst/>
              </a:prstGeom>
              <a:noFill/>
              <a:ln>
                <a:noFill/>
              </a:ln>
            </p:spPr>
          </p:pic>
          <p:pic>
            <p:nvPicPr>
              <p:cNvPr id="4564" name="Google Shape;4564;p197"/>
              <p:cNvPicPr preferRelativeResize="0"/>
              <p:nvPr/>
            </p:nvPicPr>
            <p:blipFill rotWithShape="1">
              <a:blip r:embed="rId12">
                <a:alphaModFix/>
              </a:blip>
              <a:srcRect b="0" l="0" r="0" t="0"/>
              <a:stretch/>
            </p:blipFill>
            <p:spPr>
              <a:xfrm>
                <a:off x="1161100" y="1322312"/>
                <a:ext cx="2108126" cy="1959049"/>
              </a:xfrm>
              <a:prstGeom prst="rect">
                <a:avLst/>
              </a:prstGeom>
              <a:noFill/>
              <a:ln>
                <a:noFill/>
              </a:ln>
            </p:spPr>
          </p:pic>
        </p:grpSp>
      </p:grpSp>
      <p:grpSp>
        <p:nvGrpSpPr>
          <p:cNvPr id="4565" name="Google Shape;4565;p197"/>
          <p:cNvGrpSpPr/>
          <p:nvPr/>
        </p:nvGrpSpPr>
        <p:grpSpPr>
          <a:xfrm>
            <a:off x="7524613" y="2711318"/>
            <a:ext cx="930938" cy="831215"/>
            <a:chOff x="6818450" y="2578925"/>
            <a:chExt cx="783025" cy="699146"/>
          </a:xfrm>
        </p:grpSpPr>
        <p:pic>
          <p:nvPicPr>
            <p:cNvPr id="4566" name="Google Shape;4566;p197"/>
            <p:cNvPicPr preferRelativeResize="0"/>
            <p:nvPr/>
          </p:nvPicPr>
          <p:blipFill rotWithShape="1">
            <a:blip r:embed="rId13">
              <a:alphaModFix/>
            </a:blip>
            <a:srcRect b="6916" l="0" r="0" t="0"/>
            <a:stretch/>
          </p:blipFill>
          <p:spPr>
            <a:xfrm>
              <a:off x="6818450" y="2578925"/>
              <a:ext cx="783025" cy="683525"/>
            </a:xfrm>
            <a:prstGeom prst="rect">
              <a:avLst/>
            </a:prstGeom>
            <a:noFill/>
            <a:ln>
              <a:noFill/>
            </a:ln>
          </p:spPr>
        </p:pic>
        <p:pic>
          <p:nvPicPr>
            <p:cNvPr id="4567" name="Google Shape;4567;p197"/>
            <p:cNvPicPr preferRelativeResize="0"/>
            <p:nvPr/>
          </p:nvPicPr>
          <p:blipFill rotWithShape="1">
            <a:blip r:embed="rId6">
              <a:alphaModFix/>
            </a:blip>
            <a:srcRect b="0" l="0" r="0" t="0"/>
            <a:stretch/>
          </p:blipFill>
          <p:spPr>
            <a:xfrm>
              <a:off x="6854656" y="2620536"/>
              <a:ext cx="656678" cy="657535"/>
            </a:xfrm>
            <a:prstGeom prst="rect">
              <a:avLst/>
            </a:prstGeom>
            <a:noFill/>
            <a:ln>
              <a:noFill/>
            </a:ln>
          </p:spPr>
        </p:pic>
      </p:grpSp>
      <p:sp>
        <p:nvSpPr>
          <p:cNvPr id="4568" name="Google Shape;4568;p197"/>
          <p:cNvSpPr txBox="1"/>
          <p:nvPr/>
        </p:nvSpPr>
        <p:spPr>
          <a:xfrm rot="4283">
            <a:off x="7994871" y="2814327"/>
            <a:ext cx="722401" cy="234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Asenapine</a:t>
            </a:r>
            <a:endParaRPr b="1"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SAPHRIS</a:t>
            </a:r>
            <a:endParaRPr b="1" i="0" sz="800" u="none" cap="none" strike="noStrike">
              <a:solidFill>
                <a:srgbClr val="000000"/>
              </a:solidFill>
              <a:latin typeface="Arial"/>
              <a:ea typeface="Arial"/>
              <a:cs typeface="Arial"/>
              <a:sym typeface="Arial"/>
            </a:endParaRPr>
          </a:p>
        </p:txBody>
      </p:sp>
      <p:grpSp>
        <p:nvGrpSpPr>
          <p:cNvPr id="4569" name="Google Shape;4569;p197"/>
          <p:cNvGrpSpPr/>
          <p:nvPr/>
        </p:nvGrpSpPr>
        <p:grpSpPr>
          <a:xfrm>
            <a:off x="5228565" y="4009304"/>
            <a:ext cx="609879" cy="721994"/>
            <a:chOff x="1541659" y="6006580"/>
            <a:chExt cx="1127943" cy="1335295"/>
          </a:xfrm>
        </p:grpSpPr>
        <p:pic>
          <p:nvPicPr>
            <p:cNvPr descr="A drawing of a cartoon character&#10;&#10;Description automatically generated" id="4570" name="Google Shape;4570;p197"/>
            <p:cNvPicPr preferRelativeResize="0"/>
            <p:nvPr/>
          </p:nvPicPr>
          <p:blipFill rotWithShape="1">
            <a:blip r:embed="rId14">
              <a:alphaModFix/>
            </a:blip>
            <a:srcRect b="0" l="0" r="0" t="0"/>
            <a:stretch/>
          </p:blipFill>
          <p:spPr>
            <a:xfrm>
              <a:off x="1541659" y="6167950"/>
              <a:ext cx="1085096" cy="891983"/>
            </a:xfrm>
            <a:prstGeom prst="rect">
              <a:avLst/>
            </a:prstGeom>
            <a:noFill/>
            <a:ln>
              <a:noFill/>
            </a:ln>
          </p:spPr>
        </p:pic>
        <p:grpSp>
          <p:nvGrpSpPr>
            <p:cNvPr id="4571" name="Google Shape;4571;p197"/>
            <p:cNvGrpSpPr/>
            <p:nvPr/>
          </p:nvGrpSpPr>
          <p:grpSpPr>
            <a:xfrm>
              <a:off x="1688302" y="6006580"/>
              <a:ext cx="981300" cy="1335295"/>
              <a:chOff x="2602486" y="5018942"/>
              <a:chExt cx="981300" cy="1335295"/>
            </a:xfrm>
          </p:grpSpPr>
          <p:sp>
            <p:nvSpPr>
              <p:cNvPr id="4572" name="Google Shape;4572;p197"/>
              <p:cNvSpPr txBox="1"/>
              <p:nvPr/>
            </p:nvSpPr>
            <p:spPr>
              <a:xfrm>
                <a:off x="2602486" y="6002637"/>
                <a:ext cx="981300" cy="3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1" sz="900" u="none" cap="none" strike="noStrike">
                  <a:solidFill>
                    <a:srgbClr val="000000"/>
                  </a:solidFill>
                  <a:latin typeface="Arial"/>
                  <a:ea typeface="Arial"/>
                  <a:cs typeface="Arial"/>
                  <a:sym typeface="Arial"/>
                </a:endParaRPr>
              </a:p>
            </p:txBody>
          </p:sp>
          <p:sp>
            <p:nvSpPr>
              <p:cNvPr id="4573" name="Google Shape;4573;p197"/>
              <p:cNvSpPr txBox="1"/>
              <p:nvPr/>
            </p:nvSpPr>
            <p:spPr>
              <a:xfrm>
                <a:off x="2694310" y="5018942"/>
                <a:ext cx="854100" cy="3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1" sz="700" u="none" cap="none" strike="noStrike">
                  <a:solidFill>
                    <a:srgbClr val="000000"/>
                  </a:solidFill>
                  <a:latin typeface="Arial"/>
                  <a:ea typeface="Arial"/>
                  <a:cs typeface="Arial"/>
                  <a:sym typeface="Arial"/>
                </a:endParaRPr>
              </a:p>
            </p:txBody>
          </p:sp>
        </p:grpSp>
      </p:grpSp>
      <p:grpSp>
        <p:nvGrpSpPr>
          <p:cNvPr id="4574" name="Google Shape;4574;p197"/>
          <p:cNvGrpSpPr/>
          <p:nvPr/>
        </p:nvGrpSpPr>
        <p:grpSpPr>
          <a:xfrm>
            <a:off x="4426436" y="4078871"/>
            <a:ext cx="631784" cy="636007"/>
            <a:chOff x="5149066" y="6638792"/>
            <a:chExt cx="1168456" cy="1176265"/>
          </a:xfrm>
        </p:grpSpPr>
        <p:grpSp>
          <p:nvGrpSpPr>
            <p:cNvPr id="4575" name="Google Shape;4575;p197"/>
            <p:cNvGrpSpPr/>
            <p:nvPr/>
          </p:nvGrpSpPr>
          <p:grpSpPr>
            <a:xfrm>
              <a:off x="5149066" y="6638792"/>
              <a:ext cx="1075064" cy="882275"/>
              <a:chOff x="-55" y="8551214"/>
              <a:chExt cx="4767466" cy="3912526"/>
            </a:xfrm>
          </p:grpSpPr>
          <p:grpSp>
            <p:nvGrpSpPr>
              <p:cNvPr id="4576" name="Google Shape;4576;p197"/>
              <p:cNvGrpSpPr/>
              <p:nvPr/>
            </p:nvGrpSpPr>
            <p:grpSpPr>
              <a:xfrm>
                <a:off x="-55" y="8551214"/>
                <a:ext cx="4767466" cy="3912526"/>
                <a:chOff x="3897780" y="3845058"/>
                <a:chExt cx="1970842" cy="1617415"/>
              </a:xfrm>
            </p:grpSpPr>
            <p:pic>
              <p:nvPicPr>
                <p:cNvPr id="4577" name="Google Shape;4577;p197"/>
                <p:cNvPicPr preferRelativeResize="0"/>
                <p:nvPr/>
              </p:nvPicPr>
              <p:blipFill rotWithShape="1">
                <a:blip r:embed="rId15">
                  <a:alphaModFix/>
                </a:blip>
                <a:srcRect b="0" l="23844" r="0" t="0"/>
                <a:stretch/>
              </p:blipFill>
              <p:spPr>
                <a:xfrm>
                  <a:off x="3897780" y="3845058"/>
                  <a:ext cx="1970842" cy="1617415"/>
                </a:xfrm>
                <a:prstGeom prst="rect">
                  <a:avLst/>
                </a:prstGeom>
                <a:noFill/>
                <a:ln>
                  <a:noFill/>
                </a:ln>
              </p:spPr>
            </p:pic>
            <p:pic>
              <p:nvPicPr>
                <p:cNvPr descr="clipped result image" id="4578" name="Google Shape;4578;p197"/>
                <p:cNvPicPr preferRelativeResize="0"/>
                <p:nvPr/>
              </p:nvPicPr>
              <p:blipFill rotWithShape="1">
                <a:blip r:embed="rId16">
                  <a:alphaModFix/>
                </a:blip>
                <a:srcRect b="0" l="0" r="0" t="0"/>
                <a:stretch/>
              </p:blipFill>
              <p:spPr>
                <a:xfrm>
                  <a:off x="4139005" y="3894474"/>
                  <a:ext cx="444971" cy="645873"/>
                </a:xfrm>
                <a:prstGeom prst="rect">
                  <a:avLst/>
                </a:prstGeom>
                <a:noFill/>
                <a:ln>
                  <a:noFill/>
                </a:ln>
              </p:spPr>
            </p:pic>
          </p:grpSp>
          <p:sp>
            <p:nvSpPr>
              <p:cNvPr id="4579" name="Google Shape;4579;p197"/>
              <p:cNvSpPr/>
              <p:nvPr/>
            </p:nvSpPr>
            <p:spPr>
              <a:xfrm>
                <a:off x="0" y="10311513"/>
                <a:ext cx="160500" cy="2421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80" name="Google Shape;4580;p197"/>
            <p:cNvSpPr txBox="1"/>
            <p:nvPr/>
          </p:nvSpPr>
          <p:spPr>
            <a:xfrm>
              <a:off x="5336222" y="7463457"/>
              <a:ext cx="981300" cy="3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900" u="none" cap="none" strike="noStrike">
                <a:solidFill>
                  <a:srgbClr val="000000"/>
                </a:solidFill>
                <a:latin typeface="Arial"/>
                <a:ea typeface="Arial"/>
                <a:cs typeface="Arial"/>
                <a:sym typeface="Arial"/>
              </a:endParaRPr>
            </a:p>
          </p:txBody>
        </p:sp>
      </p:grpSp>
      <p:grpSp>
        <p:nvGrpSpPr>
          <p:cNvPr id="4581" name="Google Shape;4581;p197"/>
          <p:cNvGrpSpPr/>
          <p:nvPr/>
        </p:nvGrpSpPr>
        <p:grpSpPr>
          <a:xfrm>
            <a:off x="2439053" y="3989521"/>
            <a:ext cx="840930" cy="714092"/>
            <a:chOff x="4880249" y="6071889"/>
            <a:chExt cx="1871227" cy="1588990"/>
          </a:xfrm>
        </p:grpSpPr>
        <p:grpSp>
          <p:nvGrpSpPr>
            <p:cNvPr id="4582" name="Google Shape;4582;p197"/>
            <p:cNvGrpSpPr/>
            <p:nvPr/>
          </p:nvGrpSpPr>
          <p:grpSpPr>
            <a:xfrm>
              <a:off x="4880249" y="6071889"/>
              <a:ext cx="1871227" cy="1304781"/>
              <a:chOff x="4264230" y="7122885"/>
              <a:chExt cx="1415559" cy="987050"/>
            </a:xfrm>
          </p:grpSpPr>
          <p:grpSp>
            <p:nvGrpSpPr>
              <p:cNvPr id="4583" name="Google Shape;4583;p197"/>
              <p:cNvGrpSpPr/>
              <p:nvPr/>
            </p:nvGrpSpPr>
            <p:grpSpPr>
              <a:xfrm>
                <a:off x="4264230" y="7122885"/>
                <a:ext cx="1415559" cy="987050"/>
                <a:chOff x="4361048" y="8852167"/>
                <a:chExt cx="1514129" cy="1055781"/>
              </a:xfrm>
            </p:grpSpPr>
            <p:grpSp>
              <p:nvGrpSpPr>
                <p:cNvPr id="4584" name="Google Shape;4584;p197"/>
                <p:cNvGrpSpPr/>
                <p:nvPr/>
              </p:nvGrpSpPr>
              <p:grpSpPr>
                <a:xfrm>
                  <a:off x="4361048" y="8852167"/>
                  <a:ext cx="1514129" cy="1055781"/>
                  <a:chOff x="5409701" y="8807667"/>
                  <a:chExt cx="1922459" cy="1334405"/>
                </a:xfrm>
              </p:grpSpPr>
              <p:grpSp>
                <p:nvGrpSpPr>
                  <p:cNvPr id="4585" name="Google Shape;4585;p197"/>
                  <p:cNvGrpSpPr/>
                  <p:nvPr/>
                </p:nvGrpSpPr>
                <p:grpSpPr>
                  <a:xfrm>
                    <a:off x="5409701" y="8807667"/>
                    <a:ext cx="1922459" cy="922212"/>
                    <a:chOff x="1294534" y="2930762"/>
                    <a:chExt cx="4721166" cy="2216323"/>
                  </a:xfrm>
                </p:grpSpPr>
                <p:pic>
                  <p:nvPicPr>
                    <p:cNvPr id="4586" name="Google Shape;4586;p197"/>
                    <p:cNvPicPr preferRelativeResize="0"/>
                    <p:nvPr/>
                  </p:nvPicPr>
                  <p:blipFill rotWithShape="1">
                    <a:blip r:embed="rId17">
                      <a:alphaModFix/>
                    </a:blip>
                    <a:srcRect b="0" l="0" r="0" t="0"/>
                    <a:stretch/>
                  </p:blipFill>
                  <p:spPr>
                    <a:xfrm>
                      <a:off x="1294534" y="2935206"/>
                      <a:ext cx="1505220" cy="1967292"/>
                    </a:xfrm>
                    <a:prstGeom prst="rect">
                      <a:avLst/>
                    </a:prstGeom>
                    <a:noFill/>
                    <a:ln>
                      <a:noFill/>
                    </a:ln>
                  </p:spPr>
                </p:pic>
                <p:pic>
                  <p:nvPicPr>
                    <p:cNvPr id="4587" name="Google Shape;4587;p197"/>
                    <p:cNvPicPr preferRelativeResize="0"/>
                    <p:nvPr/>
                  </p:nvPicPr>
                  <p:blipFill rotWithShape="1">
                    <a:blip r:embed="rId17">
                      <a:alphaModFix/>
                    </a:blip>
                    <a:srcRect b="0" l="0" r="0" t="0"/>
                    <a:stretch/>
                  </p:blipFill>
                  <p:spPr>
                    <a:xfrm flipH="1" rot="1126110">
                      <a:off x="4333202" y="3110038"/>
                      <a:ext cx="1421425" cy="1857771"/>
                    </a:xfrm>
                    <a:prstGeom prst="rect">
                      <a:avLst/>
                    </a:prstGeom>
                    <a:noFill/>
                    <a:ln>
                      <a:noFill/>
                    </a:ln>
                  </p:spPr>
                </p:pic>
              </p:grpSp>
              <p:pic>
                <p:nvPicPr>
                  <p:cNvPr descr="clipped result image" id="4588" name="Google Shape;4588;p197"/>
                  <p:cNvPicPr preferRelativeResize="0"/>
                  <p:nvPr/>
                </p:nvPicPr>
                <p:blipFill rotWithShape="1">
                  <a:blip r:embed="rId18">
                    <a:alphaModFix/>
                  </a:blip>
                  <a:srcRect b="0" l="0" r="0" t="0"/>
                  <a:stretch/>
                </p:blipFill>
                <p:spPr>
                  <a:xfrm>
                    <a:off x="5856368" y="9256247"/>
                    <a:ext cx="872975" cy="885825"/>
                  </a:xfrm>
                  <a:prstGeom prst="rect">
                    <a:avLst/>
                  </a:prstGeom>
                  <a:noFill/>
                  <a:ln>
                    <a:noFill/>
                  </a:ln>
                </p:spPr>
              </p:pic>
            </p:grpSp>
            <p:pic>
              <p:nvPicPr>
                <p:cNvPr id="4589" name="Google Shape;4589;p197"/>
                <p:cNvPicPr preferRelativeResize="0"/>
                <p:nvPr/>
              </p:nvPicPr>
              <p:blipFill rotWithShape="1">
                <a:blip r:embed="rId19">
                  <a:alphaModFix/>
                </a:blip>
                <a:srcRect b="0" l="0" r="0" t="0"/>
                <a:stretch/>
              </p:blipFill>
              <p:spPr>
                <a:xfrm flipH="1" rot="-124369">
                  <a:off x="4828979" y="8980237"/>
                  <a:ext cx="379966" cy="367728"/>
                </a:xfrm>
                <a:prstGeom prst="rect">
                  <a:avLst/>
                </a:prstGeom>
                <a:noFill/>
                <a:ln>
                  <a:noFill/>
                </a:ln>
              </p:spPr>
            </p:pic>
          </p:grpSp>
          <p:pic>
            <p:nvPicPr>
              <p:cNvPr id="4590" name="Google Shape;4590;p197"/>
              <p:cNvPicPr preferRelativeResize="0"/>
              <p:nvPr/>
            </p:nvPicPr>
            <p:blipFill rotWithShape="1">
              <a:blip r:embed="rId20">
                <a:alphaModFix/>
              </a:blip>
              <a:srcRect b="0" l="0" r="0" t="0"/>
              <a:stretch/>
            </p:blipFill>
            <p:spPr>
              <a:xfrm rot="1435931">
                <a:off x="4457996" y="7481235"/>
                <a:ext cx="261695" cy="377036"/>
              </a:xfrm>
              <a:prstGeom prst="rect">
                <a:avLst/>
              </a:prstGeom>
              <a:noFill/>
              <a:ln>
                <a:noFill/>
              </a:ln>
            </p:spPr>
          </p:pic>
          <p:pic>
            <p:nvPicPr>
              <p:cNvPr id="4591" name="Google Shape;4591;p197"/>
              <p:cNvPicPr preferRelativeResize="0"/>
              <p:nvPr/>
            </p:nvPicPr>
            <p:blipFill rotWithShape="1">
              <a:blip r:embed="rId20">
                <a:alphaModFix/>
              </a:blip>
              <a:srcRect b="0" l="0" r="0" t="0"/>
              <a:stretch/>
            </p:blipFill>
            <p:spPr>
              <a:xfrm flipH="1" rot="-900134">
                <a:off x="5138587" y="7505013"/>
                <a:ext cx="265146" cy="382007"/>
              </a:xfrm>
              <a:prstGeom prst="rect">
                <a:avLst/>
              </a:prstGeom>
              <a:noFill/>
              <a:ln>
                <a:noFill/>
              </a:ln>
            </p:spPr>
          </p:pic>
        </p:grpSp>
        <p:grpSp>
          <p:nvGrpSpPr>
            <p:cNvPr id="4592" name="Google Shape;4592;p197"/>
            <p:cNvGrpSpPr/>
            <p:nvPr/>
          </p:nvGrpSpPr>
          <p:grpSpPr>
            <a:xfrm>
              <a:off x="5263309" y="6247545"/>
              <a:ext cx="1254688" cy="1413334"/>
              <a:chOff x="6581481" y="2766652"/>
              <a:chExt cx="1254688" cy="1413334"/>
            </a:xfrm>
          </p:grpSpPr>
          <p:sp>
            <p:nvSpPr>
              <p:cNvPr id="4593" name="Google Shape;4593;p197"/>
              <p:cNvSpPr txBox="1"/>
              <p:nvPr/>
            </p:nvSpPr>
            <p:spPr>
              <a:xfrm>
                <a:off x="6581481" y="3828386"/>
                <a:ext cx="981300" cy="3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900" u="none" cap="none" strike="noStrike">
                  <a:solidFill>
                    <a:srgbClr val="000000"/>
                  </a:solidFill>
                  <a:latin typeface="Arial"/>
                  <a:ea typeface="Arial"/>
                  <a:cs typeface="Arial"/>
                  <a:sym typeface="Arial"/>
                </a:endParaRPr>
              </a:p>
            </p:txBody>
          </p:sp>
          <p:sp>
            <p:nvSpPr>
              <p:cNvPr id="4594" name="Google Shape;4594;p197"/>
              <p:cNvSpPr txBox="1"/>
              <p:nvPr/>
            </p:nvSpPr>
            <p:spPr>
              <a:xfrm>
                <a:off x="6982069" y="2766652"/>
                <a:ext cx="854100" cy="35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1" sz="700" u="none" cap="none" strike="noStrike">
                  <a:solidFill>
                    <a:srgbClr val="000000"/>
                  </a:solidFill>
                  <a:latin typeface="Arial"/>
                  <a:ea typeface="Arial"/>
                  <a:cs typeface="Arial"/>
                  <a:sym typeface="Arial"/>
                </a:endParaRPr>
              </a:p>
            </p:txBody>
          </p:sp>
        </p:grpSp>
      </p:grpSp>
      <p:grpSp>
        <p:nvGrpSpPr>
          <p:cNvPr id="4595" name="Google Shape;4595;p197"/>
          <p:cNvGrpSpPr/>
          <p:nvPr/>
        </p:nvGrpSpPr>
        <p:grpSpPr>
          <a:xfrm>
            <a:off x="3458880" y="4038503"/>
            <a:ext cx="783016" cy="731908"/>
            <a:chOff x="2496848" y="4114750"/>
            <a:chExt cx="1448153" cy="1353631"/>
          </a:xfrm>
        </p:grpSpPr>
        <p:grpSp>
          <p:nvGrpSpPr>
            <p:cNvPr id="4596" name="Google Shape;4596;p197"/>
            <p:cNvGrpSpPr/>
            <p:nvPr/>
          </p:nvGrpSpPr>
          <p:grpSpPr>
            <a:xfrm>
              <a:off x="2518492" y="4114750"/>
              <a:ext cx="1426509" cy="1353631"/>
              <a:chOff x="4954209" y="6279392"/>
              <a:chExt cx="1329955" cy="1262009"/>
            </a:xfrm>
          </p:grpSpPr>
          <p:pic>
            <p:nvPicPr>
              <p:cNvPr id="4597" name="Google Shape;4597;p197"/>
              <p:cNvPicPr preferRelativeResize="0"/>
              <p:nvPr/>
            </p:nvPicPr>
            <p:blipFill rotWithShape="1">
              <a:blip r:embed="rId21">
                <a:alphaModFix/>
              </a:blip>
              <a:srcRect b="0" l="26215" r="0" t="0"/>
              <a:stretch/>
            </p:blipFill>
            <p:spPr>
              <a:xfrm>
                <a:off x="4954209" y="6279392"/>
                <a:ext cx="1329955" cy="1061877"/>
              </a:xfrm>
              <a:prstGeom prst="rect">
                <a:avLst/>
              </a:prstGeom>
              <a:noFill/>
              <a:ln>
                <a:noFill/>
              </a:ln>
            </p:spPr>
          </p:pic>
          <p:sp>
            <p:nvSpPr>
              <p:cNvPr id="4598" name="Google Shape;4598;p197"/>
              <p:cNvSpPr txBox="1"/>
              <p:nvPr/>
            </p:nvSpPr>
            <p:spPr>
              <a:xfrm>
                <a:off x="5048981" y="7189801"/>
                <a:ext cx="981300" cy="3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900" u="none" cap="none" strike="noStrike">
                  <a:solidFill>
                    <a:srgbClr val="000000"/>
                  </a:solidFill>
                  <a:latin typeface="Arial"/>
                  <a:ea typeface="Arial"/>
                  <a:cs typeface="Arial"/>
                  <a:sym typeface="Arial"/>
                </a:endParaRPr>
              </a:p>
            </p:txBody>
          </p:sp>
        </p:grpSp>
        <p:pic>
          <p:nvPicPr>
            <p:cNvPr id="4599" name="Google Shape;4599;p197"/>
            <p:cNvPicPr preferRelativeResize="0"/>
            <p:nvPr/>
          </p:nvPicPr>
          <p:blipFill rotWithShape="1">
            <a:blip r:embed="rId22">
              <a:alphaModFix/>
            </a:blip>
            <a:srcRect b="0" l="0" r="0" t="0"/>
            <a:stretch/>
          </p:blipFill>
          <p:spPr>
            <a:xfrm>
              <a:off x="2496848" y="4389097"/>
              <a:ext cx="50887" cy="409575"/>
            </a:xfrm>
            <a:prstGeom prst="rect">
              <a:avLst/>
            </a:prstGeom>
            <a:noFill/>
            <a:ln>
              <a:noFill/>
            </a:ln>
          </p:spPr>
        </p:pic>
      </p:grpSp>
      <p:grpSp>
        <p:nvGrpSpPr>
          <p:cNvPr id="4600" name="Google Shape;4600;p197"/>
          <p:cNvGrpSpPr/>
          <p:nvPr/>
        </p:nvGrpSpPr>
        <p:grpSpPr>
          <a:xfrm>
            <a:off x="5234166" y="3158865"/>
            <a:ext cx="840988" cy="634601"/>
            <a:chOff x="2946379" y="2235167"/>
            <a:chExt cx="1006207" cy="759273"/>
          </a:xfrm>
        </p:grpSpPr>
        <p:grpSp>
          <p:nvGrpSpPr>
            <p:cNvPr id="4601" name="Google Shape;4601;p197"/>
            <p:cNvGrpSpPr/>
            <p:nvPr/>
          </p:nvGrpSpPr>
          <p:grpSpPr>
            <a:xfrm>
              <a:off x="2946379" y="2235167"/>
              <a:ext cx="1006207" cy="644082"/>
              <a:chOff x="5216627" y="7726132"/>
              <a:chExt cx="1076272" cy="688931"/>
            </a:xfrm>
          </p:grpSpPr>
          <p:pic>
            <p:nvPicPr>
              <p:cNvPr descr="A close up of a logo&#10;&#10;Description automatically generated" id="4602" name="Google Shape;4602;p197"/>
              <p:cNvPicPr preferRelativeResize="0"/>
              <p:nvPr/>
            </p:nvPicPr>
            <p:blipFill rotWithShape="1">
              <a:blip r:embed="rId23">
                <a:alphaModFix/>
              </a:blip>
              <a:srcRect b="0" l="0" r="0" t="0"/>
              <a:stretch/>
            </p:blipFill>
            <p:spPr>
              <a:xfrm>
                <a:off x="5216627" y="7726132"/>
                <a:ext cx="926824" cy="548880"/>
              </a:xfrm>
              <a:prstGeom prst="rect">
                <a:avLst/>
              </a:prstGeom>
              <a:noFill/>
              <a:ln>
                <a:noFill/>
              </a:ln>
            </p:spPr>
          </p:pic>
          <p:sp>
            <p:nvSpPr>
              <p:cNvPr id="4603" name="Google Shape;4603;p197"/>
              <p:cNvSpPr txBox="1"/>
              <p:nvPr/>
            </p:nvSpPr>
            <p:spPr>
              <a:xfrm>
                <a:off x="5848899" y="8110263"/>
                <a:ext cx="444000" cy="30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700" u="none" cap="none" strike="noStrike">
                  <a:solidFill>
                    <a:srgbClr val="000000"/>
                  </a:solidFill>
                  <a:latin typeface="Arial"/>
                  <a:ea typeface="Arial"/>
                  <a:cs typeface="Arial"/>
                  <a:sym typeface="Arial"/>
                </a:endParaRPr>
              </a:p>
            </p:txBody>
          </p:sp>
        </p:grpSp>
        <p:sp>
          <p:nvSpPr>
            <p:cNvPr id="4604" name="Google Shape;4604;p197"/>
            <p:cNvSpPr txBox="1"/>
            <p:nvPr/>
          </p:nvSpPr>
          <p:spPr>
            <a:xfrm>
              <a:off x="2982409" y="2817140"/>
              <a:ext cx="825300" cy="17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Risperidone</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RISPERDAL</a:t>
              </a:r>
              <a:endParaRPr b="1" i="0" sz="6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100"/>
                <a:buFont typeface="Arial"/>
                <a:buNone/>
              </a:pPr>
              <a:r>
                <a:t/>
              </a:r>
              <a:endParaRPr b="1" i="0" sz="600" u="none" cap="none" strike="noStrike">
                <a:solidFill>
                  <a:srgbClr val="000000"/>
                </a:solidFill>
                <a:latin typeface="Arial"/>
                <a:ea typeface="Arial"/>
                <a:cs typeface="Arial"/>
                <a:sym typeface="Arial"/>
              </a:endParaRPr>
            </a:p>
          </p:txBody>
        </p:sp>
      </p:grpSp>
      <p:grpSp>
        <p:nvGrpSpPr>
          <p:cNvPr id="4605" name="Google Shape;4605;p197"/>
          <p:cNvGrpSpPr/>
          <p:nvPr/>
        </p:nvGrpSpPr>
        <p:grpSpPr>
          <a:xfrm>
            <a:off x="4173942" y="3112230"/>
            <a:ext cx="1151900" cy="726182"/>
            <a:chOff x="3698054" y="2435428"/>
            <a:chExt cx="1378200" cy="868847"/>
          </a:xfrm>
        </p:grpSpPr>
        <p:grpSp>
          <p:nvGrpSpPr>
            <p:cNvPr id="4606" name="Google Shape;4606;p197"/>
            <p:cNvGrpSpPr/>
            <p:nvPr/>
          </p:nvGrpSpPr>
          <p:grpSpPr>
            <a:xfrm>
              <a:off x="3981884" y="2435428"/>
              <a:ext cx="1000372" cy="577647"/>
              <a:chOff x="6493465" y="8816966"/>
              <a:chExt cx="1077987" cy="622465"/>
            </a:xfrm>
          </p:grpSpPr>
          <p:grpSp>
            <p:nvGrpSpPr>
              <p:cNvPr id="4607" name="Google Shape;4607;p197"/>
              <p:cNvGrpSpPr/>
              <p:nvPr/>
            </p:nvGrpSpPr>
            <p:grpSpPr>
              <a:xfrm>
                <a:off x="6493465" y="8816966"/>
                <a:ext cx="867774" cy="622465"/>
                <a:chOff x="6066855" y="7217640"/>
                <a:chExt cx="1179682" cy="846200"/>
              </a:xfrm>
            </p:grpSpPr>
            <p:pic>
              <p:nvPicPr>
                <p:cNvPr descr="A close up of a logo&#10;&#10;Description automatically generated" id="4608" name="Google Shape;4608;p197"/>
                <p:cNvPicPr preferRelativeResize="0"/>
                <p:nvPr/>
              </p:nvPicPr>
              <p:blipFill rotWithShape="1">
                <a:blip r:embed="rId24">
                  <a:alphaModFix/>
                </a:blip>
                <a:srcRect b="0" l="0" r="0" t="0"/>
                <a:stretch/>
              </p:blipFill>
              <p:spPr>
                <a:xfrm>
                  <a:off x="6074518" y="7217640"/>
                  <a:ext cx="1172019" cy="846200"/>
                </a:xfrm>
                <a:prstGeom prst="rect">
                  <a:avLst/>
                </a:prstGeom>
                <a:noFill/>
                <a:ln>
                  <a:noFill/>
                </a:ln>
              </p:spPr>
            </p:pic>
            <p:pic>
              <p:nvPicPr>
                <p:cNvPr descr="clipped result image" id="4609" name="Google Shape;4609;p197"/>
                <p:cNvPicPr preferRelativeResize="0"/>
                <p:nvPr/>
              </p:nvPicPr>
              <p:blipFill rotWithShape="1">
                <a:blip r:embed="rId25">
                  <a:alphaModFix/>
                </a:blip>
                <a:srcRect b="0" l="0" r="0" t="0"/>
                <a:stretch/>
              </p:blipFill>
              <p:spPr>
                <a:xfrm>
                  <a:off x="6066855" y="7357760"/>
                  <a:ext cx="161652" cy="234637"/>
                </a:xfrm>
                <a:prstGeom prst="rect">
                  <a:avLst/>
                </a:prstGeom>
                <a:noFill/>
                <a:ln>
                  <a:noFill/>
                </a:ln>
              </p:spPr>
            </p:pic>
          </p:grpSp>
          <p:sp>
            <p:nvSpPr>
              <p:cNvPr id="4610" name="Google Shape;4610;p197"/>
              <p:cNvSpPr txBox="1"/>
              <p:nvPr/>
            </p:nvSpPr>
            <p:spPr>
              <a:xfrm>
                <a:off x="7060252" y="9232875"/>
                <a:ext cx="511200" cy="20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700" u="none" cap="none" strike="noStrike">
                  <a:solidFill>
                    <a:srgbClr val="000000"/>
                  </a:solidFill>
                  <a:latin typeface="Arial"/>
                  <a:ea typeface="Arial"/>
                  <a:cs typeface="Arial"/>
                  <a:sym typeface="Arial"/>
                </a:endParaRPr>
              </a:p>
            </p:txBody>
          </p:sp>
        </p:grpSp>
        <p:sp>
          <p:nvSpPr>
            <p:cNvPr id="4611" name="Google Shape;4611;p197"/>
            <p:cNvSpPr txBox="1"/>
            <p:nvPr/>
          </p:nvSpPr>
          <p:spPr>
            <a:xfrm>
              <a:off x="3698054" y="3078075"/>
              <a:ext cx="1378200" cy="226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Iloperidone </a:t>
              </a:r>
              <a:endParaRPr b="1"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FANAPT</a:t>
              </a:r>
              <a:endParaRPr b="1" i="0" sz="6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100"/>
                <a:buFont typeface="Arial"/>
                <a:buNone/>
              </a:pPr>
              <a:r>
                <a:t/>
              </a:r>
              <a:endParaRPr b="1" i="0" sz="600" u="none" cap="none" strike="noStrike">
                <a:solidFill>
                  <a:srgbClr val="000000"/>
                </a:solidFill>
                <a:latin typeface="Arial"/>
                <a:ea typeface="Arial"/>
                <a:cs typeface="Arial"/>
                <a:sym typeface="Arial"/>
              </a:endParaRPr>
            </a:p>
          </p:txBody>
        </p:sp>
      </p:grpSp>
      <p:grpSp>
        <p:nvGrpSpPr>
          <p:cNvPr id="4612" name="Google Shape;4612;p197"/>
          <p:cNvGrpSpPr/>
          <p:nvPr/>
        </p:nvGrpSpPr>
        <p:grpSpPr>
          <a:xfrm>
            <a:off x="3736355" y="1574920"/>
            <a:ext cx="1261611" cy="1404424"/>
            <a:chOff x="3897586" y="3547717"/>
            <a:chExt cx="1240766" cy="1381220"/>
          </a:xfrm>
        </p:grpSpPr>
        <p:grpSp>
          <p:nvGrpSpPr>
            <p:cNvPr id="4613" name="Google Shape;4613;p197"/>
            <p:cNvGrpSpPr/>
            <p:nvPr/>
          </p:nvGrpSpPr>
          <p:grpSpPr>
            <a:xfrm>
              <a:off x="3897604" y="3547717"/>
              <a:ext cx="1240748" cy="1061082"/>
              <a:chOff x="3897604" y="3547717"/>
              <a:chExt cx="1240748" cy="1061082"/>
            </a:xfrm>
          </p:grpSpPr>
          <p:pic>
            <p:nvPicPr>
              <p:cNvPr descr="clipped result image" id="4614" name="Google Shape;4614;p197"/>
              <p:cNvPicPr preferRelativeResize="0"/>
              <p:nvPr/>
            </p:nvPicPr>
            <p:blipFill rotWithShape="1">
              <a:blip r:embed="rId26">
                <a:alphaModFix/>
              </a:blip>
              <a:srcRect b="0" l="0" r="0" t="0"/>
              <a:stretch/>
            </p:blipFill>
            <p:spPr>
              <a:xfrm rot="-900000">
                <a:off x="3984597" y="3671921"/>
                <a:ext cx="1066762" cy="812675"/>
              </a:xfrm>
              <a:prstGeom prst="rect">
                <a:avLst/>
              </a:prstGeom>
              <a:noFill/>
              <a:ln>
                <a:noFill/>
              </a:ln>
            </p:spPr>
          </p:pic>
          <p:sp>
            <p:nvSpPr>
              <p:cNvPr id="4615" name="Google Shape;4615;p197"/>
              <p:cNvSpPr txBox="1"/>
              <p:nvPr/>
            </p:nvSpPr>
            <p:spPr>
              <a:xfrm>
                <a:off x="4365818" y="3940351"/>
                <a:ext cx="519900" cy="41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800" u="none" cap="none" strike="noStrike">
                  <a:solidFill>
                    <a:srgbClr val="000000"/>
                  </a:solidFill>
                  <a:latin typeface="Arial"/>
                  <a:ea typeface="Arial"/>
                  <a:cs typeface="Arial"/>
                  <a:sym typeface="Arial"/>
                </a:endParaRPr>
              </a:p>
            </p:txBody>
          </p:sp>
        </p:grpSp>
        <p:sp>
          <p:nvSpPr>
            <p:cNvPr id="4616" name="Google Shape;4616;p197"/>
            <p:cNvSpPr txBox="1"/>
            <p:nvPr/>
          </p:nvSpPr>
          <p:spPr>
            <a:xfrm>
              <a:off x="3897586" y="4550937"/>
              <a:ext cx="1149900" cy="37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Lurasidone</a:t>
              </a:r>
              <a:endParaRPr b="0"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LATUDA</a:t>
              </a:r>
              <a:endParaRPr b="0"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600" u="none" cap="none" strike="noStrike">
                <a:solidFill>
                  <a:srgbClr val="000000"/>
                </a:solidFill>
                <a:latin typeface="Arial"/>
                <a:ea typeface="Arial"/>
                <a:cs typeface="Arial"/>
                <a:sym typeface="Arial"/>
              </a:endParaRPr>
            </a:p>
          </p:txBody>
        </p:sp>
      </p:grpSp>
      <p:grpSp>
        <p:nvGrpSpPr>
          <p:cNvPr id="4617" name="Google Shape;4617;p197"/>
          <p:cNvGrpSpPr/>
          <p:nvPr/>
        </p:nvGrpSpPr>
        <p:grpSpPr>
          <a:xfrm>
            <a:off x="2309539" y="1693902"/>
            <a:ext cx="1414347" cy="1380663"/>
            <a:chOff x="1697208" y="1347162"/>
            <a:chExt cx="1064700" cy="1039343"/>
          </a:xfrm>
        </p:grpSpPr>
        <p:grpSp>
          <p:nvGrpSpPr>
            <p:cNvPr id="4618" name="Google Shape;4618;p197"/>
            <p:cNvGrpSpPr/>
            <p:nvPr/>
          </p:nvGrpSpPr>
          <p:grpSpPr>
            <a:xfrm>
              <a:off x="1822056" y="1347162"/>
              <a:ext cx="918145" cy="680083"/>
              <a:chOff x="6249565" y="2709606"/>
              <a:chExt cx="1277864" cy="946532"/>
            </a:xfrm>
          </p:grpSpPr>
          <p:grpSp>
            <p:nvGrpSpPr>
              <p:cNvPr id="4619" name="Google Shape;4619;p197"/>
              <p:cNvGrpSpPr/>
              <p:nvPr/>
            </p:nvGrpSpPr>
            <p:grpSpPr>
              <a:xfrm>
                <a:off x="6249565" y="2709606"/>
                <a:ext cx="1277864" cy="946532"/>
                <a:chOff x="6320531" y="3800174"/>
                <a:chExt cx="1277864" cy="946532"/>
              </a:xfrm>
            </p:grpSpPr>
            <p:pic>
              <p:nvPicPr>
                <p:cNvPr descr="A picture containing food, flower&#10;&#10;Description automatically generated" id="4620" name="Google Shape;4620;p197"/>
                <p:cNvPicPr preferRelativeResize="0"/>
                <p:nvPr/>
              </p:nvPicPr>
              <p:blipFill rotWithShape="1">
                <a:blip r:embed="rId27">
                  <a:alphaModFix/>
                </a:blip>
                <a:srcRect b="68989" l="7518" r="0" t="3428"/>
                <a:stretch/>
              </p:blipFill>
              <p:spPr>
                <a:xfrm rot="-619584">
                  <a:off x="6458596" y="3827975"/>
                  <a:ext cx="323010" cy="142017"/>
                </a:xfrm>
                <a:prstGeom prst="rect">
                  <a:avLst/>
                </a:prstGeom>
                <a:noFill/>
                <a:ln>
                  <a:noFill/>
                </a:ln>
              </p:spPr>
            </p:pic>
            <p:grpSp>
              <p:nvGrpSpPr>
                <p:cNvPr id="4621" name="Google Shape;4621;p197"/>
                <p:cNvGrpSpPr/>
                <p:nvPr/>
              </p:nvGrpSpPr>
              <p:grpSpPr>
                <a:xfrm>
                  <a:off x="6320531" y="3878199"/>
                  <a:ext cx="1277864" cy="868508"/>
                  <a:chOff x="6147326" y="3562457"/>
                  <a:chExt cx="1277864" cy="868508"/>
                </a:xfrm>
              </p:grpSpPr>
              <p:grpSp>
                <p:nvGrpSpPr>
                  <p:cNvPr id="4622" name="Google Shape;4622;p197"/>
                  <p:cNvGrpSpPr/>
                  <p:nvPr/>
                </p:nvGrpSpPr>
                <p:grpSpPr>
                  <a:xfrm>
                    <a:off x="6214455" y="3639695"/>
                    <a:ext cx="1210735" cy="791270"/>
                    <a:chOff x="6214455" y="3639695"/>
                    <a:chExt cx="1210735" cy="791270"/>
                  </a:xfrm>
                </p:grpSpPr>
                <p:grpSp>
                  <p:nvGrpSpPr>
                    <p:cNvPr id="4623" name="Google Shape;4623;p197"/>
                    <p:cNvGrpSpPr/>
                    <p:nvPr/>
                  </p:nvGrpSpPr>
                  <p:grpSpPr>
                    <a:xfrm>
                      <a:off x="6371091" y="3657536"/>
                      <a:ext cx="1039636" cy="728746"/>
                      <a:chOff x="4095946" y="5362728"/>
                      <a:chExt cx="1039636" cy="728746"/>
                    </a:xfrm>
                  </p:grpSpPr>
                  <p:pic>
                    <p:nvPicPr>
                      <p:cNvPr id="4624" name="Google Shape;4624;p197"/>
                      <p:cNvPicPr preferRelativeResize="0"/>
                      <p:nvPr/>
                    </p:nvPicPr>
                    <p:blipFill rotWithShape="1">
                      <a:blip r:embed="rId28">
                        <a:alphaModFix/>
                      </a:blip>
                      <a:srcRect b="0" l="0" r="0" t="0"/>
                      <a:stretch/>
                    </p:blipFill>
                    <p:spPr>
                      <a:xfrm>
                        <a:off x="4101346" y="5477659"/>
                        <a:ext cx="872349" cy="541238"/>
                      </a:xfrm>
                      <a:prstGeom prst="rect">
                        <a:avLst/>
                      </a:prstGeom>
                      <a:noFill/>
                      <a:ln>
                        <a:noFill/>
                      </a:ln>
                    </p:spPr>
                  </p:pic>
                  <p:grpSp>
                    <p:nvGrpSpPr>
                      <p:cNvPr id="4625" name="Google Shape;4625;p197"/>
                      <p:cNvGrpSpPr/>
                      <p:nvPr/>
                    </p:nvGrpSpPr>
                    <p:grpSpPr>
                      <a:xfrm>
                        <a:off x="4095946" y="5362728"/>
                        <a:ext cx="1039636" cy="728746"/>
                        <a:chOff x="1775746" y="3532129"/>
                        <a:chExt cx="1273596" cy="991356"/>
                      </a:xfrm>
                    </p:grpSpPr>
                    <p:pic>
                      <p:nvPicPr>
                        <p:cNvPr descr="clipped result image" id="4626" name="Google Shape;4626;p197"/>
                        <p:cNvPicPr preferRelativeResize="0"/>
                        <p:nvPr/>
                      </p:nvPicPr>
                      <p:blipFill rotWithShape="1">
                        <a:blip r:embed="rId29">
                          <a:alphaModFix/>
                        </a:blip>
                        <a:srcRect b="0" l="0" r="0" t="0"/>
                        <a:stretch/>
                      </p:blipFill>
                      <p:spPr>
                        <a:xfrm>
                          <a:off x="1775746" y="3532129"/>
                          <a:ext cx="1273596" cy="991356"/>
                        </a:xfrm>
                        <a:prstGeom prst="rect">
                          <a:avLst/>
                        </a:prstGeom>
                        <a:noFill/>
                        <a:ln>
                          <a:noFill/>
                        </a:ln>
                      </p:spPr>
                    </p:pic>
                    <p:pic>
                      <p:nvPicPr>
                        <p:cNvPr descr="clipped result image" id="4627" name="Google Shape;4627;p197"/>
                        <p:cNvPicPr preferRelativeResize="0"/>
                        <p:nvPr/>
                      </p:nvPicPr>
                      <p:blipFill rotWithShape="1">
                        <a:blip r:embed="rId30">
                          <a:alphaModFix/>
                        </a:blip>
                        <a:srcRect b="0" l="0" r="0" t="0"/>
                        <a:stretch/>
                      </p:blipFill>
                      <p:spPr>
                        <a:xfrm>
                          <a:off x="1775746" y="3820375"/>
                          <a:ext cx="199348" cy="199348"/>
                        </a:xfrm>
                        <a:prstGeom prst="rect">
                          <a:avLst/>
                        </a:prstGeom>
                        <a:noFill/>
                        <a:ln>
                          <a:noFill/>
                        </a:ln>
                      </p:spPr>
                    </p:pic>
                  </p:grpSp>
                </p:grpSp>
                <p:pic>
                  <p:nvPicPr>
                    <p:cNvPr descr="A picture containing umbrella&#10;&#10;Description automatically generated" id="4628" name="Google Shape;4628;p197"/>
                    <p:cNvPicPr preferRelativeResize="0"/>
                    <p:nvPr/>
                  </p:nvPicPr>
                  <p:blipFill rotWithShape="1">
                    <a:blip r:embed="rId31">
                      <a:alphaModFix/>
                    </a:blip>
                    <a:srcRect b="0" l="3288" r="43581" t="52711"/>
                    <a:stretch/>
                  </p:blipFill>
                  <p:spPr>
                    <a:xfrm>
                      <a:off x="6605374" y="4085561"/>
                      <a:ext cx="605878" cy="345404"/>
                    </a:xfrm>
                    <a:prstGeom prst="rect">
                      <a:avLst/>
                    </a:prstGeom>
                    <a:noFill/>
                    <a:ln>
                      <a:noFill/>
                    </a:ln>
                  </p:spPr>
                </p:pic>
                <p:pic>
                  <p:nvPicPr>
                    <p:cNvPr descr="A picture containing umbrella&#10;&#10;Description automatically generated" id="4629" name="Google Shape;4629;p197"/>
                    <p:cNvPicPr preferRelativeResize="0"/>
                    <p:nvPr/>
                  </p:nvPicPr>
                  <p:blipFill rotWithShape="1">
                    <a:blip r:embed="rId31">
                      <a:alphaModFix/>
                    </a:blip>
                    <a:srcRect b="58364" l="0" r="40624" t="0"/>
                    <a:stretch/>
                  </p:blipFill>
                  <p:spPr>
                    <a:xfrm rot="217790">
                      <a:off x="6508206" y="3660511"/>
                      <a:ext cx="667094" cy="299581"/>
                    </a:xfrm>
                    <a:prstGeom prst="rect">
                      <a:avLst/>
                    </a:prstGeom>
                    <a:noFill/>
                    <a:ln>
                      <a:noFill/>
                    </a:ln>
                  </p:spPr>
                </p:pic>
                <p:pic>
                  <p:nvPicPr>
                    <p:cNvPr descr="A picture containing umbrella&#10;&#10;Description automatically generated" id="4630" name="Google Shape;4630;p197"/>
                    <p:cNvPicPr preferRelativeResize="0"/>
                    <p:nvPr/>
                  </p:nvPicPr>
                  <p:blipFill rotWithShape="1">
                    <a:blip r:embed="rId31">
                      <a:alphaModFix/>
                    </a:blip>
                    <a:srcRect b="16003" l="70084" r="0" t="19779"/>
                    <a:stretch/>
                  </p:blipFill>
                  <p:spPr>
                    <a:xfrm>
                      <a:off x="7125493" y="3804282"/>
                      <a:ext cx="299697" cy="412030"/>
                    </a:xfrm>
                    <a:prstGeom prst="rect">
                      <a:avLst/>
                    </a:prstGeom>
                    <a:noFill/>
                    <a:ln>
                      <a:noFill/>
                    </a:ln>
                  </p:spPr>
                </p:pic>
                <p:pic>
                  <p:nvPicPr>
                    <p:cNvPr descr="A picture containing lamp, object, orange, light&#10;&#10;Description automatically generated" id="4631" name="Google Shape;4631;p197"/>
                    <p:cNvPicPr preferRelativeResize="0"/>
                    <p:nvPr/>
                  </p:nvPicPr>
                  <p:blipFill rotWithShape="1">
                    <a:blip r:embed="rId32">
                      <a:alphaModFix/>
                    </a:blip>
                    <a:srcRect b="0" l="0" r="0" t="0"/>
                    <a:stretch/>
                  </p:blipFill>
                  <p:spPr>
                    <a:xfrm flipH="1">
                      <a:off x="6214455" y="3735041"/>
                      <a:ext cx="574405" cy="578665"/>
                    </a:xfrm>
                    <a:prstGeom prst="rect">
                      <a:avLst/>
                    </a:prstGeom>
                    <a:noFill/>
                    <a:ln>
                      <a:noFill/>
                    </a:ln>
                  </p:spPr>
                </p:pic>
              </p:grpSp>
              <p:pic>
                <p:nvPicPr>
                  <p:cNvPr descr="clipped result image" id="4632" name="Google Shape;4632;p197"/>
                  <p:cNvPicPr preferRelativeResize="0"/>
                  <p:nvPr/>
                </p:nvPicPr>
                <p:blipFill rotWithShape="1">
                  <a:blip r:embed="rId33">
                    <a:alphaModFix/>
                  </a:blip>
                  <a:srcRect b="0" l="0" r="0" t="0"/>
                  <a:stretch/>
                </p:blipFill>
                <p:spPr>
                  <a:xfrm rot="496733">
                    <a:off x="6169599" y="3601374"/>
                    <a:ext cx="565896" cy="350316"/>
                  </a:xfrm>
                  <a:prstGeom prst="rect">
                    <a:avLst/>
                  </a:prstGeom>
                  <a:noFill/>
                  <a:ln>
                    <a:noFill/>
                  </a:ln>
                </p:spPr>
              </p:pic>
            </p:grpSp>
          </p:grpSp>
          <p:grpSp>
            <p:nvGrpSpPr>
              <p:cNvPr id="4633" name="Google Shape;4633;p197"/>
              <p:cNvGrpSpPr/>
              <p:nvPr/>
            </p:nvGrpSpPr>
            <p:grpSpPr>
              <a:xfrm>
                <a:off x="6483361" y="2878365"/>
                <a:ext cx="172292" cy="144994"/>
                <a:chOff x="5462468" y="5776794"/>
                <a:chExt cx="172292" cy="144994"/>
              </a:xfrm>
            </p:grpSpPr>
            <p:pic>
              <p:nvPicPr>
                <p:cNvPr descr="Resultado de imagen para number 4 orange" id="4634" name="Google Shape;4634;p197"/>
                <p:cNvPicPr preferRelativeResize="0"/>
                <p:nvPr/>
              </p:nvPicPr>
              <p:blipFill rotWithShape="1">
                <a:blip r:embed="rId34">
                  <a:alphaModFix/>
                </a:blip>
                <a:srcRect b="0" l="0" r="0" t="0"/>
                <a:stretch/>
              </p:blipFill>
              <p:spPr>
                <a:xfrm rot="1472614">
                  <a:off x="5480262" y="5787574"/>
                  <a:ext cx="74045" cy="101780"/>
                </a:xfrm>
                <a:prstGeom prst="rect">
                  <a:avLst/>
                </a:prstGeom>
                <a:noFill/>
                <a:ln>
                  <a:noFill/>
                </a:ln>
              </p:spPr>
            </p:pic>
            <p:pic>
              <p:nvPicPr>
                <p:cNvPr descr="Resultado de imagen para Presentation Alphabet Set: Orange Varsity Numeral 2" id="4635" name="Google Shape;4635;p197"/>
                <p:cNvPicPr preferRelativeResize="0"/>
                <p:nvPr/>
              </p:nvPicPr>
              <p:blipFill rotWithShape="1">
                <a:blip r:embed="rId35">
                  <a:alphaModFix/>
                </a:blip>
                <a:srcRect b="0" l="0" r="0" t="0"/>
                <a:stretch/>
              </p:blipFill>
              <p:spPr>
                <a:xfrm rot="1326848">
                  <a:off x="5549986" y="5812872"/>
                  <a:ext cx="68532" cy="99682"/>
                </a:xfrm>
                <a:prstGeom prst="rect">
                  <a:avLst/>
                </a:prstGeom>
                <a:noFill/>
                <a:ln>
                  <a:noFill/>
                </a:ln>
              </p:spPr>
            </p:pic>
          </p:grpSp>
        </p:grpSp>
        <p:sp>
          <p:nvSpPr>
            <p:cNvPr id="4636" name="Google Shape;4636;p197"/>
            <p:cNvSpPr txBox="1"/>
            <p:nvPr/>
          </p:nvSpPr>
          <p:spPr>
            <a:xfrm>
              <a:off x="1697208" y="2033705"/>
              <a:ext cx="1064700" cy="35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 Lumateperone</a:t>
              </a:r>
              <a:endParaRPr b="0"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CAPLYTA</a:t>
              </a:r>
              <a:endParaRPr b="1"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600" u="none" cap="none" strike="noStrike">
                <a:solidFill>
                  <a:srgbClr val="000000"/>
                </a:solidFill>
                <a:latin typeface="Arial"/>
                <a:ea typeface="Arial"/>
                <a:cs typeface="Arial"/>
                <a:sym typeface="Arial"/>
              </a:endParaRPr>
            </a:p>
          </p:txBody>
        </p:sp>
        <p:sp>
          <p:nvSpPr>
            <p:cNvPr id="4637" name="Google Shape;4637;p197"/>
            <p:cNvSpPr txBox="1"/>
            <p:nvPr/>
          </p:nvSpPr>
          <p:spPr>
            <a:xfrm>
              <a:off x="2208770" y="1610507"/>
              <a:ext cx="370200" cy="214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800" u="none" cap="none" strike="noStrike">
                <a:solidFill>
                  <a:srgbClr val="00602B"/>
                </a:solidFill>
                <a:latin typeface="Arial"/>
                <a:ea typeface="Arial"/>
                <a:cs typeface="Arial"/>
                <a:sym typeface="Arial"/>
              </a:endParaRPr>
            </a:p>
          </p:txBody>
        </p:sp>
      </p:grpSp>
      <p:grpSp>
        <p:nvGrpSpPr>
          <p:cNvPr id="4638" name="Google Shape;4638;p197"/>
          <p:cNvGrpSpPr/>
          <p:nvPr/>
        </p:nvGrpSpPr>
        <p:grpSpPr>
          <a:xfrm>
            <a:off x="3318597" y="3094832"/>
            <a:ext cx="961086" cy="877511"/>
            <a:chOff x="4471131" y="1233486"/>
            <a:chExt cx="1149900" cy="1049905"/>
          </a:xfrm>
        </p:grpSpPr>
        <p:grpSp>
          <p:nvGrpSpPr>
            <p:cNvPr id="4639" name="Google Shape;4639;p197"/>
            <p:cNvGrpSpPr/>
            <p:nvPr/>
          </p:nvGrpSpPr>
          <p:grpSpPr>
            <a:xfrm>
              <a:off x="4471131" y="1233486"/>
              <a:ext cx="1149900" cy="1049905"/>
              <a:chOff x="4471196" y="1197185"/>
              <a:chExt cx="1149900" cy="1049905"/>
            </a:xfrm>
          </p:grpSpPr>
          <p:pic>
            <p:nvPicPr>
              <p:cNvPr descr="A picture containing vector graphics&#10;&#10;Description automatically generated" id="4640" name="Google Shape;4640;p197"/>
              <p:cNvPicPr preferRelativeResize="0"/>
              <p:nvPr/>
            </p:nvPicPr>
            <p:blipFill rotWithShape="1">
              <a:blip r:embed="rId36">
                <a:alphaModFix/>
              </a:blip>
              <a:srcRect b="0" l="0" r="0" t="0"/>
              <a:stretch/>
            </p:blipFill>
            <p:spPr>
              <a:xfrm>
                <a:off x="4623676" y="1197185"/>
                <a:ext cx="825197" cy="644040"/>
              </a:xfrm>
              <a:prstGeom prst="rect">
                <a:avLst/>
              </a:prstGeom>
              <a:noFill/>
              <a:ln>
                <a:noFill/>
              </a:ln>
            </p:spPr>
          </p:pic>
          <p:sp>
            <p:nvSpPr>
              <p:cNvPr id="4641" name="Google Shape;4641;p197"/>
              <p:cNvSpPr txBox="1"/>
              <p:nvPr/>
            </p:nvSpPr>
            <p:spPr>
              <a:xfrm>
                <a:off x="4471196" y="1869090"/>
                <a:ext cx="1149900" cy="37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 Brexpiprazole REXULTI</a:t>
                </a:r>
                <a:endParaRPr b="1"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600" u="none" cap="none" strike="noStrike">
                    <a:solidFill>
                      <a:srgbClr val="000000"/>
                    </a:solidFill>
                    <a:latin typeface="Arial"/>
                    <a:ea typeface="Arial"/>
                    <a:cs typeface="Arial"/>
                    <a:sym typeface="Arial"/>
                  </a:rPr>
                  <a:t>      </a:t>
                </a:r>
                <a:endParaRPr b="0" i="0" sz="600" u="none" cap="none" strike="noStrike">
                  <a:solidFill>
                    <a:srgbClr val="000000"/>
                  </a:solidFill>
                  <a:latin typeface="Arial"/>
                  <a:ea typeface="Arial"/>
                  <a:cs typeface="Arial"/>
                  <a:sym typeface="Arial"/>
                </a:endParaRPr>
              </a:p>
            </p:txBody>
          </p:sp>
        </p:grpSp>
        <p:sp>
          <p:nvSpPr>
            <p:cNvPr id="4642" name="Google Shape;4642;p197"/>
            <p:cNvSpPr txBox="1"/>
            <p:nvPr/>
          </p:nvSpPr>
          <p:spPr>
            <a:xfrm>
              <a:off x="4718818" y="1538262"/>
              <a:ext cx="169500" cy="25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800" u="none" cap="none" strike="noStrike">
                <a:solidFill>
                  <a:srgbClr val="000000"/>
                </a:solidFill>
                <a:latin typeface="Arial"/>
                <a:ea typeface="Arial"/>
                <a:cs typeface="Arial"/>
                <a:sym typeface="Arial"/>
              </a:endParaRPr>
            </a:p>
          </p:txBody>
        </p:sp>
      </p:grpSp>
      <p:grpSp>
        <p:nvGrpSpPr>
          <p:cNvPr id="4643" name="Google Shape;4643;p197"/>
          <p:cNvGrpSpPr/>
          <p:nvPr/>
        </p:nvGrpSpPr>
        <p:grpSpPr>
          <a:xfrm>
            <a:off x="5982095" y="1544202"/>
            <a:ext cx="1195812" cy="899426"/>
            <a:chOff x="3229482" y="1219973"/>
            <a:chExt cx="1509483" cy="1135209"/>
          </a:xfrm>
        </p:grpSpPr>
        <p:grpSp>
          <p:nvGrpSpPr>
            <p:cNvPr id="4644" name="Google Shape;4644;p197"/>
            <p:cNvGrpSpPr/>
            <p:nvPr/>
          </p:nvGrpSpPr>
          <p:grpSpPr>
            <a:xfrm>
              <a:off x="3229482" y="1219973"/>
              <a:ext cx="1379062" cy="773130"/>
              <a:chOff x="5851347" y="8667022"/>
              <a:chExt cx="1899012" cy="1064624"/>
            </a:xfrm>
          </p:grpSpPr>
          <p:grpSp>
            <p:nvGrpSpPr>
              <p:cNvPr id="4645" name="Google Shape;4645;p197"/>
              <p:cNvGrpSpPr/>
              <p:nvPr/>
            </p:nvGrpSpPr>
            <p:grpSpPr>
              <a:xfrm>
                <a:off x="6499679" y="8855063"/>
                <a:ext cx="1250680" cy="876582"/>
                <a:chOff x="8368606" y="8426836"/>
                <a:chExt cx="1250680" cy="876582"/>
              </a:xfrm>
            </p:grpSpPr>
            <p:pic>
              <p:nvPicPr>
                <p:cNvPr id="4646" name="Google Shape;4646;p197"/>
                <p:cNvPicPr preferRelativeResize="0"/>
                <p:nvPr/>
              </p:nvPicPr>
              <p:blipFill rotWithShape="1">
                <a:blip r:embed="rId37">
                  <a:alphaModFix/>
                </a:blip>
                <a:srcRect b="40137" l="9341" r="16699" t="0"/>
                <a:stretch/>
              </p:blipFill>
              <p:spPr>
                <a:xfrm>
                  <a:off x="8381723" y="8473955"/>
                  <a:ext cx="1110421" cy="783334"/>
                </a:xfrm>
                <a:prstGeom prst="rect">
                  <a:avLst/>
                </a:prstGeom>
                <a:noFill/>
                <a:ln>
                  <a:noFill/>
                </a:ln>
              </p:spPr>
            </p:pic>
            <p:pic>
              <p:nvPicPr>
                <p:cNvPr descr="clipped result image" id="4647" name="Google Shape;4647;p197"/>
                <p:cNvPicPr preferRelativeResize="0"/>
                <p:nvPr/>
              </p:nvPicPr>
              <p:blipFill rotWithShape="1">
                <a:blip r:embed="rId29">
                  <a:alphaModFix/>
                </a:blip>
                <a:srcRect b="0" l="0" r="0" t="0"/>
                <a:stretch/>
              </p:blipFill>
              <p:spPr>
                <a:xfrm>
                  <a:off x="8368606" y="8426836"/>
                  <a:ext cx="1250680" cy="876582"/>
                </a:xfrm>
                <a:prstGeom prst="rect">
                  <a:avLst/>
                </a:prstGeom>
                <a:noFill/>
                <a:ln>
                  <a:noFill/>
                </a:ln>
              </p:spPr>
            </p:pic>
          </p:grpSp>
          <p:pic>
            <p:nvPicPr>
              <p:cNvPr descr="Resultado de imagen para laser png" id="4648" name="Google Shape;4648;p197"/>
              <p:cNvPicPr preferRelativeResize="0"/>
              <p:nvPr/>
            </p:nvPicPr>
            <p:blipFill rotWithShape="1">
              <a:blip r:embed="rId38">
                <a:alphaModFix/>
              </a:blip>
              <a:srcRect b="0" l="30172" r="0" t="0"/>
              <a:stretch/>
            </p:blipFill>
            <p:spPr>
              <a:xfrm rot="-8481847">
                <a:off x="6091541" y="8918886"/>
                <a:ext cx="903900" cy="277050"/>
              </a:xfrm>
              <a:prstGeom prst="rect">
                <a:avLst/>
              </a:prstGeom>
              <a:noFill/>
              <a:ln>
                <a:noFill/>
              </a:ln>
            </p:spPr>
          </p:pic>
          <p:pic>
            <p:nvPicPr>
              <p:cNvPr descr="Resultado de imagen para laser png" id="4649" name="Google Shape;4649;p197"/>
              <p:cNvPicPr preferRelativeResize="0"/>
              <p:nvPr/>
            </p:nvPicPr>
            <p:blipFill rotWithShape="1">
              <a:blip r:embed="rId38">
                <a:alphaModFix/>
              </a:blip>
              <a:srcRect b="0" l="30172" r="0" t="0"/>
              <a:stretch/>
            </p:blipFill>
            <p:spPr>
              <a:xfrm rot="-10380360">
                <a:off x="5864852" y="9052011"/>
                <a:ext cx="903901" cy="277049"/>
              </a:xfrm>
              <a:prstGeom prst="rect">
                <a:avLst/>
              </a:prstGeom>
              <a:noFill/>
              <a:ln>
                <a:noFill/>
              </a:ln>
            </p:spPr>
          </p:pic>
        </p:grpSp>
        <p:grpSp>
          <p:nvGrpSpPr>
            <p:cNvPr id="4650" name="Google Shape;4650;p197"/>
            <p:cNvGrpSpPr/>
            <p:nvPr/>
          </p:nvGrpSpPr>
          <p:grpSpPr>
            <a:xfrm>
              <a:off x="3466025" y="1585252"/>
              <a:ext cx="1272939" cy="769931"/>
              <a:chOff x="5082019" y="7268021"/>
              <a:chExt cx="1149900" cy="695511"/>
            </a:xfrm>
          </p:grpSpPr>
          <p:sp>
            <p:nvSpPr>
              <p:cNvPr id="4651" name="Google Shape;4651;p197"/>
              <p:cNvSpPr txBox="1"/>
              <p:nvPr/>
            </p:nvSpPr>
            <p:spPr>
              <a:xfrm>
                <a:off x="5082019" y="7585532"/>
                <a:ext cx="1149900" cy="37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Cariprazine</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VRAYLAR</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600" u="none" cap="none" strike="noStrike">
                  <a:solidFill>
                    <a:srgbClr val="000000"/>
                  </a:solidFill>
                  <a:latin typeface="Arial"/>
                  <a:ea typeface="Arial"/>
                  <a:cs typeface="Arial"/>
                  <a:sym typeface="Arial"/>
                </a:endParaRPr>
              </a:p>
            </p:txBody>
          </p:sp>
          <p:sp>
            <p:nvSpPr>
              <p:cNvPr id="4652" name="Google Shape;4652;p197"/>
              <p:cNvSpPr txBox="1"/>
              <p:nvPr/>
            </p:nvSpPr>
            <p:spPr>
              <a:xfrm>
                <a:off x="5386273" y="7268021"/>
                <a:ext cx="519900" cy="27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800" u="none" cap="none" strike="noStrike">
                  <a:solidFill>
                    <a:srgbClr val="000000"/>
                  </a:solidFill>
                  <a:latin typeface="Arial"/>
                  <a:ea typeface="Arial"/>
                  <a:cs typeface="Arial"/>
                  <a:sym typeface="Arial"/>
                </a:endParaRPr>
              </a:p>
            </p:txBody>
          </p:sp>
        </p:grpSp>
        <p:pic>
          <p:nvPicPr>
            <p:cNvPr descr="clipped result image" id="4653" name="Google Shape;4653;p197"/>
            <p:cNvPicPr preferRelativeResize="0"/>
            <p:nvPr/>
          </p:nvPicPr>
          <p:blipFill rotWithShape="1">
            <a:blip r:embed="rId39">
              <a:alphaModFix/>
            </a:blip>
            <a:srcRect b="0" l="0" r="44851" t="0"/>
            <a:stretch/>
          </p:blipFill>
          <p:spPr>
            <a:xfrm flipH="1" rot="2734110">
              <a:off x="3858698" y="1562147"/>
              <a:ext cx="128156" cy="233279"/>
            </a:xfrm>
            <a:prstGeom prst="rect">
              <a:avLst/>
            </a:prstGeom>
            <a:noFill/>
            <a:ln>
              <a:noFill/>
            </a:ln>
          </p:spPr>
        </p:pic>
      </p:grpSp>
      <p:sp>
        <p:nvSpPr>
          <p:cNvPr id="4654" name="Google Shape;4654;p197"/>
          <p:cNvSpPr txBox="1"/>
          <p:nvPr/>
        </p:nvSpPr>
        <p:spPr>
          <a:xfrm>
            <a:off x="6272999" y="3022951"/>
            <a:ext cx="849000" cy="281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 </a:t>
            </a:r>
            <a:endParaRPr b="1"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  Pimavanserin</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NUPLAZID</a:t>
            </a:r>
            <a:endParaRPr b="1" i="0" sz="600" u="none" cap="none" strike="noStrike">
              <a:solidFill>
                <a:srgbClr val="000000"/>
              </a:solidFill>
              <a:latin typeface="Arial"/>
              <a:ea typeface="Arial"/>
              <a:cs typeface="Arial"/>
              <a:sym typeface="Arial"/>
            </a:endParaRPr>
          </a:p>
        </p:txBody>
      </p:sp>
      <p:pic>
        <p:nvPicPr>
          <p:cNvPr id="4655" name="Google Shape;4655;p197"/>
          <p:cNvPicPr preferRelativeResize="0"/>
          <p:nvPr/>
        </p:nvPicPr>
        <p:blipFill rotWithShape="1">
          <a:blip r:embed="rId40">
            <a:alphaModFix/>
          </a:blip>
          <a:srcRect b="0" l="0" r="0" t="0"/>
          <a:stretch/>
        </p:blipFill>
        <p:spPr>
          <a:xfrm>
            <a:off x="6524605" y="2728484"/>
            <a:ext cx="443242" cy="366372"/>
          </a:xfrm>
          <a:prstGeom prst="rect">
            <a:avLst/>
          </a:prstGeom>
          <a:noFill/>
          <a:ln>
            <a:noFill/>
          </a:ln>
        </p:spPr>
      </p:pic>
      <p:pic>
        <p:nvPicPr>
          <p:cNvPr descr="clipped result image" id="4656" name="Google Shape;4656;p197"/>
          <p:cNvPicPr preferRelativeResize="0"/>
          <p:nvPr/>
        </p:nvPicPr>
        <p:blipFill rotWithShape="1">
          <a:blip r:embed="rId29">
            <a:alphaModFix/>
          </a:blip>
          <a:srcRect b="-6531" l="-32065" r="0" t="-2151"/>
          <a:stretch/>
        </p:blipFill>
        <p:spPr>
          <a:xfrm>
            <a:off x="6209996" y="2689941"/>
            <a:ext cx="788134" cy="454684"/>
          </a:xfrm>
          <a:prstGeom prst="rect">
            <a:avLst/>
          </a:prstGeom>
          <a:noFill/>
          <a:ln>
            <a:noFill/>
          </a:ln>
        </p:spPr>
      </p:pic>
      <p:sp>
        <p:nvSpPr>
          <p:cNvPr id="4657" name="Google Shape;4657;p197"/>
          <p:cNvSpPr txBox="1"/>
          <p:nvPr/>
        </p:nvSpPr>
        <p:spPr>
          <a:xfrm>
            <a:off x="6653142" y="2801572"/>
            <a:ext cx="125100" cy="19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800" u="none" cap="none" strike="noStrike">
              <a:solidFill>
                <a:srgbClr val="000000"/>
              </a:solidFill>
              <a:latin typeface="Arial"/>
              <a:ea typeface="Arial"/>
              <a:cs typeface="Arial"/>
              <a:sym typeface="Arial"/>
            </a:endParaRPr>
          </a:p>
        </p:txBody>
      </p:sp>
      <p:pic>
        <p:nvPicPr>
          <p:cNvPr descr="clipped result image" id="4658" name="Google Shape;4658;p197"/>
          <p:cNvPicPr preferRelativeResize="0"/>
          <p:nvPr/>
        </p:nvPicPr>
        <p:blipFill rotWithShape="1">
          <a:blip r:embed="rId41">
            <a:alphaModFix/>
          </a:blip>
          <a:srcRect b="19384" l="0" r="32240" t="-1277"/>
          <a:stretch/>
        </p:blipFill>
        <p:spPr>
          <a:xfrm>
            <a:off x="6235150" y="2627676"/>
            <a:ext cx="263010" cy="645936"/>
          </a:xfrm>
          <a:prstGeom prst="rect">
            <a:avLst/>
          </a:prstGeom>
          <a:noFill/>
          <a:ln>
            <a:noFill/>
          </a:ln>
        </p:spPr>
      </p:pic>
      <p:pic>
        <p:nvPicPr>
          <p:cNvPr descr="clipped result image" id="4659" name="Google Shape;4659;p197"/>
          <p:cNvPicPr preferRelativeResize="0"/>
          <p:nvPr/>
        </p:nvPicPr>
        <p:blipFill rotWithShape="1">
          <a:blip r:embed="rId41">
            <a:alphaModFix/>
          </a:blip>
          <a:srcRect b="36675" l="0" r="0" t="-1279"/>
          <a:stretch/>
        </p:blipFill>
        <p:spPr>
          <a:xfrm>
            <a:off x="6231154" y="2625081"/>
            <a:ext cx="388146" cy="509550"/>
          </a:xfrm>
          <a:prstGeom prst="rect">
            <a:avLst/>
          </a:prstGeom>
          <a:noFill/>
          <a:ln>
            <a:noFill/>
          </a:ln>
        </p:spPr>
      </p:pic>
      <p:grpSp>
        <p:nvGrpSpPr>
          <p:cNvPr id="4660" name="Google Shape;4660;p197"/>
          <p:cNvGrpSpPr/>
          <p:nvPr/>
        </p:nvGrpSpPr>
        <p:grpSpPr>
          <a:xfrm>
            <a:off x="2494608" y="3117043"/>
            <a:ext cx="689786" cy="678596"/>
            <a:chOff x="-2326432" y="1961762"/>
            <a:chExt cx="825300" cy="811912"/>
          </a:xfrm>
        </p:grpSpPr>
        <p:pic>
          <p:nvPicPr>
            <p:cNvPr descr="A picture containing vector graphics&#10;&#10;Description automatically generated" id="4661" name="Google Shape;4661;p197"/>
            <p:cNvPicPr preferRelativeResize="0"/>
            <p:nvPr/>
          </p:nvPicPr>
          <p:blipFill rotWithShape="1">
            <a:blip r:embed="rId42">
              <a:alphaModFix/>
            </a:blip>
            <a:srcRect b="0" l="0" r="0" t="0"/>
            <a:stretch/>
          </p:blipFill>
          <p:spPr>
            <a:xfrm flipH="1">
              <a:off x="-2313835" y="1961762"/>
              <a:ext cx="800108" cy="624222"/>
            </a:xfrm>
            <a:prstGeom prst="rect">
              <a:avLst/>
            </a:prstGeom>
            <a:noFill/>
            <a:ln>
              <a:noFill/>
            </a:ln>
          </p:spPr>
        </p:pic>
        <p:sp>
          <p:nvSpPr>
            <p:cNvPr id="4662" name="Google Shape;4662;p197"/>
            <p:cNvSpPr txBox="1"/>
            <p:nvPr/>
          </p:nvSpPr>
          <p:spPr>
            <a:xfrm>
              <a:off x="-2326432" y="2596374"/>
              <a:ext cx="825300" cy="17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Aripiprazole</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ABILIFY</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6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100"/>
                <a:buFont typeface="Arial"/>
                <a:buNone/>
              </a:pPr>
              <a:r>
                <a:t/>
              </a:r>
              <a:endParaRPr b="1" i="0" sz="600" u="none" cap="none" strike="noStrike">
                <a:solidFill>
                  <a:srgbClr val="000000"/>
                </a:solidFill>
                <a:latin typeface="Arial"/>
                <a:ea typeface="Arial"/>
                <a:cs typeface="Arial"/>
                <a:sym typeface="Arial"/>
              </a:endParaRPr>
            </a:p>
          </p:txBody>
        </p:sp>
      </p:grpSp>
      <p:sp>
        <p:nvSpPr>
          <p:cNvPr id="4663" name="Google Shape;4663;p197"/>
          <p:cNvSpPr txBox="1"/>
          <p:nvPr/>
        </p:nvSpPr>
        <p:spPr>
          <a:xfrm rot="4723">
            <a:off x="7422295" y="213557"/>
            <a:ext cx="2401802" cy="22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38761D"/>
                </a:solidFill>
                <a:latin typeface="Arial"/>
                <a:ea typeface="Arial"/>
                <a:cs typeface="Arial"/>
                <a:sym typeface="Arial"/>
              </a:rPr>
              <a:t>1A2 substrates         </a:t>
            </a:r>
            <a:endParaRPr b="0" i="0" sz="10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38761D"/>
                </a:solidFill>
                <a:latin typeface="Arial"/>
                <a:ea typeface="Arial"/>
                <a:cs typeface="Arial"/>
                <a:sym typeface="Arial"/>
              </a:rPr>
              <a:t>   “-pine” trees</a:t>
            </a:r>
            <a:endParaRPr b="0" i="0" sz="1000" u="none" cap="none" strike="noStrike">
              <a:solidFill>
                <a:srgbClr val="38761D"/>
              </a:solidFill>
              <a:latin typeface="Arial"/>
              <a:ea typeface="Arial"/>
              <a:cs typeface="Arial"/>
              <a:sym typeface="Arial"/>
            </a:endParaRPr>
          </a:p>
        </p:txBody>
      </p:sp>
      <p:sp>
        <p:nvSpPr>
          <p:cNvPr id="4664" name="Google Shape;4664;p197"/>
          <p:cNvSpPr txBox="1"/>
          <p:nvPr/>
        </p:nvSpPr>
        <p:spPr>
          <a:xfrm rot="4429">
            <a:off x="218640" y="79250"/>
            <a:ext cx="6054605" cy="22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400"/>
              <a:buFont typeface="Arial"/>
              <a:buNone/>
            </a:pPr>
            <a:r>
              <a:rPr b="0" i="0" lang="en" sz="1700" u="none" cap="none" strike="noStrike">
                <a:solidFill>
                  <a:schemeClr val="dk1"/>
                </a:solidFill>
                <a:latin typeface="Arial"/>
                <a:ea typeface="Arial"/>
                <a:cs typeface="Arial"/>
                <a:sym typeface="Arial"/>
              </a:rPr>
              <a:t>SGAs are </a:t>
            </a:r>
            <a:r>
              <a:rPr b="0" i="0" lang="en" sz="1700" u="sng" cap="none" strike="noStrike">
                <a:solidFill>
                  <a:schemeClr val="dk1"/>
                </a:solidFill>
                <a:latin typeface="Arial"/>
                <a:ea typeface="Arial"/>
                <a:cs typeface="Arial"/>
                <a:sym typeface="Arial"/>
              </a:rPr>
              <a:t>substrates</a:t>
            </a:r>
            <a:r>
              <a:rPr b="0" i="0" lang="en" sz="1700" u="none" cap="none" strike="noStrike">
                <a:solidFill>
                  <a:schemeClr val="dk1"/>
                </a:solidFill>
                <a:latin typeface="Arial"/>
                <a:ea typeface="Arial"/>
                <a:cs typeface="Arial"/>
                <a:sym typeface="Arial"/>
              </a:rPr>
              <a:t> (victims) </a:t>
            </a:r>
            <a:r>
              <a:rPr b="0" i="0" lang="en" sz="1300" u="none" cap="none" strike="noStrike">
                <a:solidFill>
                  <a:schemeClr val="dk1"/>
                </a:solidFill>
                <a:latin typeface="Arial"/>
                <a:ea typeface="Arial"/>
                <a:cs typeface="Arial"/>
                <a:sym typeface="Arial"/>
              </a:rPr>
              <a:t>in kinetic drug-drug interactions </a:t>
            </a:r>
            <a:endParaRPr b="0" i="0" sz="13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400"/>
              <a:buFont typeface="Arial"/>
              <a:buNone/>
            </a:pPr>
            <a:r>
              <a:rPr b="0" i="0" lang="en" sz="1100" u="none" cap="none" strike="noStrike">
                <a:solidFill>
                  <a:schemeClr val="dk1"/>
                </a:solidFill>
                <a:latin typeface="Arial"/>
                <a:ea typeface="Arial"/>
                <a:cs typeface="Arial"/>
                <a:sym typeface="Arial"/>
              </a:rPr>
              <a:t>(not clinically significant in</a:t>
            </a:r>
            <a:r>
              <a:rPr b="0" i="0" lang="en" sz="1100" u="sng" cap="none" strike="noStrike">
                <a:solidFill>
                  <a:schemeClr val="dk1"/>
                </a:solidFill>
                <a:latin typeface="Arial"/>
                <a:ea typeface="Arial"/>
                <a:cs typeface="Arial"/>
                <a:sym typeface="Arial"/>
              </a:rPr>
              <a:t>D</a:t>
            </a:r>
            <a:r>
              <a:rPr b="0" i="0" lang="en" sz="1100" u="none" cap="none" strike="noStrike">
                <a:solidFill>
                  <a:schemeClr val="dk1"/>
                </a:solidFill>
                <a:latin typeface="Arial"/>
                <a:ea typeface="Arial"/>
                <a:cs typeface="Arial"/>
                <a:sym typeface="Arial"/>
              </a:rPr>
              <a:t>ucers or in</a:t>
            </a:r>
            <a:r>
              <a:rPr b="0" i="0" lang="en" sz="1100" u="sng" cap="none" strike="noStrike">
                <a:solidFill>
                  <a:schemeClr val="dk1"/>
                </a:solidFill>
                <a:latin typeface="Arial"/>
                <a:ea typeface="Arial"/>
                <a:cs typeface="Arial"/>
                <a:sym typeface="Arial"/>
              </a:rPr>
              <a:t>H</a:t>
            </a:r>
            <a:r>
              <a:rPr b="0" i="0" lang="en" sz="1100" u="none" cap="none" strike="noStrike">
                <a:solidFill>
                  <a:schemeClr val="dk1"/>
                </a:solidFill>
                <a:latin typeface="Arial"/>
                <a:ea typeface="Arial"/>
                <a:cs typeface="Arial"/>
                <a:sym typeface="Arial"/>
              </a:rPr>
              <a:t>ibitors)</a:t>
            </a:r>
            <a:r>
              <a:rPr b="0" i="0" lang="en" sz="600" u="none" cap="none" strike="noStrike">
                <a:solidFill>
                  <a:schemeClr val="dk1"/>
                </a:solidFill>
                <a:latin typeface="Arial"/>
                <a:ea typeface="Arial"/>
                <a:cs typeface="Arial"/>
                <a:sym typeface="Arial"/>
              </a:rPr>
              <a:t>   </a:t>
            </a:r>
            <a:r>
              <a:rPr b="0" i="0" lang="en" sz="800" u="none" cap="none" strike="noStrike">
                <a:solidFill>
                  <a:schemeClr val="dk1"/>
                </a:solidFill>
                <a:latin typeface="Arial"/>
                <a:ea typeface="Arial"/>
                <a:cs typeface="Arial"/>
                <a:sym typeface="Arial"/>
              </a:rPr>
              <a:t>                                        </a:t>
            </a:r>
            <a:endParaRPr b="0" i="0" sz="800" u="sng"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1700" u="none" cap="none" strike="noStrike">
              <a:solidFill>
                <a:srgbClr val="000000"/>
              </a:solidFill>
              <a:latin typeface="Arial"/>
              <a:ea typeface="Arial"/>
              <a:cs typeface="Arial"/>
              <a:sym typeface="Arial"/>
            </a:endParaRPr>
          </a:p>
        </p:txBody>
      </p:sp>
      <p:sp>
        <p:nvSpPr>
          <p:cNvPr id="4665" name="Google Shape;4665;p197"/>
          <p:cNvSpPr txBox="1"/>
          <p:nvPr/>
        </p:nvSpPr>
        <p:spPr>
          <a:xfrm rot="4723">
            <a:off x="2439132" y="4620092"/>
            <a:ext cx="2401802" cy="22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B45F06"/>
                </a:solidFill>
                <a:latin typeface="Arial"/>
                <a:ea typeface="Arial"/>
                <a:cs typeface="Arial"/>
                <a:sym typeface="Arial"/>
              </a:rPr>
              <a:t>2D6 substrates (beach balls)</a:t>
            </a:r>
            <a:endParaRPr b="0" i="0" sz="1000" u="none" cap="none" strike="noStrike">
              <a:solidFill>
                <a:srgbClr val="B45F06"/>
              </a:solidFill>
              <a:latin typeface="Arial"/>
              <a:ea typeface="Arial"/>
              <a:cs typeface="Arial"/>
              <a:sym typeface="Arial"/>
            </a:endParaRPr>
          </a:p>
        </p:txBody>
      </p:sp>
      <p:sp>
        <p:nvSpPr>
          <p:cNvPr id="4666" name="Google Shape;4666;p197"/>
          <p:cNvSpPr txBox="1"/>
          <p:nvPr/>
        </p:nvSpPr>
        <p:spPr>
          <a:xfrm rot="4803">
            <a:off x="6327602" y="3885475"/>
            <a:ext cx="2576703" cy="22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4A86E8"/>
                </a:solidFill>
                <a:latin typeface="Arial"/>
                <a:ea typeface="Arial"/>
                <a:cs typeface="Arial"/>
                <a:sym typeface="Arial"/>
              </a:rPr>
              <a:t>“Boxes” - few relevant kinetic interactions</a:t>
            </a:r>
            <a:endParaRPr b="0" i="0" sz="1000" u="none" cap="none" strike="noStrike">
              <a:solidFill>
                <a:srgbClr val="4A86E8"/>
              </a:solidFill>
              <a:latin typeface="Arial"/>
              <a:ea typeface="Arial"/>
              <a:cs typeface="Arial"/>
              <a:sym typeface="Arial"/>
            </a:endParaRPr>
          </a:p>
        </p:txBody>
      </p:sp>
      <p:grpSp>
        <p:nvGrpSpPr>
          <p:cNvPr id="4667" name="Google Shape;4667;p197"/>
          <p:cNvGrpSpPr/>
          <p:nvPr/>
        </p:nvGrpSpPr>
        <p:grpSpPr>
          <a:xfrm>
            <a:off x="6417429" y="4204550"/>
            <a:ext cx="1473207" cy="731361"/>
            <a:chOff x="5504730" y="4152576"/>
            <a:chExt cx="1762631" cy="875043"/>
          </a:xfrm>
        </p:grpSpPr>
        <p:sp>
          <p:nvSpPr>
            <p:cNvPr id="4668" name="Google Shape;4668;p197"/>
            <p:cNvSpPr txBox="1"/>
            <p:nvPr/>
          </p:nvSpPr>
          <p:spPr>
            <a:xfrm>
              <a:off x="6330461" y="4355213"/>
              <a:ext cx="936900" cy="24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Ziprasidone</a:t>
              </a:r>
              <a:endParaRPr b="1"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GEODON</a:t>
              </a:r>
              <a:r>
                <a:rPr b="0" i="0" lang="en" sz="600" u="none" cap="none" strike="noStrike">
                  <a:solidFill>
                    <a:srgbClr val="000000"/>
                  </a:solidFill>
                  <a:latin typeface="Arial"/>
                  <a:ea typeface="Arial"/>
                  <a:cs typeface="Arial"/>
                  <a:sym typeface="Arial"/>
                </a:rPr>
                <a:t> </a:t>
              </a:r>
              <a:endParaRPr b="0"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700" u="none" cap="none" strike="noStrike">
                <a:solidFill>
                  <a:srgbClr val="000000"/>
                </a:solidFill>
                <a:latin typeface="Arial"/>
                <a:ea typeface="Arial"/>
                <a:cs typeface="Arial"/>
                <a:sym typeface="Arial"/>
              </a:endParaRPr>
            </a:p>
          </p:txBody>
        </p:sp>
        <p:grpSp>
          <p:nvGrpSpPr>
            <p:cNvPr id="4669" name="Google Shape;4669;p197"/>
            <p:cNvGrpSpPr/>
            <p:nvPr/>
          </p:nvGrpSpPr>
          <p:grpSpPr>
            <a:xfrm>
              <a:off x="5504730" y="4152576"/>
              <a:ext cx="863597" cy="875043"/>
              <a:chOff x="2955551" y="4413198"/>
              <a:chExt cx="1064592" cy="1078701"/>
            </a:xfrm>
          </p:grpSpPr>
          <p:pic>
            <p:nvPicPr>
              <p:cNvPr descr="clipped result image" id="4670" name="Google Shape;4670;p197"/>
              <p:cNvPicPr preferRelativeResize="0"/>
              <p:nvPr/>
            </p:nvPicPr>
            <p:blipFill rotWithShape="1">
              <a:blip r:embed="rId43">
                <a:alphaModFix/>
              </a:blip>
              <a:srcRect b="0" l="0" r="0" t="0"/>
              <a:stretch/>
            </p:blipFill>
            <p:spPr>
              <a:xfrm>
                <a:off x="2955551" y="4413198"/>
                <a:ext cx="1064592" cy="1078701"/>
              </a:xfrm>
              <a:prstGeom prst="rect">
                <a:avLst/>
              </a:prstGeom>
              <a:noFill/>
              <a:ln>
                <a:noFill/>
              </a:ln>
            </p:spPr>
          </p:pic>
          <p:sp>
            <p:nvSpPr>
              <p:cNvPr id="4671" name="Google Shape;4671;p197"/>
              <p:cNvSpPr txBox="1"/>
              <p:nvPr/>
            </p:nvSpPr>
            <p:spPr>
              <a:xfrm>
                <a:off x="3181911" y="5174513"/>
                <a:ext cx="708900" cy="31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id="4672" name="Google Shape;4672;p197"/>
              <p:cNvPicPr preferRelativeResize="0"/>
              <p:nvPr/>
            </p:nvPicPr>
            <p:blipFill rotWithShape="1">
              <a:blip r:embed="rId44">
                <a:alphaModFix amt="99000"/>
              </a:blip>
              <a:srcRect b="0" l="0" r="52426" t="0"/>
              <a:stretch/>
            </p:blipFill>
            <p:spPr>
              <a:xfrm>
                <a:off x="3330673" y="4632349"/>
                <a:ext cx="392315" cy="621700"/>
              </a:xfrm>
              <a:prstGeom prst="rect">
                <a:avLst/>
              </a:prstGeom>
              <a:noFill/>
              <a:ln>
                <a:noFill/>
              </a:ln>
            </p:spPr>
          </p:pic>
        </p:grpSp>
      </p:grpSp>
      <p:grpSp>
        <p:nvGrpSpPr>
          <p:cNvPr id="4673" name="Google Shape;4673;p197"/>
          <p:cNvGrpSpPr/>
          <p:nvPr/>
        </p:nvGrpSpPr>
        <p:grpSpPr>
          <a:xfrm>
            <a:off x="5050853" y="1637915"/>
            <a:ext cx="1113202" cy="1660081"/>
            <a:chOff x="85916" y="1734654"/>
            <a:chExt cx="984612" cy="1468319"/>
          </a:xfrm>
        </p:grpSpPr>
        <p:sp>
          <p:nvSpPr>
            <p:cNvPr id="4674" name="Google Shape;4674;p197"/>
            <p:cNvSpPr txBox="1"/>
            <p:nvPr/>
          </p:nvSpPr>
          <p:spPr>
            <a:xfrm flipH="1">
              <a:off x="93728" y="2799173"/>
              <a:ext cx="976800" cy="4038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grpSp>
          <p:nvGrpSpPr>
            <p:cNvPr id="4675" name="Google Shape;4675;p197"/>
            <p:cNvGrpSpPr/>
            <p:nvPr/>
          </p:nvGrpSpPr>
          <p:grpSpPr>
            <a:xfrm flipH="1">
              <a:off x="85916" y="1734654"/>
              <a:ext cx="923055" cy="1073347"/>
              <a:chOff x="1107210" y="4825194"/>
              <a:chExt cx="924442" cy="1012592"/>
            </a:xfrm>
          </p:grpSpPr>
          <p:grpSp>
            <p:nvGrpSpPr>
              <p:cNvPr id="4676" name="Google Shape;4676;p197"/>
              <p:cNvGrpSpPr/>
              <p:nvPr/>
            </p:nvGrpSpPr>
            <p:grpSpPr>
              <a:xfrm>
                <a:off x="1107210" y="4825194"/>
                <a:ext cx="912488" cy="816695"/>
                <a:chOff x="6305124" y="7122679"/>
                <a:chExt cx="1240467" cy="1110243"/>
              </a:xfrm>
            </p:grpSpPr>
            <p:grpSp>
              <p:nvGrpSpPr>
                <p:cNvPr id="4677" name="Google Shape;4677;p197"/>
                <p:cNvGrpSpPr/>
                <p:nvPr/>
              </p:nvGrpSpPr>
              <p:grpSpPr>
                <a:xfrm rot="-1528865">
                  <a:off x="6517638" y="7288666"/>
                  <a:ext cx="926077" cy="682997"/>
                  <a:chOff x="6097225" y="7046654"/>
                  <a:chExt cx="926105" cy="683018"/>
                </a:xfrm>
              </p:grpSpPr>
              <p:pic>
                <p:nvPicPr>
                  <p:cNvPr id="4678" name="Google Shape;4678;p197"/>
                  <p:cNvPicPr preferRelativeResize="0"/>
                  <p:nvPr/>
                </p:nvPicPr>
                <p:blipFill rotWithShape="1">
                  <a:blip r:embed="rId45">
                    <a:alphaModFix/>
                  </a:blip>
                  <a:srcRect b="0" l="8731" r="7150" t="0"/>
                  <a:stretch/>
                </p:blipFill>
                <p:spPr>
                  <a:xfrm flipH="1">
                    <a:off x="6178792" y="7128542"/>
                    <a:ext cx="838909" cy="549956"/>
                  </a:xfrm>
                  <a:prstGeom prst="rect">
                    <a:avLst/>
                  </a:prstGeom>
                  <a:noFill/>
                  <a:ln>
                    <a:noFill/>
                  </a:ln>
                </p:spPr>
              </p:pic>
              <p:grpSp>
                <p:nvGrpSpPr>
                  <p:cNvPr id="4679" name="Google Shape;4679;p197"/>
                  <p:cNvGrpSpPr/>
                  <p:nvPr/>
                </p:nvGrpSpPr>
                <p:grpSpPr>
                  <a:xfrm flipH="1">
                    <a:off x="6097225" y="7046654"/>
                    <a:ext cx="926105" cy="683018"/>
                    <a:chOff x="5201942" y="6216828"/>
                    <a:chExt cx="1056353" cy="728708"/>
                  </a:xfrm>
                </p:grpSpPr>
                <p:pic>
                  <p:nvPicPr>
                    <p:cNvPr descr="clipped result image" id="4680" name="Google Shape;4680;p197"/>
                    <p:cNvPicPr preferRelativeResize="0"/>
                    <p:nvPr/>
                  </p:nvPicPr>
                  <p:blipFill rotWithShape="1">
                    <a:blip r:embed="rId29">
                      <a:alphaModFix/>
                    </a:blip>
                    <a:srcRect b="0" l="0" r="0" t="0"/>
                    <a:stretch/>
                  </p:blipFill>
                  <p:spPr>
                    <a:xfrm>
                      <a:off x="5201942" y="6216828"/>
                      <a:ext cx="1056353" cy="728708"/>
                    </a:xfrm>
                    <a:prstGeom prst="rect">
                      <a:avLst/>
                    </a:prstGeom>
                    <a:noFill/>
                    <a:ln>
                      <a:noFill/>
                    </a:ln>
                  </p:spPr>
                </p:pic>
                <p:grpSp>
                  <p:nvGrpSpPr>
                    <p:cNvPr id="4681" name="Google Shape;4681;p197"/>
                    <p:cNvGrpSpPr/>
                    <p:nvPr/>
                  </p:nvGrpSpPr>
                  <p:grpSpPr>
                    <a:xfrm>
                      <a:off x="5209011" y="6422995"/>
                      <a:ext cx="213119" cy="213026"/>
                      <a:chOff x="2262991" y="2381438"/>
                      <a:chExt cx="213119" cy="213026"/>
                    </a:xfrm>
                  </p:grpSpPr>
                  <p:pic>
                    <p:nvPicPr>
                      <p:cNvPr descr="clipped result image" id="4682" name="Google Shape;4682;p197"/>
                      <p:cNvPicPr preferRelativeResize="0"/>
                      <p:nvPr/>
                    </p:nvPicPr>
                    <p:blipFill rotWithShape="1">
                      <a:blip r:embed="rId30">
                        <a:alphaModFix/>
                      </a:blip>
                      <a:srcRect b="0" l="0" r="0" t="0"/>
                      <a:stretch/>
                    </p:blipFill>
                    <p:spPr>
                      <a:xfrm>
                        <a:off x="2266150" y="2415634"/>
                        <a:ext cx="193823" cy="178830"/>
                      </a:xfrm>
                      <a:prstGeom prst="rect">
                        <a:avLst/>
                      </a:prstGeom>
                      <a:noFill/>
                      <a:ln>
                        <a:noFill/>
                      </a:ln>
                    </p:spPr>
                  </p:pic>
                  <p:pic>
                    <p:nvPicPr>
                      <p:cNvPr descr="clipped result image" id="4683" name="Google Shape;4683;p197"/>
                      <p:cNvPicPr preferRelativeResize="0"/>
                      <p:nvPr/>
                    </p:nvPicPr>
                    <p:blipFill rotWithShape="1">
                      <a:blip r:embed="rId46">
                        <a:alphaModFix/>
                      </a:blip>
                      <a:srcRect b="0" l="0" r="0" t="0"/>
                      <a:stretch/>
                    </p:blipFill>
                    <p:spPr>
                      <a:xfrm>
                        <a:off x="2262991" y="2381438"/>
                        <a:ext cx="213119" cy="124774"/>
                      </a:xfrm>
                      <a:prstGeom prst="rect">
                        <a:avLst/>
                      </a:prstGeom>
                      <a:noFill/>
                      <a:ln>
                        <a:noFill/>
                      </a:ln>
                    </p:spPr>
                  </p:pic>
                </p:grpSp>
              </p:grpSp>
            </p:grpSp>
            <p:pic>
              <p:nvPicPr>
                <p:cNvPr descr="clipped result image" id="4684" name="Google Shape;4684;p197"/>
                <p:cNvPicPr preferRelativeResize="0"/>
                <p:nvPr/>
              </p:nvPicPr>
              <p:blipFill rotWithShape="1">
                <a:blip r:embed="rId47">
                  <a:alphaModFix/>
                </a:blip>
                <a:srcRect b="0" l="0" r="0" t="0"/>
                <a:stretch/>
              </p:blipFill>
              <p:spPr>
                <a:xfrm>
                  <a:off x="6305124" y="7784916"/>
                  <a:ext cx="989976" cy="448006"/>
                </a:xfrm>
                <a:prstGeom prst="rect">
                  <a:avLst/>
                </a:prstGeom>
                <a:noFill/>
                <a:ln>
                  <a:noFill/>
                </a:ln>
              </p:spPr>
            </p:pic>
          </p:grpSp>
          <p:sp>
            <p:nvSpPr>
              <p:cNvPr id="4685" name="Google Shape;4685;p197"/>
              <p:cNvSpPr txBox="1"/>
              <p:nvPr/>
            </p:nvSpPr>
            <p:spPr>
              <a:xfrm>
                <a:off x="1267639" y="5183189"/>
                <a:ext cx="218100" cy="226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800" u="none" cap="none" strike="noStrike">
                  <a:solidFill>
                    <a:srgbClr val="000000"/>
                  </a:solidFill>
                  <a:latin typeface="Arial"/>
                  <a:ea typeface="Arial"/>
                  <a:cs typeface="Arial"/>
                  <a:sym typeface="Arial"/>
                </a:endParaRPr>
              </a:p>
            </p:txBody>
          </p:sp>
          <p:sp>
            <p:nvSpPr>
              <p:cNvPr id="4686" name="Google Shape;4686;p197"/>
              <p:cNvSpPr txBox="1"/>
              <p:nvPr/>
            </p:nvSpPr>
            <p:spPr>
              <a:xfrm>
                <a:off x="1176652" y="5641886"/>
                <a:ext cx="855000" cy="19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Quetiapine</a:t>
                </a:r>
                <a:endParaRPr b="1"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600" u="none" cap="none" strike="noStrike">
                    <a:solidFill>
                      <a:srgbClr val="000000"/>
                    </a:solidFill>
                    <a:latin typeface="Arial"/>
                    <a:ea typeface="Arial"/>
                    <a:cs typeface="Arial"/>
                    <a:sym typeface="Arial"/>
                  </a:rPr>
                  <a:t>SEROQUEL</a:t>
                </a:r>
                <a:endParaRPr b="1" i="0" sz="600" u="none" cap="none" strike="noStrike">
                  <a:solidFill>
                    <a:srgbClr val="000000"/>
                  </a:solidFill>
                  <a:latin typeface="Arial"/>
                  <a:ea typeface="Arial"/>
                  <a:cs typeface="Arial"/>
                  <a:sym typeface="Arial"/>
                </a:endParaRPr>
              </a:p>
            </p:txBody>
          </p:sp>
        </p:grpSp>
      </p:grpSp>
      <p:grpSp>
        <p:nvGrpSpPr>
          <p:cNvPr id="4687" name="Google Shape;4687;p197"/>
          <p:cNvGrpSpPr/>
          <p:nvPr/>
        </p:nvGrpSpPr>
        <p:grpSpPr>
          <a:xfrm>
            <a:off x="7671407" y="4204853"/>
            <a:ext cx="1427847" cy="731962"/>
            <a:chOff x="7224298" y="4076023"/>
            <a:chExt cx="1708360" cy="875762"/>
          </a:xfrm>
        </p:grpSpPr>
        <p:sp>
          <p:nvSpPr>
            <p:cNvPr id="4688" name="Google Shape;4688;p197"/>
            <p:cNvSpPr txBox="1"/>
            <p:nvPr/>
          </p:nvSpPr>
          <p:spPr>
            <a:xfrm>
              <a:off x="8036258" y="4288614"/>
              <a:ext cx="896400" cy="24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Paliperidone</a:t>
              </a:r>
              <a:endParaRPr b="1"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600" u="none" cap="none" strike="noStrike">
                  <a:solidFill>
                    <a:srgbClr val="000000"/>
                  </a:solidFill>
                  <a:latin typeface="Arial"/>
                  <a:ea typeface="Arial"/>
                  <a:cs typeface="Arial"/>
                  <a:sym typeface="Arial"/>
                </a:rPr>
                <a:t>INVEGA</a:t>
              </a:r>
              <a:r>
                <a:rPr b="0" i="0" lang="en" sz="600" u="none" cap="none" strike="noStrike">
                  <a:solidFill>
                    <a:srgbClr val="000000"/>
                  </a:solidFill>
                  <a:latin typeface="Arial"/>
                  <a:ea typeface="Arial"/>
                  <a:cs typeface="Arial"/>
                  <a:sym typeface="Arial"/>
                </a:rPr>
                <a:t> </a:t>
              </a:r>
              <a:endParaRPr b="0"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0" i="0" sz="600" u="none" cap="none" strike="noStrike">
                <a:solidFill>
                  <a:srgbClr val="000000"/>
                </a:solidFill>
                <a:latin typeface="Arial"/>
                <a:ea typeface="Arial"/>
                <a:cs typeface="Arial"/>
                <a:sym typeface="Arial"/>
              </a:endParaRPr>
            </a:p>
          </p:txBody>
        </p:sp>
        <p:grpSp>
          <p:nvGrpSpPr>
            <p:cNvPr id="4689" name="Google Shape;4689;p197"/>
            <p:cNvGrpSpPr/>
            <p:nvPr/>
          </p:nvGrpSpPr>
          <p:grpSpPr>
            <a:xfrm>
              <a:off x="7224298" y="4076023"/>
              <a:ext cx="863598" cy="875762"/>
              <a:chOff x="278888" y="4412932"/>
              <a:chExt cx="1064593" cy="1079588"/>
            </a:xfrm>
          </p:grpSpPr>
          <p:grpSp>
            <p:nvGrpSpPr>
              <p:cNvPr id="4690" name="Google Shape;4690;p197"/>
              <p:cNvGrpSpPr/>
              <p:nvPr/>
            </p:nvGrpSpPr>
            <p:grpSpPr>
              <a:xfrm>
                <a:off x="278888" y="4412932"/>
                <a:ext cx="1064593" cy="1079588"/>
                <a:chOff x="278888" y="4412932"/>
                <a:chExt cx="1064593" cy="1079588"/>
              </a:xfrm>
            </p:grpSpPr>
            <p:pic>
              <p:nvPicPr>
                <p:cNvPr descr="clipped result image" id="4691" name="Google Shape;4691;p197"/>
                <p:cNvPicPr preferRelativeResize="0"/>
                <p:nvPr/>
              </p:nvPicPr>
              <p:blipFill rotWithShape="1">
                <a:blip r:embed="rId43">
                  <a:alphaModFix/>
                </a:blip>
                <a:srcRect b="0" l="0" r="0" t="0"/>
                <a:stretch/>
              </p:blipFill>
              <p:spPr>
                <a:xfrm>
                  <a:off x="278889" y="4413819"/>
                  <a:ext cx="1064592" cy="1078701"/>
                </a:xfrm>
                <a:prstGeom prst="rect">
                  <a:avLst/>
                </a:prstGeom>
                <a:noFill/>
                <a:ln>
                  <a:noFill/>
                </a:ln>
              </p:spPr>
            </p:pic>
            <p:pic>
              <p:nvPicPr>
                <p:cNvPr descr="clipped result image" id="4692" name="Google Shape;4692;p197"/>
                <p:cNvPicPr preferRelativeResize="0"/>
                <p:nvPr/>
              </p:nvPicPr>
              <p:blipFill rotWithShape="1">
                <a:blip r:embed="rId48">
                  <a:alphaModFix/>
                </a:blip>
                <a:srcRect b="0" l="0" r="0" t="0"/>
                <a:stretch/>
              </p:blipFill>
              <p:spPr>
                <a:xfrm>
                  <a:off x="278888" y="4412932"/>
                  <a:ext cx="1064592" cy="1075705"/>
                </a:xfrm>
                <a:prstGeom prst="rect">
                  <a:avLst/>
                </a:prstGeom>
                <a:noFill/>
                <a:ln>
                  <a:noFill/>
                </a:ln>
              </p:spPr>
            </p:pic>
            <p:pic>
              <p:nvPicPr>
                <p:cNvPr id="4693" name="Google Shape;4693;p197"/>
                <p:cNvPicPr preferRelativeResize="0"/>
                <p:nvPr/>
              </p:nvPicPr>
              <p:blipFill rotWithShape="1">
                <a:blip r:embed="rId49">
                  <a:alphaModFix amt="88000"/>
                </a:blip>
                <a:srcRect b="0" l="0" r="0" t="0"/>
                <a:stretch/>
              </p:blipFill>
              <p:spPr>
                <a:xfrm>
                  <a:off x="402201" y="4626870"/>
                  <a:ext cx="817950" cy="485850"/>
                </a:xfrm>
                <a:prstGeom prst="rect">
                  <a:avLst/>
                </a:prstGeom>
                <a:noFill/>
                <a:ln>
                  <a:noFill/>
                </a:ln>
              </p:spPr>
            </p:pic>
          </p:grpSp>
          <p:sp>
            <p:nvSpPr>
              <p:cNvPr id="4694" name="Google Shape;4694;p197"/>
              <p:cNvSpPr txBox="1"/>
              <p:nvPr/>
            </p:nvSpPr>
            <p:spPr>
              <a:xfrm>
                <a:off x="512531" y="5118600"/>
                <a:ext cx="708900" cy="31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grpSp>
        <p:nvGrpSpPr>
          <p:cNvPr id="4695" name="Google Shape;4695;p197"/>
          <p:cNvGrpSpPr/>
          <p:nvPr/>
        </p:nvGrpSpPr>
        <p:grpSpPr>
          <a:xfrm>
            <a:off x="184135" y="980262"/>
            <a:ext cx="1896983" cy="1881276"/>
            <a:chOff x="6290900" y="242666"/>
            <a:chExt cx="2477126" cy="2456615"/>
          </a:xfrm>
        </p:grpSpPr>
        <p:grpSp>
          <p:nvGrpSpPr>
            <p:cNvPr id="4696" name="Google Shape;4696;p197"/>
            <p:cNvGrpSpPr/>
            <p:nvPr/>
          </p:nvGrpSpPr>
          <p:grpSpPr>
            <a:xfrm>
              <a:off x="6290900" y="242666"/>
              <a:ext cx="2477126" cy="2456615"/>
              <a:chOff x="6290900" y="242666"/>
              <a:chExt cx="2477126" cy="2456615"/>
            </a:xfrm>
          </p:grpSpPr>
          <p:grpSp>
            <p:nvGrpSpPr>
              <p:cNvPr id="4697" name="Google Shape;4697;p197"/>
              <p:cNvGrpSpPr/>
              <p:nvPr/>
            </p:nvGrpSpPr>
            <p:grpSpPr>
              <a:xfrm>
                <a:off x="6290900" y="242666"/>
                <a:ext cx="2477126" cy="2456615"/>
                <a:chOff x="6290900" y="242666"/>
                <a:chExt cx="2477126" cy="2456615"/>
              </a:xfrm>
            </p:grpSpPr>
            <p:grpSp>
              <p:nvGrpSpPr>
                <p:cNvPr id="4698" name="Google Shape;4698;p197"/>
                <p:cNvGrpSpPr/>
                <p:nvPr/>
              </p:nvGrpSpPr>
              <p:grpSpPr>
                <a:xfrm>
                  <a:off x="6290900" y="242666"/>
                  <a:ext cx="2477126" cy="2456615"/>
                  <a:chOff x="5851050" y="2090991"/>
                  <a:chExt cx="2477126" cy="2456615"/>
                </a:xfrm>
              </p:grpSpPr>
              <p:pic>
                <p:nvPicPr>
                  <p:cNvPr id="4699" name="Google Shape;4699;p197"/>
                  <p:cNvPicPr preferRelativeResize="0"/>
                  <p:nvPr/>
                </p:nvPicPr>
                <p:blipFill rotWithShape="1">
                  <a:blip r:embed="rId50">
                    <a:alphaModFix/>
                  </a:blip>
                  <a:srcRect b="82123" l="42053" r="42054" t="-1601"/>
                  <a:stretch/>
                </p:blipFill>
                <p:spPr>
                  <a:xfrm>
                    <a:off x="6795437" y="2090991"/>
                    <a:ext cx="600750" cy="669959"/>
                  </a:xfrm>
                  <a:prstGeom prst="rect">
                    <a:avLst/>
                  </a:prstGeom>
                  <a:noFill/>
                  <a:ln>
                    <a:noFill/>
                  </a:ln>
                </p:spPr>
              </p:pic>
              <p:pic>
                <p:nvPicPr>
                  <p:cNvPr id="4700" name="Google Shape;4700;p197"/>
                  <p:cNvPicPr preferRelativeResize="0"/>
                  <p:nvPr/>
                </p:nvPicPr>
                <p:blipFill rotWithShape="1">
                  <a:blip r:embed="rId50">
                    <a:alphaModFix/>
                  </a:blip>
                  <a:srcRect b="65495" l="6145" r="69342" t="6117"/>
                  <a:stretch/>
                </p:blipFill>
                <p:spPr>
                  <a:xfrm>
                    <a:off x="5851050" y="2198625"/>
                    <a:ext cx="985500" cy="1038449"/>
                  </a:xfrm>
                  <a:prstGeom prst="rect">
                    <a:avLst/>
                  </a:prstGeom>
                  <a:noFill/>
                  <a:ln>
                    <a:noFill/>
                  </a:ln>
                </p:spPr>
              </p:pic>
              <p:pic>
                <p:nvPicPr>
                  <p:cNvPr id="4701" name="Google Shape;4701;p197"/>
                  <p:cNvPicPr preferRelativeResize="0"/>
                  <p:nvPr/>
                </p:nvPicPr>
                <p:blipFill rotWithShape="1">
                  <a:blip r:embed="rId50">
                    <a:alphaModFix/>
                  </a:blip>
                  <a:srcRect b="33689" l="0" r="82453" t="39293"/>
                  <a:stretch/>
                </p:blipFill>
                <p:spPr>
                  <a:xfrm>
                    <a:off x="5851050" y="3052100"/>
                    <a:ext cx="506100" cy="709025"/>
                  </a:xfrm>
                  <a:prstGeom prst="rect">
                    <a:avLst/>
                  </a:prstGeom>
                  <a:noFill/>
                  <a:ln>
                    <a:noFill/>
                  </a:ln>
                </p:spPr>
              </p:pic>
              <p:pic>
                <p:nvPicPr>
                  <p:cNvPr id="4702" name="Google Shape;4702;p197"/>
                  <p:cNvPicPr preferRelativeResize="0"/>
                  <p:nvPr/>
                </p:nvPicPr>
                <p:blipFill rotWithShape="1">
                  <a:blip r:embed="rId50">
                    <a:alphaModFix/>
                  </a:blip>
                  <a:srcRect b="0" l="70804" r="13875" t="78550"/>
                  <a:stretch/>
                </p:blipFill>
                <p:spPr>
                  <a:xfrm rot="-444300">
                    <a:off x="7369350" y="3509225"/>
                    <a:ext cx="778924" cy="992325"/>
                  </a:xfrm>
                  <a:prstGeom prst="rect">
                    <a:avLst/>
                  </a:prstGeom>
                  <a:noFill/>
                  <a:ln>
                    <a:noFill/>
                  </a:ln>
                </p:spPr>
              </p:pic>
              <p:pic>
                <p:nvPicPr>
                  <p:cNvPr id="4703" name="Google Shape;4703;p197"/>
                  <p:cNvPicPr preferRelativeResize="0"/>
                  <p:nvPr/>
                </p:nvPicPr>
                <p:blipFill rotWithShape="1">
                  <a:blip r:embed="rId50">
                    <a:alphaModFix/>
                  </a:blip>
                  <a:srcRect b="67947" l="72940" r="2546" t="8364"/>
                  <a:stretch/>
                </p:blipFill>
                <p:spPr>
                  <a:xfrm>
                    <a:off x="7442680" y="2354008"/>
                    <a:ext cx="723325" cy="636000"/>
                  </a:xfrm>
                  <a:prstGeom prst="rect">
                    <a:avLst/>
                  </a:prstGeom>
                  <a:noFill/>
                  <a:ln>
                    <a:noFill/>
                  </a:ln>
                </p:spPr>
              </p:pic>
              <p:pic>
                <p:nvPicPr>
                  <p:cNvPr id="4704" name="Google Shape;4704;p197"/>
                  <p:cNvPicPr preferRelativeResize="0"/>
                  <p:nvPr/>
                </p:nvPicPr>
                <p:blipFill rotWithShape="1">
                  <a:blip r:embed="rId50">
                    <a:alphaModFix/>
                  </a:blip>
                  <a:srcRect b="52166" l="85057" r="0" t="37260"/>
                  <a:stretch/>
                </p:blipFill>
                <p:spPr>
                  <a:xfrm>
                    <a:off x="7727426" y="3054700"/>
                    <a:ext cx="600750" cy="386751"/>
                  </a:xfrm>
                  <a:prstGeom prst="rect">
                    <a:avLst/>
                  </a:prstGeom>
                  <a:noFill/>
                  <a:ln>
                    <a:noFill/>
                  </a:ln>
                </p:spPr>
              </p:pic>
              <p:pic>
                <p:nvPicPr>
                  <p:cNvPr id="4705" name="Google Shape;4705;p197"/>
                  <p:cNvPicPr preferRelativeResize="0"/>
                  <p:nvPr/>
                </p:nvPicPr>
                <p:blipFill rotWithShape="1">
                  <a:blip r:embed="rId51">
                    <a:alphaModFix/>
                  </a:blip>
                  <a:srcRect b="0" l="0" r="0" t="0"/>
                  <a:stretch/>
                </p:blipFill>
                <p:spPr>
                  <a:xfrm>
                    <a:off x="6242150" y="2560750"/>
                    <a:ext cx="1621375" cy="1691725"/>
                  </a:xfrm>
                  <a:prstGeom prst="rect">
                    <a:avLst/>
                  </a:prstGeom>
                  <a:noFill/>
                  <a:ln>
                    <a:noFill/>
                  </a:ln>
                </p:spPr>
              </p:pic>
              <p:sp>
                <p:nvSpPr>
                  <p:cNvPr id="4706" name="Google Shape;4706;p197"/>
                  <p:cNvSpPr/>
                  <p:nvPr/>
                </p:nvSpPr>
                <p:spPr>
                  <a:xfrm>
                    <a:off x="6822923" y="2852320"/>
                    <a:ext cx="467400" cy="448800"/>
                  </a:xfrm>
                  <a:prstGeom prst="ellipse">
                    <a:avLst/>
                  </a:prstGeom>
                  <a:solidFill>
                    <a:srgbClr val="FFFFFF"/>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cxnSp>
                <p:nvCxnSpPr>
                  <p:cNvPr id="4707" name="Google Shape;4707;p197"/>
                  <p:cNvCxnSpPr/>
                  <p:nvPr/>
                </p:nvCxnSpPr>
                <p:spPr>
                  <a:xfrm>
                    <a:off x="6949800" y="4168860"/>
                    <a:ext cx="206100" cy="0"/>
                  </a:xfrm>
                  <a:prstGeom prst="straightConnector1">
                    <a:avLst/>
                  </a:prstGeom>
                  <a:noFill/>
                  <a:ln cap="flat" cmpd="sng" w="28575">
                    <a:solidFill>
                      <a:srgbClr val="D9D9D9"/>
                    </a:solidFill>
                    <a:prstDash val="solid"/>
                    <a:round/>
                    <a:headEnd len="sm" w="sm" type="none"/>
                    <a:tailEnd len="sm" w="sm" type="none"/>
                  </a:ln>
                </p:spPr>
              </p:cxnSp>
              <p:cxnSp>
                <p:nvCxnSpPr>
                  <p:cNvPr id="4708" name="Google Shape;4708;p197"/>
                  <p:cNvCxnSpPr/>
                  <p:nvPr/>
                </p:nvCxnSpPr>
                <p:spPr>
                  <a:xfrm>
                    <a:off x="6949800" y="2672010"/>
                    <a:ext cx="206100" cy="0"/>
                  </a:xfrm>
                  <a:prstGeom prst="straightConnector1">
                    <a:avLst/>
                  </a:prstGeom>
                  <a:noFill/>
                  <a:ln cap="flat" cmpd="sng" w="28575">
                    <a:solidFill>
                      <a:srgbClr val="D9D9D9"/>
                    </a:solidFill>
                    <a:prstDash val="solid"/>
                    <a:round/>
                    <a:headEnd len="sm" w="sm" type="none"/>
                    <a:tailEnd len="sm" w="sm" type="none"/>
                  </a:ln>
                </p:spPr>
              </p:cxnSp>
            </p:grpSp>
            <p:pic>
              <p:nvPicPr>
                <p:cNvPr id="4709" name="Google Shape;4709;p197"/>
                <p:cNvPicPr preferRelativeResize="0"/>
                <p:nvPr/>
              </p:nvPicPr>
              <p:blipFill rotWithShape="1">
                <a:blip r:embed="rId52">
                  <a:alphaModFix/>
                </a:blip>
                <a:srcRect b="0" l="0" r="0" t="38860"/>
                <a:stretch/>
              </p:blipFill>
              <p:spPr>
                <a:xfrm rot="1007271">
                  <a:off x="6548479" y="1383754"/>
                  <a:ext cx="126443" cy="131664"/>
                </a:xfrm>
                <a:prstGeom prst="rect">
                  <a:avLst/>
                </a:prstGeom>
                <a:noFill/>
                <a:ln>
                  <a:noFill/>
                </a:ln>
              </p:spPr>
            </p:pic>
            <p:pic>
              <p:nvPicPr>
                <p:cNvPr id="4710" name="Google Shape;4710;p197"/>
                <p:cNvPicPr preferRelativeResize="0"/>
                <p:nvPr/>
              </p:nvPicPr>
              <p:blipFill rotWithShape="1">
                <a:blip r:embed="rId53">
                  <a:alphaModFix/>
                </a:blip>
                <a:srcRect b="0" l="0" r="0" t="0"/>
                <a:stretch/>
              </p:blipFill>
              <p:spPr>
                <a:xfrm>
                  <a:off x="8487625" y="1322625"/>
                  <a:ext cx="159075" cy="114300"/>
                </a:xfrm>
                <a:prstGeom prst="rect">
                  <a:avLst/>
                </a:prstGeom>
                <a:noFill/>
                <a:ln>
                  <a:noFill/>
                </a:ln>
              </p:spPr>
            </p:pic>
            <p:pic>
              <p:nvPicPr>
                <p:cNvPr id="4711" name="Google Shape;4711;p197"/>
                <p:cNvPicPr preferRelativeResize="0"/>
                <p:nvPr/>
              </p:nvPicPr>
              <p:blipFill rotWithShape="1">
                <a:blip r:embed="rId54">
                  <a:alphaModFix/>
                </a:blip>
                <a:srcRect b="0" l="0" r="0" t="0"/>
                <a:stretch/>
              </p:blipFill>
              <p:spPr>
                <a:xfrm>
                  <a:off x="6534158" y="1695100"/>
                  <a:ext cx="133350" cy="114300"/>
                </a:xfrm>
                <a:prstGeom prst="rect">
                  <a:avLst/>
                </a:prstGeom>
                <a:noFill/>
                <a:ln>
                  <a:noFill/>
                </a:ln>
              </p:spPr>
            </p:pic>
          </p:grpSp>
          <p:cxnSp>
            <p:nvCxnSpPr>
              <p:cNvPr id="4712" name="Google Shape;4712;p197"/>
              <p:cNvCxnSpPr/>
              <p:nvPr/>
            </p:nvCxnSpPr>
            <p:spPr>
              <a:xfrm>
                <a:off x="6551033" y="1759079"/>
                <a:ext cx="87900" cy="0"/>
              </a:xfrm>
              <a:prstGeom prst="straightConnector1">
                <a:avLst/>
              </a:prstGeom>
              <a:noFill/>
              <a:ln cap="flat" cmpd="sng" w="28575">
                <a:solidFill>
                  <a:srgbClr val="595959"/>
                </a:solidFill>
                <a:prstDash val="solid"/>
                <a:round/>
                <a:headEnd len="sm" w="sm" type="none"/>
                <a:tailEnd len="sm" w="sm" type="none"/>
              </a:ln>
            </p:spPr>
          </p:cxnSp>
          <p:cxnSp>
            <p:nvCxnSpPr>
              <p:cNvPr id="4713" name="Google Shape;4713;p197"/>
              <p:cNvCxnSpPr/>
              <p:nvPr/>
            </p:nvCxnSpPr>
            <p:spPr>
              <a:xfrm>
                <a:off x="8504603" y="1388679"/>
                <a:ext cx="87900" cy="0"/>
              </a:xfrm>
              <a:prstGeom prst="straightConnector1">
                <a:avLst/>
              </a:prstGeom>
              <a:noFill/>
              <a:ln cap="flat" cmpd="sng" w="28575">
                <a:solidFill>
                  <a:srgbClr val="595959"/>
                </a:solidFill>
                <a:prstDash val="solid"/>
                <a:round/>
                <a:headEnd len="sm" w="sm" type="none"/>
                <a:tailEnd len="sm" w="sm" type="none"/>
              </a:ln>
            </p:spPr>
          </p:cxnSp>
        </p:grpSp>
        <p:cxnSp>
          <p:nvCxnSpPr>
            <p:cNvPr id="4714" name="Google Shape;4714;p197"/>
            <p:cNvCxnSpPr/>
            <p:nvPr/>
          </p:nvCxnSpPr>
          <p:spPr>
            <a:xfrm>
              <a:off x="6552501" y="1441525"/>
              <a:ext cx="92100" cy="23100"/>
            </a:xfrm>
            <a:prstGeom prst="straightConnector1">
              <a:avLst/>
            </a:prstGeom>
            <a:noFill/>
            <a:ln cap="flat" cmpd="sng" w="28575">
              <a:solidFill>
                <a:srgbClr val="595959"/>
              </a:solidFill>
              <a:prstDash val="solid"/>
              <a:round/>
              <a:headEnd len="sm" w="sm" type="none"/>
              <a:tailEnd len="sm" w="sm" type="none"/>
            </a:ln>
          </p:spPr>
        </p:cxnSp>
      </p:gr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8" name="Shape 4718"/>
        <p:cNvGrpSpPr/>
        <p:nvPr/>
      </p:nvGrpSpPr>
      <p:grpSpPr>
        <a:xfrm>
          <a:off x="0" y="0"/>
          <a:ext cx="0" cy="0"/>
          <a:chOff x="0" y="0"/>
          <a:chExt cx="0" cy="0"/>
        </a:xfrm>
      </p:grpSpPr>
      <p:cxnSp>
        <p:nvCxnSpPr>
          <p:cNvPr id="4719" name="Google Shape;4719;p198"/>
          <p:cNvCxnSpPr/>
          <p:nvPr/>
        </p:nvCxnSpPr>
        <p:spPr>
          <a:xfrm>
            <a:off x="4486135" y="-97903"/>
            <a:ext cx="0" cy="5184900"/>
          </a:xfrm>
          <a:prstGeom prst="straightConnector1">
            <a:avLst/>
          </a:prstGeom>
          <a:noFill/>
          <a:ln cap="flat" cmpd="sng" w="76200">
            <a:solidFill>
              <a:srgbClr val="FF0000"/>
            </a:solidFill>
            <a:prstDash val="solid"/>
            <a:round/>
            <a:headEnd len="sm" w="sm" type="none"/>
            <a:tailEnd len="sm" w="sm" type="none"/>
          </a:ln>
        </p:spPr>
      </p:cxnSp>
      <p:grpSp>
        <p:nvGrpSpPr>
          <p:cNvPr id="4720" name="Google Shape;4720;p198"/>
          <p:cNvGrpSpPr/>
          <p:nvPr/>
        </p:nvGrpSpPr>
        <p:grpSpPr>
          <a:xfrm>
            <a:off x="109600" y="29301"/>
            <a:ext cx="8828981" cy="5081843"/>
            <a:chOff x="109600" y="29301"/>
            <a:chExt cx="8828981" cy="5081843"/>
          </a:xfrm>
        </p:grpSpPr>
        <p:grpSp>
          <p:nvGrpSpPr>
            <p:cNvPr id="4721" name="Google Shape;4721;p198"/>
            <p:cNvGrpSpPr/>
            <p:nvPr/>
          </p:nvGrpSpPr>
          <p:grpSpPr>
            <a:xfrm>
              <a:off x="109600" y="29301"/>
              <a:ext cx="8828981" cy="3892205"/>
              <a:chOff x="195563" y="770002"/>
              <a:chExt cx="8828981" cy="4254241"/>
            </a:xfrm>
          </p:grpSpPr>
          <p:grpSp>
            <p:nvGrpSpPr>
              <p:cNvPr id="4722" name="Google Shape;4722;p198"/>
              <p:cNvGrpSpPr/>
              <p:nvPr/>
            </p:nvGrpSpPr>
            <p:grpSpPr>
              <a:xfrm>
                <a:off x="1211116" y="1573953"/>
                <a:ext cx="7813428" cy="3450290"/>
                <a:chOff x="-1431468" y="-141523"/>
                <a:chExt cx="11674030" cy="5155072"/>
              </a:xfrm>
            </p:grpSpPr>
            <p:pic>
              <p:nvPicPr>
                <p:cNvPr id="4723" name="Google Shape;4723;p198"/>
                <p:cNvPicPr preferRelativeResize="0"/>
                <p:nvPr/>
              </p:nvPicPr>
              <p:blipFill rotWithShape="1">
                <a:blip r:embed="rId3">
                  <a:alphaModFix/>
                </a:blip>
                <a:srcRect b="0" l="0" r="0" t="0"/>
                <a:stretch/>
              </p:blipFill>
              <p:spPr>
                <a:xfrm>
                  <a:off x="2884325" y="4218849"/>
                  <a:ext cx="2035400" cy="794700"/>
                </a:xfrm>
                <a:prstGeom prst="rect">
                  <a:avLst/>
                </a:prstGeom>
                <a:noFill/>
                <a:ln>
                  <a:noFill/>
                </a:ln>
              </p:spPr>
            </p:pic>
            <p:pic>
              <p:nvPicPr>
                <p:cNvPr id="4724" name="Google Shape;4724;p198"/>
                <p:cNvPicPr preferRelativeResize="0"/>
                <p:nvPr/>
              </p:nvPicPr>
              <p:blipFill rotWithShape="1">
                <a:blip r:embed="rId4">
                  <a:alphaModFix/>
                </a:blip>
                <a:srcRect b="0" l="0" r="0" t="0"/>
                <a:stretch/>
              </p:blipFill>
              <p:spPr>
                <a:xfrm>
                  <a:off x="2314450" y="3563775"/>
                  <a:ext cx="3936399" cy="794700"/>
                </a:xfrm>
                <a:prstGeom prst="rect">
                  <a:avLst/>
                </a:prstGeom>
                <a:noFill/>
                <a:ln>
                  <a:noFill/>
                </a:ln>
              </p:spPr>
            </p:pic>
            <p:pic>
              <p:nvPicPr>
                <p:cNvPr id="4725" name="Google Shape;4725;p198"/>
                <p:cNvPicPr preferRelativeResize="0"/>
                <p:nvPr/>
              </p:nvPicPr>
              <p:blipFill rotWithShape="1">
                <a:blip r:embed="rId5">
                  <a:alphaModFix/>
                </a:blip>
                <a:srcRect b="0" l="0" r="0" t="0"/>
                <a:stretch/>
              </p:blipFill>
              <p:spPr>
                <a:xfrm>
                  <a:off x="2314450" y="2805559"/>
                  <a:ext cx="5463924" cy="984750"/>
                </a:xfrm>
                <a:prstGeom prst="rect">
                  <a:avLst/>
                </a:prstGeom>
                <a:noFill/>
                <a:ln>
                  <a:noFill/>
                </a:ln>
              </p:spPr>
            </p:pic>
            <p:pic>
              <p:nvPicPr>
                <p:cNvPr id="4726" name="Google Shape;4726;p198"/>
                <p:cNvPicPr preferRelativeResize="0"/>
                <p:nvPr/>
              </p:nvPicPr>
              <p:blipFill rotWithShape="1">
                <a:blip r:embed="rId6">
                  <a:alphaModFix/>
                </a:blip>
                <a:srcRect b="0" l="0" r="0" t="0"/>
                <a:stretch/>
              </p:blipFill>
              <p:spPr>
                <a:xfrm>
                  <a:off x="1777101" y="2268601"/>
                  <a:ext cx="8465461" cy="831950"/>
                </a:xfrm>
                <a:prstGeom prst="rect">
                  <a:avLst/>
                </a:prstGeom>
                <a:noFill/>
                <a:ln>
                  <a:noFill/>
                </a:ln>
              </p:spPr>
            </p:pic>
            <p:pic>
              <p:nvPicPr>
                <p:cNvPr id="4727" name="Google Shape;4727;p198"/>
                <p:cNvPicPr preferRelativeResize="0"/>
                <p:nvPr/>
              </p:nvPicPr>
              <p:blipFill rotWithShape="1">
                <a:blip r:embed="rId7">
                  <a:alphaModFix/>
                </a:blip>
                <a:srcRect b="0" l="0" r="0" t="0"/>
                <a:stretch/>
              </p:blipFill>
              <p:spPr>
                <a:xfrm>
                  <a:off x="787850" y="1585002"/>
                  <a:ext cx="7086148" cy="864850"/>
                </a:xfrm>
                <a:prstGeom prst="rect">
                  <a:avLst/>
                </a:prstGeom>
                <a:noFill/>
                <a:ln>
                  <a:noFill/>
                </a:ln>
              </p:spPr>
            </p:pic>
            <p:pic>
              <p:nvPicPr>
                <p:cNvPr id="4728" name="Google Shape;4728;p198"/>
                <p:cNvPicPr preferRelativeResize="0"/>
                <p:nvPr/>
              </p:nvPicPr>
              <p:blipFill rotWithShape="1">
                <a:blip r:embed="rId8">
                  <a:alphaModFix/>
                </a:blip>
                <a:srcRect b="0" l="0" r="0" t="0"/>
                <a:stretch/>
              </p:blipFill>
              <p:spPr>
                <a:xfrm>
                  <a:off x="2847776" y="949812"/>
                  <a:ext cx="7009036" cy="984750"/>
                </a:xfrm>
                <a:prstGeom prst="rect">
                  <a:avLst/>
                </a:prstGeom>
                <a:noFill/>
                <a:ln>
                  <a:noFill/>
                </a:ln>
              </p:spPr>
            </p:pic>
            <p:pic>
              <p:nvPicPr>
                <p:cNvPr id="4729" name="Google Shape;4729;p198"/>
                <p:cNvPicPr preferRelativeResize="0"/>
                <p:nvPr/>
              </p:nvPicPr>
              <p:blipFill rotWithShape="1">
                <a:blip r:embed="rId9">
                  <a:alphaModFix/>
                </a:blip>
                <a:srcRect b="0" l="0" r="8558" t="0"/>
                <a:stretch/>
              </p:blipFill>
              <p:spPr>
                <a:xfrm>
                  <a:off x="1290754" y="178135"/>
                  <a:ext cx="8824965" cy="1115046"/>
                </a:xfrm>
                <a:prstGeom prst="rect">
                  <a:avLst/>
                </a:prstGeom>
                <a:noFill/>
                <a:ln>
                  <a:noFill/>
                </a:ln>
              </p:spPr>
            </p:pic>
            <p:pic>
              <p:nvPicPr>
                <p:cNvPr id="4730" name="Google Shape;4730;p198"/>
                <p:cNvPicPr preferRelativeResize="0"/>
                <p:nvPr/>
              </p:nvPicPr>
              <p:blipFill rotWithShape="1">
                <a:blip r:embed="rId10">
                  <a:alphaModFix/>
                </a:blip>
                <a:srcRect b="30842" l="0" r="0" t="0"/>
                <a:stretch/>
              </p:blipFill>
              <p:spPr>
                <a:xfrm>
                  <a:off x="-1431468" y="-141523"/>
                  <a:ext cx="7158852" cy="711400"/>
                </a:xfrm>
                <a:prstGeom prst="rect">
                  <a:avLst/>
                </a:prstGeom>
                <a:noFill/>
                <a:ln>
                  <a:noFill/>
                </a:ln>
              </p:spPr>
            </p:pic>
          </p:grpSp>
          <p:pic>
            <p:nvPicPr>
              <p:cNvPr id="4731" name="Google Shape;4731;p198"/>
              <p:cNvPicPr preferRelativeResize="0"/>
              <p:nvPr/>
            </p:nvPicPr>
            <p:blipFill rotWithShape="1">
              <a:blip r:embed="rId11">
                <a:alphaModFix/>
              </a:blip>
              <a:srcRect b="0" l="0" r="0" t="0"/>
              <a:stretch/>
            </p:blipFill>
            <p:spPr>
              <a:xfrm>
                <a:off x="2415281" y="946593"/>
                <a:ext cx="5639774" cy="805225"/>
              </a:xfrm>
              <a:prstGeom prst="rect">
                <a:avLst/>
              </a:prstGeom>
              <a:noFill/>
              <a:ln>
                <a:noFill/>
              </a:ln>
            </p:spPr>
          </p:pic>
          <p:pic>
            <p:nvPicPr>
              <p:cNvPr id="4732" name="Google Shape;4732;p198"/>
              <p:cNvPicPr preferRelativeResize="0"/>
              <p:nvPr/>
            </p:nvPicPr>
            <p:blipFill rotWithShape="1">
              <a:blip r:embed="rId12">
                <a:alphaModFix/>
              </a:blip>
              <a:srcRect b="0" l="0" r="0" t="24766"/>
              <a:stretch/>
            </p:blipFill>
            <p:spPr>
              <a:xfrm>
                <a:off x="195563" y="770002"/>
                <a:ext cx="5715026" cy="531889"/>
              </a:xfrm>
              <a:prstGeom prst="rect">
                <a:avLst/>
              </a:prstGeom>
              <a:noFill/>
              <a:ln>
                <a:noFill/>
              </a:ln>
            </p:spPr>
          </p:pic>
        </p:grpSp>
        <p:pic>
          <p:nvPicPr>
            <p:cNvPr id="4733" name="Google Shape;4733;p198"/>
            <p:cNvPicPr preferRelativeResize="0"/>
            <p:nvPr/>
          </p:nvPicPr>
          <p:blipFill rotWithShape="1">
            <a:blip r:embed="rId13">
              <a:alphaModFix/>
            </a:blip>
            <a:srcRect b="0" l="0" r="0" t="0"/>
            <a:stretch/>
          </p:blipFill>
          <p:spPr>
            <a:xfrm>
              <a:off x="3989103" y="3920244"/>
              <a:ext cx="3797520" cy="464116"/>
            </a:xfrm>
            <a:prstGeom prst="rect">
              <a:avLst/>
            </a:prstGeom>
            <a:noFill/>
            <a:ln>
              <a:noFill/>
            </a:ln>
          </p:spPr>
        </p:pic>
        <p:pic>
          <p:nvPicPr>
            <p:cNvPr id="4734" name="Google Shape;4734;p198"/>
            <p:cNvPicPr preferRelativeResize="0"/>
            <p:nvPr/>
          </p:nvPicPr>
          <p:blipFill rotWithShape="1">
            <a:blip r:embed="rId14">
              <a:alphaModFix/>
            </a:blip>
            <a:srcRect b="0" l="0" r="0" t="0"/>
            <a:stretch/>
          </p:blipFill>
          <p:spPr>
            <a:xfrm>
              <a:off x="3630153" y="4229224"/>
              <a:ext cx="4466701" cy="485770"/>
            </a:xfrm>
            <a:prstGeom prst="rect">
              <a:avLst/>
            </a:prstGeom>
            <a:noFill/>
            <a:ln>
              <a:noFill/>
            </a:ln>
          </p:spPr>
        </p:pic>
        <p:pic>
          <p:nvPicPr>
            <p:cNvPr id="4735" name="Google Shape;4735;p198"/>
            <p:cNvPicPr preferRelativeResize="0"/>
            <p:nvPr/>
          </p:nvPicPr>
          <p:blipFill rotWithShape="1">
            <a:blip r:embed="rId15">
              <a:alphaModFix/>
            </a:blip>
            <a:srcRect b="0" l="0" r="0" t="0"/>
            <a:stretch/>
          </p:blipFill>
          <p:spPr>
            <a:xfrm>
              <a:off x="3584043" y="4647028"/>
              <a:ext cx="3450081" cy="464116"/>
            </a:xfrm>
            <a:prstGeom prst="rect">
              <a:avLst/>
            </a:prstGeom>
            <a:noFill/>
            <a:ln>
              <a:noFill/>
            </a:ln>
          </p:spPr>
        </p:pic>
      </p:grpSp>
      <p:grpSp>
        <p:nvGrpSpPr>
          <p:cNvPr id="4736" name="Google Shape;4736;p198"/>
          <p:cNvGrpSpPr/>
          <p:nvPr/>
        </p:nvGrpSpPr>
        <p:grpSpPr>
          <a:xfrm>
            <a:off x="1313300" y="127870"/>
            <a:ext cx="8205000" cy="4983291"/>
            <a:chOff x="1313300" y="125845"/>
            <a:chExt cx="8205000" cy="4983291"/>
          </a:xfrm>
        </p:grpSpPr>
        <p:sp>
          <p:nvSpPr>
            <p:cNvPr id="4737" name="Google Shape;4737;p198"/>
            <p:cNvSpPr txBox="1"/>
            <p:nvPr/>
          </p:nvSpPr>
          <p:spPr>
            <a:xfrm>
              <a:off x="2213400" y="434254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brexpiprazole</a:t>
              </a:r>
              <a:endParaRPr b="1" i="0" sz="1400" u="none" cap="none" strike="noStrike">
                <a:solidFill>
                  <a:srgbClr val="000000"/>
                </a:solidFill>
                <a:latin typeface="Arial"/>
                <a:ea typeface="Arial"/>
                <a:cs typeface="Arial"/>
                <a:sym typeface="Arial"/>
              </a:endParaRPr>
            </a:p>
          </p:txBody>
        </p:sp>
        <p:sp>
          <p:nvSpPr>
            <p:cNvPr id="4738" name="Google Shape;4738;p198"/>
            <p:cNvSpPr txBox="1"/>
            <p:nvPr/>
          </p:nvSpPr>
          <p:spPr>
            <a:xfrm>
              <a:off x="2213400" y="4708936"/>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cariprazine</a:t>
              </a:r>
              <a:endParaRPr b="1" i="0" sz="1400" u="none" cap="none" strike="noStrike">
                <a:solidFill>
                  <a:srgbClr val="000000"/>
                </a:solidFill>
                <a:latin typeface="Arial"/>
                <a:ea typeface="Arial"/>
                <a:cs typeface="Arial"/>
                <a:sym typeface="Arial"/>
              </a:endParaRPr>
            </a:p>
          </p:txBody>
        </p:sp>
        <p:sp>
          <p:nvSpPr>
            <p:cNvPr id="4739" name="Google Shape;4739;p198"/>
            <p:cNvSpPr txBox="1"/>
            <p:nvPr/>
          </p:nvSpPr>
          <p:spPr>
            <a:xfrm>
              <a:off x="2594083" y="355071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lumateperone</a:t>
              </a:r>
              <a:endParaRPr b="1" i="0" sz="1400" u="none" cap="none" strike="noStrike">
                <a:solidFill>
                  <a:srgbClr val="000000"/>
                </a:solidFill>
                <a:latin typeface="Arial"/>
                <a:ea typeface="Arial"/>
                <a:cs typeface="Arial"/>
                <a:sym typeface="Arial"/>
              </a:endParaRPr>
            </a:p>
          </p:txBody>
        </p:sp>
        <p:sp>
          <p:nvSpPr>
            <p:cNvPr id="4740" name="Google Shape;4740;p198"/>
            <p:cNvSpPr txBox="1"/>
            <p:nvPr/>
          </p:nvSpPr>
          <p:spPr>
            <a:xfrm>
              <a:off x="2590949" y="315211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lurasidone	</a:t>
              </a:r>
              <a:endParaRPr b="1" i="0" sz="1400" u="none" cap="none" strike="noStrike">
                <a:solidFill>
                  <a:srgbClr val="000000"/>
                </a:solidFill>
                <a:latin typeface="Arial"/>
                <a:ea typeface="Arial"/>
                <a:cs typeface="Arial"/>
                <a:sym typeface="Arial"/>
              </a:endParaRPr>
            </a:p>
          </p:txBody>
        </p:sp>
        <p:sp>
          <p:nvSpPr>
            <p:cNvPr id="4741" name="Google Shape;4741;p198"/>
            <p:cNvSpPr txBox="1"/>
            <p:nvPr/>
          </p:nvSpPr>
          <p:spPr>
            <a:xfrm>
              <a:off x="2532500" y="2760855"/>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iloperidone</a:t>
              </a:r>
              <a:endParaRPr b="1" i="0" sz="1400" u="none" cap="none" strike="noStrike">
                <a:solidFill>
                  <a:srgbClr val="000000"/>
                </a:solidFill>
                <a:latin typeface="Arial"/>
                <a:ea typeface="Arial"/>
                <a:cs typeface="Arial"/>
                <a:sym typeface="Arial"/>
              </a:endParaRPr>
            </a:p>
          </p:txBody>
        </p:sp>
        <p:sp>
          <p:nvSpPr>
            <p:cNvPr id="4742" name="Google Shape;4742;p198"/>
            <p:cNvSpPr txBox="1"/>
            <p:nvPr/>
          </p:nvSpPr>
          <p:spPr>
            <a:xfrm>
              <a:off x="2151500" y="234749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ziprasidone</a:t>
              </a:r>
              <a:endParaRPr b="1" i="0" sz="1400" u="none" cap="none" strike="noStrike">
                <a:solidFill>
                  <a:srgbClr val="000000"/>
                </a:solidFill>
                <a:latin typeface="Arial"/>
                <a:ea typeface="Arial"/>
                <a:cs typeface="Arial"/>
                <a:sym typeface="Arial"/>
              </a:endParaRPr>
            </a:p>
          </p:txBody>
        </p:sp>
        <p:sp>
          <p:nvSpPr>
            <p:cNvPr id="4743" name="Google Shape;4743;p198"/>
            <p:cNvSpPr txBox="1"/>
            <p:nvPr/>
          </p:nvSpPr>
          <p:spPr>
            <a:xfrm>
              <a:off x="1313300" y="156671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risperidone</a:t>
              </a:r>
              <a:endParaRPr b="1" i="0" sz="1400" u="none" cap="none" strike="noStrike">
                <a:solidFill>
                  <a:srgbClr val="000000"/>
                </a:solidFill>
                <a:latin typeface="Arial"/>
                <a:ea typeface="Arial"/>
                <a:cs typeface="Arial"/>
                <a:sym typeface="Arial"/>
              </a:endParaRPr>
            </a:p>
          </p:txBody>
        </p:sp>
        <p:sp>
          <p:nvSpPr>
            <p:cNvPr id="4744" name="Google Shape;4744;p198"/>
            <p:cNvSpPr txBox="1"/>
            <p:nvPr/>
          </p:nvSpPr>
          <p:spPr>
            <a:xfrm>
              <a:off x="5920257" y="865256"/>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a:t>
              </a:r>
              <a:endParaRPr b="1" i="0" sz="1400" u="none" cap="none" strike="noStrike">
                <a:solidFill>
                  <a:srgbClr val="000000"/>
                </a:solidFill>
                <a:latin typeface="Arial"/>
                <a:ea typeface="Arial"/>
                <a:cs typeface="Arial"/>
                <a:sym typeface="Arial"/>
              </a:endParaRPr>
            </a:p>
          </p:txBody>
        </p:sp>
        <p:sp>
          <p:nvSpPr>
            <p:cNvPr id="4745" name="Google Shape;4745;p198"/>
            <p:cNvSpPr txBox="1"/>
            <p:nvPr/>
          </p:nvSpPr>
          <p:spPr>
            <a:xfrm>
              <a:off x="7897400" y="56116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p:txBody>
        </p:sp>
        <p:sp>
          <p:nvSpPr>
            <p:cNvPr id="4746" name="Google Shape;4746;p198"/>
            <p:cNvSpPr txBox="1"/>
            <p:nvPr/>
          </p:nvSpPr>
          <p:spPr>
            <a:xfrm>
              <a:off x="5865975" y="125845"/>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p:txBody>
        </p:sp>
      </p:grpSp>
      <p:cxnSp>
        <p:nvCxnSpPr>
          <p:cNvPr id="4747" name="Google Shape;4747;p198"/>
          <p:cNvCxnSpPr/>
          <p:nvPr/>
        </p:nvCxnSpPr>
        <p:spPr>
          <a:xfrm>
            <a:off x="28625" y="1576950"/>
            <a:ext cx="9129600" cy="0"/>
          </a:xfrm>
          <a:prstGeom prst="straightConnector1">
            <a:avLst/>
          </a:prstGeom>
          <a:noFill/>
          <a:ln cap="flat" cmpd="sng" w="9525">
            <a:solidFill>
              <a:schemeClr val="dk2"/>
            </a:solidFill>
            <a:prstDash val="solid"/>
            <a:round/>
            <a:headEnd len="sm" w="sm" type="none"/>
            <a:tailEnd len="sm" w="sm" type="none"/>
          </a:ln>
        </p:spPr>
      </p:cxnSp>
      <p:cxnSp>
        <p:nvCxnSpPr>
          <p:cNvPr id="4748" name="Google Shape;4748;p198"/>
          <p:cNvCxnSpPr/>
          <p:nvPr/>
        </p:nvCxnSpPr>
        <p:spPr>
          <a:xfrm>
            <a:off x="68400" y="3952875"/>
            <a:ext cx="9129600" cy="0"/>
          </a:xfrm>
          <a:prstGeom prst="straightConnector1">
            <a:avLst/>
          </a:prstGeom>
          <a:noFill/>
          <a:ln cap="flat" cmpd="sng" w="9525">
            <a:solidFill>
              <a:schemeClr val="dk2"/>
            </a:solidFill>
            <a:prstDash val="solid"/>
            <a:round/>
            <a:headEnd len="sm" w="sm" type="none"/>
            <a:tailEnd len="sm" w="sm" type="none"/>
          </a:ln>
        </p:spPr>
      </p:cxnSp>
      <p:sp>
        <p:nvSpPr>
          <p:cNvPr id="4749" name="Google Shape;4749;p198"/>
          <p:cNvSpPr txBox="1"/>
          <p:nvPr/>
        </p:nvSpPr>
        <p:spPr>
          <a:xfrm>
            <a:off x="186650" y="421215"/>
            <a:ext cx="997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3C78D8"/>
                </a:solidFill>
                <a:latin typeface="Arial"/>
                <a:ea typeface="Arial"/>
                <a:cs typeface="Arial"/>
                <a:sym typeface="Arial"/>
              </a:rPr>
              <a:t>“-pines”</a:t>
            </a:r>
            <a:endParaRPr b="1" i="0" sz="1000" u="none" cap="none" strike="noStrike">
              <a:solidFill>
                <a:srgbClr val="3C78D8"/>
              </a:solidFill>
              <a:latin typeface="Arial"/>
              <a:ea typeface="Arial"/>
              <a:cs typeface="Arial"/>
              <a:sym typeface="Arial"/>
            </a:endParaRPr>
          </a:p>
        </p:txBody>
      </p:sp>
      <p:sp>
        <p:nvSpPr>
          <p:cNvPr id="4750" name="Google Shape;4750;p198"/>
          <p:cNvSpPr txBox="1"/>
          <p:nvPr/>
        </p:nvSpPr>
        <p:spPr>
          <a:xfrm>
            <a:off x="127800" y="1500555"/>
            <a:ext cx="943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3C78D8"/>
                </a:solidFill>
                <a:latin typeface="Arial"/>
                <a:ea typeface="Arial"/>
                <a:cs typeface="Arial"/>
                <a:sym typeface="Arial"/>
              </a:rPr>
              <a:t>“-dones and a -rone”</a:t>
            </a:r>
            <a:endParaRPr b="1" i="0" sz="1000" u="none" cap="none" strike="noStrike">
              <a:solidFill>
                <a:srgbClr val="3C78D8"/>
              </a:solidFill>
              <a:latin typeface="Arial"/>
              <a:ea typeface="Arial"/>
              <a:cs typeface="Arial"/>
              <a:sym typeface="Arial"/>
            </a:endParaRPr>
          </a:p>
        </p:txBody>
      </p:sp>
      <p:sp>
        <p:nvSpPr>
          <p:cNvPr id="4751" name="Google Shape;4751;p198"/>
          <p:cNvSpPr txBox="1"/>
          <p:nvPr/>
        </p:nvSpPr>
        <p:spPr>
          <a:xfrm>
            <a:off x="79200" y="3895869"/>
            <a:ext cx="1793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3C78D8"/>
                </a:solidFill>
                <a:latin typeface="Arial"/>
                <a:ea typeface="Arial"/>
                <a:cs typeface="Arial"/>
                <a:sym typeface="Arial"/>
              </a:rPr>
              <a:t>“2 -pips &amp; a rip”</a:t>
            </a:r>
            <a:endParaRPr b="1" i="0" sz="1000" u="none" cap="none" strike="noStrike">
              <a:solidFill>
                <a:srgbClr val="3C78D8"/>
              </a:solidFill>
              <a:latin typeface="Arial"/>
              <a:ea typeface="Arial"/>
              <a:cs typeface="Arial"/>
              <a:sym typeface="Arial"/>
            </a:endParaRPr>
          </a:p>
        </p:txBody>
      </p:sp>
      <p:grpSp>
        <p:nvGrpSpPr>
          <p:cNvPr id="4752" name="Google Shape;4752;p198"/>
          <p:cNvGrpSpPr/>
          <p:nvPr/>
        </p:nvGrpSpPr>
        <p:grpSpPr>
          <a:xfrm>
            <a:off x="1237100" y="1197186"/>
            <a:ext cx="3144900" cy="3911950"/>
            <a:chOff x="1237100" y="1197186"/>
            <a:chExt cx="3144900" cy="3911950"/>
          </a:xfrm>
        </p:grpSpPr>
        <p:sp>
          <p:nvSpPr>
            <p:cNvPr id="4753" name="Google Shape;4753;p198"/>
            <p:cNvSpPr txBox="1"/>
            <p:nvPr/>
          </p:nvSpPr>
          <p:spPr>
            <a:xfrm>
              <a:off x="2670600" y="3957381"/>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aripiprazole</a:t>
              </a:r>
              <a:endParaRPr b="1" i="0" sz="1400" u="none" cap="none" strike="noStrike">
                <a:solidFill>
                  <a:srgbClr val="000000"/>
                </a:solidFill>
                <a:latin typeface="Arial"/>
                <a:ea typeface="Arial"/>
                <a:cs typeface="Arial"/>
                <a:sym typeface="Arial"/>
              </a:endParaRPr>
            </a:p>
          </p:txBody>
        </p:sp>
        <p:sp>
          <p:nvSpPr>
            <p:cNvPr id="4754" name="Google Shape;4754;p198"/>
            <p:cNvSpPr txBox="1"/>
            <p:nvPr/>
          </p:nvSpPr>
          <p:spPr>
            <a:xfrm>
              <a:off x="2213400" y="434254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brexpiprazole</a:t>
              </a:r>
              <a:endParaRPr b="1" i="0" sz="1400" u="none" cap="none" strike="noStrike">
                <a:solidFill>
                  <a:srgbClr val="000000"/>
                </a:solidFill>
                <a:latin typeface="Arial"/>
                <a:ea typeface="Arial"/>
                <a:cs typeface="Arial"/>
                <a:sym typeface="Arial"/>
              </a:endParaRPr>
            </a:p>
          </p:txBody>
        </p:sp>
        <p:sp>
          <p:nvSpPr>
            <p:cNvPr id="4755" name="Google Shape;4755;p198"/>
            <p:cNvSpPr txBox="1"/>
            <p:nvPr/>
          </p:nvSpPr>
          <p:spPr>
            <a:xfrm>
              <a:off x="2213400" y="4708936"/>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cariprazine</a:t>
              </a:r>
              <a:endParaRPr b="1" i="0" sz="1400" u="none" cap="none" strike="noStrike">
                <a:solidFill>
                  <a:srgbClr val="000000"/>
                </a:solidFill>
                <a:latin typeface="Arial"/>
                <a:ea typeface="Arial"/>
                <a:cs typeface="Arial"/>
                <a:sym typeface="Arial"/>
              </a:endParaRPr>
            </a:p>
          </p:txBody>
        </p:sp>
        <p:sp>
          <p:nvSpPr>
            <p:cNvPr id="4756" name="Google Shape;4756;p198"/>
            <p:cNvSpPr txBox="1"/>
            <p:nvPr/>
          </p:nvSpPr>
          <p:spPr>
            <a:xfrm>
              <a:off x="2594083" y="355071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lumateperone</a:t>
              </a:r>
              <a:endParaRPr b="1" i="0" sz="1400" u="none" cap="none" strike="noStrike">
                <a:solidFill>
                  <a:srgbClr val="000000"/>
                </a:solidFill>
                <a:latin typeface="Arial"/>
                <a:ea typeface="Arial"/>
                <a:cs typeface="Arial"/>
                <a:sym typeface="Arial"/>
              </a:endParaRPr>
            </a:p>
          </p:txBody>
        </p:sp>
        <p:sp>
          <p:nvSpPr>
            <p:cNvPr id="4757" name="Google Shape;4757;p198"/>
            <p:cNvSpPr txBox="1"/>
            <p:nvPr/>
          </p:nvSpPr>
          <p:spPr>
            <a:xfrm>
              <a:off x="2590949" y="315211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lurasidone	</a:t>
              </a:r>
              <a:endParaRPr b="1" i="0" sz="1400" u="none" cap="none" strike="noStrike">
                <a:solidFill>
                  <a:srgbClr val="000000"/>
                </a:solidFill>
                <a:latin typeface="Arial"/>
                <a:ea typeface="Arial"/>
                <a:cs typeface="Arial"/>
                <a:sym typeface="Arial"/>
              </a:endParaRPr>
            </a:p>
          </p:txBody>
        </p:sp>
        <p:sp>
          <p:nvSpPr>
            <p:cNvPr id="4758" name="Google Shape;4758;p198"/>
            <p:cNvSpPr txBox="1"/>
            <p:nvPr/>
          </p:nvSpPr>
          <p:spPr>
            <a:xfrm>
              <a:off x="2532500" y="2760855"/>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iloperidone</a:t>
              </a:r>
              <a:endParaRPr b="1" i="0" sz="1400" u="none" cap="none" strike="noStrike">
                <a:solidFill>
                  <a:srgbClr val="000000"/>
                </a:solidFill>
                <a:latin typeface="Arial"/>
                <a:ea typeface="Arial"/>
                <a:cs typeface="Arial"/>
                <a:sym typeface="Arial"/>
              </a:endParaRPr>
            </a:p>
          </p:txBody>
        </p:sp>
        <p:sp>
          <p:nvSpPr>
            <p:cNvPr id="4759" name="Google Shape;4759;p198"/>
            <p:cNvSpPr txBox="1"/>
            <p:nvPr/>
          </p:nvSpPr>
          <p:spPr>
            <a:xfrm>
              <a:off x="2151500" y="234749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ziprasidone</a:t>
              </a:r>
              <a:endParaRPr b="1" i="0" sz="1400" u="none" cap="none" strike="noStrike">
                <a:solidFill>
                  <a:srgbClr val="000000"/>
                </a:solidFill>
                <a:latin typeface="Arial"/>
                <a:ea typeface="Arial"/>
                <a:cs typeface="Arial"/>
                <a:sym typeface="Arial"/>
              </a:endParaRPr>
            </a:p>
          </p:txBody>
        </p:sp>
        <p:sp>
          <p:nvSpPr>
            <p:cNvPr id="4760" name="Google Shape;4760;p198"/>
            <p:cNvSpPr txBox="1"/>
            <p:nvPr/>
          </p:nvSpPr>
          <p:spPr>
            <a:xfrm>
              <a:off x="1237100" y="195501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paliperidone</a:t>
              </a:r>
              <a:endParaRPr b="1" i="0" sz="1400" u="none" cap="none" strike="noStrike">
                <a:solidFill>
                  <a:srgbClr val="000000"/>
                </a:solidFill>
                <a:latin typeface="Arial"/>
                <a:ea typeface="Arial"/>
                <a:cs typeface="Arial"/>
                <a:sym typeface="Arial"/>
              </a:endParaRPr>
            </a:p>
          </p:txBody>
        </p:sp>
        <p:sp>
          <p:nvSpPr>
            <p:cNvPr id="4761" name="Google Shape;4761;p198"/>
            <p:cNvSpPr txBox="1"/>
            <p:nvPr/>
          </p:nvSpPr>
          <p:spPr>
            <a:xfrm>
              <a:off x="2761100" y="156671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risperidone</a:t>
              </a:r>
              <a:endParaRPr b="1" i="0" sz="1400" u="none" cap="none" strike="noStrike">
                <a:solidFill>
                  <a:srgbClr val="000000"/>
                </a:solidFill>
                <a:latin typeface="Arial"/>
                <a:ea typeface="Arial"/>
                <a:cs typeface="Arial"/>
                <a:sym typeface="Arial"/>
              </a:endParaRPr>
            </a:p>
          </p:txBody>
        </p:sp>
        <p:sp>
          <p:nvSpPr>
            <p:cNvPr id="4762" name="Google Shape;4762;p198"/>
            <p:cNvSpPr txBox="1"/>
            <p:nvPr/>
          </p:nvSpPr>
          <p:spPr>
            <a:xfrm>
              <a:off x="1922900" y="1197186"/>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asenapine</a:t>
              </a:r>
              <a:endParaRPr b="1" i="0" sz="1400" u="none" cap="none" strike="noStrike">
                <a:solidFill>
                  <a:srgbClr val="000000"/>
                </a:solidFill>
                <a:latin typeface="Arial"/>
                <a:ea typeface="Arial"/>
                <a:cs typeface="Arial"/>
                <a:sym typeface="Arial"/>
              </a:endParaRPr>
            </a:p>
          </p:txBody>
        </p:sp>
      </p:grpSp>
      <p:sp>
        <p:nvSpPr>
          <p:cNvPr id="4763" name="Google Shape;4763;p198"/>
          <p:cNvSpPr txBox="1"/>
          <p:nvPr/>
        </p:nvSpPr>
        <p:spPr>
          <a:xfrm>
            <a:off x="68407" y="860231"/>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a:t>
            </a:r>
            <a:endParaRPr b="1" i="0" sz="1400" u="none" cap="none" strike="noStrike">
              <a:solidFill>
                <a:srgbClr val="000000"/>
              </a:solidFill>
              <a:latin typeface="Arial"/>
              <a:ea typeface="Arial"/>
              <a:cs typeface="Arial"/>
              <a:sym typeface="Arial"/>
            </a:endParaRPr>
          </a:p>
        </p:txBody>
      </p:sp>
      <p:sp>
        <p:nvSpPr>
          <p:cNvPr id="4764" name="Google Shape;4764;p198"/>
          <p:cNvSpPr txBox="1"/>
          <p:nvPr/>
        </p:nvSpPr>
        <p:spPr>
          <a:xfrm>
            <a:off x="1233045" y="507087"/>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p:txBody>
      </p:sp>
      <p:grpSp>
        <p:nvGrpSpPr>
          <p:cNvPr id="4765" name="Google Shape;4765;p198"/>
          <p:cNvGrpSpPr/>
          <p:nvPr/>
        </p:nvGrpSpPr>
        <p:grpSpPr>
          <a:xfrm>
            <a:off x="8132458" y="3085783"/>
            <a:ext cx="924179" cy="1269056"/>
            <a:chOff x="6221889" y="2926374"/>
            <a:chExt cx="924179" cy="1269056"/>
          </a:xfrm>
        </p:grpSpPr>
        <p:grpSp>
          <p:nvGrpSpPr>
            <p:cNvPr id="4766" name="Google Shape;4766;p198"/>
            <p:cNvGrpSpPr/>
            <p:nvPr/>
          </p:nvGrpSpPr>
          <p:grpSpPr>
            <a:xfrm>
              <a:off x="6221889" y="2926374"/>
              <a:ext cx="924179" cy="1269056"/>
              <a:chOff x="6221889" y="2926374"/>
              <a:chExt cx="924179" cy="1269056"/>
            </a:xfrm>
          </p:grpSpPr>
          <p:grpSp>
            <p:nvGrpSpPr>
              <p:cNvPr id="4767" name="Google Shape;4767;p198"/>
              <p:cNvGrpSpPr/>
              <p:nvPr/>
            </p:nvGrpSpPr>
            <p:grpSpPr>
              <a:xfrm>
                <a:off x="6221889" y="2926374"/>
                <a:ext cx="924179" cy="702792"/>
                <a:chOff x="7692889" y="1344149"/>
                <a:chExt cx="924179" cy="702792"/>
              </a:xfrm>
            </p:grpSpPr>
            <p:grpSp>
              <p:nvGrpSpPr>
                <p:cNvPr id="4768" name="Google Shape;4768;p198"/>
                <p:cNvGrpSpPr/>
                <p:nvPr/>
              </p:nvGrpSpPr>
              <p:grpSpPr>
                <a:xfrm rot="5400000">
                  <a:off x="7808596" y="1514377"/>
                  <a:ext cx="535627" cy="529500"/>
                  <a:chOff x="7365092" y="931681"/>
                  <a:chExt cx="535627" cy="529500"/>
                </a:xfrm>
              </p:grpSpPr>
              <p:sp>
                <p:nvSpPr>
                  <p:cNvPr id="4769" name="Google Shape;4769;p198"/>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0" name="Google Shape;4770;p198"/>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71" name="Google Shape;4771;p198"/>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772" name="Google Shape;4772;p198"/>
              <p:cNvPicPr preferRelativeResize="0"/>
              <p:nvPr/>
            </p:nvPicPr>
            <p:blipFill rotWithShape="1">
              <a:blip r:embed="rId16">
                <a:alphaModFix/>
              </a:blip>
              <a:srcRect b="0" l="0" r="0" t="0"/>
              <a:stretch/>
            </p:blipFill>
            <p:spPr>
              <a:xfrm>
                <a:off x="6286988" y="3384079"/>
                <a:ext cx="645525" cy="811351"/>
              </a:xfrm>
              <a:prstGeom prst="rect">
                <a:avLst/>
              </a:prstGeom>
              <a:noFill/>
              <a:ln>
                <a:noFill/>
              </a:ln>
            </p:spPr>
          </p:pic>
        </p:grpSp>
        <p:sp>
          <p:nvSpPr>
            <p:cNvPr id="4773" name="Google Shape;4773;p198"/>
            <p:cNvSpPr txBox="1"/>
            <p:nvPr/>
          </p:nvSpPr>
          <p:spPr>
            <a:xfrm rot="1695">
              <a:off x="6282716" y="3144825"/>
              <a:ext cx="608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D2</a:t>
              </a:r>
              <a:endParaRPr b="1" i="0" sz="1000" u="none" cap="none" strike="noStrike">
                <a:solidFill>
                  <a:schemeClr val="lt1"/>
                </a:solidFill>
                <a:latin typeface="Arial"/>
                <a:ea typeface="Arial"/>
                <a:cs typeface="Arial"/>
                <a:sym typeface="Arial"/>
              </a:endParaRPr>
            </a:p>
          </p:txBody>
        </p:sp>
      </p:grpSp>
      <p:sp>
        <p:nvSpPr>
          <p:cNvPr id="4774" name="Google Shape;4774;p198"/>
          <p:cNvSpPr txBox="1"/>
          <p:nvPr/>
        </p:nvSpPr>
        <p:spPr>
          <a:xfrm>
            <a:off x="8078700" y="29295"/>
            <a:ext cx="16209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CC0000"/>
                </a:solidFill>
                <a:latin typeface="Arial"/>
                <a:ea typeface="Arial"/>
                <a:cs typeface="Arial"/>
                <a:sym typeface="Arial"/>
              </a:rPr>
              <a:t>D2</a:t>
            </a:r>
            <a:endParaRPr b="1" i="0" sz="2200" u="none" cap="none" strike="noStrike">
              <a:solidFill>
                <a:srgbClr val="CC0000"/>
              </a:solidFill>
              <a:latin typeface="Arial"/>
              <a:ea typeface="Arial"/>
              <a:cs typeface="Arial"/>
              <a:sym typeface="Arial"/>
            </a:endParaRPr>
          </a:p>
        </p:txBody>
      </p:sp>
      <p:sp>
        <p:nvSpPr>
          <p:cNvPr id="4775" name="Google Shape;4775;p198"/>
          <p:cNvSpPr txBox="1"/>
          <p:nvPr/>
        </p:nvSpPr>
        <p:spPr>
          <a:xfrm>
            <a:off x="7353301" y="32453"/>
            <a:ext cx="953578"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SGAs</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9" name="Shape 4779"/>
        <p:cNvGrpSpPr/>
        <p:nvPr/>
      </p:nvGrpSpPr>
      <p:grpSpPr>
        <a:xfrm>
          <a:off x="0" y="0"/>
          <a:ext cx="0" cy="0"/>
          <a:chOff x="0" y="0"/>
          <a:chExt cx="0" cy="0"/>
        </a:xfrm>
      </p:grpSpPr>
      <p:cxnSp>
        <p:nvCxnSpPr>
          <p:cNvPr id="4780" name="Google Shape;4780;p199"/>
          <p:cNvCxnSpPr/>
          <p:nvPr/>
        </p:nvCxnSpPr>
        <p:spPr>
          <a:xfrm>
            <a:off x="4478980" y="-97903"/>
            <a:ext cx="0" cy="5184900"/>
          </a:xfrm>
          <a:prstGeom prst="straightConnector1">
            <a:avLst/>
          </a:prstGeom>
          <a:noFill/>
          <a:ln cap="flat" cmpd="sng" w="152400">
            <a:solidFill>
              <a:srgbClr val="F4CCCC"/>
            </a:solidFill>
            <a:prstDash val="solid"/>
            <a:round/>
            <a:headEnd len="sm" w="sm" type="none"/>
            <a:tailEnd len="sm" w="sm" type="none"/>
          </a:ln>
        </p:spPr>
      </p:cxnSp>
      <p:cxnSp>
        <p:nvCxnSpPr>
          <p:cNvPr id="4781" name="Google Shape;4781;p199"/>
          <p:cNvCxnSpPr/>
          <p:nvPr/>
        </p:nvCxnSpPr>
        <p:spPr>
          <a:xfrm>
            <a:off x="28625" y="1576950"/>
            <a:ext cx="9129600" cy="0"/>
          </a:xfrm>
          <a:prstGeom prst="straightConnector1">
            <a:avLst/>
          </a:prstGeom>
          <a:noFill/>
          <a:ln cap="flat" cmpd="sng" w="9525">
            <a:solidFill>
              <a:schemeClr val="dk2"/>
            </a:solidFill>
            <a:prstDash val="solid"/>
            <a:round/>
            <a:headEnd len="sm" w="sm" type="none"/>
            <a:tailEnd len="sm" w="sm" type="none"/>
          </a:ln>
        </p:spPr>
      </p:cxnSp>
      <p:cxnSp>
        <p:nvCxnSpPr>
          <p:cNvPr id="4782" name="Google Shape;4782;p199"/>
          <p:cNvCxnSpPr/>
          <p:nvPr/>
        </p:nvCxnSpPr>
        <p:spPr>
          <a:xfrm>
            <a:off x="68400" y="3952875"/>
            <a:ext cx="9129600" cy="0"/>
          </a:xfrm>
          <a:prstGeom prst="straightConnector1">
            <a:avLst/>
          </a:prstGeom>
          <a:noFill/>
          <a:ln cap="flat" cmpd="sng" w="9525">
            <a:solidFill>
              <a:schemeClr val="dk2"/>
            </a:solidFill>
            <a:prstDash val="solid"/>
            <a:round/>
            <a:headEnd len="sm" w="sm" type="none"/>
            <a:tailEnd len="sm" w="sm" type="none"/>
          </a:ln>
        </p:spPr>
      </p:cxnSp>
      <p:sp>
        <p:nvSpPr>
          <p:cNvPr id="4783" name="Google Shape;4783;p199"/>
          <p:cNvSpPr txBox="1"/>
          <p:nvPr/>
        </p:nvSpPr>
        <p:spPr>
          <a:xfrm>
            <a:off x="186650" y="421215"/>
            <a:ext cx="997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3C78D8"/>
                </a:solidFill>
                <a:latin typeface="Arial"/>
                <a:ea typeface="Arial"/>
                <a:cs typeface="Arial"/>
                <a:sym typeface="Arial"/>
              </a:rPr>
              <a:t>“-pines”</a:t>
            </a:r>
            <a:endParaRPr b="1" i="0" sz="1000" u="none" cap="none" strike="noStrike">
              <a:solidFill>
                <a:srgbClr val="3C78D8"/>
              </a:solidFill>
              <a:latin typeface="Arial"/>
              <a:ea typeface="Arial"/>
              <a:cs typeface="Arial"/>
              <a:sym typeface="Arial"/>
            </a:endParaRPr>
          </a:p>
        </p:txBody>
      </p:sp>
      <p:sp>
        <p:nvSpPr>
          <p:cNvPr id="4784" name="Google Shape;4784;p199"/>
          <p:cNvSpPr txBox="1"/>
          <p:nvPr/>
        </p:nvSpPr>
        <p:spPr>
          <a:xfrm>
            <a:off x="127800" y="1500555"/>
            <a:ext cx="943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3C78D8"/>
                </a:solidFill>
                <a:latin typeface="Arial"/>
                <a:ea typeface="Arial"/>
                <a:cs typeface="Arial"/>
                <a:sym typeface="Arial"/>
              </a:rPr>
              <a:t>“-dones and a -rone”</a:t>
            </a:r>
            <a:endParaRPr b="1" i="0" sz="1000" u="none" cap="none" strike="noStrike">
              <a:solidFill>
                <a:srgbClr val="3C78D8"/>
              </a:solidFill>
              <a:latin typeface="Arial"/>
              <a:ea typeface="Arial"/>
              <a:cs typeface="Arial"/>
              <a:sym typeface="Arial"/>
            </a:endParaRPr>
          </a:p>
        </p:txBody>
      </p:sp>
      <p:sp>
        <p:nvSpPr>
          <p:cNvPr id="4785" name="Google Shape;4785;p199"/>
          <p:cNvSpPr txBox="1"/>
          <p:nvPr/>
        </p:nvSpPr>
        <p:spPr>
          <a:xfrm>
            <a:off x="79200" y="3895869"/>
            <a:ext cx="1793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3C78D8"/>
                </a:solidFill>
                <a:latin typeface="Arial"/>
                <a:ea typeface="Arial"/>
                <a:cs typeface="Arial"/>
                <a:sym typeface="Arial"/>
              </a:rPr>
              <a:t>“2 -pips &amp; a rip”</a:t>
            </a:r>
            <a:endParaRPr b="1" i="0" sz="1000" u="none" cap="none" strike="noStrike">
              <a:solidFill>
                <a:srgbClr val="3C78D8"/>
              </a:solidFill>
              <a:latin typeface="Arial"/>
              <a:ea typeface="Arial"/>
              <a:cs typeface="Arial"/>
              <a:sym typeface="Arial"/>
            </a:endParaRPr>
          </a:p>
        </p:txBody>
      </p:sp>
      <p:grpSp>
        <p:nvGrpSpPr>
          <p:cNvPr id="4786" name="Google Shape;4786;p199"/>
          <p:cNvGrpSpPr/>
          <p:nvPr/>
        </p:nvGrpSpPr>
        <p:grpSpPr>
          <a:xfrm>
            <a:off x="109600" y="29301"/>
            <a:ext cx="8828981" cy="5081843"/>
            <a:chOff x="109600" y="29301"/>
            <a:chExt cx="8828981" cy="5081843"/>
          </a:xfrm>
        </p:grpSpPr>
        <p:grpSp>
          <p:nvGrpSpPr>
            <p:cNvPr id="4787" name="Google Shape;4787;p199"/>
            <p:cNvGrpSpPr/>
            <p:nvPr/>
          </p:nvGrpSpPr>
          <p:grpSpPr>
            <a:xfrm>
              <a:off x="109600" y="29301"/>
              <a:ext cx="8828981" cy="3892205"/>
              <a:chOff x="195563" y="770002"/>
              <a:chExt cx="8828981" cy="4254241"/>
            </a:xfrm>
          </p:grpSpPr>
          <p:grpSp>
            <p:nvGrpSpPr>
              <p:cNvPr id="4788" name="Google Shape;4788;p199"/>
              <p:cNvGrpSpPr/>
              <p:nvPr/>
            </p:nvGrpSpPr>
            <p:grpSpPr>
              <a:xfrm>
                <a:off x="1211116" y="1573953"/>
                <a:ext cx="7813428" cy="3450290"/>
                <a:chOff x="-1431468" y="-141523"/>
                <a:chExt cx="11674030" cy="5155072"/>
              </a:xfrm>
            </p:grpSpPr>
            <p:pic>
              <p:nvPicPr>
                <p:cNvPr id="4789" name="Google Shape;4789;p199"/>
                <p:cNvPicPr preferRelativeResize="0"/>
                <p:nvPr/>
              </p:nvPicPr>
              <p:blipFill rotWithShape="1">
                <a:blip r:embed="rId3">
                  <a:alphaModFix/>
                </a:blip>
                <a:srcRect b="0" l="0" r="0" t="0"/>
                <a:stretch/>
              </p:blipFill>
              <p:spPr>
                <a:xfrm>
                  <a:off x="2884325" y="4218849"/>
                  <a:ext cx="2035400" cy="794700"/>
                </a:xfrm>
                <a:prstGeom prst="rect">
                  <a:avLst/>
                </a:prstGeom>
                <a:noFill/>
                <a:ln>
                  <a:noFill/>
                </a:ln>
              </p:spPr>
            </p:pic>
            <p:pic>
              <p:nvPicPr>
                <p:cNvPr id="4790" name="Google Shape;4790;p199"/>
                <p:cNvPicPr preferRelativeResize="0"/>
                <p:nvPr/>
              </p:nvPicPr>
              <p:blipFill rotWithShape="1">
                <a:blip r:embed="rId4">
                  <a:alphaModFix/>
                </a:blip>
                <a:srcRect b="0" l="0" r="0" t="0"/>
                <a:stretch/>
              </p:blipFill>
              <p:spPr>
                <a:xfrm>
                  <a:off x="2314450" y="3563775"/>
                  <a:ext cx="3936399" cy="794700"/>
                </a:xfrm>
                <a:prstGeom prst="rect">
                  <a:avLst/>
                </a:prstGeom>
                <a:noFill/>
                <a:ln>
                  <a:noFill/>
                </a:ln>
              </p:spPr>
            </p:pic>
            <p:pic>
              <p:nvPicPr>
                <p:cNvPr id="4791" name="Google Shape;4791;p199"/>
                <p:cNvPicPr preferRelativeResize="0"/>
                <p:nvPr/>
              </p:nvPicPr>
              <p:blipFill rotWithShape="1">
                <a:blip r:embed="rId5">
                  <a:alphaModFix/>
                </a:blip>
                <a:srcRect b="0" l="0" r="0" t="0"/>
                <a:stretch/>
              </p:blipFill>
              <p:spPr>
                <a:xfrm>
                  <a:off x="2314450" y="2805559"/>
                  <a:ext cx="5463924" cy="984750"/>
                </a:xfrm>
                <a:prstGeom prst="rect">
                  <a:avLst/>
                </a:prstGeom>
                <a:noFill/>
                <a:ln>
                  <a:noFill/>
                </a:ln>
              </p:spPr>
            </p:pic>
            <p:pic>
              <p:nvPicPr>
                <p:cNvPr id="4792" name="Google Shape;4792;p199"/>
                <p:cNvPicPr preferRelativeResize="0"/>
                <p:nvPr/>
              </p:nvPicPr>
              <p:blipFill rotWithShape="1">
                <a:blip r:embed="rId6">
                  <a:alphaModFix/>
                </a:blip>
                <a:srcRect b="0" l="0" r="0" t="0"/>
                <a:stretch/>
              </p:blipFill>
              <p:spPr>
                <a:xfrm>
                  <a:off x="1777101" y="2268601"/>
                  <a:ext cx="8465461" cy="831950"/>
                </a:xfrm>
                <a:prstGeom prst="rect">
                  <a:avLst/>
                </a:prstGeom>
                <a:noFill/>
                <a:ln>
                  <a:noFill/>
                </a:ln>
              </p:spPr>
            </p:pic>
            <p:pic>
              <p:nvPicPr>
                <p:cNvPr id="4793" name="Google Shape;4793;p199"/>
                <p:cNvPicPr preferRelativeResize="0"/>
                <p:nvPr/>
              </p:nvPicPr>
              <p:blipFill rotWithShape="1">
                <a:blip r:embed="rId7">
                  <a:alphaModFix/>
                </a:blip>
                <a:srcRect b="0" l="0" r="0" t="0"/>
                <a:stretch/>
              </p:blipFill>
              <p:spPr>
                <a:xfrm>
                  <a:off x="787850" y="1585002"/>
                  <a:ext cx="7086148" cy="864850"/>
                </a:xfrm>
                <a:prstGeom prst="rect">
                  <a:avLst/>
                </a:prstGeom>
                <a:noFill/>
                <a:ln>
                  <a:noFill/>
                </a:ln>
              </p:spPr>
            </p:pic>
            <p:pic>
              <p:nvPicPr>
                <p:cNvPr id="4794" name="Google Shape;4794;p199"/>
                <p:cNvPicPr preferRelativeResize="0"/>
                <p:nvPr/>
              </p:nvPicPr>
              <p:blipFill rotWithShape="1">
                <a:blip r:embed="rId8">
                  <a:alphaModFix/>
                </a:blip>
                <a:srcRect b="0" l="0" r="0" t="0"/>
                <a:stretch/>
              </p:blipFill>
              <p:spPr>
                <a:xfrm>
                  <a:off x="2847776" y="949812"/>
                  <a:ext cx="7009036" cy="984750"/>
                </a:xfrm>
                <a:prstGeom prst="rect">
                  <a:avLst/>
                </a:prstGeom>
                <a:noFill/>
                <a:ln>
                  <a:noFill/>
                </a:ln>
              </p:spPr>
            </p:pic>
            <p:pic>
              <p:nvPicPr>
                <p:cNvPr id="4795" name="Google Shape;4795;p199"/>
                <p:cNvPicPr preferRelativeResize="0"/>
                <p:nvPr/>
              </p:nvPicPr>
              <p:blipFill rotWithShape="1">
                <a:blip r:embed="rId9">
                  <a:alphaModFix/>
                </a:blip>
                <a:srcRect b="0" l="0" r="8558" t="0"/>
                <a:stretch/>
              </p:blipFill>
              <p:spPr>
                <a:xfrm>
                  <a:off x="1290754" y="178135"/>
                  <a:ext cx="8824965" cy="1115046"/>
                </a:xfrm>
                <a:prstGeom prst="rect">
                  <a:avLst/>
                </a:prstGeom>
                <a:noFill/>
                <a:ln>
                  <a:noFill/>
                </a:ln>
              </p:spPr>
            </p:pic>
            <p:pic>
              <p:nvPicPr>
                <p:cNvPr id="4796" name="Google Shape;4796;p199"/>
                <p:cNvPicPr preferRelativeResize="0"/>
                <p:nvPr/>
              </p:nvPicPr>
              <p:blipFill rotWithShape="1">
                <a:blip r:embed="rId10">
                  <a:alphaModFix/>
                </a:blip>
                <a:srcRect b="30842" l="0" r="0" t="0"/>
                <a:stretch/>
              </p:blipFill>
              <p:spPr>
                <a:xfrm>
                  <a:off x="-1431468" y="-141523"/>
                  <a:ext cx="7158852" cy="711400"/>
                </a:xfrm>
                <a:prstGeom prst="rect">
                  <a:avLst/>
                </a:prstGeom>
                <a:noFill/>
                <a:ln>
                  <a:noFill/>
                </a:ln>
              </p:spPr>
            </p:pic>
          </p:grpSp>
          <p:pic>
            <p:nvPicPr>
              <p:cNvPr id="4797" name="Google Shape;4797;p199"/>
              <p:cNvPicPr preferRelativeResize="0"/>
              <p:nvPr/>
            </p:nvPicPr>
            <p:blipFill rotWithShape="1">
              <a:blip r:embed="rId11">
                <a:alphaModFix/>
              </a:blip>
              <a:srcRect b="0" l="0" r="0" t="0"/>
              <a:stretch/>
            </p:blipFill>
            <p:spPr>
              <a:xfrm>
                <a:off x="2415281" y="946593"/>
                <a:ext cx="5639774" cy="805225"/>
              </a:xfrm>
              <a:prstGeom prst="rect">
                <a:avLst/>
              </a:prstGeom>
              <a:noFill/>
              <a:ln>
                <a:noFill/>
              </a:ln>
            </p:spPr>
          </p:pic>
          <p:pic>
            <p:nvPicPr>
              <p:cNvPr id="4798" name="Google Shape;4798;p199"/>
              <p:cNvPicPr preferRelativeResize="0"/>
              <p:nvPr/>
            </p:nvPicPr>
            <p:blipFill rotWithShape="1">
              <a:blip r:embed="rId12">
                <a:alphaModFix/>
              </a:blip>
              <a:srcRect b="0" l="0" r="0" t="24766"/>
              <a:stretch/>
            </p:blipFill>
            <p:spPr>
              <a:xfrm>
                <a:off x="195563" y="770002"/>
                <a:ext cx="5715026" cy="531889"/>
              </a:xfrm>
              <a:prstGeom prst="rect">
                <a:avLst/>
              </a:prstGeom>
              <a:noFill/>
              <a:ln>
                <a:noFill/>
              </a:ln>
            </p:spPr>
          </p:pic>
        </p:grpSp>
        <p:pic>
          <p:nvPicPr>
            <p:cNvPr id="4799" name="Google Shape;4799;p199"/>
            <p:cNvPicPr preferRelativeResize="0"/>
            <p:nvPr/>
          </p:nvPicPr>
          <p:blipFill rotWithShape="1">
            <a:blip r:embed="rId13">
              <a:alphaModFix/>
            </a:blip>
            <a:srcRect b="0" l="0" r="0" t="0"/>
            <a:stretch/>
          </p:blipFill>
          <p:spPr>
            <a:xfrm>
              <a:off x="3989103" y="3920244"/>
              <a:ext cx="3797520" cy="464116"/>
            </a:xfrm>
            <a:prstGeom prst="rect">
              <a:avLst/>
            </a:prstGeom>
            <a:noFill/>
            <a:ln>
              <a:noFill/>
            </a:ln>
          </p:spPr>
        </p:pic>
        <p:pic>
          <p:nvPicPr>
            <p:cNvPr id="4800" name="Google Shape;4800;p199"/>
            <p:cNvPicPr preferRelativeResize="0"/>
            <p:nvPr/>
          </p:nvPicPr>
          <p:blipFill rotWithShape="1">
            <a:blip r:embed="rId14">
              <a:alphaModFix/>
            </a:blip>
            <a:srcRect b="0" l="0" r="0" t="0"/>
            <a:stretch/>
          </p:blipFill>
          <p:spPr>
            <a:xfrm>
              <a:off x="3630153" y="4229224"/>
              <a:ext cx="4466701" cy="485770"/>
            </a:xfrm>
            <a:prstGeom prst="rect">
              <a:avLst/>
            </a:prstGeom>
            <a:noFill/>
            <a:ln>
              <a:noFill/>
            </a:ln>
          </p:spPr>
        </p:pic>
        <p:pic>
          <p:nvPicPr>
            <p:cNvPr id="4801" name="Google Shape;4801;p199"/>
            <p:cNvPicPr preferRelativeResize="0"/>
            <p:nvPr/>
          </p:nvPicPr>
          <p:blipFill rotWithShape="1">
            <a:blip r:embed="rId15">
              <a:alphaModFix/>
            </a:blip>
            <a:srcRect b="0" l="0" r="0" t="0"/>
            <a:stretch/>
          </p:blipFill>
          <p:spPr>
            <a:xfrm>
              <a:off x="3584043" y="4647028"/>
              <a:ext cx="3450081" cy="464116"/>
            </a:xfrm>
            <a:prstGeom prst="rect">
              <a:avLst/>
            </a:prstGeom>
            <a:noFill/>
            <a:ln>
              <a:noFill/>
            </a:ln>
          </p:spPr>
        </p:pic>
      </p:grpSp>
      <p:grpSp>
        <p:nvGrpSpPr>
          <p:cNvPr id="4802" name="Google Shape;4802;p199"/>
          <p:cNvGrpSpPr/>
          <p:nvPr/>
        </p:nvGrpSpPr>
        <p:grpSpPr>
          <a:xfrm>
            <a:off x="1237100" y="1197186"/>
            <a:ext cx="3144900" cy="3911950"/>
            <a:chOff x="1237100" y="1197186"/>
            <a:chExt cx="3144900" cy="3911950"/>
          </a:xfrm>
        </p:grpSpPr>
        <p:sp>
          <p:nvSpPr>
            <p:cNvPr id="4803" name="Google Shape;4803;p199"/>
            <p:cNvSpPr txBox="1"/>
            <p:nvPr/>
          </p:nvSpPr>
          <p:spPr>
            <a:xfrm>
              <a:off x="2670600" y="3957381"/>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aripiprazole</a:t>
              </a:r>
              <a:endParaRPr b="1" i="0" sz="1400" u="none" cap="none" strike="noStrike">
                <a:solidFill>
                  <a:srgbClr val="000000"/>
                </a:solidFill>
                <a:latin typeface="Arial"/>
                <a:ea typeface="Arial"/>
                <a:cs typeface="Arial"/>
                <a:sym typeface="Arial"/>
              </a:endParaRPr>
            </a:p>
          </p:txBody>
        </p:sp>
        <p:sp>
          <p:nvSpPr>
            <p:cNvPr id="4804" name="Google Shape;4804;p199"/>
            <p:cNvSpPr txBox="1"/>
            <p:nvPr/>
          </p:nvSpPr>
          <p:spPr>
            <a:xfrm>
              <a:off x="2213400" y="434254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brexpiprazole</a:t>
              </a:r>
              <a:endParaRPr b="1" i="0" sz="1400" u="none" cap="none" strike="noStrike">
                <a:solidFill>
                  <a:srgbClr val="000000"/>
                </a:solidFill>
                <a:latin typeface="Arial"/>
                <a:ea typeface="Arial"/>
                <a:cs typeface="Arial"/>
                <a:sym typeface="Arial"/>
              </a:endParaRPr>
            </a:p>
          </p:txBody>
        </p:sp>
        <p:sp>
          <p:nvSpPr>
            <p:cNvPr id="4805" name="Google Shape;4805;p199"/>
            <p:cNvSpPr txBox="1"/>
            <p:nvPr/>
          </p:nvSpPr>
          <p:spPr>
            <a:xfrm>
              <a:off x="2213400" y="4708936"/>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cariprazine</a:t>
              </a:r>
              <a:endParaRPr b="1" i="0" sz="1400" u="none" cap="none" strike="noStrike">
                <a:solidFill>
                  <a:srgbClr val="000000"/>
                </a:solidFill>
                <a:latin typeface="Arial"/>
                <a:ea typeface="Arial"/>
                <a:cs typeface="Arial"/>
                <a:sym typeface="Arial"/>
              </a:endParaRPr>
            </a:p>
          </p:txBody>
        </p:sp>
        <p:sp>
          <p:nvSpPr>
            <p:cNvPr id="4806" name="Google Shape;4806;p199"/>
            <p:cNvSpPr txBox="1"/>
            <p:nvPr/>
          </p:nvSpPr>
          <p:spPr>
            <a:xfrm>
              <a:off x="2594083" y="355071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lumateperone</a:t>
              </a:r>
              <a:endParaRPr b="1" i="0" sz="1400" u="none" cap="none" strike="noStrike">
                <a:solidFill>
                  <a:srgbClr val="000000"/>
                </a:solidFill>
                <a:latin typeface="Arial"/>
                <a:ea typeface="Arial"/>
                <a:cs typeface="Arial"/>
                <a:sym typeface="Arial"/>
              </a:endParaRPr>
            </a:p>
          </p:txBody>
        </p:sp>
        <p:sp>
          <p:nvSpPr>
            <p:cNvPr id="4807" name="Google Shape;4807;p199"/>
            <p:cNvSpPr txBox="1"/>
            <p:nvPr/>
          </p:nvSpPr>
          <p:spPr>
            <a:xfrm>
              <a:off x="2590949" y="315211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lurasidone	</a:t>
              </a:r>
              <a:endParaRPr b="1" i="0" sz="1400" u="none" cap="none" strike="noStrike">
                <a:solidFill>
                  <a:srgbClr val="000000"/>
                </a:solidFill>
                <a:latin typeface="Arial"/>
                <a:ea typeface="Arial"/>
                <a:cs typeface="Arial"/>
                <a:sym typeface="Arial"/>
              </a:endParaRPr>
            </a:p>
          </p:txBody>
        </p:sp>
        <p:sp>
          <p:nvSpPr>
            <p:cNvPr id="4808" name="Google Shape;4808;p199"/>
            <p:cNvSpPr txBox="1"/>
            <p:nvPr/>
          </p:nvSpPr>
          <p:spPr>
            <a:xfrm>
              <a:off x="2532500" y="2760855"/>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iloperidone</a:t>
              </a:r>
              <a:endParaRPr b="1" i="0" sz="1400" u="none" cap="none" strike="noStrike">
                <a:solidFill>
                  <a:srgbClr val="000000"/>
                </a:solidFill>
                <a:latin typeface="Arial"/>
                <a:ea typeface="Arial"/>
                <a:cs typeface="Arial"/>
                <a:sym typeface="Arial"/>
              </a:endParaRPr>
            </a:p>
          </p:txBody>
        </p:sp>
        <p:sp>
          <p:nvSpPr>
            <p:cNvPr id="4809" name="Google Shape;4809;p199"/>
            <p:cNvSpPr txBox="1"/>
            <p:nvPr/>
          </p:nvSpPr>
          <p:spPr>
            <a:xfrm>
              <a:off x="2151500" y="234749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ziprasidone</a:t>
              </a:r>
              <a:endParaRPr b="1" i="0" sz="1400" u="none" cap="none" strike="noStrike">
                <a:solidFill>
                  <a:srgbClr val="000000"/>
                </a:solidFill>
                <a:latin typeface="Arial"/>
                <a:ea typeface="Arial"/>
                <a:cs typeface="Arial"/>
                <a:sym typeface="Arial"/>
              </a:endParaRPr>
            </a:p>
          </p:txBody>
        </p:sp>
        <p:sp>
          <p:nvSpPr>
            <p:cNvPr id="4810" name="Google Shape;4810;p199"/>
            <p:cNvSpPr txBox="1"/>
            <p:nvPr/>
          </p:nvSpPr>
          <p:spPr>
            <a:xfrm>
              <a:off x="1237100" y="195501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paliperidone</a:t>
              </a:r>
              <a:endParaRPr b="1" i="0" sz="1400" u="none" cap="none" strike="noStrike">
                <a:solidFill>
                  <a:srgbClr val="000000"/>
                </a:solidFill>
                <a:latin typeface="Arial"/>
                <a:ea typeface="Arial"/>
                <a:cs typeface="Arial"/>
                <a:sym typeface="Arial"/>
              </a:endParaRPr>
            </a:p>
          </p:txBody>
        </p:sp>
        <p:sp>
          <p:nvSpPr>
            <p:cNvPr id="4811" name="Google Shape;4811;p199"/>
            <p:cNvSpPr txBox="1"/>
            <p:nvPr/>
          </p:nvSpPr>
          <p:spPr>
            <a:xfrm>
              <a:off x="2761100" y="156671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risperidone</a:t>
              </a:r>
              <a:endParaRPr b="1" i="0" sz="1400" u="none" cap="none" strike="noStrike">
                <a:solidFill>
                  <a:srgbClr val="000000"/>
                </a:solidFill>
                <a:latin typeface="Arial"/>
                <a:ea typeface="Arial"/>
                <a:cs typeface="Arial"/>
                <a:sym typeface="Arial"/>
              </a:endParaRPr>
            </a:p>
          </p:txBody>
        </p:sp>
        <p:sp>
          <p:nvSpPr>
            <p:cNvPr id="4812" name="Google Shape;4812;p199"/>
            <p:cNvSpPr txBox="1"/>
            <p:nvPr/>
          </p:nvSpPr>
          <p:spPr>
            <a:xfrm>
              <a:off x="1922900" y="1197186"/>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asenapine</a:t>
              </a:r>
              <a:endParaRPr b="1" i="0" sz="1400" u="none" cap="none" strike="noStrike">
                <a:solidFill>
                  <a:srgbClr val="000000"/>
                </a:solidFill>
                <a:latin typeface="Arial"/>
                <a:ea typeface="Arial"/>
                <a:cs typeface="Arial"/>
                <a:sym typeface="Arial"/>
              </a:endParaRPr>
            </a:p>
          </p:txBody>
        </p:sp>
      </p:grpSp>
      <p:pic>
        <p:nvPicPr>
          <p:cNvPr id="4813" name="Google Shape;4813;p199"/>
          <p:cNvPicPr preferRelativeResize="0"/>
          <p:nvPr/>
        </p:nvPicPr>
        <p:blipFill rotWithShape="1">
          <a:blip r:embed="rId16">
            <a:alphaModFix/>
          </a:blip>
          <a:srcRect b="0" l="0" r="0" t="0"/>
          <a:stretch/>
        </p:blipFill>
        <p:spPr>
          <a:xfrm>
            <a:off x="4327038" y="284944"/>
            <a:ext cx="329075" cy="4790175"/>
          </a:xfrm>
          <a:prstGeom prst="rect">
            <a:avLst/>
          </a:prstGeom>
          <a:noFill/>
          <a:ln>
            <a:noFill/>
          </a:ln>
          <a:effectLst>
            <a:outerShdw blurRad="57150" rotWithShape="0" algn="bl" dir="5400000" dist="19050">
              <a:srgbClr val="CC0000"/>
            </a:outerShdw>
          </a:effectLst>
        </p:spPr>
      </p:pic>
      <p:sp>
        <p:nvSpPr>
          <p:cNvPr id="4814" name="Google Shape;4814;p199"/>
          <p:cNvSpPr txBox="1"/>
          <p:nvPr/>
        </p:nvSpPr>
        <p:spPr>
          <a:xfrm>
            <a:off x="8078700" y="29295"/>
            <a:ext cx="16209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CC0000"/>
                </a:solidFill>
                <a:latin typeface="Arial"/>
                <a:ea typeface="Arial"/>
                <a:cs typeface="Arial"/>
                <a:sym typeface="Arial"/>
              </a:rPr>
              <a:t>D2</a:t>
            </a:r>
            <a:endParaRPr b="1" i="0" sz="2200" u="none" cap="none" strike="noStrike">
              <a:solidFill>
                <a:srgbClr val="CC0000"/>
              </a:solidFill>
              <a:latin typeface="Arial"/>
              <a:ea typeface="Arial"/>
              <a:cs typeface="Arial"/>
              <a:sym typeface="Arial"/>
            </a:endParaRPr>
          </a:p>
        </p:txBody>
      </p:sp>
      <p:grpSp>
        <p:nvGrpSpPr>
          <p:cNvPr id="4815" name="Google Shape;4815;p199"/>
          <p:cNvGrpSpPr/>
          <p:nvPr/>
        </p:nvGrpSpPr>
        <p:grpSpPr>
          <a:xfrm>
            <a:off x="8014489" y="3015124"/>
            <a:ext cx="924179" cy="1269056"/>
            <a:chOff x="6221889" y="2926374"/>
            <a:chExt cx="924179" cy="1269056"/>
          </a:xfrm>
        </p:grpSpPr>
        <p:grpSp>
          <p:nvGrpSpPr>
            <p:cNvPr id="4816" name="Google Shape;4816;p199"/>
            <p:cNvGrpSpPr/>
            <p:nvPr/>
          </p:nvGrpSpPr>
          <p:grpSpPr>
            <a:xfrm>
              <a:off x="6221889" y="2926374"/>
              <a:ext cx="924179" cy="1269056"/>
              <a:chOff x="6221889" y="2926374"/>
              <a:chExt cx="924179" cy="1269056"/>
            </a:xfrm>
          </p:grpSpPr>
          <p:grpSp>
            <p:nvGrpSpPr>
              <p:cNvPr id="4817" name="Google Shape;4817;p199"/>
              <p:cNvGrpSpPr/>
              <p:nvPr/>
            </p:nvGrpSpPr>
            <p:grpSpPr>
              <a:xfrm>
                <a:off x="6221889" y="2926374"/>
                <a:ext cx="924179" cy="702792"/>
                <a:chOff x="7692889" y="1344149"/>
                <a:chExt cx="924179" cy="702792"/>
              </a:xfrm>
            </p:grpSpPr>
            <p:grpSp>
              <p:nvGrpSpPr>
                <p:cNvPr id="4818" name="Google Shape;4818;p199"/>
                <p:cNvGrpSpPr/>
                <p:nvPr/>
              </p:nvGrpSpPr>
              <p:grpSpPr>
                <a:xfrm rot="5400000">
                  <a:off x="7808596" y="1514377"/>
                  <a:ext cx="535627" cy="529500"/>
                  <a:chOff x="7365092" y="931681"/>
                  <a:chExt cx="535627" cy="529500"/>
                </a:xfrm>
              </p:grpSpPr>
              <p:sp>
                <p:nvSpPr>
                  <p:cNvPr id="4819" name="Google Shape;4819;p199"/>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0" name="Google Shape;4820;p199"/>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21" name="Google Shape;4821;p199"/>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822" name="Google Shape;4822;p199"/>
              <p:cNvPicPr preferRelativeResize="0"/>
              <p:nvPr/>
            </p:nvPicPr>
            <p:blipFill rotWithShape="1">
              <a:blip r:embed="rId17">
                <a:alphaModFix/>
              </a:blip>
              <a:srcRect b="0" l="0" r="0" t="0"/>
              <a:stretch/>
            </p:blipFill>
            <p:spPr>
              <a:xfrm>
                <a:off x="6286988" y="3384079"/>
                <a:ext cx="645525" cy="811351"/>
              </a:xfrm>
              <a:prstGeom prst="rect">
                <a:avLst/>
              </a:prstGeom>
              <a:noFill/>
              <a:ln>
                <a:noFill/>
              </a:ln>
            </p:spPr>
          </p:pic>
        </p:grpSp>
        <p:sp>
          <p:nvSpPr>
            <p:cNvPr id="4823" name="Google Shape;4823;p199"/>
            <p:cNvSpPr txBox="1"/>
            <p:nvPr/>
          </p:nvSpPr>
          <p:spPr>
            <a:xfrm rot="1695">
              <a:off x="6282716" y="3144825"/>
              <a:ext cx="608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D2</a:t>
              </a:r>
              <a:endParaRPr b="1" i="0" sz="1000" u="none" cap="none" strike="noStrike">
                <a:solidFill>
                  <a:schemeClr val="lt1"/>
                </a:solidFill>
                <a:latin typeface="Arial"/>
                <a:ea typeface="Arial"/>
                <a:cs typeface="Arial"/>
                <a:sym typeface="Arial"/>
              </a:endParaRPr>
            </a:p>
          </p:txBody>
        </p:sp>
      </p:grpSp>
      <p:sp>
        <p:nvSpPr>
          <p:cNvPr id="4824" name="Google Shape;4824;p199"/>
          <p:cNvSpPr txBox="1"/>
          <p:nvPr/>
        </p:nvSpPr>
        <p:spPr>
          <a:xfrm>
            <a:off x="68407" y="860231"/>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a:t>
            </a:r>
            <a:endParaRPr b="1" i="0" sz="1400" u="none" cap="none" strike="noStrike">
              <a:solidFill>
                <a:srgbClr val="000000"/>
              </a:solidFill>
              <a:latin typeface="Arial"/>
              <a:ea typeface="Arial"/>
              <a:cs typeface="Arial"/>
              <a:sym typeface="Arial"/>
            </a:endParaRPr>
          </a:p>
        </p:txBody>
      </p:sp>
      <p:sp>
        <p:nvSpPr>
          <p:cNvPr id="4825" name="Google Shape;4825;p199"/>
          <p:cNvSpPr txBox="1"/>
          <p:nvPr/>
        </p:nvSpPr>
        <p:spPr>
          <a:xfrm>
            <a:off x="1233045" y="507087"/>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p:txBody>
      </p:sp>
      <p:sp>
        <p:nvSpPr>
          <p:cNvPr id="4826" name="Google Shape;4826;p199"/>
          <p:cNvSpPr txBox="1"/>
          <p:nvPr/>
        </p:nvSpPr>
        <p:spPr>
          <a:xfrm>
            <a:off x="82710" y="143495"/>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p:txBody>
      </p:sp>
      <p:sp>
        <p:nvSpPr>
          <p:cNvPr id="4827" name="Google Shape;4827;p199"/>
          <p:cNvSpPr txBox="1"/>
          <p:nvPr/>
        </p:nvSpPr>
        <p:spPr>
          <a:xfrm>
            <a:off x="7353301" y="32453"/>
            <a:ext cx="953578"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SGAs</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1" name="Shape 4831"/>
        <p:cNvGrpSpPr/>
        <p:nvPr/>
      </p:nvGrpSpPr>
      <p:grpSpPr>
        <a:xfrm>
          <a:off x="0" y="0"/>
          <a:ext cx="0" cy="0"/>
          <a:chOff x="0" y="0"/>
          <a:chExt cx="0" cy="0"/>
        </a:xfrm>
      </p:grpSpPr>
      <p:cxnSp>
        <p:nvCxnSpPr>
          <p:cNvPr id="4832" name="Google Shape;4832;p200"/>
          <p:cNvCxnSpPr/>
          <p:nvPr/>
        </p:nvCxnSpPr>
        <p:spPr>
          <a:xfrm>
            <a:off x="4486135" y="-97903"/>
            <a:ext cx="0" cy="5184900"/>
          </a:xfrm>
          <a:prstGeom prst="straightConnector1">
            <a:avLst/>
          </a:prstGeom>
          <a:noFill/>
          <a:ln cap="flat" cmpd="sng" w="114300">
            <a:solidFill>
              <a:srgbClr val="F4CCCC"/>
            </a:solidFill>
            <a:prstDash val="solid"/>
            <a:round/>
            <a:headEnd len="sm" w="sm" type="none"/>
            <a:tailEnd len="sm" w="sm" type="none"/>
          </a:ln>
        </p:spPr>
      </p:cxnSp>
      <p:cxnSp>
        <p:nvCxnSpPr>
          <p:cNvPr id="4833" name="Google Shape;4833;p200"/>
          <p:cNvCxnSpPr/>
          <p:nvPr/>
        </p:nvCxnSpPr>
        <p:spPr>
          <a:xfrm>
            <a:off x="28625" y="1576950"/>
            <a:ext cx="9129600" cy="0"/>
          </a:xfrm>
          <a:prstGeom prst="straightConnector1">
            <a:avLst/>
          </a:prstGeom>
          <a:noFill/>
          <a:ln cap="flat" cmpd="sng" w="9525">
            <a:solidFill>
              <a:schemeClr val="dk2"/>
            </a:solidFill>
            <a:prstDash val="solid"/>
            <a:round/>
            <a:headEnd len="sm" w="sm" type="none"/>
            <a:tailEnd len="sm" w="sm" type="none"/>
          </a:ln>
        </p:spPr>
      </p:cxnSp>
      <p:cxnSp>
        <p:nvCxnSpPr>
          <p:cNvPr id="4834" name="Google Shape;4834;p200"/>
          <p:cNvCxnSpPr/>
          <p:nvPr/>
        </p:nvCxnSpPr>
        <p:spPr>
          <a:xfrm>
            <a:off x="68400" y="3952875"/>
            <a:ext cx="9129600" cy="0"/>
          </a:xfrm>
          <a:prstGeom prst="straightConnector1">
            <a:avLst/>
          </a:prstGeom>
          <a:noFill/>
          <a:ln cap="flat" cmpd="sng" w="9525">
            <a:solidFill>
              <a:schemeClr val="dk2"/>
            </a:solidFill>
            <a:prstDash val="solid"/>
            <a:round/>
            <a:headEnd len="sm" w="sm" type="none"/>
            <a:tailEnd len="sm" w="sm" type="none"/>
          </a:ln>
        </p:spPr>
      </p:cxnSp>
      <p:sp>
        <p:nvSpPr>
          <p:cNvPr id="4835" name="Google Shape;4835;p200"/>
          <p:cNvSpPr txBox="1"/>
          <p:nvPr/>
        </p:nvSpPr>
        <p:spPr>
          <a:xfrm>
            <a:off x="186650" y="421215"/>
            <a:ext cx="997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3C78D8"/>
                </a:solidFill>
                <a:latin typeface="Arial"/>
                <a:ea typeface="Arial"/>
                <a:cs typeface="Arial"/>
                <a:sym typeface="Arial"/>
              </a:rPr>
              <a:t>“-pines”</a:t>
            </a:r>
            <a:endParaRPr b="1" i="0" sz="1000" u="none" cap="none" strike="noStrike">
              <a:solidFill>
                <a:srgbClr val="3C78D8"/>
              </a:solidFill>
              <a:latin typeface="Arial"/>
              <a:ea typeface="Arial"/>
              <a:cs typeface="Arial"/>
              <a:sym typeface="Arial"/>
            </a:endParaRPr>
          </a:p>
        </p:txBody>
      </p:sp>
      <p:sp>
        <p:nvSpPr>
          <p:cNvPr id="4836" name="Google Shape;4836;p200"/>
          <p:cNvSpPr txBox="1"/>
          <p:nvPr/>
        </p:nvSpPr>
        <p:spPr>
          <a:xfrm>
            <a:off x="127800" y="1500555"/>
            <a:ext cx="943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3C78D8"/>
                </a:solidFill>
                <a:latin typeface="Arial"/>
                <a:ea typeface="Arial"/>
                <a:cs typeface="Arial"/>
                <a:sym typeface="Arial"/>
              </a:rPr>
              <a:t>“-dones and a -rone”</a:t>
            </a:r>
            <a:endParaRPr b="1" i="0" sz="1000" u="none" cap="none" strike="noStrike">
              <a:solidFill>
                <a:srgbClr val="3C78D8"/>
              </a:solidFill>
              <a:latin typeface="Arial"/>
              <a:ea typeface="Arial"/>
              <a:cs typeface="Arial"/>
              <a:sym typeface="Arial"/>
            </a:endParaRPr>
          </a:p>
        </p:txBody>
      </p:sp>
      <p:sp>
        <p:nvSpPr>
          <p:cNvPr id="4837" name="Google Shape;4837;p200"/>
          <p:cNvSpPr txBox="1"/>
          <p:nvPr/>
        </p:nvSpPr>
        <p:spPr>
          <a:xfrm>
            <a:off x="79200" y="3895869"/>
            <a:ext cx="1793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3C78D8"/>
                </a:solidFill>
                <a:latin typeface="Arial"/>
                <a:ea typeface="Arial"/>
                <a:cs typeface="Arial"/>
                <a:sym typeface="Arial"/>
              </a:rPr>
              <a:t>“2 -pips &amp; a rip”</a:t>
            </a:r>
            <a:endParaRPr b="1" i="0" sz="1000" u="none" cap="none" strike="noStrike">
              <a:solidFill>
                <a:srgbClr val="3C78D8"/>
              </a:solidFill>
              <a:latin typeface="Arial"/>
              <a:ea typeface="Arial"/>
              <a:cs typeface="Arial"/>
              <a:sym typeface="Arial"/>
            </a:endParaRPr>
          </a:p>
        </p:txBody>
      </p:sp>
      <p:grpSp>
        <p:nvGrpSpPr>
          <p:cNvPr id="4838" name="Google Shape;4838;p200"/>
          <p:cNvGrpSpPr/>
          <p:nvPr/>
        </p:nvGrpSpPr>
        <p:grpSpPr>
          <a:xfrm>
            <a:off x="109600" y="29301"/>
            <a:ext cx="8828981" cy="5081843"/>
            <a:chOff x="109600" y="29301"/>
            <a:chExt cx="8828981" cy="5081843"/>
          </a:xfrm>
        </p:grpSpPr>
        <p:grpSp>
          <p:nvGrpSpPr>
            <p:cNvPr id="4839" name="Google Shape;4839;p200"/>
            <p:cNvGrpSpPr/>
            <p:nvPr/>
          </p:nvGrpSpPr>
          <p:grpSpPr>
            <a:xfrm>
              <a:off x="109600" y="29301"/>
              <a:ext cx="8828981" cy="3892205"/>
              <a:chOff x="195563" y="770002"/>
              <a:chExt cx="8828981" cy="4254241"/>
            </a:xfrm>
          </p:grpSpPr>
          <p:grpSp>
            <p:nvGrpSpPr>
              <p:cNvPr id="4840" name="Google Shape;4840;p200"/>
              <p:cNvGrpSpPr/>
              <p:nvPr/>
            </p:nvGrpSpPr>
            <p:grpSpPr>
              <a:xfrm>
                <a:off x="1211116" y="1573953"/>
                <a:ext cx="7813428" cy="3450290"/>
                <a:chOff x="-1431468" y="-141523"/>
                <a:chExt cx="11674030" cy="5155072"/>
              </a:xfrm>
            </p:grpSpPr>
            <p:pic>
              <p:nvPicPr>
                <p:cNvPr id="4841" name="Google Shape;4841;p200"/>
                <p:cNvPicPr preferRelativeResize="0"/>
                <p:nvPr/>
              </p:nvPicPr>
              <p:blipFill rotWithShape="1">
                <a:blip r:embed="rId3">
                  <a:alphaModFix/>
                </a:blip>
                <a:srcRect b="0" l="0" r="0" t="0"/>
                <a:stretch/>
              </p:blipFill>
              <p:spPr>
                <a:xfrm>
                  <a:off x="2884325" y="4218849"/>
                  <a:ext cx="2035400" cy="794700"/>
                </a:xfrm>
                <a:prstGeom prst="rect">
                  <a:avLst/>
                </a:prstGeom>
                <a:noFill/>
                <a:ln>
                  <a:noFill/>
                </a:ln>
              </p:spPr>
            </p:pic>
            <p:pic>
              <p:nvPicPr>
                <p:cNvPr id="4842" name="Google Shape;4842;p200"/>
                <p:cNvPicPr preferRelativeResize="0"/>
                <p:nvPr/>
              </p:nvPicPr>
              <p:blipFill rotWithShape="1">
                <a:blip r:embed="rId4">
                  <a:alphaModFix/>
                </a:blip>
                <a:srcRect b="0" l="0" r="0" t="0"/>
                <a:stretch/>
              </p:blipFill>
              <p:spPr>
                <a:xfrm>
                  <a:off x="2314450" y="3563775"/>
                  <a:ext cx="3936399" cy="794700"/>
                </a:xfrm>
                <a:prstGeom prst="rect">
                  <a:avLst/>
                </a:prstGeom>
                <a:noFill/>
                <a:ln>
                  <a:noFill/>
                </a:ln>
              </p:spPr>
            </p:pic>
            <p:pic>
              <p:nvPicPr>
                <p:cNvPr id="4843" name="Google Shape;4843;p200"/>
                <p:cNvPicPr preferRelativeResize="0"/>
                <p:nvPr/>
              </p:nvPicPr>
              <p:blipFill rotWithShape="1">
                <a:blip r:embed="rId5">
                  <a:alphaModFix/>
                </a:blip>
                <a:srcRect b="0" l="0" r="0" t="0"/>
                <a:stretch/>
              </p:blipFill>
              <p:spPr>
                <a:xfrm>
                  <a:off x="2314450" y="2805559"/>
                  <a:ext cx="5463924" cy="984750"/>
                </a:xfrm>
                <a:prstGeom prst="rect">
                  <a:avLst/>
                </a:prstGeom>
                <a:noFill/>
                <a:ln>
                  <a:noFill/>
                </a:ln>
              </p:spPr>
            </p:pic>
            <p:pic>
              <p:nvPicPr>
                <p:cNvPr id="4844" name="Google Shape;4844;p200"/>
                <p:cNvPicPr preferRelativeResize="0"/>
                <p:nvPr/>
              </p:nvPicPr>
              <p:blipFill rotWithShape="1">
                <a:blip r:embed="rId6">
                  <a:alphaModFix/>
                </a:blip>
                <a:srcRect b="0" l="0" r="0" t="0"/>
                <a:stretch/>
              </p:blipFill>
              <p:spPr>
                <a:xfrm>
                  <a:off x="1777101" y="2268601"/>
                  <a:ext cx="8465461" cy="831950"/>
                </a:xfrm>
                <a:prstGeom prst="rect">
                  <a:avLst/>
                </a:prstGeom>
                <a:noFill/>
                <a:ln>
                  <a:noFill/>
                </a:ln>
              </p:spPr>
            </p:pic>
            <p:pic>
              <p:nvPicPr>
                <p:cNvPr id="4845" name="Google Shape;4845;p200"/>
                <p:cNvPicPr preferRelativeResize="0"/>
                <p:nvPr/>
              </p:nvPicPr>
              <p:blipFill rotWithShape="1">
                <a:blip r:embed="rId7">
                  <a:alphaModFix/>
                </a:blip>
                <a:srcRect b="0" l="0" r="0" t="0"/>
                <a:stretch/>
              </p:blipFill>
              <p:spPr>
                <a:xfrm>
                  <a:off x="787850" y="1585002"/>
                  <a:ext cx="7086148" cy="864850"/>
                </a:xfrm>
                <a:prstGeom prst="rect">
                  <a:avLst/>
                </a:prstGeom>
                <a:noFill/>
                <a:ln>
                  <a:noFill/>
                </a:ln>
              </p:spPr>
            </p:pic>
            <p:pic>
              <p:nvPicPr>
                <p:cNvPr id="4846" name="Google Shape;4846;p200"/>
                <p:cNvPicPr preferRelativeResize="0"/>
                <p:nvPr/>
              </p:nvPicPr>
              <p:blipFill rotWithShape="1">
                <a:blip r:embed="rId8">
                  <a:alphaModFix/>
                </a:blip>
                <a:srcRect b="0" l="0" r="0" t="0"/>
                <a:stretch/>
              </p:blipFill>
              <p:spPr>
                <a:xfrm>
                  <a:off x="2847776" y="949812"/>
                  <a:ext cx="7009036" cy="984750"/>
                </a:xfrm>
                <a:prstGeom prst="rect">
                  <a:avLst/>
                </a:prstGeom>
                <a:noFill/>
                <a:ln>
                  <a:noFill/>
                </a:ln>
              </p:spPr>
            </p:pic>
            <p:pic>
              <p:nvPicPr>
                <p:cNvPr id="4847" name="Google Shape;4847;p200"/>
                <p:cNvPicPr preferRelativeResize="0"/>
                <p:nvPr/>
              </p:nvPicPr>
              <p:blipFill rotWithShape="1">
                <a:blip r:embed="rId9">
                  <a:alphaModFix/>
                </a:blip>
                <a:srcRect b="0" l="0" r="8558" t="0"/>
                <a:stretch/>
              </p:blipFill>
              <p:spPr>
                <a:xfrm>
                  <a:off x="1290754" y="178135"/>
                  <a:ext cx="8824965" cy="1115046"/>
                </a:xfrm>
                <a:prstGeom prst="rect">
                  <a:avLst/>
                </a:prstGeom>
                <a:noFill/>
                <a:ln>
                  <a:noFill/>
                </a:ln>
              </p:spPr>
            </p:pic>
            <p:pic>
              <p:nvPicPr>
                <p:cNvPr id="4848" name="Google Shape;4848;p200"/>
                <p:cNvPicPr preferRelativeResize="0"/>
                <p:nvPr/>
              </p:nvPicPr>
              <p:blipFill rotWithShape="1">
                <a:blip r:embed="rId10">
                  <a:alphaModFix/>
                </a:blip>
                <a:srcRect b="30842" l="0" r="0" t="0"/>
                <a:stretch/>
              </p:blipFill>
              <p:spPr>
                <a:xfrm>
                  <a:off x="-1431468" y="-141523"/>
                  <a:ext cx="7158852" cy="711400"/>
                </a:xfrm>
                <a:prstGeom prst="rect">
                  <a:avLst/>
                </a:prstGeom>
                <a:noFill/>
                <a:ln>
                  <a:noFill/>
                </a:ln>
              </p:spPr>
            </p:pic>
          </p:grpSp>
          <p:pic>
            <p:nvPicPr>
              <p:cNvPr id="4849" name="Google Shape;4849;p200"/>
              <p:cNvPicPr preferRelativeResize="0"/>
              <p:nvPr/>
            </p:nvPicPr>
            <p:blipFill rotWithShape="1">
              <a:blip r:embed="rId11">
                <a:alphaModFix/>
              </a:blip>
              <a:srcRect b="0" l="0" r="0" t="0"/>
              <a:stretch/>
            </p:blipFill>
            <p:spPr>
              <a:xfrm>
                <a:off x="2415281" y="946593"/>
                <a:ext cx="5639774" cy="805225"/>
              </a:xfrm>
              <a:prstGeom prst="rect">
                <a:avLst/>
              </a:prstGeom>
              <a:noFill/>
              <a:ln>
                <a:noFill/>
              </a:ln>
            </p:spPr>
          </p:pic>
          <p:pic>
            <p:nvPicPr>
              <p:cNvPr id="4850" name="Google Shape;4850;p200"/>
              <p:cNvPicPr preferRelativeResize="0"/>
              <p:nvPr/>
            </p:nvPicPr>
            <p:blipFill rotWithShape="1">
              <a:blip r:embed="rId12">
                <a:alphaModFix/>
              </a:blip>
              <a:srcRect b="0" l="0" r="0" t="24766"/>
              <a:stretch/>
            </p:blipFill>
            <p:spPr>
              <a:xfrm>
                <a:off x="195563" y="770002"/>
                <a:ext cx="5715026" cy="531889"/>
              </a:xfrm>
              <a:prstGeom prst="rect">
                <a:avLst/>
              </a:prstGeom>
              <a:noFill/>
              <a:ln>
                <a:noFill/>
              </a:ln>
            </p:spPr>
          </p:pic>
        </p:grpSp>
        <p:pic>
          <p:nvPicPr>
            <p:cNvPr id="4851" name="Google Shape;4851;p200"/>
            <p:cNvPicPr preferRelativeResize="0"/>
            <p:nvPr/>
          </p:nvPicPr>
          <p:blipFill rotWithShape="1">
            <a:blip r:embed="rId13">
              <a:alphaModFix/>
            </a:blip>
            <a:srcRect b="0" l="0" r="0" t="0"/>
            <a:stretch/>
          </p:blipFill>
          <p:spPr>
            <a:xfrm>
              <a:off x="3989103" y="3920244"/>
              <a:ext cx="3797520" cy="464116"/>
            </a:xfrm>
            <a:prstGeom prst="rect">
              <a:avLst/>
            </a:prstGeom>
            <a:noFill/>
            <a:ln>
              <a:noFill/>
            </a:ln>
          </p:spPr>
        </p:pic>
        <p:pic>
          <p:nvPicPr>
            <p:cNvPr id="4852" name="Google Shape;4852;p200"/>
            <p:cNvPicPr preferRelativeResize="0"/>
            <p:nvPr/>
          </p:nvPicPr>
          <p:blipFill rotWithShape="1">
            <a:blip r:embed="rId14">
              <a:alphaModFix/>
            </a:blip>
            <a:srcRect b="0" l="0" r="0" t="0"/>
            <a:stretch/>
          </p:blipFill>
          <p:spPr>
            <a:xfrm>
              <a:off x="3630153" y="4229224"/>
              <a:ext cx="4466701" cy="485770"/>
            </a:xfrm>
            <a:prstGeom prst="rect">
              <a:avLst/>
            </a:prstGeom>
            <a:noFill/>
            <a:ln>
              <a:noFill/>
            </a:ln>
          </p:spPr>
        </p:pic>
        <p:pic>
          <p:nvPicPr>
            <p:cNvPr id="4853" name="Google Shape;4853;p200"/>
            <p:cNvPicPr preferRelativeResize="0"/>
            <p:nvPr/>
          </p:nvPicPr>
          <p:blipFill rotWithShape="1">
            <a:blip r:embed="rId15">
              <a:alphaModFix/>
            </a:blip>
            <a:srcRect b="0" l="0" r="0" t="0"/>
            <a:stretch/>
          </p:blipFill>
          <p:spPr>
            <a:xfrm>
              <a:off x="3584043" y="4647028"/>
              <a:ext cx="3450081" cy="464116"/>
            </a:xfrm>
            <a:prstGeom prst="rect">
              <a:avLst/>
            </a:prstGeom>
            <a:noFill/>
            <a:ln>
              <a:noFill/>
            </a:ln>
          </p:spPr>
        </p:pic>
      </p:grpSp>
      <p:grpSp>
        <p:nvGrpSpPr>
          <p:cNvPr id="4854" name="Google Shape;4854;p200"/>
          <p:cNvGrpSpPr/>
          <p:nvPr/>
        </p:nvGrpSpPr>
        <p:grpSpPr>
          <a:xfrm>
            <a:off x="1313300" y="1566712"/>
            <a:ext cx="2901683" cy="3542424"/>
            <a:chOff x="1313300" y="1566712"/>
            <a:chExt cx="2901683" cy="3542424"/>
          </a:xfrm>
        </p:grpSpPr>
        <p:sp>
          <p:nvSpPr>
            <p:cNvPr id="4855" name="Google Shape;4855;p200"/>
            <p:cNvSpPr txBox="1"/>
            <p:nvPr/>
          </p:nvSpPr>
          <p:spPr>
            <a:xfrm>
              <a:off x="2213400" y="434254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brexpiprazole</a:t>
              </a:r>
              <a:endParaRPr b="1" i="0" sz="1400" u="none" cap="none" strike="noStrike">
                <a:solidFill>
                  <a:srgbClr val="000000"/>
                </a:solidFill>
                <a:latin typeface="Arial"/>
                <a:ea typeface="Arial"/>
                <a:cs typeface="Arial"/>
                <a:sym typeface="Arial"/>
              </a:endParaRPr>
            </a:p>
          </p:txBody>
        </p:sp>
        <p:sp>
          <p:nvSpPr>
            <p:cNvPr id="4856" name="Google Shape;4856;p200"/>
            <p:cNvSpPr txBox="1"/>
            <p:nvPr/>
          </p:nvSpPr>
          <p:spPr>
            <a:xfrm>
              <a:off x="2213400" y="4708936"/>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cariprazine</a:t>
              </a:r>
              <a:endParaRPr b="1" i="0" sz="1400" u="none" cap="none" strike="noStrike">
                <a:solidFill>
                  <a:srgbClr val="000000"/>
                </a:solidFill>
                <a:latin typeface="Arial"/>
                <a:ea typeface="Arial"/>
                <a:cs typeface="Arial"/>
                <a:sym typeface="Arial"/>
              </a:endParaRPr>
            </a:p>
          </p:txBody>
        </p:sp>
        <p:sp>
          <p:nvSpPr>
            <p:cNvPr id="4857" name="Google Shape;4857;p200"/>
            <p:cNvSpPr txBox="1"/>
            <p:nvPr/>
          </p:nvSpPr>
          <p:spPr>
            <a:xfrm>
              <a:off x="2594083" y="355071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lumateperone</a:t>
              </a:r>
              <a:endParaRPr b="1" i="0" sz="1400" u="none" cap="none" strike="noStrike">
                <a:solidFill>
                  <a:srgbClr val="000000"/>
                </a:solidFill>
                <a:latin typeface="Arial"/>
                <a:ea typeface="Arial"/>
                <a:cs typeface="Arial"/>
                <a:sym typeface="Arial"/>
              </a:endParaRPr>
            </a:p>
          </p:txBody>
        </p:sp>
        <p:sp>
          <p:nvSpPr>
            <p:cNvPr id="4858" name="Google Shape;4858;p200"/>
            <p:cNvSpPr txBox="1"/>
            <p:nvPr/>
          </p:nvSpPr>
          <p:spPr>
            <a:xfrm>
              <a:off x="2590949" y="315211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lurasidone	</a:t>
              </a:r>
              <a:endParaRPr b="1" i="0" sz="1400" u="none" cap="none" strike="noStrike">
                <a:solidFill>
                  <a:srgbClr val="000000"/>
                </a:solidFill>
                <a:latin typeface="Arial"/>
                <a:ea typeface="Arial"/>
                <a:cs typeface="Arial"/>
                <a:sym typeface="Arial"/>
              </a:endParaRPr>
            </a:p>
          </p:txBody>
        </p:sp>
        <p:sp>
          <p:nvSpPr>
            <p:cNvPr id="4859" name="Google Shape;4859;p200"/>
            <p:cNvSpPr txBox="1"/>
            <p:nvPr/>
          </p:nvSpPr>
          <p:spPr>
            <a:xfrm>
              <a:off x="2532500" y="2760855"/>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iloperidone</a:t>
              </a:r>
              <a:endParaRPr b="1" i="0" sz="1400" u="none" cap="none" strike="noStrike">
                <a:solidFill>
                  <a:srgbClr val="000000"/>
                </a:solidFill>
                <a:latin typeface="Arial"/>
                <a:ea typeface="Arial"/>
                <a:cs typeface="Arial"/>
                <a:sym typeface="Arial"/>
              </a:endParaRPr>
            </a:p>
          </p:txBody>
        </p:sp>
        <p:sp>
          <p:nvSpPr>
            <p:cNvPr id="4860" name="Google Shape;4860;p200"/>
            <p:cNvSpPr txBox="1"/>
            <p:nvPr/>
          </p:nvSpPr>
          <p:spPr>
            <a:xfrm>
              <a:off x="2151500" y="234749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ziprasidone</a:t>
              </a:r>
              <a:endParaRPr b="1" i="0" sz="1400" u="none" cap="none" strike="noStrike">
                <a:solidFill>
                  <a:srgbClr val="000000"/>
                </a:solidFill>
                <a:latin typeface="Arial"/>
                <a:ea typeface="Arial"/>
                <a:cs typeface="Arial"/>
                <a:sym typeface="Arial"/>
              </a:endParaRPr>
            </a:p>
          </p:txBody>
        </p:sp>
        <p:sp>
          <p:nvSpPr>
            <p:cNvPr id="4861" name="Google Shape;4861;p200"/>
            <p:cNvSpPr txBox="1"/>
            <p:nvPr/>
          </p:nvSpPr>
          <p:spPr>
            <a:xfrm>
              <a:off x="1313300" y="156671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4862" name="Google Shape;4862;p200"/>
          <p:cNvPicPr preferRelativeResize="0"/>
          <p:nvPr/>
        </p:nvPicPr>
        <p:blipFill rotWithShape="1">
          <a:blip r:embed="rId16">
            <a:alphaModFix/>
          </a:blip>
          <a:srcRect b="85597" l="0" r="14690" t="0"/>
          <a:stretch/>
        </p:blipFill>
        <p:spPr>
          <a:xfrm>
            <a:off x="1700725" y="223350"/>
            <a:ext cx="4066451" cy="701350"/>
          </a:xfrm>
          <a:prstGeom prst="rect">
            <a:avLst/>
          </a:prstGeom>
          <a:noFill/>
          <a:ln>
            <a:noFill/>
          </a:ln>
          <a:effectLst>
            <a:outerShdw blurRad="57150" rotWithShape="0" algn="bl" dir="5400000" dist="19050">
              <a:srgbClr val="0B5394"/>
            </a:outerShdw>
          </a:effectLst>
        </p:spPr>
      </p:pic>
      <p:sp>
        <p:nvSpPr>
          <p:cNvPr id="4863" name="Google Shape;4863;p200"/>
          <p:cNvSpPr txBox="1"/>
          <p:nvPr/>
        </p:nvSpPr>
        <p:spPr>
          <a:xfrm>
            <a:off x="7545300" y="57915"/>
            <a:ext cx="16209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B5394"/>
                </a:solidFill>
                <a:latin typeface="Arial"/>
                <a:ea typeface="Arial"/>
                <a:cs typeface="Arial"/>
                <a:sym typeface="Arial"/>
              </a:rPr>
              <a:t>5HT2A</a:t>
            </a:r>
            <a:endParaRPr b="1" i="0" sz="2200" u="none" cap="none" strike="noStrike">
              <a:solidFill>
                <a:srgbClr val="0B5394"/>
              </a:solidFill>
              <a:latin typeface="Arial"/>
              <a:ea typeface="Arial"/>
              <a:cs typeface="Arial"/>
              <a:sym typeface="Arial"/>
            </a:endParaRPr>
          </a:p>
        </p:txBody>
      </p:sp>
      <p:grpSp>
        <p:nvGrpSpPr>
          <p:cNvPr id="4864" name="Google Shape;4864;p200"/>
          <p:cNvGrpSpPr/>
          <p:nvPr/>
        </p:nvGrpSpPr>
        <p:grpSpPr>
          <a:xfrm>
            <a:off x="7545300" y="2728196"/>
            <a:ext cx="1500615" cy="1742915"/>
            <a:chOff x="2292025" y="3445408"/>
            <a:chExt cx="1500615" cy="1742915"/>
          </a:xfrm>
        </p:grpSpPr>
        <p:grpSp>
          <p:nvGrpSpPr>
            <p:cNvPr id="4865" name="Google Shape;4865;p200"/>
            <p:cNvGrpSpPr/>
            <p:nvPr/>
          </p:nvGrpSpPr>
          <p:grpSpPr>
            <a:xfrm>
              <a:off x="2643052" y="3893681"/>
              <a:ext cx="1149588" cy="1294642"/>
              <a:chOff x="6635050" y="2000491"/>
              <a:chExt cx="2065376" cy="2325983"/>
            </a:xfrm>
          </p:grpSpPr>
          <p:pic>
            <p:nvPicPr>
              <p:cNvPr id="4866" name="Google Shape;4866;p200"/>
              <p:cNvPicPr preferRelativeResize="0"/>
              <p:nvPr/>
            </p:nvPicPr>
            <p:blipFill rotWithShape="1">
              <a:blip r:embed="rId17">
                <a:alphaModFix/>
              </a:blip>
              <a:srcRect b="0" l="64874" r="0" t="0"/>
              <a:stretch/>
            </p:blipFill>
            <p:spPr>
              <a:xfrm>
                <a:off x="7655287" y="2000503"/>
                <a:ext cx="670989" cy="990209"/>
              </a:xfrm>
              <a:prstGeom prst="rect">
                <a:avLst/>
              </a:prstGeom>
              <a:noFill/>
              <a:ln>
                <a:noFill/>
              </a:ln>
            </p:spPr>
          </p:pic>
          <p:pic>
            <p:nvPicPr>
              <p:cNvPr id="4867" name="Google Shape;4867;p200"/>
              <p:cNvPicPr preferRelativeResize="0"/>
              <p:nvPr/>
            </p:nvPicPr>
            <p:blipFill rotWithShape="1">
              <a:blip r:embed="rId17">
                <a:alphaModFix/>
              </a:blip>
              <a:srcRect b="0" l="0" r="60319" t="0"/>
              <a:stretch/>
            </p:blipFill>
            <p:spPr>
              <a:xfrm>
                <a:off x="6897275" y="2000491"/>
                <a:ext cx="757992" cy="990209"/>
              </a:xfrm>
              <a:prstGeom prst="rect">
                <a:avLst/>
              </a:prstGeom>
              <a:noFill/>
              <a:ln>
                <a:noFill/>
              </a:ln>
            </p:spPr>
          </p:pic>
          <p:pic>
            <p:nvPicPr>
              <p:cNvPr id="4868" name="Google Shape;4868;p200"/>
              <p:cNvPicPr preferRelativeResize="0"/>
              <p:nvPr/>
            </p:nvPicPr>
            <p:blipFill rotWithShape="1">
              <a:blip r:embed="rId18">
                <a:alphaModFix/>
              </a:blip>
              <a:srcRect b="0" l="0" r="0" t="20286"/>
              <a:stretch/>
            </p:blipFill>
            <p:spPr>
              <a:xfrm>
                <a:off x="6635050" y="2680100"/>
                <a:ext cx="2065376" cy="1646374"/>
              </a:xfrm>
              <a:prstGeom prst="rect">
                <a:avLst/>
              </a:prstGeom>
              <a:noFill/>
              <a:ln>
                <a:noFill/>
              </a:ln>
            </p:spPr>
          </p:pic>
        </p:grpSp>
        <p:grpSp>
          <p:nvGrpSpPr>
            <p:cNvPr id="4869" name="Google Shape;4869;p200"/>
            <p:cNvGrpSpPr/>
            <p:nvPr/>
          </p:nvGrpSpPr>
          <p:grpSpPr>
            <a:xfrm rot="-2242626">
              <a:off x="2403379" y="3603024"/>
              <a:ext cx="726496" cy="612607"/>
              <a:chOff x="1024250" y="3923325"/>
              <a:chExt cx="924000" cy="779150"/>
            </a:xfrm>
          </p:grpSpPr>
          <p:grpSp>
            <p:nvGrpSpPr>
              <p:cNvPr id="4870" name="Google Shape;4870;p200"/>
              <p:cNvGrpSpPr/>
              <p:nvPr/>
            </p:nvGrpSpPr>
            <p:grpSpPr>
              <a:xfrm rot="10800000">
                <a:off x="1024250" y="3923325"/>
                <a:ext cx="924000" cy="721525"/>
                <a:chOff x="1799350" y="888550"/>
                <a:chExt cx="924000" cy="721525"/>
              </a:xfrm>
            </p:grpSpPr>
            <p:sp>
              <p:nvSpPr>
                <p:cNvPr id="4871" name="Google Shape;4871;p200"/>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2" name="Google Shape;4872;p200"/>
                <p:cNvSpPr/>
                <p:nvPr/>
              </p:nvSpPr>
              <p:spPr>
                <a:xfrm>
                  <a:off x="2082150" y="1218825"/>
                  <a:ext cx="338700" cy="338700"/>
                </a:xfrm>
                <a:prstGeom prst="ellipse">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3" name="Google Shape;4873;p200"/>
                <p:cNvSpPr/>
                <p:nvPr/>
              </p:nvSpPr>
              <p:spPr>
                <a:xfrm>
                  <a:off x="1799350" y="1425575"/>
                  <a:ext cx="924000" cy="184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74" name="Google Shape;4874;p200"/>
              <p:cNvSpPr txBox="1"/>
              <p:nvPr/>
            </p:nvSpPr>
            <p:spPr>
              <a:xfrm>
                <a:off x="1194675" y="4310975"/>
                <a:ext cx="712500" cy="39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Arial"/>
                    <a:ea typeface="Arial"/>
                    <a:cs typeface="Arial"/>
                    <a:sym typeface="Arial"/>
                  </a:rPr>
                  <a:t>5HT2A</a:t>
                </a:r>
                <a:endParaRPr b="1" i="0" sz="800" u="none" cap="none" strike="noStrike">
                  <a:solidFill>
                    <a:schemeClr val="dk1"/>
                  </a:solidFill>
                  <a:latin typeface="Arial"/>
                  <a:ea typeface="Arial"/>
                  <a:cs typeface="Arial"/>
                  <a:sym typeface="Arial"/>
                </a:endParaRPr>
              </a:p>
            </p:txBody>
          </p:sp>
        </p:grpSp>
      </p:grpSp>
      <p:sp>
        <p:nvSpPr>
          <p:cNvPr id="4875" name="Google Shape;4875;p200"/>
          <p:cNvSpPr/>
          <p:nvPr/>
        </p:nvSpPr>
        <p:spPr>
          <a:xfrm>
            <a:off x="4641150" y="3143525"/>
            <a:ext cx="323700" cy="381000"/>
          </a:xfrm>
          <a:prstGeom prst="rect">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76" name="Google Shape;4876;p200"/>
          <p:cNvGrpSpPr/>
          <p:nvPr/>
        </p:nvGrpSpPr>
        <p:grpSpPr>
          <a:xfrm>
            <a:off x="1922900" y="1197186"/>
            <a:ext cx="2459100" cy="3911950"/>
            <a:chOff x="1922900" y="1197186"/>
            <a:chExt cx="2459100" cy="3911950"/>
          </a:xfrm>
        </p:grpSpPr>
        <p:sp>
          <p:nvSpPr>
            <p:cNvPr id="4877" name="Google Shape;4877;p200"/>
            <p:cNvSpPr txBox="1"/>
            <p:nvPr/>
          </p:nvSpPr>
          <p:spPr>
            <a:xfrm>
              <a:off x="2670600" y="3957381"/>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aripiprazole</a:t>
              </a:r>
              <a:endParaRPr b="1" i="0" sz="1400" u="none" cap="none" strike="noStrike">
                <a:solidFill>
                  <a:srgbClr val="000000"/>
                </a:solidFill>
                <a:latin typeface="Arial"/>
                <a:ea typeface="Arial"/>
                <a:cs typeface="Arial"/>
                <a:sym typeface="Arial"/>
              </a:endParaRPr>
            </a:p>
          </p:txBody>
        </p:sp>
        <p:sp>
          <p:nvSpPr>
            <p:cNvPr id="4878" name="Google Shape;4878;p200"/>
            <p:cNvSpPr txBox="1"/>
            <p:nvPr/>
          </p:nvSpPr>
          <p:spPr>
            <a:xfrm>
              <a:off x="2213400" y="434254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brexpiprazole</a:t>
              </a:r>
              <a:endParaRPr b="1" i="0" sz="1400" u="none" cap="none" strike="noStrike">
                <a:solidFill>
                  <a:srgbClr val="000000"/>
                </a:solidFill>
                <a:latin typeface="Arial"/>
                <a:ea typeface="Arial"/>
                <a:cs typeface="Arial"/>
                <a:sym typeface="Arial"/>
              </a:endParaRPr>
            </a:p>
          </p:txBody>
        </p:sp>
        <p:sp>
          <p:nvSpPr>
            <p:cNvPr id="4879" name="Google Shape;4879;p200"/>
            <p:cNvSpPr txBox="1"/>
            <p:nvPr/>
          </p:nvSpPr>
          <p:spPr>
            <a:xfrm>
              <a:off x="2213400" y="4708936"/>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cariprazine</a:t>
              </a:r>
              <a:endParaRPr b="1" i="0" sz="1400" u="none" cap="none" strike="noStrike">
                <a:solidFill>
                  <a:srgbClr val="000000"/>
                </a:solidFill>
                <a:latin typeface="Arial"/>
                <a:ea typeface="Arial"/>
                <a:cs typeface="Arial"/>
                <a:sym typeface="Arial"/>
              </a:endParaRPr>
            </a:p>
          </p:txBody>
        </p:sp>
        <p:sp>
          <p:nvSpPr>
            <p:cNvPr id="4880" name="Google Shape;4880;p200"/>
            <p:cNvSpPr txBox="1"/>
            <p:nvPr/>
          </p:nvSpPr>
          <p:spPr>
            <a:xfrm>
              <a:off x="2594083" y="355071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lumateperone</a:t>
              </a:r>
              <a:endParaRPr b="1" i="0" sz="1400" u="none" cap="none" strike="noStrike">
                <a:solidFill>
                  <a:srgbClr val="000000"/>
                </a:solidFill>
                <a:latin typeface="Arial"/>
                <a:ea typeface="Arial"/>
                <a:cs typeface="Arial"/>
                <a:sym typeface="Arial"/>
              </a:endParaRPr>
            </a:p>
          </p:txBody>
        </p:sp>
        <p:sp>
          <p:nvSpPr>
            <p:cNvPr id="4881" name="Google Shape;4881;p200"/>
            <p:cNvSpPr txBox="1"/>
            <p:nvPr/>
          </p:nvSpPr>
          <p:spPr>
            <a:xfrm>
              <a:off x="2590949" y="315211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lurasidone	</a:t>
              </a:r>
              <a:endParaRPr b="1" i="0" sz="1400" u="none" cap="none" strike="noStrike">
                <a:solidFill>
                  <a:srgbClr val="000000"/>
                </a:solidFill>
                <a:latin typeface="Arial"/>
                <a:ea typeface="Arial"/>
                <a:cs typeface="Arial"/>
                <a:sym typeface="Arial"/>
              </a:endParaRPr>
            </a:p>
          </p:txBody>
        </p:sp>
        <p:sp>
          <p:nvSpPr>
            <p:cNvPr id="4882" name="Google Shape;4882;p200"/>
            <p:cNvSpPr txBox="1"/>
            <p:nvPr/>
          </p:nvSpPr>
          <p:spPr>
            <a:xfrm>
              <a:off x="2532500" y="2760855"/>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iloperidone</a:t>
              </a:r>
              <a:endParaRPr b="1" i="0" sz="1400" u="none" cap="none" strike="noStrike">
                <a:solidFill>
                  <a:srgbClr val="000000"/>
                </a:solidFill>
                <a:latin typeface="Arial"/>
                <a:ea typeface="Arial"/>
                <a:cs typeface="Arial"/>
                <a:sym typeface="Arial"/>
              </a:endParaRPr>
            </a:p>
          </p:txBody>
        </p:sp>
        <p:sp>
          <p:nvSpPr>
            <p:cNvPr id="4883" name="Google Shape;4883;p200"/>
            <p:cNvSpPr txBox="1"/>
            <p:nvPr/>
          </p:nvSpPr>
          <p:spPr>
            <a:xfrm>
              <a:off x="2151500" y="234749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ziprasidone</a:t>
              </a:r>
              <a:endParaRPr b="1" i="0" sz="1400" u="none" cap="none" strike="noStrike">
                <a:solidFill>
                  <a:srgbClr val="000000"/>
                </a:solidFill>
                <a:latin typeface="Arial"/>
                <a:ea typeface="Arial"/>
                <a:cs typeface="Arial"/>
                <a:sym typeface="Arial"/>
              </a:endParaRPr>
            </a:p>
          </p:txBody>
        </p:sp>
        <p:sp>
          <p:nvSpPr>
            <p:cNvPr id="4884" name="Google Shape;4884;p200"/>
            <p:cNvSpPr txBox="1"/>
            <p:nvPr/>
          </p:nvSpPr>
          <p:spPr>
            <a:xfrm>
              <a:off x="2761100" y="156671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risperidone</a:t>
              </a:r>
              <a:endParaRPr b="1" i="0" sz="1400" u="none" cap="none" strike="noStrike">
                <a:solidFill>
                  <a:srgbClr val="000000"/>
                </a:solidFill>
                <a:latin typeface="Arial"/>
                <a:ea typeface="Arial"/>
                <a:cs typeface="Arial"/>
                <a:sym typeface="Arial"/>
              </a:endParaRPr>
            </a:p>
          </p:txBody>
        </p:sp>
        <p:sp>
          <p:nvSpPr>
            <p:cNvPr id="4885" name="Google Shape;4885;p200"/>
            <p:cNvSpPr txBox="1"/>
            <p:nvPr/>
          </p:nvSpPr>
          <p:spPr>
            <a:xfrm>
              <a:off x="1922900" y="1197186"/>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asenapine</a:t>
              </a:r>
              <a:endParaRPr b="1" i="0" sz="1400" u="none" cap="none" strike="noStrike">
                <a:solidFill>
                  <a:srgbClr val="000000"/>
                </a:solidFill>
                <a:latin typeface="Arial"/>
                <a:ea typeface="Arial"/>
                <a:cs typeface="Arial"/>
                <a:sym typeface="Arial"/>
              </a:endParaRPr>
            </a:p>
          </p:txBody>
        </p:sp>
      </p:grpSp>
      <p:sp>
        <p:nvSpPr>
          <p:cNvPr id="4886" name="Google Shape;4886;p200"/>
          <p:cNvSpPr txBox="1"/>
          <p:nvPr/>
        </p:nvSpPr>
        <p:spPr>
          <a:xfrm>
            <a:off x="68407" y="860231"/>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a:t>
            </a:r>
            <a:endParaRPr b="1" i="0" sz="1400" u="none" cap="none" strike="noStrike">
              <a:solidFill>
                <a:srgbClr val="000000"/>
              </a:solidFill>
              <a:latin typeface="Arial"/>
              <a:ea typeface="Arial"/>
              <a:cs typeface="Arial"/>
              <a:sym typeface="Arial"/>
            </a:endParaRPr>
          </a:p>
        </p:txBody>
      </p:sp>
      <p:sp>
        <p:nvSpPr>
          <p:cNvPr id="4887" name="Google Shape;4887;p200"/>
          <p:cNvSpPr txBox="1"/>
          <p:nvPr/>
        </p:nvSpPr>
        <p:spPr>
          <a:xfrm>
            <a:off x="1233045" y="507087"/>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p:txBody>
      </p:sp>
      <p:sp>
        <p:nvSpPr>
          <p:cNvPr id="4888" name="Google Shape;4888;p200"/>
          <p:cNvSpPr txBox="1"/>
          <p:nvPr/>
        </p:nvSpPr>
        <p:spPr>
          <a:xfrm>
            <a:off x="82710" y="143495"/>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p:txBody>
      </p:sp>
      <p:sp>
        <p:nvSpPr>
          <p:cNvPr id="4889" name="Google Shape;4889;p200"/>
          <p:cNvSpPr txBox="1"/>
          <p:nvPr/>
        </p:nvSpPr>
        <p:spPr>
          <a:xfrm>
            <a:off x="1237100" y="195501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paliperidone</a:t>
            </a:r>
            <a:endParaRPr b="1" i="0" sz="1400" u="none" cap="none" strike="noStrike">
              <a:solidFill>
                <a:srgbClr val="000000"/>
              </a:solidFill>
              <a:latin typeface="Arial"/>
              <a:ea typeface="Arial"/>
              <a:cs typeface="Arial"/>
              <a:sym typeface="Arial"/>
            </a:endParaRPr>
          </a:p>
        </p:txBody>
      </p:sp>
      <p:pic>
        <p:nvPicPr>
          <p:cNvPr id="4890" name="Google Shape;4890;p200"/>
          <p:cNvPicPr preferRelativeResize="0"/>
          <p:nvPr/>
        </p:nvPicPr>
        <p:blipFill rotWithShape="1">
          <a:blip r:embed="rId16">
            <a:alphaModFix/>
          </a:blip>
          <a:srcRect b="0" l="0" r="0" t="15052"/>
          <a:stretch/>
        </p:blipFill>
        <p:spPr>
          <a:xfrm>
            <a:off x="1703587" y="961231"/>
            <a:ext cx="4733100" cy="4107375"/>
          </a:xfrm>
          <a:prstGeom prst="rect">
            <a:avLst/>
          </a:prstGeom>
          <a:noFill/>
          <a:ln>
            <a:noFill/>
          </a:ln>
          <a:effectLst>
            <a:outerShdw blurRad="57150" rotWithShape="0" algn="bl" dir="5400000" dist="19050">
              <a:srgbClr val="351C75"/>
            </a:outerShdw>
          </a:effectLst>
        </p:spPr>
      </p:pic>
      <p:sp>
        <p:nvSpPr>
          <p:cNvPr id="4891" name="Google Shape;4891;p200"/>
          <p:cNvSpPr/>
          <p:nvPr/>
        </p:nvSpPr>
        <p:spPr>
          <a:xfrm>
            <a:off x="4647500" y="3147400"/>
            <a:ext cx="323700" cy="381000"/>
          </a:xfrm>
          <a:prstGeom prst="rect">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5" name="Shape 4895"/>
        <p:cNvGrpSpPr/>
        <p:nvPr/>
      </p:nvGrpSpPr>
      <p:grpSpPr>
        <a:xfrm>
          <a:off x="0" y="0"/>
          <a:ext cx="0" cy="0"/>
          <a:chOff x="0" y="0"/>
          <a:chExt cx="0" cy="0"/>
        </a:xfrm>
      </p:grpSpPr>
      <p:cxnSp>
        <p:nvCxnSpPr>
          <p:cNvPr id="4896" name="Google Shape;4896;p201"/>
          <p:cNvCxnSpPr/>
          <p:nvPr/>
        </p:nvCxnSpPr>
        <p:spPr>
          <a:xfrm>
            <a:off x="4486135" y="-97903"/>
            <a:ext cx="0" cy="5184900"/>
          </a:xfrm>
          <a:prstGeom prst="straightConnector1">
            <a:avLst/>
          </a:prstGeom>
          <a:noFill/>
          <a:ln cap="flat" cmpd="sng" w="114300">
            <a:solidFill>
              <a:srgbClr val="F4CCCC"/>
            </a:solidFill>
            <a:prstDash val="solid"/>
            <a:round/>
            <a:headEnd len="sm" w="sm" type="none"/>
            <a:tailEnd len="sm" w="sm" type="none"/>
          </a:ln>
        </p:spPr>
      </p:cxnSp>
      <p:cxnSp>
        <p:nvCxnSpPr>
          <p:cNvPr id="4897" name="Google Shape;4897;p201"/>
          <p:cNvCxnSpPr/>
          <p:nvPr/>
        </p:nvCxnSpPr>
        <p:spPr>
          <a:xfrm>
            <a:off x="28625" y="1576950"/>
            <a:ext cx="9129600" cy="0"/>
          </a:xfrm>
          <a:prstGeom prst="straightConnector1">
            <a:avLst/>
          </a:prstGeom>
          <a:noFill/>
          <a:ln cap="flat" cmpd="sng" w="9525">
            <a:solidFill>
              <a:schemeClr val="dk2"/>
            </a:solidFill>
            <a:prstDash val="solid"/>
            <a:round/>
            <a:headEnd len="sm" w="sm" type="none"/>
            <a:tailEnd len="sm" w="sm" type="none"/>
          </a:ln>
        </p:spPr>
      </p:cxnSp>
      <p:cxnSp>
        <p:nvCxnSpPr>
          <p:cNvPr id="4898" name="Google Shape;4898;p201"/>
          <p:cNvCxnSpPr/>
          <p:nvPr/>
        </p:nvCxnSpPr>
        <p:spPr>
          <a:xfrm>
            <a:off x="68400" y="3952875"/>
            <a:ext cx="9129600" cy="0"/>
          </a:xfrm>
          <a:prstGeom prst="straightConnector1">
            <a:avLst/>
          </a:prstGeom>
          <a:noFill/>
          <a:ln cap="flat" cmpd="sng" w="9525">
            <a:solidFill>
              <a:schemeClr val="dk2"/>
            </a:solidFill>
            <a:prstDash val="solid"/>
            <a:round/>
            <a:headEnd len="sm" w="sm" type="none"/>
            <a:tailEnd len="sm" w="sm" type="none"/>
          </a:ln>
        </p:spPr>
      </p:cxnSp>
      <p:sp>
        <p:nvSpPr>
          <p:cNvPr id="4899" name="Google Shape;4899;p201"/>
          <p:cNvSpPr txBox="1"/>
          <p:nvPr/>
        </p:nvSpPr>
        <p:spPr>
          <a:xfrm>
            <a:off x="186650" y="421215"/>
            <a:ext cx="997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3C78D8"/>
                </a:solidFill>
                <a:latin typeface="Arial"/>
                <a:ea typeface="Arial"/>
                <a:cs typeface="Arial"/>
                <a:sym typeface="Arial"/>
              </a:rPr>
              <a:t>“-pines”</a:t>
            </a:r>
            <a:endParaRPr b="1" i="0" sz="1000" u="none" cap="none" strike="noStrike">
              <a:solidFill>
                <a:srgbClr val="3C78D8"/>
              </a:solidFill>
              <a:latin typeface="Arial"/>
              <a:ea typeface="Arial"/>
              <a:cs typeface="Arial"/>
              <a:sym typeface="Arial"/>
            </a:endParaRPr>
          </a:p>
        </p:txBody>
      </p:sp>
      <p:sp>
        <p:nvSpPr>
          <p:cNvPr id="4900" name="Google Shape;4900;p201"/>
          <p:cNvSpPr txBox="1"/>
          <p:nvPr/>
        </p:nvSpPr>
        <p:spPr>
          <a:xfrm>
            <a:off x="127800" y="1500555"/>
            <a:ext cx="943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3C78D8"/>
                </a:solidFill>
                <a:latin typeface="Arial"/>
                <a:ea typeface="Arial"/>
                <a:cs typeface="Arial"/>
                <a:sym typeface="Arial"/>
              </a:rPr>
              <a:t>“-dones and a -rone”</a:t>
            </a:r>
            <a:endParaRPr b="1" i="0" sz="1000" u="none" cap="none" strike="noStrike">
              <a:solidFill>
                <a:srgbClr val="3C78D8"/>
              </a:solidFill>
              <a:latin typeface="Arial"/>
              <a:ea typeface="Arial"/>
              <a:cs typeface="Arial"/>
              <a:sym typeface="Arial"/>
            </a:endParaRPr>
          </a:p>
        </p:txBody>
      </p:sp>
      <p:sp>
        <p:nvSpPr>
          <p:cNvPr id="4901" name="Google Shape;4901;p201"/>
          <p:cNvSpPr txBox="1"/>
          <p:nvPr/>
        </p:nvSpPr>
        <p:spPr>
          <a:xfrm>
            <a:off x="79200" y="3895869"/>
            <a:ext cx="17934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3C78D8"/>
                </a:solidFill>
                <a:latin typeface="Arial"/>
                <a:ea typeface="Arial"/>
                <a:cs typeface="Arial"/>
                <a:sym typeface="Arial"/>
              </a:rPr>
              <a:t>“2 -pips &amp; a rip”</a:t>
            </a:r>
            <a:endParaRPr b="1" i="0" sz="1000" u="none" cap="none" strike="noStrike">
              <a:solidFill>
                <a:srgbClr val="3C78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3C78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3C78D8"/>
                </a:solidFill>
                <a:highlight>
                  <a:srgbClr val="FFFF00"/>
                </a:highlight>
                <a:latin typeface="Arial"/>
                <a:ea typeface="Arial"/>
                <a:cs typeface="Arial"/>
                <a:sym typeface="Arial"/>
              </a:rPr>
              <a:t>Are “atypical” antipsychotics by virtue of D2 receptor partial agonism.</a:t>
            </a:r>
            <a:endParaRPr b="1" i="0" sz="1000" u="none" cap="none" strike="noStrike">
              <a:solidFill>
                <a:srgbClr val="3C78D8"/>
              </a:solidFill>
              <a:highlight>
                <a:srgbClr val="FFFF00"/>
              </a:highlight>
              <a:latin typeface="Arial"/>
              <a:ea typeface="Arial"/>
              <a:cs typeface="Arial"/>
              <a:sym typeface="Arial"/>
            </a:endParaRPr>
          </a:p>
        </p:txBody>
      </p:sp>
      <p:grpSp>
        <p:nvGrpSpPr>
          <p:cNvPr id="4902" name="Google Shape;4902;p201"/>
          <p:cNvGrpSpPr/>
          <p:nvPr/>
        </p:nvGrpSpPr>
        <p:grpSpPr>
          <a:xfrm>
            <a:off x="109600" y="29301"/>
            <a:ext cx="8828981" cy="5081843"/>
            <a:chOff x="109600" y="29301"/>
            <a:chExt cx="8828981" cy="5081843"/>
          </a:xfrm>
        </p:grpSpPr>
        <p:grpSp>
          <p:nvGrpSpPr>
            <p:cNvPr id="4903" name="Google Shape;4903;p201"/>
            <p:cNvGrpSpPr/>
            <p:nvPr/>
          </p:nvGrpSpPr>
          <p:grpSpPr>
            <a:xfrm>
              <a:off x="109600" y="29301"/>
              <a:ext cx="8828981" cy="3892205"/>
              <a:chOff x="195563" y="770002"/>
              <a:chExt cx="8828981" cy="4254241"/>
            </a:xfrm>
          </p:grpSpPr>
          <p:grpSp>
            <p:nvGrpSpPr>
              <p:cNvPr id="4904" name="Google Shape;4904;p201"/>
              <p:cNvGrpSpPr/>
              <p:nvPr/>
            </p:nvGrpSpPr>
            <p:grpSpPr>
              <a:xfrm>
                <a:off x="1211116" y="1573953"/>
                <a:ext cx="7813428" cy="3450290"/>
                <a:chOff x="-1431468" y="-141523"/>
                <a:chExt cx="11674030" cy="5155072"/>
              </a:xfrm>
            </p:grpSpPr>
            <p:pic>
              <p:nvPicPr>
                <p:cNvPr id="4905" name="Google Shape;4905;p201"/>
                <p:cNvPicPr preferRelativeResize="0"/>
                <p:nvPr/>
              </p:nvPicPr>
              <p:blipFill rotWithShape="1">
                <a:blip r:embed="rId3">
                  <a:alphaModFix/>
                </a:blip>
                <a:srcRect b="0" l="0" r="0" t="0"/>
                <a:stretch/>
              </p:blipFill>
              <p:spPr>
                <a:xfrm>
                  <a:off x="2884325" y="4218849"/>
                  <a:ext cx="2035400" cy="794700"/>
                </a:xfrm>
                <a:prstGeom prst="rect">
                  <a:avLst/>
                </a:prstGeom>
                <a:noFill/>
                <a:ln>
                  <a:noFill/>
                </a:ln>
              </p:spPr>
            </p:pic>
            <p:pic>
              <p:nvPicPr>
                <p:cNvPr id="4906" name="Google Shape;4906;p201"/>
                <p:cNvPicPr preferRelativeResize="0"/>
                <p:nvPr/>
              </p:nvPicPr>
              <p:blipFill rotWithShape="1">
                <a:blip r:embed="rId4">
                  <a:alphaModFix/>
                </a:blip>
                <a:srcRect b="0" l="0" r="0" t="0"/>
                <a:stretch/>
              </p:blipFill>
              <p:spPr>
                <a:xfrm>
                  <a:off x="2314450" y="3563775"/>
                  <a:ext cx="3936399" cy="794700"/>
                </a:xfrm>
                <a:prstGeom prst="rect">
                  <a:avLst/>
                </a:prstGeom>
                <a:noFill/>
                <a:ln>
                  <a:noFill/>
                </a:ln>
              </p:spPr>
            </p:pic>
            <p:pic>
              <p:nvPicPr>
                <p:cNvPr id="4907" name="Google Shape;4907;p201"/>
                <p:cNvPicPr preferRelativeResize="0"/>
                <p:nvPr/>
              </p:nvPicPr>
              <p:blipFill rotWithShape="1">
                <a:blip r:embed="rId5">
                  <a:alphaModFix/>
                </a:blip>
                <a:srcRect b="0" l="0" r="0" t="0"/>
                <a:stretch/>
              </p:blipFill>
              <p:spPr>
                <a:xfrm>
                  <a:off x="2314450" y="2805559"/>
                  <a:ext cx="5463924" cy="984750"/>
                </a:xfrm>
                <a:prstGeom prst="rect">
                  <a:avLst/>
                </a:prstGeom>
                <a:noFill/>
                <a:ln>
                  <a:noFill/>
                </a:ln>
              </p:spPr>
            </p:pic>
            <p:pic>
              <p:nvPicPr>
                <p:cNvPr id="4908" name="Google Shape;4908;p201"/>
                <p:cNvPicPr preferRelativeResize="0"/>
                <p:nvPr/>
              </p:nvPicPr>
              <p:blipFill rotWithShape="1">
                <a:blip r:embed="rId6">
                  <a:alphaModFix/>
                </a:blip>
                <a:srcRect b="0" l="0" r="0" t="0"/>
                <a:stretch/>
              </p:blipFill>
              <p:spPr>
                <a:xfrm>
                  <a:off x="1777101" y="2268601"/>
                  <a:ext cx="8465461" cy="831950"/>
                </a:xfrm>
                <a:prstGeom prst="rect">
                  <a:avLst/>
                </a:prstGeom>
                <a:noFill/>
                <a:ln>
                  <a:noFill/>
                </a:ln>
              </p:spPr>
            </p:pic>
            <p:pic>
              <p:nvPicPr>
                <p:cNvPr id="4909" name="Google Shape;4909;p201"/>
                <p:cNvPicPr preferRelativeResize="0"/>
                <p:nvPr/>
              </p:nvPicPr>
              <p:blipFill rotWithShape="1">
                <a:blip r:embed="rId7">
                  <a:alphaModFix/>
                </a:blip>
                <a:srcRect b="0" l="0" r="0" t="0"/>
                <a:stretch/>
              </p:blipFill>
              <p:spPr>
                <a:xfrm>
                  <a:off x="787850" y="1585002"/>
                  <a:ext cx="7086148" cy="864850"/>
                </a:xfrm>
                <a:prstGeom prst="rect">
                  <a:avLst/>
                </a:prstGeom>
                <a:noFill/>
                <a:ln>
                  <a:noFill/>
                </a:ln>
              </p:spPr>
            </p:pic>
            <p:pic>
              <p:nvPicPr>
                <p:cNvPr id="4910" name="Google Shape;4910;p201"/>
                <p:cNvPicPr preferRelativeResize="0"/>
                <p:nvPr/>
              </p:nvPicPr>
              <p:blipFill rotWithShape="1">
                <a:blip r:embed="rId8">
                  <a:alphaModFix/>
                </a:blip>
                <a:srcRect b="0" l="0" r="0" t="0"/>
                <a:stretch/>
              </p:blipFill>
              <p:spPr>
                <a:xfrm>
                  <a:off x="2847776" y="949812"/>
                  <a:ext cx="7009036" cy="984750"/>
                </a:xfrm>
                <a:prstGeom prst="rect">
                  <a:avLst/>
                </a:prstGeom>
                <a:noFill/>
                <a:ln>
                  <a:noFill/>
                </a:ln>
              </p:spPr>
            </p:pic>
            <p:pic>
              <p:nvPicPr>
                <p:cNvPr id="4911" name="Google Shape;4911;p201"/>
                <p:cNvPicPr preferRelativeResize="0"/>
                <p:nvPr/>
              </p:nvPicPr>
              <p:blipFill rotWithShape="1">
                <a:blip r:embed="rId9">
                  <a:alphaModFix/>
                </a:blip>
                <a:srcRect b="0" l="0" r="8558" t="0"/>
                <a:stretch/>
              </p:blipFill>
              <p:spPr>
                <a:xfrm>
                  <a:off x="1290754" y="178135"/>
                  <a:ext cx="8824965" cy="1115046"/>
                </a:xfrm>
                <a:prstGeom prst="rect">
                  <a:avLst/>
                </a:prstGeom>
                <a:noFill/>
                <a:ln>
                  <a:noFill/>
                </a:ln>
              </p:spPr>
            </p:pic>
            <p:pic>
              <p:nvPicPr>
                <p:cNvPr id="4912" name="Google Shape;4912;p201"/>
                <p:cNvPicPr preferRelativeResize="0"/>
                <p:nvPr/>
              </p:nvPicPr>
              <p:blipFill rotWithShape="1">
                <a:blip r:embed="rId10">
                  <a:alphaModFix/>
                </a:blip>
                <a:srcRect b="30842" l="0" r="0" t="0"/>
                <a:stretch/>
              </p:blipFill>
              <p:spPr>
                <a:xfrm>
                  <a:off x="-1431468" y="-141523"/>
                  <a:ext cx="7158852" cy="711400"/>
                </a:xfrm>
                <a:prstGeom prst="rect">
                  <a:avLst/>
                </a:prstGeom>
                <a:noFill/>
                <a:ln>
                  <a:noFill/>
                </a:ln>
              </p:spPr>
            </p:pic>
          </p:grpSp>
          <p:pic>
            <p:nvPicPr>
              <p:cNvPr id="4913" name="Google Shape;4913;p201"/>
              <p:cNvPicPr preferRelativeResize="0"/>
              <p:nvPr/>
            </p:nvPicPr>
            <p:blipFill rotWithShape="1">
              <a:blip r:embed="rId11">
                <a:alphaModFix/>
              </a:blip>
              <a:srcRect b="0" l="0" r="0" t="0"/>
              <a:stretch/>
            </p:blipFill>
            <p:spPr>
              <a:xfrm>
                <a:off x="2415281" y="946593"/>
                <a:ext cx="5639774" cy="805225"/>
              </a:xfrm>
              <a:prstGeom prst="rect">
                <a:avLst/>
              </a:prstGeom>
              <a:noFill/>
              <a:ln>
                <a:noFill/>
              </a:ln>
            </p:spPr>
          </p:pic>
          <p:pic>
            <p:nvPicPr>
              <p:cNvPr id="4914" name="Google Shape;4914;p201"/>
              <p:cNvPicPr preferRelativeResize="0"/>
              <p:nvPr/>
            </p:nvPicPr>
            <p:blipFill rotWithShape="1">
              <a:blip r:embed="rId12">
                <a:alphaModFix/>
              </a:blip>
              <a:srcRect b="0" l="0" r="0" t="24766"/>
              <a:stretch/>
            </p:blipFill>
            <p:spPr>
              <a:xfrm>
                <a:off x="195563" y="770002"/>
                <a:ext cx="5715026" cy="531889"/>
              </a:xfrm>
              <a:prstGeom prst="rect">
                <a:avLst/>
              </a:prstGeom>
              <a:noFill/>
              <a:ln>
                <a:noFill/>
              </a:ln>
            </p:spPr>
          </p:pic>
        </p:grpSp>
        <p:pic>
          <p:nvPicPr>
            <p:cNvPr id="4915" name="Google Shape;4915;p201"/>
            <p:cNvPicPr preferRelativeResize="0"/>
            <p:nvPr/>
          </p:nvPicPr>
          <p:blipFill rotWithShape="1">
            <a:blip r:embed="rId13">
              <a:alphaModFix/>
            </a:blip>
            <a:srcRect b="0" l="0" r="0" t="0"/>
            <a:stretch/>
          </p:blipFill>
          <p:spPr>
            <a:xfrm>
              <a:off x="3989103" y="3920244"/>
              <a:ext cx="3797520" cy="464116"/>
            </a:xfrm>
            <a:prstGeom prst="rect">
              <a:avLst/>
            </a:prstGeom>
            <a:noFill/>
            <a:ln>
              <a:noFill/>
            </a:ln>
          </p:spPr>
        </p:pic>
        <p:pic>
          <p:nvPicPr>
            <p:cNvPr id="4916" name="Google Shape;4916;p201"/>
            <p:cNvPicPr preferRelativeResize="0"/>
            <p:nvPr/>
          </p:nvPicPr>
          <p:blipFill rotWithShape="1">
            <a:blip r:embed="rId14">
              <a:alphaModFix/>
            </a:blip>
            <a:srcRect b="0" l="0" r="0" t="0"/>
            <a:stretch/>
          </p:blipFill>
          <p:spPr>
            <a:xfrm>
              <a:off x="3630153" y="4229224"/>
              <a:ext cx="4466701" cy="485770"/>
            </a:xfrm>
            <a:prstGeom prst="rect">
              <a:avLst/>
            </a:prstGeom>
            <a:noFill/>
            <a:ln>
              <a:noFill/>
            </a:ln>
          </p:spPr>
        </p:pic>
        <p:pic>
          <p:nvPicPr>
            <p:cNvPr id="4917" name="Google Shape;4917;p201"/>
            <p:cNvPicPr preferRelativeResize="0"/>
            <p:nvPr/>
          </p:nvPicPr>
          <p:blipFill rotWithShape="1">
            <a:blip r:embed="rId15">
              <a:alphaModFix/>
            </a:blip>
            <a:srcRect b="0" l="0" r="0" t="0"/>
            <a:stretch/>
          </p:blipFill>
          <p:spPr>
            <a:xfrm>
              <a:off x="3584043" y="4647028"/>
              <a:ext cx="3450081" cy="464116"/>
            </a:xfrm>
            <a:prstGeom prst="rect">
              <a:avLst/>
            </a:prstGeom>
            <a:noFill/>
            <a:ln>
              <a:noFill/>
            </a:ln>
          </p:spPr>
        </p:pic>
      </p:grpSp>
      <p:grpSp>
        <p:nvGrpSpPr>
          <p:cNvPr id="4918" name="Google Shape;4918;p201"/>
          <p:cNvGrpSpPr/>
          <p:nvPr/>
        </p:nvGrpSpPr>
        <p:grpSpPr>
          <a:xfrm>
            <a:off x="1313300" y="1566712"/>
            <a:ext cx="2901683" cy="3542424"/>
            <a:chOff x="1313300" y="1566712"/>
            <a:chExt cx="2901683" cy="3542424"/>
          </a:xfrm>
        </p:grpSpPr>
        <p:sp>
          <p:nvSpPr>
            <p:cNvPr id="4919" name="Google Shape;4919;p201"/>
            <p:cNvSpPr txBox="1"/>
            <p:nvPr/>
          </p:nvSpPr>
          <p:spPr>
            <a:xfrm>
              <a:off x="2213400" y="434254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brexpiprazole</a:t>
              </a:r>
              <a:endParaRPr b="1" i="0" sz="1400" u="none" cap="none" strike="noStrike">
                <a:solidFill>
                  <a:srgbClr val="000000"/>
                </a:solidFill>
                <a:latin typeface="Arial"/>
                <a:ea typeface="Arial"/>
                <a:cs typeface="Arial"/>
                <a:sym typeface="Arial"/>
              </a:endParaRPr>
            </a:p>
          </p:txBody>
        </p:sp>
        <p:sp>
          <p:nvSpPr>
            <p:cNvPr id="4920" name="Google Shape;4920;p201"/>
            <p:cNvSpPr txBox="1"/>
            <p:nvPr/>
          </p:nvSpPr>
          <p:spPr>
            <a:xfrm>
              <a:off x="2213400" y="4708936"/>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cariprazine</a:t>
              </a:r>
              <a:endParaRPr b="1" i="0" sz="1400" u="none" cap="none" strike="noStrike">
                <a:solidFill>
                  <a:srgbClr val="000000"/>
                </a:solidFill>
                <a:latin typeface="Arial"/>
                <a:ea typeface="Arial"/>
                <a:cs typeface="Arial"/>
                <a:sym typeface="Arial"/>
              </a:endParaRPr>
            </a:p>
          </p:txBody>
        </p:sp>
        <p:sp>
          <p:nvSpPr>
            <p:cNvPr id="4921" name="Google Shape;4921;p201"/>
            <p:cNvSpPr txBox="1"/>
            <p:nvPr/>
          </p:nvSpPr>
          <p:spPr>
            <a:xfrm>
              <a:off x="2594083" y="355071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lumateperone</a:t>
              </a:r>
              <a:endParaRPr b="1" i="0" sz="1400" u="none" cap="none" strike="noStrike">
                <a:solidFill>
                  <a:srgbClr val="000000"/>
                </a:solidFill>
                <a:latin typeface="Arial"/>
                <a:ea typeface="Arial"/>
                <a:cs typeface="Arial"/>
                <a:sym typeface="Arial"/>
              </a:endParaRPr>
            </a:p>
          </p:txBody>
        </p:sp>
        <p:sp>
          <p:nvSpPr>
            <p:cNvPr id="4922" name="Google Shape;4922;p201"/>
            <p:cNvSpPr txBox="1"/>
            <p:nvPr/>
          </p:nvSpPr>
          <p:spPr>
            <a:xfrm>
              <a:off x="2590949" y="315211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lurasidone	</a:t>
              </a:r>
              <a:endParaRPr b="1" i="0" sz="1400" u="none" cap="none" strike="noStrike">
                <a:solidFill>
                  <a:srgbClr val="000000"/>
                </a:solidFill>
                <a:latin typeface="Arial"/>
                <a:ea typeface="Arial"/>
                <a:cs typeface="Arial"/>
                <a:sym typeface="Arial"/>
              </a:endParaRPr>
            </a:p>
          </p:txBody>
        </p:sp>
        <p:sp>
          <p:nvSpPr>
            <p:cNvPr id="4923" name="Google Shape;4923;p201"/>
            <p:cNvSpPr txBox="1"/>
            <p:nvPr/>
          </p:nvSpPr>
          <p:spPr>
            <a:xfrm>
              <a:off x="2532500" y="2760855"/>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iloperidone</a:t>
              </a:r>
              <a:endParaRPr b="1" i="0" sz="1400" u="none" cap="none" strike="noStrike">
                <a:solidFill>
                  <a:srgbClr val="000000"/>
                </a:solidFill>
                <a:latin typeface="Arial"/>
                <a:ea typeface="Arial"/>
                <a:cs typeface="Arial"/>
                <a:sym typeface="Arial"/>
              </a:endParaRPr>
            </a:p>
          </p:txBody>
        </p:sp>
        <p:sp>
          <p:nvSpPr>
            <p:cNvPr id="4924" name="Google Shape;4924;p201"/>
            <p:cNvSpPr txBox="1"/>
            <p:nvPr/>
          </p:nvSpPr>
          <p:spPr>
            <a:xfrm>
              <a:off x="2151500" y="234749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ziprasidone</a:t>
              </a:r>
              <a:endParaRPr b="1" i="0" sz="1400" u="none" cap="none" strike="noStrike">
                <a:solidFill>
                  <a:srgbClr val="000000"/>
                </a:solidFill>
                <a:latin typeface="Arial"/>
                <a:ea typeface="Arial"/>
                <a:cs typeface="Arial"/>
                <a:sym typeface="Arial"/>
              </a:endParaRPr>
            </a:p>
          </p:txBody>
        </p:sp>
        <p:sp>
          <p:nvSpPr>
            <p:cNvPr id="4925" name="Google Shape;4925;p201"/>
            <p:cNvSpPr txBox="1"/>
            <p:nvPr/>
          </p:nvSpPr>
          <p:spPr>
            <a:xfrm>
              <a:off x="1313300" y="156671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4926" name="Google Shape;4926;p201"/>
          <p:cNvPicPr preferRelativeResize="0"/>
          <p:nvPr/>
        </p:nvPicPr>
        <p:blipFill rotWithShape="1">
          <a:blip r:embed="rId16">
            <a:alphaModFix/>
          </a:blip>
          <a:srcRect b="85597" l="0" r="14690" t="0"/>
          <a:stretch/>
        </p:blipFill>
        <p:spPr>
          <a:xfrm>
            <a:off x="1700725" y="223350"/>
            <a:ext cx="4066451" cy="701350"/>
          </a:xfrm>
          <a:prstGeom prst="rect">
            <a:avLst/>
          </a:prstGeom>
          <a:noFill/>
          <a:ln>
            <a:noFill/>
          </a:ln>
          <a:effectLst>
            <a:outerShdw blurRad="57150" rotWithShape="0" algn="bl" dir="5400000" dist="19050">
              <a:srgbClr val="0B5394"/>
            </a:outerShdw>
          </a:effectLst>
        </p:spPr>
      </p:pic>
      <p:sp>
        <p:nvSpPr>
          <p:cNvPr id="4927" name="Google Shape;4927;p201"/>
          <p:cNvSpPr txBox="1"/>
          <p:nvPr/>
        </p:nvSpPr>
        <p:spPr>
          <a:xfrm>
            <a:off x="7545300" y="57915"/>
            <a:ext cx="16209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B5394"/>
                </a:solidFill>
                <a:latin typeface="Arial"/>
                <a:ea typeface="Arial"/>
                <a:cs typeface="Arial"/>
                <a:sym typeface="Arial"/>
              </a:rPr>
              <a:t>5HT2A</a:t>
            </a:r>
            <a:endParaRPr b="1" i="0" sz="2200" u="none" cap="none" strike="noStrike">
              <a:solidFill>
                <a:srgbClr val="0B5394"/>
              </a:solidFill>
              <a:latin typeface="Arial"/>
              <a:ea typeface="Arial"/>
              <a:cs typeface="Arial"/>
              <a:sym typeface="Arial"/>
            </a:endParaRPr>
          </a:p>
        </p:txBody>
      </p:sp>
      <p:grpSp>
        <p:nvGrpSpPr>
          <p:cNvPr id="4928" name="Google Shape;4928;p201"/>
          <p:cNvGrpSpPr/>
          <p:nvPr/>
        </p:nvGrpSpPr>
        <p:grpSpPr>
          <a:xfrm>
            <a:off x="7545300" y="2728196"/>
            <a:ext cx="1500615" cy="1742915"/>
            <a:chOff x="2292025" y="3445408"/>
            <a:chExt cx="1500615" cy="1742915"/>
          </a:xfrm>
        </p:grpSpPr>
        <p:grpSp>
          <p:nvGrpSpPr>
            <p:cNvPr id="4929" name="Google Shape;4929;p201"/>
            <p:cNvGrpSpPr/>
            <p:nvPr/>
          </p:nvGrpSpPr>
          <p:grpSpPr>
            <a:xfrm>
              <a:off x="2643052" y="3893681"/>
              <a:ext cx="1149588" cy="1294642"/>
              <a:chOff x="6635050" y="2000491"/>
              <a:chExt cx="2065376" cy="2325983"/>
            </a:xfrm>
          </p:grpSpPr>
          <p:pic>
            <p:nvPicPr>
              <p:cNvPr id="4930" name="Google Shape;4930;p201"/>
              <p:cNvPicPr preferRelativeResize="0"/>
              <p:nvPr/>
            </p:nvPicPr>
            <p:blipFill rotWithShape="1">
              <a:blip r:embed="rId17">
                <a:alphaModFix/>
              </a:blip>
              <a:srcRect b="0" l="64874" r="0" t="0"/>
              <a:stretch/>
            </p:blipFill>
            <p:spPr>
              <a:xfrm>
                <a:off x="7655287" y="2000503"/>
                <a:ext cx="670989" cy="990209"/>
              </a:xfrm>
              <a:prstGeom prst="rect">
                <a:avLst/>
              </a:prstGeom>
              <a:noFill/>
              <a:ln>
                <a:noFill/>
              </a:ln>
            </p:spPr>
          </p:pic>
          <p:pic>
            <p:nvPicPr>
              <p:cNvPr id="4931" name="Google Shape;4931;p201"/>
              <p:cNvPicPr preferRelativeResize="0"/>
              <p:nvPr/>
            </p:nvPicPr>
            <p:blipFill rotWithShape="1">
              <a:blip r:embed="rId17">
                <a:alphaModFix/>
              </a:blip>
              <a:srcRect b="0" l="0" r="60319" t="0"/>
              <a:stretch/>
            </p:blipFill>
            <p:spPr>
              <a:xfrm>
                <a:off x="6897275" y="2000491"/>
                <a:ext cx="757992" cy="990209"/>
              </a:xfrm>
              <a:prstGeom prst="rect">
                <a:avLst/>
              </a:prstGeom>
              <a:noFill/>
              <a:ln>
                <a:noFill/>
              </a:ln>
            </p:spPr>
          </p:pic>
          <p:pic>
            <p:nvPicPr>
              <p:cNvPr id="4932" name="Google Shape;4932;p201"/>
              <p:cNvPicPr preferRelativeResize="0"/>
              <p:nvPr/>
            </p:nvPicPr>
            <p:blipFill rotWithShape="1">
              <a:blip r:embed="rId18">
                <a:alphaModFix/>
              </a:blip>
              <a:srcRect b="0" l="0" r="0" t="20286"/>
              <a:stretch/>
            </p:blipFill>
            <p:spPr>
              <a:xfrm>
                <a:off x="6635050" y="2680100"/>
                <a:ext cx="2065376" cy="1646374"/>
              </a:xfrm>
              <a:prstGeom prst="rect">
                <a:avLst/>
              </a:prstGeom>
              <a:noFill/>
              <a:ln>
                <a:noFill/>
              </a:ln>
            </p:spPr>
          </p:pic>
        </p:grpSp>
        <p:grpSp>
          <p:nvGrpSpPr>
            <p:cNvPr id="4933" name="Google Shape;4933;p201"/>
            <p:cNvGrpSpPr/>
            <p:nvPr/>
          </p:nvGrpSpPr>
          <p:grpSpPr>
            <a:xfrm rot="-2242626">
              <a:off x="2403379" y="3603024"/>
              <a:ext cx="726496" cy="612607"/>
              <a:chOff x="1024250" y="3923325"/>
              <a:chExt cx="924000" cy="779150"/>
            </a:xfrm>
          </p:grpSpPr>
          <p:grpSp>
            <p:nvGrpSpPr>
              <p:cNvPr id="4934" name="Google Shape;4934;p201"/>
              <p:cNvGrpSpPr/>
              <p:nvPr/>
            </p:nvGrpSpPr>
            <p:grpSpPr>
              <a:xfrm rot="10800000">
                <a:off x="1024250" y="3923325"/>
                <a:ext cx="924000" cy="721525"/>
                <a:chOff x="1799350" y="888550"/>
                <a:chExt cx="924000" cy="721525"/>
              </a:xfrm>
            </p:grpSpPr>
            <p:sp>
              <p:nvSpPr>
                <p:cNvPr id="4935" name="Google Shape;4935;p201"/>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6" name="Google Shape;4936;p201"/>
                <p:cNvSpPr/>
                <p:nvPr/>
              </p:nvSpPr>
              <p:spPr>
                <a:xfrm>
                  <a:off x="2082150" y="1218825"/>
                  <a:ext cx="338700" cy="338700"/>
                </a:xfrm>
                <a:prstGeom prst="ellipse">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7" name="Google Shape;4937;p201"/>
                <p:cNvSpPr/>
                <p:nvPr/>
              </p:nvSpPr>
              <p:spPr>
                <a:xfrm>
                  <a:off x="1799350" y="1425575"/>
                  <a:ext cx="924000" cy="184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38" name="Google Shape;4938;p201"/>
              <p:cNvSpPr txBox="1"/>
              <p:nvPr/>
            </p:nvSpPr>
            <p:spPr>
              <a:xfrm>
                <a:off x="1194675" y="4310975"/>
                <a:ext cx="712500" cy="39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Arial"/>
                    <a:ea typeface="Arial"/>
                    <a:cs typeface="Arial"/>
                    <a:sym typeface="Arial"/>
                  </a:rPr>
                  <a:t>5HT2A</a:t>
                </a:r>
                <a:endParaRPr b="1" i="0" sz="800" u="none" cap="none" strike="noStrike">
                  <a:solidFill>
                    <a:schemeClr val="dk1"/>
                  </a:solidFill>
                  <a:latin typeface="Arial"/>
                  <a:ea typeface="Arial"/>
                  <a:cs typeface="Arial"/>
                  <a:sym typeface="Arial"/>
                </a:endParaRPr>
              </a:p>
            </p:txBody>
          </p:sp>
        </p:grpSp>
      </p:grpSp>
      <p:grpSp>
        <p:nvGrpSpPr>
          <p:cNvPr id="4939" name="Google Shape;4939;p201"/>
          <p:cNvGrpSpPr/>
          <p:nvPr/>
        </p:nvGrpSpPr>
        <p:grpSpPr>
          <a:xfrm>
            <a:off x="1922900" y="1197186"/>
            <a:ext cx="2459100" cy="3911950"/>
            <a:chOff x="1922900" y="1197186"/>
            <a:chExt cx="2459100" cy="3911950"/>
          </a:xfrm>
        </p:grpSpPr>
        <p:sp>
          <p:nvSpPr>
            <p:cNvPr id="4940" name="Google Shape;4940;p201"/>
            <p:cNvSpPr txBox="1"/>
            <p:nvPr/>
          </p:nvSpPr>
          <p:spPr>
            <a:xfrm>
              <a:off x="2670600" y="3957381"/>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aripiprazole</a:t>
              </a:r>
              <a:endParaRPr b="1" i="0" sz="1400" u="none" cap="none" strike="noStrike">
                <a:solidFill>
                  <a:srgbClr val="000000"/>
                </a:solidFill>
                <a:latin typeface="Arial"/>
                <a:ea typeface="Arial"/>
                <a:cs typeface="Arial"/>
                <a:sym typeface="Arial"/>
              </a:endParaRPr>
            </a:p>
          </p:txBody>
        </p:sp>
        <p:sp>
          <p:nvSpPr>
            <p:cNvPr id="4941" name="Google Shape;4941;p201"/>
            <p:cNvSpPr txBox="1"/>
            <p:nvPr/>
          </p:nvSpPr>
          <p:spPr>
            <a:xfrm>
              <a:off x="2213400" y="434254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brexpiprazole</a:t>
              </a:r>
              <a:endParaRPr b="1" i="0" sz="1400" u="none" cap="none" strike="noStrike">
                <a:solidFill>
                  <a:srgbClr val="000000"/>
                </a:solidFill>
                <a:latin typeface="Arial"/>
                <a:ea typeface="Arial"/>
                <a:cs typeface="Arial"/>
                <a:sym typeface="Arial"/>
              </a:endParaRPr>
            </a:p>
          </p:txBody>
        </p:sp>
        <p:sp>
          <p:nvSpPr>
            <p:cNvPr id="4942" name="Google Shape;4942;p201"/>
            <p:cNvSpPr txBox="1"/>
            <p:nvPr/>
          </p:nvSpPr>
          <p:spPr>
            <a:xfrm>
              <a:off x="2213400" y="4708936"/>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cariprazine</a:t>
              </a:r>
              <a:endParaRPr b="1" i="0" sz="1400" u="none" cap="none" strike="noStrike">
                <a:solidFill>
                  <a:srgbClr val="000000"/>
                </a:solidFill>
                <a:latin typeface="Arial"/>
                <a:ea typeface="Arial"/>
                <a:cs typeface="Arial"/>
                <a:sym typeface="Arial"/>
              </a:endParaRPr>
            </a:p>
          </p:txBody>
        </p:sp>
        <p:sp>
          <p:nvSpPr>
            <p:cNvPr id="4943" name="Google Shape;4943;p201"/>
            <p:cNvSpPr txBox="1"/>
            <p:nvPr/>
          </p:nvSpPr>
          <p:spPr>
            <a:xfrm>
              <a:off x="2594083" y="355071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lumateperone</a:t>
              </a:r>
              <a:endParaRPr b="1" i="0" sz="1400" u="none" cap="none" strike="noStrike">
                <a:solidFill>
                  <a:srgbClr val="000000"/>
                </a:solidFill>
                <a:latin typeface="Arial"/>
                <a:ea typeface="Arial"/>
                <a:cs typeface="Arial"/>
                <a:sym typeface="Arial"/>
              </a:endParaRPr>
            </a:p>
          </p:txBody>
        </p:sp>
        <p:sp>
          <p:nvSpPr>
            <p:cNvPr id="4944" name="Google Shape;4944;p201"/>
            <p:cNvSpPr txBox="1"/>
            <p:nvPr/>
          </p:nvSpPr>
          <p:spPr>
            <a:xfrm>
              <a:off x="2590949" y="315211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lurasidone	</a:t>
              </a:r>
              <a:endParaRPr b="1" i="0" sz="1400" u="none" cap="none" strike="noStrike">
                <a:solidFill>
                  <a:srgbClr val="000000"/>
                </a:solidFill>
                <a:latin typeface="Arial"/>
                <a:ea typeface="Arial"/>
                <a:cs typeface="Arial"/>
                <a:sym typeface="Arial"/>
              </a:endParaRPr>
            </a:p>
          </p:txBody>
        </p:sp>
        <p:sp>
          <p:nvSpPr>
            <p:cNvPr id="4945" name="Google Shape;4945;p201"/>
            <p:cNvSpPr txBox="1"/>
            <p:nvPr/>
          </p:nvSpPr>
          <p:spPr>
            <a:xfrm>
              <a:off x="2532500" y="2760855"/>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iloperidone</a:t>
              </a:r>
              <a:endParaRPr b="1" i="0" sz="1400" u="none" cap="none" strike="noStrike">
                <a:solidFill>
                  <a:srgbClr val="000000"/>
                </a:solidFill>
                <a:latin typeface="Arial"/>
                <a:ea typeface="Arial"/>
                <a:cs typeface="Arial"/>
                <a:sym typeface="Arial"/>
              </a:endParaRPr>
            </a:p>
          </p:txBody>
        </p:sp>
        <p:sp>
          <p:nvSpPr>
            <p:cNvPr id="4946" name="Google Shape;4946;p201"/>
            <p:cNvSpPr txBox="1"/>
            <p:nvPr/>
          </p:nvSpPr>
          <p:spPr>
            <a:xfrm>
              <a:off x="2151500" y="234749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ziprasidone</a:t>
              </a:r>
              <a:endParaRPr b="1" i="0" sz="1400" u="none" cap="none" strike="noStrike">
                <a:solidFill>
                  <a:srgbClr val="000000"/>
                </a:solidFill>
                <a:latin typeface="Arial"/>
                <a:ea typeface="Arial"/>
                <a:cs typeface="Arial"/>
                <a:sym typeface="Arial"/>
              </a:endParaRPr>
            </a:p>
          </p:txBody>
        </p:sp>
        <p:sp>
          <p:nvSpPr>
            <p:cNvPr id="4947" name="Google Shape;4947;p201"/>
            <p:cNvSpPr txBox="1"/>
            <p:nvPr/>
          </p:nvSpPr>
          <p:spPr>
            <a:xfrm>
              <a:off x="2761100" y="1566712"/>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risperidone</a:t>
              </a:r>
              <a:endParaRPr b="1" i="0" sz="1400" u="none" cap="none" strike="noStrike">
                <a:solidFill>
                  <a:srgbClr val="000000"/>
                </a:solidFill>
                <a:latin typeface="Arial"/>
                <a:ea typeface="Arial"/>
                <a:cs typeface="Arial"/>
                <a:sym typeface="Arial"/>
              </a:endParaRPr>
            </a:p>
          </p:txBody>
        </p:sp>
        <p:sp>
          <p:nvSpPr>
            <p:cNvPr id="4948" name="Google Shape;4948;p201"/>
            <p:cNvSpPr txBox="1"/>
            <p:nvPr/>
          </p:nvSpPr>
          <p:spPr>
            <a:xfrm>
              <a:off x="1922900" y="1197186"/>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asenapine</a:t>
              </a:r>
              <a:endParaRPr b="1" i="0" sz="1400" u="none" cap="none" strike="noStrike">
                <a:solidFill>
                  <a:srgbClr val="000000"/>
                </a:solidFill>
                <a:latin typeface="Arial"/>
                <a:ea typeface="Arial"/>
                <a:cs typeface="Arial"/>
                <a:sym typeface="Arial"/>
              </a:endParaRPr>
            </a:p>
          </p:txBody>
        </p:sp>
      </p:grpSp>
      <p:sp>
        <p:nvSpPr>
          <p:cNvPr id="4949" name="Google Shape;4949;p201"/>
          <p:cNvSpPr txBox="1"/>
          <p:nvPr/>
        </p:nvSpPr>
        <p:spPr>
          <a:xfrm>
            <a:off x="68407" y="860231"/>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quetiapine</a:t>
            </a:r>
            <a:endParaRPr b="1" i="0" sz="1400" u="none" cap="none" strike="noStrike">
              <a:solidFill>
                <a:srgbClr val="000000"/>
              </a:solidFill>
              <a:latin typeface="Arial"/>
              <a:ea typeface="Arial"/>
              <a:cs typeface="Arial"/>
              <a:sym typeface="Arial"/>
            </a:endParaRPr>
          </a:p>
        </p:txBody>
      </p:sp>
      <p:sp>
        <p:nvSpPr>
          <p:cNvPr id="4950" name="Google Shape;4950;p201"/>
          <p:cNvSpPr txBox="1"/>
          <p:nvPr/>
        </p:nvSpPr>
        <p:spPr>
          <a:xfrm>
            <a:off x="1233045" y="507087"/>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olanzapine</a:t>
            </a:r>
            <a:endParaRPr b="1" i="0" sz="1400" u="none" cap="none" strike="noStrike">
              <a:solidFill>
                <a:srgbClr val="000000"/>
              </a:solidFill>
              <a:latin typeface="Arial"/>
              <a:ea typeface="Arial"/>
              <a:cs typeface="Arial"/>
              <a:sym typeface="Arial"/>
            </a:endParaRPr>
          </a:p>
        </p:txBody>
      </p:sp>
      <p:sp>
        <p:nvSpPr>
          <p:cNvPr id="4951" name="Google Shape;4951;p201"/>
          <p:cNvSpPr txBox="1"/>
          <p:nvPr/>
        </p:nvSpPr>
        <p:spPr>
          <a:xfrm>
            <a:off x="82710" y="143495"/>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clozapine</a:t>
            </a:r>
            <a:endParaRPr b="1" i="0" sz="1400" u="none" cap="none" strike="noStrike">
              <a:solidFill>
                <a:srgbClr val="000000"/>
              </a:solidFill>
              <a:latin typeface="Arial"/>
              <a:ea typeface="Arial"/>
              <a:cs typeface="Arial"/>
              <a:sym typeface="Arial"/>
            </a:endParaRPr>
          </a:p>
        </p:txBody>
      </p:sp>
      <p:sp>
        <p:nvSpPr>
          <p:cNvPr id="4952" name="Google Shape;4952;p201"/>
          <p:cNvSpPr txBox="1"/>
          <p:nvPr/>
        </p:nvSpPr>
        <p:spPr>
          <a:xfrm>
            <a:off x="1237100" y="1955018"/>
            <a:ext cx="162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paliperidone</a:t>
            </a:r>
            <a:endParaRPr b="1" i="0" sz="1400" u="none" cap="none" strike="noStrike">
              <a:solidFill>
                <a:srgbClr val="000000"/>
              </a:solidFill>
              <a:latin typeface="Arial"/>
              <a:ea typeface="Arial"/>
              <a:cs typeface="Arial"/>
              <a:sym typeface="Arial"/>
            </a:endParaRPr>
          </a:p>
        </p:txBody>
      </p:sp>
      <p:pic>
        <p:nvPicPr>
          <p:cNvPr id="4953" name="Google Shape;4953;p201"/>
          <p:cNvPicPr preferRelativeResize="0"/>
          <p:nvPr/>
        </p:nvPicPr>
        <p:blipFill rotWithShape="1">
          <a:blip r:embed="rId16">
            <a:alphaModFix/>
          </a:blip>
          <a:srcRect b="0" l="0" r="0" t="15052"/>
          <a:stretch/>
        </p:blipFill>
        <p:spPr>
          <a:xfrm>
            <a:off x="1703587" y="961231"/>
            <a:ext cx="4733100" cy="4107375"/>
          </a:xfrm>
          <a:prstGeom prst="rect">
            <a:avLst/>
          </a:prstGeom>
          <a:noFill/>
          <a:ln>
            <a:noFill/>
          </a:ln>
          <a:effectLst>
            <a:outerShdw blurRad="57150" rotWithShape="0" algn="bl" dir="5400000" dist="19050">
              <a:srgbClr val="351C75"/>
            </a:outerShdw>
          </a:effectLst>
        </p:spPr>
      </p:pic>
      <p:sp>
        <p:nvSpPr>
          <p:cNvPr id="4954" name="Google Shape;4954;p201"/>
          <p:cNvSpPr/>
          <p:nvPr/>
        </p:nvSpPr>
        <p:spPr>
          <a:xfrm>
            <a:off x="6247675" y="4114800"/>
            <a:ext cx="189000" cy="237300"/>
          </a:xfrm>
          <a:prstGeom prst="rect">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5" name="Google Shape;4955;p201"/>
          <p:cNvSpPr/>
          <p:nvPr/>
        </p:nvSpPr>
        <p:spPr>
          <a:xfrm>
            <a:off x="6228625" y="4857750"/>
            <a:ext cx="189000" cy="237300"/>
          </a:xfrm>
          <a:prstGeom prst="rect">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6" name="Google Shape;4956;p201"/>
          <p:cNvSpPr/>
          <p:nvPr/>
        </p:nvSpPr>
        <p:spPr>
          <a:xfrm>
            <a:off x="4647500" y="4303100"/>
            <a:ext cx="399900" cy="381000"/>
          </a:xfrm>
          <a:prstGeom prst="rect">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32"/>
          <p:cNvSpPr txBox="1"/>
          <p:nvPr/>
        </p:nvSpPr>
        <p:spPr>
          <a:xfrm>
            <a:off x="4029878" y="7719857"/>
            <a:ext cx="3687600" cy="1743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Psychotropic drugs  can be conceptualized as combinations of pieces of anti-neurotransmitters.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Our example drug would be marketed  as an antipsychotic. According to NbN it would called a dopamine and serotonin receptor antagonist, with anticholinergic and antihistamine properties.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p:txBody>
      </p:sp>
      <p:sp>
        <p:nvSpPr>
          <p:cNvPr id="511" name="Google Shape;511;p32"/>
          <p:cNvSpPr txBox="1"/>
          <p:nvPr/>
        </p:nvSpPr>
        <p:spPr>
          <a:xfrm>
            <a:off x="817350" y="2188550"/>
            <a:ext cx="23991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500" u="none" cap="none" strike="noStrike">
                <a:solidFill>
                  <a:srgbClr val="000000"/>
                </a:solidFill>
                <a:latin typeface="Arial"/>
                <a:ea typeface="Arial"/>
                <a:cs typeface="Arial"/>
                <a:sym typeface="Arial"/>
              </a:rPr>
              <a:t>“Anti-neurotransmitters”</a:t>
            </a:r>
            <a:endParaRPr b="0" i="0" sz="1500" u="none" cap="none" strike="noStrike">
              <a:solidFill>
                <a:srgbClr val="000000"/>
              </a:solidFill>
              <a:latin typeface="Arial"/>
              <a:ea typeface="Arial"/>
              <a:cs typeface="Arial"/>
              <a:sym typeface="Arial"/>
            </a:endParaRPr>
          </a:p>
        </p:txBody>
      </p:sp>
      <p:grpSp>
        <p:nvGrpSpPr>
          <p:cNvPr id="512" name="Google Shape;512;p32"/>
          <p:cNvGrpSpPr/>
          <p:nvPr/>
        </p:nvGrpSpPr>
        <p:grpSpPr>
          <a:xfrm>
            <a:off x="1935888" y="790000"/>
            <a:ext cx="1466675" cy="1351500"/>
            <a:chOff x="4351600" y="173000"/>
            <a:chExt cx="1466675" cy="1351500"/>
          </a:xfrm>
        </p:grpSpPr>
        <p:pic>
          <p:nvPicPr>
            <p:cNvPr id="513" name="Google Shape;513;p32"/>
            <p:cNvPicPr preferRelativeResize="0"/>
            <p:nvPr/>
          </p:nvPicPr>
          <p:blipFill rotWithShape="1">
            <a:blip r:embed="rId3">
              <a:alphaModFix/>
            </a:blip>
            <a:srcRect b="51060" l="0" r="45581" t="0"/>
            <a:stretch/>
          </p:blipFill>
          <p:spPr>
            <a:xfrm>
              <a:off x="4351600" y="173000"/>
              <a:ext cx="1466675" cy="1217125"/>
            </a:xfrm>
            <a:prstGeom prst="rect">
              <a:avLst/>
            </a:prstGeom>
            <a:noFill/>
            <a:ln>
              <a:noFill/>
            </a:ln>
          </p:spPr>
        </p:pic>
        <p:pic>
          <p:nvPicPr>
            <p:cNvPr id="514" name="Google Shape;514;p32"/>
            <p:cNvPicPr preferRelativeResize="0"/>
            <p:nvPr/>
          </p:nvPicPr>
          <p:blipFill rotWithShape="1">
            <a:blip r:embed="rId4">
              <a:alphaModFix/>
            </a:blip>
            <a:srcRect b="48098" l="21604" r="62383" t="28529"/>
            <a:stretch/>
          </p:blipFill>
          <p:spPr>
            <a:xfrm>
              <a:off x="4940513" y="986125"/>
              <a:ext cx="288849" cy="538375"/>
            </a:xfrm>
            <a:prstGeom prst="rect">
              <a:avLst/>
            </a:prstGeom>
            <a:noFill/>
            <a:ln>
              <a:noFill/>
            </a:ln>
          </p:spPr>
        </p:pic>
      </p:grpSp>
      <p:grpSp>
        <p:nvGrpSpPr>
          <p:cNvPr id="515" name="Google Shape;515;p32"/>
          <p:cNvGrpSpPr/>
          <p:nvPr/>
        </p:nvGrpSpPr>
        <p:grpSpPr>
          <a:xfrm>
            <a:off x="2047487" y="2657913"/>
            <a:ext cx="1243499" cy="1266074"/>
            <a:chOff x="6156400" y="1916000"/>
            <a:chExt cx="1243499" cy="1266074"/>
          </a:xfrm>
        </p:grpSpPr>
        <p:pic>
          <p:nvPicPr>
            <p:cNvPr id="516" name="Google Shape;516;p32"/>
            <p:cNvPicPr preferRelativeResize="0"/>
            <p:nvPr/>
          </p:nvPicPr>
          <p:blipFill rotWithShape="1">
            <a:blip r:embed="rId3">
              <a:alphaModFix/>
            </a:blip>
            <a:srcRect b="0" l="53861" r="0" t="51060"/>
            <a:stretch/>
          </p:blipFill>
          <p:spPr>
            <a:xfrm>
              <a:off x="6156400" y="1916000"/>
              <a:ext cx="1243499" cy="1217125"/>
            </a:xfrm>
            <a:prstGeom prst="rect">
              <a:avLst/>
            </a:prstGeom>
            <a:noFill/>
            <a:ln>
              <a:noFill/>
            </a:ln>
          </p:spPr>
        </p:pic>
        <p:pic>
          <p:nvPicPr>
            <p:cNvPr id="517" name="Google Shape;517;p32"/>
            <p:cNvPicPr preferRelativeResize="0"/>
            <p:nvPr/>
          </p:nvPicPr>
          <p:blipFill rotWithShape="1">
            <a:blip r:embed="rId4">
              <a:alphaModFix/>
            </a:blip>
            <a:srcRect b="0" l="78037" r="0" t="80934"/>
            <a:stretch/>
          </p:blipFill>
          <p:spPr>
            <a:xfrm>
              <a:off x="6262650" y="2742875"/>
              <a:ext cx="396250" cy="439199"/>
            </a:xfrm>
            <a:prstGeom prst="rect">
              <a:avLst/>
            </a:prstGeom>
            <a:noFill/>
            <a:ln>
              <a:noFill/>
            </a:ln>
          </p:spPr>
        </p:pic>
      </p:grpSp>
      <p:grpSp>
        <p:nvGrpSpPr>
          <p:cNvPr id="518" name="Google Shape;518;p32"/>
          <p:cNvGrpSpPr/>
          <p:nvPr/>
        </p:nvGrpSpPr>
        <p:grpSpPr>
          <a:xfrm>
            <a:off x="418525" y="2657925"/>
            <a:ext cx="1466675" cy="1272800"/>
            <a:chOff x="4517800" y="1730125"/>
            <a:chExt cx="1466675" cy="1272800"/>
          </a:xfrm>
        </p:grpSpPr>
        <p:pic>
          <p:nvPicPr>
            <p:cNvPr id="519" name="Google Shape;519;p32"/>
            <p:cNvPicPr preferRelativeResize="0"/>
            <p:nvPr/>
          </p:nvPicPr>
          <p:blipFill rotWithShape="1">
            <a:blip r:embed="rId3">
              <a:alphaModFix/>
            </a:blip>
            <a:srcRect b="0" l="0" r="45581" t="51060"/>
            <a:stretch/>
          </p:blipFill>
          <p:spPr>
            <a:xfrm>
              <a:off x="4517800" y="1785800"/>
              <a:ext cx="1466675" cy="1217125"/>
            </a:xfrm>
            <a:prstGeom prst="rect">
              <a:avLst/>
            </a:prstGeom>
            <a:noFill/>
            <a:ln>
              <a:noFill/>
            </a:ln>
          </p:spPr>
        </p:pic>
        <p:pic>
          <p:nvPicPr>
            <p:cNvPr id="520" name="Google Shape;520;p32"/>
            <p:cNvPicPr preferRelativeResize="0"/>
            <p:nvPr/>
          </p:nvPicPr>
          <p:blipFill rotWithShape="1">
            <a:blip r:embed="rId4">
              <a:alphaModFix/>
            </a:blip>
            <a:srcRect b="28954" l="0" r="80624" t="53301"/>
            <a:stretch/>
          </p:blipFill>
          <p:spPr>
            <a:xfrm>
              <a:off x="4592338" y="1730125"/>
              <a:ext cx="349574" cy="408749"/>
            </a:xfrm>
            <a:prstGeom prst="rect">
              <a:avLst/>
            </a:prstGeom>
            <a:noFill/>
            <a:ln>
              <a:noFill/>
            </a:ln>
          </p:spPr>
        </p:pic>
      </p:grpSp>
      <p:grpSp>
        <p:nvGrpSpPr>
          <p:cNvPr id="521" name="Google Shape;521;p32"/>
          <p:cNvGrpSpPr/>
          <p:nvPr/>
        </p:nvGrpSpPr>
        <p:grpSpPr>
          <a:xfrm>
            <a:off x="365863" y="584384"/>
            <a:ext cx="1368624" cy="1557127"/>
            <a:chOff x="6031275" y="361847"/>
            <a:chExt cx="1368624" cy="1557127"/>
          </a:xfrm>
        </p:grpSpPr>
        <p:pic>
          <p:nvPicPr>
            <p:cNvPr id="522" name="Google Shape;522;p32"/>
            <p:cNvPicPr preferRelativeResize="0"/>
            <p:nvPr/>
          </p:nvPicPr>
          <p:blipFill rotWithShape="1">
            <a:blip r:embed="rId3">
              <a:alphaModFix/>
            </a:blip>
            <a:srcRect b="48911" l="53861" r="0" t="0"/>
            <a:stretch/>
          </p:blipFill>
          <p:spPr>
            <a:xfrm>
              <a:off x="6156400" y="530312"/>
              <a:ext cx="1243499" cy="1270599"/>
            </a:xfrm>
            <a:prstGeom prst="rect">
              <a:avLst/>
            </a:prstGeom>
            <a:noFill/>
            <a:ln>
              <a:noFill/>
            </a:ln>
          </p:spPr>
        </p:pic>
        <p:pic>
          <p:nvPicPr>
            <p:cNvPr id="523" name="Google Shape;523;p32"/>
            <p:cNvPicPr preferRelativeResize="0"/>
            <p:nvPr/>
          </p:nvPicPr>
          <p:blipFill rotWithShape="1">
            <a:blip r:embed="rId5">
              <a:alphaModFix/>
            </a:blip>
            <a:srcRect b="0" l="0" r="0" t="0"/>
            <a:stretch/>
          </p:blipFill>
          <p:spPr>
            <a:xfrm rot="-686187">
              <a:off x="6461025" y="386841"/>
              <a:ext cx="288850" cy="366921"/>
            </a:xfrm>
            <a:prstGeom prst="rect">
              <a:avLst/>
            </a:prstGeom>
            <a:noFill/>
            <a:ln>
              <a:noFill/>
            </a:ln>
          </p:spPr>
        </p:pic>
        <p:pic>
          <p:nvPicPr>
            <p:cNvPr id="524" name="Google Shape;524;p32"/>
            <p:cNvPicPr preferRelativeResize="0"/>
            <p:nvPr/>
          </p:nvPicPr>
          <p:blipFill rotWithShape="1">
            <a:blip r:embed="rId4">
              <a:alphaModFix/>
            </a:blip>
            <a:srcRect b="48067" l="85601" r="0" t="35972"/>
            <a:stretch/>
          </p:blipFill>
          <p:spPr>
            <a:xfrm>
              <a:off x="6461025" y="1510225"/>
              <a:ext cx="288849" cy="408749"/>
            </a:xfrm>
            <a:prstGeom prst="rect">
              <a:avLst/>
            </a:prstGeom>
            <a:noFill/>
            <a:ln>
              <a:noFill/>
            </a:ln>
          </p:spPr>
        </p:pic>
        <p:pic>
          <p:nvPicPr>
            <p:cNvPr id="525" name="Google Shape;525;p32"/>
            <p:cNvPicPr preferRelativeResize="0"/>
            <p:nvPr/>
          </p:nvPicPr>
          <p:blipFill rotWithShape="1">
            <a:blip r:embed="rId4">
              <a:alphaModFix/>
            </a:blip>
            <a:srcRect b="70086" l="68861" r="11385" t="21807"/>
            <a:stretch/>
          </p:blipFill>
          <p:spPr>
            <a:xfrm>
              <a:off x="6031275" y="1061800"/>
              <a:ext cx="396250" cy="207600"/>
            </a:xfrm>
            <a:prstGeom prst="rect">
              <a:avLst/>
            </a:prstGeom>
            <a:noFill/>
            <a:ln>
              <a:noFill/>
            </a:ln>
          </p:spPr>
        </p:pic>
        <p:pic>
          <p:nvPicPr>
            <p:cNvPr id="526" name="Google Shape;526;p32"/>
            <p:cNvPicPr preferRelativeResize="0"/>
            <p:nvPr/>
          </p:nvPicPr>
          <p:blipFill rotWithShape="1">
            <a:blip r:embed="rId6">
              <a:alphaModFix/>
            </a:blip>
            <a:srcRect b="0" l="0" r="0" t="0"/>
            <a:stretch/>
          </p:blipFill>
          <p:spPr>
            <a:xfrm>
              <a:off x="6156400" y="680522"/>
              <a:ext cx="349575" cy="336466"/>
            </a:xfrm>
            <a:prstGeom prst="rect">
              <a:avLst/>
            </a:prstGeom>
            <a:noFill/>
            <a:ln>
              <a:noFill/>
            </a:ln>
          </p:spPr>
        </p:pic>
      </p:grpSp>
      <p:cxnSp>
        <p:nvCxnSpPr>
          <p:cNvPr id="527" name="Google Shape;527;p32"/>
          <p:cNvCxnSpPr/>
          <p:nvPr/>
        </p:nvCxnSpPr>
        <p:spPr>
          <a:xfrm>
            <a:off x="3290975" y="2367025"/>
            <a:ext cx="910500" cy="0"/>
          </a:xfrm>
          <a:prstGeom prst="straightConnector1">
            <a:avLst/>
          </a:prstGeom>
          <a:noFill/>
          <a:ln cap="flat" cmpd="sng" w="38100">
            <a:solidFill>
              <a:srgbClr val="595959"/>
            </a:solidFill>
            <a:prstDash val="solid"/>
            <a:round/>
            <a:headEnd len="sm" w="sm" type="none"/>
            <a:tailEnd len="med" w="med" type="triangle"/>
          </a:ln>
        </p:spPr>
      </p:cxnSp>
      <p:pic>
        <p:nvPicPr>
          <p:cNvPr id="528" name="Google Shape;528;p32"/>
          <p:cNvPicPr preferRelativeResize="0"/>
          <p:nvPr/>
        </p:nvPicPr>
        <p:blipFill rotWithShape="1">
          <a:blip r:embed="rId5">
            <a:alphaModFix/>
          </a:blip>
          <a:srcRect b="0" l="0" r="0" t="0"/>
          <a:stretch/>
        </p:blipFill>
        <p:spPr>
          <a:xfrm rot="-686180">
            <a:off x="4580695" y="1482083"/>
            <a:ext cx="400779" cy="509098"/>
          </a:xfrm>
          <a:prstGeom prst="rect">
            <a:avLst/>
          </a:prstGeom>
          <a:noFill/>
          <a:ln>
            <a:noFill/>
          </a:ln>
        </p:spPr>
      </p:pic>
      <p:pic>
        <p:nvPicPr>
          <p:cNvPr id="529" name="Google Shape;529;p32"/>
          <p:cNvPicPr preferRelativeResize="0"/>
          <p:nvPr/>
        </p:nvPicPr>
        <p:blipFill rotWithShape="1">
          <a:blip r:embed="rId4">
            <a:alphaModFix/>
          </a:blip>
          <a:srcRect b="70086" l="68861" r="11385" t="21807"/>
          <a:stretch/>
        </p:blipFill>
        <p:spPr>
          <a:xfrm>
            <a:off x="4566751" y="1062695"/>
            <a:ext cx="549797" cy="288041"/>
          </a:xfrm>
          <a:prstGeom prst="rect">
            <a:avLst/>
          </a:prstGeom>
          <a:noFill/>
          <a:ln>
            <a:noFill/>
          </a:ln>
        </p:spPr>
      </p:pic>
      <p:pic>
        <p:nvPicPr>
          <p:cNvPr id="530" name="Google Shape;530;p32"/>
          <p:cNvPicPr preferRelativeResize="0"/>
          <p:nvPr/>
        </p:nvPicPr>
        <p:blipFill rotWithShape="1">
          <a:blip r:embed="rId4">
            <a:alphaModFix/>
          </a:blip>
          <a:srcRect b="48067" l="85601" r="0" t="35972"/>
          <a:stretch/>
        </p:blipFill>
        <p:spPr>
          <a:xfrm>
            <a:off x="4133426" y="2571759"/>
            <a:ext cx="400778" cy="567133"/>
          </a:xfrm>
          <a:prstGeom prst="rect">
            <a:avLst/>
          </a:prstGeom>
          <a:noFill/>
          <a:ln>
            <a:noFill/>
          </a:ln>
        </p:spPr>
      </p:pic>
      <p:pic>
        <p:nvPicPr>
          <p:cNvPr id="531" name="Google Shape;531;p32"/>
          <p:cNvPicPr preferRelativeResize="0"/>
          <p:nvPr/>
        </p:nvPicPr>
        <p:blipFill rotWithShape="1">
          <a:blip r:embed="rId4">
            <a:alphaModFix/>
          </a:blip>
          <a:srcRect b="28954" l="0" r="80624" t="53301"/>
          <a:stretch/>
        </p:blipFill>
        <p:spPr>
          <a:xfrm>
            <a:off x="4382233" y="2091022"/>
            <a:ext cx="485034" cy="567133"/>
          </a:xfrm>
          <a:prstGeom prst="rect">
            <a:avLst/>
          </a:prstGeom>
          <a:noFill/>
          <a:ln>
            <a:noFill/>
          </a:ln>
        </p:spPr>
      </p:pic>
      <p:pic>
        <p:nvPicPr>
          <p:cNvPr id="532" name="Google Shape;532;p32"/>
          <p:cNvPicPr preferRelativeResize="0"/>
          <p:nvPr/>
        </p:nvPicPr>
        <p:blipFill rotWithShape="1">
          <a:blip r:embed="rId4">
            <a:alphaModFix/>
          </a:blip>
          <a:srcRect b="0" l="78037" r="0" t="80934"/>
          <a:stretch/>
        </p:blipFill>
        <p:spPr>
          <a:xfrm>
            <a:off x="5079805" y="1440494"/>
            <a:ext cx="549797" cy="609382"/>
          </a:xfrm>
          <a:prstGeom prst="rect">
            <a:avLst/>
          </a:prstGeom>
          <a:noFill/>
          <a:ln>
            <a:noFill/>
          </a:ln>
        </p:spPr>
      </p:pic>
      <p:pic>
        <p:nvPicPr>
          <p:cNvPr id="533" name="Google Shape;533;p32"/>
          <p:cNvPicPr preferRelativeResize="0"/>
          <p:nvPr/>
        </p:nvPicPr>
        <p:blipFill rotWithShape="1">
          <a:blip r:embed="rId4">
            <a:alphaModFix/>
          </a:blip>
          <a:srcRect b="48098" l="21604" r="62383" t="28529"/>
          <a:stretch/>
        </p:blipFill>
        <p:spPr>
          <a:xfrm>
            <a:off x="5027986" y="2198252"/>
            <a:ext cx="400778" cy="746987"/>
          </a:xfrm>
          <a:prstGeom prst="rect">
            <a:avLst/>
          </a:prstGeom>
          <a:noFill/>
          <a:ln>
            <a:noFill/>
          </a:ln>
        </p:spPr>
      </p:pic>
      <p:pic>
        <p:nvPicPr>
          <p:cNvPr id="534" name="Google Shape;534;p32"/>
          <p:cNvPicPr preferRelativeResize="0"/>
          <p:nvPr/>
        </p:nvPicPr>
        <p:blipFill rotWithShape="1">
          <a:blip r:embed="rId6">
            <a:alphaModFix/>
          </a:blip>
          <a:srcRect b="0" l="0" r="0" t="0"/>
          <a:stretch/>
        </p:blipFill>
        <p:spPr>
          <a:xfrm>
            <a:off x="3888438" y="1507555"/>
            <a:ext cx="493776" cy="475267"/>
          </a:xfrm>
          <a:prstGeom prst="rect">
            <a:avLst/>
          </a:prstGeom>
          <a:noFill/>
          <a:ln>
            <a:noFill/>
          </a:ln>
        </p:spPr>
      </p:pic>
      <p:grpSp>
        <p:nvGrpSpPr>
          <p:cNvPr id="535" name="Google Shape;535;p32"/>
          <p:cNvGrpSpPr/>
          <p:nvPr/>
        </p:nvGrpSpPr>
        <p:grpSpPr>
          <a:xfrm>
            <a:off x="6708547" y="1187125"/>
            <a:ext cx="2270694" cy="2374933"/>
            <a:chOff x="5018258" y="5480772"/>
            <a:chExt cx="2011244" cy="2103572"/>
          </a:xfrm>
        </p:grpSpPr>
        <p:pic>
          <p:nvPicPr>
            <p:cNvPr id="536" name="Google Shape;536;p32"/>
            <p:cNvPicPr preferRelativeResize="0"/>
            <p:nvPr/>
          </p:nvPicPr>
          <p:blipFill rotWithShape="1">
            <a:blip r:embed="rId7">
              <a:alphaModFix/>
            </a:blip>
            <a:srcRect b="71792" l="78860" r="0" t="0"/>
            <a:stretch/>
          </p:blipFill>
          <p:spPr>
            <a:xfrm rot="-10763977">
              <a:off x="6317766" y="6518122"/>
              <a:ext cx="706234" cy="1053815"/>
            </a:xfrm>
            <a:prstGeom prst="rect">
              <a:avLst/>
            </a:prstGeom>
            <a:noFill/>
            <a:ln>
              <a:noFill/>
            </a:ln>
          </p:spPr>
        </p:pic>
        <p:pic>
          <p:nvPicPr>
            <p:cNvPr id="537" name="Google Shape;537;p32"/>
            <p:cNvPicPr preferRelativeResize="0"/>
            <p:nvPr/>
          </p:nvPicPr>
          <p:blipFill rotWithShape="1">
            <a:blip r:embed="rId6">
              <a:alphaModFix/>
            </a:blip>
            <a:srcRect b="0" l="0" r="0" t="0"/>
            <a:stretch/>
          </p:blipFill>
          <p:spPr>
            <a:xfrm>
              <a:off x="5018258" y="5703311"/>
              <a:ext cx="559336" cy="538375"/>
            </a:xfrm>
            <a:prstGeom prst="rect">
              <a:avLst/>
            </a:prstGeom>
            <a:noFill/>
            <a:ln>
              <a:noFill/>
            </a:ln>
          </p:spPr>
        </p:pic>
        <p:pic>
          <p:nvPicPr>
            <p:cNvPr id="538" name="Google Shape;538;p32"/>
            <p:cNvPicPr preferRelativeResize="0"/>
            <p:nvPr/>
          </p:nvPicPr>
          <p:blipFill rotWithShape="1">
            <a:blip r:embed="rId5">
              <a:alphaModFix/>
            </a:blip>
            <a:srcRect b="0" l="0" r="0" t="0"/>
            <a:stretch/>
          </p:blipFill>
          <p:spPr>
            <a:xfrm rot="16">
              <a:off x="5577597" y="5480773"/>
              <a:ext cx="351030" cy="445902"/>
            </a:xfrm>
            <a:prstGeom prst="rect">
              <a:avLst/>
            </a:prstGeom>
            <a:noFill/>
            <a:ln>
              <a:noFill/>
            </a:ln>
          </p:spPr>
        </p:pic>
        <p:pic>
          <p:nvPicPr>
            <p:cNvPr id="539" name="Google Shape;539;p32"/>
            <p:cNvPicPr preferRelativeResize="0"/>
            <p:nvPr/>
          </p:nvPicPr>
          <p:blipFill rotWithShape="1">
            <a:blip r:embed="rId4">
              <a:alphaModFix/>
            </a:blip>
            <a:srcRect b="48067" l="85601" r="0" t="35972"/>
            <a:stretch/>
          </p:blipFill>
          <p:spPr>
            <a:xfrm rot="2143865">
              <a:off x="5217444" y="6740071"/>
              <a:ext cx="288850" cy="408749"/>
            </a:xfrm>
            <a:prstGeom prst="rect">
              <a:avLst/>
            </a:prstGeom>
            <a:noFill/>
            <a:ln>
              <a:noFill/>
            </a:ln>
          </p:spPr>
        </p:pic>
        <p:pic>
          <p:nvPicPr>
            <p:cNvPr id="540" name="Google Shape;540;p32"/>
            <p:cNvPicPr preferRelativeResize="0"/>
            <p:nvPr/>
          </p:nvPicPr>
          <p:blipFill rotWithShape="1">
            <a:blip r:embed="rId4">
              <a:alphaModFix/>
            </a:blip>
            <a:srcRect b="70086" l="68861" r="11385" t="21807"/>
            <a:stretch/>
          </p:blipFill>
          <p:spPr>
            <a:xfrm>
              <a:off x="5066576" y="6415613"/>
              <a:ext cx="396250" cy="207600"/>
            </a:xfrm>
            <a:prstGeom prst="rect">
              <a:avLst/>
            </a:prstGeom>
            <a:noFill/>
            <a:ln>
              <a:noFill/>
            </a:ln>
          </p:spPr>
        </p:pic>
        <p:pic>
          <p:nvPicPr>
            <p:cNvPr id="541" name="Google Shape;541;p32"/>
            <p:cNvPicPr preferRelativeResize="0"/>
            <p:nvPr/>
          </p:nvPicPr>
          <p:blipFill rotWithShape="1">
            <a:blip r:embed="rId4">
              <a:alphaModFix/>
            </a:blip>
            <a:srcRect b="0" l="78037" r="0" t="80934"/>
            <a:stretch/>
          </p:blipFill>
          <p:spPr>
            <a:xfrm rot="-2117997">
              <a:off x="6044832" y="7047154"/>
              <a:ext cx="349575" cy="387466"/>
            </a:xfrm>
            <a:prstGeom prst="rect">
              <a:avLst/>
            </a:prstGeom>
            <a:noFill/>
            <a:ln>
              <a:noFill/>
            </a:ln>
          </p:spPr>
        </p:pic>
        <p:pic>
          <p:nvPicPr>
            <p:cNvPr id="542" name="Google Shape;542;p32"/>
            <p:cNvPicPr preferRelativeResize="0"/>
            <p:nvPr/>
          </p:nvPicPr>
          <p:blipFill rotWithShape="1">
            <a:blip r:embed="rId4">
              <a:alphaModFix/>
            </a:blip>
            <a:srcRect b="28954" l="0" r="80624" t="53301"/>
            <a:stretch/>
          </p:blipFill>
          <p:spPr>
            <a:xfrm rot="-6491993">
              <a:off x="5517719" y="7033788"/>
              <a:ext cx="443201" cy="518225"/>
            </a:xfrm>
            <a:prstGeom prst="rect">
              <a:avLst/>
            </a:prstGeom>
            <a:noFill/>
            <a:ln>
              <a:noFill/>
            </a:ln>
          </p:spPr>
        </p:pic>
        <p:pic>
          <p:nvPicPr>
            <p:cNvPr id="543" name="Google Shape;543;p32"/>
            <p:cNvPicPr preferRelativeResize="0"/>
            <p:nvPr/>
          </p:nvPicPr>
          <p:blipFill rotWithShape="1">
            <a:blip r:embed="rId8">
              <a:alphaModFix/>
            </a:blip>
            <a:srcRect b="0" l="0" r="0" t="0"/>
            <a:stretch/>
          </p:blipFill>
          <p:spPr>
            <a:xfrm>
              <a:off x="5337975" y="5816500"/>
              <a:ext cx="1313377" cy="1378201"/>
            </a:xfrm>
            <a:prstGeom prst="rect">
              <a:avLst/>
            </a:prstGeom>
            <a:noFill/>
            <a:ln>
              <a:noFill/>
            </a:ln>
          </p:spPr>
        </p:pic>
        <p:sp>
          <p:nvSpPr>
            <p:cNvPr id="544" name="Google Shape;544;p32"/>
            <p:cNvSpPr/>
            <p:nvPr/>
          </p:nvSpPr>
          <p:spPr>
            <a:xfrm>
              <a:off x="5619912" y="6314534"/>
              <a:ext cx="785526" cy="359570"/>
            </a:xfrm>
            <a:prstGeom prst="rect">
              <a:avLst/>
            </a:prstGeom>
          </p:spPr>
          <p:txBody>
            <a:bodyPr>
              <a:prstTxWarp prst="textPlain"/>
            </a:bodyPr>
            <a:lstStyle/>
            <a:p>
              <a:pPr lvl="0" algn="ctr"/>
              <a:r>
                <a:rPr b="0" i="0">
                  <a:ln cap="flat" cmpd="sng" w="9525">
                    <a:solidFill>
                      <a:srgbClr val="FFFFFF"/>
                    </a:solidFill>
                    <a:prstDash val="solid"/>
                    <a:round/>
                    <a:headEnd len="sm" w="sm" type="none"/>
                    <a:tailEnd len="sm" w="sm" type="none"/>
                  </a:ln>
                  <a:solidFill>
                    <a:srgbClr val="FFFFFF"/>
                  </a:solidFill>
                  <a:latin typeface="Arial"/>
                </a:rPr>
                <a:t>Drug</a:t>
              </a:r>
            </a:p>
          </p:txBody>
        </p:sp>
      </p:grpSp>
      <p:sp>
        <p:nvSpPr>
          <p:cNvPr id="545" name="Google Shape;545;p32"/>
          <p:cNvSpPr txBox="1"/>
          <p:nvPr/>
        </p:nvSpPr>
        <p:spPr>
          <a:xfrm>
            <a:off x="4324725" y="3093625"/>
            <a:ext cx="14667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500" u="none" cap="none" strike="noStrike">
                <a:solidFill>
                  <a:srgbClr val="000000"/>
                </a:solidFill>
                <a:latin typeface="Arial"/>
                <a:ea typeface="Arial"/>
                <a:cs typeface="Arial"/>
                <a:sym typeface="Arial"/>
              </a:rPr>
              <a:t>Receptor binding affinities</a:t>
            </a:r>
            <a:endParaRPr b="0" i="0" sz="1500" u="none" cap="none" strike="noStrike">
              <a:solidFill>
                <a:srgbClr val="000000"/>
              </a:solidFill>
              <a:latin typeface="Arial"/>
              <a:ea typeface="Arial"/>
              <a:cs typeface="Arial"/>
              <a:sym typeface="Arial"/>
            </a:endParaRPr>
          </a:p>
        </p:txBody>
      </p:sp>
      <p:cxnSp>
        <p:nvCxnSpPr>
          <p:cNvPr id="546" name="Google Shape;546;p32"/>
          <p:cNvCxnSpPr/>
          <p:nvPr/>
        </p:nvCxnSpPr>
        <p:spPr>
          <a:xfrm>
            <a:off x="5613413" y="2348300"/>
            <a:ext cx="910500" cy="0"/>
          </a:xfrm>
          <a:prstGeom prst="straightConnector1">
            <a:avLst/>
          </a:prstGeom>
          <a:noFill/>
          <a:ln cap="flat" cmpd="sng" w="38100">
            <a:solidFill>
              <a:srgbClr val="595959"/>
            </a:solidFill>
            <a:prstDash val="solid"/>
            <a:round/>
            <a:headEnd len="sm" w="sm"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nvSpPr>
        <p:spPr>
          <a:xfrm>
            <a:off x="2364235" y="2079338"/>
            <a:ext cx="7363500" cy="49241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What is a psychiatric medication? </a:t>
            </a:r>
            <a:endParaRPr b="1" i="0" sz="20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33"/>
          <p:cNvSpPr txBox="1"/>
          <p:nvPr/>
        </p:nvSpPr>
        <p:spPr>
          <a:xfrm>
            <a:off x="4029878" y="6981074"/>
            <a:ext cx="3687600" cy="1743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Psychotropic drugs  can be conceptualized as combinations of pieces of anti-neurotransmitters.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Our example drug would be marketed  as an antipsychotic. According to NbN it would called a dopamine and serotonin receptor antagonist, with anticholinergic and antihistamine properties.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p:txBody>
      </p:sp>
      <p:sp>
        <p:nvSpPr>
          <p:cNvPr id="552" name="Google Shape;552;p33"/>
          <p:cNvSpPr txBox="1"/>
          <p:nvPr/>
        </p:nvSpPr>
        <p:spPr>
          <a:xfrm>
            <a:off x="356324" y="1408885"/>
            <a:ext cx="23991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“Anti-neurotransmitters”</a:t>
            </a:r>
            <a:endParaRPr b="0" i="0" sz="1100" u="none" cap="none" strike="noStrike">
              <a:solidFill>
                <a:srgbClr val="000000"/>
              </a:solidFill>
              <a:latin typeface="Arial"/>
              <a:ea typeface="Arial"/>
              <a:cs typeface="Arial"/>
              <a:sym typeface="Arial"/>
            </a:endParaRPr>
          </a:p>
        </p:txBody>
      </p:sp>
      <p:grpSp>
        <p:nvGrpSpPr>
          <p:cNvPr id="553" name="Google Shape;553;p33"/>
          <p:cNvGrpSpPr/>
          <p:nvPr/>
        </p:nvGrpSpPr>
        <p:grpSpPr>
          <a:xfrm>
            <a:off x="1390917" y="508688"/>
            <a:ext cx="970230" cy="894040"/>
            <a:chOff x="4351600" y="173000"/>
            <a:chExt cx="1466675" cy="1351500"/>
          </a:xfrm>
        </p:grpSpPr>
        <p:pic>
          <p:nvPicPr>
            <p:cNvPr id="554" name="Google Shape;554;p33"/>
            <p:cNvPicPr preferRelativeResize="0"/>
            <p:nvPr/>
          </p:nvPicPr>
          <p:blipFill rotWithShape="1">
            <a:blip r:embed="rId3">
              <a:alphaModFix/>
            </a:blip>
            <a:srcRect b="51060" l="0" r="45581" t="0"/>
            <a:stretch/>
          </p:blipFill>
          <p:spPr>
            <a:xfrm>
              <a:off x="4351600" y="173000"/>
              <a:ext cx="1466675" cy="1217125"/>
            </a:xfrm>
            <a:prstGeom prst="rect">
              <a:avLst/>
            </a:prstGeom>
            <a:noFill/>
            <a:ln>
              <a:noFill/>
            </a:ln>
          </p:spPr>
        </p:pic>
        <p:pic>
          <p:nvPicPr>
            <p:cNvPr id="555" name="Google Shape;555;p33"/>
            <p:cNvPicPr preferRelativeResize="0"/>
            <p:nvPr/>
          </p:nvPicPr>
          <p:blipFill rotWithShape="1">
            <a:blip r:embed="rId4">
              <a:alphaModFix/>
            </a:blip>
            <a:srcRect b="48098" l="21604" r="62383" t="28529"/>
            <a:stretch/>
          </p:blipFill>
          <p:spPr>
            <a:xfrm>
              <a:off x="4940513" y="986125"/>
              <a:ext cx="288849" cy="538375"/>
            </a:xfrm>
            <a:prstGeom prst="rect">
              <a:avLst/>
            </a:prstGeom>
            <a:noFill/>
            <a:ln>
              <a:noFill/>
            </a:ln>
          </p:spPr>
        </p:pic>
      </p:grpSp>
      <p:grpSp>
        <p:nvGrpSpPr>
          <p:cNvPr id="556" name="Google Shape;556;p33"/>
          <p:cNvGrpSpPr/>
          <p:nvPr/>
        </p:nvGrpSpPr>
        <p:grpSpPr>
          <a:xfrm>
            <a:off x="1433275" y="1787691"/>
            <a:ext cx="822595" cy="837529"/>
            <a:chOff x="6156400" y="1916000"/>
            <a:chExt cx="1243499" cy="1266074"/>
          </a:xfrm>
        </p:grpSpPr>
        <p:pic>
          <p:nvPicPr>
            <p:cNvPr id="557" name="Google Shape;557;p33"/>
            <p:cNvPicPr preferRelativeResize="0"/>
            <p:nvPr/>
          </p:nvPicPr>
          <p:blipFill rotWithShape="1">
            <a:blip r:embed="rId3">
              <a:alphaModFix/>
            </a:blip>
            <a:srcRect b="0" l="53861" r="0" t="51060"/>
            <a:stretch/>
          </p:blipFill>
          <p:spPr>
            <a:xfrm>
              <a:off x="6156400" y="1916000"/>
              <a:ext cx="1243499" cy="1217125"/>
            </a:xfrm>
            <a:prstGeom prst="rect">
              <a:avLst/>
            </a:prstGeom>
            <a:noFill/>
            <a:ln>
              <a:noFill/>
            </a:ln>
          </p:spPr>
        </p:pic>
        <p:pic>
          <p:nvPicPr>
            <p:cNvPr id="558" name="Google Shape;558;p33"/>
            <p:cNvPicPr preferRelativeResize="0"/>
            <p:nvPr/>
          </p:nvPicPr>
          <p:blipFill rotWithShape="1">
            <a:blip r:embed="rId4">
              <a:alphaModFix/>
            </a:blip>
            <a:srcRect b="0" l="78037" r="0" t="80934"/>
            <a:stretch/>
          </p:blipFill>
          <p:spPr>
            <a:xfrm>
              <a:off x="6262650" y="2742875"/>
              <a:ext cx="396250" cy="439199"/>
            </a:xfrm>
            <a:prstGeom prst="rect">
              <a:avLst/>
            </a:prstGeom>
            <a:noFill/>
            <a:ln>
              <a:noFill/>
            </a:ln>
          </p:spPr>
        </p:pic>
      </p:grpSp>
      <p:grpSp>
        <p:nvGrpSpPr>
          <p:cNvPr id="559" name="Google Shape;559;p33"/>
          <p:cNvGrpSpPr/>
          <p:nvPr/>
        </p:nvGrpSpPr>
        <p:grpSpPr>
          <a:xfrm>
            <a:off x="345250" y="1769656"/>
            <a:ext cx="970231" cy="841979"/>
            <a:chOff x="4517800" y="1730125"/>
            <a:chExt cx="1466675" cy="1272800"/>
          </a:xfrm>
        </p:grpSpPr>
        <p:pic>
          <p:nvPicPr>
            <p:cNvPr id="560" name="Google Shape;560;p33"/>
            <p:cNvPicPr preferRelativeResize="0"/>
            <p:nvPr/>
          </p:nvPicPr>
          <p:blipFill rotWithShape="1">
            <a:blip r:embed="rId3">
              <a:alphaModFix/>
            </a:blip>
            <a:srcRect b="0" l="0" r="45581" t="51060"/>
            <a:stretch/>
          </p:blipFill>
          <p:spPr>
            <a:xfrm>
              <a:off x="4517800" y="1785800"/>
              <a:ext cx="1466675" cy="1217125"/>
            </a:xfrm>
            <a:prstGeom prst="rect">
              <a:avLst/>
            </a:prstGeom>
            <a:noFill/>
            <a:ln>
              <a:noFill/>
            </a:ln>
          </p:spPr>
        </p:pic>
        <p:pic>
          <p:nvPicPr>
            <p:cNvPr id="561" name="Google Shape;561;p33"/>
            <p:cNvPicPr preferRelativeResize="0"/>
            <p:nvPr/>
          </p:nvPicPr>
          <p:blipFill rotWithShape="1">
            <a:blip r:embed="rId4">
              <a:alphaModFix/>
            </a:blip>
            <a:srcRect b="28954" l="0" r="80624" t="53301"/>
            <a:stretch/>
          </p:blipFill>
          <p:spPr>
            <a:xfrm>
              <a:off x="4592338" y="1730125"/>
              <a:ext cx="349574" cy="408749"/>
            </a:xfrm>
            <a:prstGeom prst="rect">
              <a:avLst/>
            </a:prstGeom>
            <a:noFill/>
            <a:ln>
              <a:noFill/>
            </a:ln>
          </p:spPr>
        </p:pic>
      </p:grpSp>
      <p:grpSp>
        <p:nvGrpSpPr>
          <p:cNvPr id="562" name="Google Shape;562;p33"/>
          <p:cNvGrpSpPr/>
          <p:nvPr/>
        </p:nvGrpSpPr>
        <p:grpSpPr>
          <a:xfrm>
            <a:off x="365863" y="372663"/>
            <a:ext cx="905367" cy="1030065"/>
            <a:chOff x="6031275" y="361847"/>
            <a:chExt cx="1368624" cy="1557127"/>
          </a:xfrm>
        </p:grpSpPr>
        <p:pic>
          <p:nvPicPr>
            <p:cNvPr id="563" name="Google Shape;563;p33"/>
            <p:cNvPicPr preferRelativeResize="0"/>
            <p:nvPr/>
          </p:nvPicPr>
          <p:blipFill rotWithShape="1">
            <a:blip r:embed="rId3">
              <a:alphaModFix/>
            </a:blip>
            <a:srcRect b="48911" l="53861" r="0" t="0"/>
            <a:stretch/>
          </p:blipFill>
          <p:spPr>
            <a:xfrm>
              <a:off x="6156400" y="530312"/>
              <a:ext cx="1243499" cy="1270599"/>
            </a:xfrm>
            <a:prstGeom prst="rect">
              <a:avLst/>
            </a:prstGeom>
            <a:noFill/>
            <a:ln>
              <a:noFill/>
            </a:ln>
          </p:spPr>
        </p:pic>
        <p:pic>
          <p:nvPicPr>
            <p:cNvPr id="564" name="Google Shape;564;p33"/>
            <p:cNvPicPr preferRelativeResize="0"/>
            <p:nvPr/>
          </p:nvPicPr>
          <p:blipFill rotWithShape="1">
            <a:blip r:embed="rId5">
              <a:alphaModFix/>
            </a:blip>
            <a:srcRect b="0" l="0" r="0" t="0"/>
            <a:stretch/>
          </p:blipFill>
          <p:spPr>
            <a:xfrm rot="-686187">
              <a:off x="6461025" y="386841"/>
              <a:ext cx="288850" cy="366921"/>
            </a:xfrm>
            <a:prstGeom prst="rect">
              <a:avLst/>
            </a:prstGeom>
            <a:noFill/>
            <a:ln>
              <a:noFill/>
            </a:ln>
          </p:spPr>
        </p:pic>
        <p:pic>
          <p:nvPicPr>
            <p:cNvPr id="565" name="Google Shape;565;p33"/>
            <p:cNvPicPr preferRelativeResize="0"/>
            <p:nvPr/>
          </p:nvPicPr>
          <p:blipFill rotWithShape="1">
            <a:blip r:embed="rId4">
              <a:alphaModFix/>
            </a:blip>
            <a:srcRect b="48067" l="85601" r="0" t="35972"/>
            <a:stretch/>
          </p:blipFill>
          <p:spPr>
            <a:xfrm>
              <a:off x="6461025" y="1510225"/>
              <a:ext cx="288849" cy="408749"/>
            </a:xfrm>
            <a:prstGeom prst="rect">
              <a:avLst/>
            </a:prstGeom>
            <a:noFill/>
            <a:ln>
              <a:noFill/>
            </a:ln>
          </p:spPr>
        </p:pic>
        <p:pic>
          <p:nvPicPr>
            <p:cNvPr id="566" name="Google Shape;566;p33"/>
            <p:cNvPicPr preferRelativeResize="0"/>
            <p:nvPr/>
          </p:nvPicPr>
          <p:blipFill rotWithShape="1">
            <a:blip r:embed="rId4">
              <a:alphaModFix/>
            </a:blip>
            <a:srcRect b="70086" l="68861" r="11385" t="21807"/>
            <a:stretch/>
          </p:blipFill>
          <p:spPr>
            <a:xfrm>
              <a:off x="6031275" y="1061800"/>
              <a:ext cx="396250" cy="207600"/>
            </a:xfrm>
            <a:prstGeom prst="rect">
              <a:avLst/>
            </a:prstGeom>
            <a:noFill/>
            <a:ln>
              <a:noFill/>
            </a:ln>
          </p:spPr>
        </p:pic>
        <p:pic>
          <p:nvPicPr>
            <p:cNvPr id="567" name="Google Shape;567;p33"/>
            <p:cNvPicPr preferRelativeResize="0"/>
            <p:nvPr/>
          </p:nvPicPr>
          <p:blipFill rotWithShape="1">
            <a:blip r:embed="rId6">
              <a:alphaModFix/>
            </a:blip>
            <a:srcRect b="0" l="0" r="0" t="0"/>
            <a:stretch/>
          </p:blipFill>
          <p:spPr>
            <a:xfrm>
              <a:off x="6156400" y="680522"/>
              <a:ext cx="349575" cy="336466"/>
            </a:xfrm>
            <a:prstGeom prst="rect">
              <a:avLst/>
            </a:prstGeom>
            <a:noFill/>
            <a:ln>
              <a:noFill/>
            </a:ln>
          </p:spPr>
        </p:pic>
      </p:grpSp>
      <p:cxnSp>
        <p:nvCxnSpPr>
          <p:cNvPr id="568" name="Google Shape;568;p33"/>
          <p:cNvCxnSpPr/>
          <p:nvPr/>
        </p:nvCxnSpPr>
        <p:spPr>
          <a:xfrm>
            <a:off x="2418964" y="1614847"/>
            <a:ext cx="518016" cy="0"/>
          </a:xfrm>
          <a:prstGeom prst="straightConnector1">
            <a:avLst/>
          </a:prstGeom>
          <a:noFill/>
          <a:ln cap="flat" cmpd="sng" w="38100">
            <a:solidFill>
              <a:srgbClr val="595959"/>
            </a:solidFill>
            <a:prstDash val="solid"/>
            <a:round/>
            <a:headEnd len="sm" w="sm" type="none"/>
            <a:tailEnd len="med" w="med" type="triangle"/>
          </a:ln>
        </p:spPr>
      </p:cxnSp>
      <p:pic>
        <p:nvPicPr>
          <p:cNvPr id="569" name="Google Shape;569;p33"/>
          <p:cNvPicPr preferRelativeResize="0"/>
          <p:nvPr/>
        </p:nvPicPr>
        <p:blipFill rotWithShape="1">
          <a:blip r:embed="rId5">
            <a:alphaModFix/>
          </a:blip>
          <a:srcRect b="0" l="0" r="0" t="0"/>
          <a:stretch/>
        </p:blipFill>
        <p:spPr>
          <a:xfrm rot="-686180">
            <a:off x="3499888" y="1377677"/>
            <a:ext cx="288899" cy="366980"/>
          </a:xfrm>
          <a:prstGeom prst="rect">
            <a:avLst/>
          </a:prstGeom>
          <a:noFill/>
          <a:ln>
            <a:noFill/>
          </a:ln>
        </p:spPr>
      </p:pic>
      <p:pic>
        <p:nvPicPr>
          <p:cNvPr id="570" name="Google Shape;570;p33"/>
          <p:cNvPicPr preferRelativeResize="0"/>
          <p:nvPr/>
        </p:nvPicPr>
        <p:blipFill rotWithShape="1">
          <a:blip r:embed="rId4">
            <a:alphaModFix/>
          </a:blip>
          <a:srcRect b="70086" l="68861" r="11385" t="21807"/>
          <a:stretch/>
        </p:blipFill>
        <p:spPr>
          <a:xfrm>
            <a:off x="3548700" y="1117216"/>
            <a:ext cx="396318" cy="207633"/>
          </a:xfrm>
          <a:prstGeom prst="rect">
            <a:avLst/>
          </a:prstGeom>
          <a:noFill/>
          <a:ln>
            <a:noFill/>
          </a:ln>
        </p:spPr>
      </p:pic>
      <p:pic>
        <p:nvPicPr>
          <p:cNvPr id="571" name="Google Shape;571;p33"/>
          <p:cNvPicPr preferRelativeResize="0"/>
          <p:nvPr/>
        </p:nvPicPr>
        <p:blipFill rotWithShape="1">
          <a:blip r:embed="rId4">
            <a:alphaModFix/>
          </a:blip>
          <a:srcRect b="48067" l="85601" r="0" t="35972"/>
          <a:stretch/>
        </p:blipFill>
        <p:spPr>
          <a:xfrm>
            <a:off x="2760734" y="1832967"/>
            <a:ext cx="288899" cy="408815"/>
          </a:xfrm>
          <a:prstGeom prst="rect">
            <a:avLst/>
          </a:prstGeom>
          <a:noFill/>
          <a:ln>
            <a:noFill/>
          </a:ln>
        </p:spPr>
      </p:pic>
      <p:pic>
        <p:nvPicPr>
          <p:cNvPr id="572" name="Google Shape;572;p33"/>
          <p:cNvPicPr preferRelativeResize="0"/>
          <p:nvPr/>
        </p:nvPicPr>
        <p:blipFill rotWithShape="1">
          <a:blip r:embed="rId4">
            <a:alphaModFix/>
          </a:blip>
          <a:srcRect b="28954" l="0" r="80624" t="53301"/>
          <a:stretch/>
        </p:blipFill>
        <p:spPr>
          <a:xfrm>
            <a:off x="3097517" y="1533750"/>
            <a:ext cx="349634" cy="408815"/>
          </a:xfrm>
          <a:prstGeom prst="rect">
            <a:avLst/>
          </a:prstGeom>
          <a:noFill/>
          <a:ln>
            <a:noFill/>
          </a:ln>
        </p:spPr>
      </p:pic>
      <p:pic>
        <p:nvPicPr>
          <p:cNvPr id="573" name="Google Shape;573;p33"/>
          <p:cNvPicPr preferRelativeResize="0"/>
          <p:nvPr/>
        </p:nvPicPr>
        <p:blipFill rotWithShape="1">
          <a:blip r:embed="rId4">
            <a:alphaModFix/>
          </a:blip>
          <a:srcRect b="0" l="78037" r="0" t="80934"/>
          <a:stretch/>
        </p:blipFill>
        <p:spPr>
          <a:xfrm>
            <a:off x="3603757" y="1832967"/>
            <a:ext cx="396318" cy="439270"/>
          </a:xfrm>
          <a:prstGeom prst="rect">
            <a:avLst/>
          </a:prstGeom>
          <a:noFill/>
          <a:ln>
            <a:noFill/>
          </a:ln>
        </p:spPr>
      </p:pic>
      <p:pic>
        <p:nvPicPr>
          <p:cNvPr id="574" name="Google Shape;574;p33"/>
          <p:cNvPicPr preferRelativeResize="0"/>
          <p:nvPr/>
        </p:nvPicPr>
        <p:blipFill rotWithShape="1">
          <a:blip r:embed="rId4">
            <a:alphaModFix/>
          </a:blip>
          <a:srcRect b="48098" l="21604" r="62383" t="28529"/>
          <a:stretch/>
        </p:blipFill>
        <p:spPr>
          <a:xfrm>
            <a:off x="3222208" y="1972551"/>
            <a:ext cx="288899" cy="538462"/>
          </a:xfrm>
          <a:prstGeom prst="rect">
            <a:avLst/>
          </a:prstGeom>
          <a:noFill/>
          <a:ln>
            <a:noFill/>
          </a:ln>
        </p:spPr>
      </p:pic>
      <p:pic>
        <p:nvPicPr>
          <p:cNvPr id="575" name="Google Shape;575;p33"/>
          <p:cNvPicPr preferRelativeResize="0"/>
          <p:nvPr/>
        </p:nvPicPr>
        <p:blipFill rotWithShape="1">
          <a:blip r:embed="rId6">
            <a:alphaModFix/>
          </a:blip>
          <a:srcRect b="0" l="0" r="0" t="0"/>
          <a:stretch/>
        </p:blipFill>
        <p:spPr>
          <a:xfrm>
            <a:off x="3005532" y="1060134"/>
            <a:ext cx="355936" cy="342594"/>
          </a:xfrm>
          <a:prstGeom prst="rect">
            <a:avLst/>
          </a:prstGeom>
          <a:noFill/>
          <a:ln>
            <a:noFill/>
          </a:ln>
        </p:spPr>
      </p:pic>
      <p:grpSp>
        <p:nvGrpSpPr>
          <p:cNvPr id="576" name="Google Shape;576;p33"/>
          <p:cNvGrpSpPr/>
          <p:nvPr/>
        </p:nvGrpSpPr>
        <p:grpSpPr>
          <a:xfrm>
            <a:off x="4855621" y="670985"/>
            <a:ext cx="1871894" cy="1957825"/>
            <a:chOff x="5018258" y="5480772"/>
            <a:chExt cx="2011244" cy="2103572"/>
          </a:xfrm>
        </p:grpSpPr>
        <p:pic>
          <p:nvPicPr>
            <p:cNvPr id="577" name="Google Shape;577;p33"/>
            <p:cNvPicPr preferRelativeResize="0"/>
            <p:nvPr/>
          </p:nvPicPr>
          <p:blipFill rotWithShape="1">
            <a:blip r:embed="rId7">
              <a:alphaModFix/>
            </a:blip>
            <a:srcRect b="71792" l="78860" r="0" t="0"/>
            <a:stretch/>
          </p:blipFill>
          <p:spPr>
            <a:xfrm rot="-10763977">
              <a:off x="6317766" y="6518122"/>
              <a:ext cx="706234" cy="1053815"/>
            </a:xfrm>
            <a:prstGeom prst="rect">
              <a:avLst/>
            </a:prstGeom>
            <a:noFill/>
            <a:ln>
              <a:noFill/>
            </a:ln>
          </p:spPr>
        </p:pic>
        <p:pic>
          <p:nvPicPr>
            <p:cNvPr id="578" name="Google Shape;578;p33"/>
            <p:cNvPicPr preferRelativeResize="0"/>
            <p:nvPr/>
          </p:nvPicPr>
          <p:blipFill rotWithShape="1">
            <a:blip r:embed="rId6">
              <a:alphaModFix/>
            </a:blip>
            <a:srcRect b="0" l="0" r="0" t="0"/>
            <a:stretch/>
          </p:blipFill>
          <p:spPr>
            <a:xfrm>
              <a:off x="5018258" y="5703311"/>
              <a:ext cx="559336" cy="538375"/>
            </a:xfrm>
            <a:prstGeom prst="rect">
              <a:avLst/>
            </a:prstGeom>
            <a:noFill/>
            <a:ln>
              <a:noFill/>
            </a:ln>
          </p:spPr>
        </p:pic>
        <p:pic>
          <p:nvPicPr>
            <p:cNvPr id="579" name="Google Shape;579;p33"/>
            <p:cNvPicPr preferRelativeResize="0"/>
            <p:nvPr/>
          </p:nvPicPr>
          <p:blipFill rotWithShape="1">
            <a:blip r:embed="rId5">
              <a:alphaModFix/>
            </a:blip>
            <a:srcRect b="0" l="0" r="0" t="0"/>
            <a:stretch/>
          </p:blipFill>
          <p:spPr>
            <a:xfrm rot="16">
              <a:off x="5577597" y="5480773"/>
              <a:ext cx="351030" cy="445902"/>
            </a:xfrm>
            <a:prstGeom prst="rect">
              <a:avLst/>
            </a:prstGeom>
            <a:noFill/>
            <a:ln>
              <a:noFill/>
            </a:ln>
          </p:spPr>
        </p:pic>
        <p:pic>
          <p:nvPicPr>
            <p:cNvPr id="580" name="Google Shape;580;p33"/>
            <p:cNvPicPr preferRelativeResize="0"/>
            <p:nvPr/>
          </p:nvPicPr>
          <p:blipFill rotWithShape="1">
            <a:blip r:embed="rId4">
              <a:alphaModFix/>
            </a:blip>
            <a:srcRect b="48067" l="85601" r="0" t="35972"/>
            <a:stretch/>
          </p:blipFill>
          <p:spPr>
            <a:xfrm rot="2143865">
              <a:off x="5217444" y="6740071"/>
              <a:ext cx="288850" cy="408749"/>
            </a:xfrm>
            <a:prstGeom prst="rect">
              <a:avLst/>
            </a:prstGeom>
            <a:noFill/>
            <a:ln>
              <a:noFill/>
            </a:ln>
          </p:spPr>
        </p:pic>
        <p:pic>
          <p:nvPicPr>
            <p:cNvPr id="581" name="Google Shape;581;p33"/>
            <p:cNvPicPr preferRelativeResize="0"/>
            <p:nvPr/>
          </p:nvPicPr>
          <p:blipFill rotWithShape="1">
            <a:blip r:embed="rId4">
              <a:alphaModFix/>
            </a:blip>
            <a:srcRect b="70086" l="68861" r="11385" t="21807"/>
            <a:stretch/>
          </p:blipFill>
          <p:spPr>
            <a:xfrm>
              <a:off x="5066576" y="6415613"/>
              <a:ext cx="396250" cy="207600"/>
            </a:xfrm>
            <a:prstGeom prst="rect">
              <a:avLst/>
            </a:prstGeom>
            <a:noFill/>
            <a:ln>
              <a:noFill/>
            </a:ln>
          </p:spPr>
        </p:pic>
        <p:pic>
          <p:nvPicPr>
            <p:cNvPr id="582" name="Google Shape;582;p33"/>
            <p:cNvPicPr preferRelativeResize="0"/>
            <p:nvPr/>
          </p:nvPicPr>
          <p:blipFill rotWithShape="1">
            <a:blip r:embed="rId4">
              <a:alphaModFix/>
            </a:blip>
            <a:srcRect b="0" l="78037" r="0" t="80934"/>
            <a:stretch/>
          </p:blipFill>
          <p:spPr>
            <a:xfrm rot="-2117997">
              <a:off x="6044832" y="7047154"/>
              <a:ext cx="349575" cy="387466"/>
            </a:xfrm>
            <a:prstGeom prst="rect">
              <a:avLst/>
            </a:prstGeom>
            <a:noFill/>
            <a:ln>
              <a:noFill/>
            </a:ln>
          </p:spPr>
        </p:pic>
        <p:pic>
          <p:nvPicPr>
            <p:cNvPr id="583" name="Google Shape;583;p33"/>
            <p:cNvPicPr preferRelativeResize="0"/>
            <p:nvPr/>
          </p:nvPicPr>
          <p:blipFill rotWithShape="1">
            <a:blip r:embed="rId4">
              <a:alphaModFix/>
            </a:blip>
            <a:srcRect b="28954" l="0" r="80624" t="53301"/>
            <a:stretch/>
          </p:blipFill>
          <p:spPr>
            <a:xfrm rot="-6491993">
              <a:off x="5517719" y="7033788"/>
              <a:ext cx="443201" cy="518225"/>
            </a:xfrm>
            <a:prstGeom prst="rect">
              <a:avLst/>
            </a:prstGeom>
            <a:noFill/>
            <a:ln>
              <a:noFill/>
            </a:ln>
          </p:spPr>
        </p:pic>
        <p:pic>
          <p:nvPicPr>
            <p:cNvPr id="584" name="Google Shape;584;p33"/>
            <p:cNvPicPr preferRelativeResize="0"/>
            <p:nvPr/>
          </p:nvPicPr>
          <p:blipFill rotWithShape="1">
            <a:blip r:embed="rId8">
              <a:alphaModFix/>
            </a:blip>
            <a:srcRect b="0" l="0" r="0" t="0"/>
            <a:stretch/>
          </p:blipFill>
          <p:spPr>
            <a:xfrm>
              <a:off x="5337975" y="5816500"/>
              <a:ext cx="1313377" cy="1378201"/>
            </a:xfrm>
            <a:prstGeom prst="rect">
              <a:avLst/>
            </a:prstGeom>
            <a:noFill/>
            <a:ln>
              <a:noFill/>
            </a:ln>
          </p:spPr>
        </p:pic>
        <p:sp>
          <p:nvSpPr>
            <p:cNvPr id="585" name="Google Shape;585;p33"/>
            <p:cNvSpPr/>
            <p:nvPr/>
          </p:nvSpPr>
          <p:spPr>
            <a:xfrm>
              <a:off x="5734225" y="6368897"/>
              <a:ext cx="564705" cy="258491"/>
            </a:xfrm>
            <a:prstGeom prst="rect">
              <a:avLst/>
            </a:prstGeom>
          </p:spPr>
          <p:txBody>
            <a:bodyPr>
              <a:prstTxWarp prst="textPlain"/>
            </a:bodyPr>
            <a:lstStyle/>
            <a:p>
              <a:pPr lvl="0" algn="ctr"/>
              <a:r>
                <a:rPr b="0" i="0">
                  <a:ln cap="flat" cmpd="sng" w="9525">
                    <a:solidFill>
                      <a:srgbClr val="FFFFFF"/>
                    </a:solidFill>
                    <a:prstDash val="solid"/>
                    <a:round/>
                    <a:headEnd len="sm" w="sm" type="none"/>
                    <a:tailEnd len="sm" w="sm" type="none"/>
                  </a:ln>
                  <a:solidFill>
                    <a:srgbClr val="FFFFFF"/>
                  </a:solidFill>
                  <a:latin typeface="Arial"/>
                </a:rPr>
                <a:t>Drug</a:t>
              </a:r>
            </a:p>
          </p:txBody>
        </p:sp>
      </p:grpSp>
      <p:sp>
        <p:nvSpPr>
          <p:cNvPr id="586" name="Google Shape;586;p33"/>
          <p:cNvSpPr txBox="1"/>
          <p:nvPr/>
        </p:nvSpPr>
        <p:spPr>
          <a:xfrm>
            <a:off x="2677972" y="2471752"/>
            <a:ext cx="14667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Receptor binding affinities</a:t>
            </a:r>
            <a:endParaRPr b="0" i="0" sz="1100" u="none" cap="none" strike="noStrike">
              <a:solidFill>
                <a:srgbClr val="000000"/>
              </a:solidFill>
              <a:latin typeface="Arial"/>
              <a:ea typeface="Arial"/>
              <a:cs typeface="Arial"/>
              <a:sym typeface="Arial"/>
            </a:endParaRPr>
          </a:p>
        </p:txBody>
      </p:sp>
      <p:cxnSp>
        <p:nvCxnSpPr>
          <p:cNvPr id="587" name="Google Shape;587;p33"/>
          <p:cNvCxnSpPr/>
          <p:nvPr/>
        </p:nvCxnSpPr>
        <p:spPr>
          <a:xfrm>
            <a:off x="4032894" y="1649897"/>
            <a:ext cx="539106" cy="0"/>
          </a:xfrm>
          <a:prstGeom prst="straightConnector1">
            <a:avLst/>
          </a:prstGeom>
          <a:noFill/>
          <a:ln cap="flat" cmpd="sng" w="38100">
            <a:solidFill>
              <a:srgbClr val="595959"/>
            </a:solidFill>
            <a:prstDash val="solid"/>
            <a:round/>
            <a:headEnd len="sm" w="sm"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34"/>
          <p:cNvSpPr txBox="1"/>
          <p:nvPr/>
        </p:nvSpPr>
        <p:spPr>
          <a:xfrm>
            <a:off x="4029878" y="6981074"/>
            <a:ext cx="3687600" cy="1743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Psychotropic drugs  can be conceptualized as combinations of pieces of anti-neurotransmitters.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Our example drug would be marketed  as an antipsychotic. According to NbN it would called a dopamine and serotonin receptor antagonist, with anticholinergic and antihistamine properties.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p:txBody>
      </p:sp>
      <p:sp>
        <p:nvSpPr>
          <p:cNvPr id="593" name="Google Shape;593;p34"/>
          <p:cNvSpPr txBox="1"/>
          <p:nvPr/>
        </p:nvSpPr>
        <p:spPr>
          <a:xfrm>
            <a:off x="356324" y="1408885"/>
            <a:ext cx="23991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“Anti-neurotransmitters”</a:t>
            </a:r>
            <a:endParaRPr b="0" i="0" sz="1100" u="none" cap="none" strike="noStrike">
              <a:solidFill>
                <a:srgbClr val="000000"/>
              </a:solidFill>
              <a:latin typeface="Arial"/>
              <a:ea typeface="Arial"/>
              <a:cs typeface="Arial"/>
              <a:sym typeface="Arial"/>
            </a:endParaRPr>
          </a:p>
        </p:txBody>
      </p:sp>
      <p:grpSp>
        <p:nvGrpSpPr>
          <p:cNvPr id="594" name="Google Shape;594;p34"/>
          <p:cNvGrpSpPr/>
          <p:nvPr/>
        </p:nvGrpSpPr>
        <p:grpSpPr>
          <a:xfrm>
            <a:off x="1390917" y="508688"/>
            <a:ext cx="970230" cy="894040"/>
            <a:chOff x="4351600" y="173000"/>
            <a:chExt cx="1466675" cy="1351500"/>
          </a:xfrm>
        </p:grpSpPr>
        <p:pic>
          <p:nvPicPr>
            <p:cNvPr id="595" name="Google Shape;595;p34"/>
            <p:cNvPicPr preferRelativeResize="0"/>
            <p:nvPr/>
          </p:nvPicPr>
          <p:blipFill rotWithShape="1">
            <a:blip r:embed="rId3">
              <a:alphaModFix/>
            </a:blip>
            <a:srcRect b="51060" l="0" r="45581" t="0"/>
            <a:stretch/>
          </p:blipFill>
          <p:spPr>
            <a:xfrm>
              <a:off x="4351600" y="173000"/>
              <a:ext cx="1466675" cy="1217125"/>
            </a:xfrm>
            <a:prstGeom prst="rect">
              <a:avLst/>
            </a:prstGeom>
            <a:noFill/>
            <a:ln>
              <a:noFill/>
            </a:ln>
          </p:spPr>
        </p:pic>
        <p:pic>
          <p:nvPicPr>
            <p:cNvPr id="596" name="Google Shape;596;p34"/>
            <p:cNvPicPr preferRelativeResize="0"/>
            <p:nvPr/>
          </p:nvPicPr>
          <p:blipFill rotWithShape="1">
            <a:blip r:embed="rId4">
              <a:alphaModFix/>
            </a:blip>
            <a:srcRect b="48098" l="21604" r="62383" t="28529"/>
            <a:stretch/>
          </p:blipFill>
          <p:spPr>
            <a:xfrm>
              <a:off x="4940513" y="986125"/>
              <a:ext cx="288849" cy="538375"/>
            </a:xfrm>
            <a:prstGeom prst="rect">
              <a:avLst/>
            </a:prstGeom>
            <a:noFill/>
            <a:ln>
              <a:noFill/>
            </a:ln>
          </p:spPr>
        </p:pic>
      </p:grpSp>
      <p:grpSp>
        <p:nvGrpSpPr>
          <p:cNvPr id="597" name="Google Shape;597;p34"/>
          <p:cNvGrpSpPr/>
          <p:nvPr/>
        </p:nvGrpSpPr>
        <p:grpSpPr>
          <a:xfrm>
            <a:off x="1433275" y="1787691"/>
            <a:ext cx="822595" cy="837529"/>
            <a:chOff x="6156400" y="1916000"/>
            <a:chExt cx="1243499" cy="1266074"/>
          </a:xfrm>
        </p:grpSpPr>
        <p:pic>
          <p:nvPicPr>
            <p:cNvPr id="598" name="Google Shape;598;p34"/>
            <p:cNvPicPr preferRelativeResize="0"/>
            <p:nvPr/>
          </p:nvPicPr>
          <p:blipFill rotWithShape="1">
            <a:blip r:embed="rId3">
              <a:alphaModFix/>
            </a:blip>
            <a:srcRect b="0" l="53861" r="0" t="51060"/>
            <a:stretch/>
          </p:blipFill>
          <p:spPr>
            <a:xfrm>
              <a:off x="6156400" y="1916000"/>
              <a:ext cx="1243499" cy="1217125"/>
            </a:xfrm>
            <a:prstGeom prst="rect">
              <a:avLst/>
            </a:prstGeom>
            <a:noFill/>
            <a:ln>
              <a:noFill/>
            </a:ln>
          </p:spPr>
        </p:pic>
        <p:pic>
          <p:nvPicPr>
            <p:cNvPr id="599" name="Google Shape;599;p34"/>
            <p:cNvPicPr preferRelativeResize="0"/>
            <p:nvPr/>
          </p:nvPicPr>
          <p:blipFill rotWithShape="1">
            <a:blip r:embed="rId4">
              <a:alphaModFix/>
            </a:blip>
            <a:srcRect b="0" l="78037" r="0" t="80934"/>
            <a:stretch/>
          </p:blipFill>
          <p:spPr>
            <a:xfrm>
              <a:off x="6262650" y="2742875"/>
              <a:ext cx="396250" cy="439199"/>
            </a:xfrm>
            <a:prstGeom prst="rect">
              <a:avLst/>
            </a:prstGeom>
            <a:noFill/>
            <a:ln>
              <a:noFill/>
            </a:ln>
          </p:spPr>
        </p:pic>
      </p:grpSp>
      <p:grpSp>
        <p:nvGrpSpPr>
          <p:cNvPr id="600" name="Google Shape;600;p34"/>
          <p:cNvGrpSpPr/>
          <p:nvPr/>
        </p:nvGrpSpPr>
        <p:grpSpPr>
          <a:xfrm>
            <a:off x="345250" y="1769656"/>
            <a:ext cx="970231" cy="841979"/>
            <a:chOff x="4517800" y="1730125"/>
            <a:chExt cx="1466675" cy="1272800"/>
          </a:xfrm>
        </p:grpSpPr>
        <p:pic>
          <p:nvPicPr>
            <p:cNvPr id="601" name="Google Shape;601;p34"/>
            <p:cNvPicPr preferRelativeResize="0"/>
            <p:nvPr/>
          </p:nvPicPr>
          <p:blipFill rotWithShape="1">
            <a:blip r:embed="rId3">
              <a:alphaModFix/>
            </a:blip>
            <a:srcRect b="0" l="0" r="45581" t="51060"/>
            <a:stretch/>
          </p:blipFill>
          <p:spPr>
            <a:xfrm>
              <a:off x="4517800" y="1785800"/>
              <a:ext cx="1466675" cy="1217125"/>
            </a:xfrm>
            <a:prstGeom prst="rect">
              <a:avLst/>
            </a:prstGeom>
            <a:noFill/>
            <a:ln>
              <a:noFill/>
            </a:ln>
          </p:spPr>
        </p:pic>
        <p:pic>
          <p:nvPicPr>
            <p:cNvPr id="602" name="Google Shape;602;p34"/>
            <p:cNvPicPr preferRelativeResize="0"/>
            <p:nvPr/>
          </p:nvPicPr>
          <p:blipFill rotWithShape="1">
            <a:blip r:embed="rId4">
              <a:alphaModFix/>
            </a:blip>
            <a:srcRect b="28954" l="0" r="80624" t="53301"/>
            <a:stretch/>
          </p:blipFill>
          <p:spPr>
            <a:xfrm>
              <a:off x="4592338" y="1730125"/>
              <a:ext cx="349574" cy="408749"/>
            </a:xfrm>
            <a:prstGeom prst="rect">
              <a:avLst/>
            </a:prstGeom>
            <a:noFill/>
            <a:ln>
              <a:noFill/>
            </a:ln>
          </p:spPr>
        </p:pic>
      </p:grpSp>
      <p:grpSp>
        <p:nvGrpSpPr>
          <p:cNvPr id="603" name="Google Shape;603;p34"/>
          <p:cNvGrpSpPr/>
          <p:nvPr/>
        </p:nvGrpSpPr>
        <p:grpSpPr>
          <a:xfrm>
            <a:off x="365863" y="372663"/>
            <a:ext cx="905367" cy="1030065"/>
            <a:chOff x="6031275" y="361847"/>
            <a:chExt cx="1368624" cy="1557127"/>
          </a:xfrm>
        </p:grpSpPr>
        <p:pic>
          <p:nvPicPr>
            <p:cNvPr id="604" name="Google Shape;604;p34"/>
            <p:cNvPicPr preferRelativeResize="0"/>
            <p:nvPr/>
          </p:nvPicPr>
          <p:blipFill rotWithShape="1">
            <a:blip r:embed="rId3">
              <a:alphaModFix/>
            </a:blip>
            <a:srcRect b="48911" l="53861" r="0" t="0"/>
            <a:stretch/>
          </p:blipFill>
          <p:spPr>
            <a:xfrm>
              <a:off x="6156400" y="530312"/>
              <a:ext cx="1243499" cy="1270599"/>
            </a:xfrm>
            <a:prstGeom prst="rect">
              <a:avLst/>
            </a:prstGeom>
            <a:noFill/>
            <a:ln>
              <a:noFill/>
            </a:ln>
          </p:spPr>
        </p:pic>
        <p:pic>
          <p:nvPicPr>
            <p:cNvPr id="605" name="Google Shape;605;p34"/>
            <p:cNvPicPr preferRelativeResize="0"/>
            <p:nvPr/>
          </p:nvPicPr>
          <p:blipFill rotWithShape="1">
            <a:blip r:embed="rId5">
              <a:alphaModFix/>
            </a:blip>
            <a:srcRect b="0" l="0" r="0" t="0"/>
            <a:stretch/>
          </p:blipFill>
          <p:spPr>
            <a:xfrm rot="-686187">
              <a:off x="6461025" y="386841"/>
              <a:ext cx="288850" cy="366921"/>
            </a:xfrm>
            <a:prstGeom prst="rect">
              <a:avLst/>
            </a:prstGeom>
            <a:noFill/>
            <a:ln>
              <a:noFill/>
            </a:ln>
          </p:spPr>
        </p:pic>
        <p:pic>
          <p:nvPicPr>
            <p:cNvPr id="606" name="Google Shape;606;p34"/>
            <p:cNvPicPr preferRelativeResize="0"/>
            <p:nvPr/>
          </p:nvPicPr>
          <p:blipFill rotWithShape="1">
            <a:blip r:embed="rId4">
              <a:alphaModFix/>
            </a:blip>
            <a:srcRect b="48067" l="85601" r="0" t="35972"/>
            <a:stretch/>
          </p:blipFill>
          <p:spPr>
            <a:xfrm>
              <a:off x="6461025" y="1510225"/>
              <a:ext cx="288849" cy="408749"/>
            </a:xfrm>
            <a:prstGeom prst="rect">
              <a:avLst/>
            </a:prstGeom>
            <a:noFill/>
            <a:ln>
              <a:noFill/>
            </a:ln>
          </p:spPr>
        </p:pic>
        <p:pic>
          <p:nvPicPr>
            <p:cNvPr id="607" name="Google Shape;607;p34"/>
            <p:cNvPicPr preferRelativeResize="0"/>
            <p:nvPr/>
          </p:nvPicPr>
          <p:blipFill rotWithShape="1">
            <a:blip r:embed="rId4">
              <a:alphaModFix/>
            </a:blip>
            <a:srcRect b="70086" l="68861" r="11385" t="21807"/>
            <a:stretch/>
          </p:blipFill>
          <p:spPr>
            <a:xfrm>
              <a:off x="6031275" y="1061800"/>
              <a:ext cx="396250" cy="207600"/>
            </a:xfrm>
            <a:prstGeom prst="rect">
              <a:avLst/>
            </a:prstGeom>
            <a:noFill/>
            <a:ln>
              <a:noFill/>
            </a:ln>
          </p:spPr>
        </p:pic>
        <p:pic>
          <p:nvPicPr>
            <p:cNvPr id="608" name="Google Shape;608;p34"/>
            <p:cNvPicPr preferRelativeResize="0"/>
            <p:nvPr/>
          </p:nvPicPr>
          <p:blipFill rotWithShape="1">
            <a:blip r:embed="rId6">
              <a:alphaModFix/>
            </a:blip>
            <a:srcRect b="0" l="0" r="0" t="0"/>
            <a:stretch/>
          </p:blipFill>
          <p:spPr>
            <a:xfrm>
              <a:off x="6156400" y="680522"/>
              <a:ext cx="349575" cy="336466"/>
            </a:xfrm>
            <a:prstGeom prst="rect">
              <a:avLst/>
            </a:prstGeom>
            <a:noFill/>
            <a:ln>
              <a:noFill/>
            </a:ln>
          </p:spPr>
        </p:pic>
      </p:grpSp>
      <p:cxnSp>
        <p:nvCxnSpPr>
          <p:cNvPr id="609" name="Google Shape;609;p34"/>
          <p:cNvCxnSpPr/>
          <p:nvPr/>
        </p:nvCxnSpPr>
        <p:spPr>
          <a:xfrm>
            <a:off x="2418964" y="1614847"/>
            <a:ext cx="518016" cy="0"/>
          </a:xfrm>
          <a:prstGeom prst="straightConnector1">
            <a:avLst/>
          </a:prstGeom>
          <a:noFill/>
          <a:ln cap="flat" cmpd="sng" w="38100">
            <a:solidFill>
              <a:srgbClr val="595959"/>
            </a:solidFill>
            <a:prstDash val="solid"/>
            <a:round/>
            <a:headEnd len="sm" w="sm" type="none"/>
            <a:tailEnd len="med" w="med" type="triangle"/>
          </a:ln>
        </p:spPr>
      </p:cxnSp>
      <p:pic>
        <p:nvPicPr>
          <p:cNvPr id="610" name="Google Shape;610;p34"/>
          <p:cNvPicPr preferRelativeResize="0"/>
          <p:nvPr/>
        </p:nvPicPr>
        <p:blipFill rotWithShape="1">
          <a:blip r:embed="rId5">
            <a:alphaModFix/>
          </a:blip>
          <a:srcRect b="0" l="0" r="0" t="0"/>
          <a:stretch/>
        </p:blipFill>
        <p:spPr>
          <a:xfrm rot="-686180">
            <a:off x="3499888" y="1377677"/>
            <a:ext cx="288899" cy="366980"/>
          </a:xfrm>
          <a:prstGeom prst="rect">
            <a:avLst/>
          </a:prstGeom>
          <a:noFill/>
          <a:ln>
            <a:noFill/>
          </a:ln>
        </p:spPr>
      </p:pic>
      <p:pic>
        <p:nvPicPr>
          <p:cNvPr id="611" name="Google Shape;611;p34"/>
          <p:cNvPicPr preferRelativeResize="0"/>
          <p:nvPr/>
        </p:nvPicPr>
        <p:blipFill rotWithShape="1">
          <a:blip r:embed="rId4">
            <a:alphaModFix/>
          </a:blip>
          <a:srcRect b="70086" l="68861" r="11385" t="21807"/>
          <a:stretch/>
        </p:blipFill>
        <p:spPr>
          <a:xfrm>
            <a:off x="3548700" y="1117216"/>
            <a:ext cx="396318" cy="207633"/>
          </a:xfrm>
          <a:prstGeom prst="rect">
            <a:avLst/>
          </a:prstGeom>
          <a:noFill/>
          <a:ln>
            <a:noFill/>
          </a:ln>
        </p:spPr>
      </p:pic>
      <p:pic>
        <p:nvPicPr>
          <p:cNvPr id="612" name="Google Shape;612;p34"/>
          <p:cNvPicPr preferRelativeResize="0"/>
          <p:nvPr/>
        </p:nvPicPr>
        <p:blipFill rotWithShape="1">
          <a:blip r:embed="rId4">
            <a:alphaModFix/>
          </a:blip>
          <a:srcRect b="48067" l="85601" r="0" t="35972"/>
          <a:stretch/>
        </p:blipFill>
        <p:spPr>
          <a:xfrm>
            <a:off x="2760734" y="1832967"/>
            <a:ext cx="288899" cy="408815"/>
          </a:xfrm>
          <a:prstGeom prst="rect">
            <a:avLst/>
          </a:prstGeom>
          <a:noFill/>
          <a:ln>
            <a:noFill/>
          </a:ln>
        </p:spPr>
      </p:pic>
      <p:pic>
        <p:nvPicPr>
          <p:cNvPr id="613" name="Google Shape;613;p34"/>
          <p:cNvPicPr preferRelativeResize="0"/>
          <p:nvPr/>
        </p:nvPicPr>
        <p:blipFill rotWithShape="1">
          <a:blip r:embed="rId4">
            <a:alphaModFix/>
          </a:blip>
          <a:srcRect b="28954" l="0" r="80624" t="53301"/>
          <a:stretch/>
        </p:blipFill>
        <p:spPr>
          <a:xfrm>
            <a:off x="3097517" y="1533750"/>
            <a:ext cx="349634" cy="408815"/>
          </a:xfrm>
          <a:prstGeom prst="rect">
            <a:avLst/>
          </a:prstGeom>
          <a:noFill/>
          <a:ln>
            <a:noFill/>
          </a:ln>
        </p:spPr>
      </p:pic>
      <p:pic>
        <p:nvPicPr>
          <p:cNvPr id="614" name="Google Shape;614;p34"/>
          <p:cNvPicPr preferRelativeResize="0"/>
          <p:nvPr/>
        </p:nvPicPr>
        <p:blipFill rotWithShape="1">
          <a:blip r:embed="rId4">
            <a:alphaModFix/>
          </a:blip>
          <a:srcRect b="0" l="78037" r="0" t="80934"/>
          <a:stretch/>
        </p:blipFill>
        <p:spPr>
          <a:xfrm>
            <a:off x="3603757" y="1832967"/>
            <a:ext cx="396318" cy="439270"/>
          </a:xfrm>
          <a:prstGeom prst="rect">
            <a:avLst/>
          </a:prstGeom>
          <a:noFill/>
          <a:ln>
            <a:noFill/>
          </a:ln>
        </p:spPr>
      </p:pic>
      <p:pic>
        <p:nvPicPr>
          <p:cNvPr id="615" name="Google Shape;615;p34"/>
          <p:cNvPicPr preferRelativeResize="0"/>
          <p:nvPr/>
        </p:nvPicPr>
        <p:blipFill rotWithShape="1">
          <a:blip r:embed="rId4">
            <a:alphaModFix/>
          </a:blip>
          <a:srcRect b="48098" l="21604" r="62383" t="28529"/>
          <a:stretch/>
        </p:blipFill>
        <p:spPr>
          <a:xfrm>
            <a:off x="3222208" y="1972551"/>
            <a:ext cx="288899" cy="538462"/>
          </a:xfrm>
          <a:prstGeom prst="rect">
            <a:avLst/>
          </a:prstGeom>
          <a:noFill/>
          <a:ln>
            <a:noFill/>
          </a:ln>
        </p:spPr>
      </p:pic>
      <p:pic>
        <p:nvPicPr>
          <p:cNvPr id="616" name="Google Shape;616;p34"/>
          <p:cNvPicPr preferRelativeResize="0"/>
          <p:nvPr/>
        </p:nvPicPr>
        <p:blipFill rotWithShape="1">
          <a:blip r:embed="rId6">
            <a:alphaModFix/>
          </a:blip>
          <a:srcRect b="0" l="0" r="0" t="0"/>
          <a:stretch/>
        </p:blipFill>
        <p:spPr>
          <a:xfrm>
            <a:off x="3005532" y="1060134"/>
            <a:ext cx="355936" cy="342594"/>
          </a:xfrm>
          <a:prstGeom prst="rect">
            <a:avLst/>
          </a:prstGeom>
          <a:noFill/>
          <a:ln>
            <a:noFill/>
          </a:ln>
        </p:spPr>
      </p:pic>
      <p:grpSp>
        <p:nvGrpSpPr>
          <p:cNvPr id="617" name="Google Shape;617;p34"/>
          <p:cNvGrpSpPr/>
          <p:nvPr/>
        </p:nvGrpSpPr>
        <p:grpSpPr>
          <a:xfrm>
            <a:off x="4855621" y="670985"/>
            <a:ext cx="1871894" cy="1957825"/>
            <a:chOff x="5018258" y="5480772"/>
            <a:chExt cx="2011244" cy="2103572"/>
          </a:xfrm>
        </p:grpSpPr>
        <p:pic>
          <p:nvPicPr>
            <p:cNvPr id="618" name="Google Shape;618;p34"/>
            <p:cNvPicPr preferRelativeResize="0"/>
            <p:nvPr/>
          </p:nvPicPr>
          <p:blipFill rotWithShape="1">
            <a:blip r:embed="rId7">
              <a:alphaModFix/>
            </a:blip>
            <a:srcRect b="71792" l="78860" r="0" t="0"/>
            <a:stretch/>
          </p:blipFill>
          <p:spPr>
            <a:xfrm rot="-10763977">
              <a:off x="6317766" y="6518122"/>
              <a:ext cx="706234" cy="1053815"/>
            </a:xfrm>
            <a:prstGeom prst="rect">
              <a:avLst/>
            </a:prstGeom>
            <a:noFill/>
            <a:ln>
              <a:noFill/>
            </a:ln>
          </p:spPr>
        </p:pic>
        <p:pic>
          <p:nvPicPr>
            <p:cNvPr id="619" name="Google Shape;619;p34"/>
            <p:cNvPicPr preferRelativeResize="0"/>
            <p:nvPr/>
          </p:nvPicPr>
          <p:blipFill rotWithShape="1">
            <a:blip r:embed="rId6">
              <a:alphaModFix/>
            </a:blip>
            <a:srcRect b="0" l="0" r="0" t="0"/>
            <a:stretch/>
          </p:blipFill>
          <p:spPr>
            <a:xfrm>
              <a:off x="5018258" y="5703311"/>
              <a:ext cx="559336" cy="538375"/>
            </a:xfrm>
            <a:prstGeom prst="rect">
              <a:avLst/>
            </a:prstGeom>
            <a:noFill/>
            <a:ln>
              <a:noFill/>
            </a:ln>
          </p:spPr>
        </p:pic>
        <p:pic>
          <p:nvPicPr>
            <p:cNvPr id="620" name="Google Shape;620;p34"/>
            <p:cNvPicPr preferRelativeResize="0"/>
            <p:nvPr/>
          </p:nvPicPr>
          <p:blipFill rotWithShape="1">
            <a:blip r:embed="rId5">
              <a:alphaModFix/>
            </a:blip>
            <a:srcRect b="0" l="0" r="0" t="0"/>
            <a:stretch/>
          </p:blipFill>
          <p:spPr>
            <a:xfrm rot="16">
              <a:off x="5577597" y="5480773"/>
              <a:ext cx="351030" cy="445902"/>
            </a:xfrm>
            <a:prstGeom prst="rect">
              <a:avLst/>
            </a:prstGeom>
            <a:noFill/>
            <a:ln>
              <a:noFill/>
            </a:ln>
          </p:spPr>
        </p:pic>
        <p:pic>
          <p:nvPicPr>
            <p:cNvPr id="621" name="Google Shape;621;p34"/>
            <p:cNvPicPr preferRelativeResize="0"/>
            <p:nvPr/>
          </p:nvPicPr>
          <p:blipFill rotWithShape="1">
            <a:blip r:embed="rId4">
              <a:alphaModFix/>
            </a:blip>
            <a:srcRect b="48067" l="85601" r="0" t="35972"/>
            <a:stretch/>
          </p:blipFill>
          <p:spPr>
            <a:xfrm rot="2143865">
              <a:off x="5217444" y="6740071"/>
              <a:ext cx="288850" cy="408749"/>
            </a:xfrm>
            <a:prstGeom prst="rect">
              <a:avLst/>
            </a:prstGeom>
            <a:noFill/>
            <a:ln>
              <a:noFill/>
            </a:ln>
          </p:spPr>
        </p:pic>
        <p:pic>
          <p:nvPicPr>
            <p:cNvPr id="622" name="Google Shape;622;p34"/>
            <p:cNvPicPr preferRelativeResize="0"/>
            <p:nvPr/>
          </p:nvPicPr>
          <p:blipFill rotWithShape="1">
            <a:blip r:embed="rId4">
              <a:alphaModFix/>
            </a:blip>
            <a:srcRect b="70086" l="68861" r="11385" t="21807"/>
            <a:stretch/>
          </p:blipFill>
          <p:spPr>
            <a:xfrm>
              <a:off x="5066576" y="6415613"/>
              <a:ext cx="396250" cy="207600"/>
            </a:xfrm>
            <a:prstGeom prst="rect">
              <a:avLst/>
            </a:prstGeom>
            <a:noFill/>
            <a:ln>
              <a:noFill/>
            </a:ln>
          </p:spPr>
        </p:pic>
        <p:pic>
          <p:nvPicPr>
            <p:cNvPr id="623" name="Google Shape;623;p34"/>
            <p:cNvPicPr preferRelativeResize="0"/>
            <p:nvPr/>
          </p:nvPicPr>
          <p:blipFill rotWithShape="1">
            <a:blip r:embed="rId4">
              <a:alphaModFix/>
            </a:blip>
            <a:srcRect b="0" l="78037" r="0" t="80934"/>
            <a:stretch/>
          </p:blipFill>
          <p:spPr>
            <a:xfrm rot="-2117997">
              <a:off x="6044832" y="7047154"/>
              <a:ext cx="349575" cy="387466"/>
            </a:xfrm>
            <a:prstGeom prst="rect">
              <a:avLst/>
            </a:prstGeom>
            <a:noFill/>
            <a:ln>
              <a:noFill/>
            </a:ln>
          </p:spPr>
        </p:pic>
        <p:pic>
          <p:nvPicPr>
            <p:cNvPr id="624" name="Google Shape;624;p34"/>
            <p:cNvPicPr preferRelativeResize="0"/>
            <p:nvPr/>
          </p:nvPicPr>
          <p:blipFill rotWithShape="1">
            <a:blip r:embed="rId4">
              <a:alphaModFix/>
            </a:blip>
            <a:srcRect b="28954" l="0" r="80624" t="53301"/>
            <a:stretch/>
          </p:blipFill>
          <p:spPr>
            <a:xfrm rot="-6491993">
              <a:off x="5517719" y="7033788"/>
              <a:ext cx="443201" cy="518225"/>
            </a:xfrm>
            <a:prstGeom prst="rect">
              <a:avLst/>
            </a:prstGeom>
            <a:noFill/>
            <a:ln>
              <a:noFill/>
            </a:ln>
          </p:spPr>
        </p:pic>
        <p:pic>
          <p:nvPicPr>
            <p:cNvPr id="625" name="Google Shape;625;p34"/>
            <p:cNvPicPr preferRelativeResize="0"/>
            <p:nvPr/>
          </p:nvPicPr>
          <p:blipFill rotWithShape="1">
            <a:blip r:embed="rId8">
              <a:alphaModFix/>
            </a:blip>
            <a:srcRect b="0" l="0" r="0" t="0"/>
            <a:stretch/>
          </p:blipFill>
          <p:spPr>
            <a:xfrm>
              <a:off x="5337975" y="5816500"/>
              <a:ext cx="1313377" cy="1378201"/>
            </a:xfrm>
            <a:prstGeom prst="rect">
              <a:avLst/>
            </a:prstGeom>
            <a:noFill/>
            <a:ln>
              <a:noFill/>
            </a:ln>
          </p:spPr>
        </p:pic>
        <p:sp>
          <p:nvSpPr>
            <p:cNvPr id="626" name="Google Shape;626;p34"/>
            <p:cNvSpPr/>
            <p:nvPr/>
          </p:nvSpPr>
          <p:spPr>
            <a:xfrm>
              <a:off x="5734225" y="6368897"/>
              <a:ext cx="564705" cy="258491"/>
            </a:xfrm>
            <a:prstGeom prst="rect">
              <a:avLst/>
            </a:prstGeom>
          </p:spPr>
          <p:txBody>
            <a:bodyPr>
              <a:prstTxWarp prst="textPlain"/>
            </a:bodyPr>
            <a:lstStyle/>
            <a:p>
              <a:pPr lvl="0" algn="ctr"/>
              <a:r>
                <a:rPr b="0" i="0">
                  <a:ln cap="flat" cmpd="sng" w="9525">
                    <a:solidFill>
                      <a:srgbClr val="FFFFFF"/>
                    </a:solidFill>
                    <a:prstDash val="solid"/>
                    <a:round/>
                    <a:headEnd len="sm" w="sm" type="none"/>
                    <a:tailEnd len="sm" w="sm" type="none"/>
                  </a:ln>
                  <a:solidFill>
                    <a:srgbClr val="FFFFFF"/>
                  </a:solidFill>
                  <a:latin typeface="Arial"/>
                </a:rPr>
                <a:t>Drug</a:t>
              </a:r>
            </a:p>
          </p:txBody>
        </p:sp>
      </p:grpSp>
      <p:sp>
        <p:nvSpPr>
          <p:cNvPr id="627" name="Google Shape;627;p34"/>
          <p:cNvSpPr txBox="1"/>
          <p:nvPr/>
        </p:nvSpPr>
        <p:spPr>
          <a:xfrm>
            <a:off x="2677972" y="2471752"/>
            <a:ext cx="14667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Receptor binding affinities</a:t>
            </a:r>
            <a:endParaRPr b="0" i="0" sz="1100" u="none" cap="none" strike="noStrike">
              <a:solidFill>
                <a:srgbClr val="000000"/>
              </a:solidFill>
              <a:latin typeface="Arial"/>
              <a:ea typeface="Arial"/>
              <a:cs typeface="Arial"/>
              <a:sym typeface="Arial"/>
            </a:endParaRPr>
          </a:p>
        </p:txBody>
      </p:sp>
      <p:cxnSp>
        <p:nvCxnSpPr>
          <p:cNvPr id="628" name="Google Shape;628;p34"/>
          <p:cNvCxnSpPr/>
          <p:nvPr/>
        </p:nvCxnSpPr>
        <p:spPr>
          <a:xfrm>
            <a:off x="4032894" y="1649897"/>
            <a:ext cx="539106" cy="0"/>
          </a:xfrm>
          <a:prstGeom prst="straightConnector1">
            <a:avLst/>
          </a:prstGeom>
          <a:noFill/>
          <a:ln cap="flat" cmpd="sng" w="38100">
            <a:solidFill>
              <a:srgbClr val="595959"/>
            </a:solidFill>
            <a:prstDash val="solid"/>
            <a:round/>
            <a:headEnd len="sm" w="sm" type="none"/>
            <a:tailEnd len="med" w="med" type="triangle"/>
          </a:ln>
        </p:spPr>
      </p:cxnSp>
      <p:sp>
        <p:nvSpPr>
          <p:cNvPr id="629" name="Google Shape;629;p34"/>
          <p:cNvSpPr txBox="1"/>
          <p:nvPr/>
        </p:nvSpPr>
        <p:spPr>
          <a:xfrm>
            <a:off x="5617424" y="1873497"/>
            <a:ext cx="14667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D2</a:t>
            </a:r>
            <a:endParaRPr b="1" i="0" sz="11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35"/>
          <p:cNvSpPr txBox="1"/>
          <p:nvPr/>
        </p:nvSpPr>
        <p:spPr>
          <a:xfrm>
            <a:off x="4029878" y="6981074"/>
            <a:ext cx="3687600" cy="1743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Psychotropic drugs  can be conceptualized as combinations of pieces of anti-neurotransmitters.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Our example drug would be marketed  as an antipsychotic. According to NbN it would called a dopamine and serotonin receptor antagonist, with anticholinergic and antihistamine properties.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p:txBody>
      </p:sp>
      <p:sp>
        <p:nvSpPr>
          <p:cNvPr id="635" name="Google Shape;635;p35"/>
          <p:cNvSpPr txBox="1"/>
          <p:nvPr/>
        </p:nvSpPr>
        <p:spPr>
          <a:xfrm>
            <a:off x="356324" y="1408885"/>
            <a:ext cx="23991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“Anti-neurotransmitters”</a:t>
            </a:r>
            <a:endParaRPr b="0" i="0" sz="1100" u="none" cap="none" strike="noStrike">
              <a:solidFill>
                <a:srgbClr val="000000"/>
              </a:solidFill>
              <a:latin typeface="Arial"/>
              <a:ea typeface="Arial"/>
              <a:cs typeface="Arial"/>
              <a:sym typeface="Arial"/>
            </a:endParaRPr>
          </a:p>
        </p:txBody>
      </p:sp>
      <p:grpSp>
        <p:nvGrpSpPr>
          <p:cNvPr id="636" name="Google Shape;636;p35"/>
          <p:cNvGrpSpPr/>
          <p:nvPr/>
        </p:nvGrpSpPr>
        <p:grpSpPr>
          <a:xfrm>
            <a:off x="1390917" y="508688"/>
            <a:ext cx="970230" cy="894040"/>
            <a:chOff x="4351600" y="173000"/>
            <a:chExt cx="1466675" cy="1351500"/>
          </a:xfrm>
        </p:grpSpPr>
        <p:pic>
          <p:nvPicPr>
            <p:cNvPr id="637" name="Google Shape;637;p35"/>
            <p:cNvPicPr preferRelativeResize="0"/>
            <p:nvPr/>
          </p:nvPicPr>
          <p:blipFill rotWithShape="1">
            <a:blip r:embed="rId3">
              <a:alphaModFix/>
            </a:blip>
            <a:srcRect b="51060" l="0" r="45581" t="0"/>
            <a:stretch/>
          </p:blipFill>
          <p:spPr>
            <a:xfrm>
              <a:off x="4351600" y="173000"/>
              <a:ext cx="1466675" cy="1217125"/>
            </a:xfrm>
            <a:prstGeom prst="rect">
              <a:avLst/>
            </a:prstGeom>
            <a:noFill/>
            <a:ln>
              <a:noFill/>
            </a:ln>
          </p:spPr>
        </p:pic>
        <p:pic>
          <p:nvPicPr>
            <p:cNvPr id="638" name="Google Shape;638;p35"/>
            <p:cNvPicPr preferRelativeResize="0"/>
            <p:nvPr/>
          </p:nvPicPr>
          <p:blipFill rotWithShape="1">
            <a:blip r:embed="rId4">
              <a:alphaModFix/>
            </a:blip>
            <a:srcRect b="48098" l="21604" r="62383" t="28529"/>
            <a:stretch/>
          </p:blipFill>
          <p:spPr>
            <a:xfrm>
              <a:off x="4940513" y="986125"/>
              <a:ext cx="288849" cy="538375"/>
            </a:xfrm>
            <a:prstGeom prst="rect">
              <a:avLst/>
            </a:prstGeom>
            <a:noFill/>
            <a:ln>
              <a:noFill/>
            </a:ln>
          </p:spPr>
        </p:pic>
      </p:grpSp>
      <p:grpSp>
        <p:nvGrpSpPr>
          <p:cNvPr id="639" name="Google Shape;639;p35"/>
          <p:cNvGrpSpPr/>
          <p:nvPr/>
        </p:nvGrpSpPr>
        <p:grpSpPr>
          <a:xfrm>
            <a:off x="1433275" y="1787691"/>
            <a:ext cx="822595" cy="837529"/>
            <a:chOff x="6156400" y="1916000"/>
            <a:chExt cx="1243499" cy="1266074"/>
          </a:xfrm>
        </p:grpSpPr>
        <p:pic>
          <p:nvPicPr>
            <p:cNvPr id="640" name="Google Shape;640;p35"/>
            <p:cNvPicPr preferRelativeResize="0"/>
            <p:nvPr/>
          </p:nvPicPr>
          <p:blipFill rotWithShape="1">
            <a:blip r:embed="rId3">
              <a:alphaModFix/>
            </a:blip>
            <a:srcRect b="0" l="53861" r="0" t="51060"/>
            <a:stretch/>
          </p:blipFill>
          <p:spPr>
            <a:xfrm>
              <a:off x="6156400" y="1916000"/>
              <a:ext cx="1243499" cy="1217125"/>
            </a:xfrm>
            <a:prstGeom prst="rect">
              <a:avLst/>
            </a:prstGeom>
            <a:noFill/>
            <a:ln>
              <a:noFill/>
            </a:ln>
          </p:spPr>
        </p:pic>
        <p:pic>
          <p:nvPicPr>
            <p:cNvPr id="641" name="Google Shape;641;p35"/>
            <p:cNvPicPr preferRelativeResize="0"/>
            <p:nvPr/>
          </p:nvPicPr>
          <p:blipFill rotWithShape="1">
            <a:blip r:embed="rId4">
              <a:alphaModFix/>
            </a:blip>
            <a:srcRect b="0" l="78037" r="0" t="80934"/>
            <a:stretch/>
          </p:blipFill>
          <p:spPr>
            <a:xfrm>
              <a:off x="6262650" y="2742875"/>
              <a:ext cx="396250" cy="439199"/>
            </a:xfrm>
            <a:prstGeom prst="rect">
              <a:avLst/>
            </a:prstGeom>
            <a:noFill/>
            <a:ln>
              <a:noFill/>
            </a:ln>
          </p:spPr>
        </p:pic>
      </p:grpSp>
      <p:grpSp>
        <p:nvGrpSpPr>
          <p:cNvPr id="642" name="Google Shape;642;p35"/>
          <p:cNvGrpSpPr/>
          <p:nvPr/>
        </p:nvGrpSpPr>
        <p:grpSpPr>
          <a:xfrm>
            <a:off x="345250" y="1769656"/>
            <a:ext cx="970231" cy="841979"/>
            <a:chOff x="4517800" y="1730125"/>
            <a:chExt cx="1466675" cy="1272800"/>
          </a:xfrm>
        </p:grpSpPr>
        <p:pic>
          <p:nvPicPr>
            <p:cNvPr id="643" name="Google Shape;643;p35"/>
            <p:cNvPicPr preferRelativeResize="0"/>
            <p:nvPr/>
          </p:nvPicPr>
          <p:blipFill rotWithShape="1">
            <a:blip r:embed="rId3">
              <a:alphaModFix/>
            </a:blip>
            <a:srcRect b="0" l="0" r="45581" t="51060"/>
            <a:stretch/>
          </p:blipFill>
          <p:spPr>
            <a:xfrm>
              <a:off x="4517800" y="1785800"/>
              <a:ext cx="1466675" cy="1217125"/>
            </a:xfrm>
            <a:prstGeom prst="rect">
              <a:avLst/>
            </a:prstGeom>
            <a:noFill/>
            <a:ln>
              <a:noFill/>
            </a:ln>
          </p:spPr>
        </p:pic>
        <p:pic>
          <p:nvPicPr>
            <p:cNvPr id="644" name="Google Shape;644;p35"/>
            <p:cNvPicPr preferRelativeResize="0"/>
            <p:nvPr/>
          </p:nvPicPr>
          <p:blipFill rotWithShape="1">
            <a:blip r:embed="rId4">
              <a:alphaModFix/>
            </a:blip>
            <a:srcRect b="28954" l="0" r="80624" t="53301"/>
            <a:stretch/>
          </p:blipFill>
          <p:spPr>
            <a:xfrm>
              <a:off x="4592338" y="1730125"/>
              <a:ext cx="349574" cy="408749"/>
            </a:xfrm>
            <a:prstGeom prst="rect">
              <a:avLst/>
            </a:prstGeom>
            <a:noFill/>
            <a:ln>
              <a:noFill/>
            </a:ln>
          </p:spPr>
        </p:pic>
      </p:grpSp>
      <p:grpSp>
        <p:nvGrpSpPr>
          <p:cNvPr id="645" name="Google Shape;645;p35"/>
          <p:cNvGrpSpPr/>
          <p:nvPr/>
        </p:nvGrpSpPr>
        <p:grpSpPr>
          <a:xfrm>
            <a:off x="365863" y="372663"/>
            <a:ext cx="905367" cy="1030065"/>
            <a:chOff x="6031275" y="361847"/>
            <a:chExt cx="1368624" cy="1557127"/>
          </a:xfrm>
        </p:grpSpPr>
        <p:pic>
          <p:nvPicPr>
            <p:cNvPr id="646" name="Google Shape;646;p35"/>
            <p:cNvPicPr preferRelativeResize="0"/>
            <p:nvPr/>
          </p:nvPicPr>
          <p:blipFill rotWithShape="1">
            <a:blip r:embed="rId3">
              <a:alphaModFix/>
            </a:blip>
            <a:srcRect b="48911" l="53861" r="0" t="0"/>
            <a:stretch/>
          </p:blipFill>
          <p:spPr>
            <a:xfrm>
              <a:off x="6156400" y="530312"/>
              <a:ext cx="1243499" cy="1270599"/>
            </a:xfrm>
            <a:prstGeom prst="rect">
              <a:avLst/>
            </a:prstGeom>
            <a:noFill/>
            <a:ln>
              <a:noFill/>
            </a:ln>
          </p:spPr>
        </p:pic>
        <p:pic>
          <p:nvPicPr>
            <p:cNvPr id="647" name="Google Shape;647;p35"/>
            <p:cNvPicPr preferRelativeResize="0"/>
            <p:nvPr/>
          </p:nvPicPr>
          <p:blipFill rotWithShape="1">
            <a:blip r:embed="rId5">
              <a:alphaModFix/>
            </a:blip>
            <a:srcRect b="0" l="0" r="0" t="0"/>
            <a:stretch/>
          </p:blipFill>
          <p:spPr>
            <a:xfrm rot="-686187">
              <a:off x="6461025" y="386841"/>
              <a:ext cx="288850" cy="366921"/>
            </a:xfrm>
            <a:prstGeom prst="rect">
              <a:avLst/>
            </a:prstGeom>
            <a:noFill/>
            <a:ln>
              <a:noFill/>
            </a:ln>
          </p:spPr>
        </p:pic>
        <p:pic>
          <p:nvPicPr>
            <p:cNvPr id="648" name="Google Shape;648;p35"/>
            <p:cNvPicPr preferRelativeResize="0"/>
            <p:nvPr/>
          </p:nvPicPr>
          <p:blipFill rotWithShape="1">
            <a:blip r:embed="rId4">
              <a:alphaModFix/>
            </a:blip>
            <a:srcRect b="48067" l="85601" r="0" t="35972"/>
            <a:stretch/>
          </p:blipFill>
          <p:spPr>
            <a:xfrm>
              <a:off x="6461025" y="1510225"/>
              <a:ext cx="288849" cy="408749"/>
            </a:xfrm>
            <a:prstGeom prst="rect">
              <a:avLst/>
            </a:prstGeom>
            <a:noFill/>
            <a:ln>
              <a:noFill/>
            </a:ln>
          </p:spPr>
        </p:pic>
        <p:pic>
          <p:nvPicPr>
            <p:cNvPr id="649" name="Google Shape;649;p35"/>
            <p:cNvPicPr preferRelativeResize="0"/>
            <p:nvPr/>
          </p:nvPicPr>
          <p:blipFill rotWithShape="1">
            <a:blip r:embed="rId4">
              <a:alphaModFix/>
            </a:blip>
            <a:srcRect b="70086" l="68861" r="11385" t="21807"/>
            <a:stretch/>
          </p:blipFill>
          <p:spPr>
            <a:xfrm>
              <a:off x="6031275" y="1061800"/>
              <a:ext cx="396250" cy="207600"/>
            </a:xfrm>
            <a:prstGeom prst="rect">
              <a:avLst/>
            </a:prstGeom>
            <a:noFill/>
            <a:ln>
              <a:noFill/>
            </a:ln>
          </p:spPr>
        </p:pic>
        <p:pic>
          <p:nvPicPr>
            <p:cNvPr id="650" name="Google Shape;650;p35"/>
            <p:cNvPicPr preferRelativeResize="0"/>
            <p:nvPr/>
          </p:nvPicPr>
          <p:blipFill rotWithShape="1">
            <a:blip r:embed="rId6">
              <a:alphaModFix/>
            </a:blip>
            <a:srcRect b="0" l="0" r="0" t="0"/>
            <a:stretch/>
          </p:blipFill>
          <p:spPr>
            <a:xfrm>
              <a:off x="6156400" y="680522"/>
              <a:ext cx="349575" cy="336466"/>
            </a:xfrm>
            <a:prstGeom prst="rect">
              <a:avLst/>
            </a:prstGeom>
            <a:noFill/>
            <a:ln>
              <a:noFill/>
            </a:ln>
          </p:spPr>
        </p:pic>
      </p:grpSp>
      <p:cxnSp>
        <p:nvCxnSpPr>
          <p:cNvPr id="651" name="Google Shape;651;p35"/>
          <p:cNvCxnSpPr/>
          <p:nvPr/>
        </p:nvCxnSpPr>
        <p:spPr>
          <a:xfrm>
            <a:off x="2418964" y="1614847"/>
            <a:ext cx="518016" cy="0"/>
          </a:xfrm>
          <a:prstGeom prst="straightConnector1">
            <a:avLst/>
          </a:prstGeom>
          <a:noFill/>
          <a:ln cap="flat" cmpd="sng" w="38100">
            <a:solidFill>
              <a:srgbClr val="595959"/>
            </a:solidFill>
            <a:prstDash val="solid"/>
            <a:round/>
            <a:headEnd len="sm" w="sm" type="none"/>
            <a:tailEnd len="med" w="med" type="triangle"/>
          </a:ln>
        </p:spPr>
      </p:cxnSp>
      <p:pic>
        <p:nvPicPr>
          <p:cNvPr id="652" name="Google Shape;652;p35"/>
          <p:cNvPicPr preferRelativeResize="0"/>
          <p:nvPr/>
        </p:nvPicPr>
        <p:blipFill rotWithShape="1">
          <a:blip r:embed="rId5">
            <a:alphaModFix/>
          </a:blip>
          <a:srcRect b="0" l="0" r="0" t="0"/>
          <a:stretch/>
        </p:blipFill>
        <p:spPr>
          <a:xfrm rot="-686180">
            <a:off x="3499888" y="1377677"/>
            <a:ext cx="288899" cy="366980"/>
          </a:xfrm>
          <a:prstGeom prst="rect">
            <a:avLst/>
          </a:prstGeom>
          <a:noFill/>
          <a:ln>
            <a:noFill/>
          </a:ln>
        </p:spPr>
      </p:pic>
      <p:pic>
        <p:nvPicPr>
          <p:cNvPr id="653" name="Google Shape;653;p35"/>
          <p:cNvPicPr preferRelativeResize="0"/>
          <p:nvPr/>
        </p:nvPicPr>
        <p:blipFill rotWithShape="1">
          <a:blip r:embed="rId4">
            <a:alphaModFix/>
          </a:blip>
          <a:srcRect b="70086" l="68861" r="11385" t="21807"/>
          <a:stretch/>
        </p:blipFill>
        <p:spPr>
          <a:xfrm>
            <a:off x="3548700" y="1117216"/>
            <a:ext cx="396318" cy="207633"/>
          </a:xfrm>
          <a:prstGeom prst="rect">
            <a:avLst/>
          </a:prstGeom>
          <a:noFill/>
          <a:ln>
            <a:noFill/>
          </a:ln>
        </p:spPr>
      </p:pic>
      <p:pic>
        <p:nvPicPr>
          <p:cNvPr id="654" name="Google Shape;654;p35"/>
          <p:cNvPicPr preferRelativeResize="0"/>
          <p:nvPr/>
        </p:nvPicPr>
        <p:blipFill rotWithShape="1">
          <a:blip r:embed="rId4">
            <a:alphaModFix/>
          </a:blip>
          <a:srcRect b="48067" l="85601" r="0" t="35972"/>
          <a:stretch/>
        </p:blipFill>
        <p:spPr>
          <a:xfrm>
            <a:off x="2760734" y="1832967"/>
            <a:ext cx="288899" cy="408815"/>
          </a:xfrm>
          <a:prstGeom prst="rect">
            <a:avLst/>
          </a:prstGeom>
          <a:noFill/>
          <a:ln>
            <a:noFill/>
          </a:ln>
        </p:spPr>
      </p:pic>
      <p:pic>
        <p:nvPicPr>
          <p:cNvPr id="655" name="Google Shape;655;p35"/>
          <p:cNvPicPr preferRelativeResize="0"/>
          <p:nvPr/>
        </p:nvPicPr>
        <p:blipFill rotWithShape="1">
          <a:blip r:embed="rId4">
            <a:alphaModFix/>
          </a:blip>
          <a:srcRect b="28954" l="0" r="80624" t="53301"/>
          <a:stretch/>
        </p:blipFill>
        <p:spPr>
          <a:xfrm>
            <a:off x="3097517" y="1533750"/>
            <a:ext cx="349634" cy="408815"/>
          </a:xfrm>
          <a:prstGeom prst="rect">
            <a:avLst/>
          </a:prstGeom>
          <a:noFill/>
          <a:ln>
            <a:noFill/>
          </a:ln>
        </p:spPr>
      </p:pic>
      <p:pic>
        <p:nvPicPr>
          <p:cNvPr id="656" name="Google Shape;656;p35"/>
          <p:cNvPicPr preferRelativeResize="0"/>
          <p:nvPr/>
        </p:nvPicPr>
        <p:blipFill rotWithShape="1">
          <a:blip r:embed="rId4">
            <a:alphaModFix/>
          </a:blip>
          <a:srcRect b="0" l="78037" r="0" t="80934"/>
          <a:stretch/>
        </p:blipFill>
        <p:spPr>
          <a:xfrm>
            <a:off x="3603757" y="1832967"/>
            <a:ext cx="396318" cy="439270"/>
          </a:xfrm>
          <a:prstGeom prst="rect">
            <a:avLst/>
          </a:prstGeom>
          <a:noFill/>
          <a:ln>
            <a:noFill/>
          </a:ln>
        </p:spPr>
      </p:pic>
      <p:pic>
        <p:nvPicPr>
          <p:cNvPr id="657" name="Google Shape;657;p35"/>
          <p:cNvPicPr preferRelativeResize="0"/>
          <p:nvPr/>
        </p:nvPicPr>
        <p:blipFill rotWithShape="1">
          <a:blip r:embed="rId4">
            <a:alphaModFix/>
          </a:blip>
          <a:srcRect b="48098" l="21604" r="62383" t="28529"/>
          <a:stretch/>
        </p:blipFill>
        <p:spPr>
          <a:xfrm>
            <a:off x="3222208" y="1972551"/>
            <a:ext cx="288899" cy="538462"/>
          </a:xfrm>
          <a:prstGeom prst="rect">
            <a:avLst/>
          </a:prstGeom>
          <a:noFill/>
          <a:ln>
            <a:noFill/>
          </a:ln>
        </p:spPr>
      </p:pic>
      <p:pic>
        <p:nvPicPr>
          <p:cNvPr id="658" name="Google Shape;658;p35"/>
          <p:cNvPicPr preferRelativeResize="0"/>
          <p:nvPr/>
        </p:nvPicPr>
        <p:blipFill rotWithShape="1">
          <a:blip r:embed="rId6">
            <a:alphaModFix/>
          </a:blip>
          <a:srcRect b="0" l="0" r="0" t="0"/>
          <a:stretch/>
        </p:blipFill>
        <p:spPr>
          <a:xfrm>
            <a:off x="3005532" y="1060134"/>
            <a:ext cx="355936" cy="342594"/>
          </a:xfrm>
          <a:prstGeom prst="rect">
            <a:avLst/>
          </a:prstGeom>
          <a:noFill/>
          <a:ln>
            <a:noFill/>
          </a:ln>
        </p:spPr>
      </p:pic>
      <p:grpSp>
        <p:nvGrpSpPr>
          <p:cNvPr id="659" name="Google Shape;659;p35"/>
          <p:cNvGrpSpPr/>
          <p:nvPr/>
        </p:nvGrpSpPr>
        <p:grpSpPr>
          <a:xfrm>
            <a:off x="4855621" y="670985"/>
            <a:ext cx="1871894" cy="1957825"/>
            <a:chOff x="5018258" y="5480772"/>
            <a:chExt cx="2011244" cy="2103572"/>
          </a:xfrm>
        </p:grpSpPr>
        <p:pic>
          <p:nvPicPr>
            <p:cNvPr id="660" name="Google Shape;660;p35"/>
            <p:cNvPicPr preferRelativeResize="0"/>
            <p:nvPr/>
          </p:nvPicPr>
          <p:blipFill rotWithShape="1">
            <a:blip r:embed="rId7">
              <a:alphaModFix/>
            </a:blip>
            <a:srcRect b="71792" l="78860" r="0" t="0"/>
            <a:stretch/>
          </p:blipFill>
          <p:spPr>
            <a:xfrm rot="-10763977">
              <a:off x="6317766" y="6518122"/>
              <a:ext cx="706234" cy="1053815"/>
            </a:xfrm>
            <a:prstGeom prst="rect">
              <a:avLst/>
            </a:prstGeom>
            <a:noFill/>
            <a:ln>
              <a:noFill/>
            </a:ln>
          </p:spPr>
        </p:pic>
        <p:pic>
          <p:nvPicPr>
            <p:cNvPr id="661" name="Google Shape;661;p35"/>
            <p:cNvPicPr preferRelativeResize="0"/>
            <p:nvPr/>
          </p:nvPicPr>
          <p:blipFill rotWithShape="1">
            <a:blip r:embed="rId6">
              <a:alphaModFix/>
            </a:blip>
            <a:srcRect b="0" l="0" r="0" t="0"/>
            <a:stretch/>
          </p:blipFill>
          <p:spPr>
            <a:xfrm>
              <a:off x="5018258" y="5703311"/>
              <a:ext cx="559336" cy="538375"/>
            </a:xfrm>
            <a:prstGeom prst="rect">
              <a:avLst/>
            </a:prstGeom>
            <a:noFill/>
            <a:ln>
              <a:noFill/>
            </a:ln>
          </p:spPr>
        </p:pic>
        <p:pic>
          <p:nvPicPr>
            <p:cNvPr id="662" name="Google Shape;662;p35"/>
            <p:cNvPicPr preferRelativeResize="0"/>
            <p:nvPr/>
          </p:nvPicPr>
          <p:blipFill rotWithShape="1">
            <a:blip r:embed="rId5">
              <a:alphaModFix/>
            </a:blip>
            <a:srcRect b="0" l="0" r="0" t="0"/>
            <a:stretch/>
          </p:blipFill>
          <p:spPr>
            <a:xfrm rot="16">
              <a:off x="5577597" y="5480773"/>
              <a:ext cx="351030" cy="445902"/>
            </a:xfrm>
            <a:prstGeom prst="rect">
              <a:avLst/>
            </a:prstGeom>
            <a:noFill/>
            <a:ln>
              <a:noFill/>
            </a:ln>
          </p:spPr>
        </p:pic>
        <p:pic>
          <p:nvPicPr>
            <p:cNvPr id="663" name="Google Shape;663;p35"/>
            <p:cNvPicPr preferRelativeResize="0"/>
            <p:nvPr/>
          </p:nvPicPr>
          <p:blipFill rotWithShape="1">
            <a:blip r:embed="rId4">
              <a:alphaModFix/>
            </a:blip>
            <a:srcRect b="48067" l="85601" r="0" t="35972"/>
            <a:stretch/>
          </p:blipFill>
          <p:spPr>
            <a:xfrm rot="2143865">
              <a:off x="5217444" y="6740071"/>
              <a:ext cx="288850" cy="408749"/>
            </a:xfrm>
            <a:prstGeom prst="rect">
              <a:avLst/>
            </a:prstGeom>
            <a:noFill/>
            <a:ln>
              <a:noFill/>
            </a:ln>
          </p:spPr>
        </p:pic>
        <p:pic>
          <p:nvPicPr>
            <p:cNvPr id="664" name="Google Shape;664;p35"/>
            <p:cNvPicPr preferRelativeResize="0"/>
            <p:nvPr/>
          </p:nvPicPr>
          <p:blipFill rotWithShape="1">
            <a:blip r:embed="rId4">
              <a:alphaModFix/>
            </a:blip>
            <a:srcRect b="70086" l="68861" r="11385" t="21807"/>
            <a:stretch/>
          </p:blipFill>
          <p:spPr>
            <a:xfrm>
              <a:off x="5066576" y="6415613"/>
              <a:ext cx="396250" cy="207600"/>
            </a:xfrm>
            <a:prstGeom prst="rect">
              <a:avLst/>
            </a:prstGeom>
            <a:noFill/>
            <a:ln>
              <a:noFill/>
            </a:ln>
          </p:spPr>
        </p:pic>
        <p:pic>
          <p:nvPicPr>
            <p:cNvPr id="665" name="Google Shape;665;p35"/>
            <p:cNvPicPr preferRelativeResize="0"/>
            <p:nvPr/>
          </p:nvPicPr>
          <p:blipFill rotWithShape="1">
            <a:blip r:embed="rId4">
              <a:alphaModFix/>
            </a:blip>
            <a:srcRect b="0" l="78037" r="0" t="80934"/>
            <a:stretch/>
          </p:blipFill>
          <p:spPr>
            <a:xfrm rot="-2117997">
              <a:off x="6044832" y="7047154"/>
              <a:ext cx="349575" cy="387466"/>
            </a:xfrm>
            <a:prstGeom prst="rect">
              <a:avLst/>
            </a:prstGeom>
            <a:noFill/>
            <a:ln>
              <a:noFill/>
            </a:ln>
          </p:spPr>
        </p:pic>
        <p:pic>
          <p:nvPicPr>
            <p:cNvPr id="666" name="Google Shape;666;p35"/>
            <p:cNvPicPr preferRelativeResize="0"/>
            <p:nvPr/>
          </p:nvPicPr>
          <p:blipFill rotWithShape="1">
            <a:blip r:embed="rId4">
              <a:alphaModFix/>
            </a:blip>
            <a:srcRect b="28954" l="0" r="80624" t="53301"/>
            <a:stretch/>
          </p:blipFill>
          <p:spPr>
            <a:xfrm rot="-6491993">
              <a:off x="5517719" y="7033788"/>
              <a:ext cx="443201" cy="518225"/>
            </a:xfrm>
            <a:prstGeom prst="rect">
              <a:avLst/>
            </a:prstGeom>
            <a:noFill/>
            <a:ln>
              <a:noFill/>
            </a:ln>
          </p:spPr>
        </p:pic>
        <p:pic>
          <p:nvPicPr>
            <p:cNvPr id="667" name="Google Shape;667;p35"/>
            <p:cNvPicPr preferRelativeResize="0"/>
            <p:nvPr/>
          </p:nvPicPr>
          <p:blipFill rotWithShape="1">
            <a:blip r:embed="rId8">
              <a:alphaModFix/>
            </a:blip>
            <a:srcRect b="0" l="0" r="0" t="0"/>
            <a:stretch/>
          </p:blipFill>
          <p:spPr>
            <a:xfrm>
              <a:off x="5337975" y="5816500"/>
              <a:ext cx="1313377" cy="1378201"/>
            </a:xfrm>
            <a:prstGeom prst="rect">
              <a:avLst/>
            </a:prstGeom>
            <a:noFill/>
            <a:ln>
              <a:noFill/>
            </a:ln>
          </p:spPr>
        </p:pic>
        <p:sp>
          <p:nvSpPr>
            <p:cNvPr id="668" name="Google Shape;668;p35"/>
            <p:cNvSpPr/>
            <p:nvPr/>
          </p:nvSpPr>
          <p:spPr>
            <a:xfrm>
              <a:off x="5734225" y="6368897"/>
              <a:ext cx="564705" cy="258491"/>
            </a:xfrm>
            <a:prstGeom prst="rect">
              <a:avLst/>
            </a:prstGeom>
          </p:spPr>
          <p:txBody>
            <a:bodyPr>
              <a:prstTxWarp prst="textPlain"/>
            </a:bodyPr>
            <a:lstStyle/>
            <a:p>
              <a:pPr lvl="0" algn="ctr"/>
              <a:r>
                <a:rPr b="0" i="0">
                  <a:ln cap="flat" cmpd="sng" w="9525">
                    <a:solidFill>
                      <a:srgbClr val="FFFFFF"/>
                    </a:solidFill>
                    <a:prstDash val="solid"/>
                    <a:round/>
                    <a:headEnd len="sm" w="sm" type="none"/>
                    <a:tailEnd len="sm" w="sm" type="none"/>
                  </a:ln>
                  <a:solidFill>
                    <a:srgbClr val="FFFFFF"/>
                  </a:solidFill>
                  <a:latin typeface="Arial"/>
                </a:rPr>
                <a:t>Drug</a:t>
              </a:r>
            </a:p>
          </p:txBody>
        </p:sp>
      </p:grpSp>
      <p:sp>
        <p:nvSpPr>
          <p:cNvPr id="669" name="Google Shape;669;p35"/>
          <p:cNvSpPr txBox="1"/>
          <p:nvPr/>
        </p:nvSpPr>
        <p:spPr>
          <a:xfrm>
            <a:off x="2677972" y="2471752"/>
            <a:ext cx="14667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Receptor binding affinities</a:t>
            </a:r>
            <a:endParaRPr b="0" i="0" sz="1100" u="none" cap="none" strike="noStrike">
              <a:solidFill>
                <a:srgbClr val="000000"/>
              </a:solidFill>
              <a:latin typeface="Arial"/>
              <a:ea typeface="Arial"/>
              <a:cs typeface="Arial"/>
              <a:sym typeface="Arial"/>
            </a:endParaRPr>
          </a:p>
        </p:txBody>
      </p:sp>
      <p:cxnSp>
        <p:nvCxnSpPr>
          <p:cNvPr id="670" name="Google Shape;670;p35"/>
          <p:cNvCxnSpPr/>
          <p:nvPr/>
        </p:nvCxnSpPr>
        <p:spPr>
          <a:xfrm>
            <a:off x="4032894" y="1649897"/>
            <a:ext cx="539106" cy="0"/>
          </a:xfrm>
          <a:prstGeom prst="straightConnector1">
            <a:avLst/>
          </a:prstGeom>
          <a:noFill/>
          <a:ln cap="flat" cmpd="sng" w="38100">
            <a:solidFill>
              <a:srgbClr val="595959"/>
            </a:solidFill>
            <a:prstDash val="solid"/>
            <a:round/>
            <a:headEnd len="sm" w="sm" type="none"/>
            <a:tailEnd len="med" w="med" type="triangle"/>
          </a:ln>
        </p:spPr>
      </p:cxnSp>
      <p:sp>
        <p:nvSpPr>
          <p:cNvPr id="671" name="Google Shape;671;p35"/>
          <p:cNvSpPr txBox="1"/>
          <p:nvPr/>
        </p:nvSpPr>
        <p:spPr>
          <a:xfrm>
            <a:off x="5617424" y="1873497"/>
            <a:ext cx="14667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D2</a:t>
            </a:r>
            <a:endParaRPr b="1" i="0" sz="1100" u="none" cap="none" strike="noStrike">
              <a:solidFill>
                <a:schemeClr val="lt1"/>
              </a:solidFill>
              <a:latin typeface="Arial"/>
              <a:ea typeface="Arial"/>
              <a:cs typeface="Arial"/>
              <a:sym typeface="Arial"/>
            </a:endParaRPr>
          </a:p>
        </p:txBody>
      </p:sp>
      <p:sp>
        <p:nvSpPr>
          <p:cNvPr id="672" name="Google Shape;672;p35"/>
          <p:cNvSpPr txBox="1"/>
          <p:nvPr/>
        </p:nvSpPr>
        <p:spPr>
          <a:xfrm>
            <a:off x="6573525" y="1214250"/>
            <a:ext cx="2158844"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It’s called an antipsychotic if it blocks dopamine D2 receptors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36"/>
          <p:cNvSpPr txBox="1"/>
          <p:nvPr/>
        </p:nvSpPr>
        <p:spPr>
          <a:xfrm>
            <a:off x="4029878" y="6981074"/>
            <a:ext cx="3687600" cy="1743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Psychotropic drugs  can be conceptualized as combinations of pieces of anti-neurotransmitters.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Our example drug would be marketed  as an antipsychotic. According to NbN it would called a dopamine and serotonin receptor antagonist, with anticholinergic and antihistamine properties.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p:txBody>
      </p:sp>
      <p:sp>
        <p:nvSpPr>
          <p:cNvPr id="678" name="Google Shape;678;p36"/>
          <p:cNvSpPr txBox="1"/>
          <p:nvPr/>
        </p:nvSpPr>
        <p:spPr>
          <a:xfrm>
            <a:off x="356324" y="1408885"/>
            <a:ext cx="23991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“Anti-neurotransmitters”</a:t>
            </a:r>
            <a:endParaRPr b="0" i="0" sz="1100" u="none" cap="none" strike="noStrike">
              <a:solidFill>
                <a:srgbClr val="000000"/>
              </a:solidFill>
              <a:latin typeface="Arial"/>
              <a:ea typeface="Arial"/>
              <a:cs typeface="Arial"/>
              <a:sym typeface="Arial"/>
            </a:endParaRPr>
          </a:p>
        </p:txBody>
      </p:sp>
      <p:grpSp>
        <p:nvGrpSpPr>
          <p:cNvPr id="679" name="Google Shape;679;p36"/>
          <p:cNvGrpSpPr/>
          <p:nvPr/>
        </p:nvGrpSpPr>
        <p:grpSpPr>
          <a:xfrm>
            <a:off x="1390917" y="508688"/>
            <a:ext cx="970230" cy="894040"/>
            <a:chOff x="4351600" y="173000"/>
            <a:chExt cx="1466675" cy="1351500"/>
          </a:xfrm>
        </p:grpSpPr>
        <p:pic>
          <p:nvPicPr>
            <p:cNvPr id="680" name="Google Shape;680;p36"/>
            <p:cNvPicPr preferRelativeResize="0"/>
            <p:nvPr/>
          </p:nvPicPr>
          <p:blipFill rotWithShape="1">
            <a:blip r:embed="rId3">
              <a:alphaModFix/>
            </a:blip>
            <a:srcRect b="51060" l="0" r="45581" t="0"/>
            <a:stretch/>
          </p:blipFill>
          <p:spPr>
            <a:xfrm>
              <a:off x="4351600" y="173000"/>
              <a:ext cx="1466675" cy="1217125"/>
            </a:xfrm>
            <a:prstGeom prst="rect">
              <a:avLst/>
            </a:prstGeom>
            <a:noFill/>
            <a:ln>
              <a:noFill/>
            </a:ln>
          </p:spPr>
        </p:pic>
        <p:pic>
          <p:nvPicPr>
            <p:cNvPr id="681" name="Google Shape;681;p36"/>
            <p:cNvPicPr preferRelativeResize="0"/>
            <p:nvPr/>
          </p:nvPicPr>
          <p:blipFill rotWithShape="1">
            <a:blip r:embed="rId4">
              <a:alphaModFix/>
            </a:blip>
            <a:srcRect b="48098" l="21604" r="62383" t="28529"/>
            <a:stretch/>
          </p:blipFill>
          <p:spPr>
            <a:xfrm>
              <a:off x="4940513" y="986125"/>
              <a:ext cx="288849" cy="538375"/>
            </a:xfrm>
            <a:prstGeom prst="rect">
              <a:avLst/>
            </a:prstGeom>
            <a:noFill/>
            <a:ln>
              <a:noFill/>
            </a:ln>
          </p:spPr>
        </p:pic>
      </p:grpSp>
      <p:grpSp>
        <p:nvGrpSpPr>
          <p:cNvPr id="682" name="Google Shape;682;p36"/>
          <p:cNvGrpSpPr/>
          <p:nvPr/>
        </p:nvGrpSpPr>
        <p:grpSpPr>
          <a:xfrm>
            <a:off x="1433275" y="1787691"/>
            <a:ext cx="822595" cy="837529"/>
            <a:chOff x="6156400" y="1916000"/>
            <a:chExt cx="1243499" cy="1266074"/>
          </a:xfrm>
        </p:grpSpPr>
        <p:pic>
          <p:nvPicPr>
            <p:cNvPr id="683" name="Google Shape;683;p36"/>
            <p:cNvPicPr preferRelativeResize="0"/>
            <p:nvPr/>
          </p:nvPicPr>
          <p:blipFill rotWithShape="1">
            <a:blip r:embed="rId3">
              <a:alphaModFix/>
            </a:blip>
            <a:srcRect b="0" l="53861" r="0" t="51060"/>
            <a:stretch/>
          </p:blipFill>
          <p:spPr>
            <a:xfrm>
              <a:off x="6156400" y="1916000"/>
              <a:ext cx="1243499" cy="1217125"/>
            </a:xfrm>
            <a:prstGeom prst="rect">
              <a:avLst/>
            </a:prstGeom>
            <a:noFill/>
            <a:ln>
              <a:noFill/>
            </a:ln>
          </p:spPr>
        </p:pic>
        <p:pic>
          <p:nvPicPr>
            <p:cNvPr id="684" name="Google Shape;684;p36"/>
            <p:cNvPicPr preferRelativeResize="0"/>
            <p:nvPr/>
          </p:nvPicPr>
          <p:blipFill rotWithShape="1">
            <a:blip r:embed="rId4">
              <a:alphaModFix/>
            </a:blip>
            <a:srcRect b="0" l="78037" r="0" t="80934"/>
            <a:stretch/>
          </p:blipFill>
          <p:spPr>
            <a:xfrm>
              <a:off x="6262650" y="2742875"/>
              <a:ext cx="396250" cy="439199"/>
            </a:xfrm>
            <a:prstGeom prst="rect">
              <a:avLst/>
            </a:prstGeom>
            <a:noFill/>
            <a:ln>
              <a:noFill/>
            </a:ln>
          </p:spPr>
        </p:pic>
      </p:grpSp>
      <p:grpSp>
        <p:nvGrpSpPr>
          <p:cNvPr id="685" name="Google Shape;685;p36"/>
          <p:cNvGrpSpPr/>
          <p:nvPr/>
        </p:nvGrpSpPr>
        <p:grpSpPr>
          <a:xfrm>
            <a:off x="345250" y="1769656"/>
            <a:ext cx="970231" cy="841979"/>
            <a:chOff x="4517800" y="1730125"/>
            <a:chExt cx="1466675" cy="1272800"/>
          </a:xfrm>
        </p:grpSpPr>
        <p:pic>
          <p:nvPicPr>
            <p:cNvPr id="686" name="Google Shape;686;p36"/>
            <p:cNvPicPr preferRelativeResize="0"/>
            <p:nvPr/>
          </p:nvPicPr>
          <p:blipFill rotWithShape="1">
            <a:blip r:embed="rId3">
              <a:alphaModFix/>
            </a:blip>
            <a:srcRect b="0" l="0" r="45581" t="51060"/>
            <a:stretch/>
          </p:blipFill>
          <p:spPr>
            <a:xfrm>
              <a:off x="4517800" y="1785800"/>
              <a:ext cx="1466675" cy="1217125"/>
            </a:xfrm>
            <a:prstGeom prst="rect">
              <a:avLst/>
            </a:prstGeom>
            <a:noFill/>
            <a:ln>
              <a:noFill/>
            </a:ln>
          </p:spPr>
        </p:pic>
        <p:pic>
          <p:nvPicPr>
            <p:cNvPr id="687" name="Google Shape;687;p36"/>
            <p:cNvPicPr preferRelativeResize="0"/>
            <p:nvPr/>
          </p:nvPicPr>
          <p:blipFill rotWithShape="1">
            <a:blip r:embed="rId4">
              <a:alphaModFix/>
            </a:blip>
            <a:srcRect b="28954" l="0" r="80624" t="53301"/>
            <a:stretch/>
          </p:blipFill>
          <p:spPr>
            <a:xfrm>
              <a:off x="4592338" y="1730125"/>
              <a:ext cx="349574" cy="408749"/>
            </a:xfrm>
            <a:prstGeom prst="rect">
              <a:avLst/>
            </a:prstGeom>
            <a:noFill/>
            <a:ln>
              <a:noFill/>
            </a:ln>
          </p:spPr>
        </p:pic>
      </p:grpSp>
      <p:grpSp>
        <p:nvGrpSpPr>
          <p:cNvPr id="688" name="Google Shape;688;p36"/>
          <p:cNvGrpSpPr/>
          <p:nvPr/>
        </p:nvGrpSpPr>
        <p:grpSpPr>
          <a:xfrm>
            <a:off x="365863" y="372663"/>
            <a:ext cx="905367" cy="1030065"/>
            <a:chOff x="6031275" y="361847"/>
            <a:chExt cx="1368624" cy="1557127"/>
          </a:xfrm>
        </p:grpSpPr>
        <p:pic>
          <p:nvPicPr>
            <p:cNvPr id="689" name="Google Shape;689;p36"/>
            <p:cNvPicPr preferRelativeResize="0"/>
            <p:nvPr/>
          </p:nvPicPr>
          <p:blipFill rotWithShape="1">
            <a:blip r:embed="rId3">
              <a:alphaModFix/>
            </a:blip>
            <a:srcRect b="48911" l="53861" r="0" t="0"/>
            <a:stretch/>
          </p:blipFill>
          <p:spPr>
            <a:xfrm>
              <a:off x="6156400" y="530312"/>
              <a:ext cx="1243499" cy="1270599"/>
            </a:xfrm>
            <a:prstGeom prst="rect">
              <a:avLst/>
            </a:prstGeom>
            <a:noFill/>
            <a:ln>
              <a:noFill/>
            </a:ln>
          </p:spPr>
        </p:pic>
        <p:pic>
          <p:nvPicPr>
            <p:cNvPr id="690" name="Google Shape;690;p36"/>
            <p:cNvPicPr preferRelativeResize="0"/>
            <p:nvPr/>
          </p:nvPicPr>
          <p:blipFill rotWithShape="1">
            <a:blip r:embed="rId5">
              <a:alphaModFix/>
            </a:blip>
            <a:srcRect b="0" l="0" r="0" t="0"/>
            <a:stretch/>
          </p:blipFill>
          <p:spPr>
            <a:xfrm rot="-686187">
              <a:off x="6461025" y="386841"/>
              <a:ext cx="288850" cy="366921"/>
            </a:xfrm>
            <a:prstGeom prst="rect">
              <a:avLst/>
            </a:prstGeom>
            <a:noFill/>
            <a:ln>
              <a:noFill/>
            </a:ln>
          </p:spPr>
        </p:pic>
        <p:pic>
          <p:nvPicPr>
            <p:cNvPr id="691" name="Google Shape;691;p36"/>
            <p:cNvPicPr preferRelativeResize="0"/>
            <p:nvPr/>
          </p:nvPicPr>
          <p:blipFill rotWithShape="1">
            <a:blip r:embed="rId4">
              <a:alphaModFix/>
            </a:blip>
            <a:srcRect b="48067" l="85601" r="0" t="35972"/>
            <a:stretch/>
          </p:blipFill>
          <p:spPr>
            <a:xfrm>
              <a:off x="6461025" y="1510225"/>
              <a:ext cx="288849" cy="408749"/>
            </a:xfrm>
            <a:prstGeom prst="rect">
              <a:avLst/>
            </a:prstGeom>
            <a:noFill/>
            <a:ln>
              <a:noFill/>
            </a:ln>
          </p:spPr>
        </p:pic>
        <p:pic>
          <p:nvPicPr>
            <p:cNvPr id="692" name="Google Shape;692;p36"/>
            <p:cNvPicPr preferRelativeResize="0"/>
            <p:nvPr/>
          </p:nvPicPr>
          <p:blipFill rotWithShape="1">
            <a:blip r:embed="rId4">
              <a:alphaModFix/>
            </a:blip>
            <a:srcRect b="70086" l="68861" r="11385" t="21807"/>
            <a:stretch/>
          </p:blipFill>
          <p:spPr>
            <a:xfrm>
              <a:off x="6031275" y="1061800"/>
              <a:ext cx="396250" cy="207600"/>
            </a:xfrm>
            <a:prstGeom prst="rect">
              <a:avLst/>
            </a:prstGeom>
            <a:noFill/>
            <a:ln>
              <a:noFill/>
            </a:ln>
          </p:spPr>
        </p:pic>
        <p:pic>
          <p:nvPicPr>
            <p:cNvPr id="693" name="Google Shape;693;p36"/>
            <p:cNvPicPr preferRelativeResize="0"/>
            <p:nvPr/>
          </p:nvPicPr>
          <p:blipFill rotWithShape="1">
            <a:blip r:embed="rId6">
              <a:alphaModFix/>
            </a:blip>
            <a:srcRect b="0" l="0" r="0" t="0"/>
            <a:stretch/>
          </p:blipFill>
          <p:spPr>
            <a:xfrm>
              <a:off x="6156400" y="680522"/>
              <a:ext cx="349575" cy="336466"/>
            </a:xfrm>
            <a:prstGeom prst="rect">
              <a:avLst/>
            </a:prstGeom>
            <a:noFill/>
            <a:ln>
              <a:noFill/>
            </a:ln>
          </p:spPr>
        </p:pic>
      </p:grpSp>
      <p:cxnSp>
        <p:nvCxnSpPr>
          <p:cNvPr id="694" name="Google Shape;694;p36"/>
          <p:cNvCxnSpPr/>
          <p:nvPr/>
        </p:nvCxnSpPr>
        <p:spPr>
          <a:xfrm>
            <a:off x="2418964" y="1614847"/>
            <a:ext cx="518016" cy="0"/>
          </a:xfrm>
          <a:prstGeom prst="straightConnector1">
            <a:avLst/>
          </a:prstGeom>
          <a:noFill/>
          <a:ln cap="flat" cmpd="sng" w="38100">
            <a:solidFill>
              <a:srgbClr val="595959"/>
            </a:solidFill>
            <a:prstDash val="solid"/>
            <a:round/>
            <a:headEnd len="sm" w="sm" type="none"/>
            <a:tailEnd len="med" w="med" type="triangle"/>
          </a:ln>
        </p:spPr>
      </p:cxnSp>
      <p:pic>
        <p:nvPicPr>
          <p:cNvPr id="695" name="Google Shape;695;p36"/>
          <p:cNvPicPr preferRelativeResize="0"/>
          <p:nvPr/>
        </p:nvPicPr>
        <p:blipFill rotWithShape="1">
          <a:blip r:embed="rId5">
            <a:alphaModFix/>
          </a:blip>
          <a:srcRect b="0" l="0" r="0" t="0"/>
          <a:stretch/>
        </p:blipFill>
        <p:spPr>
          <a:xfrm rot="-686180">
            <a:off x="3499888" y="1377677"/>
            <a:ext cx="288899" cy="366980"/>
          </a:xfrm>
          <a:prstGeom prst="rect">
            <a:avLst/>
          </a:prstGeom>
          <a:noFill/>
          <a:ln>
            <a:noFill/>
          </a:ln>
        </p:spPr>
      </p:pic>
      <p:pic>
        <p:nvPicPr>
          <p:cNvPr id="696" name="Google Shape;696;p36"/>
          <p:cNvPicPr preferRelativeResize="0"/>
          <p:nvPr/>
        </p:nvPicPr>
        <p:blipFill rotWithShape="1">
          <a:blip r:embed="rId4">
            <a:alphaModFix/>
          </a:blip>
          <a:srcRect b="70086" l="68861" r="11385" t="21807"/>
          <a:stretch/>
        </p:blipFill>
        <p:spPr>
          <a:xfrm>
            <a:off x="3548700" y="1117216"/>
            <a:ext cx="396318" cy="207633"/>
          </a:xfrm>
          <a:prstGeom prst="rect">
            <a:avLst/>
          </a:prstGeom>
          <a:noFill/>
          <a:ln>
            <a:noFill/>
          </a:ln>
        </p:spPr>
      </p:pic>
      <p:pic>
        <p:nvPicPr>
          <p:cNvPr id="697" name="Google Shape;697;p36"/>
          <p:cNvPicPr preferRelativeResize="0"/>
          <p:nvPr/>
        </p:nvPicPr>
        <p:blipFill rotWithShape="1">
          <a:blip r:embed="rId4">
            <a:alphaModFix/>
          </a:blip>
          <a:srcRect b="48067" l="85601" r="0" t="35972"/>
          <a:stretch/>
        </p:blipFill>
        <p:spPr>
          <a:xfrm>
            <a:off x="2760734" y="1832967"/>
            <a:ext cx="288899" cy="408815"/>
          </a:xfrm>
          <a:prstGeom prst="rect">
            <a:avLst/>
          </a:prstGeom>
          <a:noFill/>
          <a:ln>
            <a:noFill/>
          </a:ln>
        </p:spPr>
      </p:pic>
      <p:pic>
        <p:nvPicPr>
          <p:cNvPr id="698" name="Google Shape;698;p36"/>
          <p:cNvPicPr preferRelativeResize="0"/>
          <p:nvPr/>
        </p:nvPicPr>
        <p:blipFill rotWithShape="1">
          <a:blip r:embed="rId4">
            <a:alphaModFix/>
          </a:blip>
          <a:srcRect b="28954" l="0" r="80624" t="53301"/>
          <a:stretch/>
        </p:blipFill>
        <p:spPr>
          <a:xfrm>
            <a:off x="3097517" y="1533750"/>
            <a:ext cx="349634" cy="408815"/>
          </a:xfrm>
          <a:prstGeom prst="rect">
            <a:avLst/>
          </a:prstGeom>
          <a:noFill/>
          <a:ln>
            <a:noFill/>
          </a:ln>
        </p:spPr>
      </p:pic>
      <p:pic>
        <p:nvPicPr>
          <p:cNvPr id="699" name="Google Shape;699;p36"/>
          <p:cNvPicPr preferRelativeResize="0"/>
          <p:nvPr/>
        </p:nvPicPr>
        <p:blipFill rotWithShape="1">
          <a:blip r:embed="rId4">
            <a:alphaModFix/>
          </a:blip>
          <a:srcRect b="0" l="78037" r="0" t="80934"/>
          <a:stretch/>
        </p:blipFill>
        <p:spPr>
          <a:xfrm>
            <a:off x="3603757" y="1832967"/>
            <a:ext cx="396318" cy="439270"/>
          </a:xfrm>
          <a:prstGeom prst="rect">
            <a:avLst/>
          </a:prstGeom>
          <a:noFill/>
          <a:ln>
            <a:noFill/>
          </a:ln>
        </p:spPr>
      </p:pic>
      <p:pic>
        <p:nvPicPr>
          <p:cNvPr id="700" name="Google Shape;700;p36"/>
          <p:cNvPicPr preferRelativeResize="0"/>
          <p:nvPr/>
        </p:nvPicPr>
        <p:blipFill rotWithShape="1">
          <a:blip r:embed="rId4">
            <a:alphaModFix/>
          </a:blip>
          <a:srcRect b="48098" l="21604" r="62383" t="28529"/>
          <a:stretch/>
        </p:blipFill>
        <p:spPr>
          <a:xfrm>
            <a:off x="3222208" y="1972551"/>
            <a:ext cx="288899" cy="538462"/>
          </a:xfrm>
          <a:prstGeom prst="rect">
            <a:avLst/>
          </a:prstGeom>
          <a:noFill/>
          <a:ln>
            <a:noFill/>
          </a:ln>
        </p:spPr>
      </p:pic>
      <p:pic>
        <p:nvPicPr>
          <p:cNvPr id="701" name="Google Shape;701;p36"/>
          <p:cNvPicPr preferRelativeResize="0"/>
          <p:nvPr/>
        </p:nvPicPr>
        <p:blipFill rotWithShape="1">
          <a:blip r:embed="rId6">
            <a:alphaModFix/>
          </a:blip>
          <a:srcRect b="0" l="0" r="0" t="0"/>
          <a:stretch/>
        </p:blipFill>
        <p:spPr>
          <a:xfrm>
            <a:off x="3005532" y="1060134"/>
            <a:ext cx="355936" cy="342594"/>
          </a:xfrm>
          <a:prstGeom prst="rect">
            <a:avLst/>
          </a:prstGeom>
          <a:noFill/>
          <a:ln>
            <a:noFill/>
          </a:ln>
        </p:spPr>
      </p:pic>
      <p:grpSp>
        <p:nvGrpSpPr>
          <p:cNvPr id="702" name="Google Shape;702;p36"/>
          <p:cNvGrpSpPr/>
          <p:nvPr/>
        </p:nvGrpSpPr>
        <p:grpSpPr>
          <a:xfrm>
            <a:off x="4855624" y="670983"/>
            <a:ext cx="2150455" cy="2076867"/>
            <a:chOff x="5018258" y="5480772"/>
            <a:chExt cx="2310543" cy="2231478"/>
          </a:xfrm>
        </p:grpSpPr>
        <p:pic>
          <p:nvPicPr>
            <p:cNvPr id="703" name="Google Shape;703;p36"/>
            <p:cNvPicPr preferRelativeResize="0"/>
            <p:nvPr/>
          </p:nvPicPr>
          <p:blipFill rotWithShape="1">
            <a:blip r:embed="rId7">
              <a:alphaModFix/>
            </a:blip>
            <a:srcRect b="71792" l="78860" r="0" t="0"/>
            <a:stretch/>
          </p:blipFill>
          <p:spPr>
            <a:xfrm rot="-10763977">
              <a:off x="6617065" y="6654764"/>
              <a:ext cx="706234" cy="1053815"/>
            </a:xfrm>
            <a:prstGeom prst="rect">
              <a:avLst/>
            </a:prstGeom>
            <a:noFill/>
            <a:ln>
              <a:noFill/>
            </a:ln>
          </p:spPr>
        </p:pic>
        <p:pic>
          <p:nvPicPr>
            <p:cNvPr id="704" name="Google Shape;704;p36"/>
            <p:cNvPicPr preferRelativeResize="0"/>
            <p:nvPr/>
          </p:nvPicPr>
          <p:blipFill rotWithShape="1">
            <a:blip r:embed="rId6">
              <a:alphaModFix/>
            </a:blip>
            <a:srcRect b="0" l="0" r="0" t="0"/>
            <a:stretch/>
          </p:blipFill>
          <p:spPr>
            <a:xfrm>
              <a:off x="5018258" y="5703311"/>
              <a:ext cx="559336" cy="538375"/>
            </a:xfrm>
            <a:prstGeom prst="rect">
              <a:avLst/>
            </a:prstGeom>
            <a:noFill/>
            <a:ln>
              <a:noFill/>
            </a:ln>
          </p:spPr>
        </p:pic>
        <p:pic>
          <p:nvPicPr>
            <p:cNvPr id="705" name="Google Shape;705;p36"/>
            <p:cNvPicPr preferRelativeResize="0"/>
            <p:nvPr/>
          </p:nvPicPr>
          <p:blipFill rotWithShape="1">
            <a:blip r:embed="rId5">
              <a:alphaModFix/>
            </a:blip>
            <a:srcRect b="0" l="0" r="0" t="0"/>
            <a:stretch/>
          </p:blipFill>
          <p:spPr>
            <a:xfrm rot="16">
              <a:off x="5577597" y="5480773"/>
              <a:ext cx="351030" cy="445902"/>
            </a:xfrm>
            <a:prstGeom prst="rect">
              <a:avLst/>
            </a:prstGeom>
            <a:noFill/>
            <a:ln>
              <a:noFill/>
            </a:ln>
          </p:spPr>
        </p:pic>
        <p:pic>
          <p:nvPicPr>
            <p:cNvPr id="706" name="Google Shape;706;p36"/>
            <p:cNvPicPr preferRelativeResize="0"/>
            <p:nvPr/>
          </p:nvPicPr>
          <p:blipFill rotWithShape="1">
            <a:blip r:embed="rId4">
              <a:alphaModFix/>
            </a:blip>
            <a:srcRect b="48067" l="85601" r="0" t="35972"/>
            <a:stretch/>
          </p:blipFill>
          <p:spPr>
            <a:xfrm rot="2143865">
              <a:off x="5217444" y="6740071"/>
              <a:ext cx="288850" cy="408749"/>
            </a:xfrm>
            <a:prstGeom prst="rect">
              <a:avLst/>
            </a:prstGeom>
            <a:noFill/>
            <a:ln>
              <a:noFill/>
            </a:ln>
          </p:spPr>
        </p:pic>
        <p:pic>
          <p:nvPicPr>
            <p:cNvPr id="707" name="Google Shape;707;p36"/>
            <p:cNvPicPr preferRelativeResize="0"/>
            <p:nvPr/>
          </p:nvPicPr>
          <p:blipFill rotWithShape="1">
            <a:blip r:embed="rId4">
              <a:alphaModFix/>
            </a:blip>
            <a:srcRect b="70086" l="68861" r="11385" t="21807"/>
            <a:stretch/>
          </p:blipFill>
          <p:spPr>
            <a:xfrm>
              <a:off x="5066576" y="6415613"/>
              <a:ext cx="396250" cy="207600"/>
            </a:xfrm>
            <a:prstGeom prst="rect">
              <a:avLst/>
            </a:prstGeom>
            <a:noFill/>
            <a:ln>
              <a:noFill/>
            </a:ln>
          </p:spPr>
        </p:pic>
        <p:pic>
          <p:nvPicPr>
            <p:cNvPr id="708" name="Google Shape;708;p36"/>
            <p:cNvPicPr preferRelativeResize="0"/>
            <p:nvPr/>
          </p:nvPicPr>
          <p:blipFill rotWithShape="1">
            <a:blip r:embed="rId4">
              <a:alphaModFix/>
            </a:blip>
            <a:srcRect b="0" l="78037" r="0" t="80934"/>
            <a:stretch/>
          </p:blipFill>
          <p:spPr>
            <a:xfrm rot="-2117997">
              <a:off x="6044832" y="7047154"/>
              <a:ext cx="349575" cy="387466"/>
            </a:xfrm>
            <a:prstGeom prst="rect">
              <a:avLst/>
            </a:prstGeom>
            <a:noFill/>
            <a:ln>
              <a:noFill/>
            </a:ln>
          </p:spPr>
        </p:pic>
        <p:pic>
          <p:nvPicPr>
            <p:cNvPr id="709" name="Google Shape;709;p36"/>
            <p:cNvPicPr preferRelativeResize="0"/>
            <p:nvPr/>
          </p:nvPicPr>
          <p:blipFill rotWithShape="1">
            <a:blip r:embed="rId4">
              <a:alphaModFix/>
            </a:blip>
            <a:srcRect b="28954" l="0" r="80624" t="53301"/>
            <a:stretch/>
          </p:blipFill>
          <p:spPr>
            <a:xfrm rot="-6491993">
              <a:off x="5517719" y="7033788"/>
              <a:ext cx="443201" cy="518225"/>
            </a:xfrm>
            <a:prstGeom prst="rect">
              <a:avLst/>
            </a:prstGeom>
            <a:noFill/>
            <a:ln>
              <a:noFill/>
            </a:ln>
          </p:spPr>
        </p:pic>
        <p:pic>
          <p:nvPicPr>
            <p:cNvPr id="710" name="Google Shape;710;p36"/>
            <p:cNvPicPr preferRelativeResize="0"/>
            <p:nvPr/>
          </p:nvPicPr>
          <p:blipFill rotWithShape="1">
            <a:blip r:embed="rId8">
              <a:alphaModFix/>
            </a:blip>
            <a:srcRect b="0" l="0" r="0" t="0"/>
            <a:stretch/>
          </p:blipFill>
          <p:spPr>
            <a:xfrm>
              <a:off x="5337975" y="5816500"/>
              <a:ext cx="1313377" cy="1378201"/>
            </a:xfrm>
            <a:prstGeom prst="rect">
              <a:avLst/>
            </a:prstGeom>
            <a:noFill/>
            <a:ln>
              <a:noFill/>
            </a:ln>
          </p:spPr>
        </p:pic>
        <p:sp>
          <p:nvSpPr>
            <p:cNvPr id="711" name="Google Shape;711;p36"/>
            <p:cNvSpPr/>
            <p:nvPr/>
          </p:nvSpPr>
          <p:spPr>
            <a:xfrm>
              <a:off x="5734225" y="6368897"/>
              <a:ext cx="564705" cy="258491"/>
            </a:xfrm>
            <a:prstGeom prst="rect">
              <a:avLst/>
            </a:prstGeom>
          </p:spPr>
          <p:txBody>
            <a:bodyPr>
              <a:prstTxWarp prst="textPlain"/>
            </a:bodyPr>
            <a:lstStyle/>
            <a:p>
              <a:pPr lvl="0" algn="ctr"/>
              <a:r>
                <a:rPr b="0" i="0">
                  <a:ln cap="flat" cmpd="sng" w="9525">
                    <a:solidFill>
                      <a:srgbClr val="FFFFFF"/>
                    </a:solidFill>
                    <a:prstDash val="solid"/>
                    <a:round/>
                    <a:headEnd len="sm" w="sm" type="none"/>
                    <a:tailEnd len="sm" w="sm" type="none"/>
                  </a:ln>
                  <a:solidFill>
                    <a:srgbClr val="FFFFFF"/>
                  </a:solidFill>
                  <a:latin typeface="Arial"/>
                </a:rPr>
                <a:t>Drug</a:t>
              </a:r>
            </a:p>
          </p:txBody>
        </p:sp>
      </p:grpSp>
      <p:sp>
        <p:nvSpPr>
          <p:cNvPr id="712" name="Google Shape;712;p36"/>
          <p:cNvSpPr txBox="1"/>
          <p:nvPr/>
        </p:nvSpPr>
        <p:spPr>
          <a:xfrm>
            <a:off x="2677972" y="2471752"/>
            <a:ext cx="14667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Receptor binding affinities</a:t>
            </a:r>
            <a:endParaRPr b="0" i="0" sz="1100" u="none" cap="none" strike="noStrike">
              <a:solidFill>
                <a:srgbClr val="000000"/>
              </a:solidFill>
              <a:latin typeface="Arial"/>
              <a:ea typeface="Arial"/>
              <a:cs typeface="Arial"/>
              <a:sym typeface="Arial"/>
            </a:endParaRPr>
          </a:p>
        </p:txBody>
      </p:sp>
      <p:cxnSp>
        <p:nvCxnSpPr>
          <p:cNvPr id="713" name="Google Shape;713;p36"/>
          <p:cNvCxnSpPr/>
          <p:nvPr/>
        </p:nvCxnSpPr>
        <p:spPr>
          <a:xfrm>
            <a:off x="4032894" y="1649897"/>
            <a:ext cx="539106" cy="0"/>
          </a:xfrm>
          <a:prstGeom prst="straightConnector1">
            <a:avLst/>
          </a:prstGeom>
          <a:noFill/>
          <a:ln cap="flat" cmpd="sng" w="38100">
            <a:solidFill>
              <a:srgbClr val="595959"/>
            </a:solidFill>
            <a:prstDash val="solid"/>
            <a:round/>
            <a:headEnd len="sm" w="sm" type="none"/>
            <a:tailEnd len="med" w="med" type="triangle"/>
          </a:ln>
        </p:spPr>
      </p:cxnSp>
      <p:sp>
        <p:nvSpPr>
          <p:cNvPr id="714" name="Google Shape;714;p36"/>
          <p:cNvSpPr txBox="1"/>
          <p:nvPr/>
        </p:nvSpPr>
        <p:spPr>
          <a:xfrm>
            <a:off x="5902041" y="2012779"/>
            <a:ext cx="14667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D2</a:t>
            </a:r>
            <a:endParaRPr b="1" i="0" sz="1100" u="none" cap="none" strike="noStrike">
              <a:solidFill>
                <a:schemeClr val="lt1"/>
              </a:solidFill>
              <a:latin typeface="Arial"/>
              <a:ea typeface="Arial"/>
              <a:cs typeface="Arial"/>
              <a:sym typeface="Arial"/>
            </a:endParaRPr>
          </a:p>
        </p:txBody>
      </p:sp>
      <p:sp>
        <p:nvSpPr>
          <p:cNvPr id="715" name="Google Shape;715;p36"/>
          <p:cNvSpPr txBox="1"/>
          <p:nvPr/>
        </p:nvSpPr>
        <p:spPr>
          <a:xfrm>
            <a:off x="6573525" y="1214250"/>
            <a:ext cx="2158844"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It’s called an antipsychotic if it blocks dopamine D2 receptors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37"/>
          <p:cNvSpPr txBox="1"/>
          <p:nvPr/>
        </p:nvSpPr>
        <p:spPr>
          <a:xfrm>
            <a:off x="4029878" y="6981074"/>
            <a:ext cx="3687600" cy="1743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Psychotropic drugs  can be conceptualized as combinations of pieces of anti-neurotransmitters.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Our example drug would be marketed  as an antipsychotic. According to NbN it would called a dopamine and serotonin receptor antagonist, with anticholinergic and antihistamine properties.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p:txBody>
      </p:sp>
      <p:sp>
        <p:nvSpPr>
          <p:cNvPr id="721" name="Google Shape;721;p37"/>
          <p:cNvSpPr txBox="1"/>
          <p:nvPr/>
        </p:nvSpPr>
        <p:spPr>
          <a:xfrm>
            <a:off x="356324" y="1408885"/>
            <a:ext cx="23991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“Anti-neurotransmitters”</a:t>
            </a:r>
            <a:endParaRPr b="0" i="0" sz="1100" u="none" cap="none" strike="noStrike">
              <a:solidFill>
                <a:srgbClr val="000000"/>
              </a:solidFill>
              <a:latin typeface="Arial"/>
              <a:ea typeface="Arial"/>
              <a:cs typeface="Arial"/>
              <a:sym typeface="Arial"/>
            </a:endParaRPr>
          </a:p>
        </p:txBody>
      </p:sp>
      <p:grpSp>
        <p:nvGrpSpPr>
          <p:cNvPr id="722" name="Google Shape;722;p37"/>
          <p:cNvGrpSpPr/>
          <p:nvPr/>
        </p:nvGrpSpPr>
        <p:grpSpPr>
          <a:xfrm>
            <a:off x="1390917" y="508688"/>
            <a:ext cx="970230" cy="894040"/>
            <a:chOff x="4351600" y="173000"/>
            <a:chExt cx="1466675" cy="1351500"/>
          </a:xfrm>
        </p:grpSpPr>
        <p:pic>
          <p:nvPicPr>
            <p:cNvPr id="723" name="Google Shape;723;p37"/>
            <p:cNvPicPr preferRelativeResize="0"/>
            <p:nvPr/>
          </p:nvPicPr>
          <p:blipFill rotWithShape="1">
            <a:blip r:embed="rId3">
              <a:alphaModFix/>
            </a:blip>
            <a:srcRect b="51060" l="0" r="45581" t="0"/>
            <a:stretch/>
          </p:blipFill>
          <p:spPr>
            <a:xfrm>
              <a:off x="4351600" y="173000"/>
              <a:ext cx="1466675" cy="1217125"/>
            </a:xfrm>
            <a:prstGeom prst="rect">
              <a:avLst/>
            </a:prstGeom>
            <a:noFill/>
            <a:ln>
              <a:noFill/>
            </a:ln>
          </p:spPr>
        </p:pic>
        <p:pic>
          <p:nvPicPr>
            <p:cNvPr id="724" name="Google Shape;724;p37"/>
            <p:cNvPicPr preferRelativeResize="0"/>
            <p:nvPr/>
          </p:nvPicPr>
          <p:blipFill rotWithShape="1">
            <a:blip r:embed="rId4">
              <a:alphaModFix/>
            </a:blip>
            <a:srcRect b="48098" l="21604" r="62383" t="28529"/>
            <a:stretch/>
          </p:blipFill>
          <p:spPr>
            <a:xfrm>
              <a:off x="4940513" y="986125"/>
              <a:ext cx="288849" cy="538375"/>
            </a:xfrm>
            <a:prstGeom prst="rect">
              <a:avLst/>
            </a:prstGeom>
            <a:noFill/>
            <a:ln>
              <a:noFill/>
            </a:ln>
          </p:spPr>
        </p:pic>
      </p:grpSp>
      <p:grpSp>
        <p:nvGrpSpPr>
          <p:cNvPr id="725" name="Google Shape;725;p37"/>
          <p:cNvGrpSpPr/>
          <p:nvPr/>
        </p:nvGrpSpPr>
        <p:grpSpPr>
          <a:xfrm>
            <a:off x="1433275" y="1787691"/>
            <a:ext cx="822595" cy="837529"/>
            <a:chOff x="6156400" y="1916000"/>
            <a:chExt cx="1243499" cy="1266074"/>
          </a:xfrm>
        </p:grpSpPr>
        <p:pic>
          <p:nvPicPr>
            <p:cNvPr id="726" name="Google Shape;726;p37"/>
            <p:cNvPicPr preferRelativeResize="0"/>
            <p:nvPr/>
          </p:nvPicPr>
          <p:blipFill rotWithShape="1">
            <a:blip r:embed="rId3">
              <a:alphaModFix/>
            </a:blip>
            <a:srcRect b="0" l="53861" r="0" t="51060"/>
            <a:stretch/>
          </p:blipFill>
          <p:spPr>
            <a:xfrm>
              <a:off x="6156400" y="1916000"/>
              <a:ext cx="1243499" cy="1217125"/>
            </a:xfrm>
            <a:prstGeom prst="rect">
              <a:avLst/>
            </a:prstGeom>
            <a:noFill/>
            <a:ln>
              <a:noFill/>
            </a:ln>
          </p:spPr>
        </p:pic>
        <p:pic>
          <p:nvPicPr>
            <p:cNvPr id="727" name="Google Shape;727;p37"/>
            <p:cNvPicPr preferRelativeResize="0"/>
            <p:nvPr/>
          </p:nvPicPr>
          <p:blipFill rotWithShape="1">
            <a:blip r:embed="rId4">
              <a:alphaModFix/>
            </a:blip>
            <a:srcRect b="0" l="78037" r="0" t="80934"/>
            <a:stretch/>
          </p:blipFill>
          <p:spPr>
            <a:xfrm>
              <a:off x="6262650" y="2742875"/>
              <a:ext cx="396250" cy="439199"/>
            </a:xfrm>
            <a:prstGeom prst="rect">
              <a:avLst/>
            </a:prstGeom>
            <a:noFill/>
            <a:ln>
              <a:noFill/>
            </a:ln>
          </p:spPr>
        </p:pic>
      </p:grpSp>
      <p:grpSp>
        <p:nvGrpSpPr>
          <p:cNvPr id="728" name="Google Shape;728;p37"/>
          <p:cNvGrpSpPr/>
          <p:nvPr/>
        </p:nvGrpSpPr>
        <p:grpSpPr>
          <a:xfrm>
            <a:off x="345250" y="1769656"/>
            <a:ext cx="970231" cy="841979"/>
            <a:chOff x="4517800" y="1730125"/>
            <a:chExt cx="1466675" cy="1272800"/>
          </a:xfrm>
        </p:grpSpPr>
        <p:pic>
          <p:nvPicPr>
            <p:cNvPr id="729" name="Google Shape;729;p37"/>
            <p:cNvPicPr preferRelativeResize="0"/>
            <p:nvPr/>
          </p:nvPicPr>
          <p:blipFill rotWithShape="1">
            <a:blip r:embed="rId3">
              <a:alphaModFix/>
            </a:blip>
            <a:srcRect b="0" l="0" r="45581" t="51060"/>
            <a:stretch/>
          </p:blipFill>
          <p:spPr>
            <a:xfrm>
              <a:off x="4517800" y="1785800"/>
              <a:ext cx="1466675" cy="1217125"/>
            </a:xfrm>
            <a:prstGeom prst="rect">
              <a:avLst/>
            </a:prstGeom>
            <a:noFill/>
            <a:ln>
              <a:noFill/>
            </a:ln>
          </p:spPr>
        </p:pic>
        <p:pic>
          <p:nvPicPr>
            <p:cNvPr id="730" name="Google Shape;730;p37"/>
            <p:cNvPicPr preferRelativeResize="0"/>
            <p:nvPr/>
          </p:nvPicPr>
          <p:blipFill rotWithShape="1">
            <a:blip r:embed="rId4">
              <a:alphaModFix/>
            </a:blip>
            <a:srcRect b="28954" l="0" r="80624" t="53301"/>
            <a:stretch/>
          </p:blipFill>
          <p:spPr>
            <a:xfrm>
              <a:off x="4592338" y="1730125"/>
              <a:ext cx="349574" cy="408749"/>
            </a:xfrm>
            <a:prstGeom prst="rect">
              <a:avLst/>
            </a:prstGeom>
            <a:noFill/>
            <a:ln>
              <a:noFill/>
            </a:ln>
          </p:spPr>
        </p:pic>
      </p:grpSp>
      <p:grpSp>
        <p:nvGrpSpPr>
          <p:cNvPr id="731" name="Google Shape;731;p37"/>
          <p:cNvGrpSpPr/>
          <p:nvPr/>
        </p:nvGrpSpPr>
        <p:grpSpPr>
          <a:xfrm>
            <a:off x="365863" y="372663"/>
            <a:ext cx="905367" cy="1030065"/>
            <a:chOff x="6031275" y="361847"/>
            <a:chExt cx="1368624" cy="1557127"/>
          </a:xfrm>
        </p:grpSpPr>
        <p:pic>
          <p:nvPicPr>
            <p:cNvPr id="732" name="Google Shape;732;p37"/>
            <p:cNvPicPr preferRelativeResize="0"/>
            <p:nvPr/>
          </p:nvPicPr>
          <p:blipFill rotWithShape="1">
            <a:blip r:embed="rId3">
              <a:alphaModFix/>
            </a:blip>
            <a:srcRect b="48911" l="53861" r="0" t="0"/>
            <a:stretch/>
          </p:blipFill>
          <p:spPr>
            <a:xfrm>
              <a:off x="6156400" y="530312"/>
              <a:ext cx="1243499" cy="1270599"/>
            </a:xfrm>
            <a:prstGeom prst="rect">
              <a:avLst/>
            </a:prstGeom>
            <a:noFill/>
            <a:ln>
              <a:noFill/>
            </a:ln>
          </p:spPr>
        </p:pic>
        <p:pic>
          <p:nvPicPr>
            <p:cNvPr id="733" name="Google Shape;733;p37"/>
            <p:cNvPicPr preferRelativeResize="0"/>
            <p:nvPr/>
          </p:nvPicPr>
          <p:blipFill rotWithShape="1">
            <a:blip r:embed="rId5">
              <a:alphaModFix/>
            </a:blip>
            <a:srcRect b="0" l="0" r="0" t="0"/>
            <a:stretch/>
          </p:blipFill>
          <p:spPr>
            <a:xfrm rot="-686187">
              <a:off x="6461025" y="386841"/>
              <a:ext cx="288850" cy="366921"/>
            </a:xfrm>
            <a:prstGeom prst="rect">
              <a:avLst/>
            </a:prstGeom>
            <a:noFill/>
            <a:ln>
              <a:noFill/>
            </a:ln>
          </p:spPr>
        </p:pic>
        <p:pic>
          <p:nvPicPr>
            <p:cNvPr id="734" name="Google Shape;734;p37"/>
            <p:cNvPicPr preferRelativeResize="0"/>
            <p:nvPr/>
          </p:nvPicPr>
          <p:blipFill rotWithShape="1">
            <a:blip r:embed="rId4">
              <a:alphaModFix/>
            </a:blip>
            <a:srcRect b="48067" l="85601" r="0" t="35972"/>
            <a:stretch/>
          </p:blipFill>
          <p:spPr>
            <a:xfrm>
              <a:off x="6461025" y="1510225"/>
              <a:ext cx="288849" cy="408749"/>
            </a:xfrm>
            <a:prstGeom prst="rect">
              <a:avLst/>
            </a:prstGeom>
            <a:noFill/>
            <a:ln>
              <a:noFill/>
            </a:ln>
          </p:spPr>
        </p:pic>
        <p:pic>
          <p:nvPicPr>
            <p:cNvPr id="735" name="Google Shape;735;p37"/>
            <p:cNvPicPr preferRelativeResize="0"/>
            <p:nvPr/>
          </p:nvPicPr>
          <p:blipFill rotWithShape="1">
            <a:blip r:embed="rId4">
              <a:alphaModFix/>
            </a:blip>
            <a:srcRect b="70086" l="68861" r="11385" t="21807"/>
            <a:stretch/>
          </p:blipFill>
          <p:spPr>
            <a:xfrm>
              <a:off x="6031275" y="1061800"/>
              <a:ext cx="396250" cy="207600"/>
            </a:xfrm>
            <a:prstGeom prst="rect">
              <a:avLst/>
            </a:prstGeom>
            <a:noFill/>
            <a:ln>
              <a:noFill/>
            </a:ln>
          </p:spPr>
        </p:pic>
        <p:pic>
          <p:nvPicPr>
            <p:cNvPr id="736" name="Google Shape;736;p37"/>
            <p:cNvPicPr preferRelativeResize="0"/>
            <p:nvPr/>
          </p:nvPicPr>
          <p:blipFill rotWithShape="1">
            <a:blip r:embed="rId6">
              <a:alphaModFix/>
            </a:blip>
            <a:srcRect b="0" l="0" r="0" t="0"/>
            <a:stretch/>
          </p:blipFill>
          <p:spPr>
            <a:xfrm>
              <a:off x="6156400" y="680522"/>
              <a:ext cx="349575" cy="336466"/>
            </a:xfrm>
            <a:prstGeom prst="rect">
              <a:avLst/>
            </a:prstGeom>
            <a:noFill/>
            <a:ln>
              <a:noFill/>
            </a:ln>
          </p:spPr>
        </p:pic>
      </p:grpSp>
      <p:cxnSp>
        <p:nvCxnSpPr>
          <p:cNvPr id="737" name="Google Shape;737;p37"/>
          <p:cNvCxnSpPr/>
          <p:nvPr/>
        </p:nvCxnSpPr>
        <p:spPr>
          <a:xfrm>
            <a:off x="2418964" y="1614847"/>
            <a:ext cx="518016" cy="0"/>
          </a:xfrm>
          <a:prstGeom prst="straightConnector1">
            <a:avLst/>
          </a:prstGeom>
          <a:noFill/>
          <a:ln cap="flat" cmpd="sng" w="38100">
            <a:solidFill>
              <a:srgbClr val="595959"/>
            </a:solidFill>
            <a:prstDash val="solid"/>
            <a:round/>
            <a:headEnd len="sm" w="sm" type="none"/>
            <a:tailEnd len="med" w="med" type="triangle"/>
          </a:ln>
        </p:spPr>
      </p:cxnSp>
      <p:pic>
        <p:nvPicPr>
          <p:cNvPr id="738" name="Google Shape;738;p37"/>
          <p:cNvPicPr preferRelativeResize="0"/>
          <p:nvPr/>
        </p:nvPicPr>
        <p:blipFill rotWithShape="1">
          <a:blip r:embed="rId5">
            <a:alphaModFix/>
          </a:blip>
          <a:srcRect b="0" l="0" r="0" t="0"/>
          <a:stretch/>
        </p:blipFill>
        <p:spPr>
          <a:xfrm rot="-686180">
            <a:off x="3499888" y="1377677"/>
            <a:ext cx="288899" cy="366980"/>
          </a:xfrm>
          <a:prstGeom prst="rect">
            <a:avLst/>
          </a:prstGeom>
          <a:noFill/>
          <a:ln>
            <a:noFill/>
          </a:ln>
        </p:spPr>
      </p:pic>
      <p:pic>
        <p:nvPicPr>
          <p:cNvPr id="739" name="Google Shape;739;p37"/>
          <p:cNvPicPr preferRelativeResize="0"/>
          <p:nvPr/>
        </p:nvPicPr>
        <p:blipFill rotWithShape="1">
          <a:blip r:embed="rId4">
            <a:alphaModFix/>
          </a:blip>
          <a:srcRect b="70086" l="68861" r="11385" t="21807"/>
          <a:stretch/>
        </p:blipFill>
        <p:spPr>
          <a:xfrm>
            <a:off x="3548700" y="1117216"/>
            <a:ext cx="396318" cy="207633"/>
          </a:xfrm>
          <a:prstGeom prst="rect">
            <a:avLst/>
          </a:prstGeom>
          <a:noFill/>
          <a:ln>
            <a:noFill/>
          </a:ln>
        </p:spPr>
      </p:pic>
      <p:pic>
        <p:nvPicPr>
          <p:cNvPr id="740" name="Google Shape;740;p37"/>
          <p:cNvPicPr preferRelativeResize="0"/>
          <p:nvPr/>
        </p:nvPicPr>
        <p:blipFill rotWithShape="1">
          <a:blip r:embed="rId4">
            <a:alphaModFix/>
          </a:blip>
          <a:srcRect b="48067" l="85601" r="0" t="35972"/>
          <a:stretch/>
        </p:blipFill>
        <p:spPr>
          <a:xfrm>
            <a:off x="2760734" y="1832967"/>
            <a:ext cx="288899" cy="408815"/>
          </a:xfrm>
          <a:prstGeom prst="rect">
            <a:avLst/>
          </a:prstGeom>
          <a:noFill/>
          <a:ln>
            <a:noFill/>
          </a:ln>
        </p:spPr>
      </p:pic>
      <p:pic>
        <p:nvPicPr>
          <p:cNvPr id="741" name="Google Shape;741;p37"/>
          <p:cNvPicPr preferRelativeResize="0"/>
          <p:nvPr/>
        </p:nvPicPr>
        <p:blipFill rotWithShape="1">
          <a:blip r:embed="rId4">
            <a:alphaModFix/>
          </a:blip>
          <a:srcRect b="28954" l="0" r="80624" t="53301"/>
          <a:stretch/>
        </p:blipFill>
        <p:spPr>
          <a:xfrm>
            <a:off x="3097517" y="1533750"/>
            <a:ext cx="349634" cy="408815"/>
          </a:xfrm>
          <a:prstGeom prst="rect">
            <a:avLst/>
          </a:prstGeom>
          <a:noFill/>
          <a:ln>
            <a:noFill/>
          </a:ln>
        </p:spPr>
      </p:pic>
      <p:pic>
        <p:nvPicPr>
          <p:cNvPr id="742" name="Google Shape;742;p37"/>
          <p:cNvPicPr preferRelativeResize="0"/>
          <p:nvPr/>
        </p:nvPicPr>
        <p:blipFill rotWithShape="1">
          <a:blip r:embed="rId4">
            <a:alphaModFix/>
          </a:blip>
          <a:srcRect b="0" l="78037" r="0" t="80934"/>
          <a:stretch/>
        </p:blipFill>
        <p:spPr>
          <a:xfrm>
            <a:off x="3603757" y="1832967"/>
            <a:ext cx="396318" cy="439270"/>
          </a:xfrm>
          <a:prstGeom prst="rect">
            <a:avLst/>
          </a:prstGeom>
          <a:noFill/>
          <a:ln>
            <a:noFill/>
          </a:ln>
        </p:spPr>
      </p:pic>
      <p:pic>
        <p:nvPicPr>
          <p:cNvPr id="743" name="Google Shape;743;p37"/>
          <p:cNvPicPr preferRelativeResize="0"/>
          <p:nvPr/>
        </p:nvPicPr>
        <p:blipFill rotWithShape="1">
          <a:blip r:embed="rId4">
            <a:alphaModFix/>
          </a:blip>
          <a:srcRect b="48098" l="21604" r="62383" t="28529"/>
          <a:stretch/>
        </p:blipFill>
        <p:spPr>
          <a:xfrm>
            <a:off x="3222208" y="1972551"/>
            <a:ext cx="288899" cy="538462"/>
          </a:xfrm>
          <a:prstGeom prst="rect">
            <a:avLst/>
          </a:prstGeom>
          <a:noFill/>
          <a:ln>
            <a:noFill/>
          </a:ln>
        </p:spPr>
      </p:pic>
      <p:pic>
        <p:nvPicPr>
          <p:cNvPr id="744" name="Google Shape;744;p37"/>
          <p:cNvPicPr preferRelativeResize="0"/>
          <p:nvPr/>
        </p:nvPicPr>
        <p:blipFill rotWithShape="1">
          <a:blip r:embed="rId6">
            <a:alphaModFix/>
          </a:blip>
          <a:srcRect b="0" l="0" r="0" t="0"/>
          <a:stretch/>
        </p:blipFill>
        <p:spPr>
          <a:xfrm>
            <a:off x="3005532" y="1060134"/>
            <a:ext cx="355936" cy="342594"/>
          </a:xfrm>
          <a:prstGeom prst="rect">
            <a:avLst/>
          </a:prstGeom>
          <a:noFill/>
          <a:ln>
            <a:noFill/>
          </a:ln>
        </p:spPr>
      </p:pic>
      <p:grpSp>
        <p:nvGrpSpPr>
          <p:cNvPr id="745" name="Google Shape;745;p37"/>
          <p:cNvGrpSpPr/>
          <p:nvPr/>
        </p:nvGrpSpPr>
        <p:grpSpPr>
          <a:xfrm>
            <a:off x="4855624" y="670983"/>
            <a:ext cx="2150455" cy="2076867"/>
            <a:chOff x="5018258" y="5480772"/>
            <a:chExt cx="2310543" cy="2231478"/>
          </a:xfrm>
        </p:grpSpPr>
        <p:pic>
          <p:nvPicPr>
            <p:cNvPr id="746" name="Google Shape;746;p37"/>
            <p:cNvPicPr preferRelativeResize="0"/>
            <p:nvPr/>
          </p:nvPicPr>
          <p:blipFill rotWithShape="1">
            <a:blip r:embed="rId7">
              <a:alphaModFix/>
            </a:blip>
            <a:srcRect b="71792" l="78860" r="0" t="0"/>
            <a:stretch/>
          </p:blipFill>
          <p:spPr>
            <a:xfrm rot="-10763977">
              <a:off x="6617065" y="6654764"/>
              <a:ext cx="706234" cy="1053815"/>
            </a:xfrm>
            <a:prstGeom prst="rect">
              <a:avLst/>
            </a:prstGeom>
            <a:noFill/>
            <a:ln>
              <a:noFill/>
            </a:ln>
          </p:spPr>
        </p:pic>
        <p:pic>
          <p:nvPicPr>
            <p:cNvPr id="747" name="Google Shape;747;p37"/>
            <p:cNvPicPr preferRelativeResize="0"/>
            <p:nvPr/>
          </p:nvPicPr>
          <p:blipFill rotWithShape="1">
            <a:blip r:embed="rId6">
              <a:alphaModFix/>
            </a:blip>
            <a:srcRect b="0" l="0" r="0" t="0"/>
            <a:stretch/>
          </p:blipFill>
          <p:spPr>
            <a:xfrm>
              <a:off x="5018258" y="5703311"/>
              <a:ext cx="559336" cy="538375"/>
            </a:xfrm>
            <a:prstGeom prst="rect">
              <a:avLst/>
            </a:prstGeom>
            <a:noFill/>
            <a:ln>
              <a:noFill/>
            </a:ln>
          </p:spPr>
        </p:pic>
        <p:pic>
          <p:nvPicPr>
            <p:cNvPr id="748" name="Google Shape;748;p37"/>
            <p:cNvPicPr preferRelativeResize="0"/>
            <p:nvPr/>
          </p:nvPicPr>
          <p:blipFill rotWithShape="1">
            <a:blip r:embed="rId5">
              <a:alphaModFix/>
            </a:blip>
            <a:srcRect b="0" l="0" r="0" t="0"/>
            <a:stretch/>
          </p:blipFill>
          <p:spPr>
            <a:xfrm rot="16">
              <a:off x="5577597" y="5480773"/>
              <a:ext cx="351030" cy="445902"/>
            </a:xfrm>
            <a:prstGeom prst="rect">
              <a:avLst/>
            </a:prstGeom>
            <a:noFill/>
            <a:ln>
              <a:noFill/>
            </a:ln>
          </p:spPr>
        </p:pic>
        <p:pic>
          <p:nvPicPr>
            <p:cNvPr id="749" name="Google Shape;749;p37"/>
            <p:cNvPicPr preferRelativeResize="0"/>
            <p:nvPr/>
          </p:nvPicPr>
          <p:blipFill rotWithShape="1">
            <a:blip r:embed="rId4">
              <a:alphaModFix/>
            </a:blip>
            <a:srcRect b="48067" l="85601" r="0" t="35972"/>
            <a:stretch/>
          </p:blipFill>
          <p:spPr>
            <a:xfrm rot="2143865">
              <a:off x="5217444" y="6740071"/>
              <a:ext cx="288850" cy="408749"/>
            </a:xfrm>
            <a:prstGeom prst="rect">
              <a:avLst/>
            </a:prstGeom>
            <a:noFill/>
            <a:ln>
              <a:noFill/>
            </a:ln>
          </p:spPr>
        </p:pic>
        <p:pic>
          <p:nvPicPr>
            <p:cNvPr id="750" name="Google Shape;750;p37"/>
            <p:cNvPicPr preferRelativeResize="0"/>
            <p:nvPr/>
          </p:nvPicPr>
          <p:blipFill rotWithShape="1">
            <a:blip r:embed="rId4">
              <a:alphaModFix/>
            </a:blip>
            <a:srcRect b="70086" l="68861" r="11385" t="21807"/>
            <a:stretch/>
          </p:blipFill>
          <p:spPr>
            <a:xfrm>
              <a:off x="5066576" y="6415613"/>
              <a:ext cx="396250" cy="207600"/>
            </a:xfrm>
            <a:prstGeom prst="rect">
              <a:avLst/>
            </a:prstGeom>
            <a:noFill/>
            <a:ln>
              <a:noFill/>
            </a:ln>
          </p:spPr>
        </p:pic>
        <p:pic>
          <p:nvPicPr>
            <p:cNvPr id="751" name="Google Shape;751;p37"/>
            <p:cNvPicPr preferRelativeResize="0"/>
            <p:nvPr/>
          </p:nvPicPr>
          <p:blipFill rotWithShape="1">
            <a:blip r:embed="rId4">
              <a:alphaModFix/>
            </a:blip>
            <a:srcRect b="0" l="78037" r="0" t="80934"/>
            <a:stretch/>
          </p:blipFill>
          <p:spPr>
            <a:xfrm rot="-2117997">
              <a:off x="6044832" y="7047154"/>
              <a:ext cx="349575" cy="387466"/>
            </a:xfrm>
            <a:prstGeom prst="rect">
              <a:avLst/>
            </a:prstGeom>
            <a:noFill/>
            <a:ln>
              <a:noFill/>
            </a:ln>
          </p:spPr>
        </p:pic>
        <p:pic>
          <p:nvPicPr>
            <p:cNvPr id="752" name="Google Shape;752;p37"/>
            <p:cNvPicPr preferRelativeResize="0"/>
            <p:nvPr/>
          </p:nvPicPr>
          <p:blipFill rotWithShape="1">
            <a:blip r:embed="rId4">
              <a:alphaModFix/>
            </a:blip>
            <a:srcRect b="28954" l="0" r="80624" t="53301"/>
            <a:stretch/>
          </p:blipFill>
          <p:spPr>
            <a:xfrm rot="-6491993">
              <a:off x="5517719" y="7033788"/>
              <a:ext cx="443201" cy="518225"/>
            </a:xfrm>
            <a:prstGeom prst="rect">
              <a:avLst/>
            </a:prstGeom>
            <a:noFill/>
            <a:ln>
              <a:noFill/>
            </a:ln>
          </p:spPr>
        </p:pic>
        <p:pic>
          <p:nvPicPr>
            <p:cNvPr id="753" name="Google Shape;753;p37"/>
            <p:cNvPicPr preferRelativeResize="0"/>
            <p:nvPr/>
          </p:nvPicPr>
          <p:blipFill rotWithShape="1">
            <a:blip r:embed="rId8">
              <a:alphaModFix/>
            </a:blip>
            <a:srcRect b="0" l="0" r="0" t="0"/>
            <a:stretch/>
          </p:blipFill>
          <p:spPr>
            <a:xfrm>
              <a:off x="5337975" y="5816500"/>
              <a:ext cx="1313377" cy="1378201"/>
            </a:xfrm>
            <a:prstGeom prst="rect">
              <a:avLst/>
            </a:prstGeom>
            <a:noFill/>
            <a:ln>
              <a:noFill/>
            </a:ln>
          </p:spPr>
        </p:pic>
        <p:sp>
          <p:nvSpPr>
            <p:cNvPr id="754" name="Google Shape;754;p37"/>
            <p:cNvSpPr/>
            <p:nvPr/>
          </p:nvSpPr>
          <p:spPr>
            <a:xfrm>
              <a:off x="5734225" y="6368897"/>
              <a:ext cx="564705" cy="258491"/>
            </a:xfrm>
            <a:prstGeom prst="rect">
              <a:avLst/>
            </a:prstGeom>
          </p:spPr>
          <p:txBody>
            <a:bodyPr>
              <a:prstTxWarp prst="textPlain"/>
            </a:bodyPr>
            <a:lstStyle/>
            <a:p>
              <a:pPr lvl="0" algn="ctr"/>
              <a:r>
                <a:rPr b="0" i="0">
                  <a:ln cap="flat" cmpd="sng" w="9525">
                    <a:solidFill>
                      <a:srgbClr val="FFFFFF"/>
                    </a:solidFill>
                    <a:prstDash val="solid"/>
                    <a:round/>
                    <a:headEnd len="sm" w="sm" type="none"/>
                    <a:tailEnd len="sm" w="sm" type="none"/>
                  </a:ln>
                  <a:solidFill>
                    <a:srgbClr val="FFFFFF"/>
                  </a:solidFill>
                  <a:latin typeface="Arial"/>
                </a:rPr>
                <a:t>Drug</a:t>
              </a:r>
            </a:p>
          </p:txBody>
        </p:sp>
      </p:grpSp>
      <p:sp>
        <p:nvSpPr>
          <p:cNvPr id="755" name="Google Shape;755;p37"/>
          <p:cNvSpPr txBox="1"/>
          <p:nvPr/>
        </p:nvSpPr>
        <p:spPr>
          <a:xfrm>
            <a:off x="2677972" y="2471752"/>
            <a:ext cx="14667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Receptor binding affinities</a:t>
            </a:r>
            <a:endParaRPr b="0" i="0" sz="1100" u="none" cap="none" strike="noStrike">
              <a:solidFill>
                <a:srgbClr val="000000"/>
              </a:solidFill>
              <a:latin typeface="Arial"/>
              <a:ea typeface="Arial"/>
              <a:cs typeface="Arial"/>
              <a:sym typeface="Arial"/>
            </a:endParaRPr>
          </a:p>
        </p:txBody>
      </p:sp>
      <p:cxnSp>
        <p:nvCxnSpPr>
          <p:cNvPr id="756" name="Google Shape;756;p37"/>
          <p:cNvCxnSpPr/>
          <p:nvPr/>
        </p:nvCxnSpPr>
        <p:spPr>
          <a:xfrm>
            <a:off x="4032894" y="1649897"/>
            <a:ext cx="539106" cy="0"/>
          </a:xfrm>
          <a:prstGeom prst="straightConnector1">
            <a:avLst/>
          </a:prstGeom>
          <a:noFill/>
          <a:ln cap="flat" cmpd="sng" w="38100">
            <a:solidFill>
              <a:srgbClr val="595959"/>
            </a:solidFill>
            <a:prstDash val="solid"/>
            <a:round/>
            <a:headEnd len="sm" w="sm" type="none"/>
            <a:tailEnd len="med" w="med" type="triangle"/>
          </a:ln>
        </p:spPr>
      </p:cxnSp>
      <p:sp>
        <p:nvSpPr>
          <p:cNvPr id="757" name="Google Shape;757;p37"/>
          <p:cNvSpPr txBox="1"/>
          <p:nvPr/>
        </p:nvSpPr>
        <p:spPr>
          <a:xfrm>
            <a:off x="5902041" y="2012779"/>
            <a:ext cx="14667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D2</a:t>
            </a:r>
            <a:endParaRPr b="1" i="0" sz="1100" u="none" cap="none" strike="noStrike">
              <a:solidFill>
                <a:schemeClr val="lt1"/>
              </a:solidFill>
              <a:latin typeface="Arial"/>
              <a:ea typeface="Arial"/>
              <a:cs typeface="Arial"/>
              <a:sym typeface="Arial"/>
            </a:endParaRPr>
          </a:p>
        </p:txBody>
      </p:sp>
      <p:sp>
        <p:nvSpPr>
          <p:cNvPr id="758" name="Google Shape;758;p37"/>
          <p:cNvSpPr txBox="1"/>
          <p:nvPr/>
        </p:nvSpPr>
        <p:spPr>
          <a:xfrm>
            <a:off x="6573525" y="1214250"/>
            <a:ext cx="2158844"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It’s called an antipsychotic if it blocks dopamine D2 receptors</a:t>
            </a:r>
            <a:endParaRPr b="0" i="0" sz="1100" u="none" cap="none" strike="noStrike">
              <a:solidFill>
                <a:srgbClr val="000000"/>
              </a:solidFill>
              <a:latin typeface="Arial"/>
              <a:ea typeface="Arial"/>
              <a:cs typeface="Arial"/>
              <a:sym typeface="Arial"/>
            </a:endParaRPr>
          </a:p>
        </p:txBody>
      </p:sp>
      <p:sp>
        <p:nvSpPr>
          <p:cNvPr id="759" name="Google Shape;759;p37"/>
          <p:cNvSpPr txBox="1"/>
          <p:nvPr/>
        </p:nvSpPr>
        <p:spPr>
          <a:xfrm>
            <a:off x="6869566" y="1908234"/>
            <a:ext cx="2158844"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If it doesn’t block D2 receptors, it might be called…</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38"/>
          <p:cNvSpPr txBox="1"/>
          <p:nvPr/>
        </p:nvSpPr>
        <p:spPr>
          <a:xfrm>
            <a:off x="4029878" y="6981074"/>
            <a:ext cx="3687600" cy="1743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Psychotropic drugs  can be conceptualized as combinations of pieces of anti-neurotransmitters.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Our example drug would be marketed  as an antipsychotic. According to NbN it would called a dopamine and serotonin receptor antagonist, with anticholinergic and antihistamine properties.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p:txBody>
      </p:sp>
      <p:sp>
        <p:nvSpPr>
          <p:cNvPr id="765" name="Google Shape;765;p38"/>
          <p:cNvSpPr txBox="1"/>
          <p:nvPr/>
        </p:nvSpPr>
        <p:spPr>
          <a:xfrm>
            <a:off x="356324" y="1408885"/>
            <a:ext cx="23991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“Anti-neurotransmitters”</a:t>
            </a:r>
            <a:endParaRPr b="0" i="0" sz="1100" u="none" cap="none" strike="noStrike">
              <a:solidFill>
                <a:srgbClr val="000000"/>
              </a:solidFill>
              <a:latin typeface="Arial"/>
              <a:ea typeface="Arial"/>
              <a:cs typeface="Arial"/>
              <a:sym typeface="Arial"/>
            </a:endParaRPr>
          </a:p>
        </p:txBody>
      </p:sp>
      <p:grpSp>
        <p:nvGrpSpPr>
          <p:cNvPr id="766" name="Google Shape;766;p38"/>
          <p:cNvGrpSpPr/>
          <p:nvPr/>
        </p:nvGrpSpPr>
        <p:grpSpPr>
          <a:xfrm>
            <a:off x="1390917" y="508688"/>
            <a:ext cx="970230" cy="894040"/>
            <a:chOff x="4351600" y="173000"/>
            <a:chExt cx="1466675" cy="1351500"/>
          </a:xfrm>
        </p:grpSpPr>
        <p:pic>
          <p:nvPicPr>
            <p:cNvPr id="767" name="Google Shape;767;p38"/>
            <p:cNvPicPr preferRelativeResize="0"/>
            <p:nvPr/>
          </p:nvPicPr>
          <p:blipFill rotWithShape="1">
            <a:blip r:embed="rId3">
              <a:alphaModFix/>
            </a:blip>
            <a:srcRect b="51060" l="0" r="45581" t="0"/>
            <a:stretch/>
          </p:blipFill>
          <p:spPr>
            <a:xfrm>
              <a:off x="4351600" y="173000"/>
              <a:ext cx="1466675" cy="1217125"/>
            </a:xfrm>
            <a:prstGeom prst="rect">
              <a:avLst/>
            </a:prstGeom>
            <a:noFill/>
            <a:ln>
              <a:noFill/>
            </a:ln>
          </p:spPr>
        </p:pic>
        <p:pic>
          <p:nvPicPr>
            <p:cNvPr id="768" name="Google Shape;768;p38"/>
            <p:cNvPicPr preferRelativeResize="0"/>
            <p:nvPr/>
          </p:nvPicPr>
          <p:blipFill rotWithShape="1">
            <a:blip r:embed="rId4">
              <a:alphaModFix/>
            </a:blip>
            <a:srcRect b="48098" l="21604" r="62383" t="28529"/>
            <a:stretch/>
          </p:blipFill>
          <p:spPr>
            <a:xfrm>
              <a:off x="4940513" y="986125"/>
              <a:ext cx="288849" cy="538375"/>
            </a:xfrm>
            <a:prstGeom prst="rect">
              <a:avLst/>
            </a:prstGeom>
            <a:noFill/>
            <a:ln>
              <a:noFill/>
            </a:ln>
          </p:spPr>
        </p:pic>
      </p:grpSp>
      <p:grpSp>
        <p:nvGrpSpPr>
          <p:cNvPr id="769" name="Google Shape;769;p38"/>
          <p:cNvGrpSpPr/>
          <p:nvPr/>
        </p:nvGrpSpPr>
        <p:grpSpPr>
          <a:xfrm>
            <a:off x="1433275" y="1787691"/>
            <a:ext cx="822595" cy="837529"/>
            <a:chOff x="6156400" y="1916000"/>
            <a:chExt cx="1243499" cy="1266074"/>
          </a:xfrm>
        </p:grpSpPr>
        <p:pic>
          <p:nvPicPr>
            <p:cNvPr id="770" name="Google Shape;770;p38"/>
            <p:cNvPicPr preferRelativeResize="0"/>
            <p:nvPr/>
          </p:nvPicPr>
          <p:blipFill rotWithShape="1">
            <a:blip r:embed="rId3">
              <a:alphaModFix/>
            </a:blip>
            <a:srcRect b="0" l="53861" r="0" t="51060"/>
            <a:stretch/>
          </p:blipFill>
          <p:spPr>
            <a:xfrm>
              <a:off x="6156400" y="1916000"/>
              <a:ext cx="1243499" cy="1217125"/>
            </a:xfrm>
            <a:prstGeom prst="rect">
              <a:avLst/>
            </a:prstGeom>
            <a:noFill/>
            <a:ln>
              <a:noFill/>
            </a:ln>
          </p:spPr>
        </p:pic>
        <p:pic>
          <p:nvPicPr>
            <p:cNvPr id="771" name="Google Shape;771;p38"/>
            <p:cNvPicPr preferRelativeResize="0"/>
            <p:nvPr/>
          </p:nvPicPr>
          <p:blipFill rotWithShape="1">
            <a:blip r:embed="rId4">
              <a:alphaModFix/>
            </a:blip>
            <a:srcRect b="0" l="78037" r="0" t="80934"/>
            <a:stretch/>
          </p:blipFill>
          <p:spPr>
            <a:xfrm>
              <a:off x="6262650" y="2742875"/>
              <a:ext cx="396250" cy="439199"/>
            </a:xfrm>
            <a:prstGeom prst="rect">
              <a:avLst/>
            </a:prstGeom>
            <a:noFill/>
            <a:ln>
              <a:noFill/>
            </a:ln>
          </p:spPr>
        </p:pic>
      </p:grpSp>
      <p:grpSp>
        <p:nvGrpSpPr>
          <p:cNvPr id="772" name="Google Shape;772;p38"/>
          <p:cNvGrpSpPr/>
          <p:nvPr/>
        </p:nvGrpSpPr>
        <p:grpSpPr>
          <a:xfrm>
            <a:off x="345250" y="1769656"/>
            <a:ext cx="970231" cy="841979"/>
            <a:chOff x="4517800" y="1730125"/>
            <a:chExt cx="1466675" cy="1272800"/>
          </a:xfrm>
        </p:grpSpPr>
        <p:pic>
          <p:nvPicPr>
            <p:cNvPr id="773" name="Google Shape;773;p38"/>
            <p:cNvPicPr preferRelativeResize="0"/>
            <p:nvPr/>
          </p:nvPicPr>
          <p:blipFill rotWithShape="1">
            <a:blip r:embed="rId3">
              <a:alphaModFix/>
            </a:blip>
            <a:srcRect b="0" l="0" r="45581" t="51060"/>
            <a:stretch/>
          </p:blipFill>
          <p:spPr>
            <a:xfrm>
              <a:off x="4517800" y="1785800"/>
              <a:ext cx="1466675" cy="1217125"/>
            </a:xfrm>
            <a:prstGeom prst="rect">
              <a:avLst/>
            </a:prstGeom>
            <a:noFill/>
            <a:ln>
              <a:noFill/>
            </a:ln>
          </p:spPr>
        </p:pic>
        <p:pic>
          <p:nvPicPr>
            <p:cNvPr id="774" name="Google Shape;774;p38"/>
            <p:cNvPicPr preferRelativeResize="0"/>
            <p:nvPr/>
          </p:nvPicPr>
          <p:blipFill rotWithShape="1">
            <a:blip r:embed="rId4">
              <a:alphaModFix/>
            </a:blip>
            <a:srcRect b="28954" l="0" r="80624" t="53301"/>
            <a:stretch/>
          </p:blipFill>
          <p:spPr>
            <a:xfrm>
              <a:off x="4592338" y="1730125"/>
              <a:ext cx="349574" cy="408749"/>
            </a:xfrm>
            <a:prstGeom prst="rect">
              <a:avLst/>
            </a:prstGeom>
            <a:noFill/>
            <a:ln>
              <a:noFill/>
            </a:ln>
          </p:spPr>
        </p:pic>
      </p:grpSp>
      <p:grpSp>
        <p:nvGrpSpPr>
          <p:cNvPr id="775" name="Google Shape;775;p38"/>
          <p:cNvGrpSpPr/>
          <p:nvPr/>
        </p:nvGrpSpPr>
        <p:grpSpPr>
          <a:xfrm>
            <a:off x="365863" y="372663"/>
            <a:ext cx="905367" cy="1030065"/>
            <a:chOff x="6031275" y="361847"/>
            <a:chExt cx="1368624" cy="1557127"/>
          </a:xfrm>
        </p:grpSpPr>
        <p:pic>
          <p:nvPicPr>
            <p:cNvPr id="776" name="Google Shape;776;p38"/>
            <p:cNvPicPr preferRelativeResize="0"/>
            <p:nvPr/>
          </p:nvPicPr>
          <p:blipFill rotWithShape="1">
            <a:blip r:embed="rId3">
              <a:alphaModFix/>
            </a:blip>
            <a:srcRect b="48911" l="53861" r="0" t="0"/>
            <a:stretch/>
          </p:blipFill>
          <p:spPr>
            <a:xfrm>
              <a:off x="6156400" y="530312"/>
              <a:ext cx="1243499" cy="1270599"/>
            </a:xfrm>
            <a:prstGeom prst="rect">
              <a:avLst/>
            </a:prstGeom>
            <a:noFill/>
            <a:ln>
              <a:noFill/>
            </a:ln>
          </p:spPr>
        </p:pic>
        <p:pic>
          <p:nvPicPr>
            <p:cNvPr id="777" name="Google Shape;777;p38"/>
            <p:cNvPicPr preferRelativeResize="0"/>
            <p:nvPr/>
          </p:nvPicPr>
          <p:blipFill rotWithShape="1">
            <a:blip r:embed="rId5">
              <a:alphaModFix/>
            </a:blip>
            <a:srcRect b="0" l="0" r="0" t="0"/>
            <a:stretch/>
          </p:blipFill>
          <p:spPr>
            <a:xfrm rot="-686187">
              <a:off x="6461025" y="386841"/>
              <a:ext cx="288850" cy="366921"/>
            </a:xfrm>
            <a:prstGeom prst="rect">
              <a:avLst/>
            </a:prstGeom>
            <a:noFill/>
            <a:ln>
              <a:noFill/>
            </a:ln>
          </p:spPr>
        </p:pic>
        <p:pic>
          <p:nvPicPr>
            <p:cNvPr id="778" name="Google Shape;778;p38"/>
            <p:cNvPicPr preferRelativeResize="0"/>
            <p:nvPr/>
          </p:nvPicPr>
          <p:blipFill rotWithShape="1">
            <a:blip r:embed="rId4">
              <a:alphaModFix/>
            </a:blip>
            <a:srcRect b="48067" l="85601" r="0" t="35972"/>
            <a:stretch/>
          </p:blipFill>
          <p:spPr>
            <a:xfrm>
              <a:off x="6461025" y="1510225"/>
              <a:ext cx="288849" cy="408749"/>
            </a:xfrm>
            <a:prstGeom prst="rect">
              <a:avLst/>
            </a:prstGeom>
            <a:noFill/>
            <a:ln>
              <a:noFill/>
            </a:ln>
          </p:spPr>
        </p:pic>
        <p:pic>
          <p:nvPicPr>
            <p:cNvPr id="779" name="Google Shape;779;p38"/>
            <p:cNvPicPr preferRelativeResize="0"/>
            <p:nvPr/>
          </p:nvPicPr>
          <p:blipFill rotWithShape="1">
            <a:blip r:embed="rId4">
              <a:alphaModFix/>
            </a:blip>
            <a:srcRect b="70086" l="68861" r="11385" t="21807"/>
            <a:stretch/>
          </p:blipFill>
          <p:spPr>
            <a:xfrm>
              <a:off x="6031275" y="1061800"/>
              <a:ext cx="396250" cy="207600"/>
            </a:xfrm>
            <a:prstGeom prst="rect">
              <a:avLst/>
            </a:prstGeom>
            <a:noFill/>
            <a:ln>
              <a:noFill/>
            </a:ln>
          </p:spPr>
        </p:pic>
        <p:pic>
          <p:nvPicPr>
            <p:cNvPr id="780" name="Google Shape;780;p38"/>
            <p:cNvPicPr preferRelativeResize="0"/>
            <p:nvPr/>
          </p:nvPicPr>
          <p:blipFill rotWithShape="1">
            <a:blip r:embed="rId6">
              <a:alphaModFix/>
            </a:blip>
            <a:srcRect b="0" l="0" r="0" t="0"/>
            <a:stretch/>
          </p:blipFill>
          <p:spPr>
            <a:xfrm>
              <a:off x="6156400" y="680522"/>
              <a:ext cx="349575" cy="336466"/>
            </a:xfrm>
            <a:prstGeom prst="rect">
              <a:avLst/>
            </a:prstGeom>
            <a:noFill/>
            <a:ln>
              <a:noFill/>
            </a:ln>
          </p:spPr>
        </p:pic>
      </p:grpSp>
      <p:cxnSp>
        <p:nvCxnSpPr>
          <p:cNvPr id="781" name="Google Shape;781;p38"/>
          <p:cNvCxnSpPr/>
          <p:nvPr/>
        </p:nvCxnSpPr>
        <p:spPr>
          <a:xfrm>
            <a:off x="2418964" y="1614847"/>
            <a:ext cx="518016" cy="0"/>
          </a:xfrm>
          <a:prstGeom prst="straightConnector1">
            <a:avLst/>
          </a:prstGeom>
          <a:noFill/>
          <a:ln cap="flat" cmpd="sng" w="38100">
            <a:solidFill>
              <a:srgbClr val="595959"/>
            </a:solidFill>
            <a:prstDash val="solid"/>
            <a:round/>
            <a:headEnd len="sm" w="sm" type="none"/>
            <a:tailEnd len="med" w="med" type="triangle"/>
          </a:ln>
        </p:spPr>
      </p:cxnSp>
      <p:pic>
        <p:nvPicPr>
          <p:cNvPr id="782" name="Google Shape;782;p38"/>
          <p:cNvPicPr preferRelativeResize="0"/>
          <p:nvPr/>
        </p:nvPicPr>
        <p:blipFill rotWithShape="1">
          <a:blip r:embed="rId5">
            <a:alphaModFix/>
          </a:blip>
          <a:srcRect b="0" l="0" r="0" t="0"/>
          <a:stretch/>
        </p:blipFill>
        <p:spPr>
          <a:xfrm rot="-686180">
            <a:off x="3499888" y="1377677"/>
            <a:ext cx="288899" cy="366980"/>
          </a:xfrm>
          <a:prstGeom prst="rect">
            <a:avLst/>
          </a:prstGeom>
          <a:noFill/>
          <a:ln>
            <a:noFill/>
          </a:ln>
        </p:spPr>
      </p:pic>
      <p:pic>
        <p:nvPicPr>
          <p:cNvPr id="783" name="Google Shape;783;p38"/>
          <p:cNvPicPr preferRelativeResize="0"/>
          <p:nvPr/>
        </p:nvPicPr>
        <p:blipFill rotWithShape="1">
          <a:blip r:embed="rId4">
            <a:alphaModFix/>
          </a:blip>
          <a:srcRect b="70086" l="68861" r="11385" t="21807"/>
          <a:stretch/>
        </p:blipFill>
        <p:spPr>
          <a:xfrm>
            <a:off x="3548700" y="1117216"/>
            <a:ext cx="396318" cy="207633"/>
          </a:xfrm>
          <a:prstGeom prst="rect">
            <a:avLst/>
          </a:prstGeom>
          <a:noFill/>
          <a:ln>
            <a:noFill/>
          </a:ln>
        </p:spPr>
      </p:pic>
      <p:pic>
        <p:nvPicPr>
          <p:cNvPr id="784" name="Google Shape;784;p38"/>
          <p:cNvPicPr preferRelativeResize="0"/>
          <p:nvPr/>
        </p:nvPicPr>
        <p:blipFill rotWithShape="1">
          <a:blip r:embed="rId4">
            <a:alphaModFix/>
          </a:blip>
          <a:srcRect b="48067" l="85601" r="0" t="35972"/>
          <a:stretch/>
        </p:blipFill>
        <p:spPr>
          <a:xfrm>
            <a:off x="2760734" y="1832967"/>
            <a:ext cx="288899" cy="408815"/>
          </a:xfrm>
          <a:prstGeom prst="rect">
            <a:avLst/>
          </a:prstGeom>
          <a:noFill/>
          <a:ln>
            <a:noFill/>
          </a:ln>
        </p:spPr>
      </p:pic>
      <p:pic>
        <p:nvPicPr>
          <p:cNvPr id="785" name="Google Shape;785;p38"/>
          <p:cNvPicPr preferRelativeResize="0"/>
          <p:nvPr/>
        </p:nvPicPr>
        <p:blipFill rotWithShape="1">
          <a:blip r:embed="rId4">
            <a:alphaModFix/>
          </a:blip>
          <a:srcRect b="28954" l="0" r="80624" t="53301"/>
          <a:stretch/>
        </p:blipFill>
        <p:spPr>
          <a:xfrm>
            <a:off x="3097517" y="1533750"/>
            <a:ext cx="349634" cy="408815"/>
          </a:xfrm>
          <a:prstGeom prst="rect">
            <a:avLst/>
          </a:prstGeom>
          <a:noFill/>
          <a:ln>
            <a:noFill/>
          </a:ln>
        </p:spPr>
      </p:pic>
      <p:pic>
        <p:nvPicPr>
          <p:cNvPr id="786" name="Google Shape;786;p38"/>
          <p:cNvPicPr preferRelativeResize="0"/>
          <p:nvPr/>
        </p:nvPicPr>
        <p:blipFill rotWithShape="1">
          <a:blip r:embed="rId4">
            <a:alphaModFix/>
          </a:blip>
          <a:srcRect b="0" l="78037" r="0" t="80934"/>
          <a:stretch/>
        </p:blipFill>
        <p:spPr>
          <a:xfrm>
            <a:off x="3603757" y="1832967"/>
            <a:ext cx="396318" cy="439270"/>
          </a:xfrm>
          <a:prstGeom prst="rect">
            <a:avLst/>
          </a:prstGeom>
          <a:noFill/>
          <a:ln>
            <a:noFill/>
          </a:ln>
        </p:spPr>
      </p:pic>
      <p:pic>
        <p:nvPicPr>
          <p:cNvPr id="787" name="Google Shape;787;p38"/>
          <p:cNvPicPr preferRelativeResize="0"/>
          <p:nvPr/>
        </p:nvPicPr>
        <p:blipFill rotWithShape="1">
          <a:blip r:embed="rId4">
            <a:alphaModFix/>
          </a:blip>
          <a:srcRect b="48098" l="21604" r="62383" t="28529"/>
          <a:stretch/>
        </p:blipFill>
        <p:spPr>
          <a:xfrm>
            <a:off x="3222208" y="1972551"/>
            <a:ext cx="288899" cy="538462"/>
          </a:xfrm>
          <a:prstGeom prst="rect">
            <a:avLst/>
          </a:prstGeom>
          <a:noFill/>
          <a:ln>
            <a:noFill/>
          </a:ln>
        </p:spPr>
      </p:pic>
      <p:pic>
        <p:nvPicPr>
          <p:cNvPr id="788" name="Google Shape;788;p38"/>
          <p:cNvPicPr preferRelativeResize="0"/>
          <p:nvPr/>
        </p:nvPicPr>
        <p:blipFill rotWithShape="1">
          <a:blip r:embed="rId6">
            <a:alphaModFix/>
          </a:blip>
          <a:srcRect b="0" l="0" r="0" t="0"/>
          <a:stretch/>
        </p:blipFill>
        <p:spPr>
          <a:xfrm>
            <a:off x="3005532" y="1060134"/>
            <a:ext cx="355936" cy="342594"/>
          </a:xfrm>
          <a:prstGeom prst="rect">
            <a:avLst/>
          </a:prstGeom>
          <a:noFill/>
          <a:ln>
            <a:noFill/>
          </a:ln>
        </p:spPr>
      </p:pic>
      <p:grpSp>
        <p:nvGrpSpPr>
          <p:cNvPr id="789" name="Google Shape;789;p38"/>
          <p:cNvGrpSpPr/>
          <p:nvPr/>
        </p:nvGrpSpPr>
        <p:grpSpPr>
          <a:xfrm>
            <a:off x="4855624" y="670983"/>
            <a:ext cx="2150455" cy="2076867"/>
            <a:chOff x="5018258" y="5480772"/>
            <a:chExt cx="2310543" cy="2231478"/>
          </a:xfrm>
        </p:grpSpPr>
        <p:pic>
          <p:nvPicPr>
            <p:cNvPr id="790" name="Google Shape;790;p38"/>
            <p:cNvPicPr preferRelativeResize="0"/>
            <p:nvPr/>
          </p:nvPicPr>
          <p:blipFill rotWithShape="1">
            <a:blip r:embed="rId7">
              <a:alphaModFix/>
            </a:blip>
            <a:srcRect b="71792" l="78860" r="0" t="0"/>
            <a:stretch/>
          </p:blipFill>
          <p:spPr>
            <a:xfrm rot="-10763977">
              <a:off x="6617065" y="6654764"/>
              <a:ext cx="706234" cy="1053815"/>
            </a:xfrm>
            <a:prstGeom prst="rect">
              <a:avLst/>
            </a:prstGeom>
            <a:noFill/>
            <a:ln>
              <a:noFill/>
            </a:ln>
          </p:spPr>
        </p:pic>
        <p:pic>
          <p:nvPicPr>
            <p:cNvPr id="791" name="Google Shape;791;p38"/>
            <p:cNvPicPr preferRelativeResize="0"/>
            <p:nvPr/>
          </p:nvPicPr>
          <p:blipFill rotWithShape="1">
            <a:blip r:embed="rId6">
              <a:alphaModFix/>
            </a:blip>
            <a:srcRect b="0" l="0" r="0" t="0"/>
            <a:stretch/>
          </p:blipFill>
          <p:spPr>
            <a:xfrm>
              <a:off x="5018258" y="5703311"/>
              <a:ext cx="559336" cy="538375"/>
            </a:xfrm>
            <a:prstGeom prst="rect">
              <a:avLst/>
            </a:prstGeom>
            <a:noFill/>
            <a:ln>
              <a:noFill/>
            </a:ln>
          </p:spPr>
        </p:pic>
        <p:pic>
          <p:nvPicPr>
            <p:cNvPr id="792" name="Google Shape;792;p38"/>
            <p:cNvPicPr preferRelativeResize="0"/>
            <p:nvPr/>
          </p:nvPicPr>
          <p:blipFill rotWithShape="1">
            <a:blip r:embed="rId5">
              <a:alphaModFix/>
            </a:blip>
            <a:srcRect b="0" l="0" r="0" t="0"/>
            <a:stretch/>
          </p:blipFill>
          <p:spPr>
            <a:xfrm rot="16">
              <a:off x="5577597" y="5480773"/>
              <a:ext cx="351030" cy="445902"/>
            </a:xfrm>
            <a:prstGeom prst="rect">
              <a:avLst/>
            </a:prstGeom>
            <a:noFill/>
            <a:ln>
              <a:noFill/>
            </a:ln>
          </p:spPr>
        </p:pic>
        <p:pic>
          <p:nvPicPr>
            <p:cNvPr id="793" name="Google Shape;793;p38"/>
            <p:cNvPicPr preferRelativeResize="0"/>
            <p:nvPr/>
          </p:nvPicPr>
          <p:blipFill rotWithShape="1">
            <a:blip r:embed="rId4">
              <a:alphaModFix/>
            </a:blip>
            <a:srcRect b="48067" l="85601" r="0" t="35972"/>
            <a:stretch/>
          </p:blipFill>
          <p:spPr>
            <a:xfrm rot="2143865">
              <a:off x="5217444" y="6740071"/>
              <a:ext cx="288850" cy="408749"/>
            </a:xfrm>
            <a:prstGeom prst="rect">
              <a:avLst/>
            </a:prstGeom>
            <a:noFill/>
            <a:ln>
              <a:noFill/>
            </a:ln>
          </p:spPr>
        </p:pic>
        <p:pic>
          <p:nvPicPr>
            <p:cNvPr id="794" name="Google Shape;794;p38"/>
            <p:cNvPicPr preferRelativeResize="0"/>
            <p:nvPr/>
          </p:nvPicPr>
          <p:blipFill rotWithShape="1">
            <a:blip r:embed="rId4">
              <a:alphaModFix/>
            </a:blip>
            <a:srcRect b="70086" l="68861" r="11385" t="21807"/>
            <a:stretch/>
          </p:blipFill>
          <p:spPr>
            <a:xfrm>
              <a:off x="5066576" y="6415613"/>
              <a:ext cx="396250" cy="207600"/>
            </a:xfrm>
            <a:prstGeom prst="rect">
              <a:avLst/>
            </a:prstGeom>
            <a:noFill/>
            <a:ln>
              <a:noFill/>
            </a:ln>
          </p:spPr>
        </p:pic>
        <p:pic>
          <p:nvPicPr>
            <p:cNvPr id="795" name="Google Shape;795;p38"/>
            <p:cNvPicPr preferRelativeResize="0"/>
            <p:nvPr/>
          </p:nvPicPr>
          <p:blipFill rotWithShape="1">
            <a:blip r:embed="rId4">
              <a:alphaModFix/>
            </a:blip>
            <a:srcRect b="0" l="78037" r="0" t="80934"/>
            <a:stretch/>
          </p:blipFill>
          <p:spPr>
            <a:xfrm rot="-2117997">
              <a:off x="6044832" y="7047154"/>
              <a:ext cx="349575" cy="387466"/>
            </a:xfrm>
            <a:prstGeom prst="rect">
              <a:avLst/>
            </a:prstGeom>
            <a:noFill/>
            <a:ln>
              <a:noFill/>
            </a:ln>
          </p:spPr>
        </p:pic>
        <p:pic>
          <p:nvPicPr>
            <p:cNvPr id="796" name="Google Shape;796;p38"/>
            <p:cNvPicPr preferRelativeResize="0"/>
            <p:nvPr/>
          </p:nvPicPr>
          <p:blipFill rotWithShape="1">
            <a:blip r:embed="rId4">
              <a:alphaModFix/>
            </a:blip>
            <a:srcRect b="28954" l="0" r="80624" t="53301"/>
            <a:stretch/>
          </p:blipFill>
          <p:spPr>
            <a:xfrm rot="-6491993">
              <a:off x="5517719" y="7033788"/>
              <a:ext cx="443201" cy="518225"/>
            </a:xfrm>
            <a:prstGeom prst="rect">
              <a:avLst/>
            </a:prstGeom>
            <a:noFill/>
            <a:ln>
              <a:noFill/>
            </a:ln>
          </p:spPr>
        </p:pic>
        <p:pic>
          <p:nvPicPr>
            <p:cNvPr id="797" name="Google Shape;797;p38"/>
            <p:cNvPicPr preferRelativeResize="0"/>
            <p:nvPr/>
          </p:nvPicPr>
          <p:blipFill rotWithShape="1">
            <a:blip r:embed="rId8">
              <a:alphaModFix/>
            </a:blip>
            <a:srcRect b="0" l="0" r="0" t="0"/>
            <a:stretch/>
          </p:blipFill>
          <p:spPr>
            <a:xfrm>
              <a:off x="5337975" y="5816500"/>
              <a:ext cx="1313377" cy="1378201"/>
            </a:xfrm>
            <a:prstGeom prst="rect">
              <a:avLst/>
            </a:prstGeom>
            <a:noFill/>
            <a:ln>
              <a:noFill/>
            </a:ln>
          </p:spPr>
        </p:pic>
        <p:sp>
          <p:nvSpPr>
            <p:cNvPr id="798" name="Google Shape;798;p38"/>
            <p:cNvSpPr/>
            <p:nvPr/>
          </p:nvSpPr>
          <p:spPr>
            <a:xfrm>
              <a:off x="5734225" y="6368897"/>
              <a:ext cx="564705" cy="258491"/>
            </a:xfrm>
            <a:prstGeom prst="rect">
              <a:avLst/>
            </a:prstGeom>
          </p:spPr>
          <p:txBody>
            <a:bodyPr>
              <a:prstTxWarp prst="textPlain"/>
            </a:bodyPr>
            <a:lstStyle/>
            <a:p>
              <a:pPr lvl="0" algn="ctr"/>
              <a:r>
                <a:rPr b="0" i="0">
                  <a:ln cap="flat" cmpd="sng" w="9525">
                    <a:solidFill>
                      <a:srgbClr val="FFFFFF"/>
                    </a:solidFill>
                    <a:prstDash val="solid"/>
                    <a:round/>
                    <a:headEnd len="sm" w="sm" type="none"/>
                    <a:tailEnd len="sm" w="sm" type="none"/>
                  </a:ln>
                  <a:solidFill>
                    <a:srgbClr val="FFFFFF"/>
                  </a:solidFill>
                  <a:latin typeface="Arial"/>
                </a:rPr>
                <a:t>Drug</a:t>
              </a:r>
            </a:p>
          </p:txBody>
        </p:sp>
      </p:grpSp>
      <p:sp>
        <p:nvSpPr>
          <p:cNvPr id="799" name="Google Shape;799;p38"/>
          <p:cNvSpPr txBox="1"/>
          <p:nvPr/>
        </p:nvSpPr>
        <p:spPr>
          <a:xfrm>
            <a:off x="2677972" y="2471752"/>
            <a:ext cx="14667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Receptor binding affinities</a:t>
            </a:r>
            <a:endParaRPr b="0" i="0" sz="1100" u="none" cap="none" strike="noStrike">
              <a:solidFill>
                <a:srgbClr val="000000"/>
              </a:solidFill>
              <a:latin typeface="Arial"/>
              <a:ea typeface="Arial"/>
              <a:cs typeface="Arial"/>
              <a:sym typeface="Arial"/>
            </a:endParaRPr>
          </a:p>
        </p:txBody>
      </p:sp>
      <p:cxnSp>
        <p:nvCxnSpPr>
          <p:cNvPr id="800" name="Google Shape;800;p38"/>
          <p:cNvCxnSpPr/>
          <p:nvPr/>
        </p:nvCxnSpPr>
        <p:spPr>
          <a:xfrm>
            <a:off x="4032894" y="1649897"/>
            <a:ext cx="539106" cy="0"/>
          </a:xfrm>
          <a:prstGeom prst="straightConnector1">
            <a:avLst/>
          </a:prstGeom>
          <a:noFill/>
          <a:ln cap="flat" cmpd="sng" w="38100">
            <a:solidFill>
              <a:srgbClr val="595959"/>
            </a:solidFill>
            <a:prstDash val="solid"/>
            <a:round/>
            <a:headEnd len="sm" w="sm" type="none"/>
            <a:tailEnd len="med" w="med" type="triangle"/>
          </a:ln>
        </p:spPr>
      </p:cxnSp>
      <p:sp>
        <p:nvSpPr>
          <p:cNvPr id="801" name="Google Shape;801;p38"/>
          <p:cNvSpPr txBox="1"/>
          <p:nvPr/>
        </p:nvSpPr>
        <p:spPr>
          <a:xfrm>
            <a:off x="5902041" y="2012779"/>
            <a:ext cx="14667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D2</a:t>
            </a:r>
            <a:endParaRPr b="1" i="0" sz="1100" u="none" cap="none" strike="noStrike">
              <a:solidFill>
                <a:schemeClr val="lt1"/>
              </a:solidFill>
              <a:latin typeface="Arial"/>
              <a:ea typeface="Arial"/>
              <a:cs typeface="Arial"/>
              <a:sym typeface="Arial"/>
            </a:endParaRPr>
          </a:p>
        </p:txBody>
      </p:sp>
      <p:sp>
        <p:nvSpPr>
          <p:cNvPr id="802" name="Google Shape;802;p38"/>
          <p:cNvSpPr txBox="1"/>
          <p:nvPr/>
        </p:nvSpPr>
        <p:spPr>
          <a:xfrm>
            <a:off x="6869566" y="1908234"/>
            <a:ext cx="2158844"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If it doesn’t block D2 receptors, it might be called…</a:t>
            </a:r>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an atypical antidepressant</a:t>
            </a:r>
            <a:endParaRPr b="0" i="0" sz="1100" u="none" cap="none" strike="noStrike">
              <a:solidFill>
                <a:srgbClr val="000000"/>
              </a:solidFill>
              <a:latin typeface="Arial"/>
              <a:ea typeface="Arial"/>
              <a:cs typeface="Arial"/>
              <a:sym typeface="Arial"/>
            </a:endParaRPr>
          </a:p>
        </p:txBody>
      </p:sp>
      <p:sp>
        <p:nvSpPr>
          <p:cNvPr id="803" name="Google Shape;803;p38"/>
          <p:cNvSpPr txBox="1"/>
          <p:nvPr/>
        </p:nvSpPr>
        <p:spPr>
          <a:xfrm>
            <a:off x="6573525" y="1214250"/>
            <a:ext cx="2158844"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It’s called an antipsychotic if it blocks dopamine D2 receptors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39"/>
          <p:cNvSpPr txBox="1"/>
          <p:nvPr/>
        </p:nvSpPr>
        <p:spPr>
          <a:xfrm>
            <a:off x="4029878" y="6981074"/>
            <a:ext cx="3687600" cy="1743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Psychotropic drugs  can be conceptualized as combinations of pieces of anti-neurotransmitters.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Arial"/>
                <a:ea typeface="Arial"/>
                <a:cs typeface="Arial"/>
                <a:sym typeface="Arial"/>
              </a:rPr>
              <a:t>Our example drug would be marketed  as an antipsychotic. According to NbN it would called a dopamine and serotonin receptor antagonist, with anticholinergic and antihistamine properties.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p:txBody>
      </p:sp>
      <p:sp>
        <p:nvSpPr>
          <p:cNvPr id="809" name="Google Shape;809;p39"/>
          <p:cNvSpPr txBox="1"/>
          <p:nvPr/>
        </p:nvSpPr>
        <p:spPr>
          <a:xfrm>
            <a:off x="356324" y="1408885"/>
            <a:ext cx="23991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“Anti-neurotransmitters”</a:t>
            </a:r>
            <a:endParaRPr b="0" i="0" sz="1100" u="none" cap="none" strike="noStrike">
              <a:solidFill>
                <a:srgbClr val="000000"/>
              </a:solidFill>
              <a:latin typeface="Arial"/>
              <a:ea typeface="Arial"/>
              <a:cs typeface="Arial"/>
              <a:sym typeface="Arial"/>
            </a:endParaRPr>
          </a:p>
        </p:txBody>
      </p:sp>
      <p:grpSp>
        <p:nvGrpSpPr>
          <p:cNvPr id="810" name="Google Shape;810;p39"/>
          <p:cNvGrpSpPr/>
          <p:nvPr/>
        </p:nvGrpSpPr>
        <p:grpSpPr>
          <a:xfrm>
            <a:off x="1390917" y="508688"/>
            <a:ext cx="970230" cy="894040"/>
            <a:chOff x="4351600" y="173000"/>
            <a:chExt cx="1466675" cy="1351500"/>
          </a:xfrm>
        </p:grpSpPr>
        <p:pic>
          <p:nvPicPr>
            <p:cNvPr id="811" name="Google Shape;811;p39"/>
            <p:cNvPicPr preferRelativeResize="0"/>
            <p:nvPr/>
          </p:nvPicPr>
          <p:blipFill rotWithShape="1">
            <a:blip r:embed="rId3">
              <a:alphaModFix/>
            </a:blip>
            <a:srcRect b="51060" l="0" r="45581" t="0"/>
            <a:stretch/>
          </p:blipFill>
          <p:spPr>
            <a:xfrm>
              <a:off x="4351600" y="173000"/>
              <a:ext cx="1466675" cy="1217125"/>
            </a:xfrm>
            <a:prstGeom prst="rect">
              <a:avLst/>
            </a:prstGeom>
            <a:noFill/>
            <a:ln>
              <a:noFill/>
            </a:ln>
          </p:spPr>
        </p:pic>
        <p:pic>
          <p:nvPicPr>
            <p:cNvPr id="812" name="Google Shape;812;p39"/>
            <p:cNvPicPr preferRelativeResize="0"/>
            <p:nvPr/>
          </p:nvPicPr>
          <p:blipFill rotWithShape="1">
            <a:blip r:embed="rId4">
              <a:alphaModFix/>
            </a:blip>
            <a:srcRect b="48098" l="21604" r="62383" t="28529"/>
            <a:stretch/>
          </p:blipFill>
          <p:spPr>
            <a:xfrm>
              <a:off x="4940513" y="986125"/>
              <a:ext cx="288849" cy="538375"/>
            </a:xfrm>
            <a:prstGeom prst="rect">
              <a:avLst/>
            </a:prstGeom>
            <a:noFill/>
            <a:ln>
              <a:noFill/>
            </a:ln>
          </p:spPr>
        </p:pic>
      </p:grpSp>
      <p:grpSp>
        <p:nvGrpSpPr>
          <p:cNvPr id="813" name="Google Shape;813;p39"/>
          <p:cNvGrpSpPr/>
          <p:nvPr/>
        </p:nvGrpSpPr>
        <p:grpSpPr>
          <a:xfrm>
            <a:off x="1433275" y="1787691"/>
            <a:ext cx="822595" cy="837529"/>
            <a:chOff x="6156400" y="1916000"/>
            <a:chExt cx="1243499" cy="1266074"/>
          </a:xfrm>
        </p:grpSpPr>
        <p:pic>
          <p:nvPicPr>
            <p:cNvPr id="814" name="Google Shape;814;p39"/>
            <p:cNvPicPr preferRelativeResize="0"/>
            <p:nvPr/>
          </p:nvPicPr>
          <p:blipFill rotWithShape="1">
            <a:blip r:embed="rId3">
              <a:alphaModFix/>
            </a:blip>
            <a:srcRect b="0" l="53861" r="0" t="51060"/>
            <a:stretch/>
          </p:blipFill>
          <p:spPr>
            <a:xfrm>
              <a:off x="6156400" y="1916000"/>
              <a:ext cx="1243499" cy="1217125"/>
            </a:xfrm>
            <a:prstGeom prst="rect">
              <a:avLst/>
            </a:prstGeom>
            <a:noFill/>
            <a:ln>
              <a:noFill/>
            </a:ln>
          </p:spPr>
        </p:pic>
        <p:pic>
          <p:nvPicPr>
            <p:cNvPr id="815" name="Google Shape;815;p39"/>
            <p:cNvPicPr preferRelativeResize="0"/>
            <p:nvPr/>
          </p:nvPicPr>
          <p:blipFill rotWithShape="1">
            <a:blip r:embed="rId4">
              <a:alphaModFix/>
            </a:blip>
            <a:srcRect b="0" l="78037" r="0" t="80934"/>
            <a:stretch/>
          </p:blipFill>
          <p:spPr>
            <a:xfrm>
              <a:off x="6262650" y="2742875"/>
              <a:ext cx="396250" cy="439199"/>
            </a:xfrm>
            <a:prstGeom prst="rect">
              <a:avLst/>
            </a:prstGeom>
            <a:noFill/>
            <a:ln>
              <a:noFill/>
            </a:ln>
          </p:spPr>
        </p:pic>
      </p:grpSp>
      <p:grpSp>
        <p:nvGrpSpPr>
          <p:cNvPr id="816" name="Google Shape;816;p39"/>
          <p:cNvGrpSpPr/>
          <p:nvPr/>
        </p:nvGrpSpPr>
        <p:grpSpPr>
          <a:xfrm>
            <a:off x="345250" y="1769656"/>
            <a:ext cx="970231" cy="841979"/>
            <a:chOff x="4517800" y="1730125"/>
            <a:chExt cx="1466675" cy="1272800"/>
          </a:xfrm>
        </p:grpSpPr>
        <p:pic>
          <p:nvPicPr>
            <p:cNvPr id="817" name="Google Shape;817;p39"/>
            <p:cNvPicPr preferRelativeResize="0"/>
            <p:nvPr/>
          </p:nvPicPr>
          <p:blipFill rotWithShape="1">
            <a:blip r:embed="rId3">
              <a:alphaModFix/>
            </a:blip>
            <a:srcRect b="0" l="0" r="45581" t="51060"/>
            <a:stretch/>
          </p:blipFill>
          <p:spPr>
            <a:xfrm>
              <a:off x="4517800" y="1785800"/>
              <a:ext cx="1466675" cy="1217125"/>
            </a:xfrm>
            <a:prstGeom prst="rect">
              <a:avLst/>
            </a:prstGeom>
            <a:noFill/>
            <a:ln>
              <a:noFill/>
            </a:ln>
          </p:spPr>
        </p:pic>
        <p:pic>
          <p:nvPicPr>
            <p:cNvPr id="818" name="Google Shape;818;p39"/>
            <p:cNvPicPr preferRelativeResize="0"/>
            <p:nvPr/>
          </p:nvPicPr>
          <p:blipFill rotWithShape="1">
            <a:blip r:embed="rId4">
              <a:alphaModFix/>
            </a:blip>
            <a:srcRect b="28954" l="0" r="80624" t="53301"/>
            <a:stretch/>
          </p:blipFill>
          <p:spPr>
            <a:xfrm>
              <a:off x="4592338" y="1730125"/>
              <a:ext cx="349574" cy="408749"/>
            </a:xfrm>
            <a:prstGeom prst="rect">
              <a:avLst/>
            </a:prstGeom>
            <a:noFill/>
            <a:ln>
              <a:noFill/>
            </a:ln>
          </p:spPr>
        </p:pic>
      </p:grpSp>
      <p:grpSp>
        <p:nvGrpSpPr>
          <p:cNvPr id="819" name="Google Shape;819;p39"/>
          <p:cNvGrpSpPr/>
          <p:nvPr/>
        </p:nvGrpSpPr>
        <p:grpSpPr>
          <a:xfrm>
            <a:off x="365863" y="372663"/>
            <a:ext cx="905367" cy="1030065"/>
            <a:chOff x="6031275" y="361847"/>
            <a:chExt cx="1368624" cy="1557127"/>
          </a:xfrm>
        </p:grpSpPr>
        <p:pic>
          <p:nvPicPr>
            <p:cNvPr id="820" name="Google Shape;820;p39"/>
            <p:cNvPicPr preferRelativeResize="0"/>
            <p:nvPr/>
          </p:nvPicPr>
          <p:blipFill rotWithShape="1">
            <a:blip r:embed="rId3">
              <a:alphaModFix/>
            </a:blip>
            <a:srcRect b="48911" l="53861" r="0" t="0"/>
            <a:stretch/>
          </p:blipFill>
          <p:spPr>
            <a:xfrm>
              <a:off x="6156400" y="530312"/>
              <a:ext cx="1243499" cy="1270599"/>
            </a:xfrm>
            <a:prstGeom prst="rect">
              <a:avLst/>
            </a:prstGeom>
            <a:noFill/>
            <a:ln>
              <a:noFill/>
            </a:ln>
          </p:spPr>
        </p:pic>
        <p:pic>
          <p:nvPicPr>
            <p:cNvPr id="821" name="Google Shape;821;p39"/>
            <p:cNvPicPr preferRelativeResize="0"/>
            <p:nvPr/>
          </p:nvPicPr>
          <p:blipFill rotWithShape="1">
            <a:blip r:embed="rId5">
              <a:alphaModFix/>
            </a:blip>
            <a:srcRect b="0" l="0" r="0" t="0"/>
            <a:stretch/>
          </p:blipFill>
          <p:spPr>
            <a:xfrm rot="-686187">
              <a:off x="6461025" y="386841"/>
              <a:ext cx="288850" cy="366921"/>
            </a:xfrm>
            <a:prstGeom prst="rect">
              <a:avLst/>
            </a:prstGeom>
            <a:noFill/>
            <a:ln>
              <a:noFill/>
            </a:ln>
          </p:spPr>
        </p:pic>
        <p:pic>
          <p:nvPicPr>
            <p:cNvPr id="822" name="Google Shape;822;p39"/>
            <p:cNvPicPr preferRelativeResize="0"/>
            <p:nvPr/>
          </p:nvPicPr>
          <p:blipFill rotWithShape="1">
            <a:blip r:embed="rId4">
              <a:alphaModFix/>
            </a:blip>
            <a:srcRect b="48067" l="85601" r="0" t="35972"/>
            <a:stretch/>
          </p:blipFill>
          <p:spPr>
            <a:xfrm>
              <a:off x="6461025" y="1510225"/>
              <a:ext cx="288849" cy="408749"/>
            </a:xfrm>
            <a:prstGeom prst="rect">
              <a:avLst/>
            </a:prstGeom>
            <a:noFill/>
            <a:ln>
              <a:noFill/>
            </a:ln>
          </p:spPr>
        </p:pic>
        <p:pic>
          <p:nvPicPr>
            <p:cNvPr id="823" name="Google Shape;823;p39"/>
            <p:cNvPicPr preferRelativeResize="0"/>
            <p:nvPr/>
          </p:nvPicPr>
          <p:blipFill rotWithShape="1">
            <a:blip r:embed="rId4">
              <a:alphaModFix/>
            </a:blip>
            <a:srcRect b="70086" l="68861" r="11385" t="21807"/>
            <a:stretch/>
          </p:blipFill>
          <p:spPr>
            <a:xfrm>
              <a:off x="6031275" y="1061800"/>
              <a:ext cx="396250" cy="207600"/>
            </a:xfrm>
            <a:prstGeom prst="rect">
              <a:avLst/>
            </a:prstGeom>
            <a:noFill/>
            <a:ln>
              <a:noFill/>
            </a:ln>
          </p:spPr>
        </p:pic>
        <p:pic>
          <p:nvPicPr>
            <p:cNvPr id="824" name="Google Shape;824;p39"/>
            <p:cNvPicPr preferRelativeResize="0"/>
            <p:nvPr/>
          </p:nvPicPr>
          <p:blipFill rotWithShape="1">
            <a:blip r:embed="rId6">
              <a:alphaModFix/>
            </a:blip>
            <a:srcRect b="0" l="0" r="0" t="0"/>
            <a:stretch/>
          </p:blipFill>
          <p:spPr>
            <a:xfrm>
              <a:off x="6156400" y="680522"/>
              <a:ext cx="349575" cy="336466"/>
            </a:xfrm>
            <a:prstGeom prst="rect">
              <a:avLst/>
            </a:prstGeom>
            <a:noFill/>
            <a:ln>
              <a:noFill/>
            </a:ln>
          </p:spPr>
        </p:pic>
      </p:grpSp>
      <p:cxnSp>
        <p:nvCxnSpPr>
          <p:cNvPr id="825" name="Google Shape;825;p39"/>
          <p:cNvCxnSpPr/>
          <p:nvPr/>
        </p:nvCxnSpPr>
        <p:spPr>
          <a:xfrm>
            <a:off x="2418964" y="1614847"/>
            <a:ext cx="518016" cy="0"/>
          </a:xfrm>
          <a:prstGeom prst="straightConnector1">
            <a:avLst/>
          </a:prstGeom>
          <a:noFill/>
          <a:ln cap="flat" cmpd="sng" w="38100">
            <a:solidFill>
              <a:srgbClr val="595959"/>
            </a:solidFill>
            <a:prstDash val="solid"/>
            <a:round/>
            <a:headEnd len="sm" w="sm" type="none"/>
            <a:tailEnd len="med" w="med" type="triangle"/>
          </a:ln>
        </p:spPr>
      </p:cxnSp>
      <p:pic>
        <p:nvPicPr>
          <p:cNvPr id="826" name="Google Shape;826;p39"/>
          <p:cNvPicPr preferRelativeResize="0"/>
          <p:nvPr/>
        </p:nvPicPr>
        <p:blipFill rotWithShape="1">
          <a:blip r:embed="rId5">
            <a:alphaModFix/>
          </a:blip>
          <a:srcRect b="0" l="0" r="0" t="0"/>
          <a:stretch/>
        </p:blipFill>
        <p:spPr>
          <a:xfrm rot="-686180">
            <a:off x="3499888" y="1377677"/>
            <a:ext cx="288899" cy="366980"/>
          </a:xfrm>
          <a:prstGeom prst="rect">
            <a:avLst/>
          </a:prstGeom>
          <a:noFill/>
          <a:ln>
            <a:noFill/>
          </a:ln>
        </p:spPr>
      </p:pic>
      <p:pic>
        <p:nvPicPr>
          <p:cNvPr id="827" name="Google Shape;827;p39"/>
          <p:cNvPicPr preferRelativeResize="0"/>
          <p:nvPr/>
        </p:nvPicPr>
        <p:blipFill rotWithShape="1">
          <a:blip r:embed="rId4">
            <a:alphaModFix/>
          </a:blip>
          <a:srcRect b="70086" l="68861" r="11385" t="21807"/>
          <a:stretch/>
        </p:blipFill>
        <p:spPr>
          <a:xfrm>
            <a:off x="3548700" y="1117216"/>
            <a:ext cx="396318" cy="207633"/>
          </a:xfrm>
          <a:prstGeom prst="rect">
            <a:avLst/>
          </a:prstGeom>
          <a:noFill/>
          <a:ln>
            <a:noFill/>
          </a:ln>
        </p:spPr>
      </p:pic>
      <p:pic>
        <p:nvPicPr>
          <p:cNvPr id="828" name="Google Shape;828;p39"/>
          <p:cNvPicPr preferRelativeResize="0"/>
          <p:nvPr/>
        </p:nvPicPr>
        <p:blipFill rotWithShape="1">
          <a:blip r:embed="rId4">
            <a:alphaModFix/>
          </a:blip>
          <a:srcRect b="48067" l="85601" r="0" t="35972"/>
          <a:stretch/>
        </p:blipFill>
        <p:spPr>
          <a:xfrm>
            <a:off x="2760734" y="1832967"/>
            <a:ext cx="288899" cy="408815"/>
          </a:xfrm>
          <a:prstGeom prst="rect">
            <a:avLst/>
          </a:prstGeom>
          <a:noFill/>
          <a:ln>
            <a:noFill/>
          </a:ln>
        </p:spPr>
      </p:pic>
      <p:pic>
        <p:nvPicPr>
          <p:cNvPr id="829" name="Google Shape;829;p39"/>
          <p:cNvPicPr preferRelativeResize="0"/>
          <p:nvPr/>
        </p:nvPicPr>
        <p:blipFill rotWithShape="1">
          <a:blip r:embed="rId4">
            <a:alphaModFix/>
          </a:blip>
          <a:srcRect b="28954" l="0" r="80624" t="53301"/>
          <a:stretch/>
        </p:blipFill>
        <p:spPr>
          <a:xfrm>
            <a:off x="3097517" y="1533750"/>
            <a:ext cx="349634" cy="408815"/>
          </a:xfrm>
          <a:prstGeom prst="rect">
            <a:avLst/>
          </a:prstGeom>
          <a:noFill/>
          <a:ln>
            <a:noFill/>
          </a:ln>
        </p:spPr>
      </p:pic>
      <p:pic>
        <p:nvPicPr>
          <p:cNvPr id="830" name="Google Shape;830;p39"/>
          <p:cNvPicPr preferRelativeResize="0"/>
          <p:nvPr/>
        </p:nvPicPr>
        <p:blipFill rotWithShape="1">
          <a:blip r:embed="rId4">
            <a:alphaModFix/>
          </a:blip>
          <a:srcRect b="0" l="78037" r="0" t="80934"/>
          <a:stretch/>
        </p:blipFill>
        <p:spPr>
          <a:xfrm>
            <a:off x="3603757" y="1832967"/>
            <a:ext cx="396318" cy="439270"/>
          </a:xfrm>
          <a:prstGeom prst="rect">
            <a:avLst/>
          </a:prstGeom>
          <a:noFill/>
          <a:ln>
            <a:noFill/>
          </a:ln>
        </p:spPr>
      </p:pic>
      <p:pic>
        <p:nvPicPr>
          <p:cNvPr id="831" name="Google Shape;831;p39"/>
          <p:cNvPicPr preferRelativeResize="0"/>
          <p:nvPr/>
        </p:nvPicPr>
        <p:blipFill rotWithShape="1">
          <a:blip r:embed="rId4">
            <a:alphaModFix/>
          </a:blip>
          <a:srcRect b="48098" l="21604" r="62383" t="28529"/>
          <a:stretch/>
        </p:blipFill>
        <p:spPr>
          <a:xfrm>
            <a:off x="3222208" y="1972551"/>
            <a:ext cx="288899" cy="538462"/>
          </a:xfrm>
          <a:prstGeom prst="rect">
            <a:avLst/>
          </a:prstGeom>
          <a:noFill/>
          <a:ln>
            <a:noFill/>
          </a:ln>
        </p:spPr>
      </p:pic>
      <p:pic>
        <p:nvPicPr>
          <p:cNvPr id="832" name="Google Shape;832;p39"/>
          <p:cNvPicPr preferRelativeResize="0"/>
          <p:nvPr/>
        </p:nvPicPr>
        <p:blipFill rotWithShape="1">
          <a:blip r:embed="rId6">
            <a:alphaModFix/>
          </a:blip>
          <a:srcRect b="0" l="0" r="0" t="0"/>
          <a:stretch/>
        </p:blipFill>
        <p:spPr>
          <a:xfrm>
            <a:off x="3005532" y="1060134"/>
            <a:ext cx="355936" cy="342594"/>
          </a:xfrm>
          <a:prstGeom prst="rect">
            <a:avLst/>
          </a:prstGeom>
          <a:noFill/>
          <a:ln>
            <a:noFill/>
          </a:ln>
        </p:spPr>
      </p:pic>
      <p:grpSp>
        <p:nvGrpSpPr>
          <p:cNvPr id="833" name="Google Shape;833;p39"/>
          <p:cNvGrpSpPr/>
          <p:nvPr/>
        </p:nvGrpSpPr>
        <p:grpSpPr>
          <a:xfrm>
            <a:off x="4855624" y="670983"/>
            <a:ext cx="2150455" cy="2076867"/>
            <a:chOff x="5018258" y="5480772"/>
            <a:chExt cx="2310543" cy="2231478"/>
          </a:xfrm>
        </p:grpSpPr>
        <p:pic>
          <p:nvPicPr>
            <p:cNvPr id="834" name="Google Shape;834;p39"/>
            <p:cNvPicPr preferRelativeResize="0"/>
            <p:nvPr/>
          </p:nvPicPr>
          <p:blipFill rotWithShape="1">
            <a:blip r:embed="rId7">
              <a:alphaModFix/>
            </a:blip>
            <a:srcRect b="71792" l="78860" r="0" t="0"/>
            <a:stretch/>
          </p:blipFill>
          <p:spPr>
            <a:xfrm rot="-10763977">
              <a:off x="6617065" y="6654764"/>
              <a:ext cx="706234" cy="1053815"/>
            </a:xfrm>
            <a:prstGeom prst="rect">
              <a:avLst/>
            </a:prstGeom>
            <a:noFill/>
            <a:ln>
              <a:noFill/>
            </a:ln>
          </p:spPr>
        </p:pic>
        <p:pic>
          <p:nvPicPr>
            <p:cNvPr id="835" name="Google Shape;835;p39"/>
            <p:cNvPicPr preferRelativeResize="0"/>
            <p:nvPr/>
          </p:nvPicPr>
          <p:blipFill rotWithShape="1">
            <a:blip r:embed="rId6">
              <a:alphaModFix/>
            </a:blip>
            <a:srcRect b="0" l="0" r="0" t="0"/>
            <a:stretch/>
          </p:blipFill>
          <p:spPr>
            <a:xfrm>
              <a:off x="5018258" y="5703311"/>
              <a:ext cx="559336" cy="538375"/>
            </a:xfrm>
            <a:prstGeom prst="rect">
              <a:avLst/>
            </a:prstGeom>
            <a:noFill/>
            <a:ln>
              <a:noFill/>
            </a:ln>
          </p:spPr>
        </p:pic>
        <p:pic>
          <p:nvPicPr>
            <p:cNvPr id="836" name="Google Shape;836;p39"/>
            <p:cNvPicPr preferRelativeResize="0"/>
            <p:nvPr/>
          </p:nvPicPr>
          <p:blipFill rotWithShape="1">
            <a:blip r:embed="rId5">
              <a:alphaModFix/>
            </a:blip>
            <a:srcRect b="0" l="0" r="0" t="0"/>
            <a:stretch/>
          </p:blipFill>
          <p:spPr>
            <a:xfrm rot="16">
              <a:off x="5577597" y="5480773"/>
              <a:ext cx="351030" cy="445902"/>
            </a:xfrm>
            <a:prstGeom prst="rect">
              <a:avLst/>
            </a:prstGeom>
            <a:noFill/>
            <a:ln>
              <a:noFill/>
            </a:ln>
          </p:spPr>
        </p:pic>
        <p:pic>
          <p:nvPicPr>
            <p:cNvPr id="837" name="Google Shape;837;p39"/>
            <p:cNvPicPr preferRelativeResize="0"/>
            <p:nvPr/>
          </p:nvPicPr>
          <p:blipFill rotWithShape="1">
            <a:blip r:embed="rId4">
              <a:alphaModFix/>
            </a:blip>
            <a:srcRect b="48067" l="85601" r="0" t="35972"/>
            <a:stretch/>
          </p:blipFill>
          <p:spPr>
            <a:xfrm rot="2143865">
              <a:off x="5217444" y="6740071"/>
              <a:ext cx="288850" cy="408749"/>
            </a:xfrm>
            <a:prstGeom prst="rect">
              <a:avLst/>
            </a:prstGeom>
            <a:noFill/>
            <a:ln>
              <a:noFill/>
            </a:ln>
          </p:spPr>
        </p:pic>
        <p:pic>
          <p:nvPicPr>
            <p:cNvPr id="838" name="Google Shape;838;p39"/>
            <p:cNvPicPr preferRelativeResize="0"/>
            <p:nvPr/>
          </p:nvPicPr>
          <p:blipFill rotWithShape="1">
            <a:blip r:embed="rId4">
              <a:alphaModFix/>
            </a:blip>
            <a:srcRect b="70086" l="68861" r="11385" t="21807"/>
            <a:stretch/>
          </p:blipFill>
          <p:spPr>
            <a:xfrm>
              <a:off x="5066576" y="6415613"/>
              <a:ext cx="396250" cy="207600"/>
            </a:xfrm>
            <a:prstGeom prst="rect">
              <a:avLst/>
            </a:prstGeom>
            <a:noFill/>
            <a:ln>
              <a:noFill/>
            </a:ln>
          </p:spPr>
        </p:pic>
        <p:pic>
          <p:nvPicPr>
            <p:cNvPr id="839" name="Google Shape;839;p39"/>
            <p:cNvPicPr preferRelativeResize="0"/>
            <p:nvPr/>
          </p:nvPicPr>
          <p:blipFill rotWithShape="1">
            <a:blip r:embed="rId4">
              <a:alphaModFix/>
            </a:blip>
            <a:srcRect b="0" l="78037" r="0" t="80934"/>
            <a:stretch/>
          </p:blipFill>
          <p:spPr>
            <a:xfrm rot="-2117997">
              <a:off x="6044832" y="7047154"/>
              <a:ext cx="349575" cy="387466"/>
            </a:xfrm>
            <a:prstGeom prst="rect">
              <a:avLst/>
            </a:prstGeom>
            <a:noFill/>
            <a:ln>
              <a:noFill/>
            </a:ln>
          </p:spPr>
        </p:pic>
        <p:pic>
          <p:nvPicPr>
            <p:cNvPr id="840" name="Google Shape;840;p39"/>
            <p:cNvPicPr preferRelativeResize="0"/>
            <p:nvPr/>
          </p:nvPicPr>
          <p:blipFill rotWithShape="1">
            <a:blip r:embed="rId4">
              <a:alphaModFix/>
            </a:blip>
            <a:srcRect b="28954" l="0" r="80624" t="53301"/>
            <a:stretch/>
          </p:blipFill>
          <p:spPr>
            <a:xfrm rot="-6491993">
              <a:off x="5517719" y="7033788"/>
              <a:ext cx="443201" cy="518225"/>
            </a:xfrm>
            <a:prstGeom prst="rect">
              <a:avLst/>
            </a:prstGeom>
            <a:noFill/>
            <a:ln>
              <a:noFill/>
            </a:ln>
          </p:spPr>
        </p:pic>
        <p:pic>
          <p:nvPicPr>
            <p:cNvPr id="841" name="Google Shape;841;p39"/>
            <p:cNvPicPr preferRelativeResize="0"/>
            <p:nvPr/>
          </p:nvPicPr>
          <p:blipFill rotWithShape="1">
            <a:blip r:embed="rId8">
              <a:alphaModFix/>
            </a:blip>
            <a:srcRect b="0" l="0" r="0" t="0"/>
            <a:stretch/>
          </p:blipFill>
          <p:spPr>
            <a:xfrm>
              <a:off x="5337975" y="5816500"/>
              <a:ext cx="1313377" cy="1378201"/>
            </a:xfrm>
            <a:prstGeom prst="rect">
              <a:avLst/>
            </a:prstGeom>
            <a:noFill/>
            <a:ln>
              <a:noFill/>
            </a:ln>
          </p:spPr>
        </p:pic>
        <p:sp>
          <p:nvSpPr>
            <p:cNvPr id="842" name="Google Shape;842;p39"/>
            <p:cNvSpPr/>
            <p:nvPr/>
          </p:nvSpPr>
          <p:spPr>
            <a:xfrm>
              <a:off x="5734226" y="6368897"/>
              <a:ext cx="564705" cy="258491"/>
            </a:xfrm>
            <a:prstGeom prst="rect">
              <a:avLst/>
            </a:prstGeom>
          </p:spPr>
          <p:txBody>
            <a:bodyPr>
              <a:prstTxWarp prst="textPlain"/>
            </a:bodyPr>
            <a:lstStyle/>
            <a:p>
              <a:pPr lvl="0" algn="ctr"/>
              <a:r>
                <a:rPr b="0" i="0">
                  <a:ln cap="flat" cmpd="sng" w="9525">
                    <a:solidFill>
                      <a:srgbClr val="FFFFFF"/>
                    </a:solidFill>
                    <a:prstDash val="solid"/>
                    <a:round/>
                    <a:headEnd len="sm" w="sm" type="none"/>
                    <a:tailEnd len="sm" w="sm" type="none"/>
                  </a:ln>
                  <a:solidFill>
                    <a:srgbClr val="FFFFFF"/>
                  </a:solidFill>
                  <a:latin typeface="Arial"/>
                </a:rPr>
                <a:t>Drug</a:t>
              </a:r>
            </a:p>
          </p:txBody>
        </p:sp>
      </p:grpSp>
      <p:sp>
        <p:nvSpPr>
          <p:cNvPr id="843" name="Google Shape;843;p39"/>
          <p:cNvSpPr txBox="1"/>
          <p:nvPr/>
        </p:nvSpPr>
        <p:spPr>
          <a:xfrm>
            <a:off x="2677972" y="2471752"/>
            <a:ext cx="14667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Receptor binding affinities</a:t>
            </a:r>
            <a:endParaRPr b="0" i="0" sz="1100" u="none" cap="none" strike="noStrike">
              <a:solidFill>
                <a:srgbClr val="000000"/>
              </a:solidFill>
              <a:latin typeface="Arial"/>
              <a:ea typeface="Arial"/>
              <a:cs typeface="Arial"/>
              <a:sym typeface="Arial"/>
            </a:endParaRPr>
          </a:p>
        </p:txBody>
      </p:sp>
      <p:cxnSp>
        <p:nvCxnSpPr>
          <p:cNvPr id="844" name="Google Shape;844;p39"/>
          <p:cNvCxnSpPr/>
          <p:nvPr/>
        </p:nvCxnSpPr>
        <p:spPr>
          <a:xfrm>
            <a:off x="4032894" y="1649897"/>
            <a:ext cx="539106" cy="0"/>
          </a:xfrm>
          <a:prstGeom prst="straightConnector1">
            <a:avLst/>
          </a:prstGeom>
          <a:noFill/>
          <a:ln cap="flat" cmpd="sng" w="38100">
            <a:solidFill>
              <a:srgbClr val="595959"/>
            </a:solidFill>
            <a:prstDash val="solid"/>
            <a:round/>
            <a:headEnd len="sm" w="sm" type="none"/>
            <a:tailEnd len="med" w="med" type="triangle"/>
          </a:ln>
        </p:spPr>
      </p:cxnSp>
      <p:sp>
        <p:nvSpPr>
          <p:cNvPr id="845" name="Google Shape;845;p39"/>
          <p:cNvSpPr txBox="1"/>
          <p:nvPr/>
        </p:nvSpPr>
        <p:spPr>
          <a:xfrm>
            <a:off x="5902041" y="2012779"/>
            <a:ext cx="1466700"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D2</a:t>
            </a:r>
            <a:endParaRPr b="1" i="0" sz="1100" u="none" cap="none" strike="noStrike">
              <a:solidFill>
                <a:schemeClr val="lt1"/>
              </a:solidFill>
              <a:latin typeface="Arial"/>
              <a:ea typeface="Arial"/>
              <a:cs typeface="Arial"/>
              <a:sym typeface="Arial"/>
            </a:endParaRPr>
          </a:p>
        </p:txBody>
      </p:sp>
      <p:sp>
        <p:nvSpPr>
          <p:cNvPr id="846" name="Google Shape;846;p39"/>
          <p:cNvSpPr txBox="1"/>
          <p:nvPr/>
        </p:nvSpPr>
        <p:spPr>
          <a:xfrm>
            <a:off x="6869566" y="1908234"/>
            <a:ext cx="2158844"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If it doesn’t block D2 receptors, it might be called…</a:t>
            </a:r>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an atypical antidepressant</a:t>
            </a:r>
            <a:endParaRPr b="0" i="0" sz="1100" u="none" cap="none" strike="noStrike">
              <a:solidFill>
                <a:srgbClr val="000000"/>
              </a:solidFill>
              <a:latin typeface="Arial"/>
              <a:ea typeface="Arial"/>
              <a:cs typeface="Arial"/>
              <a:sym typeface="Arial"/>
            </a:endParaRPr>
          </a:p>
        </p:txBody>
      </p:sp>
      <p:sp>
        <p:nvSpPr>
          <p:cNvPr id="847" name="Google Shape;847;p39"/>
          <p:cNvSpPr txBox="1"/>
          <p:nvPr/>
        </p:nvSpPr>
        <p:spPr>
          <a:xfrm>
            <a:off x="6573525" y="1214250"/>
            <a:ext cx="2158844" cy="31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It’s called an antipsychotic if it blocks dopamine D2 receptors</a:t>
            </a:r>
            <a:endParaRPr b="0" i="0" sz="1100" u="none" cap="none" strike="noStrike">
              <a:solidFill>
                <a:srgbClr val="000000"/>
              </a:solidFill>
              <a:latin typeface="Arial"/>
              <a:ea typeface="Arial"/>
              <a:cs typeface="Arial"/>
              <a:sym typeface="Arial"/>
            </a:endParaRPr>
          </a:p>
        </p:txBody>
      </p:sp>
      <p:grpSp>
        <p:nvGrpSpPr>
          <p:cNvPr id="848" name="Google Shape;848;p39"/>
          <p:cNvGrpSpPr/>
          <p:nvPr/>
        </p:nvGrpSpPr>
        <p:grpSpPr>
          <a:xfrm>
            <a:off x="6788470" y="2895868"/>
            <a:ext cx="1858015" cy="1905128"/>
            <a:chOff x="2634206" y="1188932"/>
            <a:chExt cx="3522286" cy="3566046"/>
          </a:xfrm>
        </p:grpSpPr>
        <p:grpSp>
          <p:nvGrpSpPr>
            <p:cNvPr id="849" name="Google Shape;849;p39"/>
            <p:cNvGrpSpPr/>
            <p:nvPr/>
          </p:nvGrpSpPr>
          <p:grpSpPr>
            <a:xfrm>
              <a:off x="2634206" y="1188932"/>
              <a:ext cx="3522286" cy="3566046"/>
              <a:chOff x="2929900" y="1862025"/>
              <a:chExt cx="3118999" cy="3157749"/>
            </a:xfrm>
          </p:grpSpPr>
          <p:grpSp>
            <p:nvGrpSpPr>
              <p:cNvPr id="850" name="Google Shape;850;p39"/>
              <p:cNvGrpSpPr/>
              <p:nvPr/>
            </p:nvGrpSpPr>
            <p:grpSpPr>
              <a:xfrm>
                <a:off x="2929900" y="1862025"/>
                <a:ext cx="3118999" cy="3157749"/>
                <a:chOff x="2929900" y="1862025"/>
                <a:chExt cx="3118999" cy="3157749"/>
              </a:xfrm>
            </p:grpSpPr>
            <p:pic>
              <p:nvPicPr>
                <p:cNvPr id="851" name="Google Shape;851;p39"/>
                <p:cNvPicPr preferRelativeResize="0"/>
                <p:nvPr/>
              </p:nvPicPr>
              <p:blipFill rotWithShape="1">
                <a:blip r:embed="rId9">
                  <a:alphaModFix/>
                </a:blip>
                <a:srcRect b="0" l="0" r="0" t="0"/>
                <a:stretch/>
              </p:blipFill>
              <p:spPr>
                <a:xfrm>
                  <a:off x="2929900" y="1862025"/>
                  <a:ext cx="3118999" cy="3157749"/>
                </a:xfrm>
                <a:prstGeom prst="rect">
                  <a:avLst/>
                </a:prstGeom>
                <a:noFill/>
                <a:ln>
                  <a:noFill/>
                </a:ln>
              </p:spPr>
            </p:pic>
            <p:pic>
              <p:nvPicPr>
                <p:cNvPr id="852" name="Google Shape;852;p39"/>
                <p:cNvPicPr preferRelativeResize="0"/>
                <p:nvPr/>
              </p:nvPicPr>
              <p:blipFill rotWithShape="1">
                <a:blip r:embed="rId10">
                  <a:alphaModFix/>
                </a:blip>
                <a:srcRect b="0" l="0" r="0" t="0"/>
                <a:stretch/>
              </p:blipFill>
              <p:spPr>
                <a:xfrm>
                  <a:off x="3726075" y="2571750"/>
                  <a:ext cx="1989000" cy="1895700"/>
                </a:xfrm>
                <a:prstGeom prst="ellipse">
                  <a:avLst/>
                </a:prstGeom>
                <a:noFill/>
                <a:ln>
                  <a:noFill/>
                </a:ln>
              </p:spPr>
            </p:pic>
          </p:grpSp>
          <p:sp>
            <p:nvSpPr>
              <p:cNvPr id="853" name="Google Shape;853;p39"/>
              <p:cNvSpPr txBox="1"/>
              <p:nvPr/>
            </p:nvSpPr>
            <p:spPr>
              <a:xfrm rot="24406">
                <a:off x="3840762" y="3233612"/>
                <a:ext cx="1774845" cy="46531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mirtazapine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en" sz="1200" u="none" cap="none" strike="noStrike">
                    <a:solidFill>
                      <a:srgbClr val="000000"/>
                    </a:solidFill>
                    <a:latin typeface="Arial"/>
                    <a:ea typeface="Arial"/>
                    <a:cs typeface="Arial"/>
                    <a:sym typeface="Arial"/>
                  </a:rPr>
                  <a:t>REMERON</a:t>
                </a:r>
                <a:endParaRPr b="1" i="0" sz="1200" u="none" cap="none" strike="noStrike">
                  <a:solidFill>
                    <a:srgbClr val="000000"/>
                  </a:solidFill>
                  <a:latin typeface="Arial"/>
                  <a:ea typeface="Arial"/>
                  <a:cs typeface="Arial"/>
                  <a:sym typeface="Arial"/>
                </a:endParaRPr>
              </a:p>
            </p:txBody>
          </p:sp>
        </p:grpSp>
        <p:grpSp>
          <p:nvGrpSpPr>
            <p:cNvPr id="854" name="Google Shape;854;p39"/>
            <p:cNvGrpSpPr/>
            <p:nvPr/>
          </p:nvGrpSpPr>
          <p:grpSpPr>
            <a:xfrm>
              <a:off x="4447400" y="2278000"/>
              <a:ext cx="408300" cy="183625"/>
              <a:chOff x="1167350" y="1102900"/>
              <a:chExt cx="408300" cy="183625"/>
            </a:xfrm>
          </p:grpSpPr>
          <p:cxnSp>
            <p:nvCxnSpPr>
              <p:cNvPr id="855" name="Google Shape;855;p39"/>
              <p:cNvCxnSpPr/>
              <p:nvPr/>
            </p:nvCxnSpPr>
            <p:spPr>
              <a:xfrm>
                <a:off x="1167350" y="1102900"/>
                <a:ext cx="408300" cy="0"/>
              </a:xfrm>
              <a:prstGeom prst="straightConnector1">
                <a:avLst/>
              </a:prstGeom>
              <a:noFill/>
              <a:ln cap="flat" cmpd="sng" w="28575">
                <a:solidFill>
                  <a:schemeClr val="dk2"/>
                </a:solidFill>
                <a:prstDash val="solid"/>
                <a:round/>
                <a:headEnd len="sm" w="sm" type="none"/>
                <a:tailEnd len="sm" w="sm" type="none"/>
              </a:ln>
            </p:spPr>
          </p:cxnSp>
          <p:cxnSp>
            <p:nvCxnSpPr>
              <p:cNvPr id="856" name="Google Shape;856;p39"/>
              <p:cNvCxnSpPr/>
              <p:nvPr/>
            </p:nvCxnSpPr>
            <p:spPr>
              <a:xfrm>
                <a:off x="1167350" y="1188925"/>
                <a:ext cx="408300" cy="0"/>
              </a:xfrm>
              <a:prstGeom prst="straightConnector1">
                <a:avLst/>
              </a:prstGeom>
              <a:noFill/>
              <a:ln cap="flat" cmpd="sng" w="28575">
                <a:solidFill>
                  <a:schemeClr val="dk2"/>
                </a:solidFill>
                <a:prstDash val="solid"/>
                <a:round/>
                <a:headEnd len="sm" w="sm" type="none"/>
                <a:tailEnd len="sm" w="sm" type="none"/>
              </a:ln>
            </p:spPr>
          </p:cxnSp>
          <p:cxnSp>
            <p:nvCxnSpPr>
              <p:cNvPr id="857" name="Google Shape;857;p39"/>
              <p:cNvCxnSpPr/>
              <p:nvPr/>
            </p:nvCxnSpPr>
            <p:spPr>
              <a:xfrm>
                <a:off x="1167350" y="1286525"/>
                <a:ext cx="408300" cy="0"/>
              </a:xfrm>
              <a:prstGeom prst="straightConnector1">
                <a:avLst/>
              </a:prstGeom>
              <a:noFill/>
              <a:ln cap="flat" cmpd="sng" w="28575">
                <a:solidFill>
                  <a:schemeClr val="dk2"/>
                </a:solidFill>
                <a:prstDash val="solid"/>
                <a:round/>
                <a:headEnd len="sm" w="sm" type="none"/>
                <a:tailEnd len="sm" w="sm" type="none"/>
              </a:ln>
            </p:spPr>
          </p:cxnSp>
        </p:grpSp>
        <p:cxnSp>
          <p:nvCxnSpPr>
            <p:cNvPr id="858" name="Google Shape;858;p39"/>
            <p:cNvCxnSpPr/>
            <p:nvPr/>
          </p:nvCxnSpPr>
          <p:spPr>
            <a:xfrm>
              <a:off x="4435083" y="4215638"/>
              <a:ext cx="408300" cy="0"/>
            </a:xfrm>
            <a:prstGeom prst="straightConnector1">
              <a:avLst/>
            </a:prstGeom>
            <a:noFill/>
            <a:ln cap="flat" cmpd="sng" w="28575">
              <a:solidFill>
                <a:schemeClr val="dk2"/>
              </a:solidFill>
              <a:prstDash val="solid"/>
              <a:round/>
              <a:headEnd len="sm" w="sm" type="none"/>
              <a:tailEnd len="sm" w="sm" type="none"/>
            </a:ln>
          </p:spPr>
        </p:cxnSp>
        <p:cxnSp>
          <p:nvCxnSpPr>
            <p:cNvPr id="859" name="Google Shape;859;p39"/>
            <p:cNvCxnSpPr/>
            <p:nvPr/>
          </p:nvCxnSpPr>
          <p:spPr>
            <a:xfrm>
              <a:off x="4435083" y="1958285"/>
              <a:ext cx="408300" cy="0"/>
            </a:xfrm>
            <a:prstGeom prst="straightConnector1">
              <a:avLst/>
            </a:prstGeom>
            <a:noFill/>
            <a:ln cap="flat" cmpd="sng" w="28575">
              <a:solidFill>
                <a:schemeClr val="dk2"/>
              </a:solidFill>
              <a:prstDash val="solid"/>
              <a:round/>
              <a:headEnd len="sm" w="sm" type="none"/>
              <a:tailEnd len="sm" w="sm" type="none"/>
            </a:ln>
          </p:spPr>
        </p:cxn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40"/>
          <p:cNvSpPr txBox="1"/>
          <p:nvPr/>
        </p:nvSpPr>
        <p:spPr>
          <a:xfrm>
            <a:off x="1904350" y="399825"/>
            <a:ext cx="58893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200"/>
              <a:buFont typeface="Arial"/>
              <a:buNone/>
            </a:pPr>
            <a:r>
              <a:rPr b="1" lang="en" sz="2200">
                <a:solidFill>
                  <a:schemeClr val="dk1"/>
                </a:solidFill>
              </a:rPr>
              <a:t>Blocked by antipsychotics:</a:t>
            </a:r>
            <a:endParaRPr>
              <a:solidFill>
                <a:schemeClr val="dk1"/>
              </a:solidFill>
            </a:endParaRPr>
          </a:p>
          <a:p>
            <a:pPr indent="0" lvl="0" marL="0" marR="0" rtl="0" algn="l">
              <a:lnSpc>
                <a:spcPct val="100000"/>
              </a:lnSpc>
              <a:spcBef>
                <a:spcPts val="0"/>
              </a:spcBef>
              <a:spcAft>
                <a:spcPts val="0"/>
              </a:spcAft>
              <a:buClr>
                <a:srgbClr val="000000"/>
              </a:buClr>
              <a:buSzPts val="2200"/>
              <a:buFont typeface="Arial"/>
              <a:buNone/>
            </a:pPr>
            <a:r>
              <a:t/>
            </a:r>
            <a:endParaRPr b="1" sz="2200"/>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00000"/>
                </a:solidFill>
                <a:latin typeface="Arial"/>
                <a:ea typeface="Arial"/>
                <a:cs typeface="Arial"/>
                <a:sym typeface="Arial"/>
              </a:rPr>
              <a:t>Dopamine D2  receptor</a:t>
            </a:r>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00000"/>
                </a:solidFill>
                <a:latin typeface="Arial"/>
                <a:ea typeface="Arial"/>
                <a:cs typeface="Arial"/>
                <a:sym typeface="Arial"/>
              </a:rPr>
              <a:t>Serotonin 5-HT</a:t>
            </a:r>
            <a:r>
              <a:rPr b="1" lang="en" sz="2200"/>
              <a:t>__</a:t>
            </a:r>
            <a:r>
              <a:rPr b="1" i="0" lang="en" sz="2200" u="none" cap="none" strike="noStrike">
                <a:solidFill>
                  <a:srgbClr val="000000"/>
                </a:solidFill>
                <a:latin typeface="Arial"/>
                <a:ea typeface="Arial"/>
                <a:cs typeface="Arial"/>
                <a:sym typeface="Arial"/>
              </a:rPr>
              <a:t> receptor</a:t>
            </a:r>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41"/>
          <p:cNvSpPr txBox="1"/>
          <p:nvPr/>
        </p:nvSpPr>
        <p:spPr>
          <a:xfrm>
            <a:off x="1904350" y="399825"/>
            <a:ext cx="58893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200"/>
              <a:buFont typeface="Arial"/>
              <a:buNone/>
            </a:pPr>
            <a:r>
              <a:rPr b="1" lang="en" sz="2200">
                <a:solidFill>
                  <a:schemeClr val="dk1"/>
                </a:solidFill>
              </a:rPr>
              <a:t>Blocked by antipsychotics:</a:t>
            </a:r>
            <a:endParaRPr>
              <a:solidFill>
                <a:schemeClr val="dk1"/>
              </a:solidFill>
            </a:endParaRPr>
          </a:p>
          <a:p>
            <a:pPr indent="0" lvl="0" marL="0" marR="0" rtl="0" algn="l">
              <a:lnSpc>
                <a:spcPct val="100000"/>
              </a:lnSpc>
              <a:spcBef>
                <a:spcPts val="0"/>
              </a:spcBef>
              <a:spcAft>
                <a:spcPts val="0"/>
              </a:spcAft>
              <a:buClr>
                <a:srgbClr val="000000"/>
              </a:buClr>
              <a:buSzPts val="2200"/>
              <a:buFont typeface="Arial"/>
              <a:buNone/>
            </a:pPr>
            <a:r>
              <a:t/>
            </a:r>
            <a:endParaRPr b="1" sz="2200"/>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00000"/>
                </a:solidFill>
                <a:latin typeface="Arial"/>
                <a:ea typeface="Arial"/>
                <a:cs typeface="Arial"/>
                <a:sym typeface="Arial"/>
              </a:rPr>
              <a:t>Dopamine D2  receptor</a:t>
            </a:r>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00000"/>
                </a:solidFill>
                <a:latin typeface="Arial"/>
                <a:ea typeface="Arial"/>
                <a:cs typeface="Arial"/>
                <a:sym typeface="Arial"/>
              </a:rPr>
              <a:t>Serotonin 5-HT</a:t>
            </a:r>
            <a:r>
              <a:rPr b="1" lang="en" sz="2200"/>
              <a:t>2A</a:t>
            </a:r>
            <a:r>
              <a:rPr b="1" i="0" lang="en" sz="2200" u="none" cap="none" strike="noStrike">
                <a:solidFill>
                  <a:srgbClr val="000000"/>
                </a:solidFill>
                <a:latin typeface="Arial"/>
                <a:ea typeface="Arial"/>
                <a:cs typeface="Arial"/>
                <a:sym typeface="Arial"/>
              </a:rPr>
              <a:t> receptor</a:t>
            </a:r>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grpSp>
        <p:nvGrpSpPr>
          <p:cNvPr id="874" name="Google Shape;874;p42"/>
          <p:cNvGrpSpPr/>
          <p:nvPr/>
        </p:nvGrpSpPr>
        <p:grpSpPr>
          <a:xfrm>
            <a:off x="796098" y="1912565"/>
            <a:ext cx="1278417" cy="1755485"/>
            <a:chOff x="6221889" y="2926374"/>
            <a:chExt cx="924179" cy="1269056"/>
          </a:xfrm>
        </p:grpSpPr>
        <p:grpSp>
          <p:nvGrpSpPr>
            <p:cNvPr id="875" name="Google Shape;875;p42"/>
            <p:cNvGrpSpPr/>
            <p:nvPr/>
          </p:nvGrpSpPr>
          <p:grpSpPr>
            <a:xfrm>
              <a:off x="6221889" y="2926374"/>
              <a:ext cx="924179" cy="1269056"/>
              <a:chOff x="6221889" y="2926374"/>
              <a:chExt cx="924179" cy="1269056"/>
            </a:xfrm>
          </p:grpSpPr>
          <p:grpSp>
            <p:nvGrpSpPr>
              <p:cNvPr id="876" name="Google Shape;876;p42"/>
              <p:cNvGrpSpPr/>
              <p:nvPr/>
            </p:nvGrpSpPr>
            <p:grpSpPr>
              <a:xfrm>
                <a:off x="6221889" y="2926374"/>
                <a:ext cx="924179" cy="702792"/>
                <a:chOff x="7692889" y="1344149"/>
                <a:chExt cx="924179" cy="702792"/>
              </a:xfrm>
            </p:grpSpPr>
            <p:grpSp>
              <p:nvGrpSpPr>
                <p:cNvPr id="877" name="Google Shape;877;p42"/>
                <p:cNvGrpSpPr/>
                <p:nvPr/>
              </p:nvGrpSpPr>
              <p:grpSpPr>
                <a:xfrm rot="5400000">
                  <a:off x="7808596" y="1514377"/>
                  <a:ext cx="535627" cy="529500"/>
                  <a:chOff x="7365092" y="931681"/>
                  <a:chExt cx="535627" cy="529500"/>
                </a:xfrm>
              </p:grpSpPr>
              <p:sp>
                <p:nvSpPr>
                  <p:cNvPr id="878" name="Google Shape;878;p42"/>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42"/>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0" name="Google Shape;880;p42"/>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81" name="Google Shape;881;p42"/>
              <p:cNvPicPr preferRelativeResize="0"/>
              <p:nvPr/>
            </p:nvPicPr>
            <p:blipFill rotWithShape="1">
              <a:blip r:embed="rId3">
                <a:alphaModFix/>
              </a:blip>
              <a:srcRect b="0" l="0" r="0" t="0"/>
              <a:stretch/>
            </p:blipFill>
            <p:spPr>
              <a:xfrm>
                <a:off x="6286988" y="3384079"/>
                <a:ext cx="645525" cy="811351"/>
              </a:xfrm>
              <a:prstGeom prst="rect">
                <a:avLst/>
              </a:prstGeom>
              <a:noFill/>
              <a:ln>
                <a:noFill/>
              </a:ln>
            </p:spPr>
          </p:pic>
        </p:grpSp>
        <p:sp>
          <p:nvSpPr>
            <p:cNvPr id="882" name="Google Shape;882;p42"/>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D2</a:t>
              </a:r>
              <a:endParaRPr b="1" i="0" sz="1000" u="none" cap="none" strike="noStrike">
                <a:solidFill>
                  <a:schemeClr val="lt1"/>
                </a:solidFill>
                <a:latin typeface="Arial"/>
                <a:ea typeface="Arial"/>
                <a:cs typeface="Arial"/>
                <a:sym typeface="Arial"/>
              </a:endParaRPr>
            </a:p>
          </p:txBody>
        </p:sp>
      </p:grpSp>
      <p:sp>
        <p:nvSpPr>
          <p:cNvPr id="883" name="Google Shape;883;p42"/>
          <p:cNvSpPr txBox="1"/>
          <p:nvPr/>
        </p:nvSpPr>
        <p:spPr>
          <a:xfrm>
            <a:off x="865748" y="3714050"/>
            <a:ext cx="32481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400" u="none" cap="none" strike="noStrike">
                <a:solidFill>
                  <a:srgbClr val="000000"/>
                </a:solidFill>
                <a:latin typeface="Arial"/>
                <a:ea typeface="Arial"/>
                <a:cs typeface="Arial"/>
                <a:sym typeface="Arial"/>
              </a:rPr>
              <a:t>Mnemonics: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400" u="none" cap="none" strike="noStrike">
                <a:solidFill>
                  <a:srgbClr val="000000"/>
                </a:solidFill>
                <a:latin typeface="Arial"/>
                <a:ea typeface="Arial"/>
                <a:cs typeface="Arial"/>
                <a:sym typeface="Arial"/>
              </a:rPr>
              <a:t> “R2</a:t>
            </a:r>
            <a:r>
              <a:rPr b="1" i="0" lang="en" sz="1400" u="sng" cap="none" strike="noStrike">
                <a:solidFill>
                  <a:srgbClr val="000000"/>
                </a:solidFill>
                <a:latin typeface="Arial"/>
                <a:ea typeface="Arial"/>
                <a:cs typeface="Arial"/>
                <a:sym typeface="Arial"/>
              </a:rPr>
              <a:t>D2</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400" u="none" cap="none" strike="noStrike">
                <a:solidFill>
                  <a:srgbClr val="000000"/>
                </a:solidFill>
                <a:latin typeface="Arial"/>
                <a:ea typeface="Arial"/>
                <a:cs typeface="Arial"/>
                <a:sym typeface="Arial"/>
              </a:rPr>
              <a:t>“D</a:t>
            </a:r>
            <a:r>
              <a:rPr b="0" baseline="-25000" i="0" lang="en" sz="1400" u="none" cap="none" strike="noStrike">
                <a:solidFill>
                  <a:srgbClr val="000000"/>
                </a:solidFill>
                <a:latin typeface="Arial"/>
                <a:ea typeface="Arial"/>
                <a:cs typeface="Arial"/>
                <a:sym typeface="Arial"/>
              </a:rPr>
              <a:t>2</a:t>
            </a:r>
            <a:r>
              <a:rPr b="0" i="0" lang="en" sz="1400" u="none" cap="none" strike="noStrike">
                <a:solidFill>
                  <a:srgbClr val="000000"/>
                </a:solidFill>
                <a:latin typeface="Arial"/>
                <a:ea typeface="Arial"/>
                <a:cs typeface="Arial"/>
                <a:sym typeface="Arial"/>
              </a:rPr>
              <a:t>R (detour) from reality”.</a:t>
            </a:r>
            <a:endParaRPr b="1" i="0" sz="1400" u="none" cap="none" strike="noStrike">
              <a:solidFill>
                <a:srgbClr val="000000"/>
              </a:solidFill>
              <a:latin typeface="Arial"/>
              <a:ea typeface="Arial"/>
              <a:cs typeface="Arial"/>
              <a:sym typeface="Arial"/>
            </a:endParaRPr>
          </a:p>
        </p:txBody>
      </p:sp>
      <p:sp>
        <p:nvSpPr>
          <p:cNvPr id="884" name="Google Shape;884;p42"/>
          <p:cNvSpPr txBox="1"/>
          <p:nvPr/>
        </p:nvSpPr>
        <p:spPr>
          <a:xfrm>
            <a:off x="2144630" y="19359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600" u="none" cap="none" strike="noStrike">
                <a:solidFill>
                  <a:srgbClr val="000000"/>
                </a:solidFill>
                <a:latin typeface="Arial"/>
                <a:ea typeface="Arial"/>
                <a:cs typeface="Arial"/>
                <a:sym typeface="Arial"/>
              </a:rPr>
              <a:t>D2 receptors</a:t>
            </a:r>
            <a:endParaRPr b="1" i="0" sz="1600" u="none" cap="none" strike="noStrike">
              <a:solidFill>
                <a:srgbClr val="000000"/>
              </a:solidFill>
              <a:latin typeface="Arial"/>
              <a:ea typeface="Arial"/>
              <a:cs typeface="Arial"/>
              <a:sym typeface="Arial"/>
            </a:endParaRPr>
          </a:p>
        </p:txBody>
      </p:sp>
      <p:cxnSp>
        <p:nvCxnSpPr>
          <p:cNvPr id="885" name="Google Shape;885;p42"/>
          <p:cNvCxnSpPr>
            <a:stCxn id="882" idx="3"/>
          </p:cNvCxnSpPr>
          <p:nvPr/>
        </p:nvCxnSpPr>
        <p:spPr>
          <a:xfrm flipH="1" rot="10800000">
            <a:off x="1750415" y="2151697"/>
            <a:ext cx="465300" cy="242100"/>
          </a:xfrm>
          <a:prstGeom prst="straightConnector1">
            <a:avLst/>
          </a:prstGeom>
          <a:noFill/>
          <a:ln cap="flat" cmpd="sng" w="19050">
            <a:solidFill>
              <a:schemeClr val="dk2"/>
            </a:solidFill>
            <a:prstDash val="solid"/>
            <a:round/>
            <a:headEnd len="sm" w="sm" type="none"/>
            <a:tailEnd len="sm" w="sm" type="none"/>
          </a:ln>
        </p:spPr>
      </p:cxnSp>
      <p:sp>
        <p:nvSpPr>
          <p:cNvPr id="886" name="Google Shape;886;p42"/>
          <p:cNvSpPr txBox="1"/>
          <p:nvPr/>
        </p:nvSpPr>
        <p:spPr>
          <a:xfrm>
            <a:off x="2054055" y="9736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600" u="none" cap="none" strike="noStrike">
                <a:solidFill>
                  <a:srgbClr val="000000"/>
                </a:solidFill>
                <a:latin typeface="Arial"/>
                <a:ea typeface="Arial"/>
                <a:cs typeface="Arial"/>
                <a:sym typeface="Arial"/>
              </a:rPr>
              <a:t>dopamine</a:t>
            </a:r>
            <a:endParaRPr b="1" i="0" sz="1600" u="none" cap="none" strike="noStrike">
              <a:solidFill>
                <a:srgbClr val="000000"/>
              </a:solidFill>
              <a:latin typeface="Arial"/>
              <a:ea typeface="Arial"/>
              <a:cs typeface="Arial"/>
              <a:sym typeface="Arial"/>
            </a:endParaRPr>
          </a:p>
        </p:txBody>
      </p:sp>
      <p:pic>
        <p:nvPicPr>
          <p:cNvPr id="887" name="Google Shape;887;p42"/>
          <p:cNvPicPr preferRelativeResize="0"/>
          <p:nvPr/>
        </p:nvPicPr>
        <p:blipFill rotWithShape="1">
          <a:blip r:embed="rId4">
            <a:alphaModFix/>
          </a:blip>
          <a:srcRect b="0" l="0" r="0" t="0"/>
          <a:stretch/>
        </p:blipFill>
        <p:spPr>
          <a:xfrm rot="1122167">
            <a:off x="908386" y="1174452"/>
            <a:ext cx="1156568" cy="11307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6"/>
          <p:cNvPicPr preferRelativeResize="0"/>
          <p:nvPr/>
        </p:nvPicPr>
        <p:blipFill rotWithShape="1">
          <a:blip r:embed="rId3">
            <a:alphaModFix/>
          </a:blip>
          <a:srcRect b="0" l="0" r="0" t="0"/>
          <a:stretch/>
        </p:blipFill>
        <p:spPr>
          <a:xfrm>
            <a:off x="941975" y="307725"/>
            <a:ext cx="1924445" cy="19663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grpSp>
        <p:nvGrpSpPr>
          <p:cNvPr id="892" name="Google Shape;892;p43"/>
          <p:cNvGrpSpPr/>
          <p:nvPr/>
        </p:nvGrpSpPr>
        <p:grpSpPr>
          <a:xfrm>
            <a:off x="796098" y="1912565"/>
            <a:ext cx="1278417" cy="1755485"/>
            <a:chOff x="6221889" y="2926374"/>
            <a:chExt cx="924179" cy="1269056"/>
          </a:xfrm>
        </p:grpSpPr>
        <p:grpSp>
          <p:nvGrpSpPr>
            <p:cNvPr id="893" name="Google Shape;893;p43"/>
            <p:cNvGrpSpPr/>
            <p:nvPr/>
          </p:nvGrpSpPr>
          <p:grpSpPr>
            <a:xfrm>
              <a:off x="6221889" y="2926374"/>
              <a:ext cx="924179" cy="1269056"/>
              <a:chOff x="6221889" y="2926374"/>
              <a:chExt cx="924179" cy="1269056"/>
            </a:xfrm>
          </p:grpSpPr>
          <p:grpSp>
            <p:nvGrpSpPr>
              <p:cNvPr id="894" name="Google Shape;894;p43"/>
              <p:cNvGrpSpPr/>
              <p:nvPr/>
            </p:nvGrpSpPr>
            <p:grpSpPr>
              <a:xfrm>
                <a:off x="6221889" y="2926374"/>
                <a:ext cx="924179" cy="702792"/>
                <a:chOff x="7692889" y="1344149"/>
                <a:chExt cx="924179" cy="702792"/>
              </a:xfrm>
            </p:grpSpPr>
            <p:grpSp>
              <p:nvGrpSpPr>
                <p:cNvPr id="895" name="Google Shape;895;p43"/>
                <p:cNvGrpSpPr/>
                <p:nvPr/>
              </p:nvGrpSpPr>
              <p:grpSpPr>
                <a:xfrm rot="5400000">
                  <a:off x="7808596" y="1514377"/>
                  <a:ext cx="535627" cy="529500"/>
                  <a:chOff x="7365092" y="931681"/>
                  <a:chExt cx="535627" cy="529500"/>
                </a:xfrm>
              </p:grpSpPr>
              <p:sp>
                <p:nvSpPr>
                  <p:cNvPr id="896" name="Google Shape;896;p43"/>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43"/>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8" name="Google Shape;898;p43"/>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99" name="Google Shape;899;p43"/>
              <p:cNvPicPr preferRelativeResize="0"/>
              <p:nvPr/>
            </p:nvPicPr>
            <p:blipFill rotWithShape="1">
              <a:blip r:embed="rId3">
                <a:alphaModFix/>
              </a:blip>
              <a:srcRect b="0" l="0" r="0" t="0"/>
              <a:stretch/>
            </p:blipFill>
            <p:spPr>
              <a:xfrm>
                <a:off x="6286988" y="3384079"/>
                <a:ext cx="645525" cy="811351"/>
              </a:xfrm>
              <a:prstGeom prst="rect">
                <a:avLst/>
              </a:prstGeom>
              <a:noFill/>
              <a:ln>
                <a:noFill/>
              </a:ln>
            </p:spPr>
          </p:pic>
        </p:grpSp>
        <p:sp>
          <p:nvSpPr>
            <p:cNvPr id="900" name="Google Shape;900;p43"/>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D2</a:t>
              </a:r>
              <a:endParaRPr b="1" i="0" sz="1000" u="none" cap="none" strike="noStrike">
                <a:solidFill>
                  <a:schemeClr val="lt1"/>
                </a:solidFill>
                <a:latin typeface="Arial"/>
                <a:ea typeface="Arial"/>
                <a:cs typeface="Arial"/>
                <a:sym typeface="Arial"/>
              </a:endParaRPr>
            </a:p>
          </p:txBody>
        </p:sp>
      </p:grpSp>
      <p:sp>
        <p:nvSpPr>
          <p:cNvPr id="901" name="Google Shape;901;p43"/>
          <p:cNvSpPr txBox="1"/>
          <p:nvPr/>
        </p:nvSpPr>
        <p:spPr>
          <a:xfrm>
            <a:off x="865748" y="3714050"/>
            <a:ext cx="32481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400" u="none" cap="none" strike="noStrike">
                <a:solidFill>
                  <a:srgbClr val="000000"/>
                </a:solidFill>
                <a:latin typeface="Arial"/>
                <a:ea typeface="Arial"/>
                <a:cs typeface="Arial"/>
                <a:sym typeface="Arial"/>
              </a:rPr>
              <a:t>Mnemonics: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400" u="none" cap="none" strike="noStrike">
                <a:solidFill>
                  <a:srgbClr val="000000"/>
                </a:solidFill>
                <a:latin typeface="Arial"/>
                <a:ea typeface="Arial"/>
                <a:cs typeface="Arial"/>
                <a:sym typeface="Arial"/>
              </a:rPr>
              <a:t> “R2</a:t>
            </a:r>
            <a:r>
              <a:rPr b="1" i="0" lang="en" sz="1400" u="sng" cap="none" strike="noStrike">
                <a:solidFill>
                  <a:srgbClr val="000000"/>
                </a:solidFill>
                <a:latin typeface="Arial"/>
                <a:ea typeface="Arial"/>
                <a:cs typeface="Arial"/>
                <a:sym typeface="Arial"/>
              </a:rPr>
              <a:t>D2</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400" u="none" cap="none" strike="noStrike">
                <a:solidFill>
                  <a:srgbClr val="000000"/>
                </a:solidFill>
                <a:latin typeface="Arial"/>
                <a:ea typeface="Arial"/>
                <a:cs typeface="Arial"/>
                <a:sym typeface="Arial"/>
              </a:rPr>
              <a:t>“D</a:t>
            </a:r>
            <a:r>
              <a:rPr b="0" baseline="-25000" i="0" lang="en" sz="1400" u="none" cap="none" strike="noStrike">
                <a:solidFill>
                  <a:srgbClr val="000000"/>
                </a:solidFill>
                <a:latin typeface="Arial"/>
                <a:ea typeface="Arial"/>
                <a:cs typeface="Arial"/>
                <a:sym typeface="Arial"/>
              </a:rPr>
              <a:t>2</a:t>
            </a:r>
            <a:r>
              <a:rPr b="0" i="0" lang="en" sz="1400" u="none" cap="none" strike="noStrike">
                <a:solidFill>
                  <a:srgbClr val="000000"/>
                </a:solidFill>
                <a:latin typeface="Arial"/>
                <a:ea typeface="Arial"/>
                <a:cs typeface="Arial"/>
                <a:sym typeface="Arial"/>
              </a:rPr>
              <a:t>R (detour) from reality”.</a:t>
            </a:r>
            <a:endParaRPr b="1" i="0" sz="1400" u="none" cap="none" strike="noStrike">
              <a:solidFill>
                <a:srgbClr val="000000"/>
              </a:solidFill>
              <a:latin typeface="Arial"/>
              <a:ea typeface="Arial"/>
              <a:cs typeface="Arial"/>
              <a:sym typeface="Arial"/>
            </a:endParaRPr>
          </a:p>
        </p:txBody>
      </p:sp>
      <p:sp>
        <p:nvSpPr>
          <p:cNvPr id="902" name="Google Shape;902;p43"/>
          <p:cNvSpPr txBox="1"/>
          <p:nvPr/>
        </p:nvSpPr>
        <p:spPr>
          <a:xfrm>
            <a:off x="2144630" y="19359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600" u="none" cap="none" strike="noStrike">
                <a:solidFill>
                  <a:srgbClr val="000000"/>
                </a:solidFill>
                <a:latin typeface="Arial"/>
                <a:ea typeface="Arial"/>
                <a:cs typeface="Arial"/>
                <a:sym typeface="Arial"/>
              </a:rPr>
              <a:t>D2 receptors</a:t>
            </a:r>
            <a:endParaRPr b="1" i="0" sz="1600" u="none" cap="none" strike="noStrike">
              <a:solidFill>
                <a:srgbClr val="000000"/>
              </a:solidFill>
              <a:latin typeface="Arial"/>
              <a:ea typeface="Arial"/>
              <a:cs typeface="Arial"/>
              <a:sym typeface="Arial"/>
            </a:endParaRPr>
          </a:p>
        </p:txBody>
      </p:sp>
      <p:sp>
        <p:nvSpPr>
          <p:cNvPr id="903" name="Google Shape;903;p43"/>
          <p:cNvSpPr txBox="1"/>
          <p:nvPr/>
        </p:nvSpPr>
        <p:spPr>
          <a:xfrm>
            <a:off x="4388505" y="23885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600" u="none" cap="none" strike="noStrike">
                <a:solidFill>
                  <a:srgbClr val="000000"/>
                </a:solidFill>
                <a:latin typeface="Arial"/>
                <a:ea typeface="Arial"/>
                <a:cs typeface="Arial"/>
                <a:sym typeface="Arial"/>
              </a:rPr>
              <a:t>5HT2A receptors</a:t>
            </a:r>
            <a:endParaRPr b="1" i="0" sz="1600" u="none" cap="none" strike="noStrike">
              <a:solidFill>
                <a:srgbClr val="000000"/>
              </a:solidFill>
              <a:latin typeface="Arial"/>
              <a:ea typeface="Arial"/>
              <a:cs typeface="Arial"/>
              <a:sym typeface="Arial"/>
            </a:endParaRPr>
          </a:p>
        </p:txBody>
      </p:sp>
      <p:grpSp>
        <p:nvGrpSpPr>
          <p:cNvPr id="904" name="Google Shape;904;p43"/>
          <p:cNvGrpSpPr/>
          <p:nvPr/>
        </p:nvGrpSpPr>
        <p:grpSpPr>
          <a:xfrm>
            <a:off x="6461675" y="1661603"/>
            <a:ext cx="2065376" cy="2325983"/>
            <a:chOff x="6635050" y="2000491"/>
            <a:chExt cx="2065376" cy="2325983"/>
          </a:xfrm>
        </p:grpSpPr>
        <p:pic>
          <p:nvPicPr>
            <p:cNvPr id="905" name="Google Shape;905;p43"/>
            <p:cNvPicPr preferRelativeResize="0"/>
            <p:nvPr/>
          </p:nvPicPr>
          <p:blipFill rotWithShape="1">
            <a:blip r:embed="rId4">
              <a:alphaModFix/>
            </a:blip>
            <a:srcRect b="0" l="64874" r="0" t="0"/>
            <a:stretch/>
          </p:blipFill>
          <p:spPr>
            <a:xfrm>
              <a:off x="7655287" y="2000503"/>
              <a:ext cx="670989" cy="990209"/>
            </a:xfrm>
            <a:prstGeom prst="rect">
              <a:avLst/>
            </a:prstGeom>
            <a:noFill/>
            <a:ln>
              <a:noFill/>
            </a:ln>
          </p:spPr>
        </p:pic>
        <p:pic>
          <p:nvPicPr>
            <p:cNvPr id="906" name="Google Shape;906;p43"/>
            <p:cNvPicPr preferRelativeResize="0"/>
            <p:nvPr/>
          </p:nvPicPr>
          <p:blipFill rotWithShape="1">
            <a:blip r:embed="rId4">
              <a:alphaModFix/>
            </a:blip>
            <a:srcRect b="0" l="0" r="60319" t="0"/>
            <a:stretch/>
          </p:blipFill>
          <p:spPr>
            <a:xfrm>
              <a:off x="6897275" y="2000491"/>
              <a:ext cx="757992" cy="990209"/>
            </a:xfrm>
            <a:prstGeom prst="rect">
              <a:avLst/>
            </a:prstGeom>
            <a:noFill/>
            <a:ln>
              <a:noFill/>
            </a:ln>
          </p:spPr>
        </p:pic>
        <p:pic>
          <p:nvPicPr>
            <p:cNvPr id="907" name="Google Shape;907;p43"/>
            <p:cNvPicPr preferRelativeResize="0"/>
            <p:nvPr/>
          </p:nvPicPr>
          <p:blipFill rotWithShape="1">
            <a:blip r:embed="rId5">
              <a:alphaModFix/>
            </a:blip>
            <a:srcRect b="0" l="0" r="0" t="20286"/>
            <a:stretch/>
          </p:blipFill>
          <p:spPr>
            <a:xfrm>
              <a:off x="6635050" y="2680100"/>
              <a:ext cx="2065376" cy="1646374"/>
            </a:xfrm>
            <a:prstGeom prst="rect">
              <a:avLst/>
            </a:prstGeom>
            <a:noFill/>
            <a:ln>
              <a:noFill/>
            </a:ln>
          </p:spPr>
        </p:pic>
      </p:grpSp>
      <p:sp>
        <p:nvSpPr>
          <p:cNvPr id="908" name="Google Shape;908;p43"/>
          <p:cNvSpPr txBox="1"/>
          <p:nvPr/>
        </p:nvSpPr>
        <p:spPr>
          <a:xfrm>
            <a:off x="6493948" y="4114800"/>
            <a:ext cx="29694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400" u="none" cap="none" strike="noStrike">
                <a:solidFill>
                  <a:srgbClr val="000000"/>
                </a:solidFill>
                <a:latin typeface="Arial"/>
                <a:ea typeface="Arial"/>
                <a:cs typeface="Arial"/>
                <a:sym typeface="Arial"/>
              </a:rPr>
              <a:t>2A for “</a:t>
            </a:r>
            <a:r>
              <a:rPr b="1" i="0" lang="en" sz="1400" u="sng" cap="none" strike="noStrike">
                <a:solidFill>
                  <a:srgbClr val="000000"/>
                </a:solidFill>
                <a:latin typeface="Arial"/>
                <a:ea typeface="Arial"/>
                <a:cs typeface="Arial"/>
                <a:sym typeface="Arial"/>
              </a:rPr>
              <a:t>2</a:t>
            </a:r>
            <a:r>
              <a:rPr b="0" i="0" lang="en" sz="1400" u="none" cap="none" strike="noStrike">
                <a:solidFill>
                  <a:srgbClr val="000000"/>
                </a:solidFill>
                <a:latin typeface="Arial"/>
                <a:ea typeface="Arial"/>
                <a:cs typeface="Arial"/>
                <a:sym typeface="Arial"/>
              </a:rPr>
              <a:t>nd gen </a:t>
            </a:r>
            <a:r>
              <a:rPr b="1" i="0" lang="en" sz="1400" u="sng" cap="none" strike="noStrike">
                <a:solidFill>
                  <a:srgbClr val="000000"/>
                </a:solidFill>
                <a:latin typeface="Arial"/>
                <a:ea typeface="Arial"/>
                <a:cs typeface="Arial"/>
                <a:sym typeface="Arial"/>
              </a:rPr>
              <a:t>A</a:t>
            </a:r>
            <a:r>
              <a:rPr b="0" i="0" lang="en" sz="1400" u="none" cap="none" strike="noStrike">
                <a:solidFill>
                  <a:srgbClr val="000000"/>
                </a:solidFill>
                <a:latin typeface="Arial"/>
                <a:ea typeface="Arial"/>
                <a:cs typeface="Arial"/>
                <a:sym typeface="Arial"/>
              </a:rPr>
              <a:t>ntipsychotics”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400" u="none" cap="none" strike="noStrike">
                <a:solidFill>
                  <a:srgbClr val="000000"/>
                </a:solidFill>
                <a:latin typeface="Arial"/>
                <a:ea typeface="Arial"/>
                <a:cs typeface="Arial"/>
                <a:sym typeface="Arial"/>
              </a:rPr>
              <a:t>(“</a:t>
            </a:r>
            <a:r>
              <a:rPr b="1" i="0" lang="en" sz="1400" u="sng" cap="none" strike="noStrike">
                <a:solidFill>
                  <a:srgbClr val="000000"/>
                </a:solidFill>
                <a:latin typeface="Arial"/>
                <a:ea typeface="Arial"/>
                <a:cs typeface="Arial"/>
                <a:sym typeface="Arial"/>
              </a:rPr>
              <a:t>2</a:t>
            </a:r>
            <a:r>
              <a:rPr b="0" i="0" lang="en" sz="1400" u="none" cap="none" strike="noStrike">
                <a:solidFill>
                  <a:srgbClr val="000000"/>
                </a:solidFill>
                <a:latin typeface="Arial"/>
                <a:ea typeface="Arial"/>
                <a:cs typeface="Arial"/>
                <a:sym typeface="Arial"/>
              </a:rPr>
              <a:t> </a:t>
            </a:r>
            <a:r>
              <a:rPr b="1" i="0" lang="en" sz="1400" u="sng" cap="none" strike="noStrike">
                <a:solidFill>
                  <a:srgbClr val="000000"/>
                </a:solidFill>
                <a:latin typeface="Arial"/>
                <a:ea typeface="Arial"/>
                <a:cs typeface="Arial"/>
                <a:sym typeface="Arial"/>
              </a:rPr>
              <a:t>a</a:t>
            </a:r>
            <a:r>
              <a:rPr b="0" i="0" lang="en" sz="1400" u="none" cap="none" strike="noStrike">
                <a:solidFill>
                  <a:srgbClr val="000000"/>
                </a:solidFill>
                <a:latin typeface="Arial"/>
                <a:ea typeface="Arial"/>
                <a:cs typeface="Arial"/>
                <a:sym typeface="Arial"/>
              </a:rPr>
              <a:t>ntennae?”)</a:t>
            </a:r>
            <a:endParaRPr b="0" i="0" sz="1400" u="none" cap="none" strike="noStrike">
              <a:solidFill>
                <a:srgbClr val="000000"/>
              </a:solidFill>
              <a:latin typeface="Arial"/>
              <a:ea typeface="Arial"/>
              <a:cs typeface="Arial"/>
              <a:sym typeface="Arial"/>
            </a:endParaRPr>
          </a:p>
        </p:txBody>
      </p:sp>
      <p:cxnSp>
        <p:nvCxnSpPr>
          <p:cNvPr id="909" name="Google Shape;909;p43"/>
          <p:cNvCxnSpPr>
            <a:stCxn id="900" idx="3"/>
          </p:cNvCxnSpPr>
          <p:nvPr/>
        </p:nvCxnSpPr>
        <p:spPr>
          <a:xfrm flipH="1" rot="10800000">
            <a:off x="1750415" y="2151697"/>
            <a:ext cx="465300" cy="242100"/>
          </a:xfrm>
          <a:prstGeom prst="straightConnector1">
            <a:avLst/>
          </a:prstGeom>
          <a:noFill/>
          <a:ln cap="flat" cmpd="sng" w="19050">
            <a:solidFill>
              <a:schemeClr val="dk2"/>
            </a:solidFill>
            <a:prstDash val="solid"/>
            <a:round/>
            <a:headEnd len="sm" w="sm" type="none"/>
            <a:tailEnd len="sm" w="sm" type="none"/>
          </a:ln>
        </p:spPr>
      </p:cxnSp>
      <p:cxnSp>
        <p:nvCxnSpPr>
          <p:cNvPr id="910" name="Google Shape;910;p43"/>
          <p:cNvCxnSpPr/>
          <p:nvPr/>
        </p:nvCxnSpPr>
        <p:spPr>
          <a:xfrm flipH="1" rot="10800000">
            <a:off x="6162075" y="1863875"/>
            <a:ext cx="657300" cy="744000"/>
          </a:xfrm>
          <a:prstGeom prst="straightConnector1">
            <a:avLst/>
          </a:prstGeom>
          <a:noFill/>
          <a:ln cap="flat" cmpd="sng" w="19050">
            <a:solidFill>
              <a:schemeClr val="dk2"/>
            </a:solidFill>
            <a:prstDash val="solid"/>
            <a:round/>
            <a:headEnd len="sm" w="sm" type="none"/>
            <a:tailEnd len="sm" w="sm" type="none"/>
          </a:ln>
        </p:spPr>
      </p:cxnSp>
      <p:sp>
        <p:nvSpPr>
          <p:cNvPr id="911" name="Google Shape;911;p43"/>
          <p:cNvSpPr txBox="1"/>
          <p:nvPr/>
        </p:nvSpPr>
        <p:spPr>
          <a:xfrm>
            <a:off x="5711775" y="301014"/>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600" u="none" cap="none" strike="noStrike">
                <a:solidFill>
                  <a:srgbClr val="000000"/>
                </a:solidFill>
                <a:latin typeface="Arial"/>
                <a:ea typeface="Arial"/>
                <a:cs typeface="Arial"/>
                <a:sym typeface="Arial"/>
              </a:rPr>
              <a:t>serotonin</a:t>
            </a:r>
            <a:endParaRPr b="1" i="0" sz="1600" u="none" cap="none" strike="noStrike">
              <a:solidFill>
                <a:srgbClr val="000000"/>
              </a:solidFill>
              <a:latin typeface="Arial"/>
              <a:ea typeface="Arial"/>
              <a:cs typeface="Arial"/>
              <a:sym typeface="Arial"/>
            </a:endParaRPr>
          </a:p>
        </p:txBody>
      </p:sp>
      <p:sp>
        <p:nvSpPr>
          <p:cNvPr id="912" name="Google Shape;912;p43"/>
          <p:cNvSpPr txBox="1"/>
          <p:nvPr/>
        </p:nvSpPr>
        <p:spPr>
          <a:xfrm>
            <a:off x="2054055" y="9736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600" u="none" cap="none" strike="noStrike">
                <a:solidFill>
                  <a:srgbClr val="000000"/>
                </a:solidFill>
                <a:latin typeface="Arial"/>
                <a:ea typeface="Arial"/>
                <a:cs typeface="Arial"/>
                <a:sym typeface="Arial"/>
              </a:rPr>
              <a:t>dopamine</a:t>
            </a:r>
            <a:endParaRPr b="1" i="0" sz="1600" u="none" cap="none" strike="noStrike">
              <a:solidFill>
                <a:srgbClr val="000000"/>
              </a:solidFill>
              <a:latin typeface="Arial"/>
              <a:ea typeface="Arial"/>
              <a:cs typeface="Arial"/>
              <a:sym typeface="Arial"/>
            </a:endParaRPr>
          </a:p>
        </p:txBody>
      </p:sp>
      <p:pic>
        <p:nvPicPr>
          <p:cNvPr id="913" name="Google Shape;913;p43"/>
          <p:cNvPicPr preferRelativeResize="0"/>
          <p:nvPr/>
        </p:nvPicPr>
        <p:blipFill rotWithShape="1">
          <a:blip r:embed="rId6">
            <a:alphaModFix/>
          </a:blip>
          <a:srcRect b="0" l="0" r="0" t="0"/>
          <a:stretch/>
        </p:blipFill>
        <p:spPr>
          <a:xfrm rot="1122167">
            <a:off x="908386" y="1174452"/>
            <a:ext cx="1156568" cy="1130776"/>
          </a:xfrm>
          <a:prstGeom prst="rect">
            <a:avLst/>
          </a:prstGeom>
          <a:noFill/>
          <a:ln>
            <a:noFill/>
          </a:ln>
        </p:spPr>
      </p:pic>
      <p:pic>
        <p:nvPicPr>
          <p:cNvPr id="914" name="Google Shape;914;p43"/>
          <p:cNvPicPr preferRelativeResize="0"/>
          <p:nvPr/>
        </p:nvPicPr>
        <p:blipFill rotWithShape="1">
          <a:blip r:embed="rId7">
            <a:alphaModFix/>
          </a:blip>
          <a:srcRect b="0" l="0" r="0" t="0"/>
          <a:stretch/>
        </p:blipFill>
        <p:spPr>
          <a:xfrm rot="-10203860">
            <a:off x="5809553" y="725004"/>
            <a:ext cx="1251847" cy="127913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grpSp>
        <p:nvGrpSpPr>
          <p:cNvPr id="919" name="Google Shape;919;p44"/>
          <p:cNvGrpSpPr/>
          <p:nvPr/>
        </p:nvGrpSpPr>
        <p:grpSpPr>
          <a:xfrm>
            <a:off x="796098" y="1912565"/>
            <a:ext cx="1278417" cy="1755485"/>
            <a:chOff x="6221889" y="2926374"/>
            <a:chExt cx="924179" cy="1269056"/>
          </a:xfrm>
        </p:grpSpPr>
        <p:grpSp>
          <p:nvGrpSpPr>
            <p:cNvPr id="920" name="Google Shape;920;p44"/>
            <p:cNvGrpSpPr/>
            <p:nvPr/>
          </p:nvGrpSpPr>
          <p:grpSpPr>
            <a:xfrm>
              <a:off x="6221889" y="2926374"/>
              <a:ext cx="924179" cy="1269056"/>
              <a:chOff x="6221889" y="2926374"/>
              <a:chExt cx="924179" cy="1269056"/>
            </a:xfrm>
          </p:grpSpPr>
          <p:grpSp>
            <p:nvGrpSpPr>
              <p:cNvPr id="921" name="Google Shape;921;p44"/>
              <p:cNvGrpSpPr/>
              <p:nvPr/>
            </p:nvGrpSpPr>
            <p:grpSpPr>
              <a:xfrm>
                <a:off x="6221889" y="2926374"/>
                <a:ext cx="924179" cy="702792"/>
                <a:chOff x="7692889" y="1344149"/>
                <a:chExt cx="924179" cy="702792"/>
              </a:xfrm>
            </p:grpSpPr>
            <p:grpSp>
              <p:nvGrpSpPr>
                <p:cNvPr id="922" name="Google Shape;922;p44"/>
                <p:cNvGrpSpPr/>
                <p:nvPr/>
              </p:nvGrpSpPr>
              <p:grpSpPr>
                <a:xfrm rot="5400000">
                  <a:off x="7808596" y="1514377"/>
                  <a:ext cx="535627" cy="529500"/>
                  <a:chOff x="7365092" y="931681"/>
                  <a:chExt cx="535627" cy="529500"/>
                </a:xfrm>
              </p:grpSpPr>
              <p:sp>
                <p:nvSpPr>
                  <p:cNvPr id="923" name="Google Shape;923;p44"/>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44"/>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25" name="Google Shape;925;p44"/>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26" name="Google Shape;926;p44"/>
              <p:cNvPicPr preferRelativeResize="0"/>
              <p:nvPr/>
            </p:nvPicPr>
            <p:blipFill rotWithShape="1">
              <a:blip r:embed="rId3">
                <a:alphaModFix/>
              </a:blip>
              <a:srcRect b="0" l="0" r="0" t="0"/>
              <a:stretch/>
            </p:blipFill>
            <p:spPr>
              <a:xfrm>
                <a:off x="6286988" y="3384079"/>
                <a:ext cx="645525" cy="811351"/>
              </a:xfrm>
              <a:prstGeom prst="rect">
                <a:avLst/>
              </a:prstGeom>
              <a:noFill/>
              <a:ln>
                <a:noFill/>
              </a:ln>
            </p:spPr>
          </p:pic>
        </p:grpSp>
        <p:sp>
          <p:nvSpPr>
            <p:cNvPr id="927" name="Google Shape;927;p44"/>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D2</a:t>
              </a:r>
              <a:endParaRPr b="1" i="0" sz="1000" u="none" cap="none" strike="noStrike">
                <a:solidFill>
                  <a:schemeClr val="lt1"/>
                </a:solidFill>
                <a:latin typeface="Arial"/>
                <a:ea typeface="Arial"/>
                <a:cs typeface="Arial"/>
                <a:sym typeface="Arial"/>
              </a:endParaRPr>
            </a:p>
          </p:txBody>
        </p:sp>
      </p:grpSp>
      <p:sp>
        <p:nvSpPr>
          <p:cNvPr id="928" name="Google Shape;928;p44"/>
          <p:cNvSpPr txBox="1"/>
          <p:nvPr/>
        </p:nvSpPr>
        <p:spPr>
          <a:xfrm>
            <a:off x="865748" y="3714050"/>
            <a:ext cx="32481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400" u="none" cap="none" strike="noStrike">
                <a:solidFill>
                  <a:srgbClr val="000000"/>
                </a:solidFill>
                <a:latin typeface="Arial"/>
                <a:ea typeface="Arial"/>
                <a:cs typeface="Arial"/>
                <a:sym typeface="Arial"/>
              </a:rPr>
              <a:t>Mnemonics: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400" u="none" cap="none" strike="noStrike">
                <a:solidFill>
                  <a:srgbClr val="000000"/>
                </a:solidFill>
                <a:latin typeface="Arial"/>
                <a:ea typeface="Arial"/>
                <a:cs typeface="Arial"/>
                <a:sym typeface="Arial"/>
              </a:rPr>
              <a:t> “R2</a:t>
            </a:r>
            <a:r>
              <a:rPr b="1" i="0" lang="en" sz="1400" u="sng" cap="none" strike="noStrike">
                <a:solidFill>
                  <a:srgbClr val="000000"/>
                </a:solidFill>
                <a:latin typeface="Arial"/>
                <a:ea typeface="Arial"/>
                <a:cs typeface="Arial"/>
                <a:sym typeface="Arial"/>
              </a:rPr>
              <a:t>D2</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400" u="none" cap="none" strike="noStrike">
                <a:solidFill>
                  <a:srgbClr val="000000"/>
                </a:solidFill>
                <a:latin typeface="Arial"/>
                <a:ea typeface="Arial"/>
                <a:cs typeface="Arial"/>
                <a:sym typeface="Arial"/>
              </a:rPr>
              <a:t>“D</a:t>
            </a:r>
            <a:r>
              <a:rPr b="0" baseline="-25000" i="0" lang="en" sz="1400" u="none" cap="none" strike="noStrike">
                <a:solidFill>
                  <a:srgbClr val="000000"/>
                </a:solidFill>
                <a:latin typeface="Arial"/>
                <a:ea typeface="Arial"/>
                <a:cs typeface="Arial"/>
                <a:sym typeface="Arial"/>
              </a:rPr>
              <a:t>2</a:t>
            </a:r>
            <a:r>
              <a:rPr b="0" i="0" lang="en" sz="1400" u="none" cap="none" strike="noStrike">
                <a:solidFill>
                  <a:srgbClr val="000000"/>
                </a:solidFill>
                <a:latin typeface="Arial"/>
                <a:ea typeface="Arial"/>
                <a:cs typeface="Arial"/>
                <a:sym typeface="Arial"/>
              </a:rPr>
              <a:t>R (detour) from reality”.</a:t>
            </a:r>
            <a:endParaRPr b="1" i="0" sz="1400" u="none" cap="none" strike="noStrike">
              <a:solidFill>
                <a:srgbClr val="000000"/>
              </a:solidFill>
              <a:latin typeface="Arial"/>
              <a:ea typeface="Arial"/>
              <a:cs typeface="Arial"/>
              <a:sym typeface="Arial"/>
            </a:endParaRPr>
          </a:p>
        </p:txBody>
      </p:sp>
      <p:sp>
        <p:nvSpPr>
          <p:cNvPr id="929" name="Google Shape;929;p44"/>
          <p:cNvSpPr txBox="1"/>
          <p:nvPr/>
        </p:nvSpPr>
        <p:spPr>
          <a:xfrm>
            <a:off x="2144630" y="19359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600" u="none" cap="none" strike="noStrike">
                <a:solidFill>
                  <a:srgbClr val="000000"/>
                </a:solidFill>
                <a:latin typeface="Arial"/>
                <a:ea typeface="Arial"/>
                <a:cs typeface="Arial"/>
                <a:sym typeface="Arial"/>
              </a:rPr>
              <a:t>D2 receptors</a:t>
            </a:r>
            <a:endParaRPr b="1" i="0" sz="1600" u="none" cap="none" strike="noStrike">
              <a:solidFill>
                <a:srgbClr val="000000"/>
              </a:solidFill>
              <a:latin typeface="Arial"/>
              <a:ea typeface="Arial"/>
              <a:cs typeface="Arial"/>
              <a:sym typeface="Arial"/>
            </a:endParaRPr>
          </a:p>
        </p:txBody>
      </p:sp>
      <p:sp>
        <p:nvSpPr>
          <p:cNvPr id="930" name="Google Shape;930;p44"/>
          <p:cNvSpPr txBox="1"/>
          <p:nvPr/>
        </p:nvSpPr>
        <p:spPr>
          <a:xfrm>
            <a:off x="4388505" y="23885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600" u="none" cap="none" strike="noStrike">
                <a:solidFill>
                  <a:srgbClr val="000000"/>
                </a:solidFill>
                <a:latin typeface="Arial"/>
                <a:ea typeface="Arial"/>
                <a:cs typeface="Arial"/>
                <a:sym typeface="Arial"/>
              </a:rPr>
              <a:t>5HT2A receptors</a:t>
            </a:r>
            <a:endParaRPr b="1" i="0" sz="1600" u="none" cap="none" strike="noStrike">
              <a:solidFill>
                <a:srgbClr val="000000"/>
              </a:solidFill>
              <a:latin typeface="Arial"/>
              <a:ea typeface="Arial"/>
              <a:cs typeface="Arial"/>
              <a:sym typeface="Arial"/>
            </a:endParaRPr>
          </a:p>
        </p:txBody>
      </p:sp>
      <p:grpSp>
        <p:nvGrpSpPr>
          <p:cNvPr id="931" name="Google Shape;931;p44"/>
          <p:cNvGrpSpPr/>
          <p:nvPr/>
        </p:nvGrpSpPr>
        <p:grpSpPr>
          <a:xfrm>
            <a:off x="6461675" y="1661603"/>
            <a:ext cx="2065376" cy="2325983"/>
            <a:chOff x="6635050" y="2000491"/>
            <a:chExt cx="2065376" cy="2325983"/>
          </a:xfrm>
        </p:grpSpPr>
        <p:pic>
          <p:nvPicPr>
            <p:cNvPr id="932" name="Google Shape;932;p44"/>
            <p:cNvPicPr preferRelativeResize="0"/>
            <p:nvPr/>
          </p:nvPicPr>
          <p:blipFill rotWithShape="1">
            <a:blip r:embed="rId4">
              <a:alphaModFix/>
            </a:blip>
            <a:srcRect b="0" l="64874" r="0" t="0"/>
            <a:stretch/>
          </p:blipFill>
          <p:spPr>
            <a:xfrm>
              <a:off x="7655287" y="2000503"/>
              <a:ext cx="670989" cy="990209"/>
            </a:xfrm>
            <a:prstGeom prst="rect">
              <a:avLst/>
            </a:prstGeom>
            <a:noFill/>
            <a:ln>
              <a:noFill/>
            </a:ln>
          </p:spPr>
        </p:pic>
        <p:pic>
          <p:nvPicPr>
            <p:cNvPr id="933" name="Google Shape;933;p44"/>
            <p:cNvPicPr preferRelativeResize="0"/>
            <p:nvPr/>
          </p:nvPicPr>
          <p:blipFill rotWithShape="1">
            <a:blip r:embed="rId4">
              <a:alphaModFix/>
            </a:blip>
            <a:srcRect b="0" l="0" r="60319" t="0"/>
            <a:stretch/>
          </p:blipFill>
          <p:spPr>
            <a:xfrm>
              <a:off x="6897275" y="2000491"/>
              <a:ext cx="757992" cy="990209"/>
            </a:xfrm>
            <a:prstGeom prst="rect">
              <a:avLst/>
            </a:prstGeom>
            <a:noFill/>
            <a:ln>
              <a:noFill/>
            </a:ln>
          </p:spPr>
        </p:pic>
        <p:pic>
          <p:nvPicPr>
            <p:cNvPr id="934" name="Google Shape;934;p44"/>
            <p:cNvPicPr preferRelativeResize="0"/>
            <p:nvPr/>
          </p:nvPicPr>
          <p:blipFill rotWithShape="1">
            <a:blip r:embed="rId5">
              <a:alphaModFix/>
            </a:blip>
            <a:srcRect b="0" l="0" r="0" t="20286"/>
            <a:stretch/>
          </p:blipFill>
          <p:spPr>
            <a:xfrm>
              <a:off x="6635050" y="2680100"/>
              <a:ext cx="2065376" cy="1646374"/>
            </a:xfrm>
            <a:prstGeom prst="rect">
              <a:avLst/>
            </a:prstGeom>
            <a:noFill/>
            <a:ln>
              <a:noFill/>
            </a:ln>
          </p:spPr>
        </p:pic>
      </p:grpSp>
      <p:sp>
        <p:nvSpPr>
          <p:cNvPr id="935" name="Google Shape;935;p44"/>
          <p:cNvSpPr txBox="1"/>
          <p:nvPr/>
        </p:nvSpPr>
        <p:spPr>
          <a:xfrm>
            <a:off x="6493948" y="4114800"/>
            <a:ext cx="29694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400" u="none" cap="none" strike="noStrike">
                <a:solidFill>
                  <a:srgbClr val="000000"/>
                </a:solidFill>
                <a:latin typeface="Arial"/>
                <a:ea typeface="Arial"/>
                <a:cs typeface="Arial"/>
                <a:sym typeface="Arial"/>
              </a:rPr>
              <a:t>2A for “</a:t>
            </a:r>
            <a:r>
              <a:rPr b="1" i="0" lang="en" sz="1400" u="sng" cap="none" strike="noStrike">
                <a:solidFill>
                  <a:srgbClr val="000000"/>
                </a:solidFill>
                <a:latin typeface="Arial"/>
                <a:ea typeface="Arial"/>
                <a:cs typeface="Arial"/>
                <a:sym typeface="Arial"/>
              </a:rPr>
              <a:t>2</a:t>
            </a:r>
            <a:r>
              <a:rPr b="0" i="0" lang="en" sz="1400" u="none" cap="none" strike="noStrike">
                <a:solidFill>
                  <a:srgbClr val="000000"/>
                </a:solidFill>
                <a:latin typeface="Arial"/>
                <a:ea typeface="Arial"/>
                <a:cs typeface="Arial"/>
                <a:sym typeface="Arial"/>
              </a:rPr>
              <a:t>nd gen </a:t>
            </a:r>
            <a:r>
              <a:rPr b="1" i="0" lang="en" sz="1400" u="sng" cap="none" strike="noStrike">
                <a:solidFill>
                  <a:srgbClr val="000000"/>
                </a:solidFill>
                <a:latin typeface="Arial"/>
                <a:ea typeface="Arial"/>
                <a:cs typeface="Arial"/>
                <a:sym typeface="Arial"/>
              </a:rPr>
              <a:t>A</a:t>
            </a:r>
            <a:r>
              <a:rPr b="0" i="0" lang="en" sz="1400" u="none" cap="none" strike="noStrike">
                <a:solidFill>
                  <a:srgbClr val="000000"/>
                </a:solidFill>
                <a:latin typeface="Arial"/>
                <a:ea typeface="Arial"/>
                <a:cs typeface="Arial"/>
                <a:sym typeface="Arial"/>
              </a:rPr>
              <a:t>ntipsychotics”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400" u="none" cap="none" strike="noStrike">
                <a:solidFill>
                  <a:srgbClr val="000000"/>
                </a:solidFill>
                <a:latin typeface="Arial"/>
                <a:ea typeface="Arial"/>
                <a:cs typeface="Arial"/>
                <a:sym typeface="Arial"/>
              </a:rPr>
              <a:t>(“</a:t>
            </a:r>
            <a:r>
              <a:rPr b="1" i="0" lang="en" sz="1400" u="sng" cap="none" strike="noStrike">
                <a:solidFill>
                  <a:srgbClr val="000000"/>
                </a:solidFill>
                <a:latin typeface="Arial"/>
                <a:ea typeface="Arial"/>
                <a:cs typeface="Arial"/>
                <a:sym typeface="Arial"/>
              </a:rPr>
              <a:t>2</a:t>
            </a:r>
            <a:r>
              <a:rPr b="0" i="0" lang="en" sz="1400" u="none" cap="none" strike="noStrike">
                <a:solidFill>
                  <a:srgbClr val="000000"/>
                </a:solidFill>
                <a:latin typeface="Arial"/>
                <a:ea typeface="Arial"/>
                <a:cs typeface="Arial"/>
                <a:sym typeface="Arial"/>
              </a:rPr>
              <a:t> </a:t>
            </a:r>
            <a:r>
              <a:rPr b="1" i="0" lang="en" sz="1400" u="sng" cap="none" strike="noStrike">
                <a:solidFill>
                  <a:srgbClr val="000000"/>
                </a:solidFill>
                <a:latin typeface="Arial"/>
                <a:ea typeface="Arial"/>
                <a:cs typeface="Arial"/>
                <a:sym typeface="Arial"/>
              </a:rPr>
              <a:t>a</a:t>
            </a:r>
            <a:r>
              <a:rPr b="0" i="0" lang="en" sz="1400" u="none" cap="none" strike="noStrike">
                <a:solidFill>
                  <a:srgbClr val="000000"/>
                </a:solidFill>
                <a:latin typeface="Arial"/>
                <a:ea typeface="Arial"/>
                <a:cs typeface="Arial"/>
                <a:sym typeface="Arial"/>
              </a:rPr>
              <a:t>ntennae?”)</a:t>
            </a:r>
            <a:endParaRPr b="0" i="0" sz="1400" u="none" cap="none" strike="noStrike">
              <a:solidFill>
                <a:srgbClr val="000000"/>
              </a:solidFill>
              <a:latin typeface="Arial"/>
              <a:ea typeface="Arial"/>
              <a:cs typeface="Arial"/>
              <a:sym typeface="Arial"/>
            </a:endParaRPr>
          </a:p>
        </p:txBody>
      </p:sp>
      <p:pic>
        <p:nvPicPr>
          <p:cNvPr id="936" name="Google Shape;936;p44"/>
          <p:cNvPicPr preferRelativeResize="0"/>
          <p:nvPr/>
        </p:nvPicPr>
        <p:blipFill rotWithShape="1">
          <a:blip r:embed="rId6">
            <a:alphaModFix/>
          </a:blip>
          <a:srcRect b="0" l="0" r="0" t="0"/>
          <a:stretch/>
        </p:blipFill>
        <p:spPr>
          <a:xfrm rot="8100127">
            <a:off x="6561049" y="1279200"/>
            <a:ext cx="261149" cy="471506"/>
          </a:xfrm>
          <a:prstGeom prst="rect">
            <a:avLst/>
          </a:prstGeom>
          <a:noFill/>
          <a:ln>
            <a:noFill/>
          </a:ln>
        </p:spPr>
      </p:pic>
      <p:pic>
        <p:nvPicPr>
          <p:cNvPr id="937" name="Google Shape;937;p44"/>
          <p:cNvPicPr preferRelativeResize="0"/>
          <p:nvPr/>
        </p:nvPicPr>
        <p:blipFill rotWithShape="1">
          <a:blip r:embed="rId6">
            <a:alphaModFix/>
          </a:blip>
          <a:srcRect b="0" l="0" r="0" t="0"/>
          <a:stretch/>
        </p:blipFill>
        <p:spPr>
          <a:xfrm rot="-10103161">
            <a:off x="7204674" y="918700"/>
            <a:ext cx="261149" cy="471506"/>
          </a:xfrm>
          <a:prstGeom prst="rect">
            <a:avLst/>
          </a:prstGeom>
          <a:noFill/>
          <a:ln>
            <a:noFill/>
          </a:ln>
        </p:spPr>
      </p:pic>
      <p:pic>
        <p:nvPicPr>
          <p:cNvPr id="938" name="Google Shape;938;p44"/>
          <p:cNvPicPr preferRelativeResize="0"/>
          <p:nvPr/>
        </p:nvPicPr>
        <p:blipFill rotWithShape="1">
          <a:blip r:embed="rId6">
            <a:alphaModFix/>
          </a:blip>
          <a:srcRect b="0" l="0" r="0" t="0"/>
          <a:stretch/>
        </p:blipFill>
        <p:spPr>
          <a:xfrm rot="-10103161">
            <a:off x="7985574" y="1399800"/>
            <a:ext cx="261149" cy="471506"/>
          </a:xfrm>
          <a:prstGeom prst="rect">
            <a:avLst/>
          </a:prstGeom>
          <a:noFill/>
          <a:ln>
            <a:noFill/>
          </a:ln>
        </p:spPr>
      </p:pic>
      <p:pic>
        <p:nvPicPr>
          <p:cNvPr id="939" name="Google Shape;939;p44"/>
          <p:cNvPicPr preferRelativeResize="0"/>
          <p:nvPr/>
        </p:nvPicPr>
        <p:blipFill rotWithShape="1">
          <a:blip r:embed="rId6">
            <a:alphaModFix/>
          </a:blip>
          <a:srcRect b="0" l="0" r="0" t="0"/>
          <a:stretch/>
        </p:blipFill>
        <p:spPr>
          <a:xfrm rot="8918352">
            <a:off x="7428811" y="1387750"/>
            <a:ext cx="261149" cy="471506"/>
          </a:xfrm>
          <a:prstGeom prst="rect">
            <a:avLst/>
          </a:prstGeom>
          <a:noFill/>
          <a:ln>
            <a:noFill/>
          </a:ln>
        </p:spPr>
      </p:pic>
      <p:pic>
        <p:nvPicPr>
          <p:cNvPr id="940" name="Google Shape;940;p44"/>
          <p:cNvPicPr preferRelativeResize="0"/>
          <p:nvPr/>
        </p:nvPicPr>
        <p:blipFill rotWithShape="1">
          <a:blip r:embed="rId6">
            <a:alphaModFix/>
          </a:blip>
          <a:srcRect b="0" l="0" r="0" t="0"/>
          <a:stretch/>
        </p:blipFill>
        <p:spPr>
          <a:xfrm rot="8918352">
            <a:off x="7614211" y="953500"/>
            <a:ext cx="261149" cy="471506"/>
          </a:xfrm>
          <a:prstGeom prst="rect">
            <a:avLst/>
          </a:prstGeom>
          <a:noFill/>
          <a:ln>
            <a:noFill/>
          </a:ln>
        </p:spPr>
      </p:pic>
      <p:pic>
        <p:nvPicPr>
          <p:cNvPr id="941" name="Google Shape;941;p44"/>
          <p:cNvPicPr preferRelativeResize="0"/>
          <p:nvPr/>
        </p:nvPicPr>
        <p:blipFill rotWithShape="1">
          <a:blip r:embed="rId6">
            <a:alphaModFix/>
          </a:blip>
          <a:srcRect b="0" l="0" r="0" t="0"/>
          <a:stretch/>
        </p:blipFill>
        <p:spPr>
          <a:xfrm rot="8918352">
            <a:off x="6669786" y="750425"/>
            <a:ext cx="261149" cy="471506"/>
          </a:xfrm>
          <a:prstGeom prst="rect">
            <a:avLst/>
          </a:prstGeom>
          <a:noFill/>
          <a:ln>
            <a:noFill/>
          </a:ln>
        </p:spPr>
      </p:pic>
      <p:cxnSp>
        <p:nvCxnSpPr>
          <p:cNvPr id="942" name="Google Shape;942;p44"/>
          <p:cNvCxnSpPr>
            <a:stCxn id="927" idx="3"/>
          </p:cNvCxnSpPr>
          <p:nvPr/>
        </p:nvCxnSpPr>
        <p:spPr>
          <a:xfrm flipH="1" rot="10800000">
            <a:off x="1750415" y="2151697"/>
            <a:ext cx="465300" cy="242100"/>
          </a:xfrm>
          <a:prstGeom prst="straightConnector1">
            <a:avLst/>
          </a:prstGeom>
          <a:noFill/>
          <a:ln cap="flat" cmpd="sng" w="19050">
            <a:solidFill>
              <a:schemeClr val="dk2"/>
            </a:solidFill>
            <a:prstDash val="solid"/>
            <a:round/>
            <a:headEnd len="sm" w="sm" type="none"/>
            <a:tailEnd len="sm" w="sm" type="none"/>
          </a:ln>
        </p:spPr>
      </p:cxnSp>
      <p:cxnSp>
        <p:nvCxnSpPr>
          <p:cNvPr id="943" name="Google Shape;943;p44"/>
          <p:cNvCxnSpPr/>
          <p:nvPr/>
        </p:nvCxnSpPr>
        <p:spPr>
          <a:xfrm flipH="1" rot="10800000">
            <a:off x="6162075" y="1863875"/>
            <a:ext cx="657300" cy="744000"/>
          </a:xfrm>
          <a:prstGeom prst="straightConnector1">
            <a:avLst/>
          </a:prstGeom>
          <a:noFill/>
          <a:ln cap="flat" cmpd="sng" w="19050">
            <a:solidFill>
              <a:schemeClr val="dk2"/>
            </a:solidFill>
            <a:prstDash val="solid"/>
            <a:round/>
            <a:headEnd len="sm" w="sm" type="none"/>
            <a:tailEnd len="sm" w="sm" type="none"/>
          </a:ln>
        </p:spPr>
      </p:cxnSp>
      <p:cxnSp>
        <p:nvCxnSpPr>
          <p:cNvPr id="944" name="Google Shape;944;p44"/>
          <p:cNvCxnSpPr/>
          <p:nvPr/>
        </p:nvCxnSpPr>
        <p:spPr>
          <a:xfrm>
            <a:off x="5850380" y="986184"/>
            <a:ext cx="715800" cy="0"/>
          </a:xfrm>
          <a:prstGeom prst="straightConnector1">
            <a:avLst/>
          </a:prstGeom>
          <a:noFill/>
          <a:ln cap="flat" cmpd="sng" w="19050">
            <a:solidFill>
              <a:schemeClr val="dk2"/>
            </a:solidFill>
            <a:prstDash val="solid"/>
            <a:round/>
            <a:headEnd len="sm" w="sm" type="none"/>
            <a:tailEnd len="sm" w="sm" type="none"/>
          </a:ln>
        </p:spPr>
      </p:cxnSp>
      <p:sp>
        <p:nvSpPr>
          <p:cNvPr id="945" name="Google Shape;945;p44"/>
          <p:cNvSpPr txBox="1"/>
          <p:nvPr/>
        </p:nvSpPr>
        <p:spPr>
          <a:xfrm>
            <a:off x="4782108" y="760266"/>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600" u="none" cap="none" strike="noStrike">
                <a:solidFill>
                  <a:srgbClr val="000000"/>
                </a:solidFill>
                <a:latin typeface="Arial"/>
                <a:ea typeface="Arial"/>
                <a:cs typeface="Arial"/>
                <a:sym typeface="Arial"/>
              </a:rPr>
              <a:t>serotonin</a:t>
            </a:r>
            <a:endParaRPr b="1" i="0" sz="1600" u="none" cap="none" strike="noStrike">
              <a:solidFill>
                <a:srgbClr val="000000"/>
              </a:solidFill>
              <a:latin typeface="Arial"/>
              <a:ea typeface="Arial"/>
              <a:cs typeface="Arial"/>
              <a:sym typeface="Arial"/>
            </a:endParaRPr>
          </a:p>
        </p:txBody>
      </p:sp>
      <p:pic>
        <p:nvPicPr>
          <p:cNvPr id="946" name="Google Shape;946;p44"/>
          <p:cNvPicPr preferRelativeResize="0"/>
          <p:nvPr/>
        </p:nvPicPr>
        <p:blipFill rotWithShape="1">
          <a:blip r:embed="rId7">
            <a:alphaModFix/>
          </a:blip>
          <a:srcRect b="20146" l="82998" r="0" t="0"/>
          <a:stretch/>
        </p:blipFill>
        <p:spPr>
          <a:xfrm rot="-7573017">
            <a:off x="472681" y="1468275"/>
            <a:ext cx="346339" cy="228923"/>
          </a:xfrm>
          <a:prstGeom prst="rect">
            <a:avLst/>
          </a:prstGeom>
          <a:noFill/>
          <a:ln>
            <a:noFill/>
          </a:ln>
        </p:spPr>
      </p:pic>
      <p:pic>
        <p:nvPicPr>
          <p:cNvPr id="947" name="Google Shape;947;p44"/>
          <p:cNvPicPr preferRelativeResize="0"/>
          <p:nvPr/>
        </p:nvPicPr>
        <p:blipFill rotWithShape="1">
          <a:blip r:embed="rId7">
            <a:alphaModFix/>
          </a:blip>
          <a:srcRect b="20146" l="82998" r="0" t="0"/>
          <a:stretch/>
        </p:blipFill>
        <p:spPr>
          <a:xfrm rot="-178409">
            <a:off x="1496356" y="1631363"/>
            <a:ext cx="346339" cy="228923"/>
          </a:xfrm>
          <a:prstGeom prst="rect">
            <a:avLst/>
          </a:prstGeom>
          <a:noFill/>
          <a:ln>
            <a:noFill/>
          </a:ln>
        </p:spPr>
      </p:pic>
      <p:pic>
        <p:nvPicPr>
          <p:cNvPr id="948" name="Google Shape;948;p44"/>
          <p:cNvPicPr preferRelativeResize="0"/>
          <p:nvPr/>
        </p:nvPicPr>
        <p:blipFill rotWithShape="1">
          <a:blip r:embed="rId7">
            <a:alphaModFix/>
          </a:blip>
          <a:srcRect b="20146" l="82998" r="0" t="0"/>
          <a:stretch/>
        </p:blipFill>
        <p:spPr>
          <a:xfrm rot="3172827">
            <a:off x="750081" y="1669437"/>
            <a:ext cx="346338" cy="228923"/>
          </a:xfrm>
          <a:prstGeom prst="rect">
            <a:avLst/>
          </a:prstGeom>
          <a:noFill/>
          <a:ln>
            <a:noFill/>
          </a:ln>
        </p:spPr>
      </p:pic>
      <p:pic>
        <p:nvPicPr>
          <p:cNvPr id="949" name="Google Shape;949;p44"/>
          <p:cNvPicPr preferRelativeResize="0"/>
          <p:nvPr/>
        </p:nvPicPr>
        <p:blipFill rotWithShape="1">
          <a:blip r:embed="rId7">
            <a:alphaModFix/>
          </a:blip>
          <a:srcRect b="20146" l="82998" r="0" t="0"/>
          <a:stretch/>
        </p:blipFill>
        <p:spPr>
          <a:xfrm rot="6964872">
            <a:off x="1565907" y="1231450"/>
            <a:ext cx="346337" cy="228923"/>
          </a:xfrm>
          <a:prstGeom prst="rect">
            <a:avLst/>
          </a:prstGeom>
          <a:noFill/>
          <a:ln>
            <a:noFill/>
          </a:ln>
        </p:spPr>
      </p:pic>
      <p:pic>
        <p:nvPicPr>
          <p:cNvPr id="950" name="Google Shape;950;p44"/>
          <p:cNvPicPr preferRelativeResize="0"/>
          <p:nvPr/>
        </p:nvPicPr>
        <p:blipFill rotWithShape="1">
          <a:blip r:embed="rId7">
            <a:alphaModFix/>
          </a:blip>
          <a:srcRect b="20146" l="82998" r="0" t="0"/>
          <a:stretch/>
        </p:blipFill>
        <p:spPr>
          <a:xfrm rot="-8317558">
            <a:off x="1197030" y="1341575"/>
            <a:ext cx="346339" cy="228923"/>
          </a:xfrm>
          <a:prstGeom prst="rect">
            <a:avLst/>
          </a:prstGeom>
          <a:noFill/>
          <a:ln>
            <a:noFill/>
          </a:ln>
        </p:spPr>
      </p:pic>
      <p:pic>
        <p:nvPicPr>
          <p:cNvPr id="951" name="Google Shape;951;p44"/>
          <p:cNvPicPr preferRelativeResize="0"/>
          <p:nvPr/>
        </p:nvPicPr>
        <p:blipFill rotWithShape="1">
          <a:blip r:embed="rId7">
            <a:alphaModFix/>
          </a:blip>
          <a:srcRect b="20146" l="82998" r="0" t="0"/>
          <a:stretch/>
        </p:blipFill>
        <p:spPr>
          <a:xfrm rot="-6665423">
            <a:off x="1125050" y="1957059"/>
            <a:ext cx="490301" cy="324079"/>
          </a:xfrm>
          <a:prstGeom prst="rect">
            <a:avLst/>
          </a:prstGeom>
          <a:noFill/>
          <a:ln>
            <a:noFill/>
          </a:ln>
        </p:spPr>
      </p:pic>
      <p:pic>
        <p:nvPicPr>
          <p:cNvPr id="952" name="Google Shape;952;p44"/>
          <p:cNvPicPr preferRelativeResize="0"/>
          <p:nvPr/>
        </p:nvPicPr>
        <p:blipFill rotWithShape="1">
          <a:blip r:embed="rId7">
            <a:alphaModFix/>
          </a:blip>
          <a:srcRect b="20146" l="82998" r="0" t="0"/>
          <a:stretch/>
        </p:blipFill>
        <p:spPr>
          <a:xfrm rot="9031477">
            <a:off x="830131" y="1277438"/>
            <a:ext cx="346338" cy="228923"/>
          </a:xfrm>
          <a:prstGeom prst="rect">
            <a:avLst/>
          </a:prstGeom>
          <a:noFill/>
          <a:ln>
            <a:noFill/>
          </a:ln>
        </p:spPr>
      </p:pic>
      <p:pic>
        <p:nvPicPr>
          <p:cNvPr id="953" name="Google Shape;953;p44"/>
          <p:cNvPicPr preferRelativeResize="0"/>
          <p:nvPr/>
        </p:nvPicPr>
        <p:blipFill rotWithShape="1">
          <a:blip r:embed="rId7">
            <a:alphaModFix/>
          </a:blip>
          <a:srcRect b="20146" l="82998" r="0" t="0"/>
          <a:stretch/>
        </p:blipFill>
        <p:spPr>
          <a:xfrm rot="-9798401">
            <a:off x="1197020" y="943263"/>
            <a:ext cx="346337" cy="228923"/>
          </a:xfrm>
          <a:prstGeom prst="rect">
            <a:avLst/>
          </a:prstGeom>
          <a:noFill/>
          <a:ln>
            <a:noFill/>
          </a:ln>
        </p:spPr>
      </p:pic>
      <p:sp>
        <p:nvSpPr>
          <p:cNvPr id="954" name="Google Shape;954;p44"/>
          <p:cNvSpPr txBox="1"/>
          <p:nvPr/>
        </p:nvSpPr>
        <p:spPr>
          <a:xfrm>
            <a:off x="2054055" y="9736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600" u="none" cap="none" strike="noStrike">
                <a:solidFill>
                  <a:srgbClr val="000000"/>
                </a:solidFill>
                <a:latin typeface="Arial"/>
                <a:ea typeface="Arial"/>
                <a:cs typeface="Arial"/>
                <a:sym typeface="Arial"/>
              </a:rPr>
              <a:t>dopamine</a:t>
            </a:r>
            <a:endParaRPr b="1" i="0" sz="16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pic>
        <p:nvPicPr>
          <p:cNvPr id="959" name="Google Shape;959;p45"/>
          <p:cNvPicPr preferRelativeResize="0"/>
          <p:nvPr/>
        </p:nvPicPr>
        <p:blipFill rotWithShape="1">
          <a:blip r:embed="rId3">
            <a:alphaModFix/>
          </a:blip>
          <a:srcRect b="0" l="0" r="0" t="0"/>
          <a:stretch/>
        </p:blipFill>
        <p:spPr>
          <a:xfrm>
            <a:off x="1649176" y="598825"/>
            <a:ext cx="5632451" cy="4414175"/>
          </a:xfrm>
          <a:prstGeom prst="rect">
            <a:avLst/>
          </a:prstGeom>
          <a:noFill/>
          <a:ln>
            <a:noFill/>
          </a:ln>
        </p:spPr>
      </p:pic>
      <p:sp>
        <p:nvSpPr>
          <p:cNvPr id="960" name="Google Shape;960;p45"/>
          <p:cNvSpPr txBox="1"/>
          <p:nvPr/>
        </p:nvSpPr>
        <p:spPr>
          <a:xfrm>
            <a:off x="4400600" y="228900"/>
            <a:ext cx="22638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5HT2A receptors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pic>
        <p:nvPicPr>
          <p:cNvPr id="961" name="Google Shape;961;p45"/>
          <p:cNvPicPr preferRelativeResize="0"/>
          <p:nvPr/>
        </p:nvPicPr>
        <p:blipFill rotWithShape="1">
          <a:blip r:embed="rId4">
            <a:alphaModFix/>
          </a:blip>
          <a:srcRect b="0" l="0" r="0" t="0"/>
          <a:stretch/>
        </p:blipFill>
        <p:spPr>
          <a:xfrm>
            <a:off x="4185050" y="4711825"/>
            <a:ext cx="2122825" cy="393775"/>
          </a:xfrm>
          <a:prstGeom prst="rect">
            <a:avLst/>
          </a:prstGeom>
          <a:noFill/>
          <a:ln>
            <a:noFill/>
          </a:ln>
        </p:spPr>
      </p:pic>
      <p:grpSp>
        <p:nvGrpSpPr>
          <p:cNvPr id="962" name="Google Shape;962;p45"/>
          <p:cNvGrpSpPr/>
          <p:nvPr/>
        </p:nvGrpSpPr>
        <p:grpSpPr>
          <a:xfrm>
            <a:off x="5970886" y="58055"/>
            <a:ext cx="1500615" cy="1742915"/>
            <a:chOff x="2292025" y="3445408"/>
            <a:chExt cx="1500615" cy="1742915"/>
          </a:xfrm>
        </p:grpSpPr>
        <p:grpSp>
          <p:nvGrpSpPr>
            <p:cNvPr id="963" name="Google Shape;963;p45"/>
            <p:cNvGrpSpPr/>
            <p:nvPr/>
          </p:nvGrpSpPr>
          <p:grpSpPr>
            <a:xfrm>
              <a:off x="2643052" y="3893681"/>
              <a:ext cx="1149588" cy="1294642"/>
              <a:chOff x="6635050" y="2000491"/>
              <a:chExt cx="2065376" cy="2325983"/>
            </a:xfrm>
          </p:grpSpPr>
          <p:pic>
            <p:nvPicPr>
              <p:cNvPr id="964" name="Google Shape;964;p45"/>
              <p:cNvPicPr preferRelativeResize="0"/>
              <p:nvPr/>
            </p:nvPicPr>
            <p:blipFill rotWithShape="1">
              <a:blip r:embed="rId5">
                <a:alphaModFix/>
              </a:blip>
              <a:srcRect b="0" l="64874" r="0" t="0"/>
              <a:stretch/>
            </p:blipFill>
            <p:spPr>
              <a:xfrm>
                <a:off x="7655287" y="2000503"/>
                <a:ext cx="670989" cy="990209"/>
              </a:xfrm>
              <a:prstGeom prst="rect">
                <a:avLst/>
              </a:prstGeom>
              <a:noFill/>
              <a:ln>
                <a:noFill/>
              </a:ln>
            </p:spPr>
          </p:pic>
          <p:pic>
            <p:nvPicPr>
              <p:cNvPr id="965" name="Google Shape;965;p45"/>
              <p:cNvPicPr preferRelativeResize="0"/>
              <p:nvPr/>
            </p:nvPicPr>
            <p:blipFill rotWithShape="1">
              <a:blip r:embed="rId5">
                <a:alphaModFix/>
              </a:blip>
              <a:srcRect b="0" l="0" r="60319" t="0"/>
              <a:stretch/>
            </p:blipFill>
            <p:spPr>
              <a:xfrm>
                <a:off x="6897275" y="2000491"/>
                <a:ext cx="757992" cy="990209"/>
              </a:xfrm>
              <a:prstGeom prst="rect">
                <a:avLst/>
              </a:prstGeom>
              <a:noFill/>
              <a:ln>
                <a:noFill/>
              </a:ln>
            </p:spPr>
          </p:pic>
          <p:pic>
            <p:nvPicPr>
              <p:cNvPr id="966" name="Google Shape;966;p45"/>
              <p:cNvPicPr preferRelativeResize="0"/>
              <p:nvPr/>
            </p:nvPicPr>
            <p:blipFill rotWithShape="1">
              <a:blip r:embed="rId6">
                <a:alphaModFix/>
              </a:blip>
              <a:srcRect b="0" l="0" r="0" t="20286"/>
              <a:stretch/>
            </p:blipFill>
            <p:spPr>
              <a:xfrm>
                <a:off x="6635050" y="2680100"/>
                <a:ext cx="2065376" cy="1646374"/>
              </a:xfrm>
              <a:prstGeom prst="rect">
                <a:avLst/>
              </a:prstGeom>
              <a:noFill/>
              <a:ln>
                <a:noFill/>
              </a:ln>
            </p:spPr>
          </p:pic>
        </p:grpSp>
        <p:grpSp>
          <p:nvGrpSpPr>
            <p:cNvPr id="967" name="Google Shape;967;p45"/>
            <p:cNvGrpSpPr/>
            <p:nvPr/>
          </p:nvGrpSpPr>
          <p:grpSpPr>
            <a:xfrm rot="-2242626">
              <a:off x="2403379" y="3603024"/>
              <a:ext cx="726496" cy="612607"/>
              <a:chOff x="1024250" y="3923325"/>
              <a:chExt cx="924000" cy="779150"/>
            </a:xfrm>
          </p:grpSpPr>
          <p:grpSp>
            <p:nvGrpSpPr>
              <p:cNvPr id="968" name="Google Shape;968;p45"/>
              <p:cNvGrpSpPr/>
              <p:nvPr/>
            </p:nvGrpSpPr>
            <p:grpSpPr>
              <a:xfrm rot="10800000">
                <a:off x="1024250" y="3923325"/>
                <a:ext cx="924000" cy="721525"/>
                <a:chOff x="1799350" y="888550"/>
                <a:chExt cx="924000" cy="721525"/>
              </a:xfrm>
            </p:grpSpPr>
            <p:sp>
              <p:nvSpPr>
                <p:cNvPr id="969" name="Google Shape;969;p45"/>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45"/>
                <p:cNvSpPr/>
                <p:nvPr/>
              </p:nvSpPr>
              <p:spPr>
                <a:xfrm>
                  <a:off x="2082150" y="1218825"/>
                  <a:ext cx="338700" cy="338700"/>
                </a:xfrm>
                <a:prstGeom prst="ellipse">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45"/>
                <p:cNvSpPr/>
                <p:nvPr/>
              </p:nvSpPr>
              <p:spPr>
                <a:xfrm>
                  <a:off x="1799350" y="1425575"/>
                  <a:ext cx="924000" cy="184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2" name="Google Shape;972;p45"/>
              <p:cNvSpPr txBox="1"/>
              <p:nvPr/>
            </p:nvSpPr>
            <p:spPr>
              <a:xfrm>
                <a:off x="1194675" y="4310975"/>
                <a:ext cx="712500" cy="39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Arial"/>
                    <a:ea typeface="Arial"/>
                    <a:cs typeface="Arial"/>
                    <a:sym typeface="Arial"/>
                  </a:rPr>
                  <a:t>5HT2A</a:t>
                </a:r>
                <a:endParaRPr b="1" i="0" sz="800" u="none" cap="none" strike="noStrike">
                  <a:solidFill>
                    <a:schemeClr val="dk1"/>
                  </a:solidFill>
                  <a:latin typeface="Arial"/>
                  <a:ea typeface="Arial"/>
                  <a:cs typeface="Arial"/>
                  <a:sym typeface="Arial"/>
                </a:endParaRPr>
              </a:p>
            </p:txBody>
          </p:sp>
        </p:gr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pic>
        <p:nvPicPr>
          <p:cNvPr id="977" name="Google Shape;977;p46"/>
          <p:cNvPicPr preferRelativeResize="0"/>
          <p:nvPr/>
        </p:nvPicPr>
        <p:blipFill rotWithShape="1">
          <a:blip r:embed="rId3">
            <a:alphaModFix/>
          </a:blip>
          <a:srcRect b="0" l="0" r="0" t="0"/>
          <a:stretch/>
        </p:blipFill>
        <p:spPr>
          <a:xfrm>
            <a:off x="1649176" y="598825"/>
            <a:ext cx="5632451" cy="4414175"/>
          </a:xfrm>
          <a:prstGeom prst="rect">
            <a:avLst/>
          </a:prstGeom>
          <a:noFill/>
          <a:ln>
            <a:noFill/>
          </a:ln>
        </p:spPr>
      </p:pic>
      <p:sp>
        <p:nvSpPr>
          <p:cNvPr id="978" name="Google Shape;978;p46"/>
          <p:cNvSpPr txBox="1"/>
          <p:nvPr/>
        </p:nvSpPr>
        <p:spPr>
          <a:xfrm>
            <a:off x="4400600" y="228900"/>
            <a:ext cx="22638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5HT2A receptors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cxnSp>
        <p:nvCxnSpPr>
          <p:cNvPr id="979" name="Google Shape;979;p46"/>
          <p:cNvCxnSpPr/>
          <p:nvPr/>
        </p:nvCxnSpPr>
        <p:spPr>
          <a:xfrm rot="10800000">
            <a:off x="5501700" y="3151250"/>
            <a:ext cx="2097900" cy="0"/>
          </a:xfrm>
          <a:prstGeom prst="straightConnector1">
            <a:avLst/>
          </a:prstGeom>
          <a:noFill/>
          <a:ln cap="flat" cmpd="sng" w="9525">
            <a:solidFill>
              <a:srgbClr val="0000FF"/>
            </a:solidFill>
            <a:prstDash val="solid"/>
            <a:round/>
            <a:headEnd len="sm" w="sm" type="none"/>
            <a:tailEnd len="sm" w="sm" type="none"/>
          </a:ln>
        </p:spPr>
      </p:cxnSp>
      <p:sp>
        <p:nvSpPr>
          <p:cNvPr id="980" name="Google Shape;980;p46"/>
          <p:cNvSpPr txBox="1"/>
          <p:nvPr/>
        </p:nvSpPr>
        <p:spPr>
          <a:xfrm>
            <a:off x="7539200" y="2947825"/>
            <a:ext cx="22638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D2 receptors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pic>
        <p:nvPicPr>
          <p:cNvPr id="981" name="Google Shape;981;p46"/>
          <p:cNvPicPr preferRelativeResize="0"/>
          <p:nvPr/>
        </p:nvPicPr>
        <p:blipFill rotWithShape="1">
          <a:blip r:embed="rId4">
            <a:alphaModFix/>
          </a:blip>
          <a:srcRect b="0" l="0" r="0" t="0"/>
          <a:stretch/>
        </p:blipFill>
        <p:spPr>
          <a:xfrm>
            <a:off x="4185050" y="4711825"/>
            <a:ext cx="2122825" cy="393775"/>
          </a:xfrm>
          <a:prstGeom prst="rect">
            <a:avLst/>
          </a:prstGeom>
          <a:noFill/>
          <a:ln>
            <a:noFill/>
          </a:ln>
        </p:spPr>
      </p:pic>
      <p:grpSp>
        <p:nvGrpSpPr>
          <p:cNvPr id="982" name="Google Shape;982;p46"/>
          <p:cNvGrpSpPr/>
          <p:nvPr/>
        </p:nvGrpSpPr>
        <p:grpSpPr>
          <a:xfrm>
            <a:off x="5970886" y="58055"/>
            <a:ext cx="1500615" cy="1742915"/>
            <a:chOff x="2292025" y="3445408"/>
            <a:chExt cx="1500615" cy="1742915"/>
          </a:xfrm>
        </p:grpSpPr>
        <p:grpSp>
          <p:nvGrpSpPr>
            <p:cNvPr id="983" name="Google Shape;983;p46"/>
            <p:cNvGrpSpPr/>
            <p:nvPr/>
          </p:nvGrpSpPr>
          <p:grpSpPr>
            <a:xfrm>
              <a:off x="2643052" y="3893681"/>
              <a:ext cx="1149588" cy="1294642"/>
              <a:chOff x="6635050" y="2000491"/>
              <a:chExt cx="2065376" cy="2325983"/>
            </a:xfrm>
          </p:grpSpPr>
          <p:pic>
            <p:nvPicPr>
              <p:cNvPr id="984" name="Google Shape;984;p46"/>
              <p:cNvPicPr preferRelativeResize="0"/>
              <p:nvPr/>
            </p:nvPicPr>
            <p:blipFill rotWithShape="1">
              <a:blip r:embed="rId5">
                <a:alphaModFix/>
              </a:blip>
              <a:srcRect b="0" l="64874" r="0" t="0"/>
              <a:stretch/>
            </p:blipFill>
            <p:spPr>
              <a:xfrm>
                <a:off x="7655287" y="2000503"/>
                <a:ext cx="670989" cy="990209"/>
              </a:xfrm>
              <a:prstGeom prst="rect">
                <a:avLst/>
              </a:prstGeom>
              <a:noFill/>
              <a:ln>
                <a:noFill/>
              </a:ln>
            </p:spPr>
          </p:pic>
          <p:pic>
            <p:nvPicPr>
              <p:cNvPr id="985" name="Google Shape;985;p46"/>
              <p:cNvPicPr preferRelativeResize="0"/>
              <p:nvPr/>
            </p:nvPicPr>
            <p:blipFill rotWithShape="1">
              <a:blip r:embed="rId5">
                <a:alphaModFix/>
              </a:blip>
              <a:srcRect b="0" l="0" r="60319" t="0"/>
              <a:stretch/>
            </p:blipFill>
            <p:spPr>
              <a:xfrm>
                <a:off x="6897275" y="2000491"/>
                <a:ext cx="757992" cy="990209"/>
              </a:xfrm>
              <a:prstGeom prst="rect">
                <a:avLst/>
              </a:prstGeom>
              <a:noFill/>
              <a:ln>
                <a:noFill/>
              </a:ln>
            </p:spPr>
          </p:pic>
          <p:pic>
            <p:nvPicPr>
              <p:cNvPr id="986" name="Google Shape;986;p46"/>
              <p:cNvPicPr preferRelativeResize="0"/>
              <p:nvPr/>
            </p:nvPicPr>
            <p:blipFill rotWithShape="1">
              <a:blip r:embed="rId6">
                <a:alphaModFix/>
              </a:blip>
              <a:srcRect b="0" l="0" r="0" t="20286"/>
              <a:stretch/>
            </p:blipFill>
            <p:spPr>
              <a:xfrm>
                <a:off x="6635050" y="2680100"/>
                <a:ext cx="2065376" cy="1646374"/>
              </a:xfrm>
              <a:prstGeom prst="rect">
                <a:avLst/>
              </a:prstGeom>
              <a:noFill/>
              <a:ln>
                <a:noFill/>
              </a:ln>
            </p:spPr>
          </p:pic>
        </p:grpSp>
        <p:grpSp>
          <p:nvGrpSpPr>
            <p:cNvPr id="987" name="Google Shape;987;p46"/>
            <p:cNvGrpSpPr/>
            <p:nvPr/>
          </p:nvGrpSpPr>
          <p:grpSpPr>
            <a:xfrm rot="-2242626">
              <a:off x="2403379" y="3603024"/>
              <a:ext cx="726496" cy="612607"/>
              <a:chOff x="1024250" y="3923325"/>
              <a:chExt cx="924000" cy="779150"/>
            </a:xfrm>
          </p:grpSpPr>
          <p:grpSp>
            <p:nvGrpSpPr>
              <p:cNvPr id="988" name="Google Shape;988;p46"/>
              <p:cNvGrpSpPr/>
              <p:nvPr/>
            </p:nvGrpSpPr>
            <p:grpSpPr>
              <a:xfrm rot="10800000">
                <a:off x="1024250" y="3923325"/>
                <a:ext cx="924000" cy="721525"/>
                <a:chOff x="1799350" y="888550"/>
                <a:chExt cx="924000" cy="721525"/>
              </a:xfrm>
            </p:grpSpPr>
            <p:sp>
              <p:nvSpPr>
                <p:cNvPr id="989" name="Google Shape;989;p46"/>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p46"/>
                <p:cNvSpPr/>
                <p:nvPr/>
              </p:nvSpPr>
              <p:spPr>
                <a:xfrm>
                  <a:off x="2082150" y="1218825"/>
                  <a:ext cx="338700" cy="338700"/>
                </a:xfrm>
                <a:prstGeom prst="ellipse">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p46"/>
                <p:cNvSpPr/>
                <p:nvPr/>
              </p:nvSpPr>
              <p:spPr>
                <a:xfrm>
                  <a:off x="1799350" y="1425575"/>
                  <a:ext cx="924000" cy="184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92" name="Google Shape;992;p46"/>
              <p:cNvSpPr txBox="1"/>
              <p:nvPr/>
            </p:nvSpPr>
            <p:spPr>
              <a:xfrm>
                <a:off x="1194675" y="4310975"/>
                <a:ext cx="712500" cy="39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Arial"/>
                    <a:ea typeface="Arial"/>
                    <a:cs typeface="Arial"/>
                    <a:sym typeface="Arial"/>
                  </a:rPr>
                  <a:t>5HT2A</a:t>
                </a:r>
                <a:endParaRPr b="1" i="0" sz="800" u="none" cap="none" strike="noStrike">
                  <a:solidFill>
                    <a:schemeClr val="dk1"/>
                  </a:solidFill>
                  <a:latin typeface="Arial"/>
                  <a:ea typeface="Arial"/>
                  <a:cs typeface="Arial"/>
                  <a:sym typeface="Arial"/>
                </a:endParaRPr>
              </a:p>
            </p:txBody>
          </p:sp>
        </p:grpSp>
      </p:grpSp>
      <p:grpSp>
        <p:nvGrpSpPr>
          <p:cNvPr id="993" name="Google Shape;993;p46"/>
          <p:cNvGrpSpPr/>
          <p:nvPr/>
        </p:nvGrpSpPr>
        <p:grpSpPr>
          <a:xfrm>
            <a:off x="7711889" y="3363149"/>
            <a:ext cx="924179" cy="1269056"/>
            <a:chOff x="6221889" y="2926374"/>
            <a:chExt cx="924179" cy="1269056"/>
          </a:xfrm>
        </p:grpSpPr>
        <p:grpSp>
          <p:nvGrpSpPr>
            <p:cNvPr id="994" name="Google Shape;994;p46"/>
            <p:cNvGrpSpPr/>
            <p:nvPr/>
          </p:nvGrpSpPr>
          <p:grpSpPr>
            <a:xfrm>
              <a:off x="6221889" y="2926374"/>
              <a:ext cx="924179" cy="1269056"/>
              <a:chOff x="6221889" y="2926374"/>
              <a:chExt cx="924179" cy="1269056"/>
            </a:xfrm>
          </p:grpSpPr>
          <p:grpSp>
            <p:nvGrpSpPr>
              <p:cNvPr id="995" name="Google Shape;995;p46"/>
              <p:cNvGrpSpPr/>
              <p:nvPr/>
            </p:nvGrpSpPr>
            <p:grpSpPr>
              <a:xfrm>
                <a:off x="6221889" y="2926374"/>
                <a:ext cx="924179" cy="702792"/>
                <a:chOff x="7692889" y="1344149"/>
                <a:chExt cx="924179" cy="702792"/>
              </a:xfrm>
            </p:grpSpPr>
            <p:grpSp>
              <p:nvGrpSpPr>
                <p:cNvPr id="996" name="Google Shape;996;p46"/>
                <p:cNvGrpSpPr/>
                <p:nvPr/>
              </p:nvGrpSpPr>
              <p:grpSpPr>
                <a:xfrm rot="5400000">
                  <a:off x="7808596" y="1514377"/>
                  <a:ext cx="535627" cy="529500"/>
                  <a:chOff x="7365092" y="931681"/>
                  <a:chExt cx="535627" cy="529500"/>
                </a:xfrm>
              </p:grpSpPr>
              <p:sp>
                <p:nvSpPr>
                  <p:cNvPr id="997" name="Google Shape;997;p46"/>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46"/>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99" name="Google Shape;999;p46"/>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00" name="Google Shape;1000;p46"/>
              <p:cNvPicPr preferRelativeResize="0"/>
              <p:nvPr/>
            </p:nvPicPr>
            <p:blipFill rotWithShape="1">
              <a:blip r:embed="rId7">
                <a:alphaModFix/>
              </a:blip>
              <a:srcRect b="0" l="0" r="0" t="0"/>
              <a:stretch/>
            </p:blipFill>
            <p:spPr>
              <a:xfrm>
                <a:off x="6286988" y="3384079"/>
                <a:ext cx="645525" cy="811351"/>
              </a:xfrm>
              <a:prstGeom prst="rect">
                <a:avLst/>
              </a:prstGeom>
              <a:noFill/>
              <a:ln>
                <a:noFill/>
              </a:ln>
            </p:spPr>
          </p:pic>
        </p:grpSp>
        <p:sp>
          <p:nvSpPr>
            <p:cNvPr id="1001" name="Google Shape;1001;p46"/>
            <p:cNvSpPr txBox="1"/>
            <p:nvPr/>
          </p:nvSpPr>
          <p:spPr>
            <a:xfrm rot="1695">
              <a:off x="6282716" y="3144825"/>
              <a:ext cx="608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D2</a:t>
              </a:r>
              <a:endParaRPr b="1" i="0" sz="1000" u="none" cap="none" strike="noStrike">
                <a:solidFill>
                  <a:schemeClr val="lt1"/>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pic>
        <p:nvPicPr>
          <p:cNvPr id="1006" name="Google Shape;1006;p47"/>
          <p:cNvPicPr preferRelativeResize="0"/>
          <p:nvPr/>
        </p:nvPicPr>
        <p:blipFill rotWithShape="1">
          <a:blip r:embed="rId3">
            <a:alphaModFix/>
          </a:blip>
          <a:srcRect b="0" l="0" r="0" t="0"/>
          <a:stretch/>
        </p:blipFill>
        <p:spPr>
          <a:xfrm>
            <a:off x="1649176" y="598825"/>
            <a:ext cx="5632451" cy="4414175"/>
          </a:xfrm>
          <a:prstGeom prst="rect">
            <a:avLst/>
          </a:prstGeom>
          <a:noFill/>
          <a:ln>
            <a:noFill/>
          </a:ln>
        </p:spPr>
      </p:pic>
      <p:sp>
        <p:nvSpPr>
          <p:cNvPr id="1007" name="Google Shape;1007;p47"/>
          <p:cNvSpPr txBox="1"/>
          <p:nvPr/>
        </p:nvSpPr>
        <p:spPr>
          <a:xfrm>
            <a:off x="4400600" y="228900"/>
            <a:ext cx="22638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5HT2A receptors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cxnSp>
        <p:nvCxnSpPr>
          <p:cNvPr id="1008" name="Google Shape;1008;p47"/>
          <p:cNvCxnSpPr/>
          <p:nvPr/>
        </p:nvCxnSpPr>
        <p:spPr>
          <a:xfrm rot="10800000">
            <a:off x="2561350" y="543800"/>
            <a:ext cx="1330800" cy="1370400"/>
          </a:xfrm>
          <a:prstGeom prst="straightConnector1">
            <a:avLst/>
          </a:prstGeom>
          <a:noFill/>
          <a:ln cap="flat" cmpd="sng" w="9525">
            <a:solidFill>
              <a:srgbClr val="FF0000"/>
            </a:solidFill>
            <a:prstDash val="solid"/>
            <a:round/>
            <a:headEnd len="sm" w="sm" type="none"/>
            <a:tailEnd len="sm" w="sm" type="none"/>
          </a:ln>
        </p:spPr>
      </p:cxnSp>
      <p:sp>
        <p:nvSpPr>
          <p:cNvPr id="1009" name="Google Shape;1009;p47"/>
          <p:cNvSpPr txBox="1"/>
          <p:nvPr/>
        </p:nvSpPr>
        <p:spPr>
          <a:xfrm>
            <a:off x="1488075" y="228900"/>
            <a:ext cx="22638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NMDA receptors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cxnSp>
        <p:nvCxnSpPr>
          <p:cNvPr id="1010" name="Google Shape;1010;p47"/>
          <p:cNvCxnSpPr/>
          <p:nvPr/>
        </p:nvCxnSpPr>
        <p:spPr>
          <a:xfrm rot="10800000">
            <a:off x="5501700" y="3151250"/>
            <a:ext cx="2097900" cy="0"/>
          </a:xfrm>
          <a:prstGeom prst="straightConnector1">
            <a:avLst/>
          </a:prstGeom>
          <a:noFill/>
          <a:ln cap="flat" cmpd="sng" w="9525">
            <a:solidFill>
              <a:srgbClr val="0000FF"/>
            </a:solidFill>
            <a:prstDash val="solid"/>
            <a:round/>
            <a:headEnd len="sm" w="sm" type="none"/>
            <a:tailEnd len="sm" w="sm" type="none"/>
          </a:ln>
        </p:spPr>
      </p:cxnSp>
      <p:sp>
        <p:nvSpPr>
          <p:cNvPr id="1011" name="Google Shape;1011;p47"/>
          <p:cNvSpPr txBox="1"/>
          <p:nvPr/>
        </p:nvSpPr>
        <p:spPr>
          <a:xfrm>
            <a:off x="7539200" y="2947825"/>
            <a:ext cx="22638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D2 receptors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pic>
        <p:nvPicPr>
          <p:cNvPr id="1012" name="Google Shape;1012;p47"/>
          <p:cNvPicPr preferRelativeResize="0"/>
          <p:nvPr/>
        </p:nvPicPr>
        <p:blipFill rotWithShape="1">
          <a:blip r:embed="rId4">
            <a:alphaModFix/>
          </a:blip>
          <a:srcRect b="0" l="0" r="0" t="0"/>
          <a:stretch/>
        </p:blipFill>
        <p:spPr>
          <a:xfrm>
            <a:off x="4185050" y="4711825"/>
            <a:ext cx="2122825" cy="393775"/>
          </a:xfrm>
          <a:prstGeom prst="rect">
            <a:avLst/>
          </a:prstGeom>
          <a:noFill/>
          <a:ln>
            <a:noFill/>
          </a:ln>
        </p:spPr>
      </p:pic>
      <p:pic>
        <p:nvPicPr>
          <p:cNvPr id="1013" name="Google Shape;1013;p47"/>
          <p:cNvPicPr preferRelativeResize="0"/>
          <p:nvPr/>
        </p:nvPicPr>
        <p:blipFill rotWithShape="1">
          <a:blip r:embed="rId5">
            <a:alphaModFix/>
          </a:blip>
          <a:srcRect b="0" l="0" r="0" t="0"/>
          <a:stretch/>
        </p:blipFill>
        <p:spPr>
          <a:xfrm>
            <a:off x="1839050" y="598824"/>
            <a:ext cx="757025" cy="1057225"/>
          </a:xfrm>
          <a:prstGeom prst="rect">
            <a:avLst/>
          </a:prstGeom>
          <a:noFill/>
          <a:ln>
            <a:noFill/>
          </a:ln>
        </p:spPr>
      </p:pic>
      <p:grpSp>
        <p:nvGrpSpPr>
          <p:cNvPr id="1014" name="Google Shape;1014;p47"/>
          <p:cNvGrpSpPr/>
          <p:nvPr/>
        </p:nvGrpSpPr>
        <p:grpSpPr>
          <a:xfrm>
            <a:off x="5970886" y="58055"/>
            <a:ext cx="1500615" cy="1742915"/>
            <a:chOff x="2292025" y="3445408"/>
            <a:chExt cx="1500615" cy="1742915"/>
          </a:xfrm>
        </p:grpSpPr>
        <p:grpSp>
          <p:nvGrpSpPr>
            <p:cNvPr id="1015" name="Google Shape;1015;p47"/>
            <p:cNvGrpSpPr/>
            <p:nvPr/>
          </p:nvGrpSpPr>
          <p:grpSpPr>
            <a:xfrm>
              <a:off x="2643052" y="3893681"/>
              <a:ext cx="1149588" cy="1294642"/>
              <a:chOff x="6635050" y="2000491"/>
              <a:chExt cx="2065376" cy="2325983"/>
            </a:xfrm>
          </p:grpSpPr>
          <p:pic>
            <p:nvPicPr>
              <p:cNvPr id="1016" name="Google Shape;1016;p47"/>
              <p:cNvPicPr preferRelativeResize="0"/>
              <p:nvPr/>
            </p:nvPicPr>
            <p:blipFill rotWithShape="1">
              <a:blip r:embed="rId6">
                <a:alphaModFix/>
              </a:blip>
              <a:srcRect b="0" l="64874" r="0" t="0"/>
              <a:stretch/>
            </p:blipFill>
            <p:spPr>
              <a:xfrm>
                <a:off x="7655287" y="2000503"/>
                <a:ext cx="670989" cy="990209"/>
              </a:xfrm>
              <a:prstGeom prst="rect">
                <a:avLst/>
              </a:prstGeom>
              <a:noFill/>
              <a:ln>
                <a:noFill/>
              </a:ln>
            </p:spPr>
          </p:pic>
          <p:pic>
            <p:nvPicPr>
              <p:cNvPr id="1017" name="Google Shape;1017;p47"/>
              <p:cNvPicPr preferRelativeResize="0"/>
              <p:nvPr/>
            </p:nvPicPr>
            <p:blipFill rotWithShape="1">
              <a:blip r:embed="rId6">
                <a:alphaModFix/>
              </a:blip>
              <a:srcRect b="0" l="0" r="60319" t="0"/>
              <a:stretch/>
            </p:blipFill>
            <p:spPr>
              <a:xfrm>
                <a:off x="6897275" y="2000491"/>
                <a:ext cx="757992" cy="990209"/>
              </a:xfrm>
              <a:prstGeom prst="rect">
                <a:avLst/>
              </a:prstGeom>
              <a:noFill/>
              <a:ln>
                <a:noFill/>
              </a:ln>
            </p:spPr>
          </p:pic>
          <p:pic>
            <p:nvPicPr>
              <p:cNvPr id="1018" name="Google Shape;1018;p47"/>
              <p:cNvPicPr preferRelativeResize="0"/>
              <p:nvPr/>
            </p:nvPicPr>
            <p:blipFill rotWithShape="1">
              <a:blip r:embed="rId7">
                <a:alphaModFix/>
              </a:blip>
              <a:srcRect b="0" l="0" r="0" t="20286"/>
              <a:stretch/>
            </p:blipFill>
            <p:spPr>
              <a:xfrm>
                <a:off x="6635050" y="2680100"/>
                <a:ext cx="2065376" cy="1646374"/>
              </a:xfrm>
              <a:prstGeom prst="rect">
                <a:avLst/>
              </a:prstGeom>
              <a:noFill/>
              <a:ln>
                <a:noFill/>
              </a:ln>
            </p:spPr>
          </p:pic>
        </p:grpSp>
        <p:grpSp>
          <p:nvGrpSpPr>
            <p:cNvPr id="1019" name="Google Shape;1019;p47"/>
            <p:cNvGrpSpPr/>
            <p:nvPr/>
          </p:nvGrpSpPr>
          <p:grpSpPr>
            <a:xfrm rot="-2242626">
              <a:off x="2403379" y="3603024"/>
              <a:ext cx="726496" cy="612607"/>
              <a:chOff x="1024250" y="3923325"/>
              <a:chExt cx="924000" cy="779150"/>
            </a:xfrm>
          </p:grpSpPr>
          <p:grpSp>
            <p:nvGrpSpPr>
              <p:cNvPr id="1020" name="Google Shape;1020;p47"/>
              <p:cNvGrpSpPr/>
              <p:nvPr/>
            </p:nvGrpSpPr>
            <p:grpSpPr>
              <a:xfrm rot="10800000">
                <a:off x="1024250" y="3923325"/>
                <a:ext cx="924000" cy="721525"/>
                <a:chOff x="1799350" y="888550"/>
                <a:chExt cx="924000" cy="721525"/>
              </a:xfrm>
            </p:grpSpPr>
            <p:sp>
              <p:nvSpPr>
                <p:cNvPr id="1021" name="Google Shape;1021;p47"/>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47"/>
                <p:cNvSpPr/>
                <p:nvPr/>
              </p:nvSpPr>
              <p:spPr>
                <a:xfrm>
                  <a:off x="2082150" y="1218825"/>
                  <a:ext cx="338700" cy="338700"/>
                </a:xfrm>
                <a:prstGeom prst="ellipse">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47"/>
                <p:cNvSpPr/>
                <p:nvPr/>
              </p:nvSpPr>
              <p:spPr>
                <a:xfrm>
                  <a:off x="1799350" y="1425575"/>
                  <a:ext cx="924000" cy="184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24" name="Google Shape;1024;p47"/>
              <p:cNvSpPr txBox="1"/>
              <p:nvPr/>
            </p:nvSpPr>
            <p:spPr>
              <a:xfrm>
                <a:off x="1194675" y="4310975"/>
                <a:ext cx="712500" cy="39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Arial"/>
                    <a:ea typeface="Arial"/>
                    <a:cs typeface="Arial"/>
                    <a:sym typeface="Arial"/>
                  </a:rPr>
                  <a:t>5HT2A</a:t>
                </a:r>
                <a:endParaRPr b="1" i="0" sz="800" u="none" cap="none" strike="noStrike">
                  <a:solidFill>
                    <a:schemeClr val="dk1"/>
                  </a:solidFill>
                  <a:latin typeface="Arial"/>
                  <a:ea typeface="Arial"/>
                  <a:cs typeface="Arial"/>
                  <a:sym typeface="Arial"/>
                </a:endParaRPr>
              </a:p>
            </p:txBody>
          </p:sp>
        </p:grpSp>
      </p:grpSp>
      <p:grpSp>
        <p:nvGrpSpPr>
          <p:cNvPr id="1025" name="Google Shape;1025;p47"/>
          <p:cNvGrpSpPr/>
          <p:nvPr/>
        </p:nvGrpSpPr>
        <p:grpSpPr>
          <a:xfrm>
            <a:off x="7711889" y="3363149"/>
            <a:ext cx="924179" cy="1269056"/>
            <a:chOff x="6221889" y="2926374"/>
            <a:chExt cx="924179" cy="1269056"/>
          </a:xfrm>
        </p:grpSpPr>
        <p:grpSp>
          <p:nvGrpSpPr>
            <p:cNvPr id="1026" name="Google Shape;1026;p47"/>
            <p:cNvGrpSpPr/>
            <p:nvPr/>
          </p:nvGrpSpPr>
          <p:grpSpPr>
            <a:xfrm>
              <a:off x="6221889" y="2926374"/>
              <a:ext cx="924179" cy="1269056"/>
              <a:chOff x="6221889" y="2926374"/>
              <a:chExt cx="924179" cy="1269056"/>
            </a:xfrm>
          </p:grpSpPr>
          <p:grpSp>
            <p:nvGrpSpPr>
              <p:cNvPr id="1027" name="Google Shape;1027;p47"/>
              <p:cNvGrpSpPr/>
              <p:nvPr/>
            </p:nvGrpSpPr>
            <p:grpSpPr>
              <a:xfrm>
                <a:off x="6221889" y="2926374"/>
                <a:ext cx="924179" cy="702792"/>
                <a:chOff x="7692889" y="1344149"/>
                <a:chExt cx="924179" cy="702792"/>
              </a:xfrm>
            </p:grpSpPr>
            <p:grpSp>
              <p:nvGrpSpPr>
                <p:cNvPr id="1028" name="Google Shape;1028;p47"/>
                <p:cNvGrpSpPr/>
                <p:nvPr/>
              </p:nvGrpSpPr>
              <p:grpSpPr>
                <a:xfrm rot="5400000">
                  <a:off x="7808596" y="1514377"/>
                  <a:ext cx="535627" cy="529500"/>
                  <a:chOff x="7365092" y="931681"/>
                  <a:chExt cx="535627" cy="529500"/>
                </a:xfrm>
              </p:grpSpPr>
              <p:sp>
                <p:nvSpPr>
                  <p:cNvPr id="1029" name="Google Shape;1029;p47"/>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47"/>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31" name="Google Shape;1031;p47"/>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32" name="Google Shape;1032;p47"/>
              <p:cNvPicPr preferRelativeResize="0"/>
              <p:nvPr/>
            </p:nvPicPr>
            <p:blipFill rotWithShape="1">
              <a:blip r:embed="rId8">
                <a:alphaModFix/>
              </a:blip>
              <a:srcRect b="0" l="0" r="0" t="0"/>
              <a:stretch/>
            </p:blipFill>
            <p:spPr>
              <a:xfrm>
                <a:off x="6286988" y="3384079"/>
                <a:ext cx="645525" cy="811351"/>
              </a:xfrm>
              <a:prstGeom prst="rect">
                <a:avLst/>
              </a:prstGeom>
              <a:noFill/>
              <a:ln>
                <a:noFill/>
              </a:ln>
            </p:spPr>
          </p:pic>
        </p:grpSp>
        <p:sp>
          <p:nvSpPr>
            <p:cNvPr id="1033" name="Google Shape;1033;p47"/>
            <p:cNvSpPr txBox="1"/>
            <p:nvPr/>
          </p:nvSpPr>
          <p:spPr>
            <a:xfrm rot="1695">
              <a:off x="6282716" y="3144825"/>
              <a:ext cx="608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D2</a:t>
              </a:r>
              <a:endParaRPr b="1" i="0" sz="1000" u="none" cap="none" strike="noStrike">
                <a:solidFill>
                  <a:schemeClr val="lt1"/>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pic>
        <p:nvPicPr>
          <p:cNvPr id="1038" name="Google Shape;1038;p48"/>
          <p:cNvPicPr preferRelativeResize="0"/>
          <p:nvPr/>
        </p:nvPicPr>
        <p:blipFill rotWithShape="1">
          <a:blip r:embed="rId3">
            <a:alphaModFix/>
          </a:blip>
          <a:srcRect b="0" l="0" r="0" t="0"/>
          <a:stretch/>
        </p:blipFill>
        <p:spPr>
          <a:xfrm>
            <a:off x="1649176" y="598825"/>
            <a:ext cx="5632451" cy="4414175"/>
          </a:xfrm>
          <a:prstGeom prst="rect">
            <a:avLst/>
          </a:prstGeom>
          <a:noFill/>
          <a:ln>
            <a:noFill/>
          </a:ln>
        </p:spPr>
      </p:pic>
      <p:sp>
        <p:nvSpPr>
          <p:cNvPr id="1039" name="Google Shape;1039;p48"/>
          <p:cNvSpPr txBox="1"/>
          <p:nvPr/>
        </p:nvSpPr>
        <p:spPr>
          <a:xfrm>
            <a:off x="4400600" y="228900"/>
            <a:ext cx="22638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5HT2A receptors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cxnSp>
        <p:nvCxnSpPr>
          <p:cNvPr id="1040" name="Google Shape;1040;p48"/>
          <p:cNvCxnSpPr/>
          <p:nvPr/>
        </p:nvCxnSpPr>
        <p:spPr>
          <a:xfrm rot="10800000">
            <a:off x="2561350" y="543800"/>
            <a:ext cx="1330800" cy="1370400"/>
          </a:xfrm>
          <a:prstGeom prst="straightConnector1">
            <a:avLst/>
          </a:prstGeom>
          <a:noFill/>
          <a:ln cap="flat" cmpd="sng" w="9525">
            <a:solidFill>
              <a:srgbClr val="FF0000"/>
            </a:solidFill>
            <a:prstDash val="solid"/>
            <a:round/>
            <a:headEnd len="sm" w="sm" type="none"/>
            <a:tailEnd len="sm" w="sm" type="none"/>
          </a:ln>
        </p:spPr>
      </p:cxnSp>
      <p:sp>
        <p:nvSpPr>
          <p:cNvPr id="1041" name="Google Shape;1041;p48"/>
          <p:cNvSpPr txBox="1"/>
          <p:nvPr/>
        </p:nvSpPr>
        <p:spPr>
          <a:xfrm>
            <a:off x="1488075" y="228900"/>
            <a:ext cx="22638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NMDA receptors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cxnSp>
        <p:nvCxnSpPr>
          <p:cNvPr id="1042" name="Google Shape;1042;p48"/>
          <p:cNvCxnSpPr/>
          <p:nvPr/>
        </p:nvCxnSpPr>
        <p:spPr>
          <a:xfrm rot="10800000">
            <a:off x="5501700" y="3151250"/>
            <a:ext cx="2097900" cy="0"/>
          </a:xfrm>
          <a:prstGeom prst="straightConnector1">
            <a:avLst/>
          </a:prstGeom>
          <a:noFill/>
          <a:ln cap="flat" cmpd="sng" w="9525">
            <a:solidFill>
              <a:srgbClr val="0000FF"/>
            </a:solidFill>
            <a:prstDash val="solid"/>
            <a:round/>
            <a:headEnd len="sm" w="sm" type="none"/>
            <a:tailEnd len="sm" w="sm" type="none"/>
          </a:ln>
        </p:spPr>
      </p:cxnSp>
      <p:sp>
        <p:nvSpPr>
          <p:cNvPr id="1043" name="Google Shape;1043;p48"/>
          <p:cNvSpPr txBox="1"/>
          <p:nvPr/>
        </p:nvSpPr>
        <p:spPr>
          <a:xfrm>
            <a:off x="7539200" y="2947825"/>
            <a:ext cx="22638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D2 receptors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pic>
        <p:nvPicPr>
          <p:cNvPr id="1044" name="Google Shape;1044;p48"/>
          <p:cNvPicPr preferRelativeResize="0"/>
          <p:nvPr/>
        </p:nvPicPr>
        <p:blipFill rotWithShape="1">
          <a:blip r:embed="rId4">
            <a:alphaModFix/>
          </a:blip>
          <a:srcRect b="0" l="0" r="0" t="0"/>
          <a:stretch/>
        </p:blipFill>
        <p:spPr>
          <a:xfrm>
            <a:off x="4185050" y="4711825"/>
            <a:ext cx="2122825" cy="393775"/>
          </a:xfrm>
          <a:prstGeom prst="rect">
            <a:avLst/>
          </a:prstGeom>
          <a:noFill/>
          <a:ln>
            <a:noFill/>
          </a:ln>
        </p:spPr>
      </p:pic>
      <p:pic>
        <p:nvPicPr>
          <p:cNvPr id="1045" name="Google Shape;1045;p48"/>
          <p:cNvPicPr preferRelativeResize="0"/>
          <p:nvPr/>
        </p:nvPicPr>
        <p:blipFill rotWithShape="1">
          <a:blip r:embed="rId5">
            <a:alphaModFix/>
          </a:blip>
          <a:srcRect b="0" l="0" r="0" t="0"/>
          <a:stretch/>
        </p:blipFill>
        <p:spPr>
          <a:xfrm>
            <a:off x="1839050" y="598824"/>
            <a:ext cx="757025" cy="1057225"/>
          </a:xfrm>
          <a:prstGeom prst="rect">
            <a:avLst/>
          </a:prstGeom>
          <a:noFill/>
          <a:ln>
            <a:noFill/>
          </a:ln>
        </p:spPr>
      </p:pic>
      <p:grpSp>
        <p:nvGrpSpPr>
          <p:cNvPr id="1046" name="Google Shape;1046;p48"/>
          <p:cNvGrpSpPr/>
          <p:nvPr/>
        </p:nvGrpSpPr>
        <p:grpSpPr>
          <a:xfrm>
            <a:off x="5970886" y="58055"/>
            <a:ext cx="1500615" cy="1742915"/>
            <a:chOff x="2292025" y="3445408"/>
            <a:chExt cx="1500615" cy="1742915"/>
          </a:xfrm>
        </p:grpSpPr>
        <p:grpSp>
          <p:nvGrpSpPr>
            <p:cNvPr id="1047" name="Google Shape;1047;p48"/>
            <p:cNvGrpSpPr/>
            <p:nvPr/>
          </p:nvGrpSpPr>
          <p:grpSpPr>
            <a:xfrm>
              <a:off x="2643052" y="3893681"/>
              <a:ext cx="1149588" cy="1294642"/>
              <a:chOff x="6635050" y="2000491"/>
              <a:chExt cx="2065376" cy="2325983"/>
            </a:xfrm>
          </p:grpSpPr>
          <p:pic>
            <p:nvPicPr>
              <p:cNvPr id="1048" name="Google Shape;1048;p48"/>
              <p:cNvPicPr preferRelativeResize="0"/>
              <p:nvPr/>
            </p:nvPicPr>
            <p:blipFill rotWithShape="1">
              <a:blip r:embed="rId6">
                <a:alphaModFix/>
              </a:blip>
              <a:srcRect b="0" l="64874" r="0" t="0"/>
              <a:stretch/>
            </p:blipFill>
            <p:spPr>
              <a:xfrm>
                <a:off x="7655287" y="2000503"/>
                <a:ext cx="670989" cy="990209"/>
              </a:xfrm>
              <a:prstGeom prst="rect">
                <a:avLst/>
              </a:prstGeom>
              <a:noFill/>
              <a:ln>
                <a:noFill/>
              </a:ln>
            </p:spPr>
          </p:pic>
          <p:pic>
            <p:nvPicPr>
              <p:cNvPr id="1049" name="Google Shape;1049;p48"/>
              <p:cNvPicPr preferRelativeResize="0"/>
              <p:nvPr/>
            </p:nvPicPr>
            <p:blipFill rotWithShape="1">
              <a:blip r:embed="rId6">
                <a:alphaModFix/>
              </a:blip>
              <a:srcRect b="0" l="0" r="60319" t="0"/>
              <a:stretch/>
            </p:blipFill>
            <p:spPr>
              <a:xfrm>
                <a:off x="6897275" y="2000491"/>
                <a:ext cx="757992" cy="990209"/>
              </a:xfrm>
              <a:prstGeom prst="rect">
                <a:avLst/>
              </a:prstGeom>
              <a:noFill/>
              <a:ln>
                <a:noFill/>
              </a:ln>
            </p:spPr>
          </p:pic>
          <p:pic>
            <p:nvPicPr>
              <p:cNvPr id="1050" name="Google Shape;1050;p48"/>
              <p:cNvPicPr preferRelativeResize="0"/>
              <p:nvPr/>
            </p:nvPicPr>
            <p:blipFill rotWithShape="1">
              <a:blip r:embed="rId7">
                <a:alphaModFix/>
              </a:blip>
              <a:srcRect b="0" l="0" r="0" t="20286"/>
              <a:stretch/>
            </p:blipFill>
            <p:spPr>
              <a:xfrm>
                <a:off x="6635050" y="2680100"/>
                <a:ext cx="2065376" cy="1646374"/>
              </a:xfrm>
              <a:prstGeom prst="rect">
                <a:avLst/>
              </a:prstGeom>
              <a:noFill/>
              <a:ln>
                <a:noFill/>
              </a:ln>
            </p:spPr>
          </p:pic>
        </p:grpSp>
        <p:grpSp>
          <p:nvGrpSpPr>
            <p:cNvPr id="1051" name="Google Shape;1051;p48"/>
            <p:cNvGrpSpPr/>
            <p:nvPr/>
          </p:nvGrpSpPr>
          <p:grpSpPr>
            <a:xfrm rot="-2242626">
              <a:off x="2403379" y="3603024"/>
              <a:ext cx="726496" cy="612607"/>
              <a:chOff x="1024250" y="3923325"/>
              <a:chExt cx="924000" cy="779150"/>
            </a:xfrm>
          </p:grpSpPr>
          <p:grpSp>
            <p:nvGrpSpPr>
              <p:cNvPr id="1052" name="Google Shape;1052;p48"/>
              <p:cNvGrpSpPr/>
              <p:nvPr/>
            </p:nvGrpSpPr>
            <p:grpSpPr>
              <a:xfrm rot="10800000">
                <a:off x="1024250" y="3923325"/>
                <a:ext cx="924000" cy="721525"/>
                <a:chOff x="1799350" y="888550"/>
                <a:chExt cx="924000" cy="721525"/>
              </a:xfrm>
            </p:grpSpPr>
            <p:sp>
              <p:nvSpPr>
                <p:cNvPr id="1053" name="Google Shape;1053;p48"/>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48"/>
                <p:cNvSpPr/>
                <p:nvPr/>
              </p:nvSpPr>
              <p:spPr>
                <a:xfrm>
                  <a:off x="2082150" y="1218825"/>
                  <a:ext cx="338700" cy="338700"/>
                </a:xfrm>
                <a:prstGeom prst="ellipse">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48"/>
                <p:cNvSpPr/>
                <p:nvPr/>
              </p:nvSpPr>
              <p:spPr>
                <a:xfrm>
                  <a:off x="1799350" y="1425575"/>
                  <a:ext cx="924000" cy="184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56" name="Google Shape;1056;p48"/>
              <p:cNvSpPr txBox="1"/>
              <p:nvPr/>
            </p:nvSpPr>
            <p:spPr>
              <a:xfrm>
                <a:off x="1194675" y="4310975"/>
                <a:ext cx="712500" cy="39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1"/>
                    </a:solidFill>
                    <a:latin typeface="Arial"/>
                    <a:ea typeface="Arial"/>
                    <a:cs typeface="Arial"/>
                    <a:sym typeface="Arial"/>
                  </a:rPr>
                  <a:t>5HT2A</a:t>
                </a:r>
                <a:endParaRPr b="1" i="0" sz="800" u="none" cap="none" strike="noStrike">
                  <a:solidFill>
                    <a:schemeClr val="dk1"/>
                  </a:solidFill>
                  <a:latin typeface="Arial"/>
                  <a:ea typeface="Arial"/>
                  <a:cs typeface="Arial"/>
                  <a:sym typeface="Arial"/>
                </a:endParaRPr>
              </a:p>
            </p:txBody>
          </p:sp>
        </p:grpSp>
      </p:grpSp>
      <p:grpSp>
        <p:nvGrpSpPr>
          <p:cNvPr id="1057" name="Google Shape;1057;p48"/>
          <p:cNvGrpSpPr/>
          <p:nvPr/>
        </p:nvGrpSpPr>
        <p:grpSpPr>
          <a:xfrm>
            <a:off x="7711889" y="3363149"/>
            <a:ext cx="924179" cy="1269056"/>
            <a:chOff x="6221889" y="2926374"/>
            <a:chExt cx="924179" cy="1269056"/>
          </a:xfrm>
        </p:grpSpPr>
        <p:grpSp>
          <p:nvGrpSpPr>
            <p:cNvPr id="1058" name="Google Shape;1058;p48"/>
            <p:cNvGrpSpPr/>
            <p:nvPr/>
          </p:nvGrpSpPr>
          <p:grpSpPr>
            <a:xfrm>
              <a:off x="6221889" y="2926374"/>
              <a:ext cx="924179" cy="1269056"/>
              <a:chOff x="6221889" y="2926374"/>
              <a:chExt cx="924179" cy="1269056"/>
            </a:xfrm>
          </p:grpSpPr>
          <p:grpSp>
            <p:nvGrpSpPr>
              <p:cNvPr id="1059" name="Google Shape;1059;p48"/>
              <p:cNvGrpSpPr/>
              <p:nvPr/>
            </p:nvGrpSpPr>
            <p:grpSpPr>
              <a:xfrm>
                <a:off x="6221889" y="2926374"/>
                <a:ext cx="924179" cy="702792"/>
                <a:chOff x="7692889" y="1344149"/>
                <a:chExt cx="924179" cy="702792"/>
              </a:xfrm>
            </p:grpSpPr>
            <p:grpSp>
              <p:nvGrpSpPr>
                <p:cNvPr id="1060" name="Google Shape;1060;p48"/>
                <p:cNvGrpSpPr/>
                <p:nvPr/>
              </p:nvGrpSpPr>
              <p:grpSpPr>
                <a:xfrm rot="5400000">
                  <a:off x="7808596" y="1514377"/>
                  <a:ext cx="535627" cy="529500"/>
                  <a:chOff x="7365092" y="931681"/>
                  <a:chExt cx="535627" cy="529500"/>
                </a:xfrm>
              </p:grpSpPr>
              <p:sp>
                <p:nvSpPr>
                  <p:cNvPr id="1061" name="Google Shape;1061;p48"/>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48"/>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63" name="Google Shape;1063;p48"/>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64" name="Google Shape;1064;p48"/>
              <p:cNvPicPr preferRelativeResize="0"/>
              <p:nvPr/>
            </p:nvPicPr>
            <p:blipFill rotWithShape="1">
              <a:blip r:embed="rId8">
                <a:alphaModFix/>
              </a:blip>
              <a:srcRect b="0" l="0" r="0" t="0"/>
              <a:stretch/>
            </p:blipFill>
            <p:spPr>
              <a:xfrm>
                <a:off x="6286988" y="3384079"/>
                <a:ext cx="645525" cy="811351"/>
              </a:xfrm>
              <a:prstGeom prst="rect">
                <a:avLst/>
              </a:prstGeom>
              <a:noFill/>
              <a:ln>
                <a:noFill/>
              </a:ln>
            </p:spPr>
          </p:pic>
        </p:grpSp>
        <p:sp>
          <p:nvSpPr>
            <p:cNvPr id="1065" name="Google Shape;1065;p48"/>
            <p:cNvSpPr txBox="1"/>
            <p:nvPr/>
          </p:nvSpPr>
          <p:spPr>
            <a:xfrm rot="1695">
              <a:off x="6282716" y="3144825"/>
              <a:ext cx="608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D2</a:t>
              </a:r>
              <a:endParaRPr b="1" i="0" sz="1000" u="none" cap="none" strike="noStrike">
                <a:solidFill>
                  <a:schemeClr val="lt1"/>
                </a:solidFill>
                <a:latin typeface="Arial"/>
                <a:ea typeface="Arial"/>
                <a:cs typeface="Arial"/>
                <a:sym typeface="Arial"/>
              </a:endParaRPr>
            </a:p>
          </p:txBody>
        </p:sp>
      </p:grpSp>
      <p:pic>
        <p:nvPicPr>
          <p:cNvPr id="1066" name="Google Shape;1066;p48"/>
          <p:cNvPicPr preferRelativeResize="0"/>
          <p:nvPr/>
        </p:nvPicPr>
        <p:blipFill rotWithShape="1">
          <a:blip r:embed="rId9">
            <a:alphaModFix/>
          </a:blip>
          <a:srcRect b="0" l="0" r="0" t="0"/>
          <a:stretch/>
        </p:blipFill>
        <p:spPr>
          <a:xfrm>
            <a:off x="381065" y="557373"/>
            <a:ext cx="679150" cy="327225"/>
          </a:xfrm>
          <a:prstGeom prst="rect">
            <a:avLst/>
          </a:prstGeom>
          <a:noFill/>
          <a:ln>
            <a:noFill/>
          </a:ln>
        </p:spPr>
      </p:pic>
      <p:sp>
        <p:nvSpPr>
          <p:cNvPr id="1067" name="Google Shape;1067;p48"/>
          <p:cNvSpPr txBox="1"/>
          <p:nvPr/>
        </p:nvSpPr>
        <p:spPr>
          <a:xfrm>
            <a:off x="243487" y="851391"/>
            <a:ext cx="22638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Glutamate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cxnSp>
        <p:nvCxnSpPr>
          <p:cNvPr id="1068" name="Google Shape;1068;p48"/>
          <p:cNvCxnSpPr/>
          <p:nvPr/>
        </p:nvCxnSpPr>
        <p:spPr>
          <a:xfrm flipH="1" rot="10800000">
            <a:off x="1274164" y="851112"/>
            <a:ext cx="764498" cy="206366"/>
          </a:xfrm>
          <a:prstGeom prst="straightConnector1">
            <a:avLst/>
          </a:prstGeom>
          <a:noFill/>
          <a:ln cap="flat" cmpd="sng" w="28575">
            <a:solidFill>
              <a:srgbClr val="202020"/>
            </a:solidFill>
            <a:prstDash val="solid"/>
            <a:round/>
            <a:headEnd len="sm" w="sm"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pic>
        <p:nvPicPr>
          <p:cNvPr descr="http://bp1.blogger.com/_8gzfmDP84J0/Rzxc0f8WG7I/AAAAAAAAByE/S4j021gGrQA/s320/Missouri+Monarch.jpg" id="1073" name="Google Shape;1073;p49"/>
          <p:cNvPicPr preferRelativeResize="0"/>
          <p:nvPr/>
        </p:nvPicPr>
        <p:blipFill rotWithShape="1">
          <a:blip r:embed="rId3">
            <a:alphaModFix/>
          </a:blip>
          <a:srcRect b="0" l="0" r="0" t="0"/>
          <a:stretch/>
        </p:blipFill>
        <p:spPr>
          <a:xfrm>
            <a:off x="5126000" y="1127000"/>
            <a:ext cx="2251050" cy="2476150"/>
          </a:xfrm>
          <a:prstGeom prst="rect">
            <a:avLst/>
          </a:prstGeom>
          <a:noFill/>
          <a:ln>
            <a:noFill/>
          </a:ln>
        </p:spPr>
      </p:pic>
      <p:pic>
        <p:nvPicPr>
          <p:cNvPr descr="http://a.espncdn.com/winnercomm/general/general/i/P2_Sutton_Misc_001.jpg" id="1074" name="Google Shape;1074;p49"/>
          <p:cNvPicPr preferRelativeResize="0"/>
          <p:nvPr/>
        </p:nvPicPr>
        <p:blipFill rotWithShape="1">
          <a:blip r:embed="rId4">
            <a:alphaModFix/>
          </a:blip>
          <a:srcRect b="0" l="0" r="0" t="0"/>
          <a:stretch/>
        </p:blipFill>
        <p:spPr>
          <a:xfrm>
            <a:off x="1419148" y="1060528"/>
            <a:ext cx="1961825" cy="2524400"/>
          </a:xfrm>
          <a:prstGeom prst="rect">
            <a:avLst/>
          </a:prstGeom>
          <a:noFill/>
          <a:ln>
            <a:noFill/>
          </a:ln>
        </p:spPr>
      </p:pic>
      <p:sp>
        <p:nvSpPr>
          <p:cNvPr id="1075" name="Google Shape;1075;p49"/>
          <p:cNvSpPr txBox="1"/>
          <p:nvPr/>
        </p:nvSpPr>
        <p:spPr>
          <a:xfrm>
            <a:off x="241395" y="114880"/>
            <a:ext cx="35775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Antipsychotics</a:t>
            </a:r>
            <a:endParaRPr b="1" i="0" sz="1600" u="none" cap="none" strike="noStrike">
              <a:solidFill>
                <a:schemeClr val="dk1"/>
              </a:solidFill>
              <a:latin typeface="Arial"/>
              <a:ea typeface="Arial"/>
              <a:cs typeface="Arial"/>
              <a:sym typeface="Arial"/>
            </a:endParaRPr>
          </a:p>
        </p:txBody>
      </p:sp>
      <p:sp>
        <p:nvSpPr>
          <p:cNvPr id="1076" name="Google Shape;1076;p49"/>
          <p:cNvSpPr txBox="1"/>
          <p:nvPr/>
        </p:nvSpPr>
        <p:spPr>
          <a:xfrm>
            <a:off x="1868947" y="695900"/>
            <a:ext cx="10764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Typicals</a:t>
            </a:r>
            <a:endParaRPr b="1" i="0" sz="1600" u="none" cap="none" strike="noStrike">
              <a:solidFill>
                <a:schemeClr val="dk1"/>
              </a:solidFill>
              <a:latin typeface="Arial"/>
              <a:ea typeface="Arial"/>
              <a:cs typeface="Arial"/>
              <a:sym typeface="Arial"/>
            </a:endParaRPr>
          </a:p>
        </p:txBody>
      </p:sp>
      <p:sp>
        <p:nvSpPr>
          <p:cNvPr id="1077" name="Google Shape;1077;p49"/>
          <p:cNvSpPr txBox="1"/>
          <p:nvPr/>
        </p:nvSpPr>
        <p:spPr>
          <a:xfrm>
            <a:off x="5625426" y="695900"/>
            <a:ext cx="12522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Atypicals</a:t>
            </a:r>
            <a:endParaRPr b="1" i="0" sz="1600" u="none" cap="none" strike="noStrike">
              <a:solidFill>
                <a:schemeClr val="dk1"/>
              </a:solidFill>
              <a:latin typeface="Arial"/>
              <a:ea typeface="Arial"/>
              <a:cs typeface="Arial"/>
              <a:sym typeface="Arial"/>
            </a:endParaRPr>
          </a:p>
        </p:txBody>
      </p:sp>
      <p:sp>
        <p:nvSpPr>
          <p:cNvPr id="1078" name="Google Shape;1078;p49"/>
          <p:cNvSpPr txBox="1"/>
          <p:nvPr/>
        </p:nvSpPr>
        <p:spPr>
          <a:xfrm>
            <a:off x="655924" y="4729050"/>
            <a:ext cx="2673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Dr Austin Campbell</a:t>
            </a:r>
            <a:endParaRPr b="0" i="0" sz="1100" u="none" cap="none" strike="noStrike">
              <a:solidFill>
                <a:schemeClr val="dk1"/>
              </a:solidFill>
              <a:latin typeface="Arial"/>
              <a:ea typeface="Arial"/>
              <a:cs typeface="Arial"/>
              <a:sym typeface="Arial"/>
            </a:endParaRPr>
          </a:p>
        </p:txBody>
      </p:sp>
      <p:sp>
        <p:nvSpPr>
          <p:cNvPr id="1079" name="Google Shape;1079;p49"/>
          <p:cNvSpPr txBox="1"/>
          <p:nvPr/>
        </p:nvSpPr>
        <p:spPr>
          <a:xfrm>
            <a:off x="1123946" y="3645850"/>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First-Gen Antipsychotics</a:t>
            </a:r>
            <a:endParaRPr b="1" i="0" sz="1600" u="none" cap="none" strike="noStrike">
              <a:solidFill>
                <a:schemeClr val="dk1"/>
              </a:solidFill>
              <a:latin typeface="Arial"/>
              <a:ea typeface="Arial"/>
              <a:cs typeface="Arial"/>
              <a:sym typeface="Arial"/>
            </a:endParaRPr>
          </a:p>
        </p:txBody>
      </p:sp>
      <p:sp>
        <p:nvSpPr>
          <p:cNvPr id="1080" name="Google Shape;1080;p49"/>
          <p:cNvSpPr txBox="1"/>
          <p:nvPr/>
        </p:nvSpPr>
        <p:spPr>
          <a:xfrm>
            <a:off x="5023546" y="3584925"/>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Second-Gen Antipsychotics</a:t>
            </a:r>
            <a:endParaRPr b="1" i="0" sz="1600" u="none" cap="none" strike="noStrike">
              <a:solidFill>
                <a:schemeClr val="dk1"/>
              </a:solidFill>
              <a:latin typeface="Arial"/>
              <a:ea typeface="Arial"/>
              <a:cs typeface="Arial"/>
              <a:sym typeface="Arial"/>
            </a:endParaRPr>
          </a:p>
        </p:txBody>
      </p:sp>
      <p:sp>
        <p:nvSpPr>
          <p:cNvPr id="1081" name="Google Shape;1081;p49"/>
          <p:cNvSpPr txBox="1"/>
          <p:nvPr/>
        </p:nvSpPr>
        <p:spPr>
          <a:xfrm>
            <a:off x="1964047" y="4016025"/>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FGAs</a:t>
            </a:r>
            <a:endParaRPr b="1" i="0" sz="1600" u="none" cap="none" strike="noStrike">
              <a:solidFill>
                <a:schemeClr val="dk1"/>
              </a:solidFill>
              <a:latin typeface="Arial"/>
              <a:ea typeface="Arial"/>
              <a:cs typeface="Arial"/>
              <a:sym typeface="Arial"/>
            </a:endParaRPr>
          </a:p>
        </p:txBody>
      </p:sp>
      <p:sp>
        <p:nvSpPr>
          <p:cNvPr id="1082" name="Google Shape;1082;p49"/>
          <p:cNvSpPr txBox="1"/>
          <p:nvPr/>
        </p:nvSpPr>
        <p:spPr>
          <a:xfrm>
            <a:off x="5760872" y="4016025"/>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SGAs</a:t>
            </a:r>
            <a:endParaRPr b="1" i="0" sz="1600" u="none" cap="none" strike="noStrike">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50"/>
          <p:cNvSpPr txBox="1"/>
          <p:nvPr/>
        </p:nvSpPr>
        <p:spPr>
          <a:xfrm>
            <a:off x="1106951" y="238700"/>
            <a:ext cx="13284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“Typicals”</a:t>
            </a:r>
            <a:endParaRPr b="1" i="0" sz="1600" u="none" cap="none" strike="noStrike">
              <a:solidFill>
                <a:schemeClr val="dk1"/>
              </a:solidFill>
              <a:latin typeface="Arial"/>
              <a:ea typeface="Arial"/>
              <a:cs typeface="Arial"/>
              <a:sym typeface="Arial"/>
            </a:endParaRPr>
          </a:p>
        </p:txBody>
      </p:sp>
      <p:sp>
        <p:nvSpPr>
          <p:cNvPr id="1088" name="Google Shape;1088;p50"/>
          <p:cNvSpPr txBox="1"/>
          <p:nvPr/>
        </p:nvSpPr>
        <p:spPr>
          <a:xfrm>
            <a:off x="514346" y="597850"/>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First-Gen Antipsychotics</a:t>
            </a:r>
            <a:endParaRPr b="1" i="0" sz="1600" u="none" cap="none" strike="noStrike">
              <a:solidFill>
                <a:schemeClr val="dk1"/>
              </a:solidFill>
              <a:latin typeface="Arial"/>
              <a:ea typeface="Arial"/>
              <a:cs typeface="Arial"/>
              <a:sym typeface="Arial"/>
            </a:endParaRPr>
          </a:p>
        </p:txBody>
      </p:sp>
      <p:sp>
        <p:nvSpPr>
          <p:cNvPr id="1089" name="Google Shape;1089;p50"/>
          <p:cNvSpPr txBox="1"/>
          <p:nvPr/>
        </p:nvSpPr>
        <p:spPr>
          <a:xfrm>
            <a:off x="1354447" y="968025"/>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FGAs</a:t>
            </a:r>
            <a:endParaRPr b="1" i="0" sz="1600" u="none" cap="none" strike="noStrike">
              <a:solidFill>
                <a:schemeClr val="dk1"/>
              </a:solidFill>
              <a:latin typeface="Arial"/>
              <a:ea typeface="Arial"/>
              <a:cs typeface="Arial"/>
              <a:sym typeface="Arial"/>
            </a:endParaRPr>
          </a:p>
        </p:txBody>
      </p:sp>
      <p:cxnSp>
        <p:nvCxnSpPr>
          <p:cNvPr id="1090" name="Google Shape;1090;p50"/>
          <p:cNvCxnSpPr/>
          <p:nvPr/>
        </p:nvCxnSpPr>
        <p:spPr>
          <a:xfrm>
            <a:off x="3352750" y="-31800"/>
            <a:ext cx="0" cy="5207100"/>
          </a:xfrm>
          <a:prstGeom prst="straightConnector1">
            <a:avLst/>
          </a:prstGeom>
          <a:noFill/>
          <a:ln cap="flat" cmpd="sng" w="9525">
            <a:solidFill>
              <a:schemeClr val="dk2"/>
            </a:solidFill>
            <a:prstDash val="solid"/>
            <a:round/>
            <a:headEnd len="sm" w="sm" type="none"/>
            <a:tailEnd len="sm" w="sm" type="none"/>
          </a:ln>
        </p:spPr>
      </p:cxnSp>
      <p:pic>
        <p:nvPicPr>
          <p:cNvPr id="1091" name="Google Shape;1091;p50"/>
          <p:cNvPicPr preferRelativeResize="0"/>
          <p:nvPr/>
        </p:nvPicPr>
        <p:blipFill rotWithShape="1">
          <a:blip r:embed="rId3">
            <a:alphaModFix/>
          </a:blip>
          <a:srcRect b="0" l="0" r="0" t="0"/>
          <a:stretch/>
        </p:blipFill>
        <p:spPr>
          <a:xfrm>
            <a:off x="671913" y="1995226"/>
            <a:ext cx="2110675" cy="2693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51"/>
          <p:cNvSpPr txBox="1"/>
          <p:nvPr/>
        </p:nvSpPr>
        <p:spPr>
          <a:xfrm>
            <a:off x="1106951" y="238700"/>
            <a:ext cx="13284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“Typicals”</a:t>
            </a:r>
            <a:endParaRPr b="1" i="0" sz="1600" u="none" cap="none" strike="noStrike">
              <a:solidFill>
                <a:schemeClr val="dk1"/>
              </a:solidFill>
              <a:latin typeface="Arial"/>
              <a:ea typeface="Arial"/>
              <a:cs typeface="Arial"/>
              <a:sym typeface="Arial"/>
            </a:endParaRPr>
          </a:p>
        </p:txBody>
      </p:sp>
      <p:sp>
        <p:nvSpPr>
          <p:cNvPr id="1097" name="Google Shape;1097;p51"/>
          <p:cNvSpPr txBox="1"/>
          <p:nvPr/>
        </p:nvSpPr>
        <p:spPr>
          <a:xfrm>
            <a:off x="514346" y="597850"/>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First-Gen Antipsychotics</a:t>
            </a:r>
            <a:endParaRPr b="1" i="0" sz="1600" u="none" cap="none" strike="noStrike">
              <a:solidFill>
                <a:schemeClr val="dk1"/>
              </a:solidFill>
              <a:latin typeface="Arial"/>
              <a:ea typeface="Arial"/>
              <a:cs typeface="Arial"/>
              <a:sym typeface="Arial"/>
            </a:endParaRPr>
          </a:p>
        </p:txBody>
      </p:sp>
      <p:sp>
        <p:nvSpPr>
          <p:cNvPr id="1098" name="Google Shape;1098;p51"/>
          <p:cNvSpPr txBox="1"/>
          <p:nvPr/>
        </p:nvSpPr>
        <p:spPr>
          <a:xfrm>
            <a:off x="1354447" y="968025"/>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FGAs</a:t>
            </a:r>
            <a:endParaRPr b="1" i="0" sz="1600" u="none" cap="none" strike="noStrike">
              <a:solidFill>
                <a:schemeClr val="dk1"/>
              </a:solidFill>
              <a:latin typeface="Arial"/>
              <a:ea typeface="Arial"/>
              <a:cs typeface="Arial"/>
              <a:sym typeface="Arial"/>
            </a:endParaRPr>
          </a:p>
        </p:txBody>
      </p:sp>
      <p:cxnSp>
        <p:nvCxnSpPr>
          <p:cNvPr id="1099" name="Google Shape;1099;p51"/>
          <p:cNvCxnSpPr/>
          <p:nvPr/>
        </p:nvCxnSpPr>
        <p:spPr>
          <a:xfrm>
            <a:off x="3352750" y="-31800"/>
            <a:ext cx="0" cy="5207100"/>
          </a:xfrm>
          <a:prstGeom prst="straightConnector1">
            <a:avLst/>
          </a:prstGeom>
          <a:noFill/>
          <a:ln cap="flat" cmpd="sng" w="9525">
            <a:solidFill>
              <a:schemeClr val="dk2"/>
            </a:solidFill>
            <a:prstDash val="solid"/>
            <a:round/>
            <a:headEnd len="sm" w="sm" type="none"/>
            <a:tailEnd len="sm" w="sm" type="none"/>
          </a:ln>
        </p:spPr>
      </p:cxnSp>
      <p:grpSp>
        <p:nvGrpSpPr>
          <p:cNvPr id="1100" name="Google Shape;1100;p51"/>
          <p:cNvGrpSpPr/>
          <p:nvPr/>
        </p:nvGrpSpPr>
        <p:grpSpPr>
          <a:xfrm>
            <a:off x="671913" y="1995226"/>
            <a:ext cx="2110675" cy="2693725"/>
            <a:chOff x="753575" y="1315726"/>
            <a:chExt cx="2110675" cy="2693725"/>
          </a:xfrm>
        </p:grpSpPr>
        <p:pic>
          <p:nvPicPr>
            <p:cNvPr id="1101" name="Google Shape;1101;p51"/>
            <p:cNvPicPr preferRelativeResize="0"/>
            <p:nvPr/>
          </p:nvPicPr>
          <p:blipFill rotWithShape="1">
            <a:blip r:embed="rId3">
              <a:alphaModFix/>
            </a:blip>
            <a:srcRect b="0" l="0" r="0" t="0"/>
            <a:stretch/>
          </p:blipFill>
          <p:spPr>
            <a:xfrm>
              <a:off x="753575" y="1315726"/>
              <a:ext cx="2110675" cy="2693725"/>
            </a:xfrm>
            <a:prstGeom prst="rect">
              <a:avLst/>
            </a:prstGeom>
            <a:noFill/>
            <a:ln>
              <a:noFill/>
            </a:ln>
          </p:spPr>
        </p:pic>
        <p:sp>
          <p:nvSpPr>
            <p:cNvPr id="1102" name="Google Shape;1102;p51"/>
            <p:cNvSpPr txBox="1"/>
            <p:nvPr/>
          </p:nvSpPr>
          <p:spPr>
            <a:xfrm>
              <a:off x="1145300" y="3515675"/>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52"/>
          <p:cNvSpPr txBox="1"/>
          <p:nvPr/>
        </p:nvSpPr>
        <p:spPr>
          <a:xfrm>
            <a:off x="1106951" y="238700"/>
            <a:ext cx="13284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“Typicals”</a:t>
            </a:r>
            <a:endParaRPr b="1" i="0" sz="1600" u="none" cap="none" strike="noStrike">
              <a:solidFill>
                <a:schemeClr val="dk1"/>
              </a:solidFill>
              <a:latin typeface="Arial"/>
              <a:ea typeface="Arial"/>
              <a:cs typeface="Arial"/>
              <a:sym typeface="Arial"/>
            </a:endParaRPr>
          </a:p>
        </p:txBody>
      </p:sp>
      <p:sp>
        <p:nvSpPr>
          <p:cNvPr id="1108" name="Google Shape;1108;p52"/>
          <p:cNvSpPr txBox="1"/>
          <p:nvPr/>
        </p:nvSpPr>
        <p:spPr>
          <a:xfrm>
            <a:off x="5628700" y="242950"/>
            <a:ext cx="15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“Atypicals”</a:t>
            </a:r>
            <a:endParaRPr b="1" i="0" sz="1600" u="none" cap="none" strike="noStrike">
              <a:solidFill>
                <a:schemeClr val="dk1"/>
              </a:solidFill>
              <a:latin typeface="Arial"/>
              <a:ea typeface="Arial"/>
              <a:cs typeface="Arial"/>
              <a:sym typeface="Arial"/>
            </a:endParaRPr>
          </a:p>
        </p:txBody>
      </p:sp>
      <p:sp>
        <p:nvSpPr>
          <p:cNvPr id="1109" name="Google Shape;1109;p52"/>
          <p:cNvSpPr txBox="1"/>
          <p:nvPr/>
        </p:nvSpPr>
        <p:spPr>
          <a:xfrm>
            <a:off x="514346" y="597850"/>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First-Gen Antipsychotics</a:t>
            </a:r>
            <a:endParaRPr b="1" i="0" sz="1600" u="none" cap="none" strike="noStrike">
              <a:solidFill>
                <a:schemeClr val="dk1"/>
              </a:solidFill>
              <a:latin typeface="Arial"/>
              <a:ea typeface="Arial"/>
              <a:cs typeface="Arial"/>
              <a:sym typeface="Arial"/>
            </a:endParaRPr>
          </a:p>
        </p:txBody>
      </p:sp>
      <p:sp>
        <p:nvSpPr>
          <p:cNvPr id="1110" name="Google Shape;1110;p52"/>
          <p:cNvSpPr txBox="1"/>
          <p:nvPr/>
        </p:nvSpPr>
        <p:spPr>
          <a:xfrm>
            <a:off x="4829646" y="605808"/>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Second-Gen Antipsychotics</a:t>
            </a:r>
            <a:endParaRPr b="1" i="0" sz="1600" u="none" cap="none" strike="noStrike">
              <a:solidFill>
                <a:schemeClr val="dk1"/>
              </a:solidFill>
              <a:latin typeface="Arial"/>
              <a:ea typeface="Arial"/>
              <a:cs typeface="Arial"/>
              <a:sym typeface="Arial"/>
            </a:endParaRPr>
          </a:p>
        </p:txBody>
      </p:sp>
      <p:sp>
        <p:nvSpPr>
          <p:cNvPr id="1111" name="Google Shape;1111;p52"/>
          <p:cNvSpPr txBox="1"/>
          <p:nvPr/>
        </p:nvSpPr>
        <p:spPr>
          <a:xfrm>
            <a:off x="1354447" y="968025"/>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FGAs</a:t>
            </a:r>
            <a:endParaRPr b="1" i="0" sz="1600" u="none" cap="none" strike="noStrike">
              <a:solidFill>
                <a:schemeClr val="dk1"/>
              </a:solidFill>
              <a:latin typeface="Arial"/>
              <a:ea typeface="Arial"/>
              <a:cs typeface="Arial"/>
              <a:sym typeface="Arial"/>
            </a:endParaRPr>
          </a:p>
        </p:txBody>
      </p:sp>
      <p:sp>
        <p:nvSpPr>
          <p:cNvPr id="1112" name="Google Shape;1112;p52"/>
          <p:cNvSpPr txBox="1"/>
          <p:nvPr/>
        </p:nvSpPr>
        <p:spPr>
          <a:xfrm>
            <a:off x="5893697" y="967383"/>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SGAs</a:t>
            </a:r>
            <a:endParaRPr b="1" i="0" sz="1600" u="none" cap="none" strike="noStrike">
              <a:solidFill>
                <a:schemeClr val="dk1"/>
              </a:solidFill>
              <a:latin typeface="Arial"/>
              <a:ea typeface="Arial"/>
              <a:cs typeface="Arial"/>
              <a:sym typeface="Arial"/>
            </a:endParaRPr>
          </a:p>
        </p:txBody>
      </p:sp>
      <p:cxnSp>
        <p:nvCxnSpPr>
          <p:cNvPr id="1113" name="Google Shape;1113;p52"/>
          <p:cNvCxnSpPr/>
          <p:nvPr/>
        </p:nvCxnSpPr>
        <p:spPr>
          <a:xfrm>
            <a:off x="3352750" y="-31800"/>
            <a:ext cx="0" cy="5207100"/>
          </a:xfrm>
          <a:prstGeom prst="straightConnector1">
            <a:avLst/>
          </a:prstGeom>
          <a:noFill/>
          <a:ln cap="flat" cmpd="sng" w="9525">
            <a:solidFill>
              <a:schemeClr val="dk2"/>
            </a:solidFill>
            <a:prstDash val="solid"/>
            <a:round/>
            <a:headEnd len="sm" w="sm" type="none"/>
            <a:tailEnd len="sm" w="sm" type="none"/>
          </a:ln>
        </p:spPr>
      </p:cxnSp>
      <p:grpSp>
        <p:nvGrpSpPr>
          <p:cNvPr id="1114" name="Google Shape;1114;p52"/>
          <p:cNvGrpSpPr/>
          <p:nvPr/>
        </p:nvGrpSpPr>
        <p:grpSpPr>
          <a:xfrm>
            <a:off x="671913" y="1995226"/>
            <a:ext cx="2110675" cy="2693725"/>
            <a:chOff x="753575" y="1315726"/>
            <a:chExt cx="2110675" cy="2693725"/>
          </a:xfrm>
        </p:grpSpPr>
        <p:pic>
          <p:nvPicPr>
            <p:cNvPr id="1115" name="Google Shape;1115;p52"/>
            <p:cNvPicPr preferRelativeResize="0"/>
            <p:nvPr/>
          </p:nvPicPr>
          <p:blipFill rotWithShape="1">
            <a:blip r:embed="rId3">
              <a:alphaModFix/>
            </a:blip>
            <a:srcRect b="0" l="0" r="0" t="0"/>
            <a:stretch/>
          </p:blipFill>
          <p:spPr>
            <a:xfrm>
              <a:off x="753575" y="1315726"/>
              <a:ext cx="2110675" cy="2693725"/>
            </a:xfrm>
            <a:prstGeom prst="rect">
              <a:avLst/>
            </a:prstGeom>
            <a:noFill/>
            <a:ln>
              <a:noFill/>
            </a:ln>
          </p:spPr>
        </p:pic>
        <p:sp>
          <p:nvSpPr>
            <p:cNvPr id="1116" name="Google Shape;1116;p52"/>
            <p:cNvSpPr txBox="1"/>
            <p:nvPr/>
          </p:nvSpPr>
          <p:spPr>
            <a:xfrm>
              <a:off x="1145300" y="3515675"/>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grpSp>
      <p:sp>
        <p:nvSpPr>
          <p:cNvPr id="1117" name="Google Shape;1117;p52"/>
          <p:cNvSpPr txBox="1"/>
          <p:nvPr/>
        </p:nvSpPr>
        <p:spPr>
          <a:xfrm>
            <a:off x="6759555" y="27686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“2 pips and a rip”</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(A, B &amp; C)</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a</a:t>
            </a:r>
            <a:r>
              <a:rPr b="1" i="0" lang="en" sz="1200" u="none" cap="none" strike="noStrike">
                <a:solidFill>
                  <a:schemeClr val="lt1"/>
                </a:solidFill>
                <a:latin typeface="Arial"/>
                <a:ea typeface="Arial"/>
                <a:cs typeface="Arial"/>
                <a:sym typeface="Arial"/>
              </a:rPr>
              <a:t>ripiprazole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b</a:t>
            </a:r>
            <a:r>
              <a:rPr b="1" i="0" lang="en" sz="1200" u="none" cap="none" strike="noStrike">
                <a:solidFill>
                  <a:schemeClr val="lt1"/>
                </a:solidFill>
                <a:latin typeface="Arial"/>
                <a:ea typeface="Arial"/>
                <a:cs typeface="Arial"/>
                <a:sym typeface="Arial"/>
              </a:rPr>
              <a:t>rexpiprazole,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c</a:t>
            </a:r>
            <a:r>
              <a:rPr b="1" i="0" lang="en" sz="1200" u="none" cap="none" strike="noStrike">
                <a:solidFill>
                  <a:schemeClr val="lt1"/>
                </a:solidFill>
                <a:latin typeface="Arial"/>
                <a:ea typeface="Arial"/>
                <a:cs typeface="Arial"/>
                <a:sym typeface="Arial"/>
              </a:rPr>
              <a:t>ariprazine </a:t>
            </a:r>
            <a:endParaRPr b="1" i="0" sz="12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7"/>
          <p:cNvPicPr preferRelativeResize="0"/>
          <p:nvPr/>
        </p:nvPicPr>
        <p:blipFill rotWithShape="1">
          <a:blip r:embed="rId3">
            <a:alphaModFix/>
          </a:blip>
          <a:srcRect b="0" l="0" r="0" t="0"/>
          <a:stretch/>
        </p:blipFill>
        <p:spPr>
          <a:xfrm>
            <a:off x="941975" y="307725"/>
            <a:ext cx="1924445" cy="1966376"/>
          </a:xfrm>
          <a:prstGeom prst="rect">
            <a:avLst/>
          </a:prstGeom>
          <a:noFill/>
          <a:ln>
            <a:noFill/>
          </a:ln>
        </p:spPr>
      </p:pic>
      <p:pic>
        <p:nvPicPr>
          <p:cNvPr id="78" name="Google Shape;78;p17"/>
          <p:cNvPicPr preferRelativeResize="0"/>
          <p:nvPr/>
        </p:nvPicPr>
        <p:blipFill rotWithShape="1">
          <a:blip r:embed="rId4">
            <a:alphaModFix/>
          </a:blip>
          <a:srcRect b="0" l="0" r="0" t="0"/>
          <a:stretch/>
        </p:blipFill>
        <p:spPr>
          <a:xfrm>
            <a:off x="859675" y="2714225"/>
            <a:ext cx="2011249" cy="196638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53"/>
          <p:cNvSpPr txBox="1"/>
          <p:nvPr/>
        </p:nvSpPr>
        <p:spPr>
          <a:xfrm>
            <a:off x="1106951" y="238700"/>
            <a:ext cx="13284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“Typicals”</a:t>
            </a:r>
            <a:endParaRPr b="1" i="0" sz="1600" u="none" cap="none" strike="noStrike">
              <a:solidFill>
                <a:schemeClr val="dk1"/>
              </a:solidFill>
              <a:latin typeface="Arial"/>
              <a:ea typeface="Arial"/>
              <a:cs typeface="Arial"/>
              <a:sym typeface="Arial"/>
            </a:endParaRPr>
          </a:p>
        </p:txBody>
      </p:sp>
      <p:sp>
        <p:nvSpPr>
          <p:cNvPr id="1123" name="Google Shape;1123;p53"/>
          <p:cNvSpPr txBox="1"/>
          <p:nvPr/>
        </p:nvSpPr>
        <p:spPr>
          <a:xfrm>
            <a:off x="5628700" y="242950"/>
            <a:ext cx="15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“Atypicals”</a:t>
            </a:r>
            <a:endParaRPr b="1" i="0" sz="1600" u="none" cap="none" strike="noStrike">
              <a:solidFill>
                <a:schemeClr val="dk1"/>
              </a:solidFill>
              <a:latin typeface="Arial"/>
              <a:ea typeface="Arial"/>
              <a:cs typeface="Arial"/>
              <a:sym typeface="Arial"/>
            </a:endParaRPr>
          </a:p>
        </p:txBody>
      </p:sp>
      <p:sp>
        <p:nvSpPr>
          <p:cNvPr id="1124" name="Google Shape;1124;p53"/>
          <p:cNvSpPr txBox="1"/>
          <p:nvPr/>
        </p:nvSpPr>
        <p:spPr>
          <a:xfrm>
            <a:off x="514346" y="597850"/>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First-Gen Antipsychotics</a:t>
            </a:r>
            <a:endParaRPr b="1" i="0" sz="1600" u="none" cap="none" strike="noStrike">
              <a:solidFill>
                <a:schemeClr val="dk1"/>
              </a:solidFill>
              <a:latin typeface="Arial"/>
              <a:ea typeface="Arial"/>
              <a:cs typeface="Arial"/>
              <a:sym typeface="Arial"/>
            </a:endParaRPr>
          </a:p>
        </p:txBody>
      </p:sp>
      <p:sp>
        <p:nvSpPr>
          <p:cNvPr id="1125" name="Google Shape;1125;p53"/>
          <p:cNvSpPr txBox="1"/>
          <p:nvPr/>
        </p:nvSpPr>
        <p:spPr>
          <a:xfrm>
            <a:off x="4829646" y="605808"/>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Second-Gen Antipsychotics</a:t>
            </a:r>
            <a:endParaRPr b="1" i="0" sz="1600" u="none" cap="none" strike="noStrike">
              <a:solidFill>
                <a:schemeClr val="dk1"/>
              </a:solidFill>
              <a:latin typeface="Arial"/>
              <a:ea typeface="Arial"/>
              <a:cs typeface="Arial"/>
              <a:sym typeface="Arial"/>
            </a:endParaRPr>
          </a:p>
        </p:txBody>
      </p:sp>
      <p:sp>
        <p:nvSpPr>
          <p:cNvPr id="1126" name="Google Shape;1126;p53"/>
          <p:cNvSpPr txBox="1"/>
          <p:nvPr/>
        </p:nvSpPr>
        <p:spPr>
          <a:xfrm>
            <a:off x="1354447" y="968025"/>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FGAs</a:t>
            </a:r>
            <a:endParaRPr b="1" i="0" sz="1600" u="none" cap="none" strike="noStrike">
              <a:solidFill>
                <a:schemeClr val="dk1"/>
              </a:solidFill>
              <a:latin typeface="Arial"/>
              <a:ea typeface="Arial"/>
              <a:cs typeface="Arial"/>
              <a:sym typeface="Arial"/>
            </a:endParaRPr>
          </a:p>
        </p:txBody>
      </p:sp>
      <p:sp>
        <p:nvSpPr>
          <p:cNvPr id="1127" name="Google Shape;1127;p53"/>
          <p:cNvSpPr txBox="1"/>
          <p:nvPr/>
        </p:nvSpPr>
        <p:spPr>
          <a:xfrm>
            <a:off x="5893697" y="967383"/>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SGAs</a:t>
            </a:r>
            <a:endParaRPr b="1" i="0" sz="1600" u="none" cap="none" strike="noStrike">
              <a:solidFill>
                <a:schemeClr val="dk1"/>
              </a:solidFill>
              <a:latin typeface="Arial"/>
              <a:ea typeface="Arial"/>
              <a:cs typeface="Arial"/>
              <a:sym typeface="Arial"/>
            </a:endParaRPr>
          </a:p>
        </p:txBody>
      </p:sp>
      <p:cxnSp>
        <p:nvCxnSpPr>
          <p:cNvPr id="1128" name="Google Shape;1128;p53"/>
          <p:cNvCxnSpPr/>
          <p:nvPr/>
        </p:nvCxnSpPr>
        <p:spPr>
          <a:xfrm>
            <a:off x="3352750" y="-31800"/>
            <a:ext cx="0" cy="5207100"/>
          </a:xfrm>
          <a:prstGeom prst="straightConnector1">
            <a:avLst/>
          </a:prstGeom>
          <a:noFill/>
          <a:ln cap="flat" cmpd="sng" w="9525">
            <a:solidFill>
              <a:schemeClr val="dk2"/>
            </a:solidFill>
            <a:prstDash val="solid"/>
            <a:round/>
            <a:headEnd len="sm" w="sm" type="none"/>
            <a:tailEnd len="sm" w="sm" type="none"/>
          </a:ln>
        </p:spPr>
      </p:cxnSp>
      <p:grpSp>
        <p:nvGrpSpPr>
          <p:cNvPr id="1129" name="Google Shape;1129;p53"/>
          <p:cNvGrpSpPr/>
          <p:nvPr/>
        </p:nvGrpSpPr>
        <p:grpSpPr>
          <a:xfrm>
            <a:off x="671913" y="1995226"/>
            <a:ext cx="2110675" cy="2693725"/>
            <a:chOff x="753575" y="1315726"/>
            <a:chExt cx="2110675" cy="2693725"/>
          </a:xfrm>
        </p:grpSpPr>
        <p:pic>
          <p:nvPicPr>
            <p:cNvPr id="1130" name="Google Shape;1130;p53"/>
            <p:cNvPicPr preferRelativeResize="0"/>
            <p:nvPr/>
          </p:nvPicPr>
          <p:blipFill rotWithShape="1">
            <a:blip r:embed="rId3">
              <a:alphaModFix/>
            </a:blip>
            <a:srcRect b="0" l="0" r="0" t="0"/>
            <a:stretch/>
          </p:blipFill>
          <p:spPr>
            <a:xfrm>
              <a:off x="753575" y="1315726"/>
              <a:ext cx="2110675" cy="2693725"/>
            </a:xfrm>
            <a:prstGeom prst="rect">
              <a:avLst/>
            </a:prstGeom>
            <a:noFill/>
            <a:ln>
              <a:noFill/>
            </a:ln>
          </p:spPr>
        </p:pic>
        <p:sp>
          <p:nvSpPr>
            <p:cNvPr id="1131" name="Google Shape;1131;p53"/>
            <p:cNvSpPr txBox="1"/>
            <p:nvPr/>
          </p:nvSpPr>
          <p:spPr>
            <a:xfrm>
              <a:off x="1145300" y="3515675"/>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grpSp>
      <p:pic>
        <p:nvPicPr>
          <p:cNvPr id="1132" name="Google Shape;1132;p53"/>
          <p:cNvPicPr preferRelativeResize="0"/>
          <p:nvPr/>
        </p:nvPicPr>
        <p:blipFill rotWithShape="1">
          <a:blip r:embed="rId4">
            <a:alphaModFix/>
          </a:blip>
          <a:srcRect b="0" l="0" r="0" t="0"/>
          <a:stretch/>
        </p:blipFill>
        <p:spPr>
          <a:xfrm>
            <a:off x="3645175" y="2058993"/>
            <a:ext cx="2110675" cy="3012382"/>
          </a:xfrm>
          <a:prstGeom prst="rect">
            <a:avLst/>
          </a:prstGeom>
          <a:noFill/>
          <a:ln>
            <a:noFill/>
          </a:ln>
        </p:spPr>
      </p:pic>
      <p:sp>
        <p:nvSpPr>
          <p:cNvPr id="1133" name="Google Shape;1133;p53"/>
          <p:cNvSpPr txBox="1"/>
          <p:nvPr/>
        </p:nvSpPr>
        <p:spPr>
          <a:xfrm>
            <a:off x="6759555" y="27686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“2 pips and a rip”</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(A, B &amp; C)</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a</a:t>
            </a:r>
            <a:r>
              <a:rPr b="1" i="0" lang="en" sz="1200" u="none" cap="none" strike="noStrike">
                <a:solidFill>
                  <a:schemeClr val="lt1"/>
                </a:solidFill>
                <a:latin typeface="Arial"/>
                <a:ea typeface="Arial"/>
                <a:cs typeface="Arial"/>
                <a:sym typeface="Arial"/>
              </a:rPr>
              <a:t>ripiprazole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b</a:t>
            </a:r>
            <a:r>
              <a:rPr b="1" i="0" lang="en" sz="1200" u="none" cap="none" strike="noStrike">
                <a:solidFill>
                  <a:schemeClr val="lt1"/>
                </a:solidFill>
                <a:latin typeface="Arial"/>
                <a:ea typeface="Arial"/>
                <a:cs typeface="Arial"/>
                <a:sym typeface="Arial"/>
              </a:rPr>
              <a:t>rexpiprazole,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c</a:t>
            </a:r>
            <a:r>
              <a:rPr b="1" i="0" lang="en" sz="1200" u="none" cap="none" strike="noStrike">
                <a:solidFill>
                  <a:schemeClr val="lt1"/>
                </a:solidFill>
                <a:latin typeface="Arial"/>
                <a:ea typeface="Arial"/>
                <a:cs typeface="Arial"/>
                <a:sym typeface="Arial"/>
              </a:rPr>
              <a:t>ariprazine </a:t>
            </a:r>
            <a:endParaRPr b="1" i="0" sz="1200" u="none" cap="none" strike="noStrike">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54"/>
          <p:cNvSpPr txBox="1"/>
          <p:nvPr/>
        </p:nvSpPr>
        <p:spPr>
          <a:xfrm>
            <a:off x="1106951" y="238700"/>
            <a:ext cx="13284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“Typicals”</a:t>
            </a:r>
            <a:endParaRPr b="1" i="0" sz="1600" u="none" cap="none" strike="noStrike">
              <a:solidFill>
                <a:schemeClr val="dk1"/>
              </a:solidFill>
              <a:latin typeface="Arial"/>
              <a:ea typeface="Arial"/>
              <a:cs typeface="Arial"/>
              <a:sym typeface="Arial"/>
            </a:endParaRPr>
          </a:p>
        </p:txBody>
      </p:sp>
      <p:sp>
        <p:nvSpPr>
          <p:cNvPr id="1139" name="Google Shape;1139;p54"/>
          <p:cNvSpPr txBox="1"/>
          <p:nvPr/>
        </p:nvSpPr>
        <p:spPr>
          <a:xfrm>
            <a:off x="5628700" y="242950"/>
            <a:ext cx="15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“Atypicals”</a:t>
            </a:r>
            <a:endParaRPr b="1" i="0" sz="1600" u="none" cap="none" strike="noStrike">
              <a:solidFill>
                <a:schemeClr val="dk1"/>
              </a:solidFill>
              <a:latin typeface="Arial"/>
              <a:ea typeface="Arial"/>
              <a:cs typeface="Arial"/>
              <a:sym typeface="Arial"/>
            </a:endParaRPr>
          </a:p>
        </p:txBody>
      </p:sp>
      <p:sp>
        <p:nvSpPr>
          <p:cNvPr id="1140" name="Google Shape;1140;p54"/>
          <p:cNvSpPr txBox="1"/>
          <p:nvPr/>
        </p:nvSpPr>
        <p:spPr>
          <a:xfrm>
            <a:off x="514346" y="597850"/>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First-Gen Antipsychotics</a:t>
            </a:r>
            <a:endParaRPr b="1" i="0" sz="1600" u="none" cap="none" strike="noStrike">
              <a:solidFill>
                <a:schemeClr val="dk1"/>
              </a:solidFill>
              <a:latin typeface="Arial"/>
              <a:ea typeface="Arial"/>
              <a:cs typeface="Arial"/>
              <a:sym typeface="Arial"/>
            </a:endParaRPr>
          </a:p>
        </p:txBody>
      </p:sp>
      <p:sp>
        <p:nvSpPr>
          <p:cNvPr id="1141" name="Google Shape;1141;p54"/>
          <p:cNvSpPr txBox="1"/>
          <p:nvPr/>
        </p:nvSpPr>
        <p:spPr>
          <a:xfrm>
            <a:off x="4829646" y="605808"/>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Second-Gen Antipsychotics</a:t>
            </a:r>
            <a:endParaRPr b="1" i="0" sz="1600" u="none" cap="none" strike="noStrike">
              <a:solidFill>
                <a:schemeClr val="dk1"/>
              </a:solidFill>
              <a:latin typeface="Arial"/>
              <a:ea typeface="Arial"/>
              <a:cs typeface="Arial"/>
              <a:sym typeface="Arial"/>
            </a:endParaRPr>
          </a:p>
        </p:txBody>
      </p:sp>
      <p:sp>
        <p:nvSpPr>
          <p:cNvPr id="1142" name="Google Shape;1142;p54"/>
          <p:cNvSpPr txBox="1"/>
          <p:nvPr/>
        </p:nvSpPr>
        <p:spPr>
          <a:xfrm>
            <a:off x="1354447" y="968025"/>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FGAs</a:t>
            </a:r>
            <a:endParaRPr b="1" i="0" sz="1600" u="none" cap="none" strike="noStrike">
              <a:solidFill>
                <a:schemeClr val="dk1"/>
              </a:solidFill>
              <a:latin typeface="Arial"/>
              <a:ea typeface="Arial"/>
              <a:cs typeface="Arial"/>
              <a:sym typeface="Arial"/>
            </a:endParaRPr>
          </a:p>
        </p:txBody>
      </p:sp>
      <p:sp>
        <p:nvSpPr>
          <p:cNvPr id="1143" name="Google Shape;1143;p54"/>
          <p:cNvSpPr txBox="1"/>
          <p:nvPr/>
        </p:nvSpPr>
        <p:spPr>
          <a:xfrm>
            <a:off x="5893697" y="967383"/>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SGAs</a:t>
            </a:r>
            <a:endParaRPr b="1" i="0" sz="1600" u="none" cap="none" strike="noStrike">
              <a:solidFill>
                <a:schemeClr val="dk1"/>
              </a:solidFill>
              <a:latin typeface="Arial"/>
              <a:ea typeface="Arial"/>
              <a:cs typeface="Arial"/>
              <a:sym typeface="Arial"/>
            </a:endParaRPr>
          </a:p>
        </p:txBody>
      </p:sp>
      <p:cxnSp>
        <p:nvCxnSpPr>
          <p:cNvPr id="1144" name="Google Shape;1144;p54"/>
          <p:cNvCxnSpPr/>
          <p:nvPr/>
        </p:nvCxnSpPr>
        <p:spPr>
          <a:xfrm>
            <a:off x="3352750" y="-31800"/>
            <a:ext cx="0" cy="5207100"/>
          </a:xfrm>
          <a:prstGeom prst="straightConnector1">
            <a:avLst/>
          </a:prstGeom>
          <a:noFill/>
          <a:ln cap="flat" cmpd="sng" w="9525">
            <a:solidFill>
              <a:schemeClr val="dk2"/>
            </a:solidFill>
            <a:prstDash val="solid"/>
            <a:round/>
            <a:headEnd len="sm" w="sm" type="none"/>
            <a:tailEnd len="sm" w="sm" type="none"/>
          </a:ln>
        </p:spPr>
      </p:cxnSp>
      <p:grpSp>
        <p:nvGrpSpPr>
          <p:cNvPr id="1145" name="Google Shape;1145;p54"/>
          <p:cNvGrpSpPr/>
          <p:nvPr/>
        </p:nvGrpSpPr>
        <p:grpSpPr>
          <a:xfrm>
            <a:off x="671913" y="1995226"/>
            <a:ext cx="2110675" cy="2693725"/>
            <a:chOff x="753575" y="1315726"/>
            <a:chExt cx="2110675" cy="2693725"/>
          </a:xfrm>
        </p:grpSpPr>
        <p:pic>
          <p:nvPicPr>
            <p:cNvPr id="1146" name="Google Shape;1146;p54"/>
            <p:cNvPicPr preferRelativeResize="0"/>
            <p:nvPr/>
          </p:nvPicPr>
          <p:blipFill rotWithShape="1">
            <a:blip r:embed="rId3">
              <a:alphaModFix/>
            </a:blip>
            <a:srcRect b="0" l="0" r="0" t="0"/>
            <a:stretch/>
          </p:blipFill>
          <p:spPr>
            <a:xfrm>
              <a:off x="753575" y="1315726"/>
              <a:ext cx="2110675" cy="2693725"/>
            </a:xfrm>
            <a:prstGeom prst="rect">
              <a:avLst/>
            </a:prstGeom>
            <a:noFill/>
            <a:ln>
              <a:noFill/>
            </a:ln>
          </p:spPr>
        </p:pic>
        <p:sp>
          <p:nvSpPr>
            <p:cNvPr id="1147" name="Google Shape;1147;p54"/>
            <p:cNvSpPr txBox="1"/>
            <p:nvPr/>
          </p:nvSpPr>
          <p:spPr>
            <a:xfrm>
              <a:off x="1145300" y="3515675"/>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grpSp>
      <p:pic>
        <p:nvPicPr>
          <p:cNvPr id="1148" name="Google Shape;1148;p54"/>
          <p:cNvPicPr preferRelativeResize="0"/>
          <p:nvPr/>
        </p:nvPicPr>
        <p:blipFill rotWithShape="1">
          <a:blip r:embed="rId4">
            <a:alphaModFix/>
          </a:blip>
          <a:srcRect b="0" l="0" r="0" t="0"/>
          <a:stretch/>
        </p:blipFill>
        <p:spPr>
          <a:xfrm>
            <a:off x="3645175" y="2058993"/>
            <a:ext cx="2110675" cy="3012382"/>
          </a:xfrm>
          <a:prstGeom prst="rect">
            <a:avLst/>
          </a:prstGeom>
          <a:noFill/>
          <a:ln>
            <a:noFill/>
          </a:ln>
        </p:spPr>
      </p:pic>
      <p:sp>
        <p:nvSpPr>
          <p:cNvPr id="1149" name="Google Shape;1149;p54"/>
          <p:cNvSpPr txBox="1"/>
          <p:nvPr/>
        </p:nvSpPr>
        <p:spPr>
          <a:xfrm>
            <a:off x="3996313" y="4507400"/>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sp>
        <p:nvSpPr>
          <p:cNvPr id="1150" name="Google Shape;1150;p54"/>
          <p:cNvSpPr txBox="1"/>
          <p:nvPr/>
        </p:nvSpPr>
        <p:spPr>
          <a:xfrm>
            <a:off x="6759555" y="27686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“2 pips and a rip”</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(A, B &amp; C)</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a</a:t>
            </a:r>
            <a:r>
              <a:rPr b="1" i="0" lang="en" sz="1200" u="none" cap="none" strike="noStrike">
                <a:solidFill>
                  <a:schemeClr val="lt1"/>
                </a:solidFill>
                <a:latin typeface="Arial"/>
                <a:ea typeface="Arial"/>
                <a:cs typeface="Arial"/>
                <a:sym typeface="Arial"/>
              </a:rPr>
              <a:t>ripiprazole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b</a:t>
            </a:r>
            <a:r>
              <a:rPr b="1" i="0" lang="en" sz="1200" u="none" cap="none" strike="noStrike">
                <a:solidFill>
                  <a:schemeClr val="lt1"/>
                </a:solidFill>
                <a:latin typeface="Arial"/>
                <a:ea typeface="Arial"/>
                <a:cs typeface="Arial"/>
                <a:sym typeface="Arial"/>
              </a:rPr>
              <a:t>rexpiprazole,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c</a:t>
            </a:r>
            <a:r>
              <a:rPr b="1" i="0" lang="en" sz="1200" u="none" cap="none" strike="noStrike">
                <a:solidFill>
                  <a:schemeClr val="lt1"/>
                </a:solidFill>
                <a:latin typeface="Arial"/>
                <a:ea typeface="Arial"/>
                <a:cs typeface="Arial"/>
                <a:sym typeface="Arial"/>
              </a:rPr>
              <a:t>ariprazine </a:t>
            </a:r>
            <a:endParaRPr b="1" i="0" sz="1200" u="none" cap="none" strike="noStrik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55"/>
          <p:cNvSpPr txBox="1"/>
          <p:nvPr/>
        </p:nvSpPr>
        <p:spPr>
          <a:xfrm>
            <a:off x="1106951" y="238700"/>
            <a:ext cx="13284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“Typicals”</a:t>
            </a:r>
            <a:endParaRPr b="1" i="0" sz="1600" u="none" cap="none" strike="noStrike">
              <a:solidFill>
                <a:schemeClr val="dk1"/>
              </a:solidFill>
              <a:latin typeface="Arial"/>
              <a:ea typeface="Arial"/>
              <a:cs typeface="Arial"/>
              <a:sym typeface="Arial"/>
            </a:endParaRPr>
          </a:p>
        </p:txBody>
      </p:sp>
      <p:sp>
        <p:nvSpPr>
          <p:cNvPr id="1156" name="Google Shape;1156;p55"/>
          <p:cNvSpPr txBox="1"/>
          <p:nvPr/>
        </p:nvSpPr>
        <p:spPr>
          <a:xfrm>
            <a:off x="5628700" y="242950"/>
            <a:ext cx="15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“Atypicals”</a:t>
            </a:r>
            <a:endParaRPr b="1" i="0" sz="1600" u="none" cap="none" strike="noStrike">
              <a:solidFill>
                <a:schemeClr val="dk1"/>
              </a:solidFill>
              <a:latin typeface="Arial"/>
              <a:ea typeface="Arial"/>
              <a:cs typeface="Arial"/>
              <a:sym typeface="Arial"/>
            </a:endParaRPr>
          </a:p>
        </p:txBody>
      </p:sp>
      <p:sp>
        <p:nvSpPr>
          <p:cNvPr id="1157" name="Google Shape;1157;p55"/>
          <p:cNvSpPr txBox="1"/>
          <p:nvPr/>
        </p:nvSpPr>
        <p:spPr>
          <a:xfrm>
            <a:off x="514346" y="597850"/>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First-Gen Antipsychotics</a:t>
            </a:r>
            <a:endParaRPr b="1" i="0" sz="1600" u="none" cap="none" strike="noStrike">
              <a:solidFill>
                <a:schemeClr val="dk1"/>
              </a:solidFill>
              <a:latin typeface="Arial"/>
              <a:ea typeface="Arial"/>
              <a:cs typeface="Arial"/>
              <a:sym typeface="Arial"/>
            </a:endParaRPr>
          </a:p>
        </p:txBody>
      </p:sp>
      <p:sp>
        <p:nvSpPr>
          <p:cNvPr id="1158" name="Google Shape;1158;p55"/>
          <p:cNvSpPr txBox="1"/>
          <p:nvPr/>
        </p:nvSpPr>
        <p:spPr>
          <a:xfrm>
            <a:off x="4829646" y="605808"/>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Second-Gen Antipsychotics</a:t>
            </a:r>
            <a:endParaRPr b="1" i="0" sz="1600" u="none" cap="none" strike="noStrike">
              <a:solidFill>
                <a:schemeClr val="dk1"/>
              </a:solidFill>
              <a:latin typeface="Arial"/>
              <a:ea typeface="Arial"/>
              <a:cs typeface="Arial"/>
              <a:sym typeface="Arial"/>
            </a:endParaRPr>
          </a:p>
        </p:txBody>
      </p:sp>
      <p:sp>
        <p:nvSpPr>
          <p:cNvPr id="1159" name="Google Shape;1159;p55"/>
          <p:cNvSpPr txBox="1"/>
          <p:nvPr/>
        </p:nvSpPr>
        <p:spPr>
          <a:xfrm>
            <a:off x="1354447" y="968025"/>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FGAs</a:t>
            </a:r>
            <a:endParaRPr b="1" i="0" sz="1600" u="none" cap="none" strike="noStrike">
              <a:solidFill>
                <a:schemeClr val="dk1"/>
              </a:solidFill>
              <a:latin typeface="Arial"/>
              <a:ea typeface="Arial"/>
              <a:cs typeface="Arial"/>
              <a:sym typeface="Arial"/>
            </a:endParaRPr>
          </a:p>
        </p:txBody>
      </p:sp>
      <p:sp>
        <p:nvSpPr>
          <p:cNvPr id="1160" name="Google Shape;1160;p55"/>
          <p:cNvSpPr txBox="1"/>
          <p:nvPr/>
        </p:nvSpPr>
        <p:spPr>
          <a:xfrm>
            <a:off x="5893697" y="967383"/>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SGAs</a:t>
            </a:r>
            <a:endParaRPr b="1" i="0" sz="1600" u="none" cap="none" strike="noStrike">
              <a:solidFill>
                <a:schemeClr val="dk1"/>
              </a:solidFill>
              <a:latin typeface="Arial"/>
              <a:ea typeface="Arial"/>
              <a:cs typeface="Arial"/>
              <a:sym typeface="Arial"/>
            </a:endParaRPr>
          </a:p>
        </p:txBody>
      </p:sp>
      <p:cxnSp>
        <p:nvCxnSpPr>
          <p:cNvPr id="1161" name="Google Shape;1161;p55"/>
          <p:cNvCxnSpPr/>
          <p:nvPr/>
        </p:nvCxnSpPr>
        <p:spPr>
          <a:xfrm>
            <a:off x="3352750" y="-31800"/>
            <a:ext cx="0" cy="5207100"/>
          </a:xfrm>
          <a:prstGeom prst="straightConnector1">
            <a:avLst/>
          </a:prstGeom>
          <a:noFill/>
          <a:ln cap="flat" cmpd="sng" w="9525">
            <a:solidFill>
              <a:schemeClr val="dk2"/>
            </a:solidFill>
            <a:prstDash val="solid"/>
            <a:round/>
            <a:headEnd len="sm" w="sm" type="none"/>
            <a:tailEnd len="sm" w="sm" type="none"/>
          </a:ln>
        </p:spPr>
      </p:cxnSp>
      <p:grpSp>
        <p:nvGrpSpPr>
          <p:cNvPr id="1162" name="Google Shape;1162;p55"/>
          <p:cNvGrpSpPr/>
          <p:nvPr/>
        </p:nvGrpSpPr>
        <p:grpSpPr>
          <a:xfrm>
            <a:off x="671913" y="1995226"/>
            <a:ext cx="2110675" cy="2693725"/>
            <a:chOff x="753575" y="1315726"/>
            <a:chExt cx="2110675" cy="2693725"/>
          </a:xfrm>
        </p:grpSpPr>
        <p:pic>
          <p:nvPicPr>
            <p:cNvPr id="1163" name="Google Shape;1163;p55"/>
            <p:cNvPicPr preferRelativeResize="0"/>
            <p:nvPr/>
          </p:nvPicPr>
          <p:blipFill rotWithShape="1">
            <a:blip r:embed="rId3">
              <a:alphaModFix/>
            </a:blip>
            <a:srcRect b="0" l="0" r="0" t="0"/>
            <a:stretch/>
          </p:blipFill>
          <p:spPr>
            <a:xfrm>
              <a:off x="753575" y="1315726"/>
              <a:ext cx="2110675" cy="2693725"/>
            </a:xfrm>
            <a:prstGeom prst="rect">
              <a:avLst/>
            </a:prstGeom>
            <a:noFill/>
            <a:ln>
              <a:noFill/>
            </a:ln>
          </p:spPr>
        </p:pic>
        <p:sp>
          <p:nvSpPr>
            <p:cNvPr id="1164" name="Google Shape;1164;p55"/>
            <p:cNvSpPr txBox="1"/>
            <p:nvPr/>
          </p:nvSpPr>
          <p:spPr>
            <a:xfrm>
              <a:off x="1145300" y="3515675"/>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grpSp>
      <p:pic>
        <p:nvPicPr>
          <p:cNvPr id="1165" name="Google Shape;1165;p55"/>
          <p:cNvPicPr preferRelativeResize="0"/>
          <p:nvPr/>
        </p:nvPicPr>
        <p:blipFill rotWithShape="1">
          <a:blip r:embed="rId4">
            <a:alphaModFix/>
          </a:blip>
          <a:srcRect b="0" l="0" r="0" t="0"/>
          <a:stretch/>
        </p:blipFill>
        <p:spPr>
          <a:xfrm>
            <a:off x="3645175" y="2058993"/>
            <a:ext cx="2110675" cy="3012382"/>
          </a:xfrm>
          <a:prstGeom prst="rect">
            <a:avLst/>
          </a:prstGeom>
          <a:noFill/>
          <a:ln>
            <a:noFill/>
          </a:ln>
        </p:spPr>
      </p:pic>
      <p:sp>
        <p:nvSpPr>
          <p:cNvPr id="1166" name="Google Shape;1166;p55"/>
          <p:cNvSpPr txBox="1"/>
          <p:nvPr/>
        </p:nvSpPr>
        <p:spPr>
          <a:xfrm>
            <a:off x="4428289" y="1809350"/>
            <a:ext cx="15495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5HT2A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sp>
        <p:nvSpPr>
          <p:cNvPr id="1167" name="Google Shape;1167;p55"/>
          <p:cNvSpPr txBox="1"/>
          <p:nvPr/>
        </p:nvSpPr>
        <p:spPr>
          <a:xfrm>
            <a:off x="3996313" y="4507400"/>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sp>
        <p:nvSpPr>
          <p:cNvPr id="1168" name="Google Shape;1168;p55"/>
          <p:cNvSpPr txBox="1"/>
          <p:nvPr/>
        </p:nvSpPr>
        <p:spPr>
          <a:xfrm>
            <a:off x="6759555" y="27686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“2 pips and a rip”</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(A, B &amp; C)</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a</a:t>
            </a:r>
            <a:r>
              <a:rPr b="1" i="0" lang="en" sz="1200" u="none" cap="none" strike="noStrike">
                <a:solidFill>
                  <a:schemeClr val="lt1"/>
                </a:solidFill>
                <a:latin typeface="Arial"/>
                <a:ea typeface="Arial"/>
                <a:cs typeface="Arial"/>
                <a:sym typeface="Arial"/>
              </a:rPr>
              <a:t>ripiprazole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b</a:t>
            </a:r>
            <a:r>
              <a:rPr b="1" i="0" lang="en" sz="1200" u="none" cap="none" strike="noStrike">
                <a:solidFill>
                  <a:schemeClr val="lt1"/>
                </a:solidFill>
                <a:latin typeface="Arial"/>
                <a:ea typeface="Arial"/>
                <a:cs typeface="Arial"/>
                <a:sym typeface="Arial"/>
              </a:rPr>
              <a:t>rexpiprazole,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c</a:t>
            </a:r>
            <a:r>
              <a:rPr b="1" i="0" lang="en" sz="1200" u="none" cap="none" strike="noStrike">
                <a:solidFill>
                  <a:schemeClr val="lt1"/>
                </a:solidFill>
                <a:latin typeface="Arial"/>
                <a:ea typeface="Arial"/>
                <a:cs typeface="Arial"/>
                <a:sym typeface="Arial"/>
              </a:rPr>
              <a:t>ariprazine </a:t>
            </a:r>
            <a:endParaRPr b="1" i="0" sz="1200" u="none" cap="none" strike="noStrike">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56"/>
          <p:cNvSpPr txBox="1"/>
          <p:nvPr/>
        </p:nvSpPr>
        <p:spPr>
          <a:xfrm>
            <a:off x="1106951" y="238700"/>
            <a:ext cx="13284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“Typicals”</a:t>
            </a:r>
            <a:endParaRPr b="1" i="0" sz="1600" u="none" cap="none" strike="noStrike">
              <a:solidFill>
                <a:schemeClr val="dk1"/>
              </a:solidFill>
              <a:latin typeface="Arial"/>
              <a:ea typeface="Arial"/>
              <a:cs typeface="Arial"/>
              <a:sym typeface="Arial"/>
            </a:endParaRPr>
          </a:p>
        </p:txBody>
      </p:sp>
      <p:sp>
        <p:nvSpPr>
          <p:cNvPr id="1174" name="Google Shape;1174;p56"/>
          <p:cNvSpPr txBox="1"/>
          <p:nvPr/>
        </p:nvSpPr>
        <p:spPr>
          <a:xfrm>
            <a:off x="5628700" y="242950"/>
            <a:ext cx="15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“Atypicals”</a:t>
            </a:r>
            <a:endParaRPr b="1" i="0" sz="1600" u="none" cap="none" strike="noStrike">
              <a:solidFill>
                <a:schemeClr val="dk1"/>
              </a:solidFill>
              <a:latin typeface="Arial"/>
              <a:ea typeface="Arial"/>
              <a:cs typeface="Arial"/>
              <a:sym typeface="Arial"/>
            </a:endParaRPr>
          </a:p>
        </p:txBody>
      </p:sp>
      <p:sp>
        <p:nvSpPr>
          <p:cNvPr id="1175" name="Google Shape;1175;p56"/>
          <p:cNvSpPr txBox="1"/>
          <p:nvPr/>
        </p:nvSpPr>
        <p:spPr>
          <a:xfrm>
            <a:off x="514346" y="597850"/>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First-Gen Antipsychotics</a:t>
            </a:r>
            <a:endParaRPr b="1" i="0" sz="1600" u="none" cap="none" strike="noStrike">
              <a:solidFill>
                <a:schemeClr val="dk1"/>
              </a:solidFill>
              <a:latin typeface="Arial"/>
              <a:ea typeface="Arial"/>
              <a:cs typeface="Arial"/>
              <a:sym typeface="Arial"/>
            </a:endParaRPr>
          </a:p>
        </p:txBody>
      </p:sp>
      <p:sp>
        <p:nvSpPr>
          <p:cNvPr id="1176" name="Google Shape;1176;p56"/>
          <p:cNvSpPr txBox="1"/>
          <p:nvPr/>
        </p:nvSpPr>
        <p:spPr>
          <a:xfrm>
            <a:off x="4829646" y="605808"/>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Second-Gen Antipsychotics</a:t>
            </a:r>
            <a:endParaRPr b="1" i="0" sz="1600" u="none" cap="none" strike="noStrike">
              <a:solidFill>
                <a:schemeClr val="dk1"/>
              </a:solidFill>
              <a:latin typeface="Arial"/>
              <a:ea typeface="Arial"/>
              <a:cs typeface="Arial"/>
              <a:sym typeface="Arial"/>
            </a:endParaRPr>
          </a:p>
        </p:txBody>
      </p:sp>
      <p:sp>
        <p:nvSpPr>
          <p:cNvPr id="1177" name="Google Shape;1177;p56"/>
          <p:cNvSpPr txBox="1"/>
          <p:nvPr/>
        </p:nvSpPr>
        <p:spPr>
          <a:xfrm>
            <a:off x="1354447" y="968025"/>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FGAs</a:t>
            </a:r>
            <a:endParaRPr b="1" i="0" sz="1600" u="none" cap="none" strike="noStrike">
              <a:solidFill>
                <a:schemeClr val="dk1"/>
              </a:solidFill>
              <a:latin typeface="Arial"/>
              <a:ea typeface="Arial"/>
              <a:cs typeface="Arial"/>
              <a:sym typeface="Arial"/>
            </a:endParaRPr>
          </a:p>
        </p:txBody>
      </p:sp>
      <p:sp>
        <p:nvSpPr>
          <p:cNvPr id="1178" name="Google Shape;1178;p56"/>
          <p:cNvSpPr txBox="1"/>
          <p:nvPr/>
        </p:nvSpPr>
        <p:spPr>
          <a:xfrm>
            <a:off x="5893697" y="967383"/>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SGAs</a:t>
            </a:r>
            <a:endParaRPr b="1" i="0" sz="1600" u="none" cap="none" strike="noStrike">
              <a:solidFill>
                <a:schemeClr val="dk1"/>
              </a:solidFill>
              <a:latin typeface="Arial"/>
              <a:ea typeface="Arial"/>
              <a:cs typeface="Arial"/>
              <a:sym typeface="Arial"/>
            </a:endParaRPr>
          </a:p>
        </p:txBody>
      </p:sp>
      <p:cxnSp>
        <p:nvCxnSpPr>
          <p:cNvPr id="1179" name="Google Shape;1179;p56"/>
          <p:cNvCxnSpPr/>
          <p:nvPr/>
        </p:nvCxnSpPr>
        <p:spPr>
          <a:xfrm>
            <a:off x="3352750" y="-31800"/>
            <a:ext cx="0" cy="5207100"/>
          </a:xfrm>
          <a:prstGeom prst="straightConnector1">
            <a:avLst/>
          </a:prstGeom>
          <a:noFill/>
          <a:ln cap="flat" cmpd="sng" w="9525">
            <a:solidFill>
              <a:schemeClr val="dk2"/>
            </a:solidFill>
            <a:prstDash val="solid"/>
            <a:round/>
            <a:headEnd len="sm" w="sm" type="none"/>
            <a:tailEnd len="sm" w="sm" type="none"/>
          </a:ln>
        </p:spPr>
      </p:cxnSp>
      <p:grpSp>
        <p:nvGrpSpPr>
          <p:cNvPr id="1180" name="Google Shape;1180;p56"/>
          <p:cNvGrpSpPr/>
          <p:nvPr/>
        </p:nvGrpSpPr>
        <p:grpSpPr>
          <a:xfrm>
            <a:off x="671913" y="1995226"/>
            <a:ext cx="2110675" cy="2693725"/>
            <a:chOff x="753575" y="1315726"/>
            <a:chExt cx="2110675" cy="2693725"/>
          </a:xfrm>
        </p:grpSpPr>
        <p:pic>
          <p:nvPicPr>
            <p:cNvPr id="1181" name="Google Shape;1181;p56"/>
            <p:cNvPicPr preferRelativeResize="0"/>
            <p:nvPr/>
          </p:nvPicPr>
          <p:blipFill rotWithShape="1">
            <a:blip r:embed="rId3">
              <a:alphaModFix/>
            </a:blip>
            <a:srcRect b="0" l="0" r="0" t="0"/>
            <a:stretch/>
          </p:blipFill>
          <p:spPr>
            <a:xfrm>
              <a:off x="753575" y="1315726"/>
              <a:ext cx="2110675" cy="2693725"/>
            </a:xfrm>
            <a:prstGeom prst="rect">
              <a:avLst/>
            </a:prstGeom>
            <a:noFill/>
            <a:ln>
              <a:noFill/>
            </a:ln>
          </p:spPr>
        </p:pic>
        <p:sp>
          <p:nvSpPr>
            <p:cNvPr id="1182" name="Google Shape;1182;p56"/>
            <p:cNvSpPr txBox="1"/>
            <p:nvPr/>
          </p:nvSpPr>
          <p:spPr>
            <a:xfrm>
              <a:off x="1145300" y="3515675"/>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grpSp>
      <p:pic>
        <p:nvPicPr>
          <p:cNvPr id="1183" name="Google Shape;1183;p56"/>
          <p:cNvPicPr preferRelativeResize="0"/>
          <p:nvPr/>
        </p:nvPicPr>
        <p:blipFill rotWithShape="1">
          <a:blip r:embed="rId4">
            <a:alphaModFix/>
          </a:blip>
          <a:srcRect b="0" l="0" r="0" t="0"/>
          <a:stretch/>
        </p:blipFill>
        <p:spPr>
          <a:xfrm>
            <a:off x="3645175" y="2058993"/>
            <a:ext cx="2110675" cy="3012382"/>
          </a:xfrm>
          <a:prstGeom prst="rect">
            <a:avLst/>
          </a:prstGeom>
          <a:noFill/>
          <a:ln>
            <a:noFill/>
          </a:ln>
        </p:spPr>
      </p:pic>
      <p:sp>
        <p:nvSpPr>
          <p:cNvPr id="1184" name="Google Shape;1184;p56"/>
          <p:cNvSpPr txBox="1"/>
          <p:nvPr/>
        </p:nvSpPr>
        <p:spPr>
          <a:xfrm>
            <a:off x="4428289" y="1809350"/>
            <a:ext cx="15495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5HT2A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sp>
        <p:nvSpPr>
          <p:cNvPr id="1185" name="Google Shape;1185;p56"/>
          <p:cNvSpPr txBox="1"/>
          <p:nvPr/>
        </p:nvSpPr>
        <p:spPr>
          <a:xfrm>
            <a:off x="3996313" y="4507400"/>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pic>
        <p:nvPicPr>
          <p:cNvPr id="1186" name="Google Shape;1186;p56"/>
          <p:cNvPicPr preferRelativeResize="0"/>
          <p:nvPr/>
        </p:nvPicPr>
        <p:blipFill rotWithShape="1">
          <a:blip r:embed="rId5">
            <a:alphaModFix/>
          </a:blip>
          <a:srcRect b="0" l="0" r="0" t="0"/>
          <a:stretch/>
        </p:blipFill>
        <p:spPr>
          <a:xfrm>
            <a:off x="6189391" y="2300020"/>
            <a:ext cx="2342398" cy="2726577"/>
          </a:xfrm>
          <a:prstGeom prst="rect">
            <a:avLst/>
          </a:prstGeom>
          <a:noFill/>
          <a:ln>
            <a:noFill/>
          </a:ln>
        </p:spPr>
      </p:pic>
      <p:sp>
        <p:nvSpPr>
          <p:cNvPr id="1187" name="Google Shape;1187;p56"/>
          <p:cNvSpPr txBox="1"/>
          <p:nvPr/>
        </p:nvSpPr>
        <p:spPr>
          <a:xfrm>
            <a:off x="5870196" y="3091088"/>
            <a:ext cx="1098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2400" u="none" cap="none" strike="noStrike">
                <a:solidFill>
                  <a:srgbClr val="000000"/>
                </a:solidFill>
                <a:latin typeface="Arial"/>
                <a:ea typeface="Arial"/>
                <a:cs typeface="Arial"/>
                <a:sym typeface="Arial"/>
              </a:rPr>
              <a:t>or</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57"/>
          <p:cNvSpPr txBox="1"/>
          <p:nvPr/>
        </p:nvSpPr>
        <p:spPr>
          <a:xfrm>
            <a:off x="1106951" y="238700"/>
            <a:ext cx="13284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“Typicals”</a:t>
            </a:r>
            <a:endParaRPr b="1" i="0" sz="1600" u="none" cap="none" strike="noStrike">
              <a:solidFill>
                <a:schemeClr val="dk1"/>
              </a:solidFill>
              <a:latin typeface="Arial"/>
              <a:ea typeface="Arial"/>
              <a:cs typeface="Arial"/>
              <a:sym typeface="Arial"/>
            </a:endParaRPr>
          </a:p>
        </p:txBody>
      </p:sp>
      <p:sp>
        <p:nvSpPr>
          <p:cNvPr id="1193" name="Google Shape;1193;p57"/>
          <p:cNvSpPr txBox="1"/>
          <p:nvPr/>
        </p:nvSpPr>
        <p:spPr>
          <a:xfrm>
            <a:off x="5628700" y="242950"/>
            <a:ext cx="15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“Atypicals”</a:t>
            </a:r>
            <a:endParaRPr b="1" i="0" sz="1600" u="none" cap="none" strike="noStrike">
              <a:solidFill>
                <a:schemeClr val="dk1"/>
              </a:solidFill>
              <a:latin typeface="Arial"/>
              <a:ea typeface="Arial"/>
              <a:cs typeface="Arial"/>
              <a:sym typeface="Arial"/>
            </a:endParaRPr>
          </a:p>
        </p:txBody>
      </p:sp>
      <p:sp>
        <p:nvSpPr>
          <p:cNvPr id="1194" name="Google Shape;1194;p57"/>
          <p:cNvSpPr txBox="1"/>
          <p:nvPr/>
        </p:nvSpPr>
        <p:spPr>
          <a:xfrm>
            <a:off x="514346" y="597850"/>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First-Gen Antipsychotics</a:t>
            </a:r>
            <a:endParaRPr b="1" i="0" sz="1600" u="none" cap="none" strike="noStrike">
              <a:solidFill>
                <a:schemeClr val="dk1"/>
              </a:solidFill>
              <a:latin typeface="Arial"/>
              <a:ea typeface="Arial"/>
              <a:cs typeface="Arial"/>
              <a:sym typeface="Arial"/>
            </a:endParaRPr>
          </a:p>
        </p:txBody>
      </p:sp>
      <p:sp>
        <p:nvSpPr>
          <p:cNvPr id="1195" name="Google Shape;1195;p57"/>
          <p:cNvSpPr txBox="1"/>
          <p:nvPr/>
        </p:nvSpPr>
        <p:spPr>
          <a:xfrm>
            <a:off x="4829646" y="605808"/>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Second-Gen Antipsychotics</a:t>
            </a:r>
            <a:endParaRPr b="1" i="0" sz="1600" u="none" cap="none" strike="noStrike">
              <a:solidFill>
                <a:schemeClr val="dk1"/>
              </a:solidFill>
              <a:latin typeface="Arial"/>
              <a:ea typeface="Arial"/>
              <a:cs typeface="Arial"/>
              <a:sym typeface="Arial"/>
            </a:endParaRPr>
          </a:p>
        </p:txBody>
      </p:sp>
      <p:sp>
        <p:nvSpPr>
          <p:cNvPr id="1196" name="Google Shape;1196;p57"/>
          <p:cNvSpPr txBox="1"/>
          <p:nvPr/>
        </p:nvSpPr>
        <p:spPr>
          <a:xfrm>
            <a:off x="1354447" y="968025"/>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FGAs</a:t>
            </a:r>
            <a:endParaRPr b="1" i="0" sz="1600" u="none" cap="none" strike="noStrike">
              <a:solidFill>
                <a:schemeClr val="dk1"/>
              </a:solidFill>
              <a:latin typeface="Arial"/>
              <a:ea typeface="Arial"/>
              <a:cs typeface="Arial"/>
              <a:sym typeface="Arial"/>
            </a:endParaRPr>
          </a:p>
        </p:txBody>
      </p:sp>
      <p:sp>
        <p:nvSpPr>
          <p:cNvPr id="1197" name="Google Shape;1197;p57"/>
          <p:cNvSpPr txBox="1"/>
          <p:nvPr/>
        </p:nvSpPr>
        <p:spPr>
          <a:xfrm>
            <a:off x="5893697" y="967383"/>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SGAs</a:t>
            </a:r>
            <a:endParaRPr b="1" i="0" sz="1600" u="none" cap="none" strike="noStrike">
              <a:solidFill>
                <a:schemeClr val="dk1"/>
              </a:solidFill>
              <a:latin typeface="Arial"/>
              <a:ea typeface="Arial"/>
              <a:cs typeface="Arial"/>
              <a:sym typeface="Arial"/>
            </a:endParaRPr>
          </a:p>
        </p:txBody>
      </p:sp>
      <p:cxnSp>
        <p:nvCxnSpPr>
          <p:cNvPr id="1198" name="Google Shape;1198;p57"/>
          <p:cNvCxnSpPr/>
          <p:nvPr/>
        </p:nvCxnSpPr>
        <p:spPr>
          <a:xfrm>
            <a:off x="3352750" y="-31800"/>
            <a:ext cx="0" cy="5207100"/>
          </a:xfrm>
          <a:prstGeom prst="straightConnector1">
            <a:avLst/>
          </a:prstGeom>
          <a:noFill/>
          <a:ln cap="flat" cmpd="sng" w="9525">
            <a:solidFill>
              <a:schemeClr val="dk2"/>
            </a:solidFill>
            <a:prstDash val="solid"/>
            <a:round/>
            <a:headEnd len="sm" w="sm" type="none"/>
            <a:tailEnd len="sm" w="sm" type="none"/>
          </a:ln>
        </p:spPr>
      </p:cxnSp>
      <p:grpSp>
        <p:nvGrpSpPr>
          <p:cNvPr id="1199" name="Google Shape;1199;p57"/>
          <p:cNvGrpSpPr/>
          <p:nvPr/>
        </p:nvGrpSpPr>
        <p:grpSpPr>
          <a:xfrm>
            <a:off x="671913" y="1995226"/>
            <a:ext cx="2110675" cy="2693725"/>
            <a:chOff x="753575" y="1315726"/>
            <a:chExt cx="2110675" cy="2693725"/>
          </a:xfrm>
        </p:grpSpPr>
        <p:pic>
          <p:nvPicPr>
            <p:cNvPr id="1200" name="Google Shape;1200;p57"/>
            <p:cNvPicPr preferRelativeResize="0"/>
            <p:nvPr/>
          </p:nvPicPr>
          <p:blipFill rotWithShape="1">
            <a:blip r:embed="rId3">
              <a:alphaModFix/>
            </a:blip>
            <a:srcRect b="0" l="0" r="0" t="0"/>
            <a:stretch/>
          </p:blipFill>
          <p:spPr>
            <a:xfrm>
              <a:off x="753575" y="1315726"/>
              <a:ext cx="2110675" cy="2693725"/>
            </a:xfrm>
            <a:prstGeom prst="rect">
              <a:avLst/>
            </a:prstGeom>
            <a:noFill/>
            <a:ln>
              <a:noFill/>
            </a:ln>
          </p:spPr>
        </p:pic>
        <p:sp>
          <p:nvSpPr>
            <p:cNvPr id="1201" name="Google Shape;1201;p57"/>
            <p:cNvSpPr txBox="1"/>
            <p:nvPr/>
          </p:nvSpPr>
          <p:spPr>
            <a:xfrm>
              <a:off x="1145300" y="3515675"/>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grpSp>
      <p:pic>
        <p:nvPicPr>
          <p:cNvPr id="1202" name="Google Shape;1202;p57"/>
          <p:cNvPicPr preferRelativeResize="0"/>
          <p:nvPr/>
        </p:nvPicPr>
        <p:blipFill rotWithShape="1">
          <a:blip r:embed="rId4">
            <a:alphaModFix/>
          </a:blip>
          <a:srcRect b="0" l="0" r="0" t="0"/>
          <a:stretch/>
        </p:blipFill>
        <p:spPr>
          <a:xfrm>
            <a:off x="3645175" y="2058993"/>
            <a:ext cx="2110675" cy="3012382"/>
          </a:xfrm>
          <a:prstGeom prst="rect">
            <a:avLst/>
          </a:prstGeom>
          <a:noFill/>
          <a:ln>
            <a:noFill/>
          </a:ln>
        </p:spPr>
      </p:pic>
      <p:sp>
        <p:nvSpPr>
          <p:cNvPr id="1203" name="Google Shape;1203;p57"/>
          <p:cNvSpPr txBox="1"/>
          <p:nvPr/>
        </p:nvSpPr>
        <p:spPr>
          <a:xfrm>
            <a:off x="4428289" y="1809350"/>
            <a:ext cx="15495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5HT2A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sp>
        <p:nvSpPr>
          <p:cNvPr id="1204" name="Google Shape;1204;p57"/>
          <p:cNvSpPr txBox="1"/>
          <p:nvPr/>
        </p:nvSpPr>
        <p:spPr>
          <a:xfrm>
            <a:off x="3996313" y="4507400"/>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pic>
        <p:nvPicPr>
          <p:cNvPr id="1205" name="Google Shape;1205;p57"/>
          <p:cNvPicPr preferRelativeResize="0"/>
          <p:nvPr/>
        </p:nvPicPr>
        <p:blipFill rotWithShape="1">
          <a:blip r:embed="rId5">
            <a:alphaModFix/>
          </a:blip>
          <a:srcRect b="0" l="0" r="0" t="0"/>
          <a:stretch/>
        </p:blipFill>
        <p:spPr>
          <a:xfrm>
            <a:off x="6189391" y="2300020"/>
            <a:ext cx="2342398" cy="2726577"/>
          </a:xfrm>
          <a:prstGeom prst="rect">
            <a:avLst/>
          </a:prstGeom>
          <a:noFill/>
          <a:ln>
            <a:noFill/>
          </a:ln>
        </p:spPr>
      </p:pic>
      <p:sp>
        <p:nvSpPr>
          <p:cNvPr id="1206" name="Google Shape;1206;p57"/>
          <p:cNvSpPr txBox="1"/>
          <p:nvPr/>
        </p:nvSpPr>
        <p:spPr>
          <a:xfrm>
            <a:off x="6759546" y="4390325"/>
            <a:ext cx="1098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partial agonist</a:t>
            </a:r>
            <a:endParaRPr b="0" i="0" sz="1200" u="none" cap="none" strike="noStrike">
              <a:solidFill>
                <a:srgbClr val="000000"/>
              </a:solidFill>
              <a:latin typeface="Arial"/>
              <a:ea typeface="Arial"/>
              <a:cs typeface="Arial"/>
              <a:sym typeface="Arial"/>
            </a:endParaRPr>
          </a:p>
        </p:txBody>
      </p:sp>
      <p:sp>
        <p:nvSpPr>
          <p:cNvPr id="1207" name="Google Shape;1207;p57"/>
          <p:cNvSpPr txBox="1"/>
          <p:nvPr/>
        </p:nvSpPr>
        <p:spPr>
          <a:xfrm>
            <a:off x="5870196" y="3091088"/>
            <a:ext cx="1098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2400" u="none" cap="none" strike="noStrike">
                <a:solidFill>
                  <a:srgbClr val="000000"/>
                </a:solidFill>
                <a:latin typeface="Arial"/>
                <a:ea typeface="Arial"/>
                <a:cs typeface="Arial"/>
                <a:sym typeface="Arial"/>
              </a:rPr>
              <a:t>or</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58"/>
          <p:cNvSpPr txBox="1"/>
          <p:nvPr/>
        </p:nvSpPr>
        <p:spPr>
          <a:xfrm>
            <a:off x="1106951" y="238700"/>
            <a:ext cx="13284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“Typicals”</a:t>
            </a:r>
            <a:endParaRPr b="1" i="0" sz="1600" u="none" cap="none" strike="noStrike">
              <a:solidFill>
                <a:schemeClr val="dk1"/>
              </a:solidFill>
              <a:latin typeface="Arial"/>
              <a:ea typeface="Arial"/>
              <a:cs typeface="Arial"/>
              <a:sym typeface="Arial"/>
            </a:endParaRPr>
          </a:p>
        </p:txBody>
      </p:sp>
      <p:sp>
        <p:nvSpPr>
          <p:cNvPr id="1213" name="Google Shape;1213;p58"/>
          <p:cNvSpPr txBox="1"/>
          <p:nvPr/>
        </p:nvSpPr>
        <p:spPr>
          <a:xfrm>
            <a:off x="5628700" y="242950"/>
            <a:ext cx="15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“Atypicals”</a:t>
            </a:r>
            <a:endParaRPr b="1" i="0" sz="1600" u="none" cap="none" strike="noStrike">
              <a:solidFill>
                <a:schemeClr val="dk1"/>
              </a:solidFill>
              <a:latin typeface="Arial"/>
              <a:ea typeface="Arial"/>
              <a:cs typeface="Arial"/>
              <a:sym typeface="Arial"/>
            </a:endParaRPr>
          </a:p>
        </p:txBody>
      </p:sp>
      <p:sp>
        <p:nvSpPr>
          <p:cNvPr id="1214" name="Google Shape;1214;p58"/>
          <p:cNvSpPr txBox="1"/>
          <p:nvPr/>
        </p:nvSpPr>
        <p:spPr>
          <a:xfrm>
            <a:off x="514346" y="597850"/>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First-Gen Antipsychotics</a:t>
            </a:r>
            <a:endParaRPr b="1" i="0" sz="1600" u="none" cap="none" strike="noStrike">
              <a:solidFill>
                <a:schemeClr val="dk1"/>
              </a:solidFill>
              <a:latin typeface="Arial"/>
              <a:ea typeface="Arial"/>
              <a:cs typeface="Arial"/>
              <a:sym typeface="Arial"/>
            </a:endParaRPr>
          </a:p>
        </p:txBody>
      </p:sp>
      <p:sp>
        <p:nvSpPr>
          <p:cNvPr id="1215" name="Google Shape;1215;p58"/>
          <p:cNvSpPr txBox="1"/>
          <p:nvPr/>
        </p:nvSpPr>
        <p:spPr>
          <a:xfrm>
            <a:off x="4829646" y="605808"/>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Second-Gen Antipsychotics</a:t>
            </a:r>
            <a:endParaRPr b="1" i="0" sz="1600" u="none" cap="none" strike="noStrike">
              <a:solidFill>
                <a:schemeClr val="dk1"/>
              </a:solidFill>
              <a:latin typeface="Arial"/>
              <a:ea typeface="Arial"/>
              <a:cs typeface="Arial"/>
              <a:sym typeface="Arial"/>
            </a:endParaRPr>
          </a:p>
        </p:txBody>
      </p:sp>
      <p:sp>
        <p:nvSpPr>
          <p:cNvPr id="1216" name="Google Shape;1216;p58"/>
          <p:cNvSpPr txBox="1"/>
          <p:nvPr/>
        </p:nvSpPr>
        <p:spPr>
          <a:xfrm>
            <a:off x="1354447" y="968025"/>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FGAs</a:t>
            </a:r>
            <a:endParaRPr b="1" i="0" sz="1600" u="none" cap="none" strike="noStrike">
              <a:solidFill>
                <a:schemeClr val="dk1"/>
              </a:solidFill>
              <a:latin typeface="Arial"/>
              <a:ea typeface="Arial"/>
              <a:cs typeface="Arial"/>
              <a:sym typeface="Arial"/>
            </a:endParaRPr>
          </a:p>
        </p:txBody>
      </p:sp>
      <p:sp>
        <p:nvSpPr>
          <p:cNvPr id="1217" name="Google Shape;1217;p58"/>
          <p:cNvSpPr txBox="1"/>
          <p:nvPr/>
        </p:nvSpPr>
        <p:spPr>
          <a:xfrm>
            <a:off x="5893697" y="967383"/>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SGAs</a:t>
            </a:r>
            <a:endParaRPr b="1" i="0" sz="1600" u="none" cap="none" strike="noStrike">
              <a:solidFill>
                <a:schemeClr val="dk1"/>
              </a:solidFill>
              <a:latin typeface="Arial"/>
              <a:ea typeface="Arial"/>
              <a:cs typeface="Arial"/>
              <a:sym typeface="Arial"/>
            </a:endParaRPr>
          </a:p>
        </p:txBody>
      </p:sp>
      <p:cxnSp>
        <p:nvCxnSpPr>
          <p:cNvPr id="1218" name="Google Shape;1218;p58"/>
          <p:cNvCxnSpPr/>
          <p:nvPr/>
        </p:nvCxnSpPr>
        <p:spPr>
          <a:xfrm>
            <a:off x="3352750" y="-31800"/>
            <a:ext cx="0" cy="5207100"/>
          </a:xfrm>
          <a:prstGeom prst="straightConnector1">
            <a:avLst/>
          </a:prstGeom>
          <a:noFill/>
          <a:ln cap="flat" cmpd="sng" w="9525">
            <a:solidFill>
              <a:schemeClr val="dk2"/>
            </a:solidFill>
            <a:prstDash val="solid"/>
            <a:round/>
            <a:headEnd len="sm" w="sm" type="none"/>
            <a:tailEnd len="sm" w="sm" type="none"/>
          </a:ln>
        </p:spPr>
      </p:cxnSp>
      <p:grpSp>
        <p:nvGrpSpPr>
          <p:cNvPr id="1219" name="Google Shape;1219;p58"/>
          <p:cNvGrpSpPr/>
          <p:nvPr/>
        </p:nvGrpSpPr>
        <p:grpSpPr>
          <a:xfrm>
            <a:off x="671913" y="1995226"/>
            <a:ext cx="2110675" cy="2693725"/>
            <a:chOff x="753575" y="1315726"/>
            <a:chExt cx="2110675" cy="2693725"/>
          </a:xfrm>
        </p:grpSpPr>
        <p:pic>
          <p:nvPicPr>
            <p:cNvPr id="1220" name="Google Shape;1220;p58"/>
            <p:cNvPicPr preferRelativeResize="0"/>
            <p:nvPr/>
          </p:nvPicPr>
          <p:blipFill rotWithShape="1">
            <a:blip r:embed="rId3">
              <a:alphaModFix/>
            </a:blip>
            <a:srcRect b="0" l="0" r="0" t="0"/>
            <a:stretch/>
          </p:blipFill>
          <p:spPr>
            <a:xfrm>
              <a:off x="753575" y="1315726"/>
              <a:ext cx="2110675" cy="2693725"/>
            </a:xfrm>
            <a:prstGeom prst="rect">
              <a:avLst/>
            </a:prstGeom>
            <a:noFill/>
            <a:ln>
              <a:noFill/>
            </a:ln>
          </p:spPr>
        </p:pic>
        <p:sp>
          <p:nvSpPr>
            <p:cNvPr id="1221" name="Google Shape;1221;p58"/>
            <p:cNvSpPr txBox="1"/>
            <p:nvPr/>
          </p:nvSpPr>
          <p:spPr>
            <a:xfrm>
              <a:off x="1145300" y="3515675"/>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grpSp>
      <p:pic>
        <p:nvPicPr>
          <p:cNvPr id="1222" name="Google Shape;1222;p58"/>
          <p:cNvPicPr preferRelativeResize="0"/>
          <p:nvPr/>
        </p:nvPicPr>
        <p:blipFill rotWithShape="1">
          <a:blip r:embed="rId4">
            <a:alphaModFix/>
          </a:blip>
          <a:srcRect b="0" l="0" r="0" t="0"/>
          <a:stretch/>
        </p:blipFill>
        <p:spPr>
          <a:xfrm>
            <a:off x="3645175" y="2058993"/>
            <a:ext cx="2110675" cy="3012382"/>
          </a:xfrm>
          <a:prstGeom prst="rect">
            <a:avLst/>
          </a:prstGeom>
          <a:noFill/>
          <a:ln>
            <a:noFill/>
          </a:ln>
        </p:spPr>
      </p:pic>
      <p:sp>
        <p:nvSpPr>
          <p:cNvPr id="1223" name="Google Shape;1223;p58"/>
          <p:cNvSpPr txBox="1"/>
          <p:nvPr/>
        </p:nvSpPr>
        <p:spPr>
          <a:xfrm>
            <a:off x="4428289" y="1809350"/>
            <a:ext cx="15495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5HT2A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sp>
        <p:nvSpPr>
          <p:cNvPr id="1224" name="Google Shape;1224;p58"/>
          <p:cNvSpPr txBox="1"/>
          <p:nvPr/>
        </p:nvSpPr>
        <p:spPr>
          <a:xfrm>
            <a:off x="3996313" y="4507400"/>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pic>
        <p:nvPicPr>
          <p:cNvPr id="1225" name="Google Shape;1225;p58"/>
          <p:cNvPicPr preferRelativeResize="0"/>
          <p:nvPr/>
        </p:nvPicPr>
        <p:blipFill rotWithShape="1">
          <a:blip r:embed="rId5">
            <a:alphaModFix/>
          </a:blip>
          <a:srcRect b="0" l="0" r="0" t="0"/>
          <a:stretch/>
        </p:blipFill>
        <p:spPr>
          <a:xfrm>
            <a:off x="6189391" y="2300020"/>
            <a:ext cx="2342398" cy="2726577"/>
          </a:xfrm>
          <a:prstGeom prst="rect">
            <a:avLst/>
          </a:prstGeom>
          <a:noFill/>
          <a:ln>
            <a:noFill/>
          </a:ln>
        </p:spPr>
      </p:pic>
      <p:sp>
        <p:nvSpPr>
          <p:cNvPr id="1226" name="Google Shape;1226;p58"/>
          <p:cNvSpPr txBox="1"/>
          <p:nvPr/>
        </p:nvSpPr>
        <p:spPr>
          <a:xfrm>
            <a:off x="6759546" y="4390325"/>
            <a:ext cx="1098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partial agonist</a:t>
            </a:r>
            <a:endParaRPr b="0" i="0" sz="1200" u="none" cap="none" strike="noStrike">
              <a:solidFill>
                <a:srgbClr val="000000"/>
              </a:solidFill>
              <a:latin typeface="Arial"/>
              <a:ea typeface="Arial"/>
              <a:cs typeface="Arial"/>
              <a:sym typeface="Arial"/>
            </a:endParaRPr>
          </a:p>
        </p:txBody>
      </p:sp>
      <p:sp>
        <p:nvSpPr>
          <p:cNvPr id="1227" name="Google Shape;1227;p58"/>
          <p:cNvSpPr txBox="1"/>
          <p:nvPr/>
        </p:nvSpPr>
        <p:spPr>
          <a:xfrm>
            <a:off x="5870196" y="3091088"/>
            <a:ext cx="1098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2400" u="none" cap="none" strike="noStrike">
                <a:solidFill>
                  <a:srgbClr val="000000"/>
                </a:solidFill>
                <a:latin typeface="Arial"/>
                <a:ea typeface="Arial"/>
                <a:cs typeface="Arial"/>
                <a:sym typeface="Arial"/>
              </a:rPr>
              <a:t>or</a:t>
            </a:r>
            <a:endParaRPr b="0" i="0" sz="2400" u="none" cap="none" strike="noStrike">
              <a:solidFill>
                <a:srgbClr val="000000"/>
              </a:solidFill>
              <a:latin typeface="Arial"/>
              <a:ea typeface="Arial"/>
              <a:cs typeface="Arial"/>
              <a:sym typeface="Arial"/>
            </a:endParaRPr>
          </a:p>
        </p:txBody>
      </p:sp>
      <p:sp>
        <p:nvSpPr>
          <p:cNvPr id="1228" name="Google Shape;1228;p58"/>
          <p:cNvSpPr txBox="1"/>
          <p:nvPr/>
        </p:nvSpPr>
        <p:spPr>
          <a:xfrm>
            <a:off x="6759555" y="27686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“2 pips and a rip”</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(A, B &amp; C)</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a</a:t>
            </a:r>
            <a:r>
              <a:rPr b="1" i="0" lang="en" sz="1200" u="none" cap="none" strike="noStrike">
                <a:solidFill>
                  <a:schemeClr val="lt1"/>
                </a:solidFill>
                <a:latin typeface="Arial"/>
                <a:ea typeface="Arial"/>
                <a:cs typeface="Arial"/>
                <a:sym typeface="Arial"/>
              </a:rPr>
              <a:t>ripiprazole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b</a:t>
            </a:r>
            <a:r>
              <a:rPr b="1" i="0" lang="en" sz="1200" u="none" cap="none" strike="noStrike">
                <a:solidFill>
                  <a:schemeClr val="lt1"/>
                </a:solidFill>
                <a:latin typeface="Arial"/>
                <a:ea typeface="Arial"/>
                <a:cs typeface="Arial"/>
                <a:sym typeface="Arial"/>
              </a:rPr>
              <a:t>rexpiprazole,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c</a:t>
            </a:r>
            <a:r>
              <a:rPr b="1" i="0" lang="en" sz="1200" u="none" cap="none" strike="noStrike">
                <a:solidFill>
                  <a:schemeClr val="lt1"/>
                </a:solidFill>
                <a:latin typeface="Arial"/>
                <a:ea typeface="Arial"/>
                <a:cs typeface="Arial"/>
                <a:sym typeface="Arial"/>
              </a:rPr>
              <a:t>ariprazine </a:t>
            </a:r>
            <a:endParaRPr b="1" i="0" sz="1200" u="none" cap="none" strike="noStrike">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59"/>
          <p:cNvSpPr txBox="1"/>
          <p:nvPr/>
        </p:nvSpPr>
        <p:spPr>
          <a:xfrm>
            <a:off x="1106951" y="238700"/>
            <a:ext cx="13284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“Typicals”</a:t>
            </a:r>
            <a:endParaRPr b="1" i="0" sz="1600" u="none" cap="none" strike="noStrike">
              <a:solidFill>
                <a:schemeClr val="dk1"/>
              </a:solidFill>
              <a:latin typeface="Arial"/>
              <a:ea typeface="Arial"/>
              <a:cs typeface="Arial"/>
              <a:sym typeface="Arial"/>
            </a:endParaRPr>
          </a:p>
        </p:txBody>
      </p:sp>
      <p:sp>
        <p:nvSpPr>
          <p:cNvPr id="1234" name="Google Shape;1234;p59"/>
          <p:cNvSpPr txBox="1"/>
          <p:nvPr/>
        </p:nvSpPr>
        <p:spPr>
          <a:xfrm>
            <a:off x="5628700" y="242950"/>
            <a:ext cx="15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“Atypicals”</a:t>
            </a:r>
            <a:endParaRPr b="1" i="0" sz="1600" u="none" cap="none" strike="noStrike">
              <a:solidFill>
                <a:schemeClr val="dk1"/>
              </a:solidFill>
              <a:latin typeface="Arial"/>
              <a:ea typeface="Arial"/>
              <a:cs typeface="Arial"/>
              <a:sym typeface="Arial"/>
            </a:endParaRPr>
          </a:p>
        </p:txBody>
      </p:sp>
      <p:sp>
        <p:nvSpPr>
          <p:cNvPr id="1235" name="Google Shape;1235;p59"/>
          <p:cNvSpPr txBox="1"/>
          <p:nvPr/>
        </p:nvSpPr>
        <p:spPr>
          <a:xfrm>
            <a:off x="514346" y="597850"/>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First-Gen Antipsychotics</a:t>
            </a:r>
            <a:endParaRPr b="1" i="0" sz="1600" u="none" cap="none" strike="noStrike">
              <a:solidFill>
                <a:schemeClr val="dk1"/>
              </a:solidFill>
              <a:latin typeface="Arial"/>
              <a:ea typeface="Arial"/>
              <a:cs typeface="Arial"/>
              <a:sym typeface="Arial"/>
            </a:endParaRPr>
          </a:p>
        </p:txBody>
      </p:sp>
      <p:sp>
        <p:nvSpPr>
          <p:cNvPr id="1236" name="Google Shape;1236;p59"/>
          <p:cNvSpPr txBox="1"/>
          <p:nvPr/>
        </p:nvSpPr>
        <p:spPr>
          <a:xfrm>
            <a:off x="4829646" y="605808"/>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Second-Gen Antipsychotics</a:t>
            </a:r>
            <a:endParaRPr b="1" i="0" sz="1600" u="none" cap="none" strike="noStrike">
              <a:solidFill>
                <a:schemeClr val="dk1"/>
              </a:solidFill>
              <a:latin typeface="Arial"/>
              <a:ea typeface="Arial"/>
              <a:cs typeface="Arial"/>
              <a:sym typeface="Arial"/>
            </a:endParaRPr>
          </a:p>
        </p:txBody>
      </p:sp>
      <p:sp>
        <p:nvSpPr>
          <p:cNvPr id="1237" name="Google Shape;1237;p59"/>
          <p:cNvSpPr txBox="1"/>
          <p:nvPr/>
        </p:nvSpPr>
        <p:spPr>
          <a:xfrm>
            <a:off x="1354447" y="968025"/>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FGAs</a:t>
            </a:r>
            <a:endParaRPr b="1" i="0" sz="1600" u="none" cap="none" strike="noStrike">
              <a:solidFill>
                <a:schemeClr val="dk1"/>
              </a:solidFill>
              <a:latin typeface="Arial"/>
              <a:ea typeface="Arial"/>
              <a:cs typeface="Arial"/>
              <a:sym typeface="Arial"/>
            </a:endParaRPr>
          </a:p>
        </p:txBody>
      </p:sp>
      <p:sp>
        <p:nvSpPr>
          <p:cNvPr id="1238" name="Google Shape;1238;p59"/>
          <p:cNvSpPr txBox="1"/>
          <p:nvPr/>
        </p:nvSpPr>
        <p:spPr>
          <a:xfrm>
            <a:off x="5893697" y="967383"/>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SGAs</a:t>
            </a:r>
            <a:endParaRPr b="1" i="0" sz="1600" u="none" cap="none" strike="noStrike">
              <a:solidFill>
                <a:schemeClr val="dk1"/>
              </a:solidFill>
              <a:latin typeface="Arial"/>
              <a:ea typeface="Arial"/>
              <a:cs typeface="Arial"/>
              <a:sym typeface="Arial"/>
            </a:endParaRPr>
          </a:p>
        </p:txBody>
      </p:sp>
      <p:cxnSp>
        <p:nvCxnSpPr>
          <p:cNvPr id="1239" name="Google Shape;1239;p59"/>
          <p:cNvCxnSpPr/>
          <p:nvPr/>
        </p:nvCxnSpPr>
        <p:spPr>
          <a:xfrm>
            <a:off x="3352750" y="-31800"/>
            <a:ext cx="0" cy="5207100"/>
          </a:xfrm>
          <a:prstGeom prst="straightConnector1">
            <a:avLst/>
          </a:prstGeom>
          <a:noFill/>
          <a:ln cap="flat" cmpd="sng" w="9525">
            <a:solidFill>
              <a:schemeClr val="dk2"/>
            </a:solidFill>
            <a:prstDash val="solid"/>
            <a:round/>
            <a:headEnd len="sm" w="sm" type="none"/>
            <a:tailEnd len="sm" w="sm" type="none"/>
          </a:ln>
        </p:spPr>
      </p:cxnSp>
      <p:grpSp>
        <p:nvGrpSpPr>
          <p:cNvPr id="1240" name="Google Shape;1240;p59"/>
          <p:cNvGrpSpPr/>
          <p:nvPr/>
        </p:nvGrpSpPr>
        <p:grpSpPr>
          <a:xfrm>
            <a:off x="671913" y="1995226"/>
            <a:ext cx="2110675" cy="2693725"/>
            <a:chOff x="753575" y="1315726"/>
            <a:chExt cx="2110675" cy="2693725"/>
          </a:xfrm>
        </p:grpSpPr>
        <p:pic>
          <p:nvPicPr>
            <p:cNvPr id="1241" name="Google Shape;1241;p59"/>
            <p:cNvPicPr preferRelativeResize="0"/>
            <p:nvPr/>
          </p:nvPicPr>
          <p:blipFill rotWithShape="1">
            <a:blip r:embed="rId3">
              <a:alphaModFix/>
            </a:blip>
            <a:srcRect b="0" l="0" r="0" t="0"/>
            <a:stretch/>
          </p:blipFill>
          <p:spPr>
            <a:xfrm>
              <a:off x="753575" y="1315726"/>
              <a:ext cx="2110675" cy="2693725"/>
            </a:xfrm>
            <a:prstGeom prst="rect">
              <a:avLst/>
            </a:prstGeom>
            <a:noFill/>
            <a:ln>
              <a:noFill/>
            </a:ln>
          </p:spPr>
        </p:pic>
        <p:sp>
          <p:nvSpPr>
            <p:cNvPr id="1242" name="Google Shape;1242;p59"/>
            <p:cNvSpPr txBox="1"/>
            <p:nvPr/>
          </p:nvSpPr>
          <p:spPr>
            <a:xfrm>
              <a:off x="1145300" y="3515675"/>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grpSp>
      <p:pic>
        <p:nvPicPr>
          <p:cNvPr id="1243" name="Google Shape;1243;p59"/>
          <p:cNvPicPr preferRelativeResize="0"/>
          <p:nvPr/>
        </p:nvPicPr>
        <p:blipFill rotWithShape="1">
          <a:blip r:embed="rId4">
            <a:alphaModFix/>
          </a:blip>
          <a:srcRect b="0" l="0" r="0" t="0"/>
          <a:stretch/>
        </p:blipFill>
        <p:spPr>
          <a:xfrm>
            <a:off x="3645175" y="2058993"/>
            <a:ext cx="2110675" cy="3012382"/>
          </a:xfrm>
          <a:prstGeom prst="rect">
            <a:avLst/>
          </a:prstGeom>
          <a:noFill/>
          <a:ln>
            <a:noFill/>
          </a:ln>
        </p:spPr>
      </p:pic>
      <p:sp>
        <p:nvSpPr>
          <p:cNvPr id="1244" name="Google Shape;1244;p59"/>
          <p:cNvSpPr txBox="1"/>
          <p:nvPr/>
        </p:nvSpPr>
        <p:spPr>
          <a:xfrm>
            <a:off x="4428289" y="1809350"/>
            <a:ext cx="15495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5HT2A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sp>
        <p:nvSpPr>
          <p:cNvPr id="1245" name="Google Shape;1245;p59"/>
          <p:cNvSpPr txBox="1"/>
          <p:nvPr/>
        </p:nvSpPr>
        <p:spPr>
          <a:xfrm>
            <a:off x="3996313" y="4507400"/>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pic>
        <p:nvPicPr>
          <p:cNvPr id="1246" name="Google Shape;1246;p59"/>
          <p:cNvPicPr preferRelativeResize="0"/>
          <p:nvPr/>
        </p:nvPicPr>
        <p:blipFill rotWithShape="1">
          <a:blip r:embed="rId5">
            <a:alphaModFix/>
          </a:blip>
          <a:srcRect b="0" l="0" r="0" t="0"/>
          <a:stretch/>
        </p:blipFill>
        <p:spPr>
          <a:xfrm>
            <a:off x="6189391" y="2300020"/>
            <a:ext cx="2342398" cy="2726577"/>
          </a:xfrm>
          <a:prstGeom prst="rect">
            <a:avLst/>
          </a:prstGeom>
          <a:noFill/>
          <a:ln>
            <a:noFill/>
          </a:ln>
        </p:spPr>
      </p:pic>
      <p:sp>
        <p:nvSpPr>
          <p:cNvPr id="1247" name="Google Shape;1247;p59"/>
          <p:cNvSpPr txBox="1"/>
          <p:nvPr/>
        </p:nvSpPr>
        <p:spPr>
          <a:xfrm>
            <a:off x="6759546" y="4390325"/>
            <a:ext cx="1098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partial agonist</a:t>
            </a:r>
            <a:endParaRPr b="0" i="0" sz="1200" u="none" cap="none" strike="noStrike">
              <a:solidFill>
                <a:srgbClr val="000000"/>
              </a:solidFill>
              <a:latin typeface="Arial"/>
              <a:ea typeface="Arial"/>
              <a:cs typeface="Arial"/>
              <a:sym typeface="Arial"/>
            </a:endParaRPr>
          </a:p>
        </p:txBody>
      </p:sp>
      <p:sp>
        <p:nvSpPr>
          <p:cNvPr id="1248" name="Google Shape;1248;p59"/>
          <p:cNvSpPr txBox="1"/>
          <p:nvPr/>
        </p:nvSpPr>
        <p:spPr>
          <a:xfrm>
            <a:off x="5870196" y="3091088"/>
            <a:ext cx="1098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2400" u="none" cap="none" strike="noStrike">
                <a:solidFill>
                  <a:srgbClr val="000000"/>
                </a:solidFill>
                <a:latin typeface="Arial"/>
                <a:ea typeface="Arial"/>
                <a:cs typeface="Arial"/>
                <a:sym typeface="Arial"/>
              </a:rPr>
              <a:t>or</a:t>
            </a:r>
            <a:endParaRPr b="0" i="0" sz="2400" u="none" cap="none" strike="noStrike">
              <a:solidFill>
                <a:srgbClr val="000000"/>
              </a:solidFill>
              <a:latin typeface="Arial"/>
              <a:ea typeface="Arial"/>
              <a:cs typeface="Arial"/>
              <a:sym typeface="Arial"/>
            </a:endParaRPr>
          </a:p>
        </p:txBody>
      </p:sp>
      <p:sp>
        <p:nvSpPr>
          <p:cNvPr id="1249" name="Google Shape;1249;p59"/>
          <p:cNvSpPr txBox="1"/>
          <p:nvPr/>
        </p:nvSpPr>
        <p:spPr>
          <a:xfrm>
            <a:off x="6759555" y="27686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“2 pips and a rip”</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(A, B &amp; C)</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a</a:t>
            </a:r>
            <a:r>
              <a:rPr b="1" i="0" lang="en" sz="1200" u="none" cap="none" strike="noStrike">
                <a:solidFill>
                  <a:schemeClr val="lt1"/>
                </a:solidFill>
                <a:latin typeface="Arial"/>
                <a:ea typeface="Arial"/>
                <a:cs typeface="Arial"/>
                <a:sym typeface="Arial"/>
              </a:rPr>
              <a:t>ripiprazole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b</a:t>
            </a:r>
            <a:r>
              <a:rPr b="1" i="0" lang="en" sz="1200" u="none" cap="none" strike="noStrike">
                <a:solidFill>
                  <a:schemeClr val="lt1"/>
                </a:solidFill>
                <a:latin typeface="Arial"/>
                <a:ea typeface="Arial"/>
                <a:cs typeface="Arial"/>
                <a:sym typeface="Arial"/>
              </a:rPr>
              <a:t>rexpiprazole,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c</a:t>
            </a:r>
            <a:r>
              <a:rPr b="1" i="0" lang="en" sz="1200" u="none" cap="none" strike="noStrike">
                <a:solidFill>
                  <a:schemeClr val="lt1"/>
                </a:solidFill>
                <a:latin typeface="Arial"/>
                <a:ea typeface="Arial"/>
                <a:cs typeface="Arial"/>
                <a:sym typeface="Arial"/>
              </a:rPr>
              <a:t>ariprazine </a:t>
            </a:r>
            <a:endParaRPr b="1" i="0" sz="1200" u="none" cap="none" strike="noStrike">
              <a:solidFill>
                <a:schemeClr val="lt1"/>
              </a:solidFill>
              <a:latin typeface="Arial"/>
              <a:ea typeface="Arial"/>
              <a:cs typeface="Arial"/>
              <a:sym typeface="Arial"/>
            </a:endParaRPr>
          </a:p>
        </p:txBody>
      </p:sp>
      <p:sp>
        <p:nvSpPr>
          <p:cNvPr id="1250" name="Google Shape;1250;p59"/>
          <p:cNvSpPr txBox="1"/>
          <p:nvPr/>
        </p:nvSpPr>
        <p:spPr>
          <a:xfrm>
            <a:off x="4264902" y="3091100"/>
            <a:ext cx="11547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“-pines, -dones </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and a -rone”</a:t>
            </a:r>
            <a:endParaRPr b="1" i="0" sz="1200" u="none" cap="none" strike="noStrike">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60"/>
          <p:cNvSpPr txBox="1"/>
          <p:nvPr/>
        </p:nvSpPr>
        <p:spPr>
          <a:xfrm>
            <a:off x="1106951" y="238700"/>
            <a:ext cx="13284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“Typicals”</a:t>
            </a:r>
            <a:endParaRPr b="1" i="0" sz="1600" u="none" cap="none" strike="noStrike">
              <a:solidFill>
                <a:schemeClr val="dk1"/>
              </a:solidFill>
              <a:latin typeface="Arial"/>
              <a:ea typeface="Arial"/>
              <a:cs typeface="Arial"/>
              <a:sym typeface="Arial"/>
            </a:endParaRPr>
          </a:p>
        </p:txBody>
      </p:sp>
      <p:sp>
        <p:nvSpPr>
          <p:cNvPr id="1256" name="Google Shape;1256;p60"/>
          <p:cNvSpPr txBox="1"/>
          <p:nvPr/>
        </p:nvSpPr>
        <p:spPr>
          <a:xfrm>
            <a:off x="5628700" y="242950"/>
            <a:ext cx="15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“Atypicals”</a:t>
            </a:r>
            <a:endParaRPr b="1" i="0" sz="1600" u="none" cap="none" strike="noStrike">
              <a:solidFill>
                <a:schemeClr val="dk1"/>
              </a:solidFill>
              <a:latin typeface="Arial"/>
              <a:ea typeface="Arial"/>
              <a:cs typeface="Arial"/>
              <a:sym typeface="Arial"/>
            </a:endParaRPr>
          </a:p>
        </p:txBody>
      </p:sp>
      <p:sp>
        <p:nvSpPr>
          <p:cNvPr id="1257" name="Google Shape;1257;p60"/>
          <p:cNvSpPr txBox="1"/>
          <p:nvPr/>
        </p:nvSpPr>
        <p:spPr>
          <a:xfrm>
            <a:off x="514346" y="597850"/>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First-Gen Antipsychotics</a:t>
            </a:r>
            <a:endParaRPr b="1" i="0" sz="1600" u="none" cap="none" strike="noStrike">
              <a:solidFill>
                <a:schemeClr val="dk1"/>
              </a:solidFill>
              <a:latin typeface="Arial"/>
              <a:ea typeface="Arial"/>
              <a:cs typeface="Arial"/>
              <a:sym typeface="Arial"/>
            </a:endParaRPr>
          </a:p>
        </p:txBody>
      </p:sp>
      <p:sp>
        <p:nvSpPr>
          <p:cNvPr id="1258" name="Google Shape;1258;p60"/>
          <p:cNvSpPr txBox="1"/>
          <p:nvPr/>
        </p:nvSpPr>
        <p:spPr>
          <a:xfrm>
            <a:off x="4829646" y="605808"/>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Second-Gen Antipsychotics</a:t>
            </a:r>
            <a:endParaRPr b="1" i="0" sz="1600" u="none" cap="none" strike="noStrike">
              <a:solidFill>
                <a:schemeClr val="dk1"/>
              </a:solidFill>
              <a:latin typeface="Arial"/>
              <a:ea typeface="Arial"/>
              <a:cs typeface="Arial"/>
              <a:sym typeface="Arial"/>
            </a:endParaRPr>
          </a:p>
        </p:txBody>
      </p:sp>
      <p:sp>
        <p:nvSpPr>
          <p:cNvPr id="1259" name="Google Shape;1259;p60"/>
          <p:cNvSpPr txBox="1"/>
          <p:nvPr/>
        </p:nvSpPr>
        <p:spPr>
          <a:xfrm>
            <a:off x="1354447" y="968025"/>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FGAs</a:t>
            </a:r>
            <a:endParaRPr b="1" i="0" sz="1600" u="none" cap="none" strike="noStrike">
              <a:solidFill>
                <a:schemeClr val="dk1"/>
              </a:solidFill>
              <a:latin typeface="Arial"/>
              <a:ea typeface="Arial"/>
              <a:cs typeface="Arial"/>
              <a:sym typeface="Arial"/>
            </a:endParaRPr>
          </a:p>
        </p:txBody>
      </p:sp>
      <p:sp>
        <p:nvSpPr>
          <p:cNvPr id="1260" name="Google Shape;1260;p60"/>
          <p:cNvSpPr txBox="1"/>
          <p:nvPr/>
        </p:nvSpPr>
        <p:spPr>
          <a:xfrm>
            <a:off x="5893697" y="967383"/>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SGAs</a:t>
            </a:r>
            <a:endParaRPr b="1" i="0" sz="1600" u="none" cap="none" strike="noStrike">
              <a:solidFill>
                <a:schemeClr val="dk1"/>
              </a:solidFill>
              <a:latin typeface="Arial"/>
              <a:ea typeface="Arial"/>
              <a:cs typeface="Arial"/>
              <a:sym typeface="Arial"/>
            </a:endParaRPr>
          </a:p>
        </p:txBody>
      </p:sp>
      <p:cxnSp>
        <p:nvCxnSpPr>
          <p:cNvPr id="1261" name="Google Shape;1261;p60"/>
          <p:cNvCxnSpPr/>
          <p:nvPr/>
        </p:nvCxnSpPr>
        <p:spPr>
          <a:xfrm>
            <a:off x="3352750" y="-31800"/>
            <a:ext cx="0" cy="5207100"/>
          </a:xfrm>
          <a:prstGeom prst="straightConnector1">
            <a:avLst/>
          </a:prstGeom>
          <a:noFill/>
          <a:ln cap="flat" cmpd="sng" w="9525">
            <a:solidFill>
              <a:schemeClr val="dk2"/>
            </a:solidFill>
            <a:prstDash val="solid"/>
            <a:round/>
            <a:headEnd len="sm" w="sm" type="none"/>
            <a:tailEnd len="sm" w="sm" type="none"/>
          </a:ln>
        </p:spPr>
      </p:cxnSp>
      <p:grpSp>
        <p:nvGrpSpPr>
          <p:cNvPr id="1262" name="Google Shape;1262;p60"/>
          <p:cNvGrpSpPr/>
          <p:nvPr/>
        </p:nvGrpSpPr>
        <p:grpSpPr>
          <a:xfrm>
            <a:off x="671913" y="1995226"/>
            <a:ext cx="2110675" cy="2693725"/>
            <a:chOff x="753575" y="1315726"/>
            <a:chExt cx="2110675" cy="2693725"/>
          </a:xfrm>
        </p:grpSpPr>
        <p:pic>
          <p:nvPicPr>
            <p:cNvPr id="1263" name="Google Shape;1263;p60"/>
            <p:cNvPicPr preferRelativeResize="0"/>
            <p:nvPr/>
          </p:nvPicPr>
          <p:blipFill rotWithShape="1">
            <a:blip r:embed="rId3">
              <a:alphaModFix/>
            </a:blip>
            <a:srcRect b="0" l="0" r="0" t="0"/>
            <a:stretch/>
          </p:blipFill>
          <p:spPr>
            <a:xfrm>
              <a:off x="753575" y="1315726"/>
              <a:ext cx="2110675" cy="2693725"/>
            </a:xfrm>
            <a:prstGeom prst="rect">
              <a:avLst/>
            </a:prstGeom>
            <a:noFill/>
            <a:ln>
              <a:noFill/>
            </a:ln>
          </p:spPr>
        </p:pic>
        <p:sp>
          <p:nvSpPr>
            <p:cNvPr id="1264" name="Google Shape;1264;p60"/>
            <p:cNvSpPr txBox="1"/>
            <p:nvPr/>
          </p:nvSpPr>
          <p:spPr>
            <a:xfrm>
              <a:off x="1145300" y="3515675"/>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grpSp>
      <p:pic>
        <p:nvPicPr>
          <p:cNvPr id="1265" name="Google Shape;1265;p60"/>
          <p:cNvPicPr preferRelativeResize="0"/>
          <p:nvPr/>
        </p:nvPicPr>
        <p:blipFill rotWithShape="1">
          <a:blip r:embed="rId4">
            <a:alphaModFix/>
          </a:blip>
          <a:srcRect b="0" l="0" r="0" t="0"/>
          <a:stretch/>
        </p:blipFill>
        <p:spPr>
          <a:xfrm>
            <a:off x="3645175" y="2058993"/>
            <a:ext cx="2110675" cy="3012382"/>
          </a:xfrm>
          <a:prstGeom prst="rect">
            <a:avLst/>
          </a:prstGeom>
          <a:noFill/>
          <a:ln>
            <a:noFill/>
          </a:ln>
        </p:spPr>
      </p:pic>
      <p:sp>
        <p:nvSpPr>
          <p:cNvPr id="1266" name="Google Shape;1266;p60"/>
          <p:cNvSpPr txBox="1"/>
          <p:nvPr/>
        </p:nvSpPr>
        <p:spPr>
          <a:xfrm>
            <a:off x="4428289" y="1809350"/>
            <a:ext cx="15495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5HT2A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sp>
        <p:nvSpPr>
          <p:cNvPr id="1267" name="Google Shape;1267;p60"/>
          <p:cNvSpPr txBox="1"/>
          <p:nvPr/>
        </p:nvSpPr>
        <p:spPr>
          <a:xfrm>
            <a:off x="3996313" y="4507400"/>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pic>
        <p:nvPicPr>
          <p:cNvPr id="1268" name="Google Shape;1268;p60"/>
          <p:cNvPicPr preferRelativeResize="0"/>
          <p:nvPr/>
        </p:nvPicPr>
        <p:blipFill rotWithShape="1">
          <a:blip r:embed="rId5">
            <a:alphaModFix/>
          </a:blip>
          <a:srcRect b="0" l="0" r="0" t="0"/>
          <a:stretch/>
        </p:blipFill>
        <p:spPr>
          <a:xfrm>
            <a:off x="6189391" y="2300020"/>
            <a:ext cx="2342398" cy="2726577"/>
          </a:xfrm>
          <a:prstGeom prst="rect">
            <a:avLst/>
          </a:prstGeom>
          <a:noFill/>
          <a:ln>
            <a:noFill/>
          </a:ln>
        </p:spPr>
      </p:pic>
      <p:sp>
        <p:nvSpPr>
          <p:cNvPr id="1269" name="Google Shape;1269;p60"/>
          <p:cNvSpPr txBox="1"/>
          <p:nvPr/>
        </p:nvSpPr>
        <p:spPr>
          <a:xfrm>
            <a:off x="6759546" y="4390325"/>
            <a:ext cx="1098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partial agonist</a:t>
            </a:r>
            <a:endParaRPr b="0" i="0" sz="1200" u="none" cap="none" strike="noStrike">
              <a:solidFill>
                <a:srgbClr val="000000"/>
              </a:solidFill>
              <a:latin typeface="Arial"/>
              <a:ea typeface="Arial"/>
              <a:cs typeface="Arial"/>
              <a:sym typeface="Arial"/>
            </a:endParaRPr>
          </a:p>
        </p:txBody>
      </p:sp>
      <p:sp>
        <p:nvSpPr>
          <p:cNvPr id="1270" name="Google Shape;1270;p60"/>
          <p:cNvSpPr txBox="1"/>
          <p:nvPr/>
        </p:nvSpPr>
        <p:spPr>
          <a:xfrm>
            <a:off x="5870196" y="3091088"/>
            <a:ext cx="1098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2400" u="none" cap="none" strike="noStrike">
                <a:solidFill>
                  <a:srgbClr val="000000"/>
                </a:solidFill>
                <a:latin typeface="Arial"/>
                <a:ea typeface="Arial"/>
                <a:cs typeface="Arial"/>
                <a:sym typeface="Arial"/>
              </a:rPr>
              <a:t>or</a:t>
            </a:r>
            <a:endParaRPr b="0" i="0" sz="2400" u="none" cap="none" strike="noStrike">
              <a:solidFill>
                <a:srgbClr val="000000"/>
              </a:solidFill>
              <a:latin typeface="Arial"/>
              <a:ea typeface="Arial"/>
              <a:cs typeface="Arial"/>
              <a:sym typeface="Arial"/>
            </a:endParaRPr>
          </a:p>
        </p:txBody>
      </p:sp>
      <p:sp>
        <p:nvSpPr>
          <p:cNvPr id="1271" name="Google Shape;1271;p60"/>
          <p:cNvSpPr txBox="1"/>
          <p:nvPr/>
        </p:nvSpPr>
        <p:spPr>
          <a:xfrm>
            <a:off x="6759555" y="27686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“2 pips and a rip”</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(A, B &amp; C)</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a</a:t>
            </a:r>
            <a:r>
              <a:rPr b="1" i="0" lang="en" sz="1200" u="none" cap="none" strike="noStrike">
                <a:solidFill>
                  <a:schemeClr val="lt1"/>
                </a:solidFill>
                <a:latin typeface="Arial"/>
                <a:ea typeface="Arial"/>
                <a:cs typeface="Arial"/>
                <a:sym typeface="Arial"/>
              </a:rPr>
              <a:t>ripiprazole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b</a:t>
            </a:r>
            <a:r>
              <a:rPr b="1" i="0" lang="en" sz="1200" u="none" cap="none" strike="noStrike">
                <a:solidFill>
                  <a:schemeClr val="lt1"/>
                </a:solidFill>
                <a:latin typeface="Arial"/>
                <a:ea typeface="Arial"/>
                <a:cs typeface="Arial"/>
                <a:sym typeface="Arial"/>
              </a:rPr>
              <a:t>rexpiprazole,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c</a:t>
            </a:r>
            <a:r>
              <a:rPr b="1" i="0" lang="en" sz="1200" u="none" cap="none" strike="noStrike">
                <a:solidFill>
                  <a:schemeClr val="lt1"/>
                </a:solidFill>
                <a:latin typeface="Arial"/>
                <a:ea typeface="Arial"/>
                <a:cs typeface="Arial"/>
                <a:sym typeface="Arial"/>
              </a:rPr>
              <a:t>ariprazine </a:t>
            </a:r>
            <a:endParaRPr b="1" i="0" sz="1200" u="none" cap="none" strike="noStrike">
              <a:solidFill>
                <a:schemeClr val="lt1"/>
              </a:solidFill>
              <a:latin typeface="Arial"/>
              <a:ea typeface="Arial"/>
              <a:cs typeface="Arial"/>
              <a:sym typeface="Arial"/>
            </a:endParaRPr>
          </a:p>
        </p:txBody>
      </p:sp>
      <p:sp>
        <p:nvSpPr>
          <p:cNvPr id="1272" name="Google Shape;1272;p60"/>
          <p:cNvSpPr txBox="1"/>
          <p:nvPr/>
        </p:nvSpPr>
        <p:spPr>
          <a:xfrm>
            <a:off x="4264902" y="3091100"/>
            <a:ext cx="11547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“-pines, -dones </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and a -rone”</a:t>
            </a:r>
            <a:endParaRPr b="1" i="0" sz="1200" u="none" cap="none" strike="noStrike">
              <a:solidFill>
                <a:schemeClr val="lt1"/>
              </a:solidFill>
              <a:latin typeface="Arial"/>
              <a:ea typeface="Arial"/>
              <a:cs typeface="Arial"/>
              <a:sym typeface="Arial"/>
            </a:endParaRPr>
          </a:p>
        </p:txBody>
      </p:sp>
      <p:sp>
        <p:nvSpPr>
          <p:cNvPr id="1273" name="Google Shape;1273;p60"/>
          <p:cNvSpPr txBox="1"/>
          <p:nvPr/>
        </p:nvSpPr>
        <p:spPr>
          <a:xfrm>
            <a:off x="1037398" y="2563075"/>
            <a:ext cx="19845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potency:</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none" cap="none" strike="noStrike">
                <a:solidFill>
                  <a:schemeClr val="lt1"/>
                </a:solidFill>
                <a:latin typeface="Arial"/>
                <a:ea typeface="Arial"/>
                <a:cs typeface="Arial"/>
                <a:sym typeface="Arial"/>
              </a:rPr>
              <a:t>low</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none" cap="none" strike="noStrike">
                <a:solidFill>
                  <a:schemeClr val="lt1"/>
                </a:solidFill>
                <a:latin typeface="Arial"/>
                <a:ea typeface="Arial"/>
                <a:cs typeface="Arial"/>
                <a:sym typeface="Arial"/>
              </a:rPr>
              <a:t>intermediate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none" cap="none" strike="noStrike">
                <a:solidFill>
                  <a:schemeClr val="lt1"/>
                </a:solidFill>
                <a:latin typeface="Arial"/>
                <a:ea typeface="Arial"/>
                <a:cs typeface="Arial"/>
                <a:sym typeface="Arial"/>
              </a:rPr>
              <a:t>high</a:t>
            </a:r>
            <a:endParaRPr b="1" i="0" sz="1200" u="none" cap="none" strike="noStrike">
              <a:solidFill>
                <a:schemeClr val="l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cxnSp>
        <p:nvCxnSpPr>
          <p:cNvPr id="1278" name="Google Shape;1278;p61"/>
          <p:cNvCxnSpPr/>
          <p:nvPr/>
        </p:nvCxnSpPr>
        <p:spPr>
          <a:xfrm>
            <a:off x="4669725" y="0"/>
            <a:ext cx="0" cy="5238600"/>
          </a:xfrm>
          <a:prstGeom prst="straightConnector1">
            <a:avLst/>
          </a:prstGeom>
          <a:noFill/>
          <a:ln cap="flat" cmpd="sng" w="28575">
            <a:solidFill>
              <a:schemeClr val="dk2"/>
            </a:solidFill>
            <a:prstDash val="solid"/>
            <a:round/>
            <a:headEnd len="sm" w="sm" type="none"/>
            <a:tailEnd len="sm" w="sm" type="none"/>
          </a:ln>
        </p:spPr>
      </p:cxnSp>
      <p:sp>
        <p:nvSpPr>
          <p:cNvPr id="1279" name="Google Shape;1279;p61"/>
          <p:cNvSpPr txBox="1"/>
          <p:nvPr/>
        </p:nvSpPr>
        <p:spPr>
          <a:xfrm>
            <a:off x="1564151" y="238700"/>
            <a:ext cx="13284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“Typicals”</a:t>
            </a:r>
            <a:endParaRPr b="1" i="0" sz="1600" u="none" cap="none" strike="noStrike">
              <a:solidFill>
                <a:schemeClr val="dk1"/>
              </a:solidFill>
              <a:latin typeface="Arial"/>
              <a:ea typeface="Arial"/>
              <a:cs typeface="Arial"/>
              <a:sym typeface="Arial"/>
            </a:endParaRPr>
          </a:p>
        </p:txBody>
      </p:sp>
      <p:sp>
        <p:nvSpPr>
          <p:cNvPr id="1280" name="Google Shape;1280;p61"/>
          <p:cNvSpPr txBox="1"/>
          <p:nvPr/>
        </p:nvSpPr>
        <p:spPr>
          <a:xfrm>
            <a:off x="6390700" y="242950"/>
            <a:ext cx="15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“Atypicals”</a:t>
            </a:r>
            <a:endParaRPr b="1" i="0" sz="1600" u="none" cap="none" strike="noStrike">
              <a:solidFill>
                <a:schemeClr val="dk1"/>
              </a:solidFill>
              <a:latin typeface="Arial"/>
              <a:ea typeface="Arial"/>
              <a:cs typeface="Arial"/>
              <a:sym typeface="Arial"/>
            </a:endParaRPr>
          </a:p>
        </p:txBody>
      </p:sp>
      <p:sp>
        <p:nvSpPr>
          <p:cNvPr id="1281" name="Google Shape;1281;p61"/>
          <p:cNvSpPr txBox="1"/>
          <p:nvPr/>
        </p:nvSpPr>
        <p:spPr>
          <a:xfrm>
            <a:off x="971546" y="597850"/>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First-Gen Antipsychotics</a:t>
            </a:r>
            <a:endParaRPr b="1" i="0" sz="1600" u="none" cap="none" strike="noStrike">
              <a:solidFill>
                <a:schemeClr val="dk1"/>
              </a:solidFill>
              <a:latin typeface="Arial"/>
              <a:ea typeface="Arial"/>
              <a:cs typeface="Arial"/>
              <a:sym typeface="Arial"/>
            </a:endParaRPr>
          </a:p>
        </p:txBody>
      </p:sp>
      <p:sp>
        <p:nvSpPr>
          <p:cNvPr id="1282" name="Google Shape;1282;p61"/>
          <p:cNvSpPr txBox="1"/>
          <p:nvPr/>
        </p:nvSpPr>
        <p:spPr>
          <a:xfrm>
            <a:off x="5591646" y="605808"/>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Second-Gen Antipsychotics</a:t>
            </a:r>
            <a:endParaRPr b="1" i="0" sz="1600" u="none" cap="none" strike="noStrike">
              <a:solidFill>
                <a:schemeClr val="dk1"/>
              </a:solidFill>
              <a:latin typeface="Arial"/>
              <a:ea typeface="Arial"/>
              <a:cs typeface="Arial"/>
              <a:sym typeface="Arial"/>
            </a:endParaRPr>
          </a:p>
        </p:txBody>
      </p:sp>
      <p:sp>
        <p:nvSpPr>
          <p:cNvPr id="1283" name="Google Shape;1283;p61"/>
          <p:cNvSpPr txBox="1"/>
          <p:nvPr/>
        </p:nvSpPr>
        <p:spPr>
          <a:xfrm>
            <a:off x="1811647" y="968025"/>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FGAs</a:t>
            </a:r>
            <a:endParaRPr b="1" i="0" sz="1600" u="none" cap="none" strike="noStrike">
              <a:solidFill>
                <a:schemeClr val="dk1"/>
              </a:solidFill>
              <a:latin typeface="Arial"/>
              <a:ea typeface="Arial"/>
              <a:cs typeface="Arial"/>
              <a:sym typeface="Arial"/>
            </a:endParaRPr>
          </a:p>
        </p:txBody>
      </p:sp>
      <p:sp>
        <p:nvSpPr>
          <p:cNvPr id="1284" name="Google Shape;1284;p61"/>
          <p:cNvSpPr txBox="1"/>
          <p:nvPr/>
        </p:nvSpPr>
        <p:spPr>
          <a:xfrm>
            <a:off x="6655697" y="967383"/>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SGAs</a:t>
            </a:r>
            <a:endParaRPr b="1" i="0" sz="1600" u="none" cap="none" strike="noStrike">
              <a:solidFill>
                <a:schemeClr val="dk1"/>
              </a:solidFill>
              <a:latin typeface="Arial"/>
              <a:ea typeface="Arial"/>
              <a:cs typeface="Arial"/>
              <a:sym typeface="Arial"/>
            </a:endParaRPr>
          </a:p>
        </p:txBody>
      </p:sp>
      <p:grpSp>
        <p:nvGrpSpPr>
          <p:cNvPr id="1285" name="Google Shape;1285;p61"/>
          <p:cNvGrpSpPr/>
          <p:nvPr/>
        </p:nvGrpSpPr>
        <p:grpSpPr>
          <a:xfrm>
            <a:off x="671913" y="1995226"/>
            <a:ext cx="2110675" cy="2693725"/>
            <a:chOff x="753575" y="1315726"/>
            <a:chExt cx="2110675" cy="2693725"/>
          </a:xfrm>
        </p:grpSpPr>
        <p:pic>
          <p:nvPicPr>
            <p:cNvPr id="1286" name="Google Shape;1286;p61"/>
            <p:cNvPicPr preferRelativeResize="0"/>
            <p:nvPr/>
          </p:nvPicPr>
          <p:blipFill rotWithShape="1">
            <a:blip r:embed="rId3">
              <a:alphaModFix/>
            </a:blip>
            <a:srcRect b="0" l="0" r="0" t="0"/>
            <a:stretch/>
          </p:blipFill>
          <p:spPr>
            <a:xfrm>
              <a:off x="753575" y="1315726"/>
              <a:ext cx="2110675" cy="2693725"/>
            </a:xfrm>
            <a:prstGeom prst="rect">
              <a:avLst/>
            </a:prstGeom>
            <a:noFill/>
            <a:ln>
              <a:noFill/>
            </a:ln>
          </p:spPr>
        </p:pic>
        <p:sp>
          <p:nvSpPr>
            <p:cNvPr id="1287" name="Google Shape;1287;p61"/>
            <p:cNvSpPr txBox="1"/>
            <p:nvPr/>
          </p:nvSpPr>
          <p:spPr>
            <a:xfrm>
              <a:off x="1145300" y="3515675"/>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grpSp>
      <p:pic>
        <p:nvPicPr>
          <p:cNvPr id="1288" name="Google Shape;1288;p61"/>
          <p:cNvPicPr preferRelativeResize="0"/>
          <p:nvPr/>
        </p:nvPicPr>
        <p:blipFill rotWithShape="1">
          <a:blip r:embed="rId4">
            <a:alphaModFix/>
          </a:blip>
          <a:srcRect b="0" l="0" r="0" t="0"/>
          <a:stretch/>
        </p:blipFill>
        <p:spPr>
          <a:xfrm>
            <a:off x="3645175" y="2058993"/>
            <a:ext cx="2110675" cy="3012382"/>
          </a:xfrm>
          <a:prstGeom prst="rect">
            <a:avLst/>
          </a:prstGeom>
          <a:noFill/>
          <a:ln>
            <a:noFill/>
          </a:ln>
        </p:spPr>
      </p:pic>
      <p:sp>
        <p:nvSpPr>
          <p:cNvPr id="1289" name="Google Shape;1289;p61"/>
          <p:cNvSpPr txBox="1"/>
          <p:nvPr/>
        </p:nvSpPr>
        <p:spPr>
          <a:xfrm>
            <a:off x="4841189" y="1880850"/>
            <a:ext cx="15495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5HT2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pic>
        <p:nvPicPr>
          <p:cNvPr id="1290" name="Google Shape;1290;p61"/>
          <p:cNvPicPr preferRelativeResize="0"/>
          <p:nvPr/>
        </p:nvPicPr>
        <p:blipFill rotWithShape="1">
          <a:blip r:embed="rId5">
            <a:alphaModFix/>
          </a:blip>
          <a:srcRect b="0" l="0" r="0" t="0"/>
          <a:stretch/>
        </p:blipFill>
        <p:spPr>
          <a:xfrm>
            <a:off x="6189391" y="2300020"/>
            <a:ext cx="2342398" cy="2726577"/>
          </a:xfrm>
          <a:prstGeom prst="rect">
            <a:avLst/>
          </a:prstGeom>
          <a:noFill/>
          <a:ln>
            <a:noFill/>
          </a:ln>
        </p:spPr>
      </p:pic>
      <p:sp>
        <p:nvSpPr>
          <p:cNvPr id="1291" name="Google Shape;1291;p61"/>
          <p:cNvSpPr txBox="1"/>
          <p:nvPr/>
        </p:nvSpPr>
        <p:spPr>
          <a:xfrm>
            <a:off x="6759546" y="4390325"/>
            <a:ext cx="1098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partial agonist</a:t>
            </a:r>
            <a:endParaRPr b="0" i="0" sz="1200" u="none" cap="none" strike="noStrike">
              <a:solidFill>
                <a:srgbClr val="000000"/>
              </a:solidFill>
              <a:latin typeface="Arial"/>
              <a:ea typeface="Arial"/>
              <a:cs typeface="Arial"/>
              <a:sym typeface="Arial"/>
            </a:endParaRPr>
          </a:p>
        </p:txBody>
      </p:sp>
      <p:sp>
        <p:nvSpPr>
          <p:cNvPr id="1292" name="Google Shape;1292;p61"/>
          <p:cNvSpPr txBox="1"/>
          <p:nvPr/>
        </p:nvSpPr>
        <p:spPr>
          <a:xfrm>
            <a:off x="5870196" y="3091088"/>
            <a:ext cx="1098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2400" u="none" cap="none" strike="noStrike">
                <a:solidFill>
                  <a:srgbClr val="000000"/>
                </a:solidFill>
                <a:latin typeface="Arial"/>
                <a:ea typeface="Arial"/>
                <a:cs typeface="Arial"/>
                <a:sym typeface="Arial"/>
              </a:rPr>
              <a:t>or</a:t>
            </a:r>
            <a:endParaRPr b="0" i="0" sz="2400" u="none" cap="none" strike="noStrike">
              <a:solidFill>
                <a:srgbClr val="000000"/>
              </a:solidFill>
              <a:latin typeface="Arial"/>
              <a:ea typeface="Arial"/>
              <a:cs typeface="Arial"/>
              <a:sym typeface="Arial"/>
            </a:endParaRPr>
          </a:p>
        </p:txBody>
      </p:sp>
      <p:sp>
        <p:nvSpPr>
          <p:cNvPr id="1293" name="Google Shape;1293;p61"/>
          <p:cNvSpPr txBox="1"/>
          <p:nvPr/>
        </p:nvSpPr>
        <p:spPr>
          <a:xfrm>
            <a:off x="6759555" y="27686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“2 pips and a rip”</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(A, B &amp; C)</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a</a:t>
            </a:r>
            <a:r>
              <a:rPr b="1" i="0" lang="en" sz="1200" u="none" cap="none" strike="noStrike">
                <a:solidFill>
                  <a:schemeClr val="lt1"/>
                </a:solidFill>
                <a:latin typeface="Arial"/>
                <a:ea typeface="Arial"/>
                <a:cs typeface="Arial"/>
                <a:sym typeface="Arial"/>
              </a:rPr>
              <a:t>ripiprazole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b</a:t>
            </a:r>
            <a:r>
              <a:rPr b="1" i="0" lang="en" sz="1200" u="none" cap="none" strike="noStrike">
                <a:solidFill>
                  <a:schemeClr val="lt1"/>
                </a:solidFill>
                <a:latin typeface="Arial"/>
                <a:ea typeface="Arial"/>
                <a:cs typeface="Arial"/>
                <a:sym typeface="Arial"/>
              </a:rPr>
              <a:t>rexpiprazole,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c</a:t>
            </a:r>
            <a:r>
              <a:rPr b="1" i="0" lang="en" sz="1200" u="none" cap="none" strike="noStrike">
                <a:solidFill>
                  <a:schemeClr val="lt1"/>
                </a:solidFill>
                <a:latin typeface="Arial"/>
                <a:ea typeface="Arial"/>
                <a:cs typeface="Arial"/>
                <a:sym typeface="Arial"/>
              </a:rPr>
              <a:t>ariprazine </a:t>
            </a:r>
            <a:endParaRPr b="1" i="0" sz="1200" u="none" cap="none" strike="noStrike">
              <a:solidFill>
                <a:schemeClr val="lt1"/>
              </a:solidFill>
              <a:latin typeface="Arial"/>
              <a:ea typeface="Arial"/>
              <a:cs typeface="Arial"/>
              <a:sym typeface="Arial"/>
            </a:endParaRPr>
          </a:p>
        </p:txBody>
      </p:sp>
      <p:sp>
        <p:nvSpPr>
          <p:cNvPr id="1294" name="Google Shape;1294;p61"/>
          <p:cNvSpPr txBox="1"/>
          <p:nvPr/>
        </p:nvSpPr>
        <p:spPr>
          <a:xfrm>
            <a:off x="2974596" y="3091088"/>
            <a:ext cx="1098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2400" u="none" cap="none" strike="noStrike">
                <a:solidFill>
                  <a:srgbClr val="000000"/>
                </a:solidFill>
                <a:latin typeface="Arial"/>
                <a:ea typeface="Arial"/>
                <a:cs typeface="Arial"/>
                <a:sym typeface="Arial"/>
              </a:rPr>
              <a:t>or</a:t>
            </a:r>
            <a:endParaRPr b="0" i="0" sz="2400" u="none" cap="none" strike="noStrike">
              <a:solidFill>
                <a:srgbClr val="000000"/>
              </a:solidFill>
              <a:latin typeface="Arial"/>
              <a:ea typeface="Arial"/>
              <a:cs typeface="Arial"/>
              <a:sym typeface="Arial"/>
            </a:endParaRPr>
          </a:p>
        </p:txBody>
      </p:sp>
      <p:sp>
        <p:nvSpPr>
          <p:cNvPr id="1295" name="Google Shape;1295;p61"/>
          <p:cNvSpPr txBox="1"/>
          <p:nvPr/>
        </p:nvSpPr>
        <p:spPr>
          <a:xfrm>
            <a:off x="4264902" y="3091100"/>
            <a:ext cx="11547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“-pines, -dones </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and a -rone”</a:t>
            </a:r>
            <a:endParaRPr b="1" i="0" sz="1200" u="none" cap="none" strike="noStrike">
              <a:solidFill>
                <a:schemeClr val="lt1"/>
              </a:solidFill>
              <a:latin typeface="Arial"/>
              <a:ea typeface="Arial"/>
              <a:cs typeface="Arial"/>
              <a:sym typeface="Arial"/>
            </a:endParaRPr>
          </a:p>
        </p:txBody>
      </p:sp>
      <p:sp>
        <p:nvSpPr>
          <p:cNvPr id="1296" name="Google Shape;1296;p61"/>
          <p:cNvSpPr txBox="1"/>
          <p:nvPr/>
        </p:nvSpPr>
        <p:spPr>
          <a:xfrm>
            <a:off x="1037398" y="2563075"/>
            <a:ext cx="19845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potency:</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none" cap="none" strike="noStrike">
                <a:solidFill>
                  <a:schemeClr val="lt1"/>
                </a:solidFill>
                <a:latin typeface="Arial"/>
                <a:ea typeface="Arial"/>
                <a:cs typeface="Arial"/>
                <a:sym typeface="Arial"/>
              </a:rPr>
              <a:t>low</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none" cap="none" strike="noStrike">
                <a:solidFill>
                  <a:schemeClr val="lt1"/>
                </a:solidFill>
                <a:latin typeface="Arial"/>
                <a:ea typeface="Arial"/>
                <a:cs typeface="Arial"/>
                <a:sym typeface="Arial"/>
              </a:rPr>
              <a:t>intermediate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none" cap="none" strike="noStrike">
                <a:solidFill>
                  <a:schemeClr val="lt1"/>
                </a:solidFill>
                <a:latin typeface="Arial"/>
                <a:ea typeface="Arial"/>
                <a:cs typeface="Arial"/>
                <a:sym typeface="Arial"/>
              </a:rPr>
              <a:t>high</a:t>
            </a:r>
            <a:endParaRPr b="1" i="0" sz="1200" u="none" cap="none" strike="noStrik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cxnSp>
        <p:nvCxnSpPr>
          <p:cNvPr id="1301" name="Google Shape;1301;p62"/>
          <p:cNvCxnSpPr/>
          <p:nvPr/>
        </p:nvCxnSpPr>
        <p:spPr>
          <a:xfrm>
            <a:off x="4669725" y="0"/>
            <a:ext cx="0" cy="5238600"/>
          </a:xfrm>
          <a:prstGeom prst="straightConnector1">
            <a:avLst/>
          </a:prstGeom>
          <a:noFill/>
          <a:ln cap="flat" cmpd="sng" w="28575">
            <a:solidFill>
              <a:schemeClr val="dk2"/>
            </a:solidFill>
            <a:prstDash val="solid"/>
            <a:round/>
            <a:headEnd len="sm" w="sm" type="none"/>
            <a:tailEnd len="sm" w="sm" type="none"/>
          </a:ln>
        </p:spPr>
      </p:cxnSp>
      <p:sp>
        <p:nvSpPr>
          <p:cNvPr id="1302" name="Google Shape;1302;p62"/>
          <p:cNvSpPr txBox="1"/>
          <p:nvPr/>
        </p:nvSpPr>
        <p:spPr>
          <a:xfrm>
            <a:off x="1564151" y="238700"/>
            <a:ext cx="13284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“Typicals”</a:t>
            </a:r>
            <a:endParaRPr b="1" i="0" sz="1600" u="none" cap="none" strike="noStrike">
              <a:solidFill>
                <a:schemeClr val="dk1"/>
              </a:solidFill>
              <a:latin typeface="Arial"/>
              <a:ea typeface="Arial"/>
              <a:cs typeface="Arial"/>
              <a:sym typeface="Arial"/>
            </a:endParaRPr>
          </a:p>
        </p:txBody>
      </p:sp>
      <p:sp>
        <p:nvSpPr>
          <p:cNvPr id="1303" name="Google Shape;1303;p62"/>
          <p:cNvSpPr txBox="1"/>
          <p:nvPr/>
        </p:nvSpPr>
        <p:spPr>
          <a:xfrm>
            <a:off x="6390700" y="242950"/>
            <a:ext cx="15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“Atypicals”</a:t>
            </a:r>
            <a:endParaRPr b="1" i="0" sz="1600" u="none" cap="none" strike="noStrike">
              <a:solidFill>
                <a:schemeClr val="dk1"/>
              </a:solidFill>
              <a:latin typeface="Arial"/>
              <a:ea typeface="Arial"/>
              <a:cs typeface="Arial"/>
              <a:sym typeface="Arial"/>
            </a:endParaRPr>
          </a:p>
        </p:txBody>
      </p:sp>
      <p:sp>
        <p:nvSpPr>
          <p:cNvPr id="1304" name="Google Shape;1304;p62"/>
          <p:cNvSpPr txBox="1"/>
          <p:nvPr/>
        </p:nvSpPr>
        <p:spPr>
          <a:xfrm>
            <a:off x="971546" y="597850"/>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First-Gen Antipsychotics</a:t>
            </a:r>
            <a:endParaRPr b="1" i="0" sz="1600" u="none" cap="none" strike="noStrike">
              <a:solidFill>
                <a:schemeClr val="dk1"/>
              </a:solidFill>
              <a:latin typeface="Arial"/>
              <a:ea typeface="Arial"/>
              <a:cs typeface="Arial"/>
              <a:sym typeface="Arial"/>
            </a:endParaRPr>
          </a:p>
        </p:txBody>
      </p:sp>
      <p:sp>
        <p:nvSpPr>
          <p:cNvPr id="1305" name="Google Shape;1305;p62"/>
          <p:cNvSpPr txBox="1"/>
          <p:nvPr/>
        </p:nvSpPr>
        <p:spPr>
          <a:xfrm>
            <a:off x="5591646" y="605808"/>
            <a:ext cx="3416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Second-Gen Antipsychotics</a:t>
            </a:r>
            <a:endParaRPr b="1" i="0" sz="1600" u="none" cap="none" strike="noStrike">
              <a:solidFill>
                <a:schemeClr val="dk1"/>
              </a:solidFill>
              <a:latin typeface="Arial"/>
              <a:ea typeface="Arial"/>
              <a:cs typeface="Arial"/>
              <a:sym typeface="Arial"/>
            </a:endParaRPr>
          </a:p>
        </p:txBody>
      </p:sp>
      <p:sp>
        <p:nvSpPr>
          <p:cNvPr id="1306" name="Google Shape;1306;p62"/>
          <p:cNvSpPr txBox="1"/>
          <p:nvPr/>
        </p:nvSpPr>
        <p:spPr>
          <a:xfrm>
            <a:off x="1811647" y="968025"/>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FGAs</a:t>
            </a:r>
            <a:endParaRPr b="1" i="0" sz="1600" u="none" cap="none" strike="noStrike">
              <a:solidFill>
                <a:schemeClr val="dk1"/>
              </a:solidFill>
              <a:latin typeface="Arial"/>
              <a:ea typeface="Arial"/>
              <a:cs typeface="Arial"/>
              <a:sym typeface="Arial"/>
            </a:endParaRPr>
          </a:p>
        </p:txBody>
      </p:sp>
      <p:sp>
        <p:nvSpPr>
          <p:cNvPr id="1307" name="Google Shape;1307;p62"/>
          <p:cNvSpPr txBox="1"/>
          <p:nvPr/>
        </p:nvSpPr>
        <p:spPr>
          <a:xfrm>
            <a:off x="6655697" y="967383"/>
            <a:ext cx="9813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SGAs</a:t>
            </a:r>
            <a:endParaRPr b="1" i="0" sz="1600" u="none" cap="none" strike="noStrike">
              <a:solidFill>
                <a:schemeClr val="dk1"/>
              </a:solidFill>
              <a:latin typeface="Arial"/>
              <a:ea typeface="Arial"/>
              <a:cs typeface="Arial"/>
              <a:sym typeface="Arial"/>
            </a:endParaRPr>
          </a:p>
        </p:txBody>
      </p:sp>
      <p:grpSp>
        <p:nvGrpSpPr>
          <p:cNvPr id="1308" name="Google Shape;1308;p62"/>
          <p:cNvGrpSpPr/>
          <p:nvPr/>
        </p:nvGrpSpPr>
        <p:grpSpPr>
          <a:xfrm>
            <a:off x="671913" y="1995226"/>
            <a:ext cx="2110675" cy="2693725"/>
            <a:chOff x="753575" y="1315726"/>
            <a:chExt cx="2110675" cy="2693725"/>
          </a:xfrm>
        </p:grpSpPr>
        <p:pic>
          <p:nvPicPr>
            <p:cNvPr id="1309" name="Google Shape;1309;p62"/>
            <p:cNvPicPr preferRelativeResize="0"/>
            <p:nvPr/>
          </p:nvPicPr>
          <p:blipFill rotWithShape="1">
            <a:blip r:embed="rId3">
              <a:alphaModFix/>
            </a:blip>
            <a:srcRect b="0" l="0" r="0" t="0"/>
            <a:stretch/>
          </p:blipFill>
          <p:spPr>
            <a:xfrm>
              <a:off x="753575" y="1315726"/>
              <a:ext cx="2110675" cy="2693725"/>
            </a:xfrm>
            <a:prstGeom prst="rect">
              <a:avLst/>
            </a:prstGeom>
            <a:noFill/>
            <a:ln>
              <a:noFill/>
            </a:ln>
          </p:spPr>
        </p:pic>
        <p:sp>
          <p:nvSpPr>
            <p:cNvPr id="1310" name="Google Shape;1310;p62"/>
            <p:cNvSpPr txBox="1"/>
            <p:nvPr/>
          </p:nvSpPr>
          <p:spPr>
            <a:xfrm>
              <a:off x="1145300" y="3515675"/>
              <a:ext cx="15495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grpSp>
      <p:pic>
        <p:nvPicPr>
          <p:cNvPr id="1311" name="Google Shape;1311;p62"/>
          <p:cNvPicPr preferRelativeResize="0"/>
          <p:nvPr/>
        </p:nvPicPr>
        <p:blipFill rotWithShape="1">
          <a:blip r:embed="rId4">
            <a:alphaModFix/>
          </a:blip>
          <a:srcRect b="0" l="0" r="0" t="0"/>
          <a:stretch/>
        </p:blipFill>
        <p:spPr>
          <a:xfrm>
            <a:off x="3645175" y="2058993"/>
            <a:ext cx="2110675" cy="3012382"/>
          </a:xfrm>
          <a:prstGeom prst="rect">
            <a:avLst/>
          </a:prstGeom>
          <a:noFill/>
          <a:ln>
            <a:noFill/>
          </a:ln>
        </p:spPr>
      </p:pic>
      <p:sp>
        <p:nvSpPr>
          <p:cNvPr id="1312" name="Google Shape;1312;p62"/>
          <p:cNvSpPr txBox="1"/>
          <p:nvPr/>
        </p:nvSpPr>
        <p:spPr>
          <a:xfrm>
            <a:off x="4841189" y="1880850"/>
            <a:ext cx="15495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5HT2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receptor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blocker</a:t>
            </a:r>
            <a:endParaRPr b="0" i="0" sz="1200" u="none" cap="none" strike="noStrike">
              <a:solidFill>
                <a:srgbClr val="000000"/>
              </a:solidFill>
              <a:latin typeface="Arial"/>
              <a:ea typeface="Arial"/>
              <a:cs typeface="Arial"/>
              <a:sym typeface="Arial"/>
            </a:endParaRPr>
          </a:p>
        </p:txBody>
      </p:sp>
      <p:pic>
        <p:nvPicPr>
          <p:cNvPr id="1313" name="Google Shape;1313;p62"/>
          <p:cNvPicPr preferRelativeResize="0"/>
          <p:nvPr/>
        </p:nvPicPr>
        <p:blipFill rotWithShape="1">
          <a:blip r:embed="rId5">
            <a:alphaModFix/>
          </a:blip>
          <a:srcRect b="0" l="0" r="0" t="0"/>
          <a:stretch/>
        </p:blipFill>
        <p:spPr>
          <a:xfrm>
            <a:off x="6189391" y="2300020"/>
            <a:ext cx="2342398" cy="2726577"/>
          </a:xfrm>
          <a:prstGeom prst="rect">
            <a:avLst/>
          </a:prstGeom>
          <a:noFill/>
          <a:ln>
            <a:noFill/>
          </a:ln>
        </p:spPr>
      </p:pic>
      <p:sp>
        <p:nvSpPr>
          <p:cNvPr id="1314" name="Google Shape;1314;p62"/>
          <p:cNvSpPr txBox="1"/>
          <p:nvPr/>
        </p:nvSpPr>
        <p:spPr>
          <a:xfrm>
            <a:off x="6759546" y="4390325"/>
            <a:ext cx="1098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D2 partial agonist</a:t>
            </a:r>
            <a:endParaRPr b="0" i="0" sz="1200" u="none" cap="none" strike="noStrike">
              <a:solidFill>
                <a:srgbClr val="000000"/>
              </a:solidFill>
              <a:latin typeface="Arial"/>
              <a:ea typeface="Arial"/>
              <a:cs typeface="Arial"/>
              <a:sym typeface="Arial"/>
            </a:endParaRPr>
          </a:p>
        </p:txBody>
      </p:sp>
      <p:sp>
        <p:nvSpPr>
          <p:cNvPr id="1315" name="Google Shape;1315;p62"/>
          <p:cNvSpPr txBox="1"/>
          <p:nvPr/>
        </p:nvSpPr>
        <p:spPr>
          <a:xfrm>
            <a:off x="5870196" y="3091088"/>
            <a:ext cx="1098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2400" u="none" cap="none" strike="noStrike">
                <a:solidFill>
                  <a:srgbClr val="000000"/>
                </a:solidFill>
                <a:latin typeface="Arial"/>
                <a:ea typeface="Arial"/>
                <a:cs typeface="Arial"/>
                <a:sym typeface="Arial"/>
              </a:rPr>
              <a:t>or</a:t>
            </a:r>
            <a:endParaRPr b="0" i="0" sz="2400" u="none" cap="none" strike="noStrike">
              <a:solidFill>
                <a:srgbClr val="000000"/>
              </a:solidFill>
              <a:latin typeface="Arial"/>
              <a:ea typeface="Arial"/>
              <a:cs typeface="Arial"/>
              <a:sym typeface="Arial"/>
            </a:endParaRPr>
          </a:p>
        </p:txBody>
      </p:sp>
      <p:sp>
        <p:nvSpPr>
          <p:cNvPr id="1316" name="Google Shape;1316;p62"/>
          <p:cNvSpPr txBox="1"/>
          <p:nvPr/>
        </p:nvSpPr>
        <p:spPr>
          <a:xfrm>
            <a:off x="6759555" y="276869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“2 pips and a rip”</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(A, B &amp; C)</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a</a:t>
            </a:r>
            <a:r>
              <a:rPr b="1" i="0" lang="en" sz="1200" u="none" cap="none" strike="noStrike">
                <a:solidFill>
                  <a:schemeClr val="lt1"/>
                </a:solidFill>
                <a:latin typeface="Arial"/>
                <a:ea typeface="Arial"/>
                <a:cs typeface="Arial"/>
                <a:sym typeface="Arial"/>
              </a:rPr>
              <a:t>ripiprazole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b</a:t>
            </a:r>
            <a:r>
              <a:rPr b="1" i="0" lang="en" sz="1200" u="none" cap="none" strike="noStrike">
                <a:solidFill>
                  <a:schemeClr val="lt1"/>
                </a:solidFill>
                <a:latin typeface="Arial"/>
                <a:ea typeface="Arial"/>
                <a:cs typeface="Arial"/>
                <a:sym typeface="Arial"/>
              </a:rPr>
              <a:t>rexpiprazole,</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sng" cap="none" strike="noStrike">
                <a:solidFill>
                  <a:schemeClr val="lt1"/>
                </a:solidFill>
                <a:latin typeface="Arial"/>
                <a:ea typeface="Arial"/>
                <a:cs typeface="Arial"/>
                <a:sym typeface="Arial"/>
              </a:rPr>
              <a:t>c</a:t>
            </a:r>
            <a:r>
              <a:rPr b="1" i="0" lang="en" sz="1200" u="none" cap="none" strike="noStrike">
                <a:solidFill>
                  <a:schemeClr val="lt1"/>
                </a:solidFill>
                <a:latin typeface="Arial"/>
                <a:ea typeface="Arial"/>
                <a:cs typeface="Arial"/>
                <a:sym typeface="Arial"/>
              </a:rPr>
              <a:t>ariprazine </a:t>
            </a:r>
            <a:endParaRPr b="1" i="0" sz="1200" u="none" cap="none" strike="noStrike">
              <a:solidFill>
                <a:schemeClr val="lt1"/>
              </a:solidFill>
              <a:latin typeface="Arial"/>
              <a:ea typeface="Arial"/>
              <a:cs typeface="Arial"/>
              <a:sym typeface="Arial"/>
            </a:endParaRPr>
          </a:p>
        </p:txBody>
      </p:sp>
      <p:sp>
        <p:nvSpPr>
          <p:cNvPr id="1317" name="Google Shape;1317;p62"/>
          <p:cNvSpPr txBox="1"/>
          <p:nvPr/>
        </p:nvSpPr>
        <p:spPr>
          <a:xfrm>
            <a:off x="2974596" y="3091088"/>
            <a:ext cx="1098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2400" u="none" cap="none" strike="noStrike">
                <a:solidFill>
                  <a:srgbClr val="000000"/>
                </a:solidFill>
                <a:latin typeface="Arial"/>
                <a:ea typeface="Arial"/>
                <a:cs typeface="Arial"/>
                <a:sym typeface="Arial"/>
              </a:rPr>
              <a:t>or</a:t>
            </a:r>
            <a:endParaRPr b="0" i="0" sz="2400" u="none" cap="none" strike="noStrike">
              <a:solidFill>
                <a:srgbClr val="000000"/>
              </a:solidFill>
              <a:latin typeface="Arial"/>
              <a:ea typeface="Arial"/>
              <a:cs typeface="Arial"/>
              <a:sym typeface="Arial"/>
            </a:endParaRPr>
          </a:p>
        </p:txBody>
      </p:sp>
      <p:sp>
        <p:nvSpPr>
          <p:cNvPr id="1318" name="Google Shape;1318;p62"/>
          <p:cNvSpPr txBox="1"/>
          <p:nvPr/>
        </p:nvSpPr>
        <p:spPr>
          <a:xfrm>
            <a:off x="4264902" y="3091100"/>
            <a:ext cx="11547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“-pines, -dones </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and a -rone”</a:t>
            </a:r>
            <a:endParaRPr b="1" i="0" sz="1200" u="none" cap="none" strike="noStrike">
              <a:solidFill>
                <a:schemeClr val="lt1"/>
              </a:solidFill>
              <a:latin typeface="Arial"/>
              <a:ea typeface="Arial"/>
              <a:cs typeface="Arial"/>
              <a:sym typeface="Arial"/>
            </a:endParaRPr>
          </a:p>
        </p:txBody>
      </p:sp>
      <p:sp>
        <p:nvSpPr>
          <p:cNvPr id="1319" name="Google Shape;1319;p62"/>
          <p:cNvSpPr txBox="1"/>
          <p:nvPr/>
        </p:nvSpPr>
        <p:spPr>
          <a:xfrm>
            <a:off x="1037398" y="2563075"/>
            <a:ext cx="19845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chemeClr val="lt1"/>
                </a:solidFill>
                <a:latin typeface="Arial"/>
                <a:ea typeface="Arial"/>
                <a:cs typeface="Arial"/>
                <a:sym typeface="Arial"/>
              </a:rPr>
              <a:t>potency:</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none" cap="none" strike="noStrike">
                <a:solidFill>
                  <a:schemeClr val="lt1"/>
                </a:solidFill>
                <a:latin typeface="Arial"/>
                <a:ea typeface="Arial"/>
                <a:cs typeface="Arial"/>
                <a:sym typeface="Arial"/>
              </a:rPr>
              <a:t>low</a:t>
            </a:r>
            <a:endParaRPr b="1" i="0" sz="1200" u="none" cap="none" strike="noStrike">
              <a:solidFill>
                <a:schemeClr val="lt1"/>
              </a:solidFill>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none" cap="none" strike="noStrike">
                <a:solidFill>
                  <a:schemeClr val="lt1"/>
                </a:solidFill>
                <a:highlight>
                  <a:srgbClr val="FF0000"/>
                </a:highlight>
                <a:latin typeface="Arial"/>
                <a:ea typeface="Arial"/>
                <a:cs typeface="Arial"/>
                <a:sym typeface="Arial"/>
              </a:rPr>
              <a:t>intermediate</a:t>
            </a:r>
            <a:endParaRPr b="1" i="0" sz="1200" u="none" cap="none" strike="noStrike">
              <a:solidFill>
                <a:schemeClr val="lt1"/>
              </a:solidFill>
              <a:highlight>
                <a:srgbClr val="FF0000"/>
              </a:highlight>
              <a:latin typeface="Arial"/>
              <a:ea typeface="Arial"/>
              <a:cs typeface="Arial"/>
              <a:sym typeface="Arial"/>
            </a:endParaRPr>
          </a:p>
          <a:p>
            <a:pPr indent="-304800" lvl="0" marL="457200" marR="0" rtl="0" algn="l">
              <a:lnSpc>
                <a:spcPct val="100000"/>
              </a:lnSpc>
              <a:spcBef>
                <a:spcPts val="0"/>
              </a:spcBef>
              <a:spcAft>
                <a:spcPts val="0"/>
              </a:spcAft>
              <a:buClr>
                <a:schemeClr val="lt1"/>
              </a:buClr>
              <a:buSzPts val="1200"/>
              <a:buFont typeface="Arial"/>
              <a:buChar char="●"/>
            </a:pPr>
            <a:r>
              <a:rPr b="1" i="0" lang="en" sz="1200" u="none" cap="none" strike="noStrike">
                <a:solidFill>
                  <a:schemeClr val="lt1"/>
                </a:solidFill>
                <a:latin typeface="Arial"/>
                <a:ea typeface="Arial"/>
                <a:cs typeface="Arial"/>
                <a:sym typeface="Arial"/>
              </a:rPr>
              <a:t>high</a:t>
            </a:r>
            <a:endParaRPr b="1" i="0" sz="1200" u="none" cap="none" strike="noStrike">
              <a:solidFill>
                <a:schemeClr val="lt1"/>
              </a:solidFill>
              <a:latin typeface="Arial"/>
              <a:ea typeface="Arial"/>
              <a:cs typeface="Arial"/>
              <a:sym typeface="Arial"/>
            </a:endParaRPr>
          </a:p>
        </p:txBody>
      </p:sp>
      <p:cxnSp>
        <p:nvCxnSpPr>
          <p:cNvPr id="1320" name="Google Shape;1320;p62"/>
          <p:cNvCxnSpPr/>
          <p:nvPr/>
        </p:nvCxnSpPr>
        <p:spPr>
          <a:xfrm flipH="1" rot="10800000">
            <a:off x="2310064" y="1207135"/>
            <a:ext cx="2697900" cy="1839900"/>
          </a:xfrm>
          <a:prstGeom prst="curvedConnector3">
            <a:avLst>
              <a:gd fmla="val 38886" name="adj1"/>
            </a:avLst>
          </a:prstGeom>
          <a:noFill/>
          <a:ln cap="flat" cmpd="sng" w="57150">
            <a:solidFill>
              <a:srgbClr val="FF0000"/>
            </a:solidFill>
            <a:prstDash val="solid"/>
            <a:round/>
            <a:headEnd len="sm" w="sm"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8"/>
          <p:cNvPicPr preferRelativeResize="0"/>
          <p:nvPr/>
        </p:nvPicPr>
        <p:blipFill rotWithShape="1">
          <a:blip r:embed="rId3">
            <a:alphaModFix/>
          </a:blip>
          <a:srcRect b="0" l="0" r="0" t="0"/>
          <a:stretch/>
        </p:blipFill>
        <p:spPr>
          <a:xfrm>
            <a:off x="941975" y="307725"/>
            <a:ext cx="1924445" cy="1966376"/>
          </a:xfrm>
          <a:prstGeom prst="rect">
            <a:avLst/>
          </a:prstGeom>
          <a:noFill/>
          <a:ln>
            <a:noFill/>
          </a:ln>
        </p:spPr>
      </p:pic>
      <p:pic>
        <p:nvPicPr>
          <p:cNvPr id="84" name="Google Shape;84;p18"/>
          <p:cNvPicPr preferRelativeResize="0"/>
          <p:nvPr/>
        </p:nvPicPr>
        <p:blipFill rotWithShape="1">
          <a:blip r:embed="rId4">
            <a:alphaModFix/>
          </a:blip>
          <a:srcRect b="0" l="0" r="0" t="0"/>
          <a:stretch/>
        </p:blipFill>
        <p:spPr>
          <a:xfrm>
            <a:off x="859675" y="2714225"/>
            <a:ext cx="2011249" cy="1966386"/>
          </a:xfrm>
          <a:prstGeom prst="rect">
            <a:avLst/>
          </a:prstGeom>
          <a:noFill/>
          <a:ln>
            <a:noFill/>
          </a:ln>
        </p:spPr>
      </p:pic>
      <p:grpSp>
        <p:nvGrpSpPr>
          <p:cNvPr id="85" name="Google Shape;85;p18"/>
          <p:cNvGrpSpPr/>
          <p:nvPr/>
        </p:nvGrpSpPr>
        <p:grpSpPr>
          <a:xfrm>
            <a:off x="3709110" y="262715"/>
            <a:ext cx="2162507" cy="2191419"/>
            <a:chOff x="1136850" y="3679834"/>
            <a:chExt cx="3424397" cy="3470181"/>
          </a:xfrm>
        </p:grpSpPr>
        <p:grpSp>
          <p:nvGrpSpPr>
            <p:cNvPr id="86" name="Google Shape;86;p18"/>
            <p:cNvGrpSpPr/>
            <p:nvPr/>
          </p:nvGrpSpPr>
          <p:grpSpPr>
            <a:xfrm>
              <a:off x="1136850" y="3679834"/>
              <a:ext cx="3424397" cy="3470181"/>
              <a:chOff x="1136850" y="3679834"/>
              <a:chExt cx="3424397" cy="3470181"/>
            </a:xfrm>
          </p:grpSpPr>
          <p:sp>
            <p:nvSpPr>
              <p:cNvPr id="87" name="Google Shape;87;p18"/>
              <p:cNvSpPr/>
              <p:nvPr/>
            </p:nvSpPr>
            <p:spPr>
              <a:xfrm rot="9864066">
                <a:off x="2187038" y="3722278"/>
                <a:ext cx="480072" cy="1200137"/>
              </a:xfrm>
              <a:prstGeom prst="flowChartOffpageConnector">
                <a:avLst/>
              </a:prstGeom>
              <a:solidFill>
                <a:srgbClr val="EE6E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8" name="Google Shape;88;p18"/>
              <p:cNvGrpSpPr/>
              <p:nvPr/>
            </p:nvGrpSpPr>
            <p:grpSpPr>
              <a:xfrm>
                <a:off x="1136850" y="3712937"/>
                <a:ext cx="3424397" cy="3437078"/>
                <a:chOff x="7963900" y="1435687"/>
                <a:chExt cx="3424397" cy="3437078"/>
              </a:xfrm>
            </p:grpSpPr>
            <p:grpSp>
              <p:nvGrpSpPr>
                <p:cNvPr id="89" name="Google Shape;89;p18"/>
                <p:cNvGrpSpPr/>
                <p:nvPr/>
              </p:nvGrpSpPr>
              <p:grpSpPr>
                <a:xfrm>
                  <a:off x="8221754" y="3840529"/>
                  <a:ext cx="804240" cy="699332"/>
                  <a:chOff x="1675844" y="4012797"/>
                  <a:chExt cx="804240" cy="699332"/>
                </a:xfrm>
              </p:grpSpPr>
              <p:sp>
                <p:nvSpPr>
                  <p:cNvPr id="90" name="Google Shape;90;p18"/>
                  <p:cNvSpPr/>
                  <p:nvPr/>
                </p:nvSpPr>
                <p:spPr>
                  <a:xfrm rot="3272325">
                    <a:off x="1920353" y="3981028"/>
                    <a:ext cx="315223" cy="762869"/>
                  </a:xfrm>
                  <a:prstGeom prst="flowChartOffpageConnector">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8"/>
                  <p:cNvSpPr/>
                  <p:nvPr/>
                </p:nvSpPr>
                <p:spPr>
                  <a:xfrm rot="-7582152">
                    <a:off x="1952394" y="4266323"/>
                    <a:ext cx="192247" cy="192247"/>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nvGrpSpPr>
                <p:cNvPr id="92" name="Google Shape;92;p18"/>
                <p:cNvGrpSpPr/>
                <p:nvPr/>
              </p:nvGrpSpPr>
              <p:grpSpPr>
                <a:xfrm>
                  <a:off x="9770933" y="1435687"/>
                  <a:ext cx="744320" cy="1154873"/>
                  <a:chOff x="3174358" y="1419887"/>
                  <a:chExt cx="744320" cy="1154873"/>
                </a:xfrm>
              </p:grpSpPr>
              <p:sp>
                <p:nvSpPr>
                  <p:cNvPr id="93" name="Google Shape;93;p18"/>
                  <p:cNvSpPr/>
                  <p:nvPr/>
                </p:nvSpPr>
                <p:spPr>
                  <a:xfrm rot="-9705991">
                    <a:off x="3331647" y="1460146"/>
                    <a:ext cx="429743" cy="1074355"/>
                  </a:xfrm>
                  <a:prstGeom prst="flowChartOffpageConnector">
                    <a:avLst/>
                  </a:prstGeom>
                  <a:solidFill>
                    <a:srgbClr val="7F5D0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8"/>
                  <p:cNvSpPr/>
                  <p:nvPr/>
                </p:nvSpPr>
                <p:spPr>
                  <a:xfrm rot="1100812">
                    <a:off x="3442822" y="1799637"/>
                    <a:ext cx="246848" cy="246848"/>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nvGrpSpPr>
                <p:cNvPr id="95" name="Google Shape;95;p18"/>
                <p:cNvGrpSpPr/>
                <p:nvPr/>
              </p:nvGrpSpPr>
              <p:grpSpPr>
                <a:xfrm rot="-4346246">
                  <a:off x="9026080" y="4305286"/>
                  <a:ext cx="540191" cy="476240"/>
                  <a:chOff x="1400533" y="3065061"/>
                  <a:chExt cx="661799" cy="613571"/>
                </a:xfrm>
              </p:grpSpPr>
              <p:sp>
                <p:nvSpPr>
                  <p:cNvPr id="96" name="Google Shape;96;p18"/>
                  <p:cNvSpPr/>
                  <p:nvPr/>
                </p:nvSpPr>
                <p:spPr>
                  <a:xfrm rot="-5405051">
                    <a:off x="1425132" y="3041397"/>
                    <a:ext cx="612601" cy="6609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8"/>
                  <p:cNvSpPr/>
                  <p:nvPr/>
                </p:nvSpPr>
                <p:spPr>
                  <a:xfrm rot="10800000">
                    <a:off x="1754413" y="3243541"/>
                    <a:ext cx="224100" cy="2355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8" name="Google Shape;98;p18"/>
                <p:cNvGrpSpPr/>
                <p:nvPr/>
              </p:nvGrpSpPr>
              <p:grpSpPr>
                <a:xfrm rot="-6497973">
                  <a:off x="9812484" y="4302289"/>
                  <a:ext cx="538988" cy="471958"/>
                  <a:chOff x="1400533" y="3037433"/>
                  <a:chExt cx="732299" cy="641229"/>
                </a:xfrm>
              </p:grpSpPr>
              <p:sp>
                <p:nvSpPr>
                  <p:cNvPr id="99" name="Google Shape;99;p18"/>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8"/>
                  <p:cNvSpPr/>
                  <p:nvPr/>
                </p:nvSpPr>
                <p:spPr>
                  <a:xfrm rot="10800000">
                    <a:off x="1768361" y="3237324"/>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1" name="Google Shape;101;p18"/>
                <p:cNvGrpSpPr/>
                <p:nvPr/>
              </p:nvGrpSpPr>
              <p:grpSpPr>
                <a:xfrm rot="-8651613">
                  <a:off x="10410063" y="3867317"/>
                  <a:ext cx="538977" cy="471949"/>
                  <a:chOff x="1400533" y="3037433"/>
                  <a:chExt cx="732299" cy="641229"/>
                </a:xfrm>
              </p:grpSpPr>
              <p:sp>
                <p:nvSpPr>
                  <p:cNvPr id="102" name="Google Shape;102;p18"/>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8"/>
                  <p:cNvSpPr/>
                  <p:nvPr/>
                </p:nvSpPr>
                <p:spPr>
                  <a:xfrm rot="10800000">
                    <a:off x="1746166" y="3231024"/>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4" name="Google Shape;104;p18"/>
                <p:cNvGrpSpPr/>
                <p:nvPr/>
              </p:nvGrpSpPr>
              <p:grpSpPr>
                <a:xfrm rot="10800000">
                  <a:off x="10645549" y="3174089"/>
                  <a:ext cx="539045" cy="472008"/>
                  <a:chOff x="1400533" y="3037433"/>
                  <a:chExt cx="732299" cy="641229"/>
                </a:xfrm>
              </p:grpSpPr>
              <p:sp>
                <p:nvSpPr>
                  <p:cNvPr id="105" name="Google Shape;105;p18"/>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8"/>
                  <p:cNvSpPr/>
                  <p:nvPr/>
                </p:nvSpPr>
                <p:spPr>
                  <a:xfrm rot="10800000">
                    <a:off x="1787622" y="3237511"/>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7" name="Google Shape;107;p18"/>
                <p:cNvGrpSpPr/>
                <p:nvPr/>
              </p:nvGrpSpPr>
              <p:grpSpPr>
                <a:xfrm>
                  <a:off x="7963900" y="3233721"/>
                  <a:ext cx="764925" cy="320058"/>
                  <a:chOff x="1367325" y="3217921"/>
                  <a:chExt cx="764925" cy="320058"/>
                </a:xfrm>
              </p:grpSpPr>
              <p:sp>
                <p:nvSpPr>
                  <p:cNvPr id="108" name="Google Shape;108;p18"/>
                  <p:cNvSpPr/>
                  <p:nvPr/>
                </p:nvSpPr>
                <p:spPr>
                  <a:xfrm rot="5378347">
                    <a:off x="1592158" y="2996473"/>
                    <a:ext cx="315259" cy="762954"/>
                  </a:xfrm>
                  <a:prstGeom prst="flowChartOffpageConnector">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18"/>
                  <p:cNvSpPr/>
                  <p:nvPr/>
                </p:nvSpPr>
                <p:spPr>
                  <a:xfrm rot="-5400000">
                    <a:off x="1584990" y="3265869"/>
                    <a:ext cx="192000" cy="192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nvGrpSpPr>
                <p:cNvPr id="110" name="Google Shape;110;p18"/>
                <p:cNvGrpSpPr/>
                <p:nvPr/>
              </p:nvGrpSpPr>
              <p:grpSpPr>
                <a:xfrm>
                  <a:off x="10270792" y="2037676"/>
                  <a:ext cx="1117506" cy="988519"/>
                  <a:chOff x="3674217" y="2021876"/>
                  <a:chExt cx="1117506" cy="988519"/>
                </a:xfrm>
              </p:grpSpPr>
              <p:sp>
                <p:nvSpPr>
                  <p:cNvPr id="111" name="Google Shape;111;p18"/>
                  <p:cNvSpPr/>
                  <p:nvPr/>
                </p:nvSpPr>
                <p:spPr>
                  <a:xfrm rot="-7612019">
                    <a:off x="4018067" y="1978881"/>
                    <a:ext cx="429805" cy="1074509"/>
                  </a:xfrm>
                  <a:prstGeom prst="flowChartOffpageConnector">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8"/>
                  <p:cNvSpPr/>
                  <p:nvPr/>
                </p:nvSpPr>
                <p:spPr>
                  <a:xfrm rot="3216230">
                    <a:off x="4178617" y="2340955"/>
                    <a:ext cx="246728" cy="246728"/>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pic>
              <p:nvPicPr>
                <p:cNvPr id="113" name="Google Shape;113;p18"/>
                <p:cNvPicPr preferRelativeResize="0"/>
                <p:nvPr/>
              </p:nvPicPr>
              <p:blipFill rotWithShape="1">
                <a:blip r:embed="rId5">
                  <a:alphaModFix/>
                </a:blip>
                <a:srcRect b="0" l="0" r="0" t="0"/>
                <a:stretch/>
              </p:blipFill>
              <p:spPr>
                <a:xfrm>
                  <a:off x="8725825" y="2365907"/>
                  <a:ext cx="1922401" cy="2023530"/>
                </a:xfrm>
                <a:prstGeom prst="rect">
                  <a:avLst/>
                </a:prstGeom>
                <a:noFill/>
                <a:ln>
                  <a:noFill/>
                </a:ln>
              </p:spPr>
            </p:pic>
          </p:grpSp>
          <p:sp>
            <p:nvSpPr>
              <p:cNvPr id="114" name="Google Shape;114;p18"/>
              <p:cNvSpPr/>
              <p:nvPr/>
            </p:nvSpPr>
            <p:spPr>
              <a:xfrm rot="-1110062">
                <a:off x="2287193" y="4132896"/>
                <a:ext cx="246753" cy="246753"/>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sp>
          <p:nvSpPr>
            <p:cNvPr id="115" name="Google Shape;115;p18"/>
            <p:cNvSpPr/>
            <p:nvPr/>
          </p:nvSpPr>
          <p:spPr>
            <a:xfrm>
              <a:off x="2332242" y="5368067"/>
              <a:ext cx="1055778" cy="617364"/>
            </a:xfrm>
            <a:prstGeom prst="rect">
              <a:avLst/>
            </a:prstGeom>
          </p:spPr>
          <p:txBody>
            <a:bodyPr>
              <a:prstTxWarp prst="textPlain"/>
            </a:bodyPr>
            <a:lstStyle/>
            <a:p>
              <a:pPr lvl="0" algn="ctr"/>
              <a:r>
                <a:rPr b="1" i="0">
                  <a:ln>
                    <a:noFill/>
                  </a:ln>
                  <a:solidFill>
                    <a:srgbClr val="FFFFFF"/>
                  </a:solidFill>
                  <a:latin typeface="Arial"/>
                </a:rPr>
                <a:t>NE</a:t>
              </a: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63"/>
          <p:cNvSpPr txBox="1"/>
          <p:nvPr/>
        </p:nvSpPr>
        <p:spPr>
          <a:xfrm>
            <a:off x="5007355" y="7288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1st-gen antipsychotic (SGA)</a:t>
            </a:r>
            <a:endParaRPr b="1" i="0" sz="1200" u="none" cap="none" strike="noStrike">
              <a:solidFill>
                <a:srgbClr val="000000"/>
              </a:solidFill>
              <a:latin typeface="Arial"/>
              <a:ea typeface="Arial"/>
              <a:cs typeface="Arial"/>
              <a:sym typeface="Arial"/>
            </a:endParaRPr>
          </a:p>
        </p:txBody>
      </p:sp>
      <p:pic>
        <p:nvPicPr>
          <p:cNvPr id="1326" name="Google Shape;1326;p63"/>
          <p:cNvPicPr preferRelativeResize="0"/>
          <p:nvPr/>
        </p:nvPicPr>
        <p:blipFill rotWithShape="1">
          <a:blip r:embed="rId3">
            <a:alphaModFix/>
          </a:blip>
          <a:srcRect b="0" l="0" r="0" t="0"/>
          <a:stretch/>
        </p:blipFill>
        <p:spPr>
          <a:xfrm>
            <a:off x="3605471" y="570275"/>
            <a:ext cx="1401873" cy="1789125"/>
          </a:xfrm>
          <a:prstGeom prst="rect">
            <a:avLst/>
          </a:prstGeom>
          <a:noFill/>
          <a:ln>
            <a:noFill/>
          </a:ln>
        </p:spPr>
      </p:pic>
      <p:sp>
        <p:nvSpPr>
          <p:cNvPr id="1327" name="Google Shape;1327;p63"/>
          <p:cNvSpPr txBox="1"/>
          <p:nvPr/>
        </p:nvSpPr>
        <p:spPr>
          <a:xfrm>
            <a:off x="3623011" y="2093948"/>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D2 antagonist</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pic>
        <p:nvPicPr>
          <p:cNvPr id="1332" name="Google Shape;1332;p64"/>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333" name="Google Shape;1333;p64"/>
          <p:cNvSpPr txBox="1"/>
          <p:nvPr/>
        </p:nvSpPr>
        <p:spPr>
          <a:xfrm>
            <a:off x="5080878" y="7539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pic>
        <p:nvPicPr>
          <p:cNvPr id="1338" name="Google Shape;1338;p65"/>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339" name="Google Shape;1339;p65"/>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340" name="Google Shape;1340;p65"/>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341" name="Google Shape;1341;p65"/>
          <p:cNvPicPr preferRelativeResize="0"/>
          <p:nvPr/>
        </p:nvPicPr>
        <p:blipFill rotWithShape="1">
          <a:blip r:embed="rId4">
            <a:alphaModFix/>
          </a:blip>
          <a:srcRect b="20146" l="82998" r="0" t="0"/>
          <a:stretch/>
        </p:blipFill>
        <p:spPr>
          <a:xfrm rot="-1546289">
            <a:off x="1011231" y="2506811"/>
            <a:ext cx="523950" cy="346321"/>
          </a:xfrm>
          <a:prstGeom prst="rect">
            <a:avLst/>
          </a:prstGeom>
          <a:noFill/>
          <a:ln>
            <a:noFill/>
          </a:ln>
        </p:spPr>
      </p:pic>
      <p:pic>
        <p:nvPicPr>
          <p:cNvPr id="1342" name="Google Shape;1342;p65"/>
          <p:cNvPicPr preferRelativeResize="0"/>
          <p:nvPr/>
        </p:nvPicPr>
        <p:blipFill rotWithShape="1">
          <a:blip r:embed="rId4">
            <a:alphaModFix/>
          </a:blip>
          <a:srcRect b="20146" l="82998" r="0" t="0"/>
          <a:stretch/>
        </p:blipFill>
        <p:spPr>
          <a:xfrm rot="2991628">
            <a:off x="2657495" y="2939951"/>
            <a:ext cx="523951" cy="346321"/>
          </a:xfrm>
          <a:prstGeom prst="rect">
            <a:avLst/>
          </a:prstGeom>
          <a:noFill/>
          <a:ln>
            <a:noFill/>
          </a:ln>
        </p:spPr>
      </p:pic>
      <p:pic>
        <p:nvPicPr>
          <p:cNvPr id="1343" name="Google Shape;1343;p65"/>
          <p:cNvPicPr preferRelativeResize="0"/>
          <p:nvPr/>
        </p:nvPicPr>
        <p:blipFill rotWithShape="1">
          <a:blip r:embed="rId4">
            <a:alphaModFix/>
          </a:blip>
          <a:srcRect b="20146" l="82998" r="0" t="0"/>
          <a:stretch/>
        </p:blipFill>
        <p:spPr>
          <a:xfrm rot="-6565473">
            <a:off x="3300435" y="3552482"/>
            <a:ext cx="523951" cy="346321"/>
          </a:xfrm>
          <a:prstGeom prst="rect">
            <a:avLst/>
          </a:prstGeom>
          <a:noFill/>
          <a:ln>
            <a:noFill/>
          </a:ln>
        </p:spPr>
      </p:pic>
      <p:pic>
        <p:nvPicPr>
          <p:cNvPr id="1344" name="Google Shape;1344;p65"/>
          <p:cNvPicPr preferRelativeResize="0"/>
          <p:nvPr/>
        </p:nvPicPr>
        <p:blipFill rotWithShape="1">
          <a:blip r:embed="rId4">
            <a:alphaModFix/>
          </a:blip>
          <a:srcRect b="20146" l="82998" r="0" t="0"/>
          <a:stretch/>
        </p:blipFill>
        <p:spPr>
          <a:xfrm rot="-8880398">
            <a:off x="940502" y="3098590"/>
            <a:ext cx="523950" cy="346321"/>
          </a:xfrm>
          <a:prstGeom prst="rect">
            <a:avLst/>
          </a:prstGeom>
          <a:noFill/>
          <a:ln>
            <a:noFill/>
          </a:ln>
        </p:spPr>
      </p:pic>
      <p:pic>
        <p:nvPicPr>
          <p:cNvPr id="1345" name="Google Shape;1345;p65"/>
          <p:cNvPicPr preferRelativeResize="0"/>
          <p:nvPr/>
        </p:nvPicPr>
        <p:blipFill rotWithShape="1">
          <a:blip r:embed="rId4">
            <a:alphaModFix/>
          </a:blip>
          <a:srcRect b="20146" l="82998" r="0" t="0"/>
          <a:stretch/>
        </p:blipFill>
        <p:spPr>
          <a:xfrm rot="-4342501">
            <a:off x="620076" y="3722649"/>
            <a:ext cx="523952" cy="346321"/>
          </a:xfrm>
          <a:prstGeom prst="rect">
            <a:avLst/>
          </a:prstGeom>
          <a:noFill/>
          <a:ln>
            <a:noFill/>
          </a:ln>
        </p:spPr>
      </p:pic>
      <p:cxnSp>
        <p:nvCxnSpPr>
          <p:cNvPr id="1346" name="Google Shape;1346;p65"/>
          <p:cNvCxnSpPr>
            <a:endCxn id="1340"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347" name="Google Shape;1347;p65"/>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348" name="Google Shape;1348;p65"/>
          <p:cNvSpPr txBox="1"/>
          <p:nvPr/>
        </p:nvSpPr>
        <p:spPr>
          <a:xfrm>
            <a:off x="5080878" y="7539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349" name="Google Shape;1349;p65"/>
          <p:cNvGrpSpPr/>
          <p:nvPr/>
        </p:nvGrpSpPr>
        <p:grpSpPr>
          <a:xfrm>
            <a:off x="1516273" y="3769890"/>
            <a:ext cx="1278417" cy="1755485"/>
            <a:chOff x="6221889" y="2926374"/>
            <a:chExt cx="924179" cy="1269056"/>
          </a:xfrm>
        </p:grpSpPr>
        <p:grpSp>
          <p:nvGrpSpPr>
            <p:cNvPr id="1350" name="Google Shape;1350;p65"/>
            <p:cNvGrpSpPr/>
            <p:nvPr/>
          </p:nvGrpSpPr>
          <p:grpSpPr>
            <a:xfrm>
              <a:off x="6221889" y="2926374"/>
              <a:ext cx="924179" cy="1269056"/>
              <a:chOff x="6221889" y="2926374"/>
              <a:chExt cx="924179" cy="1269056"/>
            </a:xfrm>
          </p:grpSpPr>
          <p:grpSp>
            <p:nvGrpSpPr>
              <p:cNvPr id="1351" name="Google Shape;1351;p65"/>
              <p:cNvGrpSpPr/>
              <p:nvPr/>
            </p:nvGrpSpPr>
            <p:grpSpPr>
              <a:xfrm>
                <a:off x="6221889" y="2926374"/>
                <a:ext cx="924179" cy="702792"/>
                <a:chOff x="7692889" y="1344149"/>
                <a:chExt cx="924179" cy="702792"/>
              </a:xfrm>
            </p:grpSpPr>
            <p:grpSp>
              <p:nvGrpSpPr>
                <p:cNvPr id="1352" name="Google Shape;1352;p65"/>
                <p:cNvGrpSpPr/>
                <p:nvPr/>
              </p:nvGrpSpPr>
              <p:grpSpPr>
                <a:xfrm rot="5400000">
                  <a:off x="7808596" y="1514377"/>
                  <a:ext cx="535627" cy="529500"/>
                  <a:chOff x="7365092" y="931681"/>
                  <a:chExt cx="535627" cy="529500"/>
                </a:xfrm>
              </p:grpSpPr>
              <p:sp>
                <p:nvSpPr>
                  <p:cNvPr id="1353" name="Google Shape;1353;p65"/>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65"/>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55" name="Google Shape;1355;p65"/>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56" name="Google Shape;1356;p65"/>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357" name="Google Shape;1357;p65"/>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358" name="Google Shape;1358;p65"/>
          <p:cNvPicPr preferRelativeResize="0"/>
          <p:nvPr/>
        </p:nvPicPr>
        <p:blipFill rotWithShape="1">
          <a:blip r:embed="rId4">
            <a:alphaModFix/>
          </a:blip>
          <a:srcRect b="20146" l="82998" r="0" t="0"/>
          <a:stretch/>
        </p:blipFill>
        <p:spPr>
          <a:xfrm rot="7700405">
            <a:off x="1011224" y="4170039"/>
            <a:ext cx="523951" cy="346321"/>
          </a:xfrm>
          <a:prstGeom prst="rect">
            <a:avLst/>
          </a:prstGeom>
          <a:noFill/>
          <a:ln>
            <a:noFill/>
          </a:ln>
        </p:spPr>
      </p:pic>
      <p:pic>
        <p:nvPicPr>
          <p:cNvPr id="1359" name="Google Shape;1359;p65"/>
          <p:cNvPicPr preferRelativeResize="0"/>
          <p:nvPr/>
        </p:nvPicPr>
        <p:blipFill rotWithShape="1">
          <a:blip r:embed="rId4">
            <a:alphaModFix/>
          </a:blip>
          <a:srcRect b="20146" l="82998" r="0" t="0"/>
          <a:stretch/>
        </p:blipFill>
        <p:spPr>
          <a:xfrm rot="3162516">
            <a:off x="2536705" y="3700246"/>
            <a:ext cx="523951" cy="346321"/>
          </a:xfrm>
          <a:prstGeom prst="rect">
            <a:avLst/>
          </a:prstGeom>
          <a:noFill/>
          <a:ln>
            <a:noFill/>
          </a:ln>
        </p:spPr>
      </p:pic>
      <p:pic>
        <p:nvPicPr>
          <p:cNvPr id="1360" name="Google Shape;1360;p65"/>
          <p:cNvPicPr preferRelativeResize="0"/>
          <p:nvPr/>
        </p:nvPicPr>
        <p:blipFill rotWithShape="1">
          <a:blip r:embed="rId4">
            <a:alphaModFix/>
          </a:blip>
          <a:srcRect b="20146" l="82998" r="0" t="0"/>
          <a:stretch/>
        </p:blipFill>
        <p:spPr>
          <a:xfrm rot="2991628">
            <a:off x="1654195" y="3505101"/>
            <a:ext cx="523951" cy="34632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pic>
        <p:nvPicPr>
          <p:cNvPr id="1365" name="Google Shape;1365;p66"/>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366" name="Google Shape;1366;p66"/>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367" name="Google Shape;1367;p66"/>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368" name="Google Shape;1368;p66"/>
          <p:cNvPicPr preferRelativeResize="0"/>
          <p:nvPr/>
        </p:nvPicPr>
        <p:blipFill rotWithShape="1">
          <a:blip r:embed="rId4">
            <a:alphaModFix/>
          </a:blip>
          <a:srcRect b="20146" l="82998" r="0" t="0"/>
          <a:stretch/>
        </p:blipFill>
        <p:spPr>
          <a:xfrm rot="-1546289">
            <a:off x="1011231" y="2506811"/>
            <a:ext cx="523950" cy="346321"/>
          </a:xfrm>
          <a:prstGeom prst="rect">
            <a:avLst/>
          </a:prstGeom>
          <a:noFill/>
          <a:ln>
            <a:noFill/>
          </a:ln>
        </p:spPr>
      </p:pic>
      <p:pic>
        <p:nvPicPr>
          <p:cNvPr id="1369" name="Google Shape;1369;p66"/>
          <p:cNvPicPr preferRelativeResize="0"/>
          <p:nvPr/>
        </p:nvPicPr>
        <p:blipFill rotWithShape="1">
          <a:blip r:embed="rId4">
            <a:alphaModFix/>
          </a:blip>
          <a:srcRect b="20146" l="82998" r="0" t="0"/>
          <a:stretch/>
        </p:blipFill>
        <p:spPr>
          <a:xfrm rot="2991628">
            <a:off x="2657495" y="2939951"/>
            <a:ext cx="523951" cy="346321"/>
          </a:xfrm>
          <a:prstGeom prst="rect">
            <a:avLst/>
          </a:prstGeom>
          <a:noFill/>
          <a:ln>
            <a:noFill/>
          </a:ln>
        </p:spPr>
      </p:pic>
      <p:pic>
        <p:nvPicPr>
          <p:cNvPr id="1370" name="Google Shape;1370;p66"/>
          <p:cNvPicPr preferRelativeResize="0"/>
          <p:nvPr/>
        </p:nvPicPr>
        <p:blipFill rotWithShape="1">
          <a:blip r:embed="rId4">
            <a:alphaModFix/>
          </a:blip>
          <a:srcRect b="20146" l="82998" r="0" t="0"/>
          <a:stretch/>
        </p:blipFill>
        <p:spPr>
          <a:xfrm rot="-6565473">
            <a:off x="3300435" y="3552482"/>
            <a:ext cx="523951" cy="346321"/>
          </a:xfrm>
          <a:prstGeom prst="rect">
            <a:avLst/>
          </a:prstGeom>
          <a:noFill/>
          <a:ln>
            <a:noFill/>
          </a:ln>
        </p:spPr>
      </p:pic>
      <p:pic>
        <p:nvPicPr>
          <p:cNvPr id="1371" name="Google Shape;1371;p66"/>
          <p:cNvPicPr preferRelativeResize="0"/>
          <p:nvPr/>
        </p:nvPicPr>
        <p:blipFill rotWithShape="1">
          <a:blip r:embed="rId4">
            <a:alphaModFix/>
          </a:blip>
          <a:srcRect b="20146" l="82998" r="0" t="0"/>
          <a:stretch/>
        </p:blipFill>
        <p:spPr>
          <a:xfrm rot="-8880398">
            <a:off x="940502" y="3098590"/>
            <a:ext cx="523950" cy="346321"/>
          </a:xfrm>
          <a:prstGeom prst="rect">
            <a:avLst/>
          </a:prstGeom>
          <a:noFill/>
          <a:ln>
            <a:noFill/>
          </a:ln>
        </p:spPr>
      </p:pic>
      <p:pic>
        <p:nvPicPr>
          <p:cNvPr id="1372" name="Google Shape;1372;p66"/>
          <p:cNvPicPr preferRelativeResize="0"/>
          <p:nvPr/>
        </p:nvPicPr>
        <p:blipFill rotWithShape="1">
          <a:blip r:embed="rId4">
            <a:alphaModFix/>
          </a:blip>
          <a:srcRect b="20146" l="82998" r="0" t="0"/>
          <a:stretch/>
        </p:blipFill>
        <p:spPr>
          <a:xfrm rot="-4342501">
            <a:off x="620076" y="3722649"/>
            <a:ext cx="523952" cy="346321"/>
          </a:xfrm>
          <a:prstGeom prst="rect">
            <a:avLst/>
          </a:prstGeom>
          <a:noFill/>
          <a:ln>
            <a:noFill/>
          </a:ln>
        </p:spPr>
      </p:pic>
      <p:cxnSp>
        <p:nvCxnSpPr>
          <p:cNvPr id="1373" name="Google Shape;1373;p66"/>
          <p:cNvCxnSpPr>
            <a:endCxn id="1367"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374" name="Google Shape;1374;p66"/>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375" name="Google Shape;1375;p66"/>
          <p:cNvSpPr txBox="1"/>
          <p:nvPr/>
        </p:nvSpPr>
        <p:spPr>
          <a:xfrm>
            <a:off x="5080878" y="7539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376" name="Google Shape;1376;p66"/>
          <p:cNvGrpSpPr/>
          <p:nvPr/>
        </p:nvGrpSpPr>
        <p:grpSpPr>
          <a:xfrm>
            <a:off x="1516273" y="3769890"/>
            <a:ext cx="1278417" cy="1755485"/>
            <a:chOff x="6221889" y="2926374"/>
            <a:chExt cx="924179" cy="1269056"/>
          </a:xfrm>
        </p:grpSpPr>
        <p:grpSp>
          <p:nvGrpSpPr>
            <p:cNvPr id="1377" name="Google Shape;1377;p66"/>
            <p:cNvGrpSpPr/>
            <p:nvPr/>
          </p:nvGrpSpPr>
          <p:grpSpPr>
            <a:xfrm>
              <a:off x="6221889" y="2926374"/>
              <a:ext cx="924179" cy="1269056"/>
              <a:chOff x="6221889" y="2926374"/>
              <a:chExt cx="924179" cy="1269056"/>
            </a:xfrm>
          </p:grpSpPr>
          <p:grpSp>
            <p:nvGrpSpPr>
              <p:cNvPr id="1378" name="Google Shape;1378;p66"/>
              <p:cNvGrpSpPr/>
              <p:nvPr/>
            </p:nvGrpSpPr>
            <p:grpSpPr>
              <a:xfrm>
                <a:off x="6221889" y="2926374"/>
                <a:ext cx="924179" cy="702792"/>
                <a:chOff x="7692889" y="1344149"/>
                <a:chExt cx="924179" cy="702792"/>
              </a:xfrm>
            </p:grpSpPr>
            <p:grpSp>
              <p:nvGrpSpPr>
                <p:cNvPr id="1379" name="Google Shape;1379;p66"/>
                <p:cNvGrpSpPr/>
                <p:nvPr/>
              </p:nvGrpSpPr>
              <p:grpSpPr>
                <a:xfrm rot="5400000">
                  <a:off x="7808596" y="1514377"/>
                  <a:ext cx="535627" cy="529500"/>
                  <a:chOff x="7365092" y="931681"/>
                  <a:chExt cx="535627" cy="529500"/>
                </a:xfrm>
              </p:grpSpPr>
              <p:sp>
                <p:nvSpPr>
                  <p:cNvPr id="1380" name="Google Shape;1380;p66"/>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66"/>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82" name="Google Shape;1382;p66"/>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83" name="Google Shape;1383;p66"/>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384" name="Google Shape;1384;p66"/>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385" name="Google Shape;1385;p66"/>
          <p:cNvPicPr preferRelativeResize="0"/>
          <p:nvPr/>
        </p:nvPicPr>
        <p:blipFill rotWithShape="1">
          <a:blip r:embed="rId4">
            <a:alphaModFix/>
          </a:blip>
          <a:srcRect b="20146" l="82998" r="0" t="0"/>
          <a:stretch/>
        </p:blipFill>
        <p:spPr>
          <a:xfrm rot="7700405">
            <a:off x="1011224" y="4170039"/>
            <a:ext cx="523951" cy="346321"/>
          </a:xfrm>
          <a:prstGeom prst="rect">
            <a:avLst/>
          </a:prstGeom>
          <a:noFill/>
          <a:ln>
            <a:noFill/>
          </a:ln>
        </p:spPr>
      </p:pic>
      <p:pic>
        <p:nvPicPr>
          <p:cNvPr id="1386" name="Google Shape;1386;p66"/>
          <p:cNvPicPr preferRelativeResize="0"/>
          <p:nvPr/>
        </p:nvPicPr>
        <p:blipFill rotWithShape="1">
          <a:blip r:embed="rId4">
            <a:alphaModFix/>
          </a:blip>
          <a:srcRect b="20146" l="82998" r="0" t="0"/>
          <a:stretch/>
        </p:blipFill>
        <p:spPr>
          <a:xfrm rot="3162516">
            <a:off x="2536705" y="3700246"/>
            <a:ext cx="523951" cy="346321"/>
          </a:xfrm>
          <a:prstGeom prst="rect">
            <a:avLst/>
          </a:prstGeom>
          <a:noFill/>
          <a:ln>
            <a:noFill/>
          </a:ln>
        </p:spPr>
      </p:pic>
      <p:pic>
        <p:nvPicPr>
          <p:cNvPr id="1387" name="Google Shape;1387;p66"/>
          <p:cNvPicPr preferRelativeResize="0"/>
          <p:nvPr/>
        </p:nvPicPr>
        <p:blipFill rotWithShape="1">
          <a:blip r:embed="rId6">
            <a:alphaModFix/>
          </a:blip>
          <a:srcRect b="-2630" l="-3673" r="-6324" t="-2212"/>
          <a:stretch/>
        </p:blipFill>
        <p:spPr>
          <a:xfrm rot="-864282">
            <a:off x="3138068" y="520043"/>
            <a:ext cx="1563739" cy="2127265"/>
          </a:xfrm>
          <a:prstGeom prst="rect">
            <a:avLst/>
          </a:prstGeom>
          <a:noFill/>
          <a:ln>
            <a:noFill/>
          </a:ln>
        </p:spPr>
      </p:pic>
      <p:pic>
        <p:nvPicPr>
          <p:cNvPr id="1388" name="Google Shape;1388;p66"/>
          <p:cNvPicPr preferRelativeResize="0"/>
          <p:nvPr/>
        </p:nvPicPr>
        <p:blipFill rotWithShape="1">
          <a:blip r:embed="rId4">
            <a:alphaModFix/>
          </a:blip>
          <a:srcRect b="20146" l="82998" r="0" t="0"/>
          <a:stretch/>
        </p:blipFill>
        <p:spPr>
          <a:xfrm rot="2991628">
            <a:off x="1654195" y="3505101"/>
            <a:ext cx="523951" cy="34632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2" name="Shape 1392"/>
        <p:cNvGrpSpPr/>
        <p:nvPr/>
      </p:nvGrpSpPr>
      <p:grpSpPr>
        <a:xfrm>
          <a:off x="0" y="0"/>
          <a:ext cx="0" cy="0"/>
          <a:chOff x="0" y="0"/>
          <a:chExt cx="0" cy="0"/>
        </a:xfrm>
      </p:grpSpPr>
      <p:pic>
        <p:nvPicPr>
          <p:cNvPr id="1393" name="Google Shape;1393;p67"/>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394" name="Google Shape;1394;p67"/>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395" name="Google Shape;1395;p67"/>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396" name="Google Shape;1396;p67"/>
          <p:cNvPicPr preferRelativeResize="0"/>
          <p:nvPr/>
        </p:nvPicPr>
        <p:blipFill rotWithShape="1">
          <a:blip r:embed="rId4">
            <a:alphaModFix/>
          </a:blip>
          <a:srcRect b="20146" l="82998" r="0" t="0"/>
          <a:stretch/>
        </p:blipFill>
        <p:spPr>
          <a:xfrm rot="-1546289">
            <a:off x="1011231" y="2506811"/>
            <a:ext cx="523950" cy="346321"/>
          </a:xfrm>
          <a:prstGeom prst="rect">
            <a:avLst/>
          </a:prstGeom>
          <a:noFill/>
          <a:ln>
            <a:noFill/>
          </a:ln>
        </p:spPr>
      </p:pic>
      <p:pic>
        <p:nvPicPr>
          <p:cNvPr id="1397" name="Google Shape;1397;p67"/>
          <p:cNvPicPr preferRelativeResize="0"/>
          <p:nvPr/>
        </p:nvPicPr>
        <p:blipFill rotWithShape="1">
          <a:blip r:embed="rId4">
            <a:alphaModFix/>
          </a:blip>
          <a:srcRect b="20146" l="82998" r="0" t="0"/>
          <a:stretch/>
        </p:blipFill>
        <p:spPr>
          <a:xfrm rot="2991628">
            <a:off x="2657495" y="2939951"/>
            <a:ext cx="523951" cy="346321"/>
          </a:xfrm>
          <a:prstGeom prst="rect">
            <a:avLst/>
          </a:prstGeom>
          <a:noFill/>
          <a:ln>
            <a:noFill/>
          </a:ln>
        </p:spPr>
      </p:pic>
      <p:pic>
        <p:nvPicPr>
          <p:cNvPr id="1398" name="Google Shape;1398;p67"/>
          <p:cNvPicPr preferRelativeResize="0"/>
          <p:nvPr/>
        </p:nvPicPr>
        <p:blipFill rotWithShape="1">
          <a:blip r:embed="rId4">
            <a:alphaModFix/>
          </a:blip>
          <a:srcRect b="20146" l="82998" r="0" t="0"/>
          <a:stretch/>
        </p:blipFill>
        <p:spPr>
          <a:xfrm rot="-6565473">
            <a:off x="3300435" y="3552482"/>
            <a:ext cx="523951" cy="346321"/>
          </a:xfrm>
          <a:prstGeom prst="rect">
            <a:avLst/>
          </a:prstGeom>
          <a:noFill/>
          <a:ln>
            <a:noFill/>
          </a:ln>
        </p:spPr>
      </p:pic>
      <p:pic>
        <p:nvPicPr>
          <p:cNvPr id="1399" name="Google Shape;1399;p67"/>
          <p:cNvPicPr preferRelativeResize="0"/>
          <p:nvPr/>
        </p:nvPicPr>
        <p:blipFill rotWithShape="1">
          <a:blip r:embed="rId4">
            <a:alphaModFix/>
          </a:blip>
          <a:srcRect b="20146" l="82998" r="0" t="0"/>
          <a:stretch/>
        </p:blipFill>
        <p:spPr>
          <a:xfrm rot="-8880398">
            <a:off x="940502" y="3098590"/>
            <a:ext cx="523950" cy="346321"/>
          </a:xfrm>
          <a:prstGeom prst="rect">
            <a:avLst/>
          </a:prstGeom>
          <a:noFill/>
          <a:ln>
            <a:noFill/>
          </a:ln>
        </p:spPr>
      </p:pic>
      <p:pic>
        <p:nvPicPr>
          <p:cNvPr id="1400" name="Google Shape;1400;p67"/>
          <p:cNvPicPr preferRelativeResize="0"/>
          <p:nvPr/>
        </p:nvPicPr>
        <p:blipFill rotWithShape="1">
          <a:blip r:embed="rId4">
            <a:alphaModFix/>
          </a:blip>
          <a:srcRect b="20146" l="82998" r="0" t="0"/>
          <a:stretch/>
        </p:blipFill>
        <p:spPr>
          <a:xfrm rot="-4342501">
            <a:off x="620076" y="3722649"/>
            <a:ext cx="523952" cy="346321"/>
          </a:xfrm>
          <a:prstGeom prst="rect">
            <a:avLst/>
          </a:prstGeom>
          <a:noFill/>
          <a:ln>
            <a:noFill/>
          </a:ln>
        </p:spPr>
      </p:pic>
      <p:cxnSp>
        <p:nvCxnSpPr>
          <p:cNvPr id="1401" name="Google Shape;1401;p67"/>
          <p:cNvCxnSpPr>
            <a:endCxn id="1395"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402" name="Google Shape;1402;p67"/>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403" name="Google Shape;1403;p67"/>
          <p:cNvSpPr txBox="1"/>
          <p:nvPr/>
        </p:nvSpPr>
        <p:spPr>
          <a:xfrm>
            <a:off x="5080878" y="7539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404" name="Google Shape;1404;p67"/>
          <p:cNvGrpSpPr/>
          <p:nvPr/>
        </p:nvGrpSpPr>
        <p:grpSpPr>
          <a:xfrm>
            <a:off x="1516273" y="3769890"/>
            <a:ext cx="1278417" cy="1755485"/>
            <a:chOff x="6221889" y="2926374"/>
            <a:chExt cx="924179" cy="1269056"/>
          </a:xfrm>
        </p:grpSpPr>
        <p:grpSp>
          <p:nvGrpSpPr>
            <p:cNvPr id="1405" name="Google Shape;1405;p67"/>
            <p:cNvGrpSpPr/>
            <p:nvPr/>
          </p:nvGrpSpPr>
          <p:grpSpPr>
            <a:xfrm>
              <a:off x="6221889" y="2926374"/>
              <a:ext cx="924179" cy="1269056"/>
              <a:chOff x="6221889" y="2926374"/>
              <a:chExt cx="924179" cy="1269056"/>
            </a:xfrm>
          </p:grpSpPr>
          <p:grpSp>
            <p:nvGrpSpPr>
              <p:cNvPr id="1406" name="Google Shape;1406;p67"/>
              <p:cNvGrpSpPr/>
              <p:nvPr/>
            </p:nvGrpSpPr>
            <p:grpSpPr>
              <a:xfrm>
                <a:off x="6221889" y="2926374"/>
                <a:ext cx="924179" cy="702792"/>
                <a:chOff x="7692889" y="1344149"/>
                <a:chExt cx="924179" cy="702792"/>
              </a:xfrm>
            </p:grpSpPr>
            <p:grpSp>
              <p:nvGrpSpPr>
                <p:cNvPr id="1407" name="Google Shape;1407;p67"/>
                <p:cNvGrpSpPr/>
                <p:nvPr/>
              </p:nvGrpSpPr>
              <p:grpSpPr>
                <a:xfrm rot="5400000">
                  <a:off x="7808596" y="1514377"/>
                  <a:ext cx="535627" cy="529500"/>
                  <a:chOff x="7365092" y="931681"/>
                  <a:chExt cx="535627" cy="529500"/>
                </a:xfrm>
              </p:grpSpPr>
              <p:sp>
                <p:nvSpPr>
                  <p:cNvPr id="1408" name="Google Shape;1408;p67"/>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67"/>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10" name="Google Shape;1410;p67"/>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11" name="Google Shape;1411;p67"/>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412" name="Google Shape;1412;p67"/>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413" name="Google Shape;1413;p67"/>
          <p:cNvPicPr preferRelativeResize="0"/>
          <p:nvPr/>
        </p:nvPicPr>
        <p:blipFill rotWithShape="1">
          <a:blip r:embed="rId4">
            <a:alphaModFix/>
          </a:blip>
          <a:srcRect b="20146" l="82998" r="0" t="0"/>
          <a:stretch/>
        </p:blipFill>
        <p:spPr>
          <a:xfrm rot="7700405">
            <a:off x="1011224" y="4170039"/>
            <a:ext cx="523951" cy="346321"/>
          </a:xfrm>
          <a:prstGeom prst="rect">
            <a:avLst/>
          </a:prstGeom>
          <a:noFill/>
          <a:ln>
            <a:noFill/>
          </a:ln>
        </p:spPr>
      </p:pic>
      <p:pic>
        <p:nvPicPr>
          <p:cNvPr id="1414" name="Google Shape;1414;p67"/>
          <p:cNvPicPr preferRelativeResize="0"/>
          <p:nvPr/>
        </p:nvPicPr>
        <p:blipFill rotWithShape="1">
          <a:blip r:embed="rId6">
            <a:alphaModFix/>
          </a:blip>
          <a:srcRect b="-2545" l="-2983" r="-6316" t="-2210"/>
          <a:stretch/>
        </p:blipFill>
        <p:spPr>
          <a:xfrm rot="-1216763">
            <a:off x="2886237" y="723731"/>
            <a:ext cx="1553827" cy="2125362"/>
          </a:xfrm>
          <a:prstGeom prst="rect">
            <a:avLst/>
          </a:prstGeom>
          <a:noFill/>
          <a:ln>
            <a:noFill/>
          </a:ln>
        </p:spPr>
      </p:pic>
      <p:pic>
        <p:nvPicPr>
          <p:cNvPr id="1415" name="Google Shape;1415;p67"/>
          <p:cNvPicPr preferRelativeResize="0"/>
          <p:nvPr/>
        </p:nvPicPr>
        <p:blipFill rotWithShape="1">
          <a:blip r:embed="rId4">
            <a:alphaModFix/>
          </a:blip>
          <a:srcRect b="20146" l="82998" r="0" t="0"/>
          <a:stretch/>
        </p:blipFill>
        <p:spPr>
          <a:xfrm rot="3162516">
            <a:off x="2536705" y="3700246"/>
            <a:ext cx="523951" cy="346321"/>
          </a:xfrm>
          <a:prstGeom prst="rect">
            <a:avLst/>
          </a:prstGeom>
          <a:noFill/>
          <a:ln>
            <a:noFill/>
          </a:ln>
        </p:spPr>
      </p:pic>
      <p:pic>
        <p:nvPicPr>
          <p:cNvPr id="1416" name="Google Shape;1416;p67"/>
          <p:cNvPicPr preferRelativeResize="0"/>
          <p:nvPr/>
        </p:nvPicPr>
        <p:blipFill rotWithShape="1">
          <a:blip r:embed="rId4">
            <a:alphaModFix/>
          </a:blip>
          <a:srcRect b="20146" l="82998" r="0" t="0"/>
          <a:stretch/>
        </p:blipFill>
        <p:spPr>
          <a:xfrm rot="2991628">
            <a:off x="1654195" y="3505101"/>
            <a:ext cx="523951" cy="34632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pic>
        <p:nvPicPr>
          <p:cNvPr id="1421" name="Google Shape;1421;p68"/>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422" name="Google Shape;1422;p68"/>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423" name="Google Shape;1423;p68"/>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424" name="Google Shape;1424;p68"/>
          <p:cNvPicPr preferRelativeResize="0"/>
          <p:nvPr/>
        </p:nvPicPr>
        <p:blipFill rotWithShape="1">
          <a:blip r:embed="rId4">
            <a:alphaModFix/>
          </a:blip>
          <a:srcRect b="20146" l="82998" r="0" t="0"/>
          <a:stretch/>
        </p:blipFill>
        <p:spPr>
          <a:xfrm rot="-1546289">
            <a:off x="1011231" y="2506811"/>
            <a:ext cx="523950" cy="346321"/>
          </a:xfrm>
          <a:prstGeom prst="rect">
            <a:avLst/>
          </a:prstGeom>
          <a:noFill/>
          <a:ln>
            <a:noFill/>
          </a:ln>
        </p:spPr>
      </p:pic>
      <p:pic>
        <p:nvPicPr>
          <p:cNvPr id="1425" name="Google Shape;1425;p68"/>
          <p:cNvPicPr preferRelativeResize="0"/>
          <p:nvPr/>
        </p:nvPicPr>
        <p:blipFill rotWithShape="1">
          <a:blip r:embed="rId4">
            <a:alphaModFix/>
          </a:blip>
          <a:srcRect b="20146" l="82998" r="0" t="0"/>
          <a:stretch/>
        </p:blipFill>
        <p:spPr>
          <a:xfrm rot="2991628">
            <a:off x="2657495" y="2939951"/>
            <a:ext cx="523951" cy="346321"/>
          </a:xfrm>
          <a:prstGeom prst="rect">
            <a:avLst/>
          </a:prstGeom>
          <a:noFill/>
          <a:ln>
            <a:noFill/>
          </a:ln>
        </p:spPr>
      </p:pic>
      <p:pic>
        <p:nvPicPr>
          <p:cNvPr id="1426" name="Google Shape;1426;p68"/>
          <p:cNvPicPr preferRelativeResize="0"/>
          <p:nvPr/>
        </p:nvPicPr>
        <p:blipFill rotWithShape="1">
          <a:blip r:embed="rId4">
            <a:alphaModFix/>
          </a:blip>
          <a:srcRect b="20146" l="82998" r="0" t="0"/>
          <a:stretch/>
        </p:blipFill>
        <p:spPr>
          <a:xfrm rot="-6565473">
            <a:off x="3300435" y="3552482"/>
            <a:ext cx="523951" cy="346321"/>
          </a:xfrm>
          <a:prstGeom prst="rect">
            <a:avLst/>
          </a:prstGeom>
          <a:noFill/>
          <a:ln>
            <a:noFill/>
          </a:ln>
        </p:spPr>
      </p:pic>
      <p:pic>
        <p:nvPicPr>
          <p:cNvPr id="1427" name="Google Shape;1427;p68"/>
          <p:cNvPicPr preferRelativeResize="0"/>
          <p:nvPr/>
        </p:nvPicPr>
        <p:blipFill rotWithShape="1">
          <a:blip r:embed="rId4">
            <a:alphaModFix/>
          </a:blip>
          <a:srcRect b="20146" l="82998" r="0" t="0"/>
          <a:stretch/>
        </p:blipFill>
        <p:spPr>
          <a:xfrm rot="-8880398">
            <a:off x="940502" y="3098590"/>
            <a:ext cx="523950" cy="346321"/>
          </a:xfrm>
          <a:prstGeom prst="rect">
            <a:avLst/>
          </a:prstGeom>
          <a:noFill/>
          <a:ln>
            <a:noFill/>
          </a:ln>
        </p:spPr>
      </p:pic>
      <p:pic>
        <p:nvPicPr>
          <p:cNvPr id="1428" name="Google Shape;1428;p68"/>
          <p:cNvPicPr preferRelativeResize="0"/>
          <p:nvPr/>
        </p:nvPicPr>
        <p:blipFill rotWithShape="1">
          <a:blip r:embed="rId4">
            <a:alphaModFix/>
          </a:blip>
          <a:srcRect b="20146" l="82998" r="0" t="0"/>
          <a:stretch/>
        </p:blipFill>
        <p:spPr>
          <a:xfrm rot="-4342501">
            <a:off x="620076" y="3722649"/>
            <a:ext cx="523952" cy="346321"/>
          </a:xfrm>
          <a:prstGeom prst="rect">
            <a:avLst/>
          </a:prstGeom>
          <a:noFill/>
          <a:ln>
            <a:noFill/>
          </a:ln>
        </p:spPr>
      </p:pic>
      <p:cxnSp>
        <p:nvCxnSpPr>
          <p:cNvPr id="1429" name="Google Shape;1429;p68"/>
          <p:cNvCxnSpPr>
            <a:endCxn id="1423"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430" name="Google Shape;1430;p68"/>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431" name="Google Shape;1431;p68"/>
          <p:cNvSpPr txBox="1"/>
          <p:nvPr/>
        </p:nvSpPr>
        <p:spPr>
          <a:xfrm>
            <a:off x="5080878" y="7539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432" name="Google Shape;1432;p68"/>
          <p:cNvGrpSpPr/>
          <p:nvPr/>
        </p:nvGrpSpPr>
        <p:grpSpPr>
          <a:xfrm>
            <a:off x="1516273" y="3769890"/>
            <a:ext cx="1278417" cy="1755485"/>
            <a:chOff x="6221889" y="2926374"/>
            <a:chExt cx="924179" cy="1269056"/>
          </a:xfrm>
        </p:grpSpPr>
        <p:grpSp>
          <p:nvGrpSpPr>
            <p:cNvPr id="1433" name="Google Shape;1433;p68"/>
            <p:cNvGrpSpPr/>
            <p:nvPr/>
          </p:nvGrpSpPr>
          <p:grpSpPr>
            <a:xfrm>
              <a:off x="6221889" y="2926374"/>
              <a:ext cx="924179" cy="1269056"/>
              <a:chOff x="6221889" y="2926374"/>
              <a:chExt cx="924179" cy="1269056"/>
            </a:xfrm>
          </p:grpSpPr>
          <p:grpSp>
            <p:nvGrpSpPr>
              <p:cNvPr id="1434" name="Google Shape;1434;p68"/>
              <p:cNvGrpSpPr/>
              <p:nvPr/>
            </p:nvGrpSpPr>
            <p:grpSpPr>
              <a:xfrm>
                <a:off x="6221889" y="2926374"/>
                <a:ext cx="924179" cy="702792"/>
                <a:chOff x="7692889" y="1344149"/>
                <a:chExt cx="924179" cy="702792"/>
              </a:xfrm>
            </p:grpSpPr>
            <p:grpSp>
              <p:nvGrpSpPr>
                <p:cNvPr id="1435" name="Google Shape;1435;p68"/>
                <p:cNvGrpSpPr/>
                <p:nvPr/>
              </p:nvGrpSpPr>
              <p:grpSpPr>
                <a:xfrm rot="5400000">
                  <a:off x="7808596" y="1514377"/>
                  <a:ext cx="535627" cy="529500"/>
                  <a:chOff x="7365092" y="931681"/>
                  <a:chExt cx="535627" cy="529500"/>
                </a:xfrm>
              </p:grpSpPr>
              <p:sp>
                <p:nvSpPr>
                  <p:cNvPr id="1436" name="Google Shape;1436;p68"/>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68"/>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38" name="Google Shape;1438;p68"/>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39" name="Google Shape;1439;p68"/>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440" name="Google Shape;1440;p68"/>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441" name="Google Shape;1441;p68"/>
          <p:cNvPicPr preferRelativeResize="0"/>
          <p:nvPr/>
        </p:nvPicPr>
        <p:blipFill rotWithShape="1">
          <a:blip r:embed="rId4">
            <a:alphaModFix/>
          </a:blip>
          <a:srcRect b="20146" l="82998" r="0" t="0"/>
          <a:stretch/>
        </p:blipFill>
        <p:spPr>
          <a:xfrm rot="7700405">
            <a:off x="1011224" y="4170039"/>
            <a:ext cx="523951" cy="346321"/>
          </a:xfrm>
          <a:prstGeom prst="rect">
            <a:avLst/>
          </a:prstGeom>
          <a:noFill/>
          <a:ln>
            <a:noFill/>
          </a:ln>
        </p:spPr>
      </p:pic>
      <p:pic>
        <p:nvPicPr>
          <p:cNvPr id="1442" name="Google Shape;1442;p68"/>
          <p:cNvPicPr preferRelativeResize="0"/>
          <p:nvPr/>
        </p:nvPicPr>
        <p:blipFill rotWithShape="1">
          <a:blip r:embed="rId4">
            <a:alphaModFix/>
          </a:blip>
          <a:srcRect b="20146" l="82998" r="0" t="0"/>
          <a:stretch/>
        </p:blipFill>
        <p:spPr>
          <a:xfrm rot="3162516">
            <a:off x="2536705" y="3700246"/>
            <a:ext cx="523951" cy="346321"/>
          </a:xfrm>
          <a:prstGeom prst="rect">
            <a:avLst/>
          </a:prstGeom>
          <a:noFill/>
          <a:ln>
            <a:noFill/>
          </a:ln>
        </p:spPr>
      </p:pic>
      <p:pic>
        <p:nvPicPr>
          <p:cNvPr id="1443" name="Google Shape;1443;p68"/>
          <p:cNvPicPr preferRelativeResize="0"/>
          <p:nvPr/>
        </p:nvPicPr>
        <p:blipFill rotWithShape="1">
          <a:blip r:embed="rId6">
            <a:alphaModFix/>
          </a:blip>
          <a:srcRect b="0" l="0" r="0" t="0"/>
          <a:stretch/>
        </p:blipFill>
        <p:spPr>
          <a:xfrm rot="-1158900">
            <a:off x="2661669" y="1010106"/>
            <a:ext cx="1421632" cy="2028963"/>
          </a:xfrm>
          <a:prstGeom prst="rect">
            <a:avLst/>
          </a:prstGeom>
          <a:noFill/>
          <a:ln>
            <a:noFill/>
          </a:ln>
        </p:spPr>
      </p:pic>
      <p:pic>
        <p:nvPicPr>
          <p:cNvPr id="1444" name="Google Shape;1444;p68"/>
          <p:cNvPicPr preferRelativeResize="0"/>
          <p:nvPr/>
        </p:nvPicPr>
        <p:blipFill rotWithShape="1">
          <a:blip r:embed="rId4">
            <a:alphaModFix/>
          </a:blip>
          <a:srcRect b="20146" l="82998" r="0" t="0"/>
          <a:stretch/>
        </p:blipFill>
        <p:spPr>
          <a:xfrm rot="2991628">
            <a:off x="1654195" y="3505101"/>
            <a:ext cx="523951" cy="34632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pic>
        <p:nvPicPr>
          <p:cNvPr id="1449" name="Google Shape;1449;p69"/>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450" name="Google Shape;1450;p69"/>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451" name="Google Shape;1451;p69"/>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452" name="Google Shape;1452;p69"/>
          <p:cNvPicPr preferRelativeResize="0"/>
          <p:nvPr/>
        </p:nvPicPr>
        <p:blipFill rotWithShape="1">
          <a:blip r:embed="rId4">
            <a:alphaModFix/>
          </a:blip>
          <a:srcRect b="20146" l="82998" r="0" t="0"/>
          <a:stretch/>
        </p:blipFill>
        <p:spPr>
          <a:xfrm rot="-1546289">
            <a:off x="1011231" y="2506811"/>
            <a:ext cx="523950" cy="346321"/>
          </a:xfrm>
          <a:prstGeom prst="rect">
            <a:avLst/>
          </a:prstGeom>
          <a:noFill/>
          <a:ln>
            <a:noFill/>
          </a:ln>
        </p:spPr>
      </p:pic>
      <p:pic>
        <p:nvPicPr>
          <p:cNvPr id="1453" name="Google Shape;1453;p69"/>
          <p:cNvPicPr preferRelativeResize="0"/>
          <p:nvPr/>
        </p:nvPicPr>
        <p:blipFill rotWithShape="1">
          <a:blip r:embed="rId4">
            <a:alphaModFix/>
          </a:blip>
          <a:srcRect b="20146" l="82998" r="0" t="0"/>
          <a:stretch/>
        </p:blipFill>
        <p:spPr>
          <a:xfrm rot="2991628">
            <a:off x="2413458" y="3017576"/>
            <a:ext cx="523951" cy="346321"/>
          </a:xfrm>
          <a:prstGeom prst="rect">
            <a:avLst/>
          </a:prstGeom>
          <a:noFill/>
          <a:ln>
            <a:noFill/>
          </a:ln>
        </p:spPr>
      </p:pic>
      <p:pic>
        <p:nvPicPr>
          <p:cNvPr id="1454" name="Google Shape;1454;p69"/>
          <p:cNvPicPr preferRelativeResize="0"/>
          <p:nvPr/>
        </p:nvPicPr>
        <p:blipFill rotWithShape="1">
          <a:blip r:embed="rId4">
            <a:alphaModFix/>
          </a:blip>
          <a:srcRect b="20146" l="82998" r="0" t="0"/>
          <a:stretch/>
        </p:blipFill>
        <p:spPr>
          <a:xfrm rot="-6565473">
            <a:off x="3300435" y="3659257"/>
            <a:ext cx="523951" cy="346321"/>
          </a:xfrm>
          <a:prstGeom prst="rect">
            <a:avLst/>
          </a:prstGeom>
          <a:noFill/>
          <a:ln>
            <a:noFill/>
          </a:ln>
        </p:spPr>
      </p:pic>
      <p:pic>
        <p:nvPicPr>
          <p:cNvPr id="1455" name="Google Shape;1455;p69"/>
          <p:cNvPicPr preferRelativeResize="0"/>
          <p:nvPr/>
        </p:nvPicPr>
        <p:blipFill rotWithShape="1">
          <a:blip r:embed="rId4">
            <a:alphaModFix/>
          </a:blip>
          <a:srcRect b="20146" l="82998" r="0" t="0"/>
          <a:stretch/>
        </p:blipFill>
        <p:spPr>
          <a:xfrm rot="-8880398">
            <a:off x="940502" y="3098590"/>
            <a:ext cx="523950" cy="346321"/>
          </a:xfrm>
          <a:prstGeom prst="rect">
            <a:avLst/>
          </a:prstGeom>
          <a:noFill/>
          <a:ln>
            <a:noFill/>
          </a:ln>
        </p:spPr>
      </p:pic>
      <p:pic>
        <p:nvPicPr>
          <p:cNvPr id="1456" name="Google Shape;1456;p69"/>
          <p:cNvPicPr preferRelativeResize="0"/>
          <p:nvPr/>
        </p:nvPicPr>
        <p:blipFill rotWithShape="1">
          <a:blip r:embed="rId4">
            <a:alphaModFix/>
          </a:blip>
          <a:srcRect b="20146" l="82998" r="0" t="0"/>
          <a:stretch/>
        </p:blipFill>
        <p:spPr>
          <a:xfrm rot="-4342501">
            <a:off x="620076" y="3722649"/>
            <a:ext cx="523952" cy="346321"/>
          </a:xfrm>
          <a:prstGeom prst="rect">
            <a:avLst/>
          </a:prstGeom>
          <a:noFill/>
          <a:ln>
            <a:noFill/>
          </a:ln>
        </p:spPr>
      </p:pic>
      <p:cxnSp>
        <p:nvCxnSpPr>
          <p:cNvPr id="1457" name="Google Shape;1457;p69"/>
          <p:cNvCxnSpPr>
            <a:endCxn id="1451"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458" name="Google Shape;1458;p69"/>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459" name="Google Shape;1459;p69"/>
          <p:cNvSpPr txBox="1"/>
          <p:nvPr/>
        </p:nvSpPr>
        <p:spPr>
          <a:xfrm>
            <a:off x="5080878" y="7539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460" name="Google Shape;1460;p69"/>
          <p:cNvGrpSpPr/>
          <p:nvPr/>
        </p:nvGrpSpPr>
        <p:grpSpPr>
          <a:xfrm>
            <a:off x="1516273" y="3769890"/>
            <a:ext cx="1278417" cy="1755485"/>
            <a:chOff x="6221889" y="2926374"/>
            <a:chExt cx="924179" cy="1269056"/>
          </a:xfrm>
        </p:grpSpPr>
        <p:grpSp>
          <p:nvGrpSpPr>
            <p:cNvPr id="1461" name="Google Shape;1461;p69"/>
            <p:cNvGrpSpPr/>
            <p:nvPr/>
          </p:nvGrpSpPr>
          <p:grpSpPr>
            <a:xfrm>
              <a:off x="6221889" y="2926374"/>
              <a:ext cx="924179" cy="1269056"/>
              <a:chOff x="6221889" y="2926374"/>
              <a:chExt cx="924179" cy="1269056"/>
            </a:xfrm>
          </p:grpSpPr>
          <p:grpSp>
            <p:nvGrpSpPr>
              <p:cNvPr id="1462" name="Google Shape;1462;p69"/>
              <p:cNvGrpSpPr/>
              <p:nvPr/>
            </p:nvGrpSpPr>
            <p:grpSpPr>
              <a:xfrm>
                <a:off x="6221889" y="2926374"/>
                <a:ext cx="924179" cy="702792"/>
                <a:chOff x="7692889" y="1344149"/>
                <a:chExt cx="924179" cy="702792"/>
              </a:xfrm>
            </p:grpSpPr>
            <p:grpSp>
              <p:nvGrpSpPr>
                <p:cNvPr id="1463" name="Google Shape;1463;p69"/>
                <p:cNvGrpSpPr/>
                <p:nvPr/>
              </p:nvGrpSpPr>
              <p:grpSpPr>
                <a:xfrm rot="5400000">
                  <a:off x="7808596" y="1514377"/>
                  <a:ext cx="535627" cy="529500"/>
                  <a:chOff x="7365092" y="931681"/>
                  <a:chExt cx="535627" cy="529500"/>
                </a:xfrm>
              </p:grpSpPr>
              <p:sp>
                <p:nvSpPr>
                  <p:cNvPr id="1464" name="Google Shape;1464;p69"/>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69"/>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66" name="Google Shape;1466;p69"/>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67" name="Google Shape;1467;p69"/>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468" name="Google Shape;1468;p69"/>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469" name="Google Shape;1469;p69"/>
          <p:cNvPicPr preferRelativeResize="0"/>
          <p:nvPr/>
        </p:nvPicPr>
        <p:blipFill rotWithShape="1">
          <a:blip r:embed="rId4">
            <a:alphaModFix/>
          </a:blip>
          <a:srcRect b="20146" l="82998" r="0" t="0"/>
          <a:stretch/>
        </p:blipFill>
        <p:spPr>
          <a:xfrm rot="7700405">
            <a:off x="1011224" y="4170039"/>
            <a:ext cx="523951" cy="346321"/>
          </a:xfrm>
          <a:prstGeom prst="rect">
            <a:avLst/>
          </a:prstGeom>
          <a:noFill/>
          <a:ln>
            <a:noFill/>
          </a:ln>
        </p:spPr>
      </p:pic>
      <p:pic>
        <p:nvPicPr>
          <p:cNvPr id="1470" name="Google Shape;1470;p69"/>
          <p:cNvPicPr preferRelativeResize="0"/>
          <p:nvPr/>
        </p:nvPicPr>
        <p:blipFill rotWithShape="1">
          <a:blip r:embed="rId4">
            <a:alphaModFix/>
          </a:blip>
          <a:srcRect b="20146" l="82998" r="0" t="0"/>
          <a:stretch/>
        </p:blipFill>
        <p:spPr>
          <a:xfrm rot="3162516">
            <a:off x="2536705" y="3700246"/>
            <a:ext cx="523951" cy="346321"/>
          </a:xfrm>
          <a:prstGeom prst="rect">
            <a:avLst/>
          </a:prstGeom>
          <a:noFill/>
          <a:ln>
            <a:noFill/>
          </a:ln>
        </p:spPr>
      </p:pic>
      <p:pic>
        <p:nvPicPr>
          <p:cNvPr id="1471" name="Google Shape;1471;p69"/>
          <p:cNvPicPr preferRelativeResize="0"/>
          <p:nvPr/>
        </p:nvPicPr>
        <p:blipFill rotWithShape="1">
          <a:blip r:embed="rId6">
            <a:alphaModFix/>
          </a:blip>
          <a:srcRect b="0" l="0" r="0" t="0"/>
          <a:stretch/>
        </p:blipFill>
        <p:spPr>
          <a:xfrm rot="-334688">
            <a:off x="2295969" y="1249806"/>
            <a:ext cx="1421631" cy="2028963"/>
          </a:xfrm>
          <a:prstGeom prst="rect">
            <a:avLst/>
          </a:prstGeom>
          <a:noFill/>
          <a:ln>
            <a:noFill/>
          </a:ln>
        </p:spPr>
      </p:pic>
      <p:pic>
        <p:nvPicPr>
          <p:cNvPr id="1472" name="Google Shape;1472;p69"/>
          <p:cNvPicPr preferRelativeResize="0"/>
          <p:nvPr/>
        </p:nvPicPr>
        <p:blipFill rotWithShape="1">
          <a:blip r:embed="rId4">
            <a:alphaModFix/>
          </a:blip>
          <a:srcRect b="20146" l="82998" r="0" t="0"/>
          <a:stretch/>
        </p:blipFill>
        <p:spPr>
          <a:xfrm rot="2991628">
            <a:off x="1654195" y="3505101"/>
            <a:ext cx="523951" cy="34632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pic>
        <p:nvPicPr>
          <p:cNvPr id="1477" name="Google Shape;1477;p70"/>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478" name="Google Shape;1478;p70"/>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479" name="Google Shape;1479;p70"/>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480" name="Google Shape;1480;p70"/>
          <p:cNvPicPr preferRelativeResize="0"/>
          <p:nvPr/>
        </p:nvPicPr>
        <p:blipFill rotWithShape="1">
          <a:blip r:embed="rId4">
            <a:alphaModFix/>
          </a:blip>
          <a:srcRect b="20146" l="82998" r="0" t="0"/>
          <a:stretch/>
        </p:blipFill>
        <p:spPr>
          <a:xfrm rot="-1546289">
            <a:off x="1011231" y="2506811"/>
            <a:ext cx="523950" cy="346321"/>
          </a:xfrm>
          <a:prstGeom prst="rect">
            <a:avLst/>
          </a:prstGeom>
          <a:noFill/>
          <a:ln>
            <a:noFill/>
          </a:ln>
        </p:spPr>
      </p:pic>
      <p:pic>
        <p:nvPicPr>
          <p:cNvPr id="1481" name="Google Shape;1481;p70"/>
          <p:cNvPicPr preferRelativeResize="0"/>
          <p:nvPr/>
        </p:nvPicPr>
        <p:blipFill rotWithShape="1">
          <a:blip r:embed="rId4">
            <a:alphaModFix/>
          </a:blip>
          <a:srcRect b="20146" l="82998" r="0" t="0"/>
          <a:stretch/>
        </p:blipFill>
        <p:spPr>
          <a:xfrm rot="2991628">
            <a:off x="1893520" y="3088551"/>
            <a:ext cx="523951" cy="346321"/>
          </a:xfrm>
          <a:prstGeom prst="rect">
            <a:avLst/>
          </a:prstGeom>
          <a:noFill/>
          <a:ln>
            <a:noFill/>
          </a:ln>
        </p:spPr>
      </p:pic>
      <p:pic>
        <p:nvPicPr>
          <p:cNvPr id="1482" name="Google Shape;1482;p70"/>
          <p:cNvPicPr preferRelativeResize="0"/>
          <p:nvPr/>
        </p:nvPicPr>
        <p:blipFill rotWithShape="1">
          <a:blip r:embed="rId4">
            <a:alphaModFix/>
          </a:blip>
          <a:srcRect b="20146" l="82998" r="0" t="0"/>
          <a:stretch/>
        </p:blipFill>
        <p:spPr>
          <a:xfrm rot="-6565473">
            <a:off x="3083635" y="3843982"/>
            <a:ext cx="523951" cy="346321"/>
          </a:xfrm>
          <a:prstGeom prst="rect">
            <a:avLst/>
          </a:prstGeom>
          <a:noFill/>
          <a:ln>
            <a:noFill/>
          </a:ln>
        </p:spPr>
      </p:pic>
      <p:pic>
        <p:nvPicPr>
          <p:cNvPr id="1483" name="Google Shape;1483;p70"/>
          <p:cNvPicPr preferRelativeResize="0"/>
          <p:nvPr/>
        </p:nvPicPr>
        <p:blipFill rotWithShape="1">
          <a:blip r:embed="rId4">
            <a:alphaModFix/>
          </a:blip>
          <a:srcRect b="20146" l="82998" r="0" t="0"/>
          <a:stretch/>
        </p:blipFill>
        <p:spPr>
          <a:xfrm rot="-8880398">
            <a:off x="940502" y="3098590"/>
            <a:ext cx="523950" cy="346321"/>
          </a:xfrm>
          <a:prstGeom prst="rect">
            <a:avLst/>
          </a:prstGeom>
          <a:noFill/>
          <a:ln>
            <a:noFill/>
          </a:ln>
        </p:spPr>
      </p:pic>
      <p:pic>
        <p:nvPicPr>
          <p:cNvPr id="1484" name="Google Shape;1484;p70"/>
          <p:cNvPicPr preferRelativeResize="0"/>
          <p:nvPr/>
        </p:nvPicPr>
        <p:blipFill rotWithShape="1">
          <a:blip r:embed="rId4">
            <a:alphaModFix/>
          </a:blip>
          <a:srcRect b="20146" l="82998" r="0" t="0"/>
          <a:stretch/>
        </p:blipFill>
        <p:spPr>
          <a:xfrm rot="-4342501">
            <a:off x="620076" y="3722649"/>
            <a:ext cx="523952" cy="346321"/>
          </a:xfrm>
          <a:prstGeom prst="rect">
            <a:avLst/>
          </a:prstGeom>
          <a:noFill/>
          <a:ln>
            <a:noFill/>
          </a:ln>
        </p:spPr>
      </p:pic>
      <p:cxnSp>
        <p:nvCxnSpPr>
          <p:cNvPr id="1485" name="Google Shape;1485;p70"/>
          <p:cNvCxnSpPr>
            <a:endCxn id="1479"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486" name="Google Shape;1486;p70"/>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487" name="Google Shape;1487;p70"/>
          <p:cNvSpPr txBox="1"/>
          <p:nvPr/>
        </p:nvSpPr>
        <p:spPr>
          <a:xfrm>
            <a:off x="5080878" y="7539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488" name="Google Shape;1488;p70"/>
          <p:cNvGrpSpPr/>
          <p:nvPr/>
        </p:nvGrpSpPr>
        <p:grpSpPr>
          <a:xfrm>
            <a:off x="1516273" y="3769890"/>
            <a:ext cx="1278417" cy="1755485"/>
            <a:chOff x="6221889" y="2926374"/>
            <a:chExt cx="924179" cy="1269056"/>
          </a:xfrm>
        </p:grpSpPr>
        <p:grpSp>
          <p:nvGrpSpPr>
            <p:cNvPr id="1489" name="Google Shape;1489;p70"/>
            <p:cNvGrpSpPr/>
            <p:nvPr/>
          </p:nvGrpSpPr>
          <p:grpSpPr>
            <a:xfrm>
              <a:off x="6221889" y="2926374"/>
              <a:ext cx="924179" cy="1269056"/>
              <a:chOff x="6221889" y="2926374"/>
              <a:chExt cx="924179" cy="1269056"/>
            </a:xfrm>
          </p:grpSpPr>
          <p:grpSp>
            <p:nvGrpSpPr>
              <p:cNvPr id="1490" name="Google Shape;1490;p70"/>
              <p:cNvGrpSpPr/>
              <p:nvPr/>
            </p:nvGrpSpPr>
            <p:grpSpPr>
              <a:xfrm>
                <a:off x="6221889" y="2926374"/>
                <a:ext cx="924179" cy="702792"/>
                <a:chOff x="7692889" y="1344149"/>
                <a:chExt cx="924179" cy="702792"/>
              </a:xfrm>
            </p:grpSpPr>
            <p:grpSp>
              <p:nvGrpSpPr>
                <p:cNvPr id="1491" name="Google Shape;1491;p70"/>
                <p:cNvGrpSpPr/>
                <p:nvPr/>
              </p:nvGrpSpPr>
              <p:grpSpPr>
                <a:xfrm rot="5400000">
                  <a:off x="7808596" y="1514377"/>
                  <a:ext cx="535627" cy="529500"/>
                  <a:chOff x="7365092" y="931681"/>
                  <a:chExt cx="535627" cy="529500"/>
                </a:xfrm>
              </p:grpSpPr>
              <p:sp>
                <p:nvSpPr>
                  <p:cNvPr id="1492" name="Google Shape;1492;p70"/>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70"/>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94" name="Google Shape;1494;p70"/>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95" name="Google Shape;1495;p70"/>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496" name="Google Shape;1496;p70"/>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497" name="Google Shape;1497;p70"/>
          <p:cNvPicPr preferRelativeResize="0"/>
          <p:nvPr/>
        </p:nvPicPr>
        <p:blipFill rotWithShape="1">
          <a:blip r:embed="rId4">
            <a:alphaModFix/>
          </a:blip>
          <a:srcRect b="20146" l="82998" r="0" t="0"/>
          <a:stretch/>
        </p:blipFill>
        <p:spPr>
          <a:xfrm rot="7700405">
            <a:off x="1011224" y="4170039"/>
            <a:ext cx="523951" cy="346321"/>
          </a:xfrm>
          <a:prstGeom prst="rect">
            <a:avLst/>
          </a:prstGeom>
          <a:noFill/>
          <a:ln>
            <a:noFill/>
          </a:ln>
        </p:spPr>
      </p:pic>
      <p:pic>
        <p:nvPicPr>
          <p:cNvPr id="1498" name="Google Shape;1498;p70"/>
          <p:cNvPicPr preferRelativeResize="0"/>
          <p:nvPr/>
        </p:nvPicPr>
        <p:blipFill rotWithShape="1">
          <a:blip r:embed="rId4">
            <a:alphaModFix/>
          </a:blip>
          <a:srcRect b="20146" l="82998" r="0" t="0"/>
          <a:stretch/>
        </p:blipFill>
        <p:spPr>
          <a:xfrm rot="3162516">
            <a:off x="2491255" y="3677896"/>
            <a:ext cx="523951" cy="346321"/>
          </a:xfrm>
          <a:prstGeom prst="rect">
            <a:avLst/>
          </a:prstGeom>
          <a:noFill/>
          <a:ln>
            <a:noFill/>
          </a:ln>
        </p:spPr>
      </p:pic>
      <p:pic>
        <p:nvPicPr>
          <p:cNvPr id="1499" name="Google Shape;1499;p70"/>
          <p:cNvPicPr preferRelativeResize="0"/>
          <p:nvPr/>
        </p:nvPicPr>
        <p:blipFill rotWithShape="1">
          <a:blip r:embed="rId6">
            <a:alphaModFix/>
          </a:blip>
          <a:srcRect b="0" l="0" r="0" t="0"/>
          <a:stretch/>
        </p:blipFill>
        <p:spPr>
          <a:xfrm rot="308555">
            <a:off x="1964607" y="1382856"/>
            <a:ext cx="1421631" cy="2028963"/>
          </a:xfrm>
          <a:prstGeom prst="rect">
            <a:avLst/>
          </a:prstGeom>
          <a:noFill/>
          <a:ln>
            <a:noFill/>
          </a:ln>
        </p:spPr>
      </p:pic>
      <p:pic>
        <p:nvPicPr>
          <p:cNvPr id="1500" name="Google Shape;1500;p70"/>
          <p:cNvPicPr preferRelativeResize="0"/>
          <p:nvPr/>
        </p:nvPicPr>
        <p:blipFill rotWithShape="1">
          <a:blip r:embed="rId4">
            <a:alphaModFix/>
          </a:blip>
          <a:srcRect b="20146" l="82998" r="0" t="0"/>
          <a:stretch/>
        </p:blipFill>
        <p:spPr>
          <a:xfrm rot="2991628">
            <a:off x="1495445" y="3447951"/>
            <a:ext cx="523951" cy="34632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pic>
        <p:nvPicPr>
          <p:cNvPr id="1505" name="Google Shape;1505;p71"/>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506" name="Google Shape;1506;p71"/>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507" name="Google Shape;1507;p71"/>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508" name="Google Shape;1508;p71"/>
          <p:cNvPicPr preferRelativeResize="0"/>
          <p:nvPr/>
        </p:nvPicPr>
        <p:blipFill rotWithShape="1">
          <a:blip r:embed="rId4">
            <a:alphaModFix/>
          </a:blip>
          <a:srcRect b="20146" l="82998" r="0" t="0"/>
          <a:stretch/>
        </p:blipFill>
        <p:spPr>
          <a:xfrm rot="-1546289">
            <a:off x="943231" y="2233761"/>
            <a:ext cx="523950" cy="346321"/>
          </a:xfrm>
          <a:prstGeom prst="rect">
            <a:avLst/>
          </a:prstGeom>
          <a:noFill/>
          <a:ln>
            <a:noFill/>
          </a:ln>
        </p:spPr>
      </p:pic>
      <p:pic>
        <p:nvPicPr>
          <p:cNvPr id="1509" name="Google Shape;1509;p71"/>
          <p:cNvPicPr preferRelativeResize="0"/>
          <p:nvPr/>
        </p:nvPicPr>
        <p:blipFill rotWithShape="1">
          <a:blip r:embed="rId4">
            <a:alphaModFix/>
          </a:blip>
          <a:srcRect b="20146" l="82998" r="0" t="0"/>
          <a:stretch/>
        </p:blipFill>
        <p:spPr>
          <a:xfrm rot="-6565473">
            <a:off x="3300435" y="3552482"/>
            <a:ext cx="523951" cy="346321"/>
          </a:xfrm>
          <a:prstGeom prst="rect">
            <a:avLst/>
          </a:prstGeom>
          <a:noFill/>
          <a:ln>
            <a:noFill/>
          </a:ln>
        </p:spPr>
      </p:pic>
      <p:pic>
        <p:nvPicPr>
          <p:cNvPr id="1510" name="Google Shape;1510;p71"/>
          <p:cNvPicPr preferRelativeResize="0"/>
          <p:nvPr/>
        </p:nvPicPr>
        <p:blipFill rotWithShape="1">
          <a:blip r:embed="rId4">
            <a:alphaModFix/>
          </a:blip>
          <a:srcRect b="20146" l="82998" r="0" t="0"/>
          <a:stretch/>
        </p:blipFill>
        <p:spPr>
          <a:xfrm rot="-8880398">
            <a:off x="1039002" y="2848390"/>
            <a:ext cx="523950" cy="346321"/>
          </a:xfrm>
          <a:prstGeom prst="rect">
            <a:avLst/>
          </a:prstGeom>
          <a:noFill/>
          <a:ln>
            <a:noFill/>
          </a:ln>
        </p:spPr>
      </p:pic>
      <p:pic>
        <p:nvPicPr>
          <p:cNvPr id="1511" name="Google Shape;1511;p71"/>
          <p:cNvPicPr preferRelativeResize="0"/>
          <p:nvPr/>
        </p:nvPicPr>
        <p:blipFill rotWithShape="1">
          <a:blip r:embed="rId4">
            <a:alphaModFix/>
          </a:blip>
          <a:srcRect b="20146" l="82998" r="0" t="0"/>
          <a:stretch/>
        </p:blipFill>
        <p:spPr>
          <a:xfrm rot="-4342501">
            <a:off x="302576" y="3758949"/>
            <a:ext cx="523952" cy="346321"/>
          </a:xfrm>
          <a:prstGeom prst="rect">
            <a:avLst/>
          </a:prstGeom>
          <a:noFill/>
          <a:ln>
            <a:noFill/>
          </a:ln>
        </p:spPr>
      </p:pic>
      <p:cxnSp>
        <p:nvCxnSpPr>
          <p:cNvPr id="1512" name="Google Shape;1512;p71"/>
          <p:cNvCxnSpPr>
            <a:endCxn id="1507"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513" name="Google Shape;1513;p71"/>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514" name="Google Shape;1514;p71"/>
          <p:cNvSpPr txBox="1"/>
          <p:nvPr/>
        </p:nvSpPr>
        <p:spPr>
          <a:xfrm>
            <a:off x="5080878" y="7539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515" name="Google Shape;1515;p71"/>
          <p:cNvGrpSpPr/>
          <p:nvPr/>
        </p:nvGrpSpPr>
        <p:grpSpPr>
          <a:xfrm>
            <a:off x="1516273" y="3769890"/>
            <a:ext cx="1278417" cy="1755485"/>
            <a:chOff x="6221889" y="2926374"/>
            <a:chExt cx="924179" cy="1269056"/>
          </a:xfrm>
        </p:grpSpPr>
        <p:grpSp>
          <p:nvGrpSpPr>
            <p:cNvPr id="1516" name="Google Shape;1516;p71"/>
            <p:cNvGrpSpPr/>
            <p:nvPr/>
          </p:nvGrpSpPr>
          <p:grpSpPr>
            <a:xfrm>
              <a:off x="6221889" y="2926374"/>
              <a:ext cx="924179" cy="1269056"/>
              <a:chOff x="6221889" y="2926374"/>
              <a:chExt cx="924179" cy="1269056"/>
            </a:xfrm>
          </p:grpSpPr>
          <p:grpSp>
            <p:nvGrpSpPr>
              <p:cNvPr id="1517" name="Google Shape;1517;p71"/>
              <p:cNvGrpSpPr/>
              <p:nvPr/>
            </p:nvGrpSpPr>
            <p:grpSpPr>
              <a:xfrm>
                <a:off x="6221889" y="2926374"/>
                <a:ext cx="924179" cy="702792"/>
                <a:chOff x="7692889" y="1344149"/>
                <a:chExt cx="924179" cy="702792"/>
              </a:xfrm>
            </p:grpSpPr>
            <p:grpSp>
              <p:nvGrpSpPr>
                <p:cNvPr id="1518" name="Google Shape;1518;p71"/>
                <p:cNvGrpSpPr/>
                <p:nvPr/>
              </p:nvGrpSpPr>
              <p:grpSpPr>
                <a:xfrm rot="5400000">
                  <a:off x="7808596" y="1514377"/>
                  <a:ext cx="535627" cy="529500"/>
                  <a:chOff x="7365092" y="931681"/>
                  <a:chExt cx="535627" cy="529500"/>
                </a:xfrm>
              </p:grpSpPr>
              <p:sp>
                <p:nvSpPr>
                  <p:cNvPr id="1519" name="Google Shape;1519;p71"/>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71"/>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21" name="Google Shape;1521;p71"/>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22" name="Google Shape;1522;p71"/>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523" name="Google Shape;1523;p71"/>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524" name="Google Shape;1524;p71"/>
          <p:cNvPicPr preferRelativeResize="0"/>
          <p:nvPr/>
        </p:nvPicPr>
        <p:blipFill rotWithShape="1">
          <a:blip r:embed="rId4">
            <a:alphaModFix/>
          </a:blip>
          <a:srcRect b="20146" l="82998" r="0" t="0"/>
          <a:stretch/>
        </p:blipFill>
        <p:spPr>
          <a:xfrm rot="7700405">
            <a:off x="794249" y="4373964"/>
            <a:ext cx="523951" cy="346321"/>
          </a:xfrm>
          <a:prstGeom prst="rect">
            <a:avLst/>
          </a:prstGeom>
          <a:noFill/>
          <a:ln>
            <a:noFill/>
          </a:ln>
        </p:spPr>
      </p:pic>
      <p:pic>
        <p:nvPicPr>
          <p:cNvPr id="1525" name="Google Shape;1525;p71"/>
          <p:cNvPicPr preferRelativeResize="0"/>
          <p:nvPr/>
        </p:nvPicPr>
        <p:blipFill rotWithShape="1">
          <a:blip r:embed="rId4">
            <a:alphaModFix/>
          </a:blip>
          <a:srcRect b="20146" l="82998" r="0" t="0"/>
          <a:stretch/>
        </p:blipFill>
        <p:spPr>
          <a:xfrm rot="3162516">
            <a:off x="2753505" y="3722646"/>
            <a:ext cx="523951" cy="346321"/>
          </a:xfrm>
          <a:prstGeom prst="rect">
            <a:avLst/>
          </a:prstGeom>
          <a:noFill/>
          <a:ln>
            <a:noFill/>
          </a:ln>
        </p:spPr>
      </p:pic>
      <p:pic>
        <p:nvPicPr>
          <p:cNvPr id="1526" name="Google Shape;1526;p71"/>
          <p:cNvPicPr preferRelativeResize="0"/>
          <p:nvPr/>
        </p:nvPicPr>
        <p:blipFill rotWithShape="1">
          <a:blip r:embed="rId6">
            <a:alphaModFix/>
          </a:blip>
          <a:srcRect b="0" l="0" r="0" t="0"/>
          <a:stretch/>
        </p:blipFill>
        <p:spPr>
          <a:xfrm rot="885511">
            <a:off x="1655357" y="1636856"/>
            <a:ext cx="1421631" cy="2028963"/>
          </a:xfrm>
          <a:prstGeom prst="rect">
            <a:avLst/>
          </a:prstGeom>
          <a:noFill/>
          <a:ln>
            <a:noFill/>
          </a:ln>
        </p:spPr>
      </p:pic>
      <p:pic>
        <p:nvPicPr>
          <p:cNvPr id="1527" name="Google Shape;1527;p71"/>
          <p:cNvPicPr preferRelativeResize="0"/>
          <p:nvPr/>
        </p:nvPicPr>
        <p:blipFill rotWithShape="1">
          <a:blip r:embed="rId4">
            <a:alphaModFix/>
          </a:blip>
          <a:srcRect b="20146" l="82998" r="0" t="0"/>
          <a:stretch/>
        </p:blipFill>
        <p:spPr>
          <a:xfrm rot="2991628">
            <a:off x="1654195" y="3505101"/>
            <a:ext cx="523951" cy="346321"/>
          </a:xfrm>
          <a:prstGeom prst="rect">
            <a:avLst/>
          </a:prstGeom>
          <a:noFill/>
          <a:ln>
            <a:noFill/>
          </a:ln>
        </p:spPr>
      </p:pic>
      <p:pic>
        <p:nvPicPr>
          <p:cNvPr id="1528" name="Google Shape;1528;p71"/>
          <p:cNvPicPr preferRelativeResize="0"/>
          <p:nvPr/>
        </p:nvPicPr>
        <p:blipFill rotWithShape="1">
          <a:blip r:embed="rId4">
            <a:alphaModFix/>
          </a:blip>
          <a:srcRect b="20146" l="82998" r="0" t="0"/>
          <a:stretch/>
        </p:blipFill>
        <p:spPr>
          <a:xfrm rot="2991628">
            <a:off x="1095395" y="3641401"/>
            <a:ext cx="523951" cy="34632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2" name="Shape 1532"/>
        <p:cNvGrpSpPr/>
        <p:nvPr/>
      </p:nvGrpSpPr>
      <p:grpSpPr>
        <a:xfrm>
          <a:off x="0" y="0"/>
          <a:ext cx="0" cy="0"/>
          <a:chOff x="0" y="0"/>
          <a:chExt cx="0" cy="0"/>
        </a:xfrm>
      </p:grpSpPr>
      <p:pic>
        <p:nvPicPr>
          <p:cNvPr id="1533" name="Google Shape;1533;p72"/>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534" name="Google Shape;1534;p72"/>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535" name="Google Shape;1535;p72"/>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536" name="Google Shape;1536;p72"/>
          <p:cNvPicPr preferRelativeResize="0"/>
          <p:nvPr/>
        </p:nvPicPr>
        <p:blipFill rotWithShape="1">
          <a:blip r:embed="rId4">
            <a:alphaModFix/>
          </a:blip>
          <a:srcRect b="20146" l="82998" r="0" t="0"/>
          <a:stretch/>
        </p:blipFill>
        <p:spPr>
          <a:xfrm rot="-1546289">
            <a:off x="943231" y="2400061"/>
            <a:ext cx="523950" cy="346321"/>
          </a:xfrm>
          <a:prstGeom prst="rect">
            <a:avLst/>
          </a:prstGeom>
          <a:noFill/>
          <a:ln>
            <a:noFill/>
          </a:ln>
        </p:spPr>
      </p:pic>
      <p:pic>
        <p:nvPicPr>
          <p:cNvPr id="1537" name="Google Shape;1537;p72"/>
          <p:cNvPicPr preferRelativeResize="0"/>
          <p:nvPr/>
        </p:nvPicPr>
        <p:blipFill rotWithShape="1">
          <a:blip r:embed="rId4">
            <a:alphaModFix/>
          </a:blip>
          <a:srcRect b="20146" l="82998" r="0" t="0"/>
          <a:stretch/>
        </p:blipFill>
        <p:spPr>
          <a:xfrm rot="2991628">
            <a:off x="2833870" y="2962651"/>
            <a:ext cx="523951" cy="346321"/>
          </a:xfrm>
          <a:prstGeom prst="rect">
            <a:avLst/>
          </a:prstGeom>
          <a:noFill/>
          <a:ln>
            <a:noFill/>
          </a:ln>
        </p:spPr>
      </p:pic>
      <p:pic>
        <p:nvPicPr>
          <p:cNvPr id="1538" name="Google Shape;1538;p72"/>
          <p:cNvPicPr preferRelativeResize="0"/>
          <p:nvPr/>
        </p:nvPicPr>
        <p:blipFill rotWithShape="1">
          <a:blip r:embed="rId4">
            <a:alphaModFix/>
          </a:blip>
          <a:srcRect b="20146" l="82998" r="0" t="0"/>
          <a:stretch/>
        </p:blipFill>
        <p:spPr>
          <a:xfrm rot="-6565473">
            <a:off x="3503635" y="3621107"/>
            <a:ext cx="523951" cy="346321"/>
          </a:xfrm>
          <a:prstGeom prst="rect">
            <a:avLst/>
          </a:prstGeom>
          <a:noFill/>
          <a:ln>
            <a:noFill/>
          </a:ln>
        </p:spPr>
      </p:pic>
      <p:pic>
        <p:nvPicPr>
          <p:cNvPr id="1539" name="Google Shape;1539;p72"/>
          <p:cNvPicPr preferRelativeResize="0"/>
          <p:nvPr/>
        </p:nvPicPr>
        <p:blipFill rotWithShape="1">
          <a:blip r:embed="rId4">
            <a:alphaModFix/>
          </a:blip>
          <a:srcRect b="20146" l="82998" r="0" t="0"/>
          <a:stretch/>
        </p:blipFill>
        <p:spPr>
          <a:xfrm rot="-8880398">
            <a:off x="890977" y="2939952"/>
            <a:ext cx="523950" cy="346321"/>
          </a:xfrm>
          <a:prstGeom prst="rect">
            <a:avLst/>
          </a:prstGeom>
          <a:noFill/>
          <a:ln>
            <a:noFill/>
          </a:ln>
        </p:spPr>
      </p:pic>
      <p:pic>
        <p:nvPicPr>
          <p:cNvPr id="1540" name="Google Shape;1540;p72"/>
          <p:cNvPicPr preferRelativeResize="0"/>
          <p:nvPr/>
        </p:nvPicPr>
        <p:blipFill rotWithShape="1">
          <a:blip r:embed="rId4">
            <a:alphaModFix/>
          </a:blip>
          <a:srcRect b="20146" l="82998" r="0" t="0"/>
          <a:stretch/>
        </p:blipFill>
        <p:spPr>
          <a:xfrm rot="-4342501">
            <a:off x="258126" y="3711474"/>
            <a:ext cx="523952" cy="346321"/>
          </a:xfrm>
          <a:prstGeom prst="rect">
            <a:avLst/>
          </a:prstGeom>
          <a:noFill/>
          <a:ln>
            <a:noFill/>
          </a:ln>
        </p:spPr>
      </p:pic>
      <p:cxnSp>
        <p:nvCxnSpPr>
          <p:cNvPr id="1541" name="Google Shape;1541;p72"/>
          <p:cNvCxnSpPr>
            <a:endCxn id="1535"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542" name="Google Shape;1542;p72"/>
          <p:cNvSpPr txBox="1"/>
          <p:nvPr/>
        </p:nvSpPr>
        <p:spPr>
          <a:xfrm>
            <a:off x="45355" y="3123322"/>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543" name="Google Shape;1543;p72"/>
          <p:cNvSpPr txBox="1"/>
          <p:nvPr/>
        </p:nvSpPr>
        <p:spPr>
          <a:xfrm>
            <a:off x="5080878" y="7539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544" name="Google Shape;1544;p72"/>
          <p:cNvGrpSpPr/>
          <p:nvPr/>
        </p:nvGrpSpPr>
        <p:grpSpPr>
          <a:xfrm>
            <a:off x="1516273" y="3769890"/>
            <a:ext cx="1278417" cy="1755485"/>
            <a:chOff x="6221889" y="2926374"/>
            <a:chExt cx="924179" cy="1269056"/>
          </a:xfrm>
        </p:grpSpPr>
        <p:grpSp>
          <p:nvGrpSpPr>
            <p:cNvPr id="1545" name="Google Shape;1545;p72"/>
            <p:cNvGrpSpPr/>
            <p:nvPr/>
          </p:nvGrpSpPr>
          <p:grpSpPr>
            <a:xfrm>
              <a:off x="6221889" y="2926374"/>
              <a:ext cx="924179" cy="1269056"/>
              <a:chOff x="6221889" y="2926374"/>
              <a:chExt cx="924179" cy="1269056"/>
            </a:xfrm>
          </p:grpSpPr>
          <p:grpSp>
            <p:nvGrpSpPr>
              <p:cNvPr id="1546" name="Google Shape;1546;p72"/>
              <p:cNvGrpSpPr/>
              <p:nvPr/>
            </p:nvGrpSpPr>
            <p:grpSpPr>
              <a:xfrm>
                <a:off x="6221889" y="2926374"/>
                <a:ext cx="924179" cy="702792"/>
                <a:chOff x="7692889" y="1344149"/>
                <a:chExt cx="924179" cy="702792"/>
              </a:xfrm>
            </p:grpSpPr>
            <p:grpSp>
              <p:nvGrpSpPr>
                <p:cNvPr id="1547" name="Google Shape;1547;p72"/>
                <p:cNvGrpSpPr/>
                <p:nvPr/>
              </p:nvGrpSpPr>
              <p:grpSpPr>
                <a:xfrm rot="5400000">
                  <a:off x="7808596" y="1514377"/>
                  <a:ext cx="535627" cy="529500"/>
                  <a:chOff x="7365092" y="931681"/>
                  <a:chExt cx="535627" cy="529500"/>
                </a:xfrm>
              </p:grpSpPr>
              <p:sp>
                <p:nvSpPr>
                  <p:cNvPr id="1548" name="Google Shape;1548;p72"/>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72"/>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50" name="Google Shape;1550;p72"/>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51" name="Google Shape;1551;p72"/>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552" name="Google Shape;1552;p72"/>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553" name="Google Shape;1553;p72"/>
          <p:cNvPicPr preferRelativeResize="0"/>
          <p:nvPr/>
        </p:nvPicPr>
        <p:blipFill rotWithShape="1">
          <a:blip r:embed="rId4">
            <a:alphaModFix/>
          </a:blip>
          <a:srcRect b="20146" l="82998" r="0" t="0"/>
          <a:stretch/>
        </p:blipFill>
        <p:spPr>
          <a:xfrm rot="7700405">
            <a:off x="674674" y="4110239"/>
            <a:ext cx="523951" cy="346321"/>
          </a:xfrm>
          <a:prstGeom prst="rect">
            <a:avLst/>
          </a:prstGeom>
          <a:noFill/>
          <a:ln>
            <a:noFill/>
          </a:ln>
        </p:spPr>
      </p:pic>
      <p:pic>
        <p:nvPicPr>
          <p:cNvPr id="1554" name="Google Shape;1554;p72"/>
          <p:cNvPicPr preferRelativeResize="0"/>
          <p:nvPr/>
        </p:nvPicPr>
        <p:blipFill rotWithShape="1">
          <a:blip r:embed="rId4">
            <a:alphaModFix/>
          </a:blip>
          <a:srcRect b="20146" l="82998" r="0" t="0"/>
          <a:stretch/>
        </p:blipFill>
        <p:spPr>
          <a:xfrm rot="3162516">
            <a:off x="2663705" y="3722696"/>
            <a:ext cx="523951" cy="346321"/>
          </a:xfrm>
          <a:prstGeom prst="rect">
            <a:avLst/>
          </a:prstGeom>
          <a:noFill/>
          <a:ln>
            <a:noFill/>
          </a:ln>
        </p:spPr>
      </p:pic>
      <p:pic>
        <p:nvPicPr>
          <p:cNvPr id="1555" name="Google Shape;1555;p72"/>
          <p:cNvPicPr preferRelativeResize="0"/>
          <p:nvPr/>
        </p:nvPicPr>
        <p:blipFill rotWithShape="1">
          <a:blip r:embed="rId6">
            <a:alphaModFix/>
          </a:blip>
          <a:srcRect b="0" l="0" r="0" t="0"/>
          <a:stretch/>
        </p:blipFill>
        <p:spPr>
          <a:xfrm rot="1295570">
            <a:off x="1444670" y="1751156"/>
            <a:ext cx="1421631" cy="2028963"/>
          </a:xfrm>
          <a:prstGeom prst="rect">
            <a:avLst/>
          </a:prstGeom>
          <a:noFill/>
          <a:ln>
            <a:noFill/>
          </a:ln>
        </p:spPr>
      </p:pic>
      <p:pic>
        <p:nvPicPr>
          <p:cNvPr id="1556" name="Google Shape;1556;p72"/>
          <p:cNvPicPr preferRelativeResize="0"/>
          <p:nvPr/>
        </p:nvPicPr>
        <p:blipFill rotWithShape="1">
          <a:blip r:embed="rId4">
            <a:alphaModFix/>
          </a:blip>
          <a:srcRect b="20146" l="82998" r="0" t="0"/>
          <a:stretch/>
        </p:blipFill>
        <p:spPr>
          <a:xfrm rot="138543">
            <a:off x="1279545" y="3673576"/>
            <a:ext cx="523951" cy="3463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9"/>
          <p:cNvPicPr preferRelativeResize="0"/>
          <p:nvPr/>
        </p:nvPicPr>
        <p:blipFill rotWithShape="1">
          <a:blip r:embed="rId3">
            <a:alphaModFix/>
          </a:blip>
          <a:srcRect b="0" l="0" r="0" t="0"/>
          <a:stretch/>
        </p:blipFill>
        <p:spPr>
          <a:xfrm>
            <a:off x="941975" y="307725"/>
            <a:ext cx="1924445" cy="1966376"/>
          </a:xfrm>
          <a:prstGeom prst="rect">
            <a:avLst/>
          </a:prstGeom>
          <a:noFill/>
          <a:ln>
            <a:noFill/>
          </a:ln>
        </p:spPr>
      </p:pic>
      <p:pic>
        <p:nvPicPr>
          <p:cNvPr id="121" name="Google Shape;121;p19"/>
          <p:cNvPicPr preferRelativeResize="0"/>
          <p:nvPr/>
        </p:nvPicPr>
        <p:blipFill rotWithShape="1">
          <a:blip r:embed="rId4">
            <a:alphaModFix/>
          </a:blip>
          <a:srcRect b="0" l="0" r="0" t="0"/>
          <a:stretch/>
        </p:blipFill>
        <p:spPr>
          <a:xfrm>
            <a:off x="859675" y="2714225"/>
            <a:ext cx="2011249" cy="1966386"/>
          </a:xfrm>
          <a:prstGeom prst="rect">
            <a:avLst/>
          </a:prstGeom>
          <a:noFill/>
          <a:ln>
            <a:noFill/>
          </a:ln>
        </p:spPr>
      </p:pic>
      <p:grpSp>
        <p:nvGrpSpPr>
          <p:cNvPr id="122" name="Google Shape;122;p19"/>
          <p:cNvGrpSpPr/>
          <p:nvPr/>
        </p:nvGrpSpPr>
        <p:grpSpPr>
          <a:xfrm>
            <a:off x="3709110" y="262715"/>
            <a:ext cx="2162507" cy="2191419"/>
            <a:chOff x="1136850" y="3679834"/>
            <a:chExt cx="3424397" cy="3470181"/>
          </a:xfrm>
        </p:grpSpPr>
        <p:grpSp>
          <p:nvGrpSpPr>
            <p:cNvPr id="123" name="Google Shape;123;p19"/>
            <p:cNvGrpSpPr/>
            <p:nvPr/>
          </p:nvGrpSpPr>
          <p:grpSpPr>
            <a:xfrm>
              <a:off x="1136850" y="3679834"/>
              <a:ext cx="3424397" cy="3470181"/>
              <a:chOff x="1136850" y="3679834"/>
              <a:chExt cx="3424397" cy="3470181"/>
            </a:xfrm>
          </p:grpSpPr>
          <p:sp>
            <p:nvSpPr>
              <p:cNvPr id="124" name="Google Shape;124;p19"/>
              <p:cNvSpPr/>
              <p:nvPr/>
            </p:nvSpPr>
            <p:spPr>
              <a:xfrm rot="9864066">
                <a:off x="2187038" y="3722278"/>
                <a:ext cx="480072" cy="1200137"/>
              </a:xfrm>
              <a:prstGeom prst="flowChartOffpageConnector">
                <a:avLst/>
              </a:prstGeom>
              <a:solidFill>
                <a:srgbClr val="EE6E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5" name="Google Shape;125;p19"/>
              <p:cNvGrpSpPr/>
              <p:nvPr/>
            </p:nvGrpSpPr>
            <p:grpSpPr>
              <a:xfrm>
                <a:off x="1136850" y="3712937"/>
                <a:ext cx="3424397" cy="3437078"/>
                <a:chOff x="7963900" y="1435687"/>
                <a:chExt cx="3424397" cy="3437078"/>
              </a:xfrm>
            </p:grpSpPr>
            <p:grpSp>
              <p:nvGrpSpPr>
                <p:cNvPr id="126" name="Google Shape;126;p19"/>
                <p:cNvGrpSpPr/>
                <p:nvPr/>
              </p:nvGrpSpPr>
              <p:grpSpPr>
                <a:xfrm>
                  <a:off x="8221754" y="3840529"/>
                  <a:ext cx="804240" cy="699332"/>
                  <a:chOff x="1675844" y="4012797"/>
                  <a:chExt cx="804240" cy="699332"/>
                </a:xfrm>
              </p:grpSpPr>
              <p:sp>
                <p:nvSpPr>
                  <p:cNvPr id="127" name="Google Shape;127;p19"/>
                  <p:cNvSpPr/>
                  <p:nvPr/>
                </p:nvSpPr>
                <p:spPr>
                  <a:xfrm rot="3272325">
                    <a:off x="1920353" y="3981028"/>
                    <a:ext cx="315223" cy="762869"/>
                  </a:xfrm>
                  <a:prstGeom prst="flowChartOffpageConnector">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19"/>
                  <p:cNvSpPr/>
                  <p:nvPr/>
                </p:nvSpPr>
                <p:spPr>
                  <a:xfrm rot="-7582152">
                    <a:off x="1952394" y="4266323"/>
                    <a:ext cx="192247" cy="192247"/>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nvGrpSpPr>
                <p:cNvPr id="129" name="Google Shape;129;p19"/>
                <p:cNvGrpSpPr/>
                <p:nvPr/>
              </p:nvGrpSpPr>
              <p:grpSpPr>
                <a:xfrm>
                  <a:off x="9770933" y="1435687"/>
                  <a:ext cx="744320" cy="1154873"/>
                  <a:chOff x="3174358" y="1419887"/>
                  <a:chExt cx="744320" cy="1154873"/>
                </a:xfrm>
              </p:grpSpPr>
              <p:sp>
                <p:nvSpPr>
                  <p:cNvPr id="130" name="Google Shape;130;p19"/>
                  <p:cNvSpPr/>
                  <p:nvPr/>
                </p:nvSpPr>
                <p:spPr>
                  <a:xfrm rot="-9705991">
                    <a:off x="3331647" y="1460146"/>
                    <a:ext cx="429743" cy="1074355"/>
                  </a:xfrm>
                  <a:prstGeom prst="flowChartOffpageConnector">
                    <a:avLst/>
                  </a:prstGeom>
                  <a:solidFill>
                    <a:srgbClr val="7F5D0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9"/>
                  <p:cNvSpPr/>
                  <p:nvPr/>
                </p:nvSpPr>
                <p:spPr>
                  <a:xfrm rot="1100812">
                    <a:off x="3442822" y="1799637"/>
                    <a:ext cx="246848" cy="246848"/>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nvGrpSpPr>
                <p:cNvPr id="132" name="Google Shape;132;p19"/>
                <p:cNvGrpSpPr/>
                <p:nvPr/>
              </p:nvGrpSpPr>
              <p:grpSpPr>
                <a:xfrm rot="-4346246">
                  <a:off x="9026080" y="4305286"/>
                  <a:ext cx="540191" cy="476240"/>
                  <a:chOff x="1400533" y="3065061"/>
                  <a:chExt cx="661799" cy="613571"/>
                </a:xfrm>
              </p:grpSpPr>
              <p:sp>
                <p:nvSpPr>
                  <p:cNvPr id="133" name="Google Shape;133;p19"/>
                  <p:cNvSpPr/>
                  <p:nvPr/>
                </p:nvSpPr>
                <p:spPr>
                  <a:xfrm rot="-5405051">
                    <a:off x="1425132" y="3041397"/>
                    <a:ext cx="612601" cy="6609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19"/>
                  <p:cNvSpPr/>
                  <p:nvPr/>
                </p:nvSpPr>
                <p:spPr>
                  <a:xfrm rot="10800000">
                    <a:off x="1754413" y="3243541"/>
                    <a:ext cx="224100" cy="2355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5" name="Google Shape;135;p19"/>
                <p:cNvGrpSpPr/>
                <p:nvPr/>
              </p:nvGrpSpPr>
              <p:grpSpPr>
                <a:xfrm rot="-6497973">
                  <a:off x="9812484" y="4302289"/>
                  <a:ext cx="538988" cy="471958"/>
                  <a:chOff x="1400533" y="3037433"/>
                  <a:chExt cx="732299" cy="641229"/>
                </a:xfrm>
              </p:grpSpPr>
              <p:sp>
                <p:nvSpPr>
                  <p:cNvPr id="136" name="Google Shape;136;p19"/>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19"/>
                  <p:cNvSpPr/>
                  <p:nvPr/>
                </p:nvSpPr>
                <p:spPr>
                  <a:xfrm rot="10800000">
                    <a:off x="1768361" y="3237324"/>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8" name="Google Shape;138;p19"/>
                <p:cNvGrpSpPr/>
                <p:nvPr/>
              </p:nvGrpSpPr>
              <p:grpSpPr>
                <a:xfrm rot="-8651613">
                  <a:off x="10410063" y="3867317"/>
                  <a:ext cx="538977" cy="471949"/>
                  <a:chOff x="1400533" y="3037433"/>
                  <a:chExt cx="732299" cy="641229"/>
                </a:xfrm>
              </p:grpSpPr>
              <p:sp>
                <p:nvSpPr>
                  <p:cNvPr id="139" name="Google Shape;139;p19"/>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9"/>
                  <p:cNvSpPr/>
                  <p:nvPr/>
                </p:nvSpPr>
                <p:spPr>
                  <a:xfrm rot="10800000">
                    <a:off x="1746166" y="3231024"/>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1" name="Google Shape;141;p19"/>
                <p:cNvGrpSpPr/>
                <p:nvPr/>
              </p:nvGrpSpPr>
              <p:grpSpPr>
                <a:xfrm rot="10800000">
                  <a:off x="10645549" y="3174089"/>
                  <a:ext cx="539045" cy="472008"/>
                  <a:chOff x="1400533" y="3037433"/>
                  <a:chExt cx="732299" cy="641229"/>
                </a:xfrm>
              </p:grpSpPr>
              <p:sp>
                <p:nvSpPr>
                  <p:cNvPr id="142" name="Google Shape;142;p19"/>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19"/>
                  <p:cNvSpPr/>
                  <p:nvPr/>
                </p:nvSpPr>
                <p:spPr>
                  <a:xfrm rot="10800000">
                    <a:off x="1787622" y="3237511"/>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4" name="Google Shape;144;p19"/>
                <p:cNvGrpSpPr/>
                <p:nvPr/>
              </p:nvGrpSpPr>
              <p:grpSpPr>
                <a:xfrm>
                  <a:off x="7963900" y="3233721"/>
                  <a:ext cx="764925" cy="320058"/>
                  <a:chOff x="1367325" y="3217921"/>
                  <a:chExt cx="764925" cy="320058"/>
                </a:xfrm>
              </p:grpSpPr>
              <p:sp>
                <p:nvSpPr>
                  <p:cNvPr id="145" name="Google Shape;145;p19"/>
                  <p:cNvSpPr/>
                  <p:nvPr/>
                </p:nvSpPr>
                <p:spPr>
                  <a:xfrm rot="5378347">
                    <a:off x="1592158" y="2996473"/>
                    <a:ext cx="315259" cy="762954"/>
                  </a:xfrm>
                  <a:prstGeom prst="flowChartOffpageConnector">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19"/>
                  <p:cNvSpPr/>
                  <p:nvPr/>
                </p:nvSpPr>
                <p:spPr>
                  <a:xfrm rot="-5400000">
                    <a:off x="1584990" y="3265869"/>
                    <a:ext cx="192000" cy="192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nvGrpSpPr>
                <p:cNvPr id="147" name="Google Shape;147;p19"/>
                <p:cNvGrpSpPr/>
                <p:nvPr/>
              </p:nvGrpSpPr>
              <p:grpSpPr>
                <a:xfrm>
                  <a:off x="10270792" y="2037676"/>
                  <a:ext cx="1117506" cy="988519"/>
                  <a:chOff x="3674217" y="2021876"/>
                  <a:chExt cx="1117506" cy="988519"/>
                </a:xfrm>
              </p:grpSpPr>
              <p:sp>
                <p:nvSpPr>
                  <p:cNvPr id="148" name="Google Shape;148;p19"/>
                  <p:cNvSpPr/>
                  <p:nvPr/>
                </p:nvSpPr>
                <p:spPr>
                  <a:xfrm rot="-7612019">
                    <a:off x="4018067" y="1978881"/>
                    <a:ext cx="429805" cy="1074509"/>
                  </a:xfrm>
                  <a:prstGeom prst="flowChartOffpageConnector">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19"/>
                  <p:cNvSpPr/>
                  <p:nvPr/>
                </p:nvSpPr>
                <p:spPr>
                  <a:xfrm rot="3216230">
                    <a:off x="4178617" y="2340955"/>
                    <a:ext cx="246728" cy="246728"/>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pic>
              <p:nvPicPr>
                <p:cNvPr id="150" name="Google Shape;150;p19"/>
                <p:cNvPicPr preferRelativeResize="0"/>
                <p:nvPr/>
              </p:nvPicPr>
              <p:blipFill rotWithShape="1">
                <a:blip r:embed="rId5">
                  <a:alphaModFix/>
                </a:blip>
                <a:srcRect b="0" l="0" r="0" t="0"/>
                <a:stretch/>
              </p:blipFill>
              <p:spPr>
                <a:xfrm>
                  <a:off x="8725825" y="2365907"/>
                  <a:ext cx="1922401" cy="2023530"/>
                </a:xfrm>
                <a:prstGeom prst="rect">
                  <a:avLst/>
                </a:prstGeom>
                <a:noFill/>
                <a:ln>
                  <a:noFill/>
                </a:ln>
              </p:spPr>
            </p:pic>
          </p:grpSp>
          <p:sp>
            <p:nvSpPr>
              <p:cNvPr id="151" name="Google Shape;151;p19"/>
              <p:cNvSpPr/>
              <p:nvPr/>
            </p:nvSpPr>
            <p:spPr>
              <a:xfrm rot="-1110062">
                <a:off x="2287193" y="4132896"/>
                <a:ext cx="246753" cy="246753"/>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sp>
          <p:nvSpPr>
            <p:cNvPr id="152" name="Google Shape;152;p19"/>
            <p:cNvSpPr/>
            <p:nvPr/>
          </p:nvSpPr>
          <p:spPr>
            <a:xfrm>
              <a:off x="2332242" y="5368067"/>
              <a:ext cx="1055778" cy="617364"/>
            </a:xfrm>
            <a:prstGeom prst="rect">
              <a:avLst/>
            </a:prstGeom>
          </p:spPr>
          <p:txBody>
            <a:bodyPr>
              <a:prstTxWarp prst="textPlain"/>
            </a:bodyPr>
            <a:lstStyle/>
            <a:p>
              <a:pPr lvl="0" algn="ctr"/>
              <a:r>
                <a:rPr b="1" i="0">
                  <a:ln>
                    <a:noFill/>
                  </a:ln>
                  <a:solidFill>
                    <a:srgbClr val="FFFFFF"/>
                  </a:solidFill>
                  <a:latin typeface="Arial"/>
                </a:rPr>
                <a:t>NE</a:t>
              </a:r>
            </a:p>
          </p:txBody>
        </p:sp>
      </p:grpSp>
      <p:grpSp>
        <p:nvGrpSpPr>
          <p:cNvPr id="153" name="Google Shape;153;p19"/>
          <p:cNvGrpSpPr/>
          <p:nvPr/>
        </p:nvGrpSpPr>
        <p:grpSpPr>
          <a:xfrm>
            <a:off x="3636735" y="2633692"/>
            <a:ext cx="2232250" cy="2009405"/>
            <a:chOff x="3116485" y="5830634"/>
            <a:chExt cx="1614414" cy="1453247"/>
          </a:xfrm>
        </p:grpSpPr>
        <p:grpSp>
          <p:nvGrpSpPr>
            <p:cNvPr id="154" name="Google Shape;154;p19"/>
            <p:cNvGrpSpPr/>
            <p:nvPr/>
          </p:nvGrpSpPr>
          <p:grpSpPr>
            <a:xfrm>
              <a:off x="3116485" y="5830634"/>
              <a:ext cx="1614414" cy="1453247"/>
              <a:chOff x="3116485" y="5830634"/>
              <a:chExt cx="1614414" cy="1453247"/>
            </a:xfrm>
          </p:grpSpPr>
          <p:sp>
            <p:nvSpPr>
              <p:cNvPr id="155" name="Google Shape;155;p19"/>
              <p:cNvSpPr/>
              <p:nvPr/>
            </p:nvSpPr>
            <p:spPr>
              <a:xfrm rot="3272399">
                <a:off x="3419088" y="6763192"/>
                <a:ext cx="224506" cy="543316"/>
              </a:xfrm>
              <a:prstGeom prst="flowChartOffpageConnector">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19"/>
              <p:cNvSpPr/>
              <p:nvPr/>
            </p:nvSpPr>
            <p:spPr>
              <a:xfrm rot="5400111">
                <a:off x="3275894" y="6355386"/>
                <a:ext cx="224506" cy="543316"/>
              </a:xfrm>
              <a:prstGeom prst="flowChartOffpageConnector">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7" name="Google Shape;157;p19"/>
              <p:cNvGrpSpPr/>
              <p:nvPr/>
            </p:nvGrpSpPr>
            <p:grpSpPr>
              <a:xfrm>
                <a:off x="3635878" y="5830634"/>
                <a:ext cx="1095021" cy="1450333"/>
                <a:chOff x="1898775" y="3853055"/>
                <a:chExt cx="2489250" cy="3296960"/>
              </a:xfrm>
            </p:grpSpPr>
            <p:sp>
              <p:nvSpPr>
                <p:cNvPr id="158" name="Google Shape;158;p19"/>
                <p:cNvSpPr/>
                <p:nvPr/>
              </p:nvSpPr>
              <p:spPr>
                <a:xfrm rot="9864066">
                  <a:off x="2261702" y="3895499"/>
                  <a:ext cx="480072" cy="1200137"/>
                </a:xfrm>
                <a:prstGeom prst="flowChartOffpageConnector">
                  <a:avLst/>
                </a:prstGeom>
                <a:solidFill>
                  <a:srgbClr val="EE6E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9" name="Google Shape;159;p19"/>
                <p:cNvGrpSpPr/>
                <p:nvPr/>
              </p:nvGrpSpPr>
              <p:grpSpPr>
                <a:xfrm>
                  <a:off x="1898775" y="3886158"/>
                  <a:ext cx="2489250" cy="3263857"/>
                  <a:chOff x="8725825" y="1608908"/>
                  <a:chExt cx="2489250" cy="3263857"/>
                </a:xfrm>
              </p:grpSpPr>
              <p:grpSp>
                <p:nvGrpSpPr>
                  <p:cNvPr id="160" name="Google Shape;160;p19"/>
                  <p:cNvGrpSpPr/>
                  <p:nvPr/>
                </p:nvGrpSpPr>
                <p:grpSpPr>
                  <a:xfrm>
                    <a:off x="9752267" y="1608908"/>
                    <a:ext cx="744320" cy="1154873"/>
                    <a:chOff x="3155692" y="1593108"/>
                    <a:chExt cx="744320" cy="1154873"/>
                  </a:xfrm>
                </p:grpSpPr>
                <p:sp>
                  <p:nvSpPr>
                    <p:cNvPr id="161" name="Google Shape;161;p19"/>
                    <p:cNvSpPr/>
                    <p:nvPr/>
                  </p:nvSpPr>
                  <p:spPr>
                    <a:xfrm rot="-9705991">
                      <a:off x="3312981" y="1633367"/>
                      <a:ext cx="429743" cy="1074355"/>
                    </a:xfrm>
                    <a:prstGeom prst="flowChartOffpageConnector">
                      <a:avLst/>
                    </a:prstGeom>
                    <a:solidFill>
                      <a:srgbClr val="7F5D0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19"/>
                    <p:cNvSpPr/>
                    <p:nvPr/>
                  </p:nvSpPr>
                  <p:spPr>
                    <a:xfrm rot="1100812">
                      <a:off x="3461984" y="1866703"/>
                      <a:ext cx="246848" cy="246848"/>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nvGrpSpPr>
                  <p:cNvPr id="163" name="Google Shape;163;p19"/>
                  <p:cNvGrpSpPr/>
                  <p:nvPr/>
                </p:nvGrpSpPr>
                <p:grpSpPr>
                  <a:xfrm rot="-4346246">
                    <a:off x="9026080" y="4305286"/>
                    <a:ext cx="540191" cy="476240"/>
                    <a:chOff x="1400533" y="3065061"/>
                    <a:chExt cx="661799" cy="613571"/>
                  </a:xfrm>
                </p:grpSpPr>
                <p:sp>
                  <p:nvSpPr>
                    <p:cNvPr id="164" name="Google Shape;164;p19"/>
                    <p:cNvSpPr/>
                    <p:nvPr/>
                  </p:nvSpPr>
                  <p:spPr>
                    <a:xfrm rot="-5405051">
                      <a:off x="1425132" y="3041397"/>
                      <a:ext cx="612601" cy="6609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9"/>
                    <p:cNvSpPr/>
                    <p:nvPr/>
                  </p:nvSpPr>
                  <p:spPr>
                    <a:xfrm rot="10800000">
                      <a:off x="1754413" y="3243541"/>
                      <a:ext cx="224100" cy="2355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6" name="Google Shape;166;p19"/>
                  <p:cNvGrpSpPr/>
                  <p:nvPr/>
                </p:nvGrpSpPr>
                <p:grpSpPr>
                  <a:xfrm rot="-6497973">
                    <a:off x="9812484" y="4302289"/>
                    <a:ext cx="538988" cy="471958"/>
                    <a:chOff x="1400533" y="3037433"/>
                    <a:chExt cx="732299" cy="641229"/>
                  </a:xfrm>
                </p:grpSpPr>
                <p:sp>
                  <p:nvSpPr>
                    <p:cNvPr id="167" name="Google Shape;167;p19"/>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9"/>
                    <p:cNvSpPr/>
                    <p:nvPr/>
                  </p:nvSpPr>
                  <p:spPr>
                    <a:xfrm rot="10800000">
                      <a:off x="1768361" y="3237324"/>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9" name="Google Shape;169;p19"/>
                  <p:cNvGrpSpPr/>
                  <p:nvPr/>
                </p:nvGrpSpPr>
                <p:grpSpPr>
                  <a:xfrm rot="-8651613">
                    <a:off x="10410063" y="3867317"/>
                    <a:ext cx="538977" cy="471949"/>
                    <a:chOff x="1400533" y="3037433"/>
                    <a:chExt cx="732299" cy="641229"/>
                  </a:xfrm>
                </p:grpSpPr>
                <p:sp>
                  <p:nvSpPr>
                    <p:cNvPr id="170" name="Google Shape;170;p19"/>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19"/>
                    <p:cNvSpPr/>
                    <p:nvPr/>
                  </p:nvSpPr>
                  <p:spPr>
                    <a:xfrm rot="10800000">
                      <a:off x="1746166" y="3231024"/>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2" name="Google Shape;172;p19"/>
                  <p:cNvGrpSpPr/>
                  <p:nvPr/>
                </p:nvGrpSpPr>
                <p:grpSpPr>
                  <a:xfrm rot="10800000">
                    <a:off x="10645549" y="3174089"/>
                    <a:ext cx="539045" cy="472008"/>
                    <a:chOff x="1400533" y="3037433"/>
                    <a:chExt cx="732299" cy="641229"/>
                  </a:xfrm>
                </p:grpSpPr>
                <p:sp>
                  <p:nvSpPr>
                    <p:cNvPr id="173" name="Google Shape;173;p19"/>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19"/>
                    <p:cNvSpPr/>
                    <p:nvPr/>
                  </p:nvSpPr>
                  <p:spPr>
                    <a:xfrm rot="10800000">
                      <a:off x="1787622" y="3237511"/>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5" name="Google Shape;175;p19"/>
                  <p:cNvGrpSpPr/>
                  <p:nvPr/>
                </p:nvGrpSpPr>
                <p:grpSpPr>
                  <a:xfrm>
                    <a:off x="10097570" y="2210897"/>
                    <a:ext cx="1117506" cy="988519"/>
                    <a:chOff x="3500995" y="2195097"/>
                    <a:chExt cx="1117506" cy="988519"/>
                  </a:xfrm>
                </p:grpSpPr>
                <p:sp>
                  <p:nvSpPr>
                    <p:cNvPr id="176" name="Google Shape;176;p19"/>
                    <p:cNvSpPr/>
                    <p:nvPr/>
                  </p:nvSpPr>
                  <p:spPr>
                    <a:xfrm rot="-7612019">
                      <a:off x="3844845" y="2152102"/>
                      <a:ext cx="429805" cy="1074509"/>
                    </a:xfrm>
                    <a:prstGeom prst="flowChartOffpageConnector">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9"/>
                    <p:cNvSpPr/>
                    <p:nvPr/>
                  </p:nvSpPr>
                  <p:spPr>
                    <a:xfrm rot="3216230">
                      <a:off x="4121132" y="2408021"/>
                      <a:ext cx="246728" cy="246728"/>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pic>
                <p:nvPicPr>
                  <p:cNvPr id="178" name="Google Shape;178;p19"/>
                  <p:cNvPicPr preferRelativeResize="0"/>
                  <p:nvPr/>
                </p:nvPicPr>
                <p:blipFill rotWithShape="1">
                  <a:blip r:embed="rId5">
                    <a:alphaModFix/>
                  </a:blip>
                  <a:srcRect b="0" l="0" r="0" t="0"/>
                  <a:stretch/>
                </p:blipFill>
                <p:spPr>
                  <a:xfrm>
                    <a:off x="8725825" y="2365907"/>
                    <a:ext cx="1922401" cy="2023530"/>
                  </a:xfrm>
                  <a:prstGeom prst="rect">
                    <a:avLst/>
                  </a:prstGeom>
                  <a:noFill/>
                  <a:ln>
                    <a:noFill/>
                  </a:ln>
                </p:spPr>
              </p:pic>
            </p:grpSp>
            <p:sp>
              <p:nvSpPr>
                <p:cNvPr id="179" name="Google Shape;179;p19"/>
                <p:cNvSpPr/>
                <p:nvPr/>
              </p:nvSpPr>
              <p:spPr>
                <a:xfrm rot="-1110062">
                  <a:off x="2325516" y="4171986"/>
                  <a:ext cx="246753" cy="246753"/>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sp>
            <p:nvSpPr>
              <p:cNvPr id="180" name="Google Shape;180;p19"/>
              <p:cNvSpPr/>
              <p:nvPr/>
            </p:nvSpPr>
            <p:spPr>
              <a:xfrm>
                <a:off x="3305220" y="6564379"/>
                <a:ext cx="108600" cy="1086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81" name="Google Shape;181;p19"/>
              <p:cNvSpPr/>
              <p:nvPr/>
            </p:nvSpPr>
            <p:spPr>
              <a:xfrm rot="-7634998">
                <a:off x="3433141" y="7007381"/>
                <a:ext cx="108542" cy="108542"/>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id="182" name="Google Shape;182;p19"/>
              <p:cNvPicPr preferRelativeResize="0"/>
              <p:nvPr/>
            </p:nvPicPr>
            <p:blipFill rotWithShape="1">
              <a:blip r:embed="rId6">
                <a:alphaModFix/>
              </a:blip>
              <a:srcRect b="0" l="0" r="0" t="0"/>
              <a:stretch/>
            </p:blipFill>
            <p:spPr>
              <a:xfrm>
                <a:off x="3513720" y="6403135"/>
                <a:ext cx="1095025" cy="498074"/>
              </a:xfrm>
              <a:prstGeom prst="rect">
                <a:avLst/>
              </a:prstGeom>
              <a:noFill/>
              <a:ln>
                <a:noFill/>
              </a:ln>
            </p:spPr>
          </p:pic>
        </p:grpSp>
        <p:sp>
          <p:nvSpPr>
            <p:cNvPr id="183" name="Google Shape;183;p19"/>
            <p:cNvSpPr/>
            <p:nvPr/>
          </p:nvSpPr>
          <p:spPr>
            <a:xfrm>
              <a:off x="3838713" y="6383125"/>
              <a:ext cx="445049" cy="224500"/>
            </a:xfrm>
            <a:prstGeom prst="rect">
              <a:avLst/>
            </a:prstGeom>
          </p:spPr>
          <p:txBody>
            <a:bodyPr>
              <a:prstTxWarp prst="textPlain"/>
            </a:bodyPr>
            <a:lstStyle/>
            <a:p>
              <a:pPr lvl="0" algn="ctr"/>
              <a:r>
                <a:rPr b="1" i="0">
                  <a:ln>
                    <a:noFill/>
                  </a:ln>
                  <a:solidFill>
                    <a:srgbClr val="FFFFFF"/>
                  </a:solidFill>
                  <a:latin typeface="Arial"/>
                </a:rPr>
                <a:t>EPI</a:t>
              </a: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0" name="Shape 1560"/>
        <p:cNvGrpSpPr/>
        <p:nvPr/>
      </p:nvGrpSpPr>
      <p:grpSpPr>
        <a:xfrm>
          <a:off x="0" y="0"/>
          <a:ext cx="0" cy="0"/>
          <a:chOff x="0" y="0"/>
          <a:chExt cx="0" cy="0"/>
        </a:xfrm>
      </p:grpSpPr>
      <p:pic>
        <p:nvPicPr>
          <p:cNvPr id="1561" name="Google Shape;1561;p73"/>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562" name="Google Shape;1562;p73"/>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563" name="Google Shape;1563;p73"/>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564" name="Google Shape;1564;p73"/>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1565" name="Google Shape;1565;p73"/>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1566" name="Google Shape;1566;p73"/>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1567" name="Google Shape;1567;p73"/>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1568" name="Google Shape;1568;p73"/>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1569" name="Google Shape;1569;p73"/>
          <p:cNvCxnSpPr>
            <a:endCxn id="1563"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570" name="Google Shape;1570;p73"/>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571" name="Google Shape;1571;p73"/>
          <p:cNvSpPr txBox="1"/>
          <p:nvPr/>
        </p:nvSpPr>
        <p:spPr>
          <a:xfrm>
            <a:off x="5080878" y="7539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572" name="Google Shape;1572;p73"/>
          <p:cNvGrpSpPr/>
          <p:nvPr/>
        </p:nvGrpSpPr>
        <p:grpSpPr>
          <a:xfrm>
            <a:off x="1516273" y="3769890"/>
            <a:ext cx="1278417" cy="1755485"/>
            <a:chOff x="6221889" y="2926374"/>
            <a:chExt cx="924179" cy="1269056"/>
          </a:xfrm>
        </p:grpSpPr>
        <p:grpSp>
          <p:nvGrpSpPr>
            <p:cNvPr id="1573" name="Google Shape;1573;p73"/>
            <p:cNvGrpSpPr/>
            <p:nvPr/>
          </p:nvGrpSpPr>
          <p:grpSpPr>
            <a:xfrm>
              <a:off x="6221889" y="2926374"/>
              <a:ext cx="924179" cy="1269056"/>
              <a:chOff x="6221889" y="2926374"/>
              <a:chExt cx="924179" cy="1269056"/>
            </a:xfrm>
          </p:grpSpPr>
          <p:grpSp>
            <p:nvGrpSpPr>
              <p:cNvPr id="1574" name="Google Shape;1574;p73"/>
              <p:cNvGrpSpPr/>
              <p:nvPr/>
            </p:nvGrpSpPr>
            <p:grpSpPr>
              <a:xfrm>
                <a:off x="6221889" y="2926374"/>
                <a:ext cx="924179" cy="702792"/>
                <a:chOff x="7692889" y="1344149"/>
                <a:chExt cx="924179" cy="702792"/>
              </a:xfrm>
            </p:grpSpPr>
            <p:grpSp>
              <p:nvGrpSpPr>
                <p:cNvPr id="1575" name="Google Shape;1575;p73"/>
                <p:cNvGrpSpPr/>
                <p:nvPr/>
              </p:nvGrpSpPr>
              <p:grpSpPr>
                <a:xfrm rot="5400000">
                  <a:off x="7808596" y="1514377"/>
                  <a:ext cx="535627" cy="529500"/>
                  <a:chOff x="7365092" y="931681"/>
                  <a:chExt cx="535627" cy="529500"/>
                </a:xfrm>
              </p:grpSpPr>
              <p:sp>
                <p:nvSpPr>
                  <p:cNvPr id="1576" name="Google Shape;1576;p73"/>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73"/>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78" name="Google Shape;1578;p73"/>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79" name="Google Shape;1579;p73"/>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580" name="Google Shape;1580;p73"/>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581" name="Google Shape;1581;p73"/>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1582" name="Google Shape;1582;p73"/>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1583" name="Google Shape;1583;p73"/>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7" name="Shape 1587"/>
        <p:cNvGrpSpPr/>
        <p:nvPr/>
      </p:nvGrpSpPr>
      <p:grpSpPr>
        <a:xfrm>
          <a:off x="0" y="0"/>
          <a:ext cx="0" cy="0"/>
          <a:chOff x="0" y="0"/>
          <a:chExt cx="0" cy="0"/>
        </a:xfrm>
      </p:grpSpPr>
      <p:pic>
        <p:nvPicPr>
          <p:cNvPr id="1588" name="Google Shape;1588;p74"/>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589" name="Google Shape;1589;p74"/>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590" name="Google Shape;1590;p74"/>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591" name="Google Shape;1591;p74"/>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1592" name="Google Shape;1592;p74"/>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1593" name="Google Shape;1593;p74"/>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1594" name="Google Shape;1594;p74"/>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1595" name="Google Shape;1595;p74"/>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1596" name="Google Shape;1596;p74"/>
          <p:cNvCxnSpPr>
            <a:endCxn id="1590"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597" name="Google Shape;1597;p74"/>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598" name="Google Shape;1598;p74"/>
          <p:cNvSpPr txBox="1"/>
          <p:nvPr/>
        </p:nvSpPr>
        <p:spPr>
          <a:xfrm>
            <a:off x="1924928" y="7412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599" name="Google Shape;1599;p74"/>
          <p:cNvGrpSpPr/>
          <p:nvPr/>
        </p:nvGrpSpPr>
        <p:grpSpPr>
          <a:xfrm>
            <a:off x="1516273" y="3769890"/>
            <a:ext cx="1278417" cy="1755485"/>
            <a:chOff x="6221889" y="2926374"/>
            <a:chExt cx="924179" cy="1269056"/>
          </a:xfrm>
        </p:grpSpPr>
        <p:grpSp>
          <p:nvGrpSpPr>
            <p:cNvPr id="1600" name="Google Shape;1600;p74"/>
            <p:cNvGrpSpPr/>
            <p:nvPr/>
          </p:nvGrpSpPr>
          <p:grpSpPr>
            <a:xfrm>
              <a:off x="6221889" y="2926374"/>
              <a:ext cx="924179" cy="1269056"/>
              <a:chOff x="6221889" y="2926374"/>
              <a:chExt cx="924179" cy="1269056"/>
            </a:xfrm>
          </p:grpSpPr>
          <p:grpSp>
            <p:nvGrpSpPr>
              <p:cNvPr id="1601" name="Google Shape;1601;p74"/>
              <p:cNvGrpSpPr/>
              <p:nvPr/>
            </p:nvGrpSpPr>
            <p:grpSpPr>
              <a:xfrm>
                <a:off x="6221889" y="2926374"/>
                <a:ext cx="924179" cy="702792"/>
                <a:chOff x="7692889" y="1344149"/>
                <a:chExt cx="924179" cy="702792"/>
              </a:xfrm>
            </p:grpSpPr>
            <p:grpSp>
              <p:nvGrpSpPr>
                <p:cNvPr id="1602" name="Google Shape;1602;p74"/>
                <p:cNvGrpSpPr/>
                <p:nvPr/>
              </p:nvGrpSpPr>
              <p:grpSpPr>
                <a:xfrm rot="5400000">
                  <a:off x="7808596" y="1514377"/>
                  <a:ext cx="535627" cy="529500"/>
                  <a:chOff x="7365092" y="931681"/>
                  <a:chExt cx="535627" cy="529500"/>
                </a:xfrm>
              </p:grpSpPr>
              <p:sp>
                <p:nvSpPr>
                  <p:cNvPr id="1603" name="Google Shape;1603;p74"/>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74"/>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05" name="Google Shape;1605;p74"/>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06" name="Google Shape;1606;p74"/>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607" name="Google Shape;1607;p74"/>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608" name="Google Shape;1608;p74"/>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1609" name="Google Shape;1609;p74"/>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1610" name="Google Shape;1610;p74"/>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
        <p:nvSpPr>
          <p:cNvPr id="1611" name="Google Shape;1611;p74"/>
          <p:cNvSpPr txBox="1"/>
          <p:nvPr/>
        </p:nvSpPr>
        <p:spPr>
          <a:xfrm>
            <a:off x="5771058" y="4039702"/>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5HT2A receptors</a:t>
            </a:r>
            <a:endParaRPr b="1" i="0" sz="1200" u="none" cap="none" strike="noStrike">
              <a:solidFill>
                <a:srgbClr val="000000"/>
              </a:solidFill>
              <a:latin typeface="Arial"/>
              <a:ea typeface="Arial"/>
              <a:cs typeface="Arial"/>
              <a:sym typeface="Arial"/>
            </a:endParaRPr>
          </a:p>
        </p:txBody>
      </p:sp>
      <p:grpSp>
        <p:nvGrpSpPr>
          <p:cNvPr id="1612" name="Google Shape;1612;p74"/>
          <p:cNvGrpSpPr/>
          <p:nvPr/>
        </p:nvGrpSpPr>
        <p:grpSpPr>
          <a:xfrm>
            <a:off x="6370216" y="3136359"/>
            <a:ext cx="1793686" cy="2083305"/>
            <a:chOff x="2292025" y="3445409"/>
            <a:chExt cx="1500615" cy="1742914"/>
          </a:xfrm>
        </p:grpSpPr>
        <p:grpSp>
          <p:nvGrpSpPr>
            <p:cNvPr id="1613" name="Google Shape;1613;p74"/>
            <p:cNvGrpSpPr/>
            <p:nvPr/>
          </p:nvGrpSpPr>
          <p:grpSpPr>
            <a:xfrm>
              <a:off x="2643052" y="3893681"/>
              <a:ext cx="1149588" cy="1294642"/>
              <a:chOff x="6635050" y="2000491"/>
              <a:chExt cx="2065376" cy="2325983"/>
            </a:xfrm>
          </p:grpSpPr>
          <p:pic>
            <p:nvPicPr>
              <p:cNvPr id="1614" name="Google Shape;1614;p74"/>
              <p:cNvPicPr preferRelativeResize="0"/>
              <p:nvPr/>
            </p:nvPicPr>
            <p:blipFill rotWithShape="1">
              <a:blip r:embed="rId7">
                <a:alphaModFix/>
              </a:blip>
              <a:srcRect b="0" l="64874" r="0" t="0"/>
              <a:stretch/>
            </p:blipFill>
            <p:spPr>
              <a:xfrm>
                <a:off x="7655287" y="2000503"/>
                <a:ext cx="670989" cy="990209"/>
              </a:xfrm>
              <a:prstGeom prst="rect">
                <a:avLst/>
              </a:prstGeom>
              <a:noFill/>
              <a:ln>
                <a:noFill/>
              </a:ln>
            </p:spPr>
          </p:pic>
          <p:pic>
            <p:nvPicPr>
              <p:cNvPr id="1615" name="Google Shape;1615;p74"/>
              <p:cNvPicPr preferRelativeResize="0"/>
              <p:nvPr/>
            </p:nvPicPr>
            <p:blipFill rotWithShape="1">
              <a:blip r:embed="rId7">
                <a:alphaModFix/>
              </a:blip>
              <a:srcRect b="0" l="0" r="60319" t="0"/>
              <a:stretch/>
            </p:blipFill>
            <p:spPr>
              <a:xfrm>
                <a:off x="6897275" y="2000491"/>
                <a:ext cx="757992" cy="990209"/>
              </a:xfrm>
              <a:prstGeom prst="rect">
                <a:avLst/>
              </a:prstGeom>
              <a:noFill/>
              <a:ln>
                <a:noFill/>
              </a:ln>
            </p:spPr>
          </p:pic>
          <p:pic>
            <p:nvPicPr>
              <p:cNvPr id="1616" name="Google Shape;1616;p74"/>
              <p:cNvPicPr preferRelativeResize="0"/>
              <p:nvPr/>
            </p:nvPicPr>
            <p:blipFill rotWithShape="1">
              <a:blip r:embed="rId8">
                <a:alphaModFix/>
              </a:blip>
              <a:srcRect b="0" l="0" r="0" t="20286"/>
              <a:stretch/>
            </p:blipFill>
            <p:spPr>
              <a:xfrm>
                <a:off x="6635050" y="2680100"/>
                <a:ext cx="2065376" cy="1646374"/>
              </a:xfrm>
              <a:prstGeom prst="rect">
                <a:avLst/>
              </a:prstGeom>
              <a:noFill/>
              <a:ln>
                <a:noFill/>
              </a:ln>
            </p:spPr>
          </p:pic>
        </p:grpSp>
        <p:grpSp>
          <p:nvGrpSpPr>
            <p:cNvPr id="1617" name="Google Shape;1617;p74"/>
            <p:cNvGrpSpPr/>
            <p:nvPr/>
          </p:nvGrpSpPr>
          <p:grpSpPr>
            <a:xfrm rot="-2242626">
              <a:off x="2389627" y="3607676"/>
              <a:ext cx="726496" cy="567300"/>
              <a:chOff x="1024250" y="3923325"/>
              <a:chExt cx="924000" cy="721525"/>
            </a:xfrm>
          </p:grpSpPr>
          <p:grpSp>
            <p:nvGrpSpPr>
              <p:cNvPr id="1618" name="Google Shape;1618;p74"/>
              <p:cNvGrpSpPr/>
              <p:nvPr/>
            </p:nvGrpSpPr>
            <p:grpSpPr>
              <a:xfrm rot="10800000">
                <a:off x="1024250" y="3923325"/>
                <a:ext cx="924000" cy="721525"/>
                <a:chOff x="1799350" y="888550"/>
                <a:chExt cx="924000" cy="721525"/>
              </a:xfrm>
            </p:grpSpPr>
            <p:sp>
              <p:nvSpPr>
                <p:cNvPr id="1619" name="Google Shape;1619;p74"/>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74"/>
                <p:cNvSpPr/>
                <p:nvPr/>
              </p:nvSpPr>
              <p:spPr>
                <a:xfrm>
                  <a:off x="2082150" y="1218825"/>
                  <a:ext cx="338700" cy="338700"/>
                </a:xfrm>
                <a:prstGeom prst="ellipse">
                  <a:avLst/>
                </a:prstGeom>
                <a:solidFill>
                  <a:srgbClr val="FFFFFF"/>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74"/>
                <p:cNvSpPr/>
                <p:nvPr/>
              </p:nvSpPr>
              <p:spPr>
                <a:xfrm>
                  <a:off x="1799350" y="1425575"/>
                  <a:ext cx="924000" cy="18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22" name="Google Shape;1622;p74"/>
              <p:cNvSpPr txBox="1"/>
              <p:nvPr/>
            </p:nvSpPr>
            <p:spPr>
              <a:xfrm>
                <a:off x="1194675" y="4310975"/>
                <a:ext cx="712500" cy="32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5HT2A</a:t>
                </a:r>
                <a:endParaRPr b="1" i="0" sz="800" u="none" cap="none" strike="noStrike">
                  <a:solidFill>
                    <a:srgbClr val="000000"/>
                  </a:solidFill>
                  <a:latin typeface="Arial"/>
                  <a:ea typeface="Arial"/>
                  <a:cs typeface="Arial"/>
                  <a:sym typeface="Arial"/>
                </a:endParaRPr>
              </a:p>
            </p:txBody>
          </p:sp>
        </p:grpSp>
      </p:grpSp>
      <p:pic>
        <p:nvPicPr>
          <p:cNvPr id="1623" name="Google Shape;1623;p74"/>
          <p:cNvPicPr preferRelativeResize="0"/>
          <p:nvPr/>
        </p:nvPicPr>
        <p:blipFill rotWithShape="1">
          <a:blip r:embed="rId9">
            <a:alphaModFix/>
          </a:blip>
          <a:srcRect b="0" l="0" r="0" t="0"/>
          <a:stretch/>
        </p:blipFill>
        <p:spPr>
          <a:xfrm rot="9409932">
            <a:off x="7273160" y="2985038"/>
            <a:ext cx="292618" cy="528354"/>
          </a:xfrm>
          <a:prstGeom prst="rect">
            <a:avLst/>
          </a:prstGeom>
          <a:noFill/>
          <a:ln>
            <a:noFill/>
          </a:ln>
        </p:spPr>
      </p:pic>
      <p:pic>
        <p:nvPicPr>
          <p:cNvPr id="1624" name="Google Shape;1624;p74"/>
          <p:cNvPicPr preferRelativeResize="0"/>
          <p:nvPr/>
        </p:nvPicPr>
        <p:blipFill rotWithShape="1">
          <a:blip r:embed="rId9">
            <a:alphaModFix/>
          </a:blip>
          <a:srcRect b="0" l="0" r="0" t="0"/>
          <a:stretch/>
        </p:blipFill>
        <p:spPr>
          <a:xfrm rot="-10354341">
            <a:off x="6099689" y="3313318"/>
            <a:ext cx="292618" cy="528355"/>
          </a:xfrm>
          <a:prstGeom prst="rect">
            <a:avLst/>
          </a:prstGeom>
          <a:noFill/>
          <a:ln>
            <a:noFill/>
          </a:ln>
        </p:spPr>
      </p:pic>
      <p:pic>
        <p:nvPicPr>
          <p:cNvPr id="1625" name="Google Shape;1625;p74"/>
          <p:cNvPicPr preferRelativeResize="0"/>
          <p:nvPr/>
        </p:nvPicPr>
        <p:blipFill rotWithShape="1">
          <a:blip r:embed="rId9">
            <a:alphaModFix/>
          </a:blip>
          <a:srcRect b="0" l="0" r="0" t="0"/>
          <a:stretch/>
        </p:blipFill>
        <p:spPr>
          <a:xfrm rot="9409932">
            <a:off x="6901362" y="2571731"/>
            <a:ext cx="292618" cy="528354"/>
          </a:xfrm>
          <a:prstGeom prst="rect">
            <a:avLst/>
          </a:prstGeom>
          <a:noFill/>
          <a:ln>
            <a:noFill/>
          </a:ln>
        </p:spPr>
      </p:pic>
      <p:pic>
        <p:nvPicPr>
          <p:cNvPr id="1626" name="Google Shape;1626;p74"/>
          <p:cNvPicPr preferRelativeResize="0"/>
          <p:nvPr/>
        </p:nvPicPr>
        <p:blipFill rotWithShape="1">
          <a:blip r:embed="rId9">
            <a:alphaModFix/>
          </a:blip>
          <a:srcRect b="0" l="0" r="0" t="0"/>
          <a:stretch/>
        </p:blipFill>
        <p:spPr>
          <a:xfrm rot="-10354320">
            <a:off x="6271441" y="2485764"/>
            <a:ext cx="298128" cy="538327"/>
          </a:xfrm>
          <a:prstGeom prst="rect">
            <a:avLst/>
          </a:prstGeom>
          <a:noFill/>
          <a:ln>
            <a:noFill/>
          </a:ln>
        </p:spPr>
      </p:pic>
      <p:pic>
        <p:nvPicPr>
          <p:cNvPr id="1627" name="Google Shape;1627;p74"/>
          <p:cNvPicPr preferRelativeResize="0"/>
          <p:nvPr/>
        </p:nvPicPr>
        <p:blipFill rotWithShape="1">
          <a:blip r:embed="rId9">
            <a:alphaModFix/>
          </a:blip>
          <a:srcRect b="0" l="0" r="0" t="0"/>
          <a:stretch/>
        </p:blipFill>
        <p:spPr>
          <a:xfrm rot="7923148">
            <a:off x="6573089" y="3157747"/>
            <a:ext cx="292618" cy="528354"/>
          </a:xfrm>
          <a:prstGeom prst="rect">
            <a:avLst/>
          </a:prstGeom>
          <a:noFill/>
          <a:ln>
            <a:noFill/>
          </a:ln>
        </p:spPr>
      </p:pic>
      <p:pic>
        <p:nvPicPr>
          <p:cNvPr id="1628" name="Google Shape;1628;p74"/>
          <p:cNvPicPr preferRelativeResize="0"/>
          <p:nvPr/>
        </p:nvPicPr>
        <p:blipFill rotWithShape="1">
          <a:blip r:embed="rId9">
            <a:alphaModFix/>
          </a:blip>
          <a:srcRect b="0" l="0" r="0" t="0"/>
          <a:stretch/>
        </p:blipFill>
        <p:spPr>
          <a:xfrm rot="5845657">
            <a:off x="8020491" y="3157746"/>
            <a:ext cx="292618" cy="528353"/>
          </a:xfrm>
          <a:prstGeom prst="rect">
            <a:avLst/>
          </a:prstGeom>
          <a:noFill/>
          <a:ln>
            <a:noFill/>
          </a:ln>
        </p:spPr>
      </p:pic>
      <p:pic>
        <p:nvPicPr>
          <p:cNvPr id="1629" name="Google Shape;1629;p74"/>
          <p:cNvPicPr preferRelativeResize="0"/>
          <p:nvPr/>
        </p:nvPicPr>
        <p:blipFill rotWithShape="1">
          <a:blip r:embed="rId9">
            <a:alphaModFix/>
          </a:blip>
          <a:srcRect b="0" l="0" r="0" t="0"/>
          <a:stretch/>
        </p:blipFill>
        <p:spPr>
          <a:xfrm rot="-1736464">
            <a:off x="6479794" y="1807335"/>
            <a:ext cx="292618" cy="528354"/>
          </a:xfrm>
          <a:prstGeom prst="rect">
            <a:avLst/>
          </a:prstGeom>
          <a:noFill/>
          <a:ln>
            <a:noFill/>
          </a:ln>
        </p:spPr>
      </p:pic>
      <p:pic>
        <p:nvPicPr>
          <p:cNvPr id="1630" name="Google Shape;1630;p74"/>
          <p:cNvPicPr preferRelativeResize="0"/>
          <p:nvPr/>
        </p:nvPicPr>
        <p:blipFill rotWithShape="1">
          <a:blip r:embed="rId9">
            <a:alphaModFix/>
          </a:blip>
          <a:srcRect b="0" l="0" r="0" t="0"/>
          <a:stretch/>
        </p:blipFill>
        <p:spPr>
          <a:xfrm rot="99284">
            <a:off x="7919288" y="2036148"/>
            <a:ext cx="298128" cy="538327"/>
          </a:xfrm>
          <a:prstGeom prst="rect">
            <a:avLst/>
          </a:prstGeom>
          <a:noFill/>
          <a:ln>
            <a:noFill/>
          </a:ln>
        </p:spPr>
      </p:pic>
      <p:pic>
        <p:nvPicPr>
          <p:cNvPr id="1631" name="Google Shape;1631;p74"/>
          <p:cNvPicPr preferRelativeResize="0"/>
          <p:nvPr/>
        </p:nvPicPr>
        <p:blipFill rotWithShape="1">
          <a:blip r:embed="rId9">
            <a:alphaModFix/>
          </a:blip>
          <a:srcRect b="0" l="0" r="0" t="0"/>
          <a:stretch/>
        </p:blipFill>
        <p:spPr>
          <a:xfrm rot="99263">
            <a:off x="7427699" y="2416317"/>
            <a:ext cx="292618" cy="528355"/>
          </a:xfrm>
          <a:prstGeom prst="rect">
            <a:avLst/>
          </a:prstGeom>
          <a:noFill/>
          <a:ln>
            <a:noFill/>
          </a:ln>
        </p:spPr>
      </p:pic>
      <p:sp>
        <p:nvSpPr>
          <p:cNvPr id="1632" name="Google Shape;1632;p74"/>
          <p:cNvSpPr txBox="1"/>
          <p:nvPr/>
        </p:nvSpPr>
        <p:spPr>
          <a:xfrm>
            <a:off x="5771046" y="4497613"/>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2A for “</a:t>
            </a:r>
            <a:r>
              <a:rPr b="1" i="0" lang="en" sz="1000" u="sng"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nd-gen </a:t>
            </a:r>
            <a:r>
              <a:rPr b="1" i="0" lang="en" sz="1000" u="sng" cap="none" strike="noStrike">
                <a:solidFill>
                  <a:srgbClr val="000000"/>
                </a:solidFill>
                <a:latin typeface="Arial"/>
                <a:ea typeface="Arial"/>
                <a:cs typeface="Arial"/>
                <a:sym typeface="Arial"/>
              </a:rPr>
              <a:t>A</a:t>
            </a:r>
            <a:r>
              <a:rPr b="0" i="0" lang="en" sz="1000" u="none" cap="none" strike="noStrike">
                <a:solidFill>
                  <a:srgbClr val="000000"/>
                </a:solidFill>
                <a:latin typeface="Arial"/>
                <a:ea typeface="Arial"/>
                <a:cs typeface="Arial"/>
                <a:sym typeface="Arial"/>
              </a:rPr>
              <a:t>ntipsychotics”</a:t>
            </a:r>
            <a:endParaRPr b="1" i="0" sz="10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6" name="Shape 1636"/>
        <p:cNvGrpSpPr/>
        <p:nvPr/>
      </p:nvGrpSpPr>
      <p:grpSpPr>
        <a:xfrm>
          <a:off x="0" y="0"/>
          <a:ext cx="0" cy="0"/>
          <a:chOff x="0" y="0"/>
          <a:chExt cx="0" cy="0"/>
        </a:xfrm>
      </p:grpSpPr>
      <p:pic>
        <p:nvPicPr>
          <p:cNvPr id="1637" name="Google Shape;1637;p75"/>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638" name="Google Shape;1638;p75"/>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639" name="Google Shape;1639;p75"/>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640" name="Google Shape;1640;p75"/>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1641" name="Google Shape;1641;p75"/>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1642" name="Google Shape;1642;p75"/>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1643" name="Google Shape;1643;p75"/>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1644" name="Google Shape;1644;p75"/>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1645" name="Google Shape;1645;p75"/>
          <p:cNvCxnSpPr>
            <a:endCxn id="1639"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646" name="Google Shape;1646;p75"/>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647" name="Google Shape;1647;p75"/>
          <p:cNvSpPr txBox="1"/>
          <p:nvPr/>
        </p:nvSpPr>
        <p:spPr>
          <a:xfrm>
            <a:off x="1924928" y="7412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648" name="Google Shape;1648;p75"/>
          <p:cNvGrpSpPr/>
          <p:nvPr/>
        </p:nvGrpSpPr>
        <p:grpSpPr>
          <a:xfrm>
            <a:off x="1516273" y="3769890"/>
            <a:ext cx="1278417" cy="1755485"/>
            <a:chOff x="6221889" y="2926374"/>
            <a:chExt cx="924179" cy="1269056"/>
          </a:xfrm>
        </p:grpSpPr>
        <p:grpSp>
          <p:nvGrpSpPr>
            <p:cNvPr id="1649" name="Google Shape;1649;p75"/>
            <p:cNvGrpSpPr/>
            <p:nvPr/>
          </p:nvGrpSpPr>
          <p:grpSpPr>
            <a:xfrm>
              <a:off x="6221889" y="2926374"/>
              <a:ext cx="924179" cy="1269056"/>
              <a:chOff x="6221889" y="2926374"/>
              <a:chExt cx="924179" cy="1269056"/>
            </a:xfrm>
          </p:grpSpPr>
          <p:grpSp>
            <p:nvGrpSpPr>
              <p:cNvPr id="1650" name="Google Shape;1650;p75"/>
              <p:cNvGrpSpPr/>
              <p:nvPr/>
            </p:nvGrpSpPr>
            <p:grpSpPr>
              <a:xfrm>
                <a:off x="6221889" y="2926374"/>
                <a:ext cx="924179" cy="702792"/>
                <a:chOff x="7692889" y="1344149"/>
                <a:chExt cx="924179" cy="702792"/>
              </a:xfrm>
            </p:grpSpPr>
            <p:grpSp>
              <p:nvGrpSpPr>
                <p:cNvPr id="1651" name="Google Shape;1651;p75"/>
                <p:cNvGrpSpPr/>
                <p:nvPr/>
              </p:nvGrpSpPr>
              <p:grpSpPr>
                <a:xfrm rot="5400000">
                  <a:off x="7808596" y="1514377"/>
                  <a:ext cx="535627" cy="529500"/>
                  <a:chOff x="7365092" y="931681"/>
                  <a:chExt cx="535627" cy="529500"/>
                </a:xfrm>
              </p:grpSpPr>
              <p:sp>
                <p:nvSpPr>
                  <p:cNvPr id="1652" name="Google Shape;1652;p75"/>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3" name="Google Shape;1653;p75"/>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54" name="Google Shape;1654;p75"/>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55" name="Google Shape;1655;p75"/>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656" name="Google Shape;1656;p75"/>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657" name="Google Shape;1657;p75"/>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1658" name="Google Shape;1658;p75"/>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1659" name="Google Shape;1659;p75"/>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
        <p:nvSpPr>
          <p:cNvPr id="1660" name="Google Shape;1660;p75"/>
          <p:cNvSpPr txBox="1"/>
          <p:nvPr/>
        </p:nvSpPr>
        <p:spPr>
          <a:xfrm>
            <a:off x="5771058" y="4039702"/>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5HT2A receptors</a:t>
            </a:r>
            <a:endParaRPr b="1" i="0" sz="1200" u="none" cap="none" strike="noStrike">
              <a:solidFill>
                <a:srgbClr val="000000"/>
              </a:solidFill>
              <a:latin typeface="Arial"/>
              <a:ea typeface="Arial"/>
              <a:cs typeface="Arial"/>
              <a:sym typeface="Arial"/>
            </a:endParaRPr>
          </a:p>
        </p:txBody>
      </p:sp>
      <p:grpSp>
        <p:nvGrpSpPr>
          <p:cNvPr id="1661" name="Google Shape;1661;p75"/>
          <p:cNvGrpSpPr/>
          <p:nvPr/>
        </p:nvGrpSpPr>
        <p:grpSpPr>
          <a:xfrm>
            <a:off x="6370216" y="3136359"/>
            <a:ext cx="1793686" cy="2083305"/>
            <a:chOff x="2292025" y="3445409"/>
            <a:chExt cx="1500615" cy="1742914"/>
          </a:xfrm>
        </p:grpSpPr>
        <p:grpSp>
          <p:nvGrpSpPr>
            <p:cNvPr id="1662" name="Google Shape;1662;p75"/>
            <p:cNvGrpSpPr/>
            <p:nvPr/>
          </p:nvGrpSpPr>
          <p:grpSpPr>
            <a:xfrm>
              <a:off x="2643052" y="3893681"/>
              <a:ext cx="1149588" cy="1294642"/>
              <a:chOff x="6635050" y="2000491"/>
              <a:chExt cx="2065376" cy="2325983"/>
            </a:xfrm>
          </p:grpSpPr>
          <p:pic>
            <p:nvPicPr>
              <p:cNvPr id="1663" name="Google Shape;1663;p75"/>
              <p:cNvPicPr preferRelativeResize="0"/>
              <p:nvPr/>
            </p:nvPicPr>
            <p:blipFill rotWithShape="1">
              <a:blip r:embed="rId7">
                <a:alphaModFix/>
              </a:blip>
              <a:srcRect b="0" l="64874" r="0" t="0"/>
              <a:stretch/>
            </p:blipFill>
            <p:spPr>
              <a:xfrm>
                <a:off x="7655287" y="2000503"/>
                <a:ext cx="670989" cy="990209"/>
              </a:xfrm>
              <a:prstGeom prst="rect">
                <a:avLst/>
              </a:prstGeom>
              <a:noFill/>
              <a:ln>
                <a:noFill/>
              </a:ln>
            </p:spPr>
          </p:pic>
          <p:pic>
            <p:nvPicPr>
              <p:cNvPr id="1664" name="Google Shape;1664;p75"/>
              <p:cNvPicPr preferRelativeResize="0"/>
              <p:nvPr/>
            </p:nvPicPr>
            <p:blipFill rotWithShape="1">
              <a:blip r:embed="rId7">
                <a:alphaModFix/>
              </a:blip>
              <a:srcRect b="0" l="0" r="60319" t="0"/>
              <a:stretch/>
            </p:blipFill>
            <p:spPr>
              <a:xfrm>
                <a:off x="6897275" y="2000491"/>
                <a:ext cx="757992" cy="990209"/>
              </a:xfrm>
              <a:prstGeom prst="rect">
                <a:avLst/>
              </a:prstGeom>
              <a:noFill/>
              <a:ln>
                <a:noFill/>
              </a:ln>
            </p:spPr>
          </p:pic>
          <p:pic>
            <p:nvPicPr>
              <p:cNvPr id="1665" name="Google Shape;1665;p75"/>
              <p:cNvPicPr preferRelativeResize="0"/>
              <p:nvPr/>
            </p:nvPicPr>
            <p:blipFill rotWithShape="1">
              <a:blip r:embed="rId8">
                <a:alphaModFix/>
              </a:blip>
              <a:srcRect b="0" l="0" r="0" t="20286"/>
              <a:stretch/>
            </p:blipFill>
            <p:spPr>
              <a:xfrm>
                <a:off x="6635050" y="2680100"/>
                <a:ext cx="2065376" cy="1646374"/>
              </a:xfrm>
              <a:prstGeom prst="rect">
                <a:avLst/>
              </a:prstGeom>
              <a:noFill/>
              <a:ln>
                <a:noFill/>
              </a:ln>
            </p:spPr>
          </p:pic>
        </p:grpSp>
        <p:grpSp>
          <p:nvGrpSpPr>
            <p:cNvPr id="1666" name="Google Shape;1666;p75"/>
            <p:cNvGrpSpPr/>
            <p:nvPr/>
          </p:nvGrpSpPr>
          <p:grpSpPr>
            <a:xfrm rot="-2242626">
              <a:off x="2389627" y="3607676"/>
              <a:ext cx="726496" cy="567300"/>
              <a:chOff x="1024250" y="3923325"/>
              <a:chExt cx="924000" cy="721525"/>
            </a:xfrm>
          </p:grpSpPr>
          <p:grpSp>
            <p:nvGrpSpPr>
              <p:cNvPr id="1667" name="Google Shape;1667;p75"/>
              <p:cNvGrpSpPr/>
              <p:nvPr/>
            </p:nvGrpSpPr>
            <p:grpSpPr>
              <a:xfrm rot="10800000">
                <a:off x="1024250" y="3923325"/>
                <a:ext cx="924000" cy="721525"/>
                <a:chOff x="1799350" y="888550"/>
                <a:chExt cx="924000" cy="721525"/>
              </a:xfrm>
            </p:grpSpPr>
            <p:sp>
              <p:nvSpPr>
                <p:cNvPr id="1668" name="Google Shape;1668;p75"/>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9" name="Google Shape;1669;p75"/>
                <p:cNvSpPr/>
                <p:nvPr/>
              </p:nvSpPr>
              <p:spPr>
                <a:xfrm>
                  <a:off x="2082150" y="1218825"/>
                  <a:ext cx="338700" cy="338700"/>
                </a:xfrm>
                <a:prstGeom prst="ellipse">
                  <a:avLst/>
                </a:prstGeom>
                <a:solidFill>
                  <a:srgbClr val="FFFFFF"/>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0" name="Google Shape;1670;p75"/>
                <p:cNvSpPr/>
                <p:nvPr/>
              </p:nvSpPr>
              <p:spPr>
                <a:xfrm>
                  <a:off x="1799350" y="1425575"/>
                  <a:ext cx="924000" cy="18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71" name="Google Shape;1671;p75"/>
              <p:cNvSpPr txBox="1"/>
              <p:nvPr/>
            </p:nvSpPr>
            <p:spPr>
              <a:xfrm>
                <a:off x="1194675" y="4310975"/>
                <a:ext cx="712500" cy="32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5HT2A</a:t>
                </a:r>
                <a:endParaRPr b="1" i="0" sz="800" u="none" cap="none" strike="noStrike">
                  <a:solidFill>
                    <a:srgbClr val="000000"/>
                  </a:solidFill>
                  <a:latin typeface="Arial"/>
                  <a:ea typeface="Arial"/>
                  <a:cs typeface="Arial"/>
                  <a:sym typeface="Arial"/>
                </a:endParaRPr>
              </a:p>
            </p:txBody>
          </p:sp>
        </p:grpSp>
      </p:grpSp>
      <p:pic>
        <p:nvPicPr>
          <p:cNvPr id="1672" name="Google Shape;1672;p75"/>
          <p:cNvPicPr preferRelativeResize="0"/>
          <p:nvPr/>
        </p:nvPicPr>
        <p:blipFill rotWithShape="1">
          <a:blip r:embed="rId9">
            <a:alphaModFix/>
          </a:blip>
          <a:srcRect b="0" l="0" r="0" t="0"/>
          <a:stretch/>
        </p:blipFill>
        <p:spPr>
          <a:xfrm rot="9409932">
            <a:off x="7273160" y="2985038"/>
            <a:ext cx="292618" cy="528354"/>
          </a:xfrm>
          <a:prstGeom prst="rect">
            <a:avLst/>
          </a:prstGeom>
          <a:noFill/>
          <a:ln>
            <a:noFill/>
          </a:ln>
        </p:spPr>
      </p:pic>
      <p:pic>
        <p:nvPicPr>
          <p:cNvPr id="1673" name="Google Shape;1673;p75"/>
          <p:cNvPicPr preferRelativeResize="0"/>
          <p:nvPr/>
        </p:nvPicPr>
        <p:blipFill rotWithShape="1">
          <a:blip r:embed="rId9">
            <a:alphaModFix/>
          </a:blip>
          <a:srcRect b="0" l="0" r="0" t="0"/>
          <a:stretch/>
        </p:blipFill>
        <p:spPr>
          <a:xfrm rot="-10354341">
            <a:off x="6099689" y="3313318"/>
            <a:ext cx="292618" cy="528355"/>
          </a:xfrm>
          <a:prstGeom prst="rect">
            <a:avLst/>
          </a:prstGeom>
          <a:noFill/>
          <a:ln>
            <a:noFill/>
          </a:ln>
        </p:spPr>
      </p:pic>
      <p:pic>
        <p:nvPicPr>
          <p:cNvPr id="1674" name="Google Shape;1674;p75"/>
          <p:cNvPicPr preferRelativeResize="0"/>
          <p:nvPr/>
        </p:nvPicPr>
        <p:blipFill rotWithShape="1">
          <a:blip r:embed="rId9">
            <a:alphaModFix/>
          </a:blip>
          <a:srcRect b="0" l="0" r="0" t="0"/>
          <a:stretch/>
        </p:blipFill>
        <p:spPr>
          <a:xfrm rot="9409932">
            <a:off x="6901362" y="2571731"/>
            <a:ext cx="292618" cy="528354"/>
          </a:xfrm>
          <a:prstGeom prst="rect">
            <a:avLst/>
          </a:prstGeom>
          <a:noFill/>
          <a:ln>
            <a:noFill/>
          </a:ln>
        </p:spPr>
      </p:pic>
      <p:pic>
        <p:nvPicPr>
          <p:cNvPr id="1675" name="Google Shape;1675;p75"/>
          <p:cNvPicPr preferRelativeResize="0"/>
          <p:nvPr/>
        </p:nvPicPr>
        <p:blipFill rotWithShape="1">
          <a:blip r:embed="rId9">
            <a:alphaModFix/>
          </a:blip>
          <a:srcRect b="0" l="0" r="0" t="0"/>
          <a:stretch/>
        </p:blipFill>
        <p:spPr>
          <a:xfrm rot="-10354320">
            <a:off x="6271441" y="2485764"/>
            <a:ext cx="298128" cy="538327"/>
          </a:xfrm>
          <a:prstGeom prst="rect">
            <a:avLst/>
          </a:prstGeom>
          <a:noFill/>
          <a:ln>
            <a:noFill/>
          </a:ln>
        </p:spPr>
      </p:pic>
      <p:pic>
        <p:nvPicPr>
          <p:cNvPr id="1676" name="Google Shape;1676;p75"/>
          <p:cNvPicPr preferRelativeResize="0"/>
          <p:nvPr/>
        </p:nvPicPr>
        <p:blipFill rotWithShape="1">
          <a:blip r:embed="rId9">
            <a:alphaModFix/>
          </a:blip>
          <a:srcRect b="0" l="0" r="0" t="0"/>
          <a:stretch/>
        </p:blipFill>
        <p:spPr>
          <a:xfrm rot="7923148">
            <a:off x="6573089" y="3157747"/>
            <a:ext cx="292618" cy="528354"/>
          </a:xfrm>
          <a:prstGeom prst="rect">
            <a:avLst/>
          </a:prstGeom>
          <a:noFill/>
          <a:ln>
            <a:noFill/>
          </a:ln>
        </p:spPr>
      </p:pic>
      <p:pic>
        <p:nvPicPr>
          <p:cNvPr id="1677" name="Google Shape;1677;p75"/>
          <p:cNvPicPr preferRelativeResize="0"/>
          <p:nvPr/>
        </p:nvPicPr>
        <p:blipFill rotWithShape="1">
          <a:blip r:embed="rId9">
            <a:alphaModFix/>
          </a:blip>
          <a:srcRect b="0" l="0" r="0" t="0"/>
          <a:stretch/>
        </p:blipFill>
        <p:spPr>
          <a:xfrm rot="5845657">
            <a:off x="8020491" y="3157746"/>
            <a:ext cx="292618" cy="528353"/>
          </a:xfrm>
          <a:prstGeom prst="rect">
            <a:avLst/>
          </a:prstGeom>
          <a:noFill/>
          <a:ln>
            <a:noFill/>
          </a:ln>
        </p:spPr>
      </p:pic>
      <p:pic>
        <p:nvPicPr>
          <p:cNvPr id="1678" name="Google Shape;1678;p75"/>
          <p:cNvPicPr preferRelativeResize="0"/>
          <p:nvPr/>
        </p:nvPicPr>
        <p:blipFill rotWithShape="1">
          <a:blip r:embed="rId9">
            <a:alphaModFix/>
          </a:blip>
          <a:srcRect b="0" l="0" r="0" t="0"/>
          <a:stretch/>
        </p:blipFill>
        <p:spPr>
          <a:xfrm rot="-1736464">
            <a:off x="6479794" y="1807335"/>
            <a:ext cx="292618" cy="528354"/>
          </a:xfrm>
          <a:prstGeom prst="rect">
            <a:avLst/>
          </a:prstGeom>
          <a:noFill/>
          <a:ln>
            <a:noFill/>
          </a:ln>
        </p:spPr>
      </p:pic>
      <p:pic>
        <p:nvPicPr>
          <p:cNvPr id="1679" name="Google Shape;1679;p75"/>
          <p:cNvPicPr preferRelativeResize="0"/>
          <p:nvPr/>
        </p:nvPicPr>
        <p:blipFill rotWithShape="1">
          <a:blip r:embed="rId9">
            <a:alphaModFix/>
          </a:blip>
          <a:srcRect b="0" l="0" r="0" t="0"/>
          <a:stretch/>
        </p:blipFill>
        <p:spPr>
          <a:xfrm rot="99284">
            <a:off x="7919288" y="2036148"/>
            <a:ext cx="298128" cy="538327"/>
          </a:xfrm>
          <a:prstGeom prst="rect">
            <a:avLst/>
          </a:prstGeom>
          <a:noFill/>
          <a:ln>
            <a:noFill/>
          </a:ln>
        </p:spPr>
      </p:pic>
      <p:pic>
        <p:nvPicPr>
          <p:cNvPr id="1680" name="Google Shape;1680;p75"/>
          <p:cNvPicPr preferRelativeResize="0"/>
          <p:nvPr/>
        </p:nvPicPr>
        <p:blipFill rotWithShape="1">
          <a:blip r:embed="rId9">
            <a:alphaModFix/>
          </a:blip>
          <a:srcRect b="0" l="0" r="0" t="0"/>
          <a:stretch/>
        </p:blipFill>
        <p:spPr>
          <a:xfrm rot="99263">
            <a:off x="7427699" y="2416317"/>
            <a:ext cx="292618" cy="528355"/>
          </a:xfrm>
          <a:prstGeom prst="rect">
            <a:avLst/>
          </a:prstGeom>
          <a:noFill/>
          <a:ln>
            <a:noFill/>
          </a:ln>
        </p:spPr>
      </p:pic>
      <p:sp>
        <p:nvSpPr>
          <p:cNvPr id="1681" name="Google Shape;1681;p75"/>
          <p:cNvSpPr txBox="1"/>
          <p:nvPr/>
        </p:nvSpPr>
        <p:spPr>
          <a:xfrm>
            <a:off x="5771046" y="4497613"/>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2A for “</a:t>
            </a:r>
            <a:r>
              <a:rPr b="1" i="0" lang="en" sz="1000" u="sng"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nd-gen </a:t>
            </a:r>
            <a:r>
              <a:rPr b="1" i="0" lang="en" sz="1000" u="sng" cap="none" strike="noStrike">
                <a:solidFill>
                  <a:srgbClr val="000000"/>
                </a:solidFill>
                <a:latin typeface="Arial"/>
                <a:ea typeface="Arial"/>
                <a:cs typeface="Arial"/>
                <a:sym typeface="Arial"/>
              </a:rPr>
              <a:t>A</a:t>
            </a:r>
            <a:r>
              <a:rPr b="0" i="0" lang="en" sz="1000" u="none" cap="none" strike="noStrike">
                <a:solidFill>
                  <a:srgbClr val="000000"/>
                </a:solidFill>
                <a:latin typeface="Arial"/>
                <a:ea typeface="Arial"/>
                <a:cs typeface="Arial"/>
                <a:sym typeface="Arial"/>
              </a:rPr>
              <a:t>ntipsychotics”</a:t>
            </a:r>
            <a:endParaRPr b="1" i="0" sz="1000" u="none" cap="none" strike="noStrike">
              <a:solidFill>
                <a:srgbClr val="000000"/>
              </a:solidFill>
              <a:latin typeface="Arial"/>
              <a:ea typeface="Arial"/>
              <a:cs typeface="Arial"/>
              <a:sym typeface="Arial"/>
            </a:endParaRPr>
          </a:p>
        </p:txBody>
      </p:sp>
      <p:pic>
        <p:nvPicPr>
          <p:cNvPr id="1682" name="Google Shape;1682;p75"/>
          <p:cNvPicPr preferRelativeResize="0"/>
          <p:nvPr/>
        </p:nvPicPr>
        <p:blipFill rotWithShape="1">
          <a:blip r:embed="rId6">
            <a:alphaModFix/>
          </a:blip>
          <a:srcRect b="0" l="0" r="0" t="0"/>
          <a:stretch/>
        </p:blipFill>
        <p:spPr>
          <a:xfrm rot="932269">
            <a:off x="3831969" y="153330"/>
            <a:ext cx="1421630" cy="202896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6" name="Shape 1686"/>
        <p:cNvGrpSpPr/>
        <p:nvPr/>
      </p:nvGrpSpPr>
      <p:grpSpPr>
        <a:xfrm>
          <a:off x="0" y="0"/>
          <a:ext cx="0" cy="0"/>
          <a:chOff x="0" y="0"/>
          <a:chExt cx="0" cy="0"/>
        </a:xfrm>
      </p:grpSpPr>
      <p:pic>
        <p:nvPicPr>
          <p:cNvPr id="1687" name="Google Shape;1687;p76"/>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688" name="Google Shape;1688;p76"/>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689" name="Google Shape;1689;p76"/>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690" name="Google Shape;1690;p76"/>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1691" name="Google Shape;1691;p76"/>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1692" name="Google Shape;1692;p76"/>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1693" name="Google Shape;1693;p76"/>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1694" name="Google Shape;1694;p76"/>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1695" name="Google Shape;1695;p76"/>
          <p:cNvCxnSpPr>
            <a:endCxn id="1689"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696" name="Google Shape;1696;p76"/>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697" name="Google Shape;1697;p76"/>
          <p:cNvSpPr txBox="1"/>
          <p:nvPr/>
        </p:nvSpPr>
        <p:spPr>
          <a:xfrm>
            <a:off x="1924928" y="7412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698" name="Google Shape;1698;p76"/>
          <p:cNvGrpSpPr/>
          <p:nvPr/>
        </p:nvGrpSpPr>
        <p:grpSpPr>
          <a:xfrm>
            <a:off x="1516273" y="3769890"/>
            <a:ext cx="1278417" cy="1755485"/>
            <a:chOff x="6221889" y="2926374"/>
            <a:chExt cx="924179" cy="1269056"/>
          </a:xfrm>
        </p:grpSpPr>
        <p:grpSp>
          <p:nvGrpSpPr>
            <p:cNvPr id="1699" name="Google Shape;1699;p76"/>
            <p:cNvGrpSpPr/>
            <p:nvPr/>
          </p:nvGrpSpPr>
          <p:grpSpPr>
            <a:xfrm>
              <a:off x="6221889" y="2926374"/>
              <a:ext cx="924179" cy="1269056"/>
              <a:chOff x="6221889" y="2926374"/>
              <a:chExt cx="924179" cy="1269056"/>
            </a:xfrm>
          </p:grpSpPr>
          <p:grpSp>
            <p:nvGrpSpPr>
              <p:cNvPr id="1700" name="Google Shape;1700;p76"/>
              <p:cNvGrpSpPr/>
              <p:nvPr/>
            </p:nvGrpSpPr>
            <p:grpSpPr>
              <a:xfrm>
                <a:off x="6221889" y="2926374"/>
                <a:ext cx="924179" cy="702792"/>
                <a:chOff x="7692889" y="1344149"/>
                <a:chExt cx="924179" cy="702792"/>
              </a:xfrm>
            </p:grpSpPr>
            <p:grpSp>
              <p:nvGrpSpPr>
                <p:cNvPr id="1701" name="Google Shape;1701;p76"/>
                <p:cNvGrpSpPr/>
                <p:nvPr/>
              </p:nvGrpSpPr>
              <p:grpSpPr>
                <a:xfrm rot="5400000">
                  <a:off x="7808596" y="1514377"/>
                  <a:ext cx="535627" cy="529500"/>
                  <a:chOff x="7365092" y="931681"/>
                  <a:chExt cx="535627" cy="529500"/>
                </a:xfrm>
              </p:grpSpPr>
              <p:sp>
                <p:nvSpPr>
                  <p:cNvPr id="1702" name="Google Shape;1702;p76"/>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76"/>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04" name="Google Shape;1704;p76"/>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705" name="Google Shape;1705;p76"/>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706" name="Google Shape;1706;p76"/>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707" name="Google Shape;1707;p76"/>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1708" name="Google Shape;1708;p76"/>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1709" name="Google Shape;1709;p76"/>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
        <p:nvSpPr>
          <p:cNvPr id="1710" name="Google Shape;1710;p76"/>
          <p:cNvSpPr txBox="1"/>
          <p:nvPr/>
        </p:nvSpPr>
        <p:spPr>
          <a:xfrm>
            <a:off x="5771058" y="4039702"/>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5HT2A receptors</a:t>
            </a:r>
            <a:endParaRPr b="1" i="0" sz="1200" u="none" cap="none" strike="noStrike">
              <a:solidFill>
                <a:srgbClr val="000000"/>
              </a:solidFill>
              <a:latin typeface="Arial"/>
              <a:ea typeface="Arial"/>
              <a:cs typeface="Arial"/>
              <a:sym typeface="Arial"/>
            </a:endParaRPr>
          </a:p>
        </p:txBody>
      </p:sp>
      <p:grpSp>
        <p:nvGrpSpPr>
          <p:cNvPr id="1711" name="Google Shape;1711;p76"/>
          <p:cNvGrpSpPr/>
          <p:nvPr/>
        </p:nvGrpSpPr>
        <p:grpSpPr>
          <a:xfrm>
            <a:off x="6370216" y="3136359"/>
            <a:ext cx="1793686" cy="2083305"/>
            <a:chOff x="2292025" y="3445409"/>
            <a:chExt cx="1500615" cy="1742914"/>
          </a:xfrm>
        </p:grpSpPr>
        <p:grpSp>
          <p:nvGrpSpPr>
            <p:cNvPr id="1712" name="Google Shape;1712;p76"/>
            <p:cNvGrpSpPr/>
            <p:nvPr/>
          </p:nvGrpSpPr>
          <p:grpSpPr>
            <a:xfrm>
              <a:off x="2643052" y="3893681"/>
              <a:ext cx="1149588" cy="1294642"/>
              <a:chOff x="6635050" y="2000491"/>
              <a:chExt cx="2065376" cy="2325983"/>
            </a:xfrm>
          </p:grpSpPr>
          <p:pic>
            <p:nvPicPr>
              <p:cNvPr id="1713" name="Google Shape;1713;p76"/>
              <p:cNvPicPr preferRelativeResize="0"/>
              <p:nvPr/>
            </p:nvPicPr>
            <p:blipFill rotWithShape="1">
              <a:blip r:embed="rId7">
                <a:alphaModFix/>
              </a:blip>
              <a:srcRect b="0" l="64874" r="0" t="0"/>
              <a:stretch/>
            </p:blipFill>
            <p:spPr>
              <a:xfrm>
                <a:off x="7655287" y="2000503"/>
                <a:ext cx="670989" cy="990209"/>
              </a:xfrm>
              <a:prstGeom prst="rect">
                <a:avLst/>
              </a:prstGeom>
              <a:noFill/>
              <a:ln>
                <a:noFill/>
              </a:ln>
            </p:spPr>
          </p:pic>
          <p:pic>
            <p:nvPicPr>
              <p:cNvPr id="1714" name="Google Shape;1714;p76"/>
              <p:cNvPicPr preferRelativeResize="0"/>
              <p:nvPr/>
            </p:nvPicPr>
            <p:blipFill rotWithShape="1">
              <a:blip r:embed="rId7">
                <a:alphaModFix/>
              </a:blip>
              <a:srcRect b="0" l="0" r="60319" t="0"/>
              <a:stretch/>
            </p:blipFill>
            <p:spPr>
              <a:xfrm>
                <a:off x="6897275" y="2000491"/>
                <a:ext cx="757992" cy="990209"/>
              </a:xfrm>
              <a:prstGeom prst="rect">
                <a:avLst/>
              </a:prstGeom>
              <a:noFill/>
              <a:ln>
                <a:noFill/>
              </a:ln>
            </p:spPr>
          </p:pic>
          <p:pic>
            <p:nvPicPr>
              <p:cNvPr id="1715" name="Google Shape;1715;p76"/>
              <p:cNvPicPr preferRelativeResize="0"/>
              <p:nvPr/>
            </p:nvPicPr>
            <p:blipFill rotWithShape="1">
              <a:blip r:embed="rId8">
                <a:alphaModFix/>
              </a:blip>
              <a:srcRect b="0" l="0" r="0" t="20286"/>
              <a:stretch/>
            </p:blipFill>
            <p:spPr>
              <a:xfrm>
                <a:off x="6635050" y="2680100"/>
                <a:ext cx="2065376" cy="1646374"/>
              </a:xfrm>
              <a:prstGeom prst="rect">
                <a:avLst/>
              </a:prstGeom>
              <a:noFill/>
              <a:ln>
                <a:noFill/>
              </a:ln>
            </p:spPr>
          </p:pic>
        </p:grpSp>
        <p:grpSp>
          <p:nvGrpSpPr>
            <p:cNvPr id="1716" name="Google Shape;1716;p76"/>
            <p:cNvGrpSpPr/>
            <p:nvPr/>
          </p:nvGrpSpPr>
          <p:grpSpPr>
            <a:xfrm rot="-2242626">
              <a:off x="2389627" y="3607676"/>
              <a:ext cx="726496" cy="567300"/>
              <a:chOff x="1024250" y="3923325"/>
              <a:chExt cx="924000" cy="721525"/>
            </a:xfrm>
          </p:grpSpPr>
          <p:grpSp>
            <p:nvGrpSpPr>
              <p:cNvPr id="1717" name="Google Shape;1717;p76"/>
              <p:cNvGrpSpPr/>
              <p:nvPr/>
            </p:nvGrpSpPr>
            <p:grpSpPr>
              <a:xfrm rot="10800000">
                <a:off x="1024250" y="3923325"/>
                <a:ext cx="924000" cy="721525"/>
                <a:chOff x="1799350" y="888550"/>
                <a:chExt cx="924000" cy="721525"/>
              </a:xfrm>
            </p:grpSpPr>
            <p:sp>
              <p:nvSpPr>
                <p:cNvPr id="1718" name="Google Shape;1718;p76"/>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76"/>
                <p:cNvSpPr/>
                <p:nvPr/>
              </p:nvSpPr>
              <p:spPr>
                <a:xfrm>
                  <a:off x="2082150" y="1218825"/>
                  <a:ext cx="338700" cy="338700"/>
                </a:xfrm>
                <a:prstGeom prst="ellipse">
                  <a:avLst/>
                </a:prstGeom>
                <a:solidFill>
                  <a:srgbClr val="FFFFFF"/>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76"/>
                <p:cNvSpPr/>
                <p:nvPr/>
              </p:nvSpPr>
              <p:spPr>
                <a:xfrm>
                  <a:off x="1799350" y="1425575"/>
                  <a:ext cx="924000" cy="18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21" name="Google Shape;1721;p76"/>
              <p:cNvSpPr txBox="1"/>
              <p:nvPr/>
            </p:nvSpPr>
            <p:spPr>
              <a:xfrm>
                <a:off x="1194675" y="4310975"/>
                <a:ext cx="712500" cy="32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5HT2A</a:t>
                </a:r>
                <a:endParaRPr b="1" i="0" sz="800" u="none" cap="none" strike="noStrike">
                  <a:solidFill>
                    <a:srgbClr val="000000"/>
                  </a:solidFill>
                  <a:latin typeface="Arial"/>
                  <a:ea typeface="Arial"/>
                  <a:cs typeface="Arial"/>
                  <a:sym typeface="Arial"/>
                </a:endParaRPr>
              </a:p>
            </p:txBody>
          </p:sp>
        </p:grpSp>
      </p:grpSp>
      <p:pic>
        <p:nvPicPr>
          <p:cNvPr id="1722" name="Google Shape;1722;p76"/>
          <p:cNvPicPr preferRelativeResize="0"/>
          <p:nvPr/>
        </p:nvPicPr>
        <p:blipFill rotWithShape="1">
          <a:blip r:embed="rId9">
            <a:alphaModFix/>
          </a:blip>
          <a:srcRect b="0" l="0" r="0" t="0"/>
          <a:stretch/>
        </p:blipFill>
        <p:spPr>
          <a:xfrm rot="9409932">
            <a:off x="7273160" y="2985038"/>
            <a:ext cx="292618" cy="528354"/>
          </a:xfrm>
          <a:prstGeom prst="rect">
            <a:avLst/>
          </a:prstGeom>
          <a:noFill/>
          <a:ln>
            <a:noFill/>
          </a:ln>
        </p:spPr>
      </p:pic>
      <p:pic>
        <p:nvPicPr>
          <p:cNvPr id="1723" name="Google Shape;1723;p76"/>
          <p:cNvPicPr preferRelativeResize="0"/>
          <p:nvPr/>
        </p:nvPicPr>
        <p:blipFill rotWithShape="1">
          <a:blip r:embed="rId9">
            <a:alphaModFix/>
          </a:blip>
          <a:srcRect b="0" l="0" r="0" t="0"/>
          <a:stretch/>
        </p:blipFill>
        <p:spPr>
          <a:xfrm rot="-10354341">
            <a:off x="6099689" y="3313318"/>
            <a:ext cx="292618" cy="528355"/>
          </a:xfrm>
          <a:prstGeom prst="rect">
            <a:avLst/>
          </a:prstGeom>
          <a:noFill/>
          <a:ln>
            <a:noFill/>
          </a:ln>
        </p:spPr>
      </p:pic>
      <p:pic>
        <p:nvPicPr>
          <p:cNvPr id="1724" name="Google Shape;1724;p76"/>
          <p:cNvPicPr preferRelativeResize="0"/>
          <p:nvPr/>
        </p:nvPicPr>
        <p:blipFill rotWithShape="1">
          <a:blip r:embed="rId9">
            <a:alphaModFix/>
          </a:blip>
          <a:srcRect b="0" l="0" r="0" t="0"/>
          <a:stretch/>
        </p:blipFill>
        <p:spPr>
          <a:xfrm rot="9409932">
            <a:off x="6901362" y="2571731"/>
            <a:ext cx="292618" cy="528354"/>
          </a:xfrm>
          <a:prstGeom prst="rect">
            <a:avLst/>
          </a:prstGeom>
          <a:noFill/>
          <a:ln>
            <a:noFill/>
          </a:ln>
        </p:spPr>
      </p:pic>
      <p:pic>
        <p:nvPicPr>
          <p:cNvPr id="1725" name="Google Shape;1725;p76"/>
          <p:cNvPicPr preferRelativeResize="0"/>
          <p:nvPr/>
        </p:nvPicPr>
        <p:blipFill rotWithShape="1">
          <a:blip r:embed="rId9">
            <a:alphaModFix/>
          </a:blip>
          <a:srcRect b="0" l="0" r="0" t="0"/>
          <a:stretch/>
        </p:blipFill>
        <p:spPr>
          <a:xfrm rot="-10354320">
            <a:off x="6271441" y="2485764"/>
            <a:ext cx="298128" cy="538327"/>
          </a:xfrm>
          <a:prstGeom prst="rect">
            <a:avLst/>
          </a:prstGeom>
          <a:noFill/>
          <a:ln>
            <a:noFill/>
          </a:ln>
        </p:spPr>
      </p:pic>
      <p:pic>
        <p:nvPicPr>
          <p:cNvPr id="1726" name="Google Shape;1726;p76"/>
          <p:cNvPicPr preferRelativeResize="0"/>
          <p:nvPr/>
        </p:nvPicPr>
        <p:blipFill rotWithShape="1">
          <a:blip r:embed="rId9">
            <a:alphaModFix/>
          </a:blip>
          <a:srcRect b="0" l="0" r="0" t="0"/>
          <a:stretch/>
        </p:blipFill>
        <p:spPr>
          <a:xfrm rot="7923148">
            <a:off x="6573089" y="3157747"/>
            <a:ext cx="292618" cy="528354"/>
          </a:xfrm>
          <a:prstGeom prst="rect">
            <a:avLst/>
          </a:prstGeom>
          <a:noFill/>
          <a:ln>
            <a:noFill/>
          </a:ln>
        </p:spPr>
      </p:pic>
      <p:pic>
        <p:nvPicPr>
          <p:cNvPr id="1727" name="Google Shape;1727;p76"/>
          <p:cNvPicPr preferRelativeResize="0"/>
          <p:nvPr/>
        </p:nvPicPr>
        <p:blipFill rotWithShape="1">
          <a:blip r:embed="rId9">
            <a:alphaModFix/>
          </a:blip>
          <a:srcRect b="0" l="0" r="0" t="0"/>
          <a:stretch/>
        </p:blipFill>
        <p:spPr>
          <a:xfrm rot="5845657">
            <a:off x="8020491" y="3157746"/>
            <a:ext cx="292618" cy="528353"/>
          </a:xfrm>
          <a:prstGeom prst="rect">
            <a:avLst/>
          </a:prstGeom>
          <a:noFill/>
          <a:ln>
            <a:noFill/>
          </a:ln>
        </p:spPr>
      </p:pic>
      <p:pic>
        <p:nvPicPr>
          <p:cNvPr id="1728" name="Google Shape;1728;p76"/>
          <p:cNvPicPr preferRelativeResize="0"/>
          <p:nvPr/>
        </p:nvPicPr>
        <p:blipFill rotWithShape="1">
          <a:blip r:embed="rId9">
            <a:alphaModFix/>
          </a:blip>
          <a:srcRect b="0" l="0" r="0" t="0"/>
          <a:stretch/>
        </p:blipFill>
        <p:spPr>
          <a:xfrm rot="-1736464">
            <a:off x="6479794" y="1807335"/>
            <a:ext cx="292618" cy="528354"/>
          </a:xfrm>
          <a:prstGeom prst="rect">
            <a:avLst/>
          </a:prstGeom>
          <a:noFill/>
          <a:ln>
            <a:noFill/>
          </a:ln>
        </p:spPr>
      </p:pic>
      <p:pic>
        <p:nvPicPr>
          <p:cNvPr id="1729" name="Google Shape;1729;p76"/>
          <p:cNvPicPr preferRelativeResize="0"/>
          <p:nvPr/>
        </p:nvPicPr>
        <p:blipFill rotWithShape="1">
          <a:blip r:embed="rId9">
            <a:alphaModFix/>
          </a:blip>
          <a:srcRect b="0" l="0" r="0" t="0"/>
          <a:stretch/>
        </p:blipFill>
        <p:spPr>
          <a:xfrm rot="99284">
            <a:off x="7919288" y="2036148"/>
            <a:ext cx="298128" cy="538327"/>
          </a:xfrm>
          <a:prstGeom prst="rect">
            <a:avLst/>
          </a:prstGeom>
          <a:noFill/>
          <a:ln>
            <a:noFill/>
          </a:ln>
        </p:spPr>
      </p:pic>
      <p:pic>
        <p:nvPicPr>
          <p:cNvPr id="1730" name="Google Shape;1730;p76"/>
          <p:cNvPicPr preferRelativeResize="0"/>
          <p:nvPr/>
        </p:nvPicPr>
        <p:blipFill rotWithShape="1">
          <a:blip r:embed="rId9">
            <a:alphaModFix/>
          </a:blip>
          <a:srcRect b="0" l="0" r="0" t="0"/>
          <a:stretch/>
        </p:blipFill>
        <p:spPr>
          <a:xfrm rot="99263">
            <a:off x="7427699" y="2416317"/>
            <a:ext cx="292618" cy="528355"/>
          </a:xfrm>
          <a:prstGeom prst="rect">
            <a:avLst/>
          </a:prstGeom>
          <a:noFill/>
          <a:ln>
            <a:noFill/>
          </a:ln>
        </p:spPr>
      </p:pic>
      <p:sp>
        <p:nvSpPr>
          <p:cNvPr id="1731" name="Google Shape;1731;p76"/>
          <p:cNvSpPr txBox="1"/>
          <p:nvPr/>
        </p:nvSpPr>
        <p:spPr>
          <a:xfrm>
            <a:off x="5771046" y="4497613"/>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2A for “</a:t>
            </a:r>
            <a:r>
              <a:rPr b="1" i="0" lang="en" sz="1000" u="sng"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nd-gen </a:t>
            </a:r>
            <a:r>
              <a:rPr b="1" i="0" lang="en" sz="1000" u="sng" cap="none" strike="noStrike">
                <a:solidFill>
                  <a:srgbClr val="000000"/>
                </a:solidFill>
                <a:latin typeface="Arial"/>
                <a:ea typeface="Arial"/>
                <a:cs typeface="Arial"/>
                <a:sym typeface="Arial"/>
              </a:rPr>
              <a:t>A</a:t>
            </a:r>
            <a:r>
              <a:rPr b="0" i="0" lang="en" sz="1000" u="none" cap="none" strike="noStrike">
                <a:solidFill>
                  <a:srgbClr val="000000"/>
                </a:solidFill>
                <a:latin typeface="Arial"/>
                <a:ea typeface="Arial"/>
                <a:cs typeface="Arial"/>
                <a:sym typeface="Arial"/>
              </a:rPr>
              <a:t>ntipsychotics”</a:t>
            </a:r>
            <a:endParaRPr b="1" i="0" sz="1000" u="none" cap="none" strike="noStrike">
              <a:solidFill>
                <a:srgbClr val="000000"/>
              </a:solidFill>
              <a:latin typeface="Arial"/>
              <a:ea typeface="Arial"/>
              <a:cs typeface="Arial"/>
              <a:sym typeface="Arial"/>
            </a:endParaRPr>
          </a:p>
        </p:txBody>
      </p:sp>
      <p:pic>
        <p:nvPicPr>
          <p:cNvPr id="1732" name="Google Shape;1732;p76"/>
          <p:cNvPicPr preferRelativeResize="0"/>
          <p:nvPr/>
        </p:nvPicPr>
        <p:blipFill rotWithShape="1">
          <a:blip r:embed="rId6">
            <a:alphaModFix/>
          </a:blip>
          <a:srcRect b="0" l="0" r="0" t="0"/>
          <a:stretch/>
        </p:blipFill>
        <p:spPr>
          <a:xfrm rot="1642546">
            <a:off x="3962544" y="226555"/>
            <a:ext cx="1421631" cy="202896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6" name="Shape 1736"/>
        <p:cNvGrpSpPr/>
        <p:nvPr/>
      </p:nvGrpSpPr>
      <p:grpSpPr>
        <a:xfrm>
          <a:off x="0" y="0"/>
          <a:ext cx="0" cy="0"/>
          <a:chOff x="0" y="0"/>
          <a:chExt cx="0" cy="0"/>
        </a:xfrm>
      </p:grpSpPr>
      <p:pic>
        <p:nvPicPr>
          <p:cNvPr id="1737" name="Google Shape;1737;p77"/>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738" name="Google Shape;1738;p77"/>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739" name="Google Shape;1739;p77"/>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740" name="Google Shape;1740;p77"/>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1741" name="Google Shape;1741;p77"/>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1742" name="Google Shape;1742;p77"/>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1743" name="Google Shape;1743;p77"/>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1744" name="Google Shape;1744;p77"/>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1745" name="Google Shape;1745;p77"/>
          <p:cNvCxnSpPr>
            <a:endCxn id="1739"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746" name="Google Shape;1746;p77"/>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747" name="Google Shape;1747;p77"/>
          <p:cNvSpPr txBox="1"/>
          <p:nvPr/>
        </p:nvSpPr>
        <p:spPr>
          <a:xfrm>
            <a:off x="1924928" y="7412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748" name="Google Shape;1748;p77"/>
          <p:cNvGrpSpPr/>
          <p:nvPr/>
        </p:nvGrpSpPr>
        <p:grpSpPr>
          <a:xfrm>
            <a:off x="1516273" y="3769890"/>
            <a:ext cx="1278417" cy="1755485"/>
            <a:chOff x="6221889" y="2926374"/>
            <a:chExt cx="924179" cy="1269056"/>
          </a:xfrm>
        </p:grpSpPr>
        <p:grpSp>
          <p:nvGrpSpPr>
            <p:cNvPr id="1749" name="Google Shape;1749;p77"/>
            <p:cNvGrpSpPr/>
            <p:nvPr/>
          </p:nvGrpSpPr>
          <p:grpSpPr>
            <a:xfrm>
              <a:off x="6221889" y="2926374"/>
              <a:ext cx="924179" cy="1269056"/>
              <a:chOff x="6221889" y="2926374"/>
              <a:chExt cx="924179" cy="1269056"/>
            </a:xfrm>
          </p:grpSpPr>
          <p:grpSp>
            <p:nvGrpSpPr>
              <p:cNvPr id="1750" name="Google Shape;1750;p77"/>
              <p:cNvGrpSpPr/>
              <p:nvPr/>
            </p:nvGrpSpPr>
            <p:grpSpPr>
              <a:xfrm>
                <a:off x="6221889" y="2926374"/>
                <a:ext cx="924179" cy="702792"/>
                <a:chOff x="7692889" y="1344149"/>
                <a:chExt cx="924179" cy="702792"/>
              </a:xfrm>
            </p:grpSpPr>
            <p:grpSp>
              <p:nvGrpSpPr>
                <p:cNvPr id="1751" name="Google Shape;1751;p77"/>
                <p:cNvGrpSpPr/>
                <p:nvPr/>
              </p:nvGrpSpPr>
              <p:grpSpPr>
                <a:xfrm rot="5400000">
                  <a:off x="7808596" y="1514377"/>
                  <a:ext cx="535627" cy="529500"/>
                  <a:chOff x="7365092" y="931681"/>
                  <a:chExt cx="535627" cy="529500"/>
                </a:xfrm>
              </p:grpSpPr>
              <p:sp>
                <p:nvSpPr>
                  <p:cNvPr id="1752" name="Google Shape;1752;p77"/>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3" name="Google Shape;1753;p77"/>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54" name="Google Shape;1754;p77"/>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755" name="Google Shape;1755;p77"/>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756" name="Google Shape;1756;p77"/>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757" name="Google Shape;1757;p77"/>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1758" name="Google Shape;1758;p77"/>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1759" name="Google Shape;1759;p77"/>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
        <p:nvSpPr>
          <p:cNvPr id="1760" name="Google Shape;1760;p77"/>
          <p:cNvSpPr txBox="1"/>
          <p:nvPr/>
        </p:nvSpPr>
        <p:spPr>
          <a:xfrm>
            <a:off x="5771058" y="4039702"/>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5HT2A receptors</a:t>
            </a:r>
            <a:endParaRPr b="1" i="0" sz="1200" u="none" cap="none" strike="noStrike">
              <a:solidFill>
                <a:srgbClr val="000000"/>
              </a:solidFill>
              <a:latin typeface="Arial"/>
              <a:ea typeface="Arial"/>
              <a:cs typeface="Arial"/>
              <a:sym typeface="Arial"/>
            </a:endParaRPr>
          </a:p>
        </p:txBody>
      </p:sp>
      <p:grpSp>
        <p:nvGrpSpPr>
          <p:cNvPr id="1761" name="Google Shape;1761;p77"/>
          <p:cNvGrpSpPr/>
          <p:nvPr/>
        </p:nvGrpSpPr>
        <p:grpSpPr>
          <a:xfrm>
            <a:off x="6370216" y="3136359"/>
            <a:ext cx="1793686" cy="2083305"/>
            <a:chOff x="2292025" y="3445409"/>
            <a:chExt cx="1500615" cy="1742914"/>
          </a:xfrm>
        </p:grpSpPr>
        <p:grpSp>
          <p:nvGrpSpPr>
            <p:cNvPr id="1762" name="Google Shape;1762;p77"/>
            <p:cNvGrpSpPr/>
            <p:nvPr/>
          </p:nvGrpSpPr>
          <p:grpSpPr>
            <a:xfrm>
              <a:off x="2643052" y="3893681"/>
              <a:ext cx="1149588" cy="1294642"/>
              <a:chOff x="6635050" y="2000491"/>
              <a:chExt cx="2065376" cy="2325983"/>
            </a:xfrm>
          </p:grpSpPr>
          <p:pic>
            <p:nvPicPr>
              <p:cNvPr id="1763" name="Google Shape;1763;p77"/>
              <p:cNvPicPr preferRelativeResize="0"/>
              <p:nvPr/>
            </p:nvPicPr>
            <p:blipFill rotWithShape="1">
              <a:blip r:embed="rId7">
                <a:alphaModFix/>
              </a:blip>
              <a:srcRect b="0" l="64874" r="0" t="0"/>
              <a:stretch/>
            </p:blipFill>
            <p:spPr>
              <a:xfrm>
                <a:off x="7655287" y="2000503"/>
                <a:ext cx="670989" cy="990209"/>
              </a:xfrm>
              <a:prstGeom prst="rect">
                <a:avLst/>
              </a:prstGeom>
              <a:noFill/>
              <a:ln>
                <a:noFill/>
              </a:ln>
            </p:spPr>
          </p:pic>
          <p:pic>
            <p:nvPicPr>
              <p:cNvPr id="1764" name="Google Shape;1764;p77"/>
              <p:cNvPicPr preferRelativeResize="0"/>
              <p:nvPr/>
            </p:nvPicPr>
            <p:blipFill rotWithShape="1">
              <a:blip r:embed="rId7">
                <a:alphaModFix/>
              </a:blip>
              <a:srcRect b="0" l="0" r="60319" t="0"/>
              <a:stretch/>
            </p:blipFill>
            <p:spPr>
              <a:xfrm>
                <a:off x="6897275" y="2000491"/>
                <a:ext cx="757992" cy="990209"/>
              </a:xfrm>
              <a:prstGeom prst="rect">
                <a:avLst/>
              </a:prstGeom>
              <a:noFill/>
              <a:ln>
                <a:noFill/>
              </a:ln>
            </p:spPr>
          </p:pic>
          <p:pic>
            <p:nvPicPr>
              <p:cNvPr id="1765" name="Google Shape;1765;p77"/>
              <p:cNvPicPr preferRelativeResize="0"/>
              <p:nvPr/>
            </p:nvPicPr>
            <p:blipFill rotWithShape="1">
              <a:blip r:embed="rId8">
                <a:alphaModFix/>
              </a:blip>
              <a:srcRect b="0" l="0" r="0" t="20286"/>
              <a:stretch/>
            </p:blipFill>
            <p:spPr>
              <a:xfrm>
                <a:off x="6635050" y="2680100"/>
                <a:ext cx="2065376" cy="1646374"/>
              </a:xfrm>
              <a:prstGeom prst="rect">
                <a:avLst/>
              </a:prstGeom>
              <a:noFill/>
              <a:ln>
                <a:noFill/>
              </a:ln>
            </p:spPr>
          </p:pic>
        </p:grpSp>
        <p:grpSp>
          <p:nvGrpSpPr>
            <p:cNvPr id="1766" name="Google Shape;1766;p77"/>
            <p:cNvGrpSpPr/>
            <p:nvPr/>
          </p:nvGrpSpPr>
          <p:grpSpPr>
            <a:xfrm rot="-2242626">
              <a:off x="2389627" y="3607676"/>
              <a:ext cx="726496" cy="567300"/>
              <a:chOff x="1024250" y="3923325"/>
              <a:chExt cx="924000" cy="721525"/>
            </a:xfrm>
          </p:grpSpPr>
          <p:grpSp>
            <p:nvGrpSpPr>
              <p:cNvPr id="1767" name="Google Shape;1767;p77"/>
              <p:cNvGrpSpPr/>
              <p:nvPr/>
            </p:nvGrpSpPr>
            <p:grpSpPr>
              <a:xfrm rot="10800000">
                <a:off x="1024250" y="3923325"/>
                <a:ext cx="924000" cy="721525"/>
                <a:chOff x="1799350" y="888550"/>
                <a:chExt cx="924000" cy="721525"/>
              </a:xfrm>
            </p:grpSpPr>
            <p:sp>
              <p:nvSpPr>
                <p:cNvPr id="1768" name="Google Shape;1768;p77"/>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p77"/>
                <p:cNvSpPr/>
                <p:nvPr/>
              </p:nvSpPr>
              <p:spPr>
                <a:xfrm>
                  <a:off x="2082150" y="1218825"/>
                  <a:ext cx="338700" cy="338700"/>
                </a:xfrm>
                <a:prstGeom prst="ellipse">
                  <a:avLst/>
                </a:prstGeom>
                <a:solidFill>
                  <a:srgbClr val="FFFFFF"/>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0" name="Google Shape;1770;p77"/>
                <p:cNvSpPr/>
                <p:nvPr/>
              </p:nvSpPr>
              <p:spPr>
                <a:xfrm>
                  <a:off x="1799350" y="1425575"/>
                  <a:ext cx="924000" cy="18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71" name="Google Shape;1771;p77"/>
              <p:cNvSpPr txBox="1"/>
              <p:nvPr/>
            </p:nvSpPr>
            <p:spPr>
              <a:xfrm>
                <a:off x="1194675" y="4310975"/>
                <a:ext cx="712500" cy="32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5HT2A</a:t>
                </a:r>
                <a:endParaRPr b="1" i="0" sz="800" u="none" cap="none" strike="noStrike">
                  <a:solidFill>
                    <a:srgbClr val="000000"/>
                  </a:solidFill>
                  <a:latin typeface="Arial"/>
                  <a:ea typeface="Arial"/>
                  <a:cs typeface="Arial"/>
                  <a:sym typeface="Arial"/>
                </a:endParaRPr>
              </a:p>
            </p:txBody>
          </p:sp>
        </p:grpSp>
      </p:grpSp>
      <p:pic>
        <p:nvPicPr>
          <p:cNvPr id="1772" name="Google Shape;1772;p77"/>
          <p:cNvPicPr preferRelativeResize="0"/>
          <p:nvPr/>
        </p:nvPicPr>
        <p:blipFill rotWithShape="1">
          <a:blip r:embed="rId9">
            <a:alphaModFix/>
          </a:blip>
          <a:srcRect b="0" l="0" r="0" t="0"/>
          <a:stretch/>
        </p:blipFill>
        <p:spPr>
          <a:xfrm rot="9409932">
            <a:off x="7273160" y="2985038"/>
            <a:ext cx="292618" cy="528354"/>
          </a:xfrm>
          <a:prstGeom prst="rect">
            <a:avLst/>
          </a:prstGeom>
          <a:noFill/>
          <a:ln>
            <a:noFill/>
          </a:ln>
        </p:spPr>
      </p:pic>
      <p:pic>
        <p:nvPicPr>
          <p:cNvPr id="1773" name="Google Shape;1773;p77"/>
          <p:cNvPicPr preferRelativeResize="0"/>
          <p:nvPr/>
        </p:nvPicPr>
        <p:blipFill rotWithShape="1">
          <a:blip r:embed="rId9">
            <a:alphaModFix/>
          </a:blip>
          <a:srcRect b="0" l="0" r="0" t="0"/>
          <a:stretch/>
        </p:blipFill>
        <p:spPr>
          <a:xfrm rot="-10354341">
            <a:off x="6099689" y="3313318"/>
            <a:ext cx="292618" cy="528355"/>
          </a:xfrm>
          <a:prstGeom prst="rect">
            <a:avLst/>
          </a:prstGeom>
          <a:noFill/>
          <a:ln>
            <a:noFill/>
          </a:ln>
        </p:spPr>
      </p:pic>
      <p:pic>
        <p:nvPicPr>
          <p:cNvPr id="1774" name="Google Shape;1774;p77"/>
          <p:cNvPicPr preferRelativeResize="0"/>
          <p:nvPr/>
        </p:nvPicPr>
        <p:blipFill rotWithShape="1">
          <a:blip r:embed="rId9">
            <a:alphaModFix/>
          </a:blip>
          <a:srcRect b="0" l="0" r="0" t="0"/>
          <a:stretch/>
        </p:blipFill>
        <p:spPr>
          <a:xfrm rot="9409932">
            <a:off x="6901362" y="2571731"/>
            <a:ext cx="292618" cy="528354"/>
          </a:xfrm>
          <a:prstGeom prst="rect">
            <a:avLst/>
          </a:prstGeom>
          <a:noFill/>
          <a:ln>
            <a:noFill/>
          </a:ln>
        </p:spPr>
      </p:pic>
      <p:pic>
        <p:nvPicPr>
          <p:cNvPr id="1775" name="Google Shape;1775;p77"/>
          <p:cNvPicPr preferRelativeResize="0"/>
          <p:nvPr/>
        </p:nvPicPr>
        <p:blipFill rotWithShape="1">
          <a:blip r:embed="rId9">
            <a:alphaModFix/>
          </a:blip>
          <a:srcRect b="0" l="0" r="0" t="0"/>
          <a:stretch/>
        </p:blipFill>
        <p:spPr>
          <a:xfrm rot="-10354320">
            <a:off x="6271441" y="2485764"/>
            <a:ext cx="298128" cy="538327"/>
          </a:xfrm>
          <a:prstGeom prst="rect">
            <a:avLst/>
          </a:prstGeom>
          <a:noFill/>
          <a:ln>
            <a:noFill/>
          </a:ln>
        </p:spPr>
      </p:pic>
      <p:pic>
        <p:nvPicPr>
          <p:cNvPr id="1776" name="Google Shape;1776;p77"/>
          <p:cNvPicPr preferRelativeResize="0"/>
          <p:nvPr/>
        </p:nvPicPr>
        <p:blipFill rotWithShape="1">
          <a:blip r:embed="rId9">
            <a:alphaModFix/>
          </a:blip>
          <a:srcRect b="0" l="0" r="0" t="0"/>
          <a:stretch/>
        </p:blipFill>
        <p:spPr>
          <a:xfrm rot="7923148">
            <a:off x="6573089" y="3157747"/>
            <a:ext cx="292618" cy="528354"/>
          </a:xfrm>
          <a:prstGeom prst="rect">
            <a:avLst/>
          </a:prstGeom>
          <a:noFill/>
          <a:ln>
            <a:noFill/>
          </a:ln>
        </p:spPr>
      </p:pic>
      <p:pic>
        <p:nvPicPr>
          <p:cNvPr id="1777" name="Google Shape;1777;p77"/>
          <p:cNvPicPr preferRelativeResize="0"/>
          <p:nvPr/>
        </p:nvPicPr>
        <p:blipFill rotWithShape="1">
          <a:blip r:embed="rId9">
            <a:alphaModFix/>
          </a:blip>
          <a:srcRect b="0" l="0" r="0" t="0"/>
          <a:stretch/>
        </p:blipFill>
        <p:spPr>
          <a:xfrm rot="5845657">
            <a:off x="8020491" y="3157746"/>
            <a:ext cx="292618" cy="528353"/>
          </a:xfrm>
          <a:prstGeom prst="rect">
            <a:avLst/>
          </a:prstGeom>
          <a:noFill/>
          <a:ln>
            <a:noFill/>
          </a:ln>
        </p:spPr>
      </p:pic>
      <p:pic>
        <p:nvPicPr>
          <p:cNvPr id="1778" name="Google Shape;1778;p77"/>
          <p:cNvPicPr preferRelativeResize="0"/>
          <p:nvPr/>
        </p:nvPicPr>
        <p:blipFill rotWithShape="1">
          <a:blip r:embed="rId9">
            <a:alphaModFix/>
          </a:blip>
          <a:srcRect b="0" l="0" r="0" t="0"/>
          <a:stretch/>
        </p:blipFill>
        <p:spPr>
          <a:xfrm rot="-1736464">
            <a:off x="6479794" y="1807335"/>
            <a:ext cx="292618" cy="528354"/>
          </a:xfrm>
          <a:prstGeom prst="rect">
            <a:avLst/>
          </a:prstGeom>
          <a:noFill/>
          <a:ln>
            <a:noFill/>
          </a:ln>
        </p:spPr>
      </p:pic>
      <p:pic>
        <p:nvPicPr>
          <p:cNvPr id="1779" name="Google Shape;1779;p77"/>
          <p:cNvPicPr preferRelativeResize="0"/>
          <p:nvPr/>
        </p:nvPicPr>
        <p:blipFill rotWithShape="1">
          <a:blip r:embed="rId9">
            <a:alphaModFix/>
          </a:blip>
          <a:srcRect b="0" l="0" r="0" t="0"/>
          <a:stretch/>
        </p:blipFill>
        <p:spPr>
          <a:xfrm rot="99284">
            <a:off x="7919288" y="2036148"/>
            <a:ext cx="298128" cy="538327"/>
          </a:xfrm>
          <a:prstGeom prst="rect">
            <a:avLst/>
          </a:prstGeom>
          <a:noFill/>
          <a:ln>
            <a:noFill/>
          </a:ln>
        </p:spPr>
      </p:pic>
      <p:pic>
        <p:nvPicPr>
          <p:cNvPr id="1780" name="Google Shape;1780;p77"/>
          <p:cNvPicPr preferRelativeResize="0"/>
          <p:nvPr/>
        </p:nvPicPr>
        <p:blipFill rotWithShape="1">
          <a:blip r:embed="rId9">
            <a:alphaModFix/>
          </a:blip>
          <a:srcRect b="0" l="0" r="0" t="0"/>
          <a:stretch/>
        </p:blipFill>
        <p:spPr>
          <a:xfrm rot="99263">
            <a:off x="7427699" y="2416317"/>
            <a:ext cx="292618" cy="528355"/>
          </a:xfrm>
          <a:prstGeom prst="rect">
            <a:avLst/>
          </a:prstGeom>
          <a:noFill/>
          <a:ln>
            <a:noFill/>
          </a:ln>
        </p:spPr>
      </p:pic>
      <p:sp>
        <p:nvSpPr>
          <p:cNvPr id="1781" name="Google Shape;1781;p77"/>
          <p:cNvSpPr txBox="1"/>
          <p:nvPr/>
        </p:nvSpPr>
        <p:spPr>
          <a:xfrm>
            <a:off x="5771046" y="4497613"/>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2A for “</a:t>
            </a:r>
            <a:r>
              <a:rPr b="1" i="0" lang="en" sz="1000" u="sng"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nd-gen </a:t>
            </a:r>
            <a:r>
              <a:rPr b="1" i="0" lang="en" sz="1000" u="sng" cap="none" strike="noStrike">
                <a:solidFill>
                  <a:srgbClr val="000000"/>
                </a:solidFill>
                <a:latin typeface="Arial"/>
                <a:ea typeface="Arial"/>
                <a:cs typeface="Arial"/>
                <a:sym typeface="Arial"/>
              </a:rPr>
              <a:t>A</a:t>
            </a:r>
            <a:r>
              <a:rPr b="0" i="0" lang="en" sz="1000" u="none" cap="none" strike="noStrike">
                <a:solidFill>
                  <a:srgbClr val="000000"/>
                </a:solidFill>
                <a:latin typeface="Arial"/>
                <a:ea typeface="Arial"/>
                <a:cs typeface="Arial"/>
                <a:sym typeface="Arial"/>
              </a:rPr>
              <a:t>ntipsychotics”</a:t>
            </a:r>
            <a:endParaRPr b="1" i="0" sz="1000" u="none" cap="none" strike="noStrike">
              <a:solidFill>
                <a:srgbClr val="000000"/>
              </a:solidFill>
              <a:latin typeface="Arial"/>
              <a:ea typeface="Arial"/>
              <a:cs typeface="Arial"/>
              <a:sym typeface="Arial"/>
            </a:endParaRPr>
          </a:p>
        </p:txBody>
      </p:sp>
      <p:pic>
        <p:nvPicPr>
          <p:cNvPr id="1782" name="Google Shape;1782;p77"/>
          <p:cNvPicPr preferRelativeResize="0"/>
          <p:nvPr/>
        </p:nvPicPr>
        <p:blipFill rotWithShape="1">
          <a:blip r:embed="rId6">
            <a:alphaModFix/>
          </a:blip>
          <a:srcRect b="0" l="0" r="0" t="0"/>
          <a:stretch/>
        </p:blipFill>
        <p:spPr>
          <a:xfrm rot="2425464">
            <a:off x="4157019" y="309380"/>
            <a:ext cx="1421631" cy="202896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6" name="Shape 1786"/>
        <p:cNvGrpSpPr/>
        <p:nvPr/>
      </p:nvGrpSpPr>
      <p:grpSpPr>
        <a:xfrm>
          <a:off x="0" y="0"/>
          <a:ext cx="0" cy="0"/>
          <a:chOff x="0" y="0"/>
          <a:chExt cx="0" cy="0"/>
        </a:xfrm>
      </p:grpSpPr>
      <p:pic>
        <p:nvPicPr>
          <p:cNvPr id="1787" name="Google Shape;1787;p78"/>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788" name="Google Shape;1788;p78"/>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789" name="Google Shape;1789;p78"/>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790" name="Google Shape;1790;p78"/>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1791" name="Google Shape;1791;p78"/>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1792" name="Google Shape;1792;p78"/>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1793" name="Google Shape;1793;p78"/>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1794" name="Google Shape;1794;p78"/>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1795" name="Google Shape;1795;p78"/>
          <p:cNvCxnSpPr>
            <a:endCxn id="1789"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796" name="Google Shape;1796;p78"/>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797" name="Google Shape;1797;p78"/>
          <p:cNvSpPr txBox="1"/>
          <p:nvPr/>
        </p:nvSpPr>
        <p:spPr>
          <a:xfrm>
            <a:off x="1924928" y="7412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798" name="Google Shape;1798;p78"/>
          <p:cNvGrpSpPr/>
          <p:nvPr/>
        </p:nvGrpSpPr>
        <p:grpSpPr>
          <a:xfrm>
            <a:off x="1516273" y="3769890"/>
            <a:ext cx="1278417" cy="1755485"/>
            <a:chOff x="6221889" y="2926374"/>
            <a:chExt cx="924179" cy="1269056"/>
          </a:xfrm>
        </p:grpSpPr>
        <p:grpSp>
          <p:nvGrpSpPr>
            <p:cNvPr id="1799" name="Google Shape;1799;p78"/>
            <p:cNvGrpSpPr/>
            <p:nvPr/>
          </p:nvGrpSpPr>
          <p:grpSpPr>
            <a:xfrm>
              <a:off x="6221889" y="2926374"/>
              <a:ext cx="924179" cy="1269056"/>
              <a:chOff x="6221889" y="2926374"/>
              <a:chExt cx="924179" cy="1269056"/>
            </a:xfrm>
          </p:grpSpPr>
          <p:grpSp>
            <p:nvGrpSpPr>
              <p:cNvPr id="1800" name="Google Shape;1800;p78"/>
              <p:cNvGrpSpPr/>
              <p:nvPr/>
            </p:nvGrpSpPr>
            <p:grpSpPr>
              <a:xfrm>
                <a:off x="6221889" y="2926374"/>
                <a:ext cx="924179" cy="702792"/>
                <a:chOff x="7692889" y="1344149"/>
                <a:chExt cx="924179" cy="702792"/>
              </a:xfrm>
            </p:grpSpPr>
            <p:grpSp>
              <p:nvGrpSpPr>
                <p:cNvPr id="1801" name="Google Shape;1801;p78"/>
                <p:cNvGrpSpPr/>
                <p:nvPr/>
              </p:nvGrpSpPr>
              <p:grpSpPr>
                <a:xfrm rot="5400000">
                  <a:off x="7808596" y="1514377"/>
                  <a:ext cx="535627" cy="529500"/>
                  <a:chOff x="7365092" y="931681"/>
                  <a:chExt cx="535627" cy="529500"/>
                </a:xfrm>
              </p:grpSpPr>
              <p:sp>
                <p:nvSpPr>
                  <p:cNvPr id="1802" name="Google Shape;1802;p78"/>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78"/>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04" name="Google Shape;1804;p78"/>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805" name="Google Shape;1805;p78"/>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806" name="Google Shape;1806;p78"/>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807" name="Google Shape;1807;p78"/>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1808" name="Google Shape;1808;p78"/>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1809" name="Google Shape;1809;p78"/>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
        <p:nvSpPr>
          <p:cNvPr id="1810" name="Google Shape;1810;p78"/>
          <p:cNvSpPr txBox="1"/>
          <p:nvPr/>
        </p:nvSpPr>
        <p:spPr>
          <a:xfrm>
            <a:off x="5771058" y="4039702"/>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5HT2A receptors</a:t>
            </a:r>
            <a:endParaRPr b="1" i="0" sz="1200" u="none" cap="none" strike="noStrike">
              <a:solidFill>
                <a:srgbClr val="000000"/>
              </a:solidFill>
              <a:latin typeface="Arial"/>
              <a:ea typeface="Arial"/>
              <a:cs typeface="Arial"/>
              <a:sym typeface="Arial"/>
            </a:endParaRPr>
          </a:p>
        </p:txBody>
      </p:sp>
      <p:grpSp>
        <p:nvGrpSpPr>
          <p:cNvPr id="1811" name="Google Shape;1811;p78"/>
          <p:cNvGrpSpPr/>
          <p:nvPr/>
        </p:nvGrpSpPr>
        <p:grpSpPr>
          <a:xfrm>
            <a:off x="6370216" y="3136359"/>
            <a:ext cx="1793686" cy="2083305"/>
            <a:chOff x="2292025" y="3445409"/>
            <a:chExt cx="1500615" cy="1742914"/>
          </a:xfrm>
        </p:grpSpPr>
        <p:grpSp>
          <p:nvGrpSpPr>
            <p:cNvPr id="1812" name="Google Shape;1812;p78"/>
            <p:cNvGrpSpPr/>
            <p:nvPr/>
          </p:nvGrpSpPr>
          <p:grpSpPr>
            <a:xfrm>
              <a:off x="2643052" y="3893681"/>
              <a:ext cx="1149588" cy="1294642"/>
              <a:chOff x="6635050" y="2000491"/>
              <a:chExt cx="2065376" cy="2325983"/>
            </a:xfrm>
          </p:grpSpPr>
          <p:pic>
            <p:nvPicPr>
              <p:cNvPr id="1813" name="Google Shape;1813;p78"/>
              <p:cNvPicPr preferRelativeResize="0"/>
              <p:nvPr/>
            </p:nvPicPr>
            <p:blipFill rotWithShape="1">
              <a:blip r:embed="rId7">
                <a:alphaModFix/>
              </a:blip>
              <a:srcRect b="0" l="64874" r="0" t="0"/>
              <a:stretch/>
            </p:blipFill>
            <p:spPr>
              <a:xfrm>
                <a:off x="7655287" y="2000503"/>
                <a:ext cx="670989" cy="990209"/>
              </a:xfrm>
              <a:prstGeom prst="rect">
                <a:avLst/>
              </a:prstGeom>
              <a:noFill/>
              <a:ln>
                <a:noFill/>
              </a:ln>
            </p:spPr>
          </p:pic>
          <p:pic>
            <p:nvPicPr>
              <p:cNvPr id="1814" name="Google Shape;1814;p78"/>
              <p:cNvPicPr preferRelativeResize="0"/>
              <p:nvPr/>
            </p:nvPicPr>
            <p:blipFill rotWithShape="1">
              <a:blip r:embed="rId7">
                <a:alphaModFix/>
              </a:blip>
              <a:srcRect b="0" l="0" r="60319" t="0"/>
              <a:stretch/>
            </p:blipFill>
            <p:spPr>
              <a:xfrm>
                <a:off x="6897275" y="2000491"/>
                <a:ext cx="757992" cy="990209"/>
              </a:xfrm>
              <a:prstGeom prst="rect">
                <a:avLst/>
              </a:prstGeom>
              <a:noFill/>
              <a:ln>
                <a:noFill/>
              </a:ln>
            </p:spPr>
          </p:pic>
          <p:pic>
            <p:nvPicPr>
              <p:cNvPr id="1815" name="Google Shape;1815;p78"/>
              <p:cNvPicPr preferRelativeResize="0"/>
              <p:nvPr/>
            </p:nvPicPr>
            <p:blipFill rotWithShape="1">
              <a:blip r:embed="rId8">
                <a:alphaModFix/>
              </a:blip>
              <a:srcRect b="0" l="0" r="0" t="20286"/>
              <a:stretch/>
            </p:blipFill>
            <p:spPr>
              <a:xfrm>
                <a:off x="6635050" y="2680100"/>
                <a:ext cx="2065376" cy="1646374"/>
              </a:xfrm>
              <a:prstGeom prst="rect">
                <a:avLst/>
              </a:prstGeom>
              <a:noFill/>
              <a:ln>
                <a:noFill/>
              </a:ln>
            </p:spPr>
          </p:pic>
        </p:grpSp>
        <p:grpSp>
          <p:nvGrpSpPr>
            <p:cNvPr id="1816" name="Google Shape;1816;p78"/>
            <p:cNvGrpSpPr/>
            <p:nvPr/>
          </p:nvGrpSpPr>
          <p:grpSpPr>
            <a:xfrm rot="-2242626">
              <a:off x="2389627" y="3607676"/>
              <a:ext cx="726496" cy="567300"/>
              <a:chOff x="1024250" y="3923325"/>
              <a:chExt cx="924000" cy="721525"/>
            </a:xfrm>
          </p:grpSpPr>
          <p:grpSp>
            <p:nvGrpSpPr>
              <p:cNvPr id="1817" name="Google Shape;1817;p78"/>
              <p:cNvGrpSpPr/>
              <p:nvPr/>
            </p:nvGrpSpPr>
            <p:grpSpPr>
              <a:xfrm rot="10800000">
                <a:off x="1024250" y="3923325"/>
                <a:ext cx="924000" cy="721525"/>
                <a:chOff x="1799350" y="888550"/>
                <a:chExt cx="924000" cy="721525"/>
              </a:xfrm>
            </p:grpSpPr>
            <p:sp>
              <p:nvSpPr>
                <p:cNvPr id="1818" name="Google Shape;1818;p78"/>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78"/>
                <p:cNvSpPr/>
                <p:nvPr/>
              </p:nvSpPr>
              <p:spPr>
                <a:xfrm>
                  <a:off x="2082150" y="1218825"/>
                  <a:ext cx="338700" cy="338700"/>
                </a:xfrm>
                <a:prstGeom prst="ellipse">
                  <a:avLst/>
                </a:prstGeom>
                <a:solidFill>
                  <a:srgbClr val="FFFFFF"/>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78"/>
                <p:cNvSpPr/>
                <p:nvPr/>
              </p:nvSpPr>
              <p:spPr>
                <a:xfrm>
                  <a:off x="1799350" y="1425575"/>
                  <a:ext cx="924000" cy="18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21" name="Google Shape;1821;p78"/>
              <p:cNvSpPr txBox="1"/>
              <p:nvPr/>
            </p:nvSpPr>
            <p:spPr>
              <a:xfrm>
                <a:off x="1194675" y="4310975"/>
                <a:ext cx="712500" cy="32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5HT2A</a:t>
                </a:r>
                <a:endParaRPr b="1" i="0" sz="800" u="none" cap="none" strike="noStrike">
                  <a:solidFill>
                    <a:srgbClr val="000000"/>
                  </a:solidFill>
                  <a:latin typeface="Arial"/>
                  <a:ea typeface="Arial"/>
                  <a:cs typeface="Arial"/>
                  <a:sym typeface="Arial"/>
                </a:endParaRPr>
              </a:p>
            </p:txBody>
          </p:sp>
        </p:grpSp>
      </p:grpSp>
      <p:pic>
        <p:nvPicPr>
          <p:cNvPr id="1822" name="Google Shape;1822;p78"/>
          <p:cNvPicPr preferRelativeResize="0"/>
          <p:nvPr/>
        </p:nvPicPr>
        <p:blipFill rotWithShape="1">
          <a:blip r:embed="rId9">
            <a:alphaModFix/>
          </a:blip>
          <a:srcRect b="0" l="0" r="0" t="0"/>
          <a:stretch/>
        </p:blipFill>
        <p:spPr>
          <a:xfrm rot="9409932">
            <a:off x="7273160" y="2985038"/>
            <a:ext cx="292618" cy="528354"/>
          </a:xfrm>
          <a:prstGeom prst="rect">
            <a:avLst/>
          </a:prstGeom>
          <a:noFill/>
          <a:ln>
            <a:noFill/>
          </a:ln>
        </p:spPr>
      </p:pic>
      <p:pic>
        <p:nvPicPr>
          <p:cNvPr id="1823" name="Google Shape;1823;p78"/>
          <p:cNvPicPr preferRelativeResize="0"/>
          <p:nvPr/>
        </p:nvPicPr>
        <p:blipFill rotWithShape="1">
          <a:blip r:embed="rId9">
            <a:alphaModFix/>
          </a:blip>
          <a:srcRect b="0" l="0" r="0" t="0"/>
          <a:stretch/>
        </p:blipFill>
        <p:spPr>
          <a:xfrm rot="-10354341">
            <a:off x="6099689" y="3313318"/>
            <a:ext cx="292618" cy="528355"/>
          </a:xfrm>
          <a:prstGeom prst="rect">
            <a:avLst/>
          </a:prstGeom>
          <a:noFill/>
          <a:ln>
            <a:noFill/>
          </a:ln>
        </p:spPr>
      </p:pic>
      <p:pic>
        <p:nvPicPr>
          <p:cNvPr id="1824" name="Google Shape;1824;p78"/>
          <p:cNvPicPr preferRelativeResize="0"/>
          <p:nvPr/>
        </p:nvPicPr>
        <p:blipFill rotWithShape="1">
          <a:blip r:embed="rId9">
            <a:alphaModFix/>
          </a:blip>
          <a:srcRect b="0" l="0" r="0" t="0"/>
          <a:stretch/>
        </p:blipFill>
        <p:spPr>
          <a:xfrm rot="9409932">
            <a:off x="6901362" y="2571731"/>
            <a:ext cx="292618" cy="528354"/>
          </a:xfrm>
          <a:prstGeom prst="rect">
            <a:avLst/>
          </a:prstGeom>
          <a:noFill/>
          <a:ln>
            <a:noFill/>
          </a:ln>
        </p:spPr>
      </p:pic>
      <p:pic>
        <p:nvPicPr>
          <p:cNvPr id="1825" name="Google Shape;1825;p78"/>
          <p:cNvPicPr preferRelativeResize="0"/>
          <p:nvPr/>
        </p:nvPicPr>
        <p:blipFill rotWithShape="1">
          <a:blip r:embed="rId9">
            <a:alphaModFix/>
          </a:blip>
          <a:srcRect b="0" l="0" r="0" t="0"/>
          <a:stretch/>
        </p:blipFill>
        <p:spPr>
          <a:xfrm rot="-10354320">
            <a:off x="6271441" y="2485764"/>
            <a:ext cx="298128" cy="538327"/>
          </a:xfrm>
          <a:prstGeom prst="rect">
            <a:avLst/>
          </a:prstGeom>
          <a:noFill/>
          <a:ln>
            <a:noFill/>
          </a:ln>
        </p:spPr>
      </p:pic>
      <p:pic>
        <p:nvPicPr>
          <p:cNvPr id="1826" name="Google Shape;1826;p78"/>
          <p:cNvPicPr preferRelativeResize="0"/>
          <p:nvPr/>
        </p:nvPicPr>
        <p:blipFill rotWithShape="1">
          <a:blip r:embed="rId9">
            <a:alphaModFix/>
          </a:blip>
          <a:srcRect b="0" l="0" r="0" t="0"/>
          <a:stretch/>
        </p:blipFill>
        <p:spPr>
          <a:xfrm rot="7923148">
            <a:off x="6573089" y="3157747"/>
            <a:ext cx="292618" cy="528354"/>
          </a:xfrm>
          <a:prstGeom prst="rect">
            <a:avLst/>
          </a:prstGeom>
          <a:noFill/>
          <a:ln>
            <a:noFill/>
          </a:ln>
        </p:spPr>
      </p:pic>
      <p:pic>
        <p:nvPicPr>
          <p:cNvPr id="1827" name="Google Shape;1827;p78"/>
          <p:cNvPicPr preferRelativeResize="0"/>
          <p:nvPr/>
        </p:nvPicPr>
        <p:blipFill rotWithShape="1">
          <a:blip r:embed="rId9">
            <a:alphaModFix/>
          </a:blip>
          <a:srcRect b="0" l="0" r="0" t="0"/>
          <a:stretch/>
        </p:blipFill>
        <p:spPr>
          <a:xfrm rot="5845657">
            <a:off x="8020491" y="3157746"/>
            <a:ext cx="292618" cy="528353"/>
          </a:xfrm>
          <a:prstGeom prst="rect">
            <a:avLst/>
          </a:prstGeom>
          <a:noFill/>
          <a:ln>
            <a:noFill/>
          </a:ln>
        </p:spPr>
      </p:pic>
      <p:pic>
        <p:nvPicPr>
          <p:cNvPr id="1828" name="Google Shape;1828;p78"/>
          <p:cNvPicPr preferRelativeResize="0"/>
          <p:nvPr/>
        </p:nvPicPr>
        <p:blipFill rotWithShape="1">
          <a:blip r:embed="rId9">
            <a:alphaModFix/>
          </a:blip>
          <a:srcRect b="0" l="0" r="0" t="0"/>
          <a:stretch/>
        </p:blipFill>
        <p:spPr>
          <a:xfrm rot="-1736464">
            <a:off x="6479794" y="1807335"/>
            <a:ext cx="292618" cy="528354"/>
          </a:xfrm>
          <a:prstGeom prst="rect">
            <a:avLst/>
          </a:prstGeom>
          <a:noFill/>
          <a:ln>
            <a:noFill/>
          </a:ln>
        </p:spPr>
      </p:pic>
      <p:pic>
        <p:nvPicPr>
          <p:cNvPr id="1829" name="Google Shape;1829;p78"/>
          <p:cNvPicPr preferRelativeResize="0"/>
          <p:nvPr/>
        </p:nvPicPr>
        <p:blipFill rotWithShape="1">
          <a:blip r:embed="rId9">
            <a:alphaModFix/>
          </a:blip>
          <a:srcRect b="0" l="0" r="0" t="0"/>
          <a:stretch/>
        </p:blipFill>
        <p:spPr>
          <a:xfrm rot="99284">
            <a:off x="7919288" y="2036148"/>
            <a:ext cx="298128" cy="538327"/>
          </a:xfrm>
          <a:prstGeom prst="rect">
            <a:avLst/>
          </a:prstGeom>
          <a:noFill/>
          <a:ln>
            <a:noFill/>
          </a:ln>
        </p:spPr>
      </p:pic>
      <p:pic>
        <p:nvPicPr>
          <p:cNvPr id="1830" name="Google Shape;1830;p78"/>
          <p:cNvPicPr preferRelativeResize="0"/>
          <p:nvPr/>
        </p:nvPicPr>
        <p:blipFill rotWithShape="1">
          <a:blip r:embed="rId9">
            <a:alphaModFix/>
          </a:blip>
          <a:srcRect b="0" l="0" r="0" t="0"/>
          <a:stretch/>
        </p:blipFill>
        <p:spPr>
          <a:xfrm rot="99263">
            <a:off x="7427699" y="2416317"/>
            <a:ext cx="292618" cy="528355"/>
          </a:xfrm>
          <a:prstGeom prst="rect">
            <a:avLst/>
          </a:prstGeom>
          <a:noFill/>
          <a:ln>
            <a:noFill/>
          </a:ln>
        </p:spPr>
      </p:pic>
      <p:sp>
        <p:nvSpPr>
          <p:cNvPr id="1831" name="Google Shape;1831;p78"/>
          <p:cNvSpPr txBox="1"/>
          <p:nvPr/>
        </p:nvSpPr>
        <p:spPr>
          <a:xfrm>
            <a:off x="5771046" y="4497613"/>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2A for “</a:t>
            </a:r>
            <a:r>
              <a:rPr b="1" i="0" lang="en" sz="1000" u="sng"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nd-gen </a:t>
            </a:r>
            <a:r>
              <a:rPr b="1" i="0" lang="en" sz="1000" u="sng" cap="none" strike="noStrike">
                <a:solidFill>
                  <a:srgbClr val="000000"/>
                </a:solidFill>
                <a:latin typeface="Arial"/>
                <a:ea typeface="Arial"/>
                <a:cs typeface="Arial"/>
                <a:sym typeface="Arial"/>
              </a:rPr>
              <a:t>A</a:t>
            </a:r>
            <a:r>
              <a:rPr b="0" i="0" lang="en" sz="1000" u="none" cap="none" strike="noStrike">
                <a:solidFill>
                  <a:srgbClr val="000000"/>
                </a:solidFill>
                <a:latin typeface="Arial"/>
                <a:ea typeface="Arial"/>
                <a:cs typeface="Arial"/>
                <a:sym typeface="Arial"/>
              </a:rPr>
              <a:t>ntipsychotics”</a:t>
            </a:r>
            <a:endParaRPr b="1" i="0" sz="1000" u="none" cap="none" strike="noStrike">
              <a:solidFill>
                <a:srgbClr val="000000"/>
              </a:solidFill>
              <a:latin typeface="Arial"/>
              <a:ea typeface="Arial"/>
              <a:cs typeface="Arial"/>
              <a:sym typeface="Arial"/>
            </a:endParaRPr>
          </a:p>
        </p:txBody>
      </p:sp>
      <p:pic>
        <p:nvPicPr>
          <p:cNvPr id="1832" name="Google Shape;1832;p78"/>
          <p:cNvPicPr preferRelativeResize="0"/>
          <p:nvPr/>
        </p:nvPicPr>
        <p:blipFill rotWithShape="1">
          <a:blip r:embed="rId6">
            <a:alphaModFix/>
          </a:blip>
          <a:srcRect b="0" l="0" r="0" t="0"/>
          <a:stretch/>
        </p:blipFill>
        <p:spPr>
          <a:xfrm rot="3318602">
            <a:off x="4288394" y="481056"/>
            <a:ext cx="1421631" cy="202896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6" name="Shape 1836"/>
        <p:cNvGrpSpPr/>
        <p:nvPr/>
      </p:nvGrpSpPr>
      <p:grpSpPr>
        <a:xfrm>
          <a:off x="0" y="0"/>
          <a:ext cx="0" cy="0"/>
          <a:chOff x="0" y="0"/>
          <a:chExt cx="0" cy="0"/>
        </a:xfrm>
      </p:grpSpPr>
      <p:pic>
        <p:nvPicPr>
          <p:cNvPr id="1837" name="Google Shape;1837;p79"/>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838" name="Google Shape;1838;p79"/>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839" name="Google Shape;1839;p79"/>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840" name="Google Shape;1840;p79"/>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1841" name="Google Shape;1841;p79"/>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1842" name="Google Shape;1842;p79"/>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1843" name="Google Shape;1843;p79"/>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1844" name="Google Shape;1844;p79"/>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1845" name="Google Shape;1845;p79"/>
          <p:cNvCxnSpPr>
            <a:endCxn id="1839"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846" name="Google Shape;1846;p79"/>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847" name="Google Shape;1847;p79"/>
          <p:cNvSpPr txBox="1"/>
          <p:nvPr/>
        </p:nvSpPr>
        <p:spPr>
          <a:xfrm>
            <a:off x="1924928" y="7412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848" name="Google Shape;1848;p79"/>
          <p:cNvGrpSpPr/>
          <p:nvPr/>
        </p:nvGrpSpPr>
        <p:grpSpPr>
          <a:xfrm>
            <a:off x="1516273" y="3769890"/>
            <a:ext cx="1278417" cy="1755485"/>
            <a:chOff x="6221889" y="2926374"/>
            <a:chExt cx="924179" cy="1269056"/>
          </a:xfrm>
        </p:grpSpPr>
        <p:grpSp>
          <p:nvGrpSpPr>
            <p:cNvPr id="1849" name="Google Shape;1849;p79"/>
            <p:cNvGrpSpPr/>
            <p:nvPr/>
          </p:nvGrpSpPr>
          <p:grpSpPr>
            <a:xfrm>
              <a:off x="6221889" y="2926374"/>
              <a:ext cx="924179" cy="1269056"/>
              <a:chOff x="6221889" y="2926374"/>
              <a:chExt cx="924179" cy="1269056"/>
            </a:xfrm>
          </p:grpSpPr>
          <p:grpSp>
            <p:nvGrpSpPr>
              <p:cNvPr id="1850" name="Google Shape;1850;p79"/>
              <p:cNvGrpSpPr/>
              <p:nvPr/>
            </p:nvGrpSpPr>
            <p:grpSpPr>
              <a:xfrm>
                <a:off x="6221889" y="2926374"/>
                <a:ext cx="924179" cy="702792"/>
                <a:chOff x="7692889" y="1344149"/>
                <a:chExt cx="924179" cy="702792"/>
              </a:xfrm>
            </p:grpSpPr>
            <p:grpSp>
              <p:nvGrpSpPr>
                <p:cNvPr id="1851" name="Google Shape;1851;p79"/>
                <p:cNvGrpSpPr/>
                <p:nvPr/>
              </p:nvGrpSpPr>
              <p:grpSpPr>
                <a:xfrm rot="5400000">
                  <a:off x="7808596" y="1514377"/>
                  <a:ext cx="535627" cy="529500"/>
                  <a:chOff x="7365092" y="931681"/>
                  <a:chExt cx="535627" cy="529500"/>
                </a:xfrm>
              </p:grpSpPr>
              <p:sp>
                <p:nvSpPr>
                  <p:cNvPr id="1852" name="Google Shape;1852;p79"/>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79"/>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54" name="Google Shape;1854;p79"/>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855" name="Google Shape;1855;p79"/>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856" name="Google Shape;1856;p79"/>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857" name="Google Shape;1857;p79"/>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1858" name="Google Shape;1858;p79"/>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1859" name="Google Shape;1859;p79"/>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
        <p:nvSpPr>
          <p:cNvPr id="1860" name="Google Shape;1860;p79"/>
          <p:cNvSpPr txBox="1"/>
          <p:nvPr/>
        </p:nvSpPr>
        <p:spPr>
          <a:xfrm>
            <a:off x="5771058" y="4039702"/>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5HT2A receptors</a:t>
            </a:r>
            <a:endParaRPr b="1" i="0" sz="1200" u="none" cap="none" strike="noStrike">
              <a:solidFill>
                <a:srgbClr val="000000"/>
              </a:solidFill>
              <a:latin typeface="Arial"/>
              <a:ea typeface="Arial"/>
              <a:cs typeface="Arial"/>
              <a:sym typeface="Arial"/>
            </a:endParaRPr>
          </a:p>
        </p:txBody>
      </p:sp>
      <p:grpSp>
        <p:nvGrpSpPr>
          <p:cNvPr id="1861" name="Google Shape;1861;p79"/>
          <p:cNvGrpSpPr/>
          <p:nvPr/>
        </p:nvGrpSpPr>
        <p:grpSpPr>
          <a:xfrm>
            <a:off x="6370216" y="3136359"/>
            <a:ext cx="1793686" cy="2083305"/>
            <a:chOff x="2292025" y="3445409"/>
            <a:chExt cx="1500615" cy="1742914"/>
          </a:xfrm>
        </p:grpSpPr>
        <p:grpSp>
          <p:nvGrpSpPr>
            <p:cNvPr id="1862" name="Google Shape;1862;p79"/>
            <p:cNvGrpSpPr/>
            <p:nvPr/>
          </p:nvGrpSpPr>
          <p:grpSpPr>
            <a:xfrm>
              <a:off x="2643052" y="3893681"/>
              <a:ext cx="1149588" cy="1294642"/>
              <a:chOff x="6635050" y="2000491"/>
              <a:chExt cx="2065376" cy="2325983"/>
            </a:xfrm>
          </p:grpSpPr>
          <p:pic>
            <p:nvPicPr>
              <p:cNvPr id="1863" name="Google Shape;1863;p79"/>
              <p:cNvPicPr preferRelativeResize="0"/>
              <p:nvPr/>
            </p:nvPicPr>
            <p:blipFill rotWithShape="1">
              <a:blip r:embed="rId7">
                <a:alphaModFix/>
              </a:blip>
              <a:srcRect b="0" l="64874" r="0" t="0"/>
              <a:stretch/>
            </p:blipFill>
            <p:spPr>
              <a:xfrm>
                <a:off x="7655287" y="2000503"/>
                <a:ext cx="670989" cy="990209"/>
              </a:xfrm>
              <a:prstGeom prst="rect">
                <a:avLst/>
              </a:prstGeom>
              <a:noFill/>
              <a:ln>
                <a:noFill/>
              </a:ln>
            </p:spPr>
          </p:pic>
          <p:pic>
            <p:nvPicPr>
              <p:cNvPr id="1864" name="Google Shape;1864;p79"/>
              <p:cNvPicPr preferRelativeResize="0"/>
              <p:nvPr/>
            </p:nvPicPr>
            <p:blipFill rotWithShape="1">
              <a:blip r:embed="rId7">
                <a:alphaModFix/>
              </a:blip>
              <a:srcRect b="0" l="0" r="60319" t="0"/>
              <a:stretch/>
            </p:blipFill>
            <p:spPr>
              <a:xfrm>
                <a:off x="6897275" y="2000491"/>
                <a:ext cx="757992" cy="990209"/>
              </a:xfrm>
              <a:prstGeom prst="rect">
                <a:avLst/>
              </a:prstGeom>
              <a:noFill/>
              <a:ln>
                <a:noFill/>
              </a:ln>
            </p:spPr>
          </p:pic>
          <p:pic>
            <p:nvPicPr>
              <p:cNvPr id="1865" name="Google Shape;1865;p79"/>
              <p:cNvPicPr preferRelativeResize="0"/>
              <p:nvPr/>
            </p:nvPicPr>
            <p:blipFill rotWithShape="1">
              <a:blip r:embed="rId8">
                <a:alphaModFix/>
              </a:blip>
              <a:srcRect b="0" l="0" r="0" t="20286"/>
              <a:stretch/>
            </p:blipFill>
            <p:spPr>
              <a:xfrm>
                <a:off x="6635050" y="2680100"/>
                <a:ext cx="2065376" cy="1646374"/>
              </a:xfrm>
              <a:prstGeom prst="rect">
                <a:avLst/>
              </a:prstGeom>
              <a:noFill/>
              <a:ln>
                <a:noFill/>
              </a:ln>
            </p:spPr>
          </p:pic>
        </p:grpSp>
        <p:grpSp>
          <p:nvGrpSpPr>
            <p:cNvPr id="1866" name="Google Shape;1866;p79"/>
            <p:cNvGrpSpPr/>
            <p:nvPr/>
          </p:nvGrpSpPr>
          <p:grpSpPr>
            <a:xfrm rot="-2242626">
              <a:off x="2389627" y="3607676"/>
              <a:ext cx="726496" cy="567300"/>
              <a:chOff x="1024250" y="3923325"/>
              <a:chExt cx="924000" cy="721525"/>
            </a:xfrm>
          </p:grpSpPr>
          <p:grpSp>
            <p:nvGrpSpPr>
              <p:cNvPr id="1867" name="Google Shape;1867;p79"/>
              <p:cNvGrpSpPr/>
              <p:nvPr/>
            </p:nvGrpSpPr>
            <p:grpSpPr>
              <a:xfrm rot="10800000">
                <a:off x="1024250" y="3923325"/>
                <a:ext cx="924000" cy="721525"/>
                <a:chOff x="1799350" y="888550"/>
                <a:chExt cx="924000" cy="721525"/>
              </a:xfrm>
            </p:grpSpPr>
            <p:sp>
              <p:nvSpPr>
                <p:cNvPr id="1868" name="Google Shape;1868;p79"/>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9" name="Google Shape;1869;p79"/>
                <p:cNvSpPr/>
                <p:nvPr/>
              </p:nvSpPr>
              <p:spPr>
                <a:xfrm>
                  <a:off x="2082150" y="1218825"/>
                  <a:ext cx="338700" cy="338700"/>
                </a:xfrm>
                <a:prstGeom prst="ellipse">
                  <a:avLst/>
                </a:prstGeom>
                <a:solidFill>
                  <a:srgbClr val="FFFFFF"/>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0" name="Google Shape;1870;p79"/>
                <p:cNvSpPr/>
                <p:nvPr/>
              </p:nvSpPr>
              <p:spPr>
                <a:xfrm>
                  <a:off x="1799350" y="1425575"/>
                  <a:ext cx="924000" cy="18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71" name="Google Shape;1871;p79"/>
              <p:cNvSpPr txBox="1"/>
              <p:nvPr/>
            </p:nvSpPr>
            <p:spPr>
              <a:xfrm>
                <a:off x="1194675" y="4310975"/>
                <a:ext cx="712500" cy="32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5HT2A</a:t>
                </a:r>
                <a:endParaRPr b="1" i="0" sz="800" u="none" cap="none" strike="noStrike">
                  <a:solidFill>
                    <a:srgbClr val="000000"/>
                  </a:solidFill>
                  <a:latin typeface="Arial"/>
                  <a:ea typeface="Arial"/>
                  <a:cs typeface="Arial"/>
                  <a:sym typeface="Arial"/>
                </a:endParaRPr>
              </a:p>
            </p:txBody>
          </p:sp>
        </p:grpSp>
      </p:grpSp>
      <p:pic>
        <p:nvPicPr>
          <p:cNvPr id="1872" name="Google Shape;1872;p79"/>
          <p:cNvPicPr preferRelativeResize="0"/>
          <p:nvPr/>
        </p:nvPicPr>
        <p:blipFill rotWithShape="1">
          <a:blip r:embed="rId9">
            <a:alphaModFix/>
          </a:blip>
          <a:srcRect b="0" l="0" r="0" t="0"/>
          <a:stretch/>
        </p:blipFill>
        <p:spPr>
          <a:xfrm rot="9409932">
            <a:off x="7273160" y="2985038"/>
            <a:ext cx="292618" cy="528354"/>
          </a:xfrm>
          <a:prstGeom prst="rect">
            <a:avLst/>
          </a:prstGeom>
          <a:noFill/>
          <a:ln>
            <a:noFill/>
          </a:ln>
        </p:spPr>
      </p:pic>
      <p:pic>
        <p:nvPicPr>
          <p:cNvPr id="1873" name="Google Shape;1873;p79"/>
          <p:cNvPicPr preferRelativeResize="0"/>
          <p:nvPr/>
        </p:nvPicPr>
        <p:blipFill rotWithShape="1">
          <a:blip r:embed="rId9">
            <a:alphaModFix/>
          </a:blip>
          <a:srcRect b="0" l="0" r="0" t="0"/>
          <a:stretch/>
        </p:blipFill>
        <p:spPr>
          <a:xfrm rot="-10354341">
            <a:off x="6099689" y="3313318"/>
            <a:ext cx="292618" cy="528355"/>
          </a:xfrm>
          <a:prstGeom prst="rect">
            <a:avLst/>
          </a:prstGeom>
          <a:noFill/>
          <a:ln>
            <a:noFill/>
          </a:ln>
        </p:spPr>
      </p:pic>
      <p:pic>
        <p:nvPicPr>
          <p:cNvPr id="1874" name="Google Shape;1874;p79"/>
          <p:cNvPicPr preferRelativeResize="0"/>
          <p:nvPr/>
        </p:nvPicPr>
        <p:blipFill rotWithShape="1">
          <a:blip r:embed="rId9">
            <a:alphaModFix/>
          </a:blip>
          <a:srcRect b="0" l="0" r="0" t="0"/>
          <a:stretch/>
        </p:blipFill>
        <p:spPr>
          <a:xfrm rot="9409932">
            <a:off x="6901362" y="2571731"/>
            <a:ext cx="292618" cy="528354"/>
          </a:xfrm>
          <a:prstGeom prst="rect">
            <a:avLst/>
          </a:prstGeom>
          <a:noFill/>
          <a:ln>
            <a:noFill/>
          </a:ln>
        </p:spPr>
      </p:pic>
      <p:pic>
        <p:nvPicPr>
          <p:cNvPr id="1875" name="Google Shape;1875;p79"/>
          <p:cNvPicPr preferRelativeResize="0"/>
          <p:nvPr/>
        </p:nvPicPr>
        <p:blipFill rotWithShape="1">
          <a:blip r:embed="rId9">
            <a:alphaModFix/>
          </a:blip>
          <a:srcRect b="0" l="0" r="0" t="0"/>
          <a:stretch/>
        </p:blipFill>
        <p:spPr>
          <a:xfrm rot="-10354320">
            <a:off x="6271441" y="2485764"/>
            <a:ext cx="298128" cy="538327"/>
          </a:xfrm>
          <a:prstGeom prst="rect">
            <a:avLst/>
          </a:prstGeom>
          <a:noFill/>
          <a:ln>
            <a:noFill/>
          </a:ln>
        </p:spPr>
      </p:pic>
      <p:pic>
        <p:nvPicPr>
          <p:cNvPr id="1876" name="Google Shape;1876;p79"/>
          <p:cNvPicPr preferRelativeResize="0"/>
          <p:nvPr/>
        </p:nvPicPr>
        <p:blipFill rotWithShape="1">
          <a:blip r:embed="rId9">
            <a:alphaModFix/>
          </a:blip>
          <a:srcRect b="0" l="0" r="0" t="0"/>
          <a:stretch/>
        </p:blipFill>
        <p:spPr>
          <a:xfrm rot="7923148">
            <a:off x="6573089" y="3157747"/>
            <a:ext cx="292618" cy="528354"/>
          </a:xfrm>
          <a:prstGeom prst="rect">
            <a:avLst/>
          </a:prstGeom>
          <a:noFill/>
          <a:ln>
            <a:noFill/>
          </a:ln>
        </p:spPr>
      </p:pic>
      <p:pic>
        <p:nvPicPr>
          <p:cNvPr id="1877" name="Google Shape;1877;p79"/>
          <p:cNvPicPr preferRelativeResize="0"/>
          <p:nvPr/>
        </p:nvPicPr>
        <p:blipFill rotWithShape="1">
          <a:blip r:embed="rId9">
            <a:alphaModFix/>
          </a:blip>
          <a:srcRect b="0" l="0" r="0" t="0"/>
          <a:stretch/>
        </p:blipFill>
        <p:spPr>
          <a:xfrm rot="5845657">
            <a:off x="8020491" y="3157746"/>
            <a:ext cx="292618" cy="528353"/>
          </a:xfrm>
          <a:prstGeom prst="rect">
            <a:avLst/>
          </a:prstGeom>
          <a:noFill/>
          <a:ln>
            <a:noFill/>
          </a:ln>
        </p:spPr>
      </p:pic>
      <p:pic>
        <p:nvPicPr>
          <p:cNvPr id="1878" name="Google Shape;1878;p79"/>
          <p:cNvPicPr preferRelativeResize="0"/>
          <p:nvPr/>
        </p:nvPicPr>
        <p:blipFill rotWithShape="1">
          <a:blip r:embed="rId9">
            <a:alphaModFix/>
          </a:blip>
          <a:srcRect b="0" l="0" r="0" t="0"/>
          <a:stretch/>
        </p:blipFill>
        <p:spPr>
          <a:xfrm rot="-1736464">
            <a:off x="6479794" y="1807335"/>
            <a:ext cx="292618" cy="528354"/>
          </a:xfrm>
          <a:prstGeom prst="rect">
            <a:avLst/>
          </a:prstGeom>
          <a:noFill/>
          <a:ln>
            <a:noFill/>
          </a:ln>
        </p:spPr>
      </p:pic>
      <p:pic>
        <p:nvPicPr>
          <p:cNvPr id="1879" name="Google Shape;1879;p79"/>
          <p:cNvPicPr preferRelativeResize="0"/>
          <p:nvPr/>
        </p:nvPicPr>
        <p:blipFill rotWithShape="1">
          <a:blip r:embed="rId9">
            <a:alphaModFix/>
          </a:blip>
          <a:srcRect b="0" l="0" r="0" t="0"/>
          <a:stretch/>
        </p:blipFill>
        <p:spPr>
          <a:xfrm rot="99284">
            <a:off x="7919288" y="2036148"/>
            <a:ext cx="298128" cy="538327"/>
          </a:xfrm>
          <a:prstGeom prst="rect">
            <a:avLst/>
          </a:prstGeom>
          <a:noFill/>
          <a:ln>
            <a:noFill/>
          </a:ln>
        </p:spPr>
      </p:pic>
      <p:pic>
        <p:nvPicPr>
          <p:cNvPr id="1880" name="Google Shape;1880;p79"/>
          <p:cNvPicPr preferRelativeResize="0"/>
          <p:nvPr/>
        </p:nvPicPr>
        <p:blipFill rotWithShape="1">
          <a:blip r:embed="rId9">
            <a:alphaModFix/>
          </a:blip>
          <a:srcRect b="0" l="0" r="0" t="0"/>
          <a:stretch/>
        </p:blipFill>
        <p:spPr>
          <a:xfrm rot="99263">
            <a:off x="7427699" y="2416317"/>
            <a:ext cx="292618" cy="528355"/>
          </a:xfrm>
          <a:prstGeom prst="rect">
            <a:avLst/>
          </a:prstGeom>
          <a:noFill/>
          <a:ln>
            <a:noFill/>
          </a:ln>
        </p:spPr>
      </p:pic>
      <p:sp>
        <p:nvSpPr>
          <p:cNvPr id="1881" name="Google Shape;1881;p79"/>
          <p:cNvSpPr txBox="1"/>
          <p:nvPr/>
        </p:nvSpPr>
        <p:spPr>
          <a:xfrm>
            <a:off x="5771046" y="4497613"/>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2A for “</a:t>
            </a:r>
            <a:r>
              <a:rPr b="1" i="0" lang="en" sz="1000" u="sng"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nd-gen </a:t>
            </a:r>
            <a:r>
              <a:rPr b="1" i="0" lang="en" sz="1000" u="sng" cap="none" strike="noStrike">
                <a:solidFill>
                  <a:srgbClr val="000000"/>
                </a:solidFill>
                <a:latin typeface="Arial"/>
                <a:ea typeface="Arial"/>
                <a:cs typeface="Arial"/>
                <a:sym typeface="Arial"/>
              </a:rPr>
              <a:t>A</a:t>
            </a:r>
            <a:r>
              <a:rPr b="0" i="0" lang="en" sz="1000" u="none" cap="none" strike="noStrike">
                <a:solidFill>
                  <a:srgbClr val="000000"/>
                </a:solidFill>
                <a:latin typeface="Arial"/>
                <a:ea typeface="Arial"/>
                <a:cs typeface="Arial"/>
                <a:sym typeface="Arial"/>
              </a:rPr>
              <a:t>ntipsychotics”</a:t>
            </a:r>
            <a:endParaRPr b="1" i="0" sz="1000" u="none" cap="none" strike="noStrike">
              <a:solidFill>
                <a:srgbClr val="000000"/>
              </a:solidFill>
              <a:latin typeface="Arial"/>
              <a:ea typeface="Arial"/>
              <a:cs typeface="Arial"/>
              <a:sym typeface="Arial"/>
            </a:endParaRPr>
          </a:p>
        </p:txBody>
      </p:sp>
      <p:pic>
        <p:nvPicPr>
          <p:cNvPr id="1882" name="Google Shape;1882;p79"/>
          <p:cNvPicPr preferRelativeResize="0"/>
          <p:nvPr/>
        </p:nvPicPr>
        <p:blipFill rotWithShape="1">
          <a:blip r:embed="rId6">
            <a:alphaModFix/>
          </a:blip>
          <a:srcRect b="0" l="0" r="0" t="0"/>
          <a:stretch/>
        </p:blipFill>
        <p:spPr>
          <a:xfrm rot="4644168">
            <a:off x="4358394" y="641756"/>
            <a:ext cx="1421631" cy="202896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6" name="Shape 1886"/>
        <p:cNvGrpSpPr/>
        <p:nvPr/>
      </p:nvGrpSpPr>
      <p:grpSpPr>
        <a:xfrm>
          <a:off x="0" y="0"/>
          <a:ext cx="0" cy="0"/>
          <a:chOff x="0" y="0"/>
          <a:chExt cx="0" cy="0"/>
        </a:xfrm>
      </p:grpSpPr>
      <p:pic>
        <p:nvPicPr>
          <p:cNvPr id="1887" name="Google Shape;1887;p80"/>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888" name="Google Shape;1888;p80"/>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889" name="Google Shape;1889;p80"/>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890" name="Google Shape;1890;p80"/>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1891" name="Google Shape;1891;p80"/>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1892" name="Google Shape;1892;p80"/>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1893" name="Google Shape;1893;p80"/>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1894" name="Google Shape;1894;p80"/>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1895" name="Google Shape;1895;p80"/>
          <p:cNvCxnSpPr>
            <a:endCxn id="1889"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896" name="Google Shape;1896;p80"/>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897" name="Google Shape;1897;p80"/>
          <p:cNvSpPr txBox="1"/>
          <p:nvPr/>
        </p:nvSpPr>
        <p:spPr>
          <a:xfrm>
            <a:off x="1924928" y="7412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898" name="Google Shape;1898;p80"/>
          <p:cNvGrpSpPr/>
          <p:nvPr/>
        </p:nvGrpSpPr>
        <p:grpSpPr>
          <a:xfrm>
            <a:off x="1516273" y="3769890"/>
            <a:ext cx="1278417" cy="1755485"/>
            <a:chOff x="6221889" y="2926374"/>
            <a:chExt cx="924179" cy="1269056"/>
          </a:xfrm>
        </p:grpSpPr>
        <p:grpSp>
          <p:nvGrpSpPr>
            <p:cNvPr id="1899" name="Google Shape;1899;p80"/>
            <p:cNvGrpSpPr/>
            <p:nvPr/>
          </p:nvGrpSpPr>
          <p:grpSpPr>
            <a:xfrm>
              <a:off x="6221889" y="2926374"/>
              <a:ext cx="924179" cy="1269056"/>
              <a:chOff x="6221889" y="2926374"/>
              <a:chExt cx="924179" cy="1269056"/>
            </a:xfrm>
          </p:grpSpPr>
          <p:grpSp>
            <p:nvGrpSpPr>
              <p:cNvPr id="1900" name="Google Shape;1900;p80"/>
              <p:cNvGrpSpPr/>
              <p:nvPr/>
            </p:nvGrpSpPr>
            <p:grpSpPr>
              <a:xfrm>
                <a:off x="6221889" y="2926374"/>
                <a:ext cx="924179" cy="702792"/>
                <a:chOff x="7692889" y="1344149"/>
                <a:chExt cx="924179" cy="702792"/>
              </a:xfrm>
            </p:grpSpPr>
            <p:grpSp>
              <p:nvGrpSpPr>
                <p:cNvPr id="1901" name="Google Shape;1901;p80"/>
                <p:cNvGrpSpPr/>
                <p:nvPr/>
              </p:nvGrpSpPr>
              <p:grpSpPr>
                <a:xfrm rot="5400000">
                  <a:off x="7808596" y="1514377"/>
                  <a:ext cx="535627" cy="529500"/>
                  <a:chOff x="7365092" y="931681"/>
                  <a:chExt cx="535627" cy="529500"/>
                </a:xfrm>
              </p:grpSpPr>
              <p:sp>
                <p:nvSpPr>
                  <p:cNvPr id="1902" name="Google Shape;1902;p80"/>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3" name="Google Shape;1903;p80"/>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04" name="Google Shape;1904;p80"/>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905" name="Google Shape;1905;p80"/>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906" name="Google Shape;1906;p80"/>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907" name="Google Shape;1907;p80"/>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1908" name="Google Shape;1908;p80"/>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1909" name="Google Shape;1909;p80"/>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
        <p:nvSpPr>
          <p:cNvPr id="1910" name="Google Shape;1910;p80"/>
          <p:cNvSpPr txBox="1"/>
          <p:nvPr/>
        </p:nvSpPr>
        <p:spPr>
          <a:xfrm>
            <a:off x="5771058" y="4039702"/>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5HT2A receptors</a:t>
            </a:r>
            <a:endParaRPr b="1" i="0" sz="1200" u="none" cap="none" strike="noStrike">
              <a:solidFill>
                <a:srgbClr val="000000"/>
              </a:solidFill>
              <a:latin typeface="Arial"/>
              <a:ea typeface="Arial"/>
              <a:cs typeface="Arial"/>
              <a:sym typeface="Arial"/>
            </a:endParaRPr>
          </a:p>
        </p:txBody>
      </p:sp>
      <p:grpSp>
        <p:nvGrpSpPr>
          <p:cNvPr id="1911" name="Google Shape;1911;p80"/>
          <p:cNvGrpSpPr/>
          <p:nvPr/>
        </p:nvGrpSpPr>
        <p:grpSpPr>
          <a:xfrm>
            <a:off x="6370216" y="3136359"/>
            <a:ext cx="1793686" cy="2083305"/>
            <a:chOff x="2292025" y="3445409"/>
            <a:chExt cx="1500615" cy="1742914"/>
          </a:xfrm>
        </p:grpSpPr>
        <p:grpSp>
          <p:nvGrpSpPr>
            <p:cNvPr id="1912" name="Google Shape;1912;p80"/>
            <p:cNvGrpSpPr/>
            <p:nvPr/>
          </p:nvGrpSpPr>
          <p:grpSpPr>
            <a:xfrm>
              <a:off x="2643052" y="3893681"/>
              <a:ext cx="1149588" cy="1294642"/>
              <a:chOff x="6635050" y="2000491"/>
              <a:chExt cx="2065376" cy="2325983"/>
            </a:xfrm>
          </p:grpSpPr>
          <p:pic>
            <p:nvPicPr>
              <p:cNvPr id="1913" name="Google Shape;1913;p80"/>
              <p:cNvPicPr preferRelativeResize="0"/>
              <p:nvPr/>
            </p:nvPicPr>
            <p:blipFill rotWithShape="1">
              <a:blip r:embed="rId7">
                <a:alphaModFix/>
              </a:blip>
              <a:srcRect b="0" l="64874" r="0" t="0"/>
              <a:stretch/>
            </p:blipFill>
            <p:spPr>
              <a:xfrm>
                <a:off x="7655287" y="2000503"/>
                <a:ext cx="670989" cy="990209"/>
              </a:xfrm>
              <a:prstGeom prst="rect">
                <a:avLst/>
              </a:prstGeom>
              <a:noFill/>
              <a:ln>
                <a:noFill/>
              </a:ln>
            </p:spPr>
          </p:pic>
          <p:pic>
            <p:nvPicPr>
              <p:cNvPr id="1914" name="Google Shape;1914;p80"/>
              <p:cNvPicPr preferRelativeResize="0"/>
              <p:nvPr/>
            </p:nvPicPr>
            <p:blipFill rotWithShape="1">
              <a:blip r:embed="rId7">
                <a:alphaModFix/>
              </a:blip>
              <a:srcRect b="0" l="0" r="60319" t="0"/>
              <a:stretch/>
            </p:blipFill>
            <p:spPr>
              <a:xfrm>
                <a:off x="6897275" y="2000491"/>
                <a:ext cx="757992" cy="990209"/>
              </a:xfrm>
              <a:prstGeom prst="rect">
                <a:avLst/>
              </a:prstGeom>
              <a:noFill/>
              <a:ln>
                <a:noFill/>
              </a:ln>
            </p:spPr>
          </p:pic>
          <p:pic>
            <p:nvPicPr>
              <p:cNvPr id="1915" name="Google Shape;1915;p80"/>
              <p:cNvPicPr preferRelativeResize="0"/>
              <p:nvPr/>
            </p:nvPicPr>
            <p:blipFill rotWithShape="1">
              <a:blip r:embed="rId8">
                <a:alphaModFix/>
              </a:blip>
              <a:srcRect b="0" l="0" r="0" t="20286"/>
              <a:stretch/>
            </p:blipFill>
            <p:spPr>
              <a:xfrm>
                <a:off x="6635050" y="2680100"/>
                <a:ext cx="2065376" cy="1646374"/>
              </a:xfrm>
              <a:prstGeom prst="rect">
                <a:avLst/>
              </a:prstGeom>
              <a:noFill/>
              <a:ln>
                <a:noFill/>
              </a:ln>
            </p:spPr>
          </p:pic>
        </p:grpSp>
        <p:grpSp>
          <p:nvGrpSpPr>
            <p:cNvPr id="1916" name="Google Shape;1916;p80"/>
            <p:cNvGrpSpPr/>
            <p:nvPr/>
          </p:nvGrpSpPr>
          <p:grpSpPr>
            <a:xfrm rot="-2242626">
              <a:off x="2389627" y="3607676"/>
              <a:ext cx="726496" cy="567300"/>
              <a:chOff x="1024250" y="3923325"/>
              <a:chExt cx="924000" cy="721525"/>
            </a:xfrm>
          </p:grpSpPr>
          <p:grpSp>
            <p:nvGrpSpPr>
              <p:cNvPr id="1917" name="Google Shape;1917;p80"/>
              <p:cNvGrpSpPr/>
              <p:nvPr/>
            </p:nvGrpSpPr>
            <p:grpSpPr>
              <a:xfrm rot="10800000">
                <a:off x="1024250" y="3923325"/>
                <a:ext cx="924000" cy="721525"/>
                <a:chOff x="1799350" y="888550"/>
                <a:chExt cx="924000" cy="721525"/>
              </a:xfrm>
            </p:grpSpPr>
            <p:sp>
              <p:nvSpPr>
                <p:cNvPr id="1918" name="Google Shape;1918;p80"/>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9" name="Google Shape;1919;p80"/>
                <p:cNvSpPr/>
                <p:nvPr/>
              </p:nvSpPr>
              <p:spPr>
                <a:xfrm>
                  <a:off x="2082150" y="1218825"/>
                  <a:ext cx="338700" cy="338700"/>
                </a:xfrm>
                <a:prstGeom prst="ellipse">
                  <a:avLst/>
                </a:prstGeom>
                <a:solidFill>
                  <a:srgbClr val="FFFFFF"/>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0" name="Google Shape;1920;p80"/>
                <p:cNvSpPr/>
                <p:nvPr/>
              </p:nvSpPr>
              <p:spPr>
                <a:xfrm>
                  <a:off x="1799350" y="1425575"/>
                  <a:ext cx="924000" cy="18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21" name="Google Shape;1921;p80"/>
              <p:cNvSpPr txBox="1"/>
              <p:nvPr/>
            </p:nvSpPr>
            <p:spPr>
              <a:xfrm>
                <a:off x="1194675" y="4310975"/>
                <a:ext cx="712500" cy="32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5HT2A</a:t>
                </a:r>
                <a:endParaRPr b="1" i="0" sz="800" u="none" cap="none" strike="noStrike">
                  <a:solidFill>
                    <a:srgbClr val="000000"/>
                  </a:solidFill>
                  <a:latin typeface="Arial"/>
                  <a:ea typeface="Arial"/>
                  <a:cs typeface="Arial"/>
                  <a:sym typeface="Arial"/>
                </a:endParaRPr>
              </a:p>
            </p:txBody>
          </p:sp>
        </p:grpSp>
      </p:grpSp>
      <p:pic>
        <p:nvPicPr>
          <p:cNvPr id="1922" name="Google Shape;1922;p80"/>
          <p:cNvPicPr preferRelativeResize="0"/>
          <p:nvPr/>
        </p:nvPicPr>
        <p:blipFill rotWithShape="1">
          <a:blip r:embed="rId9">
            <a:alphaModFix/>
          </a:blip>
          <a:srcRect b="0" l="0" r="0" t="0"/>
          <a:stretch/>
        </p:blipFill>
        <p:spPr>
          <a:xfrm rot="9409932">
            <a:off x="7273160" y="2985038"/>
            <a:ext cx="292618" cy="528354"/>
          </a:xfrm>
          <a:prstGeom prst="rect">
            <a:avLst/>
          </a:prstGeom>
          <a:noFill/>
          <a:ln>
            <a:noFill/>
          </a:ln>
        </p:spPr>
      </p:pic>
      <p:pic>
        <p:nvPicPr>
          <p:cNvPr id="1923" name="Google Shape;1923;p80"/>
          <p:cNvPicPr preferRelativeResize="0"/>
          <p:nvPr/>
        </p:nvPicPr>
        <p:blipFill rotWithShape="1">
          <a:blip r:embed="rId9">
            <a:alphaModFix/>
          </a:blip>
          <a:srcRect b="0" l="0" r="0" t="0"/>
          <a:stretch/>
        </p:blipFill>
        <p:spPr>
          <a:xfrm rot="-10354341">
            <a:off x="6099689" y="3313318"/>
            <a:ext cx="292618" cy="528355"/>
          </a:xfrm>
          <a:prstGeom prst="rect">
            <a:avLst/>
          </a:prstGeom>
          <a:noFill/>
          <a:ln>
            <a:noFill/>
          </a:ln>
        </p:spPr>
      </p:pic>
      <p:pic>
        <p:nvPicPr>
          <p:cNvPr id="1924" name="Google Shape;1924;p80"/>
          <p:cNvPicPr preferRelativeResize="0"/>
          <p:nvPr/>
        </p:nvPicPr>
        <p:blipFill rotWithShape="1">
          <a:blip r:embed="rId9">
            <a:alphaModFix/>
          </a:blip>
          <a:srcRect b="0" l="0" r="0" t="0"/>
          <a:stretch/>
        </p:blipFill>
        <p:spPr>
          <a:xfrm rot="9409932">
            <a:off x="6901362" y="2571731"/>
            <a:ext cx="292618" cy="528354"/>
          </a:xfrm>
          <a:prstGeom prst="rect">
            <a:avLst/>
          </a:prstGeom>
          <a:noFill/>
          <a:ln>
            <a:noFill/>
          </a:ln>
        </p:spPr>
      </p:pic>
      <p:pic>
        <p:nvPicPr>
          <p:cNvPr id="1925" name="Google Shape;1925;p80"/>
          <p:cNvPicPr preferRelativeResize="0"/>
          <p:nvPr/>
        </p:nvPicPr>
        <p:blipFill rotWithShape="1">
          <a:blip r:embed="rId9">
            <a:alphaModFix/>
          </a:blip>
          <a:srcRect b="0" l="0" r="0" t="0"/>
          <a:stretch/>
        </p:blipFill>
        <p:spPr>
          <a:xfrm rot="-10354320">
            <a:off x="6271441" y="2485764"/>
            <a:ext cx="298128" cy="538327"/>
          </a:xfrm>
          <a:prstGeom prst="rect">
            <a:avLst/>
          </a:prstGeom>
          <a:noFill/>
          <a:ln>
            <a:noFill/>
          </a:ln>
        </p:spPr>
      </p:pic>
      <p:pic>
        <p:nvPicPr>
          <p:cNvPr id="1926" name="Google Shape;1926;p80"/>
          <p:cNvPicPr preferRelativeResize="0"/>
          <p:nvPr/>
        </p:nvPicPr>
        <p:blipFill rotWithShape="1">
          <a:blip r:embed="rId9">
            <a:alphaModFix/>
          </a:blip>
          <a:srcRect b="0" l="0" r="0" t="0"/>
          <a:stretch/>
        </p:blipFill>
        <p:spPr>
          <a:xfrm rot="7923148">
            <a:off x="6573089" y="3157747"/>
            <a:ext cx="292618" cy="528354"/>
          </a:xfrm>
          <a:prstGeom prst="rect">
            <a:avLst/>
          </a:prstGeom>
          <a:noFill/>
          <a:ln>
            <a:noFill/>
          </a:ln>
        </p:spPr>
      </p:pic>
      <p:pic>
        <p:nvPicPr>
          <p:cNvPr id="1927" name="Google Shape;1927;p80"/>
          <p:cNvPicPr preferRelativeResize="0"/>
          <p:nvPr/>
        </p:nvPicPr>
        <p:blipFill rotWithShape="1">
          <a:blip r:embed="rId9">
            <a:alphaModFix/>
          </a:blip>
          <a:srcRect b="0" l="0" r="0" t="0"/>
          <a:stretch/>
        </p:blipFill>
        <p:spPr>
          <a:xfrm rot="5845657">
            <a:off x="8020491" y="3157746"/>
            <a:ext cx="292618" cy="528353"/>
          </a:xfrm>
          <a:prstGeom prst="rect">
            <a:avLst/>
          </a:prstGeom>
          <a:noFill/>
          <a:ln>
            <a:noFill/>
          </a:ln>
        </p:spPr>
      </p:pic>
      <p:pic>
        <p:nvPicPr>
          <p:cNvPr id="1928" name="Google Shape;1928;p80"/>
          <p:cNvPicPr preferRelativeResize="0"/>
          <p:nvPr/>
        </p:nvPicPr>
        <p:blipFill rotWithShape="1">
          <a:blip r:embed="rId9">
            <a:alphaModFix/>
          </a:blip>
          <a:srcRect b="0" l="0" r="0" t="0"/>
          <a:stretch/>
        </p:blipFill>
        <p:spPr>
          <a:xfrm rot="-1736464">
            <a:off x="6479794" y="1807335"/>
            <a:ext cx="292618" cy="528354"/>
          </a:xfrm>
          <a:prstGeom prst="rect">
            <a:avLst/>
          </a:prstGeom>
          <a:noFill/>
          <a:ln>
            <a:noFill/>
          </a:ln>
        </p:spPr>
      </p:pic>
      <p:pic>
        <p:nvPicPr>
          <p:cNvPr id="1929" name="Google Shape;1929;p80"/>
          <p:cNvPicPr preferRelativeResize="0"/>
          <p:nvPr/>
        </p:nvPicPr>
        <p:blipFill rotWithShape="1">
          <a:blip r:embed="rId9">
            <a:alphaModFix/>
          </a:blip>
          <a:srcRect b="0" l="0" r="0" t="0"/>
          <a:stretch/>
        </p:blipFill>
        <p:spPr>
          <a:xfrm rot="99284">
            <a:off x="7919288" y="2036148"/>
            <a:ext cx="298128" cy="538327"/>
          </a:xfrm>
          <a:prstGeom prst="rect">
            <a:avLst/>
          </a:prstGeom>
          <a:noFill/>
          <a:ln>
            <a:noFill/>
          </a:ln>
        </p:spPr>
      </p:pic>
      <p:pic>
        <p:nvPicPr>
          <p:cNvPr id="1930" name="Google Shape;1930;p80"/>
          <p:cNvPicPr preferRelativeResize="0"/>
          <p:nvPr/>
        </p:nvPicPr>
        <p:blipFill rotWithShape="1">
          <a:blip r:embed="rId9">
            <a:alphaModFix/>
          </a:blip>
          <a:srcRect b="0" l="0" r="0" t="0"/>
          <a:stretch/>
        </p:blipFill>
        <p:spPr>
          <a:xfrm rot="99263">
            <a:off x="7427699" y="2416317"/>
            <a:ext cx="292618" cy="528355"/>
          </a:xfrm>
          <a:prstGeom prst="rect">
            <a:avLst/>
          </a:prstGeom>
          <a:noFill/>
          <a:ln>
            <a:noFill/>
          </a:ln>
        </p:spPr>
      </p:pic>
      <p:sp>
        <p:nvSpPr>
          <p:cNvPr id="1931" name="Google Shape;1931;p80"/>
          <p:cNvSpPr txBox="1"/>
          <p:nvPr/>
        </p:nvSpPr>
        <p:spPr>
          <a:xfrm>
            <a:off x="5771046" y="4497613"/>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2A for “</a:t>
            </a:r>
            <a:r>
              <a:rPr b="1" i="0" lang="en" sz="1000" u="sng"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nd-gen </a:t>
            </a:r>
            <a:r>
              <a:rPr b="1" i="0" lang="en" sz="1000" u="sng" cap="none" strike="noStrike">
                <a:solidFill>
                  <a:srgbClr val="000000"/>
                </a:solidFill>
                <a:latin typeface="Arial"/>
                <a:ea typeface="Arial"/>
                <a:cs typeface="Arial"/>
                <a:sym typeface="Arial"/>
              </a:rPr>
              <a:t>A</a:t>
            </a:r>
            <a:r>
              <a:rPr b="0" i="0" lang="en" sz="1000" u="none" cap="none" strike="noStrike">
                <a:solidFill>
                  <a:srgbClr val="000000"/>
                </a:solidFill>
                <a:latin typeface="Arial"/>
                <a:ea typeface="Arial"/>
                <a:cs typeface="Arial"/>
                <a:sym typeface="Arial"/>
              </a:rPr>
              <a:t>ntipsychotics”</a:t>
            </a:r>
            <a:endParaRPr b="1" i="0" sz="1000" u="none" cap="none" strike="noStrike">
              <a:solidFill>
                <a:srgbClr val="000000"/>
              </a:solidFill>
              <a:latin typeface="Arial"/>
              <a:ea typeface="Arial"/>
              <a:cs typeface="Arial"/>
              <a:sym typeface="Arial"/>
            </a:endParaRPr>
          </a:p>
        </p:txBody>
      </p:sp>
      <p:pic>
        <p:nvPicPr>
          <p:cNvPr id="1932" name="Google Shape;1932;p80"/>
          <p:cNvPicPr preferRelativeResize="0"/>
          <p:nvPr/>
        </p:nvPicPr>
        <p:blipFill rotWithShape="1">
          <a:blip r:embed="rId6">
            <a:alphaModFix/>
          </a:blip>
          <a:srcRect b="0" l="0" r="0" t="0"/>
          <a:stretch/>
        </p:blipFill>
        <p:spPr>
          <a:xfrm rot="5651553">
            <a:off x="4463344" y="737906"/>
            <a:ext cx="1421631" cy="202896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6" name="Shape 1936"/>
        <p:cNvGrpSpPr/>
        <p:nvPr/>
      </p:nvGrpSpPr>
      <p:grpSpPr>
        <a:xfrm>
          <a:off x="0" y="0"/>
          <a:ext cx="0" cy="0"/>
          <a:chOff x="0" y="0"/>
          <a:chExt cx="0" cy="0"/>
        </a:xfrm>
      </p:grpSpPr>
      <p:pic>
        <p:nvPicPr>
          <p:cNvPr id="1937" name="Google Shape;1937;p81"/>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938" name="Google Shape;1938;p81"/>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939" name="Google Shape;1939;p81"/>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940" name="Google Shape;1940;p81"/>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1941" name="Google Shape;1941;p81"/>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1942" name="Google Shape;1942;p81"/>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1943" name="Google Shape;1943;p81"/>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1944" name="Google Shape;1944;p81"/>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1945" name="Google Shape;1945;p81"/>
          <p:cNvCxnSpPr>
            <a:endCxn id="1939"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946" name="Google Shape;1946;p81"/>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947" name="Google Shape;1947;p81"/>
          <p:cNvSpPr txBox="1"/>
          <p:nvPr/>
        </p:nvSpPr>
        <p:spPr>
          <a:xfrm>
            <a:off x="1924928" y="7412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948" name="Google Shape;1948;p81"/>
          <p:cNvGrpSpPr/>
          <p:nvPr/>
        </p:nvGrpSpPr>
        <p:grpSpPr>
          <a:xfrm>
            <a:off x="1516273" y="3769890"/>
            <a:ext cx="1278417" cy="1755485"/>
            <a:chOff x="6221889" y="2926374"/>
            <a:chExt cx="924179" cy="1269056"/>
          </a:xfrm>
        </p:grpSpPr>
        <p:grpSp>
          <p:nvGrpSpPr>
            <p:cNvPr id="1949" name="Google Shape;1949;p81"/>
            <p:cNvGrpSpPr/>
            <p:nvPr/>
          </p:nvGrpSpPr>
          <p:grpSpPr>
            <a:xfrm>
              <a:off x="6221889" y="2926374"/>
              <a:ext cx="924179" cy="1269056"/>
              <a:chOff x="6221889" y="2926374"/>
              <a:chExt cx="924179" cy="1269056"/>
            </a:xfrm>
          </p:grpSpPr>
          <p:grpSp>
            <p:nvGrpSpPr>
              <p:cNvPr id="1950" name="Google Shape;1950;p81"/>
              <p:cNvGrpSpPr/>
              <p:nvPr/>
            </p:nvGrpSpPr>
            <p:grpSpPr>
              <a:xfrm>
                <a:off x="6221889" y="2926374"/>
                <a:ext cx="924179" cy="702792"/>
                <a:chOff x="7692889" y="1344149"/>
                <a:chExt cx="924179" cy="702792"/>
              </a:xfrm>
            </p:grpSpPr>
            <p:grpSp>
              <p:nvGrpSpPr>
                <p:cNvPr id="1951" name="Google Shape;1951;p81"/>
                <p:cNvGrpSpPr/>
                <p:nvPr/>
              </p:nvGrpSpPr>
              <p:grpSpPr>
                <a:xfrm rot="5400000">
                  <a:off x="7808596" y="1514377"/>
                  <a:ext cx="535627" cy="529500"/>
                  <a:chOff x="7365092" y="931681"/>
                  <a:chExt cx="535627" cy="529500"/>
                </a:xfrm>
              </p:grpSpPr>
              <p:sp>
                <p:nvSpPr>
                  <p:cNvPr id="1952" name="Google Shape;1952;p81"/>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3" name="Google Shape;1953;p81"/>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54" name="Google Shape;1954;p81"/>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955" name="Google Shape;1955;p81"/>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1956" name="Google Shape;1956;p81"/>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1957" name="Google Shape;1957;p81"/>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1958" name="Google Shape;1958;p81"/>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1959" name="Google Shape;1959;p81"/>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
        <p:nvSpPr>
          <p:cNvPr id="1960" name="Google Shape;1960;p81"/>
          <p:cNvSpPr txBox="1"/>
          <p:nvPr/>
        </p:nvSpPr>
        <p:spPr>
          <a:xfrm>
            <a:off x="5771058" y="4039702"/>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5HT2A receptors</a:t>
            </a:r>
            <a:endParaRPr b="1" i="0" sz="1200" u="none" cap="none" strike="noStrike">
              <a:solidFill>
                <a:srgbClr val="000000"/>
              </a:solidFill>
              <a:latin typeface="Arial"/>
              <a:ea typeface="Arial"/>
              <a:cs typeface="Arial"/>
              <a:sym typeface="Arial"/>
            </a:endParaRPr>
          </a:p>
        </p:txBody>
      </p:sp>
      <p:grpSp>
        <p:nvGrpSpPr>
          <p:cNvPr id="1961" name="Google Shape;1961;p81"/>
          <p:cNvGrpSpPr/>
          <p:nvPr/>
        </p:nvGrpSpPr>
        <p:grpSpPr>
          <a:xfrm>
            <a:off x="6370216" y="3136359"/>
            <a:ext cx="1793686" cy="2083305"/>
            <a:chOff x="2292025" y="3445409"/>
            <a:chExt cx="1500615" cy="1742914"/>
          </a:xfrm>
        </p:grpSpPr>
        <p:grpSp>
          <p:nvGrpSpPr>
            <p:cNvPr id="1962" name="Google Shape;1962;p81"/>
            <p:cNvGrpSpPr/>
            <p:nvPr/>
          </p:nvGrpSpPr>
          <p:grpSpPr>
            <a:xfrm>
              <a:off x="2643052" y="3893681"/>
              <a:ext cx="1149588" cy="1294642"/>
              <a:chOff x="6635050" y="2000491"/>
              <a:chExt cx="2065376" cy="2325983"/>
            </a:xfrm>
          </p:grpSpPr>
          <p:pic>
            <p:nvPicPr>
              <p:cNvPr id="1963" name="Google Shape;1963;p81"/>
              <p:cNvPicPr preferRelativeResize="0"/>
              <p:nvPr/>
            </p:nvPicPr>
            <p:blipFill rotWithShape="1">
              <a:blip r:embed="rId7">
                <a:alphaModFix/>
              </a:blip>
              <a:srcRect b="0" l="64874" r="0" t="0"/>
              <a:stretch/>
            </p:blipFill>
            <p:spPr>
              <a:xfrm>
                <a:off x="7655287" y="2000503"/>
                <a:ext cx="670989" cy="990209"/>
              </a:xfrm>
              <a:prstGeom prst="rect">
                <a:avLst/>
              </a:prstGeom>
              <a:noFill/>
              <a:ln>
                <a:noFill/>
              </a:ln>
            </p:spPr>
          </p:pic>
          <p:pic>
            <p:nvPicPr>
              <p:cNvPr id="1964" name="Google Shape;1964;p81"/>
              <p:cNvPicPr preferRelativeResize="0"/>
              <p:nvPr/>
            </p:nvPicPr>
            <p:blipFill rotWithShape="1">
              <a:blip r:embed="rId7">
                <a:alphaModFix/>
              </a:blip>
              <a:srcRect b="0" l="0" r="60319" t="0"/>
              <a:stretch/>
            </p:blipFill>
            <p:spPr>
              <a:xfrm>
                <a:off x="6897275" y="2000491"/>
                <a:ext cx="757992" cy="990209"/>
              </a:xfrm>
              <a:prstGeom prst="rect">
                <a:avLst/>
              </a:prstGeom>
              <a:noFill/>
              <a:ln>
                <a:noFill/>
              </a:ln>
            </p:spPr>
          </p:pic>
          <p:pic>
            <p:nvPicPr>
              <p:cNvPr id="1965" name="Google Shape;1965;p81"/>
              <p:cNvPicPr preferRelativeResize="0"/>
              <p:nvPr/>
            </p:nvPicPr>
            <p:blipFill rotWithShape="1">
              <a:blip r:embed="rId8">
                <a:alphaModFix/>
              </a:blip>
              <a:srcRect b="0" l="0" r="0" t="20286"/>
              <a:stretch/>
            </p:blipFill>
            <p:spPr>
              <a:xfrm>
                <a:off x="6635050" y="2680100"/>
                <a:ext cx="2065376" cy="1646374"/>
              </a:xfrm>
              <a:prstGeom prst="rect">
                <a:avLst/>
              </a:prstGeom>
              <a:noFill/>
              <a:ln>
                <a:noFill/>
              </a:ln>
            </p:spPr>
          </p:pic>
        </p:grpSp>
        <p:grpSp>
          <p:nvGrpSpPr>
            <p:cNvPr id="1966" name="Google Shape;1966;p81"/>
            <p:cNvGrpSpPr/>
            <p:nvPr/>
          </p:nvGrpSpPr>
          <p:grpSpPr>
            <a:xfrm rot="-2242626">
              <a:off x="2389627" y="3607676"/>
              <a:ext cx="726496" cy="567300"/>
              <a:chOff x="1024250" y="3923325"/>
              <a:chExt cx="924000" cy="721525"/>
            </a:xfrm>
          </p:grpSpPr>
          <p:grpSp>
            <p:nvGrpSpPr>
              <p:cNvPr id="1967" name="Google Shape;1967;p81"/>
              <p:cNvGrpSpPr/>
              <p:nvPr/>
            </p:nvGrpSpPr>
            <p:grpSpPr>
              <a:xfrm rot="10800000">
                <a:off x="1024250" y="3923325"/>
                <a:ext cx="924000" cy="721525"/>
                <a:chOff x="1799350" y="888550"/>
                <a:chExt cx="924000" cy="721525"/>
              </a:xfrm>
            </p:grpSpPr>
            <p:sp>
              <p:nvSpPr>
                <p:cNvPr id="1968" name="Google Shape;1968;p81"/>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81"/>
                <p:cNvSpPr/>
                <p:nvPr/>
              </p:nvSpPr>
              <p:spPr>
                <a:xfrm>
                  <a:off x="2082150" y="1218825"/>
                  <a:ext cx="338700" cy="338700"/>
                </a:xfrm>
                <a:prstGeom prst="ellipse">
                  <a:avLst/>
                </a:prstGeom>
                <a:solidFill>
                  <a:srgbClr val="FFFFFF"/>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p81"/>
                <p:cNvSpPr/>
                <p:nvPr/>
              </p:nvSpPr>
              <p:spPr>
                <a:xfrm>
                  <a:off x="1799350" y="1425575"/>
                  <a:ext cx="924000" cy="18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71" name="Google Shape;1971;p81"/>
              <p:cNvSpPr txBox="1"/>
              <p:nvPr/>
            </p:nvSpPr>
            <p:spPr>
              <a:xfrm>
                <a:off x="1194675" y="4310975"/>
                <a:ext cx="712500" cy="32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5HT2A</a:t>
                </a:r>
                <a:endParaRPr b="1" i="0" sz="800" u="none" cap="none" strike="noStrike">
                  <a:solidFill>
                    <a:srgbClr val="000000"/>
                  </a:solidFill>
                  <a:latin typeface="Arial"/>
                  <a:ea typeface="Arial"/>
                  <a:cs typeface="Arial"/>
                  <a:sym typeface="Arial"/>
                </a:endParaRPr>
              </a:p>
            </p:txBody>
          </p:sp>
        </p:grpSp>
      </p:grpSp>
      <p:pic>
        <p:nvPicPr>
          <p:cNvPr id="1972" name="Google Shape;1972;p81"/>
          <p:cNvPicPr preferRelativeResize="0"/>
          <p:nvPr/>
        </p:nvPicPr>
        <p:blipFill rotWithShape="1">
          <a:blip r:embed="rId9">
            <a:alphaModFix/>
          </a:blip>
          <a:srcRect b="0" l="0" r="0" t="0"/>
          <a:stretch/>
        </p:blipFill>
        <p:spPr>
          <a:xfrm rot="9409932">
            <a:off x="7273160" y="2985038"/>
            <a:ext cx="292618" cy="528354"/>
          </a:xfrm>
          <a:prstGeom prst="rect">
            <a:avLst/>
          </a:prstGeom>
          <a:noFill/>
          <a:ln>
            <a:noFill/>
          </a:ln>
        </p:spPr>
      </p:pic>
      <p:pic>
        <p:nvPicPr>
          <p:cNvPr id="1973" name="Google Shape;1973;p81"/>
          <p:cNvPicPr preferRelativeResize="0"/>
          <p:nvPr/>
        </p:nvPicPr>
        <p:blipFill rotWithShape="1">
          <a:blip r:embed="rId9">
            <a:alphaModFix/>
          </a:blip>
          <a:srcRect b="0" l="0" r="0" t="0"/>
          <a:stretch/>
        </p:blipFill>
        <p:spPr>
          <a:xfrm rot="-10354341">
            <a:off x="6099689" y="3313318"/>
            <a:ext cx="292618" cy="528355"/>
          </a:xfrm>
          <a:prstGeom prst="rect">
            <a:avLst/>
          </a:prstGeom>
          <a:noFill/>
          <a:ln>
            <a:noFill/>
          </a:ln>
        </p:spPr>
      </p:pic>
      <p:pic>
        <p:nvPicPr>
          <p:cNvPr id="1974" name="Google Shape;1974;p81"/>
          <p:cNvPicPr preferRelativeResize="0"/>
          <p:nvPr/>
        </p:nvPicPr>
        <p:blipFill rotWithShape="1">
          <a:blip r:embed="rId9">
            <a:alphaModFix/>
          </a:blip>
          <a:srcRect b="0" l="0" r="0" t="0"/>
          <a:stretch/>
        </p:blipFill>
        <p:spPr>
          <a:xfrm rot="9409932">
            <a:off x="6901362" y="2571731"/>
            <a:ext cx="292618" cy="528354"/>
          </a:xfrm>
          <a:prstGeom prst="rect">
            <a:avLst/>
          </a:prstGeom>
          <a:noFill/>
          <a:ln>
            <a:noFill/>
          </a:ln>
        </p:spPr>
      </p:pic>
      <p:pic>
        <p:nvPicPr>
          <p:cNvPr id="1975" name="Google Shape;1975;p81"/>
          <p:cNvPicPr preferRelativeResize="0"/>
          <p:nvPr/>
        </p:nvPicPr>
        <p:blipFill rotWithShape="1">
          <a:blip r:embed="rId9">
            <a:alphaModFix/>
          </a:blip>
          <a:srcRect b="0" l="0" r="0" t="0"/>
          <a:stretch/>
        </p:blipFill>
        <p:spPr>
          <a:xfrm rot="-10354320">
            <a:off x="6271441" y="2485764"/>
            <a:ext cx="298128" cy="538327"/>
          </a:xfrm>
          <a:prstGeom prst="rect">
            <a:avLst/>
          </a:prstGeom>
          <a:noFill/>
          <a:ln>
            <a:noFill/>
          </a:ln>
        </p:spPr>
      </p:pic>
      <p:pic>
        <p:nvPicPr>
          <p:cNvPr id="1976" name="Google Shape;1976;p81"/>
          <p:cNvPicPr preferRelativeResize="0"/>
          <p:nvPr/>
        </p:nvPicPr>
        <p:blipFill rotWithShape="1">
          <a:blip r:embed="rId9">
            <a:alphaModFix/>
          </a:blip>
          <a:srcRect b="0" l="0" r="0" t="0"/>
          <a:stretch/>
        </p:blipFill>
        <p:spPr>
          <a:xfrm rot="7923148">
            <a:off x="6573089" y="3157747"/>
            <a:ext cx="292618" cy="528354"/>
          </a:xfrm>
          <a:prstGeom prst="rect">
            <a:avLst/>
          </a:prstGeom>
          <a:noFill/>
          <a:ln>
            <a:noFill/>
          </a:ln>
        </p:spPr>
      </p:pic>
      <p:pic>
        <p:nvPicPr>
          <p:cNvPr id="1977" name="Google Shape;1977;p81"/>
          <p:cNvPicPr preferRelativeResize="0"/>
          <p:nvPr/>
        </p:nvPicPr>
        <p:blipFill rotWithShape="1">
          <a:blip r:embed="rId9">
            <a:alphaModFix/>
          </a:blip>
          <a:srcRect b="0" l="0" r="0" t="0"/>
          <a:stretch/>
        </p:blipFill>
        <p:spPr>
          <a:xfrm rot="5845657">
            <a:off x="8020491" y="3157746"/>
            <a:ext cx="292618" cy="528353"/>
          </a:xfrm>
          <a:prstGeom prst="rect">
            <a:avLst/>
          </a:prstGeom>
          <a:noFill/>
          <a:ln>
            <a:noFill/>
          </a:ln>
        </p:spPr>
      </p:pic>
      <p:pic>
        <p:nvPicPr>
          <p:cNvPr id="1978" name="Google Shape;1978;p81"/>
          <p:cNvPicPr preferRelativeResize="0"/>
          <p:nvPr/>
        </p:nvPicPr>
        <p:blipFill rotWithShape="1">
          <a:blip r:embed="rId9">
            <a:alphaModFix/>
          </a:blip>
          <a:srcRect b="0" l="0" r="0" t="0"/>
          <a:stretch/>
        </p:blipFill>
        <p:spPr>
          <a:xfrm rot="-1736464">
            <a:off x="6479794" y="1807335"/>
            <a:ext cx="292618" cy="528354"/>
          </a:xfrm>
          <a:prstGeom prst="rect">
            <a:avLst/>
          </a:prstGeom>
          <a:noFill/>
          <a:ln>
            <a:noFill/>
          </a:ln>
        </p:spPr>
      </p:pic>
      <p:pic>
        <p:nvPicPr>
          <p:cNvPr id="1979" name="Google Shape;1979;p81"/>
          <p:cNvPicPr preferRelativeResize="0"/>
          <p:nvPr/>
        </p:nvPicPr>
        <p:blipFill rotWithShape="1">
          <a:blip r:embed="rId9">
            <a:alphaModFix/>
          </a:blip>
          <a:srcRect b="0" l="0" r="0" t="0"/>
          <a:stretch/>
        </p:blipFill>
        <p:spPr>
          <a:xfrm rot="99284">
            <a:off x="7919288" y="2036148"/>
            <a:ext cx="298128" cy="538327"/>
          </a:xfrm>
          <a:prstGeom prst="rect">
            <a:avLst/>
          </a:prstGeom>
          <a:noFill/>
          <a:ln>
            <a:noFill/>
          </a:ln>
        </p:spPr>
      </p:pic>
      <p:pic>
        <p:nvPicPr>
          <p:cNvPr id="1980" name="Google Shape;1980;p81"/>
          <p:cNvPicPr preferRelativeResize="0"/>
          <p:nvPr/>
        </p:nvPicPr>
        <p:blipFill rotWithShape="1">
          <a:blip r:embed="rId9">
            <a:alphaModFix/>
          </a:blip>
          <a:srcRect b="0" l="0" r="0" t="0"/>
          <a:stretch/>
        </p:blipFill>
        <p:spPr>
          <a:xfrm rot="99263">
            <a:off x="7427699" y="2416317"/>
            <a:ext cx="292618" cy="528355"/>
          </a:xfrm>
          <a:prstGeom prst="rect">
            <a:avLst/>
          </a:prstGeom>
          <a:noFill/>
          <a:ln>
            <a:noFill/>
          </a:ln>
        </p:spPr>
      </p:pic>
      <p:sp>
        <p:nvSpPr>
          <p:cNvPr id="1981" name="Google Shape;1981;p81"/>
          <p:cNvSpPr txBox="1"/>
          <p:nvPr/>
        </p:nvSpPr>
        <p:spPr>
          <a:xfrm>
            <a:off x="5771046" y="4497613"/>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2A for “</a:t>
            </a:r>
            <a:r>
              <a:rPr b="1" i="0" lang="en" sz="1000" u="sng"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nd-gen </a:t>
            </a:r>
            <a:r>
              <a:rPr b="1" i="0" lang="en" sz="1000" u="sng" cap="none" strike="noStrike">
                <a:solidFill>
                  <a:srgbClr val="000000"/>
                </a:solidFill>
                <a:latin typeface="Arial"/>
                <a:ea typeface="Arial"/>
                <a:cs typeface="Arial"/>
                <a:sym typeface="Arial"/>
              </a:rPr>
              <a:t>A</a:t>
            </a:r>
            <a:r>
              <a:rPr b="0" i="0" lang="en" sz="1000" u="none" cap="none" strike="noStrike">
                <a:solidFill>
                  <a:srgbClr val="000000"/>
                </a:solidFill>
                <a:latin typeface="Arial"/>
                <a:ea typeface="Arial"/>
                <a:cs typeface="Arial"/>
                <a:sym typeface="Arial"/>
              </a:rPr>
              <a:t>ntipsychotics”</a:t>
            </a:r>
            <a:endParaRPr b="1" i="0" sz="1000" u="none" cap="none" strike="noStrike">
              <a:solidFill>
                <a:srgbClr val="000000"/>
              </a:solidFill>
              <a:latin typeface="Arial"/>
              <a:ea typeface="Arial"/>
              <a:cs typeface="Arial"/>
              <a:sym typeface="Arial"/>
            </a:endParaRPr>
          </a:p>
        </p:txBody>
      </p:sp>
      <p:pic>
        <p:nvPicPr>
          <p:cNvPr id="1982" name="Google Shape;1982;p81"/>
          <p:cNvPicPr preferRelativeResize="0"/>
          <p:nvPr/>
        </p:nvPicPr>
        <p:blipFill rotWithShape="1">
          <a:blip r:embed="rId6">
            <a:alphaModFix/>
          </a:blip>
          <a:srcRect b="0" l="0" r="0" t="0"/>
          <a:stretch/>
        </p:blipFill>
        <p:spPr>
          <a:xfrm rot="6563117">
            <a:off x="4521518" y="858556"/>
            <a:ext cx="1421632" cy="202896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6" name="Shape 1986"/>
        <p:cNvGrpSpPr/>
        <p:nvPr/>
      </p:nvGrpSpPr>
      <p:grpSpPr>
        <a:xfrm>
          <a:off x="0" y="0"/>
          <a:ext cx="0" cy="0"/>
          <a:chOff x="0" y="0"/>
          <a:chExt cx="0" cy="0"/>
        </a:xfrm>
      </p:grpSpPr>
      <p:pic>
        <p:nvPicPr>
          <p:cNvPr id="1987" name="Google Shape;1987;p82"/>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1988" name="Google Shape;1988;p82"/>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1989" name="Google Shape;1989;p82"/>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1990" name="Google Shape;1990;p82"/>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1991" name="Google Shape;1991;p82"/>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1992" name="Google Shape;1992;p82"/>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1993" name="Google Shape;1993;p82"/>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1994" name="Google Shape;1994;p82"/>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1995" name="Google Shape;1995;p82"/>
          <p:cNvCxnSpPr>
            <a:endCxn id="1989"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1996" name="Google Shape;1996;p82"/>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1997" name="Google Shape;1997;p82"/>
          <p:cNvSpPr txBox="1"/>
          <p:nvPr/>
        </p:nvSpPr>
        <p:spPr>
          <a:xfrm>
            <a:off x="1924928" y="7412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1998" name="Google Shape;1998;p82"/>
          <p:cNvGrpSpPr/>
          <p:nvPr/>
        </p:nvGrpSpPr>
        <p:grpSpPr>
          <a:xfrm>
            <a:off x="1516273" y="3769890"/>
            <a:ext cx="1278417" cy="1755485"/>
            <a:chOff x="6221889" y="2926374"/>
            <a:chExt cx="924179" cy="1269056"/>
          </a:xfrm>
        </p:grpSpPr>
        <p:grpSp>
          <p:nvGrpSpPr>
            <p:cNvPr id="1999" name="Google Shape;1999;p82"/>
            <p:cNvGrpSpPr/>
            <p:nvPr/>
          </p:nvGrpSpPr>
          <p:grpSpPr>
            <a:xfrm>
              <a:off x="6221889" y="2926374"/>
              <a:ext cx="924179" cy="1269056"/>
              <a:chOff x="6221889" y="2926374"/>
              <a:chExt cx="924179" cy="1269056"/>
            </a:xfrm>
          </p:grpSpPr>
          <p:grpSp>
            <p:nvGrpSpPr>
              <p:cNvPr id="2000" name="Google Shape;2000;p82"/>
              <p:cNvGrpSpPr/>
              <p:nvPr/>
            </p:nvGrpSpPr>
            <p:grpSpPr>
              <a:xfrm>
                <a:off x="6221889" y="2926374"/>
                <a:ext cx="924179" cy="702792"/>
                <a:chOff x="7692889" y="1344149"/>
                <a:chExt cx="924179" cy="702792"/>
              </a:xfrm>
            </p:grpSpPr>
            <p:grpSp>
              <p:nvGrpSpPr>
                <p:cNvPr id="2001" name="Google Shape;2001;p82"/>
                <p:cNvGrpSpPr/>
                <p:nvPr/>
              </p:nvGrpSpPr>
              <p:grpSpPr>
                <a:xfrm rot="5400000">
                  <a:off x="7808596" y="1514377"/>
                  <a:ext cx="535627" cy="529500"/>
                  <a:chOff x="7365092" y="931681"/>
                  <a:chExt cx="535627" cy="529500"/>
                </a:xfrm>
              </p:grpSpPr>
              <p:sp>
                <p:nvSpPr>
                  <p:cNvPr id="2002" name="Google Shape;2002;p82"/>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p82"/>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04" name="Google Shape;2004;p82"/>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05" name="Google Shape;2005;p82"/>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2006" name="Google Shape;2006;p82"/>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2007" name="Google Shape;2007;p82"/>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2008" name="Google Shape;2008;p82"/>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2009" name="Google Shape;2009;p82"/>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
        <p:nvSpPr>
          <p:cNvPr id="2010" name="Google Shape;2010;p82"/>
          <p:cNvSpPr txBox="1"/>
          <p:nvPr/>
        </p:nvSpPr>
        <p:spPr>
          <a:xfrm>
            <a:off x="5771058" y="4039702"/>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5HT2A receptors</a:t>
            </a:r>
            <a:endParaRPr b="1" i="0" sz="1200" u="none" cap="none" strike="noStrike">
              <a:solidFill>
                <a:srgbClr val="000000"/>
              </a:solidFill>
              <a:latin typeface="Arial"/>
              <a:ea typeface="Arial"/>
              <a:cs typeface="Arial"/>
              <a:sym typeface="Arial"/>
            </a:endParaRPr>
          </a:p>
        </p:txBody>
      </p:sp>
      <p:grpSp>
        <p:nvGrpSpPr>
          <p:cNvPr id="2011" name="Google Shape;2011;p82"/>
          <p:cNvGrpSpPr/>
          <p:nvPr/>
        </p:nvGrpSpPr>
        <p:grpSpPr>
          <a:xfrm>
            <a:off x="6370216" y="3136359"/>
            <a:ext cx="1793686" cy="2083305"/>
            <a:chOff x="2292025" y="3445409"/>
            <a:chExt cx="1500615" cy="1742914"/>
          </a:xfrm>
        </p:grpSpPr>
        <p:grpSp>
          <p:nvGrpSpPr>
            <p:cNvPr id="2012" name="Google Shape;2012;p82"/>
            <p:cNvGrpSpPr/>
            <p:nvPr/>
          </p:nvGrpSpPr>
          <p:grpSpPr>
            <a:xfrm>
              <a:off x="2643052" y="3893681"/>
              <a:ext cx="1149588" cy="1294642"/>
              <a:chOff x="6635050" y="2000491"/>
              <a:chExt cx="2065376" cy="2325983"/>
            </a:xfrm>
          </p:grpSpPr>
          <p:pic>
            <p:nvPicPr>
              <p:cNvPr id="2013" name="Google Shape;2013;p82"/>
              <p:cNvPicPr preferRelativeResize="0"/>
              <p:nvPr/>
            </p:nvPicPr>
            <p:blipFill rotWithShape="1">
              <a:blip r:embed="rId7">
                <a:alphaModFix/>
              </a:blip>
              <a:srcRect b="0" l="64874" r="0" t="0"/>
              <a:stretch/>
            </p:blipFill>
            <p:spPr>
              <a:xfrm>
                <a:off x="7655287" y="2000503"/>
                <a:ext cx="670989" cy="990209"/>
              </a:xfrm>
              <a:prstGeom prst="rect">
                <a:avLst/>
              </a:prstGeom>
              <a:noFill/>
              <a:ln>
                <a:noFill/>
              </a:ln>
            </p:spPr>
          </p:pic>
          <p:pic>
            <p:nvPicPr>
              <p:cNvPr id="2014" name="Google Shape;2014;p82"/>
              <p:cNvPicPr preferRelativeResize="0"/>
              <p:nvPr/>
            </p:nvPicPr>
            <p:blipFill rotWithShape="1">
              <a:blip r:embed="rId7">
                <a:alphaModFix/>
              </a:blip>
              <a:srcRect b="0" l="0" r="60319" t="0"/>
              <a:stretch/>
            </p:blipFill>
            <p:spPr>
              <a:xfrm>
                <a:off x="6897275" y="2000491"/>
                <a:ext cx="757992" cy="990209"/>
              </a:xfrm>
              <a:prstGeom prst="rect">
                <a:avLst/>
              </a:prstGeom>
              <a:noFill/>
              <a:ln>
                <a:noFill/>
              </a:ln>
            </p:spPr>
          </p:pic>
          <p:pic>
            <p:nvPicPr>
              <p:cNvPr id="2015" name="Google Shape;2015;p82"/>
              <p:cNvPicPr preferRelativeResize="0"/>
              <p:nvPr/>
            </p:nvPicPr>
            <p:blipFill rotWithShape="1">
              <a:blip r:embed="rId8">
                <a:alphaModFix/>
              </a:blip>
              <a:srcRect b="0" l="0" r="0" t="20286"/>
              <a:stretch/>
            </p:blipFill>
            <p:spPr>
              <a:xfrm>
                <a:off x="6635050" y="2680100"/>
                <a:ext cx="2065376" cy="1646374"/>
              </a:xfrm>
              <a:prstGeom prst="rect">
                <a:avLst/>
              </a:prstGeom>
              <a:noFill/>
              <a:ln>
                <a:noFill/>
              </a:ln>
            </p:spPr>
          </p:pic>
        </p:grpSp>
        <p:grpSp>
          <p:nvGrpSpPr>
            <p:cNvPr id="2016" name="Google Shape;2016;p82"/>
            <p:cNvGrpSpPr/>
            <p:nvPr/>
          </p:nvGrpSpPr>
          <p:grpSpPr>
            <a:xfrm rot="-2242626">
              <a:off x="2389627" y="3607676"/>
              <a:ext cx="726496" cy="567300"/>
              <a:chOff x="1024250" y="3923325"/>
              <a:chExt cx="924000" cy="721525"/>
            </a:xfrm>
          </p:grpSpPr>
          <p:grpSp>
            <p:nvGrpSpPr>
              <p:cNvPr id="2017" name="Google Shape;2017;p82"/>
              <p:cNvGrpSpPr/>
              <p:nvPr/>
            </p:nvGrpSpPr>
            <p:grpSpPr>
              <a:xfrm rot="10800000">
                <a:off x="1024250" y="3923325"/>
                <a:ext cx="924000" cy="721525"/>
                <a:chOff x="1799350" y="888550"/>
                <a:chExt cx="924000" cy="721525"/>
              </a:xfrm>
            </p:grpSpPr>
            <p:sp>
              <p:nvSpPr>
                <p:cNvPr id="2018" name="Google Shape;2018;p82"/>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9" name="Google Shape;2019;p82"/>
                <p:cNvSpPr/>
                <p:nvPr/>
              </p:nvSpPr>
              <p:spPr>
                <a:xfrm>
                  <a:off x="2082150" y="1218825"/>
                  <a:ext cx="338700" cy="338700"/>
                </a:xfrm>
                <a:prstGeom prst="ellipse">
                  <a:avLst/>
                </a:prstGeom>
                <a:solidFill>
                  <a:srgbClr val="FFFFFF"/>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0" name="Google Shape;2020;p82"/>
                <p:cNvSpPr/>
                <p:nvPr/>
              </p:nvSpPr>
              <p:spPr>
                <a:xfrm>
                  <a:off x="1799350" y="1425575"/>
                  <a:ext cx="924000" cy="18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21" name="Google Shape;2021;p82"/>
              <p:cNvSpPr txBox="1"/>
              <p:nvPr/>
            </p:nvSpPr>
            <p:spPr>
              <a:xfrm>
                <a:off x="1194675" y="4310975"/>
                <a:ext cx="712500" cy="32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5HT2A</a:t>
                </a:r>
                <a:endParaRPr b="1" i="0" sz="800" u="none" cap="none" strike="noStrike">
                  <a:solidFill>
                    <a:srgbClr val="000000"/>
                  </a:solidFill>
                  <a:latin typeface="Arial"/>
                  <a:ea typeface="Arial"/>
                  <a:cs typeface="Arial"/>
                  <a:sym typeface="Arial"/>
                </a:endParaRPr>
              </a:p>
            </p:txBody>
          </p:sp>
        </p:grpSp>
      </p:grpSp>
      <p:pic>
        <p:nvPicPr>
          <p:cNvPr id="2022" name="Google Shape;2022;p82"/>
          <p:cNvPicPr preferRelativeResize="0"/>
          <p:nvPr/>
        </p:nvPicPr>
        <p:blipFill rotWithShape="1">
          <a:blip r:embed="rId9">
            <a:alphaModFix/>
          </a:blip>
          <a:srcRect b="0" l="0" r="0" t="0"/>
          <a:stretch/>
        </p:blipFill>
        <p:spPr>
          <a:xfrm rot="9409932">
            <a:off x="7273160" y="2985038"/>
            <a:ext cx="292618" cy="528354"/>
          </a:xfrm>
          <a:prstGeom prst="rect">
            <a:avLst/>
          </a:prstGeom>
          <a:noFill/>
          <a:ln>
            <a:noFill/>
          </a:ln>
        </p:spPr>
      </p:pic>
      <p:pic>
        <p:nvPicPr>
          <p:cNvPr id="2023" name="Google Shape;2023;p82"/>
          <p:cNvPicPr preferRelativeResize="0"/>
          <p:nvPr/>
        </p:nvPicPr>
        <p:blipFill rotWithShape="1">
          <a:blip r:embed="rId9">
            <a:alphaModFix/>
          </a:blip>
          <a:srcRect b="0" l="0" r="0" t="0"/>
          <a:stretch/>
        </p:blipFill>
        <p:spPr>
          <a:xfrm rot="-10354341">
            <a:off x="6099689" y="3313318"/>
            <a:ext cx="292618" cy="528355"/>
          </a:xfrm>
          <a:prstGeom prst="rect">
            <a:avLst/>
          </a:prstGeom>
          <a:noFill/>
          <a:ln>
            <a:noFill/>
          </a:ln>
        </p:spPr>
      </p:pic>
      <p:pic>
        <p:nvPicPr>
          <p:cNvPr id="2024" name="Google Shape;2024;p82"/>
          <p:cNvPicPr preferRelativeResize="0"/>
          <p:nvPr/>
        </p:nvPicPr>
        <p:blipFill rotWithShape="1">
          <a:blip r:embed="rId9">
            <a:alphaModFix/>
          </a:blip>
          <a:srcRect b="0" l="0" r="0" t="0"/>
          <a:stretch/>
        </p:blipFill>
        <p:spPr>
          <a:xfrm rot="9409932">
            <a:off x="6901362" y="2571731"/>
            <a:ext cx="292618" cy="528354"/>
          </a:xfrm>
          <a:prstGeom prst="rect">
            <a:avLst/>
          </a:prstGeom>
          <a:noFill/>
          <a:ln>
            <a:noFill/>
          </a:ln>
        </p:spPr>
      </p:pic>
      <p:pic>
        <p:nvPicPr>
          <p:cNvPr id="2025" name="Google Shape;2025;p82"/>
          <p:cNvPicPr preferRelativeResize="0"/>
          <p:nvPr/>
        </p:nvPicPr>
        <p:blipFill rotWithShape="1">
          <a:blip r:embed="rId9">
            <a:alphaModFix/>
          </a:blip>
          <a:srcRect b="0" l="0" r="0" t="0"/>
          <a:stretch/>
        </p:blipFill>
        <p:spPr>
          <a:xfrm rot="-10354320">
            <a:off x="5953941" y="2595689"/>
            <a:ext cx="298128" cy="538327"/>
          </a:xfrm>
          <a:prstGeom prst="rect">
            <a:avLst/>
          </a:prstGeom>
          <a:noFill/>
          <a:ln>
            <a:noFill/>
          </a:ln>
        </p:spPr>
      </p:pic>
      <p:pic>
        <p:nvPicPr>
          <p:cNvPr id="2026" name="Google Shape;2026;p82"/>
          <p:cNvPicPr preferRelativeResize="0"/>
          <p:nvPr/>
        </p:nvPicPr>
        <p:blipFill rotWithShape="1">
          <a:blip r:embed="rId9">
            <a:alphaModFix/>
          </a:blip>
          <a:srcRect b="0" l="0" r="0" t="0"/>
          <a:stretch/>
        </p:blipFill>
        <p:spPr>
          <a:xfrm rot="7923148">
            <a:off x="6573089" y="3157747"/>
            <a:ext cx="292618" cy="528354"/>
          </a:xfrm>
          <a:prstGeom prst="rect">
            <a:avLst/>
          </a:prstGeom>
          <a:noFill/>
          <a:ln>
            <a:noFill/>
          </a:ln>
        </p:spPr>
      </p:pic>
      <p:pic>
        <p:nvPicPr>
          <p:cNvPr id="2027" name="Google Shape;2027;p82"/>
          <p:cNvPicPr preferRelativeResize="0"/>
          <p:nvPr/>
        </p:nvPicPr>
        <p:blipFill rotWithShape="1">
          <a:blip r:embed="rId9">
            <a:alphaModFix/>
          </a:blip>
          <a:srcRect b="0" l="0" r="0" t="0"/>
          <a:stretch/>
        </p:blipFill>
        <p:spPr>
          <a:xfrm rot="5845657">
            <a:off x="8020491" y="3157746"/>
            <a:ext cx="292618" cy="528353"/>
          </a:xfrm>
          <a:prstGeom prst="rect">
            <a:avLst/>
          </a:prstGeom>
          <a:noFill/>
          <a:ln>
            <a:noFill/>
          </a:ln>
        </p:spPr>
      </p:pic>
      <p:pic>
        <p:nvPicPr>
          <p:cNvPr id="2028" name="Google Shape;2028;p82"/>
          <p:cNvPicPr preferRelativeResize="0"/>
          <p:nvPr/>
        </p:nvPicPr>
        <p:blipFill rotWithShape="1">
          <a:blip r:embed="rId9">
            <a:alphaModFix/>
          </a:blip>
          <a:srcRect b="0" l="0" r="0" t="0"/>
          <a:stretch/>
        </p:blipFill>
        <p:spPr>
          <a:xfrm rot="-1736464">
            <a:off x="6611369" y="1775585"/>
            <a:ext cx="292618" cy="528354"/>
          </a:xfrm>
          <a:prstGeom prst="rect">
            <a:avLst/>
          </a:prstGeom>
          <a:noFill/>
          <a:ln>
            <a:noFill/>
          </a:ln>
        </p:spPr>
      </p:pic>
      <p:pic>
        <p:nvPicPr>
          <p:cNvPr id="2029" name="Google Shape;2029;p82"/>
          <p:cNvPicPr preferRelativeResize="0"/>
          <p:nvPr/>
        </p:nvPicPr>
        <p:blipFill rotWithShape="1">
          <a:blip r:embed="rId9">
            <a:alphaModFix/>
          </a:blip>
          <a:srcRect b="0" l="0" r="0" t="0"/>
          <a:stretch/>
        </p:blipFill>
        <p:spPr>
          <a:xfrm rot="99284">
            <a:off x="7919288" y="2036148"/>
            <a:ext cx="298128" cy="538327"/>
          </a:xfrm>
          <a:prstGeom prst="rect">
            <a:avLst/>
          </a:prstGeom>
          <a:noFill/>
          <a:ln>
            <a:noFill/>
          </a:ln>
        </p:spPr>
      </p:pic>
      <p:pic>
        <p:nvPicPr>
          <p:cNvPr id="2030" name="Google Shape;2030;p82"/>
          <p:cNvPicPr preferRelativeResize="0"/>
          <p:nvPr/>
        </p:nvPicPr>
        <p:blipFill rotWithShape="1">
          <a:blip r:embed="rId9">
            <a:alphaModFix/>
          </a:blip>
          <a:srcRect b="0" l="0" r="0" t="0"/>
          <a:stretch/>
        </p:blipFill>
        <p:spPr>
          <a:xfrm rot="99263">
            <a:off x="7427699" y="2416317"/>
            <a:ext cx="292618" cy="528355"/>
          </a:xfrm>
          <a:prstGeom prst="rect">
            <a:avLst/>
          </a:prstGeom>
          <a:noFill/>
          <a:ln>
            <a:noFill/>
          </a:ln>
        </p:spPr>
      </p:pic>
      <p:sp>
        <p:nvSpPr>
          <p:cNvPr id="2031" name="Google Shape;2031;p82"/>
          <p:cNvSpPr txBox="1"/>
          <p:nvPr/>
        </p:nvSpPr>
        <p:spPr>
          <a:xfrm>
            <a:off x="5771046" y="4497613"/>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2A for “</a:t>
            </a:r>
            <a:r>
              <a:rPr b="1" i="0" lang="en" sz="1000" u="sng"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nd-gen </a:t>
            </a:r>
            <a:r>
              <a:rPr b="1" i="0" lang="en" sz="1000" u="sng" cap="none" strike="noStrike">
                <a:solidFill>
                  <a:srgbClr val="000000"/>
                </a:solidFill>
                <a:latin typeface="Arial"/>
                <a:ea typeface="Arial"/>
                <a:cs typeface="Arial"/>
                <a:sym typeface="Arial"/>
              </a:rPr>
              <a:t>A</a:t>
            </a:r>
            <a:r>
              <a:rPr b="0" i="0" lang="en" sz="1000" u="none" cap="none" strike="noStrike">
                <a:solidFill>
                  <a:srgbClr val="000000"/>
                </a:solidFill>
                <a:latin typeface="Arial"/>
                <a:ea typeface="Arial"/>
                <a:cs typeface="Arial"/>
                <a:sym typeface="Arial"/>
              </a:rPr>
              <a:t>ntipsychotics”</a:t>
            </a:r>
            <a:endParaRPr b="1" i="0" sz="1000" u="none" cap="none" strike="noStrike">
              <a:solidFill>
                <a:srgbClr val="000000"/>
              </a:solidFill>
              <a:latin typeface="Arial"/>
              <a:ea typeface="Arial"/>
              <a:cs typeface="Arial"/>
              <a:sym typeface="Arial"/>
            </a:endParaRPr>
          </a:p>
        </p:txBody>
      </p:sp>
      <p:pic>
        <p:nvPicPr>
          <p:cNvPr id="2032" name="Google Shape;2032;p82"/>
          <p:cNvPicPr preferRelativeResize="0"/>
          <p:nvPr/>
        </p:nvPicPr>
        <p:blipFill rotWithShape="1">
          <a:blip r:embed="rId6">
            <a:alphaModFix/>
          </a:blip>
          <a:srcRect b="0" l="0" r="0" t="0"/>
          <a:stretch/>
        </p:blipFill>
        <p:spPr>
          <a:xfrm rot="7685484">
            <a:off x="4655343" y="1057031"/>
            <a:ext cx="1421632" cy="20289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0"/>
          <p:cNvPicPr preferRelativeResize="0"/>
          <p:nvPr/>
        </p:nvPicPr>
        <p:blipFill rotWithShape="1">
          <a:blip r:embed="rId3">
            <a:alphaModFix/>
          </a:blip>
          <a:srcRect b="0" l="0" r="0" t="0"/>
          <a:stretch/>
        </p:blipFill>
        <p:spPr>
          <a:xfrm>
            <a:off x="941975" y="307725"/>
            <a:ext cx="1924445" cy="1966376"/>
          </a:xfrm>
          <a:prstGeom prst="rect">
            <a:avLst/>
          </a:prstGeom>
          <a:noFill/>
          <a:ln>
            <a:noFill/>
          </a:ln>
        </p:spPr>
      </p:pic>
      <p:pic>
        <p:nvPicPr>
          <p:cNvPr id="189" name="Google Shape;189;p20"/>
          <p:cNvPicPr preferRelativeResize="0"/>
          <p:nvPr/>
        </p:nvPicPr>
        <p:blipFill rotWithShape="1">
          <a:blip r:embed="rId4">
            <a:alphaModFix/>
          </a:blip>
          <a:srcRect b="0" l="0" r="0" t="0"/>
          <a:stretch/>
        </p:blipFill>
        <p:spPr>
          <a:xfrm>
            <a:off x="859675" y="2714225"/>
            <a:ext cx="2011249" cy="1966386"/>
          </a:xfrm>
          <a:prstGeom prst="rect">
            <a:avLst/>
          </a:prstGeom>
          <a:noFill/>
          <a:ln>
            <a:noFill/>
          </a:ln>
        </p:spPr>
      </p:pic>
      <p:grpSp>
        <p:nvGrpSpPr>
          <p:cNvPr id="190" name="Google Shape;190;p20"/>
          <p:cNvGrpSpPr/>
          <p:nvPr/>
        </p:nvGrpSpPr>
        <p:grpSpPr>
          <a:xfrm>
            <a:off x="3709110" y="262715"/>
            <a:ext cx="2162507" cy="2191419"/>
            <a:chOff x="1136850" y="3679834"/>
            <a:chExt cx="3424397" cy="3470181"/>
          </a:xfrm>
        </p:grpSpPr>
        <p:grpSp>
          <p:nvGrpSpPr>
            <p:cNvPr id="191" name="Google Shape;191;p20"/>
            <p:cNvGrpSpPr/>
            <p:nvPr/>
          </p:nvGrpSpPr>
          <p:grpSpPr>
            <a:xfrm>
              <a:off x="1136850" y="3679834"/>
              <a:ext cx="3424397" cy="3470181"/>
              <a:chOff x="1136850" y="3679834"/>
              <a:chExt cx="3424397" cy="3470181"/>
            </a:xfrm>
          </p:grpSpPr>
          <p:sp>
            <p:nvSpPr>
              <p:cNvPr id="192" name="Google Shape;192;p20"/>
              <p:cNvSpPr/>
              <p:nvPr/>
            </p:nvSpPr>
            <p:spPr>
              <a:xfrm rot="9864066">
                <a:off x="2187038" y="3722278"/>
                <a:ext cx="480072" cy="1200137"/>
              </a:xfrm>
              <a:prstGeom prst="flowChartOffpageConnector">
                <a:avLst/>
              </a:prstGeom>
              <a:solidFill>
                <a:srgbClr val="EE6E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3" name="Google Shape;193;p20"/>
              <p:cNvGrpSpPr/>
              <p:nvPr/>
            </p:nvGrpSpPr>
            <p:grpSpPr>
              <a:xfrm>
                <a:off x="1136850" y="3712937"/>
                <a:ext cx="3424397" cy="3437078"/>
                <a:chOff x="7963900" y="1435687"/>
                <a:chExt cx="3424397" cy="3437078"/>
              </a:xfrm>
            </p:grpSpPr>
            <p:grpSp>
              <p:nvGrpSpPr>
                <p:cNvPr id="194" name="Google Shape;194;p20"/>
                <p:cNvGrpSpPr/>
                <p:nvPr/>
              </p:nvGrpSpPr>
              <p:grpSpPr>
                <a:xfrm>
                  <a:off x="8221754" y="3840529"/>
                  <a:ext cx="804240" cy="699332"/>
                  <a:chOff x="1675844" y="4012797"/>
                  <a:chExt cx="804240" cy="699332"/>
                </a:xfrm>
              </p:grpSpPr>
              <p:sp>
                <p:nvSpPr>
                  <p:cNvPr id="195" name="Google Shape;195;p20"/>
                  <p:cNvSpPr/>
                  <p:nvPr/>
                </p:nvSpPr>
                <p:spPr>
                  <a:xfrm rot="3272325">
                    <a:off x="1920353" y="3981028"/>
                    <a:ext cx="315223" cy="762869"/>
                  </a:xfrm>
                  <a:prstGeom prst="flowChartOffpageConnector">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0"/>
                  <p:cNvSpPr/>
                  <p:nvPr/>
                </p:nvSpPr>
                <p:spPr>
                  <a:xfrm rot="-7582152">
                    <a:off x="1952394" y="4266323"/>
                    <a:ext cx="192247" cy="192247"/>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nvGrpSpPr>
                <p:cNvPr id="197" name="Google Shape;197;p20"/>
                <p:cNvGrpSpPr/>
                <p:nvPr/>
              </p:nvGrpSpPr>
              <p:grpSpPr>
                <a:xfrm>
                  <a:off x="9770933" y="1435687"/>
                  <a:ext cx="744320" cy="1154873"/>
                  <a:chOff x="3174358" y="1419887"/>
                  <a:chExt cx="744320" cy="1154873"/>
                </a:xfrm>
              </p:grpSpPr>
              <p:sp>
                <p:nvSpPr>
                  <p:cNvPr id="198" name="Google Shape;198;p20"/>
                  <p:cNvSpPr/>
                  <p:nvPr/>
                </p:nvSpPr>
                <p:spPr>
                  <a:xfrm rot="-9705991">
                    <a:off x="3331647" y="1460146"/>
                    <a:ext cx="429743" cy="1074355"/>
                  </a:xfrm>
                  <a:prstGeom prst="flowChartOffpageConnector">
                    <a:avLst/>
                  </a:prstGeom>
                  <a:solidFill>
                    <a:srgbClr val="7F5D0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20"/>
                  <p:cNvSpPr/>
                  <p:nvPr/>
                </p:nvSpPr>
                <p:spPr>
                  <a:xfrm rot="1100812">
                    <a:off x="3442822" y="1799637"/>
                    <a:ext cx="246848" cy="246848"/>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nvGrpSpPr>
                <p:cNvPr id="200" name="Google Shape;200;p20"/>
                <p:cNvGrpSpPr/>
                <p:nvPr/>
              </p:nvGrpSpPr>
              <p:grpSpPr>
                <a:xfrm rot="-4346246">
                  <a:off x="9026080" y="4305286"/>
                  <a:ext cx="540191" cy="476240"/>
                  <a:chOff x="1400533" y="3065061"/>
                  <a:chExt cx="661799" cy="613571"/>
                </a:xfrm>
              </p:grpSpPr>
              <p:sp>
                <p:nvSpPr>
                  <p:cNvPr id="201" name="Google Shape;201;p20"/>
                  <p:cNvSpPr/>
                  <p:nvPr/>
                </p:nvSpPr>
                <p:spPr>
                  <a:xfrm rot="-5405051">
                    <a:off x="1425132" y="3041397"/>
                    <a:ext cx="612601" cy="6609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0"/>
                  <p:cNvSpPr/>
                  <p:nvPr/>
                </p:nvSpPr>
                <p:spPr>
                  <a:xfrm rot="10800000">
                    <a:off x="1754413" y="3243541"/>
                    <a:ext cx="224100" cy="2355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3" name="Google Shape;203;p20"/>
                <p:cNvGrpSpPr/>
                <p:nvPr/>
              </p:nvGrpSpPr>
              <p:grpSpPr>
                <a:xfrm rot="-6497973">
                  <a:off x="9812484" y="4302289"/>
                  <a:ext cx="538988" cy="471958"/>
                  <a:chOff x="1400533" y="3037433"/>
                  <a:chExt cx="732299" cy="641229"/>
                </a:xfrm>
              </p:grpSpPr>
              <p:sp>
                <p:nvSpPr>
                  <p:cNvPr id="204" name="Google Shape;204;p20"/>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20"/>
                  <p:cNvSpPr/>
                  <p:nvPr/>
                </p:nvSpPr>
                <p:spPr>
                  <a:xfrm rot="10800000">
                    <a:off x="1768361" y="3237324"/>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6" name="Google Shape;206;p20"/>
                <p:cNvGrpSpPr/>
                <p:nvPr/>
              </p:nvGrpSpPr>
              <p:grpSpPr>
                <a:xfrm rot="-8651613">
                  <a:off x="10410063" y="3867317"/>
                  <a:ext cx="538977" cy="471949"/>
                  <a:chOff x="1400533" y="3037433"/>
                  <a:chExt cx="732299" cy="641229"/>
                </a:xfrm>
              </p:grpSpPr>
              <p:sp>
                <p:nvSpPr>
                  <p:cNvPr id="207" name="Google Shape;207;p20"/>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20"/>
                  <p:cNvSpPr/>
                  <p:nvPr/>
                </p:nvSpPr>
                <p:spPr>
                  <a:xfrm rot="10800000">
                    <a:off x="1746166" y="3231024"/>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9" name="Google Shape;209;p20"/>
                <p:cNvGrpSpPr/>
                <p:nvPr/>
              </p:nvGrpSpPr>
              <p:grpSpPr>
                <a:xfrm rot="10800000">
                  <a:off x="10645549" y="3174089"/>
                  <a:ext cx="539045" cy="472008"/>
                  <a:chOff x="1400533" y="3037433"/>
                  <a:chExt cx="732299" cy="641229"/>
                </a:xfrm>
              </p:grpSpPr>
              <p:sp>
                <p:nvSpPr>
                  <p:cNvPr id="210" name="Google Shape;210;p20"/>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20"/>
                  <p:cNvSpPr/>
                  <p:nvPr/>
                </p:nvSpPr>
                <p:spPr>
                  <a:xfrm rot="10800000">
                    <a:off x="1787622" y="3237511"/>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2" name="Google Shape;212;p20"/>
                <p:cNvGrpSpPr/>
                <p:nvPr/>
              </p:nvGrpSpPr>
              <p:grpSpPr>
                <a:xfrm>
                  <a:off x="7963900" y="3233721"/>
                  <a:ext cx="764925" cy="320058"/>
                  <a:chOff x="1367325" y="3217921"/>
                  <a:chExt cx="764925" cy="320058"/>
                </a:xfrm>
              </p:grpSpPr>
              <p:sp>
                <p:nvSpPr>
                  <p:cNvPr id="213" name="Google Shape;213;p20"/>
                  <p:cNvSpPr/>
                  <p:nvPr/>
                </p:nvSpPr>
                <p:spPr>
                  <a:xfrm rot="5378347">
                    <a:off x="1592158" y="2996473"/>
                    <a:ext cx="315259" cy="762954"/>
                  </a:xfrm>
                  <a:prstGeom prst="flowChartOffpageConnector">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20"/>
                  <p:cNvSpPr/>
                  <p:nvPr/>
                </p:nvSpPr>
                <p:spPr>
                  <a:xfrm rot="-5400000">
                    <a:off x="1584990" y="3265869"/>
                    <a:ext cx="192000" cy="192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nvGrpSpPr>
                <p:cNvPr id="215" name="Google Shape;215;p20"/>
                <p:cNvGrpSpPr/>
                <p:nvPr/>
              </p:nvGrpSpPr>
              <p:grpSpPr>
                <a:xfrm>
                  <a:off x="10270792" y="2037676"/>
                  <a:ext cx="1117506" cy="988519"/>
                  <a:chOff x="3674217" y="2021876"/>
                  <a:chExt cx="1117506" cy="988519"/>
                </a:xfrm>
              </p:grpSpPr>
              <p:sp>
                <p:nvSpPr>
                  <p:cNvPr id="216" name="Google Shape;216;p20"/>
                  <p:cNvSpPr/>
                  <p:nvPr/>
                </p:nvSpPr>
                <p:spPr>
                  <a:xfrm rot="-7612019">
                    <a:off x="4018067" y="1978881"/>
                    <a:ext cx="429805" cy="1074509"/>
                  </a:xfrm>
                  <a:prstGeom prst="flowChartOffpageConnector">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20"/>
                  <p:cNvSpPr/>
                  <p:nvPr/>
                </p:nvSpPr>
                <p:spPr>
                  <a:xfrm rot="3216230">
                    <a:off x="4178617" y="2340955"/>
                    <a:ext cx="246728" cy="246728"/>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pic>
              <p:nvPicPr>
                <p:cNvPr id="218" name="Google Shape;218;p20"/>
                <p:cNvPicPr preferRelativeResize="0"/>
                <p:nvPr/>
              </p:nvPicPr>
              <p:blipFill rotWithShape="1">
                <a:blip r:embed="rId5">
                  <a:alphaModFix/>
                </a:blip>
                <a:srcRect b="0" l="0" r="0" t="0"/>
                <a:stretch/>
              </p:blipFill>
              <p:spPr>
                <a:xfrm>
                  <a:off x="8725825" y="2365907"/>
                  <a:ext cx="1922401" cy="2023530"/>
                </a:xfrm>
                <a:prstGeom prst="rect">
                  <a:avLst/>
                </a:prstGeom>
                <a:noFill/>
                <a:ln>
                  <a:noFill/>
                </a:ln>
              </p:spPr>
            </p:pic>
          </p:grpSp>
          <p:sp>
            <p:nvSpPr>
              <p:cNvPr id="219" name="Google Shape;219;p20"/>
              <p:cNvSpPr/>
              <p:nvPr/>
            </p:nvSpPr>
            <p:spPr>
              <a:xfrm rot="-1110062">
                <a:off x="2287193" y="4132896"/>
                <a:ext cx="246753" cy="246753"/>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sp>
          <p:nvSpPr>
            <p:cNvPr id="220" name="Google Shape;220;p20"/>
            <p:cNvSpPr/>
            <p:nvPr/>
          </p:nvSpPr>
          <p:spPr>
            <a:xfrm>
              <a:off x="2332242" y="5368067"/>
              <a:ext cx="1055778" cy="617364"/>
            </a:xfrm>
            <a:prstGeom prst="rect">
              <a:avLst/>
            </a:prstGeom>
          </p:spPr>
          <p:txBody>
            <a:bodyPr>
              <a:prstTxWarp prst="textPlain"/>
            </a:bodyPr>
            <a:lstStyle/>
            <a:p>
              <a:pPr lvl="0" algn="ctr"/>
              <a:r>
                <a:rPr b="1" i="0">
                  <a:ln>
                    <a:noFill/>
                  </a:ln>
                  <a:solidFill>
                    <a:srgbClr val="FFFFFF"/>
                  </a:solidFill>
                  <a:latin typeface="Arial"/>
                </a:rPr>
                <a:t>NE</a:t>
              </a:r>
            </a:p>
          </p:txBody>
        </p:sp>
      </p:grpSp>
      <p:grpSp>
        <p:nvGrpSpPr>
          <p:cNvPr id="221" name="Google Shape;221;p20"/>
          <p:cNvGrpSpPr/>
          <p:nvPr/>
        </p:nvGrpSpPr>
        <p:grpSpPr>
          <a:xfrm>
            <a:off x="3636735" y="2633692"/>
            <a:ext cx="2232250" cy="2009405"/>
            <a:chOff x="3116485" y="5830634"/>
            <a:chExt cx="1614414" cy="1453247"/>
          </a:xfrm>
        </p:grpSpPr>
        <p:grpSp>
          <p:nvGrpSpPr>
            <p:cNvPr id="222" name="Google Shape;222;p20"/>
            <p:cNvGrpSpPr/>
            <p:nvPr/>
          </p:nvGrpSpPr>
          <p:grpSpPr>
            <a:xfrm>
              <a:off x="3116485" y="5830634"/>
              <a:ext cx="1614414" cy="1453247"/>
              <a:chOff x="3116485" y="5830634"/>
              <a:chExt cx="1614414" cy="1453247"/>
            </a:xfrm>
          </p:grpSpPr>
          <p:sp>
            <p:nvSpPr>
              <p:cNvPr id="223" name="Google Shape;223;p20"/>
              <p:cNvSpPr/>
              <p:nvPr/>
            </p:nvSpPr>
            <p:spPr>
              <a:xfrm rot="3272399">
                <a:off x="3419088" y="6763192"/>
                <a:ext cx="224506" cy="543316"/>
              </a:xfrm>
              <a:prstGeom prst="flowChartOffpageConnector">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20"/>
              <p:cNvSpPr/>
              <p:nvPr/>
            </p:nvSpPr>
            <p:spPr>
              <a:xfrm rot="5400111">
                <a:off x="3275894" y="6355386"/>
                <a:ext cx="224506" cy="543316"/>
              </a:xfrm>
              <a:prstGeom prst="flowChartOffpageConnector">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5" name="Google Shape;225;p20"/>
              <p:cNvGrpSpPr/>
              <p:nvPr/>
            </p:nvGrpSpPr>
            <p:grpSpPr>
              <a:xfrm>
                <a:off x="3635878" y="5830634"/>
                <a:ext cx="1095021" cy="1450333"/>
                <a:chOff x="1898775" y="3853055"/>
                <a:chExt cx="2489250" cy="3296960"/>
              </a:xfrm>
            </p:grpSpPr>
            <p:sp>
              <p:nvSpPr>
                <p:cNvPr id="226" name="Google Shape;226;p20"/>
                <p:cNvSpPr/>
                <p:nvPr/>
              </p:nvSpPr>
              <p:spPr>
                <a:xfrm rot="9864066">
                  <a:off x="2261702" y="3895499"/>
                  <a:ext cx="480072" cy="1200137"/>
                </a:xfrm>
                <a:prstGeom prst="flowChartOffpageConnector">
                  <a:avLst/>
                </a:prstGeom>
                <a:solidFill>
                  <a:srgbClr val="EE6E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7" name="Google Shape;227;p20"/>
                <p:cNvGrpSpPr/>
                <p:nvPr/>
              </p:nvGrpSpPr>
              <p:grpSpPr>
                <a:xfrm>
                  <a:off x="1898775" y="3886158"/>
                  <a:ext cx="2489250" cy="3263857"/>
                  <a:chOff x="8725825" y="1608908"/>
                  <a:chExt cx="2489250" cy="3263857"/>
                </a:xfrm>
              </p:grpSpPr>
              <p:grpSp>
                <p:nvGrpSpPr>
                  <p:cNvPr id="228" name="Google Shape;228;p20"/>
                  <p:cNvGrpSpPr/>
                  <p:nvPr/>
                </p:nvGrpSpPr>
                <p:grpSpPr>
                  <a:xfrm>
                    <a:off x="9752267" y="1608908"/>
                    <a:ext cx="744320" cy="1154873"/>
                    <a:chOff x="3155692" y="1593108"/>
                    <a:chExt cx="744320" cy="1154873"/>
                  </a:xfrm>
                </p:grpSpPr>
                <p:sp>
                  <p:nvSpPr>
                    <p:cNvPr id="229" name="Google Shape;229;p20"/>
                    <p:cNvSpPr/>
                    <p:nvPr/>
                  </p:nvSpPr>
                  <p:spPr>
                    <a:xfrm rot="-9705991">
                      <a:off x="3312981" y="1633367"/>
                      <a:ext cx="429743" cy="1074355"/>
                    </a:xfrm>
                    <a:prstGeom prst="flowChartOffpageConnector">
                      <a:avLst/>
                    </a:prstGeom>
                    <a:solidFill>
                      <a:srgbClr val="7F5D0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20"/>
                    <p:cNvSpPr/>
                    <p:nvPr/>
                  </p:nvSpPr>
                  <p:spPr>
                    <a:xfrm rot="1100812">
                      <a:off x="3461984" y="1866703"/>
                      <a:ext cx="246848" cy="246848"/>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nvGrpSpPr>
                  <p:cNvPr id="231" name="Google Shape;231;p20"/>
                  <p:cNvGrpSpPr/>
                  <p:nvPr/>
                </p:nvGrpSpPr>
                <p:grpSpPr>
                  <a:xfrm rot="-4346246">
                    <a:off x="9026080" y="4305286"/>
                    <a:ext cx="540191" cy="476240"/>
                    <a:chOff x="1400533" y="3065061"/>
                    <a:chExt cx="661799" cy="613571"/>
                  </a:xfrm>
                </p:grpSpPr>
                <p:sp>
                  <p:nvSpPr>
                    <p:cNvPr id="232" name="Google Shape;232;p20"/>
                    <p:cNvSpPr/>
                    <p:nvPr/>
                  </p:nvSpPr>
                  <p:spPr>
                    <a:xfrm rot="-5405051">
                      <a:off x="1425132" y="3041397"/>
                      <a:ext cx="612601" cy="6609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20"/>
                    <p:cNvSpPr/>
                    <p:nvPr/>
                  </p:nvSpPr>
                  <p:spPr>
                    <a:xfrm rot="10800000">
                      <a:off x="1754413" y="3243541"/>
                      <a:ext cx="224100" cy="2355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4" name="Google Shape;234;p20"/>
                  <p:cNvGrpSpPr/>
                  <p:nvPr/>
                </p:nvGrpSpPr>
                <p:grpSpPr>
                  <a:xfrm rot="-6497973">
                    <a:off x="9812484" y="4302289"/>
                    <a:ext cx="538988" cy="471958"/>
                    <a:chOff x="1400533" y="3037433"/>
                    <a:chExt cx="732299" cy="641229"/>
                  </a:xfrm>
                </p:grpSpPr>
                <p:sp>
                  <p:nvSpPr>
                    <p:cNvPr id="235" name="Google Shape;235;p20"/>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20"/>
                    <p:cNvSpPr/>
                    <p:nvPr/>
                  </p:nvSpPr>
                  <p:spPr>
                    <a:xfrm rot="10800000">
                      <a:off x="1768361" y="3237324"/>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7" name="Google Shape;237;p20"/>
                  <p:cNvGrpSpPr/>
                  <p:nvPr/>
                </p:nvGrpSpPr>
                <p:grpSpPr>
                  <a:xfrm rot="-8651613">
                    <a:off x="10410063" y="3867317"/>
                    <a:ext cx="538977" cy="471949"/>
                    <a:chOff x="1400533" y="3037433"/>
                    <a:chExt cx="732299" cy="641229"/>
                  </a:xfrm>
                </p:grpSpPr>
                <p:sp>
                  <p:nvSpPr>
                    <p:cNvPr id="238" name="Google Shape;238;p20"/>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20"/>
                    <p:cNvSpPr/>
                    <p:nvPr/>
                  </p:nvSpPr>
                  <p:spPr>
                    <a:xfrm rot="10800000">
                      <a:off x="1746166" y="3231024"/>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0" name="Google Shape;240;p20"/>
                  <p:cNvGrpSpPr/>
                  <p:nvPr/>
                </p:nvGrpSpPr>
                <p:grpSpPr>
                  <a:xfrm rot="10800000">
                    <a:off x="10645549" y="3174089"/>
                    <a:ext cx="539045" cy="472008"/>
                    <a:chOff x="1400533" y="3037433"/>
                    <a:chExt cx="732299" cy="641229"/>
                  </a:xfrm>
                </p:grpSpPr>
                <p:sp>
                  <p:nvSpPr>
                    <p:cNvPr id="241" name="Google Shape;241;p20"/>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20"/>
                    <p:cNvSpPr/>
                    <p:nvPr/>
                  </p:nvSpPr>
                  <p:spPr>
                    <a:xfrm rot="10800000">
                      <a:off x="1787622" y="3237511"/>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3" name="Google Shape;243;p20"/>
                  <p:cNvGrpSpPr/>
                  <p:nvPr/>
                </p:nvGrpSpPr>
                <p:grpSpPr>
                  <a:xfrm>
                    <a:off x="10097570" y="2210897"/>
                    <a:ext cx="1117506" cy="988519"/>
                    <a:chOff x="3500995" y="2195097"/>
                    <a:chExt cx="1117506" cy="988519"/>
                  </a:xfrm>
                </p:grpSpPr>
                <p:sp>
                  <p:nvSpPr>
                    <p:cNvPr id="244" name="Google Shape;244;p20"/>
                    <p:cNvSpPr/>
                    <p:nvPr/>
                  </p:nvSpPr>
                  <p:spPr>
                    <a:xfrm rot="-7612019">
                      <a:off x="3844845" y="2152102"/>
                      <a:ext cx="429805" cy="1074509"/>
                    </a:xfrm>
                    <a:prstGeom prst="flowChartOffpageConnector">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20"/>
                    <p:cNvSpPr/>
                    <p:nvPr/>
                  </p:nvSpPr>
                  <p:spPr>
                    <a:xfrm rot="3216230">
                      <a:off x="4121132" y="2408021"/>
                      <a:ext cx="246728" cy="246728"/>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pic>
                <p:nvPicPr>
                  <p:cNvPr id="246" name="Google Shape;246;p20"/>
                  <p:cNvPicPr preferRelativeResize="0"/>
                  <p:nvPr/>
                </p:nvPicPr>
                <p:blipFill rotWithShape="1">
                  <a:blip r:embed="rId5">
                    <a:alphaModFix/>
                  </a:blip>
                  <a:srcRect b="0" l="0" r="0" t="0"/>
                  <a:stretch/>
                </p:blipFill>
                <p:spPr>
                  <a:xfrm>
                    <a:off x="8725825" y="2365907"/>
                    <a:ext cx="1922401" cy="2023530"/>
                  </a:xfrm>
                  <a:prstGeom prst="rect">
                    <a:avLst/>
                  </a:prstGeom>
                  <a:noFill/>
                  <a:ln>
                    <a:noFill/>
                  </a:ln>
                </p:spPr>
              </p:pic>
            </p:grpSp>
            <p:sp>
              <p:nvSpPr>
                <p:cNvPr id="247" name="Google Shape;247;p20"/>
                <p:cNvSpPr/>
                <p:nvPr/>
              </p:nvSpPr>
              <p:spPr>
                <a:xfrm rot="-1110062">
                  <a:off x="2325516" y="4171986"/>
                  <a:ext cx="246753" cy="246753"/>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sp>
            <p:nvSpPr>
              <p:cNvPr id="248" name="Google Shape;248;p20"/>
              <p:cNvSpPr/>
              <p:nvPr/>
            </p:nvSpPr>
            <p:spPr>
              <a:xfrm>
                <a:off x="3305220" y="6564379"/>
                <a:ext cx="108600" cy="1086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49" name="Google Shape;249;p20"/>
              <p:cNvSpPr/>
              <p:nvPr/>
            </p:nvSpPr>
            <p:spPr>
              <a:xfrm rot="-7634998">
                <a:off x="3433141" y="7007381"/>
                <a:ext cx="108542" cy="108542"/>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id="250" name="Google Shape;250;p20"/>
              <p:cNvPicPr preferRelativeResize="0"/>
              <p:nvPr/>
            </p:nvPicPr>
            <p:blipFill rotWithShape="1">
              <a:blip r:embed="rId6">
                <a:alphaModFix/>
              </a:blip>
              <a:srcRect b="0" l="0" r="0" t="0"/>
              <a:stretch/>
            </p:blipFill>
            <p:spPr>
              <a:xfrm>
                <a:off x="3513720" y="6403135"/>
                <a:ext cx="1095025" cy="498074"/>
              </a:xfrm>
              <a:prstGeom prst="rect">
                <a:avLst/>
              </a:prstGeom>
              <a:noFill/>
              <a:ln>
                <a:noFill/>
              </a:ln>
            </p:spPr>
          </p:pic>
        </p:grpSp>
        <p:sp>
          <p:nvSpPr>
            <p:cNvPr id="251" name="Google Shape;251;p20"/>
            <p:cNvSpPr/>
            <p:nvPr/>
          </p:nvSpPr>
          <p:spPr>
            <a:xfrm>
              <a:off x="3838713" y="6383125"/>
              <a:ext cx="445049" cy="224500"/>
            </a:xfrm>
            <a:prstGeom prst="rect">
              <a:avLst/>
            </a:prstGeom>
          </p:spPr>
          <p:txBody>
            <a:bodyPr>
              <a:prstTxWarp prst="textPlain"/>
            </a:bodyPr>
            <a:lstStyle/>
            <a:p>
              <a:pPr lvl="0" algn="ctr"/>
              <a:r>
                <a:rPr b="1" i="0">
                  <a:ln>
                    <a:noFill/>
                  </a:ln>
                  <a:solidFill>
                    <a:srgbClr val="FFFFFF"/>
                  </a:solidFill>
                  <a:latin typeface="Arial"/>
                </a:rPr>
                <a:t>EPI</a:t>
              </a:r>
            </a:p>
          </p:txBody>
        </p:sp>
      </p:grpSp>
      <p:grpSp>
        <p:nvGrpSpPr>
          <p:cNvPr id="252" name="Google Shape;252;p20"/>
          <p:cNvGrpSpPr/>
          <p:nvPr/>
        </p:nvGrpSpPr>
        <p:grpSpPr>
          <a:xfrm>
            <a:off x="6516096" y="546214"/>
            <a:ext cx="2098650" cy="1759324"/>
            <a:chOff x="2554319" y="4589594"/>
            <a:chExt cx="3251705" cy="2725521"/>
          </a:xfrm>
        </p:grpSpPr>
        <p:sp>
          <p:nvSpPr>
            <p:cNvPr id="253" name="Google Shape;253;p20"/>
            <p:cNvSpPr/>
            <p:nvPr/>
          </p:nvSpPr>
          <p:spPr>
            <a:xfrm rot="133">
              <a:off x="4408063" y="5515996"/>
              <a:ext cx="1397952" cy="466074"/>
            </a:xfrm>
            <a:prstGeom prst="flowChartTerminator">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20"/>
            <p:cNvSpPr/>
            <p:nvPr/>
          </p:nvSpPr>
          <p:spPr>
            <a:xfrm rot="-2186538">
              <a:off x="4253088" y="4974041"/>
              <a:ext cx="1397969" cy="466065"/>
            </a:xfrm>
            <a:prstGeom prst="flowChartTerminator">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20"/>
            <p:cNvSpPr/>
            <p:nvPr/>
          </p:nvSpPr>
          <p:spPr>
            <a:xfrm rot="-6417230">
              <a:off x="3761736" y="6345485"/>
              <a:ext cx="1397957" cy="466134"/>
            </a:xfrm>
            <a:prstGeom prst="flowChartTerminator">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20"/>
            <p:cNvSpPr/>
            <p:nvPr/>
          </p:nvSpPr>
          <p:spPr>
            <a:xfrm rot="-4251741">
              <a:off x="3213428" y="6312229"/>
              <a:ext cx="1397937" cy="466082"/>
            </a:xfrm>
            <a:prstGeom prst="flowChartTerminator">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20"/>
            <p:cNvSpPr/>
            <p:nvPr/>
          </p:nvSpPr>
          <p:spPr>
            <a:xfrm rot="2184570">
              <a:off x="2714654" y="4968112"/>
              <a:ext cx="1428713" cy="466079"/>
            </a:xfrm>
            <a:prstGeom prst="flowChartTerminator">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20"/>
            <p:cNvSpPr/>
            <p:nvPr/>
          </p:nvSpPr>
          <p:spPr>
            <a:xfrm rot="260">
              <a:off x="2554337" y="5507914"/>
              <a:ext cx="1428678" cy="466074"/>
            </a:xfrm>
            <a:prstGeom prst="flowChartTerminator">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20"/>
            <p:cNvSpPr/>
            <p:nvPr/>
          </p:nvSpPr>
          <p:spPr>
            <a:xfrm rot="-2172275">
              <a:off x="2755822" y="6010457"/>
              <a:ext cx="1397927" cy="466095"/>
            </a:xfrm>
            <a:prstGeom prst="flowChartTerminator">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20"/>
            <p:cNvSpPr/>
            <p:nvPr/>
          </p:nvSpPr>
          <p:spPr>
            <a:xfrm rot="9735499">
              <a:off x="4436312" y="6717040"/>
              <a:ext cx="219541" cy="219541"/>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20"/>
            <p:cNvSpPr/>
            <p:nvPr/>
          </p:nvSpPr>
          <p:spPr>
            <a:xfrm rot="-3120076">
              <a:off x="3102576" y="4923734"/>
              <a:ext cx="219283" cy="219283"/>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20"/>
            <p:cNvSpPr/>
            <p:nvPr/>
          </p:nvSpPr>
          <p:spPr>
            <a:xfrm rot="-5400000">
              <a:off x="2896017" y="5611577"/>
              <a:ext cx="219600" cy="2196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20"/>
            <p:cNvSpPr/>
            <p:nvPr/>
          </p:nvSpPr>
          <p:spPr>
            <a:xfrm rot="-9485809">
              <a:off x="3704126" y="6689082"/>
              <a:ext cx="219548" cy="219548"/>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20"/>
            <p:cNvSpPr/>
            <p:nvPr/>
          </p:nvSpPr>
          <p:spPr>
            <a:xfrm rot="5423482">
              <a:off x="5240562" y="5626146"/>
              <a:ext cx="219605" cy="219605"/>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5" name="Google Shape;265;p20"/>
            <p:cNvPicPr preferRelativeResize="0"/>
            <p:nvPr/>
          </p:nvPicPr>
          <p:blipFill rotWithShape="1">
            <a:blip r:embed="rId7">
              <a:alphaModFix/>
            </a:blip>
            <a:srcRect b="0" l="0" r="0" t="0"/>
            <a:stretch/>
          </p:blipFill>
          <p:spPr>
            <a:xfrm>
              <a:off x="3395470" y="4888513"/>
              <a:ext cx="1594323" cy="1673722"/>
            </a:xfrm>
            <a:prstGeom prst="rect">
              <a:avLst/>
            </a:prstGeom>
            <a:noFill/>
            <a:ln>
              <a:noFill/>
            </a:ln>
          </p:spPr>
        </p:pic>
        <p:sp>
          <p:nvSpPr>
            <p:cNvPr id="266" name="Google Shape;266;p20"/>
            <p:cNvSpPr/>
            <p:nvPr/>
          </p:nvSpPr>
          <p:spPr>
            <a:xfrm rot="-7643223">
              <a:off x="3102651" y="6298550"/>
              <a:ext cx="219369" cy="219551"/>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20"/>
            <p:cNvSpPr/>
            <p:nvPr/>
          </p:nvSpPr>
          <p:spPr>
            <a:xfrm rot="3150185">
              <a:off x="5079453" y="4923711"/>
              <a:ext cx="219313" cy="219313"/>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20"/>
            <p:cNvSpPr/>
            <p:nvPr/>
          </p:nvSpPr>
          <p:spPr>
            <a:xfrm>
              <a:off x="3560200" y="5455925"/>
              <a:ext cx="1212342" cy="466226"/>
            </a:xfrm>
            <a:prstGeom prst="rect">
              <a:avLst/>
            </a:prstGeom>
          </p:spPr>
          <p:txBody>
            <a:bodyPr>
              <a:prstTxWarp prst="textPlain"/>
            </a:bodyPr>
            <a:lstStyle/>
            <a:p>
              <a:pPr lvl="0" algn="ctr"/>
              <a:r>
                <a:rPr b="1" i="0">
                  <a:ln>
                    <a:noFill/>
                  </a:ln>
                  <a:solidFill>
                    <a:srgbClr val="FFFFFF"/>
                  </a:solidFill>
                  <a:latin typeface="Arial"/>
                </a:rPr>
                <a:t>ACh</a:t>
              </a:r>
            </a:p>
          </p:txBody>
        </p:sp>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6" name="Shape 2036"/>
        <p:cNvGrpSpPr/>
        <p:nvPr/>
      </p:nvGrpSpPr>
      <p:grpSpPr>
        <a:xfrm>
          <a:off x="0" y="0"/>
          <a:ext cx="0" cy="0"/>
          <a:chOff x="0" y="0"/>
          <a:chExt cx="0" cy="0"/>
        </a:xfrm>
      </p:grpSpPr>
      <p:pic>
        <p:nvPicPr>
          <p:cNvPr id="2037" name="Google Shape;2037;p83"/>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2038" name="Google Shape;2038;p83"/>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2039" name="Google Shape;2039;p83"/>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2040" name="Google Shape;2040;p83"/>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2041" name="Google Shape;2041;p83"/>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2042" name="Google Shape;2042;p83"/>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2043" name="Google Shape;2043;p83"/>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2044" name="Google Shape;2044;p83"/>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2045" name="Google Shape;2045;p83"/>
          <p:cNvCxnSpPr>
            <a:endCxn id="2039"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2046" name="Google Shape;2046;p83"/>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2047" name="Google Shape;2047;p83"/>
          <p:cNvSpPr txBox="1"/>
          <p:nvPr/>
        </p:nvSpPr>
        <p:spPr>
          <a:xfrm>
            <a:off x="1924928" y="7412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2048" name="Google Shape;2048;p83"/>
          <p:cNvGrpSpPr/>
          <p:nvPr/>
        </p:nvGrpSpPr>
        <p:grpSpPr>
          <a:xfrm>
            <a:off x="1516273" y="3769890"/>
            <a:ext cx="1278417" cy="1755485"/>
            <a:chOff x="6221889" y="2926374"/>
            <a:chExt cx="924179" cy="1269056"/>
          </a:xfrm>
        </p:grpSpPr>
        <p:grpSp>
          <p:nvGrpSpPr>
            <p:cNvPr id="2049" name="Google Shape;2049;p83"/>
            <p:cNvGrpSpPr/>
            <p:nvPr/>
          </p:nvGrpSpPr>
          <p:grpSpPr>
            <a:xfrm>
              <a:off x="6221889" y="2926374"/>
              <a:ext cx="924179" cy="1269056"/>
              <a:chOff x="6221889" y="2926374"/>
              <a:chExt cx="924179" cy="1269056"/>
            </a:xfrm>
          </p:grpSpPr>
          <p:grpSp>
            <p:nvGrpSpPr>
              <p:cNvPr id="2050" name="Google Shape;2050;p83"/>
              <p:cNvGrpSpPr/>
              <p:nvPr/>
            </p:nvGrpSpPr>
            <p:grpSpPr>
              <a:xfrm>
                <a:off x="6221889" y="2926374"/>
                <a:ext cx="924179" cy="702792"/>
                <a:chOff x="7692889" y="1344149"/>
                <a:chExt cx="924179" cy="702792"/>
              </a:xfrm>
            </p:grpSpPr>
            <p:grpSp>
              <p:nvGrpSpPr>
                <p:cNvPr id="2051" name="Google Shape;2051;p83"/>
                <p:cNvGrpSpPr/>
                <p:nvPr/>
              </p:nvGrpSpPr>
              <p:grpSpPr>
                <a:xfrm rot="5400000">
                  <a:off x="7808596" y="1514377"/>
                  <a:ext cx="535627" cy="529500"/>
                  <a:chOff x="7365092" y="931681"/>
                  <a:chExt cx="535627" cy="529500"/>
                </a:xfrm>
              </p:grpSpPr>
              <p:sp>
                <p:nvSpPr>
                  <p:cNvPr id="2052" name="Google Shape;2052;p83"/>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3" name="Google Shape;2053;p83"/>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54" name="Google Shape;2054;p83"/>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55" name="Google Shape;2055;p83"/>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2056" name="Google Shape;2056;p83"/>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2057" name="Google Shape;2057;p83"/>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2058" name="Google Shape;2058;p83"/>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2059" name="Google Shape;2059;p83"/>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
        <p:nvSpPr>
          <p:cNvPr id="2060" name="Google Shape;2060;p83"/>
          <p:cNvSpPr txBox="1"/>
          <p:nvPr/>
        </p:nvSpPr>
        <p:spPr>
          <a:xfrm>
            <a:off x="5771058" y="4039702"/>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5HT2A receptors</a:t>
            </a:r>
            <a:endParaRPr b="1" i="0" sz="1200" u="none" cap="none" strike="noStrike">
              <a:solidFill>
                <a:srgbClr val="000000"/>
              </a:solidFill>
              <a:latin typeface="Arial"/>
              <a:ea typeface="Arial"/>
              <a:cs typeface="Arial"/>
              <a:sym typeface="Arial"/>
            </a:endParaRPr>
          </a:p>
        </p:txBody>
      </p:sp>
      <p:grpSp>
        <p:nvGrpSpPr>
          <p:cNvPr id="2061" name="Google Shape;2061;p83"/>
          <p:cNvGrpSpPr/>
          <p:nvPr/>
        </p:nvGrpSpPr>
        <p:grpSpPr>
          <a:xfrm>
            <a:off x="6370216" y="3136359"/>
            <a:ext cx="1793686" cy="2083305"/>
            <a:chOff x="2292025" y="3445409"/>
            <a:chExt cx="1500615" cy="1742914"/>
          </a:xfrm>
        </p:grpSpPr>
        <p:grpSp>
          <p:nvGrpSpPr>
            <p:cNvPr id="2062" name="Google Shape;2062;p83"/>
            <p:cNvGrpSpPr/>
            <p:nvPr/>
          </p:nvGrpSpPr>
          <p:grpSpPr>
            <a:xfrm>
              <a:off x="2643052" y="3893681"/>
              <a:ext cx="1149588" cy="1294642"/>
              <a:chOff x="6635050" y="2000491"/>
              <a:chExt cx="2065376" cy="2325983"/>
            </a:xfrm>
          </p:grpSpPr>
          <p:pic>
            <p:nvPicPr>
              <p:cNvPr id="2063" name="Google Shape;2063;p83"/>
              <p:cNvPicPr preferRelativeResize="0"/>
              <p:nvPr/>
            </p:nvPicPr>
            <p:blipFill rotWithShape="1">
              <a:blip r:embed="rId7">
                <a:alphaModFix/>
              </a:blip>
              <a:srcRect b="0" l="64874" r="0" t="0"/>
              <a:stretch/>
            </p:blipFill>
            <p:spPr>
              <a:xfrm>
                <a:off x="7655287" y="2000503"/>
                <a:ext cx="670989" cy="990209"/>
              </a:xfrm>
              <a:prstGeom prst="rect">
                <a:avLst/>
              </a:prstGeom>
              <a:noFill/>
              <a:ln>
                <a:noFill/>
              </a:ln>
            </p:spPr>
          </p:pic>
          <p:pic>
            <p:nvPicPr>
              <p:cNvPr id="2064" name="Google Shape;2064;p83"/>
              <p:cNvPicPr preferRelativeResize="0"/>
              <p:nvPr/>
            </p:nvPicPr>
            <p:blipFill rotWithShape="1">
              <a:blip r:embed="rId7">
                <a:alphaModFix/>
              </a:blip>
              <a:srcRect b="0" l="0" r="60319" t="0"/>
              <a:stretch/>
            </p:blipFill>
            <p:spPr>
              <a:xfrm>
                <a:off x="6897275" y="2000491"/>
                <a:ext cx="757992" cy="990209"/>
              </a:xfrm>
              <a:prstGeom prst="rect">
                <a:avLst/>
              </a:prstGeom>
              <a:noFill/>
              <a:ln>
                <a:noFill/>
              </a:ln>
            </p:spPr>
          </p:pic>
          <p:pic>
            <p:nvPicPr>
              <p:cNvPr id="2065" name="Google Shape;2065;p83"/>
              <p:cNvPicPr preferRelativeResize="0"/>
              <p:nvPr/>
            </p:nvPicPr>
            <p:blipFill rotWithShape="1">
              <a:blip r:embed="rId8">
                <a:alphaModFix/>
              </a:blip>
              <a:srcRect b="0" l="0" r="0" t="20286"/>
              <a:stretch/>
            </p:blipFill>
            <p:spPr>
              <a:xfrm>
                <a:off x="6635050" y="2680100"/>
                <a:ext cx="2065376" cy="1646374"/>
              </a:xfrm>
              <a:prstGeom prst="rect">
                <a:avLst/>
              </a:prstGeom>
              <a:noFill/>
              <a:ln>
                <a:noFill/>
              </a:ln>
            </p:spPr>
          </p:pic>
        </p:grpSp>
        <p:grpSp>
          <p:nvGrpSpPr>
            <p:cNvPr id="2066" name="Google Shape;2066;p83"/>
            <p:cNvGrpSpPr/>
            <p:nvPr/>
          </p:nvGrpSpPr>
          <p:grpSpPr>
            <a:xfrm rot="-2242626">
              <a:off x="2389627" y="3607676"/>
              <a:ext cx="726496" cy="567300"/>
              <a:chOff x="1024250" y="3923325"/>
              <a:chExt cx="924000" cy="721525"/>
            </a:xfrm>
          </p:grpSpPr>
          <p:grpSp>
            <p:nvGrpSpPr>
              <p:cNvPr id="2067" name="Google Shape;2067;p83"/>
              <p:cNvGrpSpPr/>
              <p:nvPr/>
            </p:nvGrpSpPr>
            <p:grpSpPr>
              <a:xfrm rot="10800000">
                <a:off x="1024250" y="3923325"/>
                <a:ext cx="924000" cy="721525"/>
                <a:chOff x="1799350" y="888550"/>
                <a:chExt cx="924000" cy="721525"/>
              </a:xfrm>
            </p:grpSpPr>
            <p:sp>
              <p:nvSpPr>
                <p:cNvPr id="2068" name="Google Shape;2068;p83"/>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9" name="Google Shape;2069;p83"/>
                <p:cNvSpPr/>
                <p:nvPr/>
              </p:nvSpPr>
              <p:spPr>
                <a:xfrm>
                  <a:off x="2082150" y="1218825"/>
                  <a:ext cx="338700" cy="338700"/>
                </a:xfrm>
                <a:prstGeom prst="ellipse">
                  <a:avLst/>
                </a:prstGeom>
                <a:solidFill>
                  <a:srgbClr val="FFFFFF"/>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p83"/>
                <p:cNvSpPr/>
                <p:nvPr/>
              </p:nvSpPr>
              <p:spPr>
                <a:xfrm>
                  <a:off x="1799350" y="1425575"/>
                  <a:ext cx="924000" cy="18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71" name="Google Shape;2071;p83"/>
              <p:cNvSpPr txBox="1"/>
              <p:nvPr/>
            </p:nvSpPr>
            <p:spPr>
              <a:xfrm>
                <a:off x="1194675" y="4310975"/>
                <a:ext cx="712500" cy="32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5HT2A</a:t>
                </a:r>
                <a:endParaRPr b="1" i="0" sz="800" u="none" cap="none" strike="noStrike">
                  <a:solidFill>
                    <a:srgbClr val="000000"/>
                  </a:solidFill>
                  <a:latin typeface="Arial"/>
                  <a:ea typeface="Arial"/>
                  <a:cs typeface="Arial"/>
                  <a:sym typeface="Arial"/>
                </a:endParaRPr>
              </a:p>
            </p:txBody>
          </p:sp>
        </p:grpSp>
      </p:grpSp>
      <p:pic>
        <p:nvPicPr>
          <p:cNvPr id="2072" name="Google Shape;2072;p83"/>
          <p:cNvPicPr preferRelativeResize="0"/>
          <p:nvPr/>
        </p:nvPicPr>
        <p:blipFill rotWithShape="1">
          <a:blip r:embed="rId9">
            <a:alphaModFix/>
          </a:blip>
          <a:srcRect b="0" l="0" r="0" t="0"/>
          <a:stretch/>
        </p:blipFill>
        <p:spPr>
          <a:xfrm rot="9409932">
            <a:off x="7273160" y="2985038"/>
            <a:ext cx="292618" cy="528354"/>
          </a:xfrm>
          <a:prstGeom prst="rect">
            <a:avLst/>
          </a:prstGeom>
          <a:noFill/>
          <a:ln>
            <a:noFill/>
          </a:ln>
        </p:spPr>
      </p:pic>
      <p:pic>
        <p:nvPicPr>
          <p:cNvPr id="2073" name="Google Shape;2073;p83"/>
          <p:cNvPicPr preferRelativeResize="0"/>
          <p:nvPr/>
        </p:nvPicPr>
        <p:blipFill rotWithShape="1">
          <a:blip r:embed="rId9">
            <a:alphaModFix/>
          </a:blip>
          <a:srcRect b="0" l="0" r="0" t="0"/>
          <a:stretch/>
        </p:blipFill>
        <p:spPr>
          <a:xfrm rot="-10354341">
            <a:off x="5923114" y="3436068"/>
            <a:ext cx="292618" cy="528355"/>
          </a:xfrm>
          <a:prstGeom prst="rect">
            <a:avLst/>
          </a:prstGeom>
          <a:noFill/>
          <a:ln>
            <a:noFill/>
          </a:ln>
        </p:spPr>
      </p:pic>
      <p:pic>
        <p:nvPicPr>
          <p:cNvPr id="2074" name="Google Shape;2074;p83"/>
          <p:cNvPicPr preferRelativeResize="0"/>
          <p:nvPr/>
        </p:nvPicPr>
        <p:blipFill rotWithShape="1">
          <a:blip r:embed="rId9">
            <a:alphaModFix/>
          </a:blip>
          <a:srcRect b="0" l="0" r="0" t="0"/>
          <a:stretch/>
        </p:blipFill>
        <p:spPr>
          <a:xfrm rot="9409932">
            <a:off x="6901362" y="2571731"/>
            <a:ext cx="292618" cy="528354"/>
          </a:xfrm>
          <a:prstGeom prst="rect">
            <a:avLst/>
          </a:prstGeom>
          <a:noFill/>
          <a:ln>
            <a:noFill/>
          </a:ln>
        </p:spPr>
      </p:pic>
      <p:pic>
        <p:nvPicPr>
          <p:cNvPr id="2075" name="Google Shape;2075;p83"/>
          <p:cNvPicPr preferRelativeResize="0"/>
          <p:nvPr/>
        </p:nvPicPr>
        <p:blipFill rotWithShape="1">
          <a:blip r:embed="rId9">
            <a:alphaModFix/>
          </a:blip>
          <a:srcRect b="0" l="0" r="0" t="0"/>
          <a:stretch/>
        </p:blipFill>
        <p:spPr>
          <a:xfrm rot="-10354320">
            <a:off x="5572941" y="2869189"/>
            <a:ext cx="298128" cy="538327"/>
          </a:xfrm>
          <a:prstGeom prst="rect">
            <a:avLst/>
          </a:prstGeom>
          <a:noFill/>
          <a:ln>
            <a:noFill/>
          </a:ln>
        </p:spPr>
      </p:pic>
      <p:pic>
        <p:nvPicPr>
          <p:cNvPr id="2076" name="Google Shape;2076;p83"/>
          <p:cNvPicPr preferRelativeResize="0"/>
          <p:nvPr/>
        </p:nvPicPr>
        <p:blipFill rotWithShape="1">
          <a:blip r:embed="rId9">
            <a:alphaModFix/>
          </a:blip>
          <a:srcRect b="0" l="0" r="0" t="0"/>
          <a:stretch/>
        </p:blipFill>
        <p:spPr>
          <a:xfrm rot="7923148">
            <a:off x="6396514" y="3081547"/>
            <a:ext cx="292618" cy="528354"/>
          </a:xfrm>
          <a:prstGeom prst="rect">
            <a:avLst/>
          </a:prstGeom>
          <a:noFill/>
          <a:ln>
            <a:noFill/>
          </a:ln>
        </p:spPr>
      </p:pic>
      <p:pic>
        <p:nvPicPr>
          <p:cNvPr id="2077" name="Google Shape;2077;p83"/>
          <p:cNvPicPr preferRelativeResize="0"/>
          <p:nvPr/>
        </p:nvPicPr>
        <p:blipFill rotWithShape="1">
          <a:blip r:embed="rId9">
            <a:alphaModFix/>
          </a:blip>
          <a:srcRect b="0" l="0" r="0" t="0"/>
          <a:stretch/>
        </p:blipFill>
        <p:spPr>
          <a:xfrm rot="5845657">
            <a:off x="8020491" y="3157746"/>
            <a:ext cx="292618" cy="528353"/>
          </a:xfrm>
          <a:prstGeom prst="rect">
            <a:avLst/>
          </a:prstGeom>
          <a:noFill/>
          <a:ln>
            <a:noFill/>
          </a:ln>
        </p:spPr>
      </p:pic>
      <p:pic>
        <p:nvPicPr>
          <p:cNvPr id="2078" name="Google Shape;2078;p83"/>
          <p:cNvPicPr preferRelativeResize="0"/>
          <p:nvPr/>
        </p:nvPicPr>
        <p:blipFill rotWithShape="1">
          <a:blip r:embed="rId9">
            <a:alphaModFix/>
          </a:blip>
          <a:srcRect b="0" l="0" r="0" t="0"/>
          <a:stretch/>
        </p:blipFill>
        <p:spPr>
          <a:xfrm rot="-1736464">
            <a:off x="6611369" y="1775585"/>
            <a:ext cx="292618" cy="528354"/>
          </a:xfrm>
          <a:prstGeom prst="rect">
            <a:avLst/>
          </a:prstGeom>
          <a:noFill/>
          <a:ln>
            <a:noFill/>
          </a:ln>
        </p:spPr>
      </p:pic>
      <p:pic>
        <p:nvPicPr>
          <p:cNvPr id="2079" name="Google Shape;2079;p83"/>
          <p:cNvPicPr preferRelativeResize="0"/>
          <p:nvPr/>
        </p:nvPicPr>
        <p:blipFill rotWithShape="1">
          <a:blip r:embed="rId9">
            <a:alphaModFix/>
          </a:blip>
          <a:srcRect b="0" l="0" r="0" t="0"/>
          <a:stretch/>
        </p:blipFill>
        <p:spPr>
          <a:xfrm rot="99284">
            <a:off x="7919288" y="2036148"/>
            <a:ext cx="298128" cy="538327"/>
          </a:xfrm>
          <a:prstGeom prst="rect">
            <a:avLst/>
          </a:prstGeom>
          <a:noFill/>
          <a:ln>
            <a:noFill/>
          </a:ln>
        </p:spPr>
      </p:pic>
      <p:pic>
        <p:nvPicPr>
          <p:cNvPr id="2080" name="Google Shape;2080;p83"/>
          <p:cNvPicPr preferRelativeResize="0"/>
          <p:nvPr/>
        </p:nvPicPr>
        <p:blipFill rotWithShape="1">
          <a:blip r:embed="rId9">
            <a:alphaModFix/>
          </a:blip>
          <a:srcRect b="0" l="0" r="0" t="0"/>
          <a:stretch/>
        </p:blipFill>
        <p:spPr>
          <a:xfrm rot="99263">
            <a:off x="7427699" y="2416317"/>
            <a:ext cx="292618" cy="528355"/>
          </a:xfrm>
          <a:prstGeom prst="rect">
            <a:avLst/>
          </a:prstGeom>
          <a:noFill/>
          <a:ln>
            <a:noFill/>
          </a:ln>
        </p:spPr>
      </p:pic>
      <p:sp>
        <p:nvSpPr>
          <p:cNvPr id="2081" name="Google Shape;2081;p83"/>
          <p:cNvSpPr txBox="1"/>
          <p:nvPr/>
        </p:nvSpPr>
        <p:spPr>
          <a:xfrm>
            <a:off x="5771046" y="4497613"/>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2A for “</a:t>
            </a:r>
            <a:r>
              <a:rPr b="1" i="0" lang="en" sz="1000" u="sng"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nd-gen </a:t>
            </a:r>
            <a:r>
              <a:rPr b="1" i="0" lang="en" sz="1000" u="sng" cap="none" strike="noStrike">
                <a:solidFill>
                  <a:srgbClr val="000000"/>
                </a:solidFill>
                <a:latin typeface="Arial"/>
                <a:ea typeface="Arial"/>
                <a:cs typeface="Arial"/>
                <a:sym typeface="Arial"/>
              </a:rPr>
              <a:t>A</a:t>
            </a:r>
            <a:r>
              <a:rPr b="0" i="0" lang="en" sz="1000" u="none" cap="none" strike="noStrike">
                <a:solidFill>
                  <a:srgbClr val="000000"/>
                </a:solidFill>
                <a:latin typeface="Arial"/>
                <a:ea typeface="Arial"/>
                <a:cs typeface="Arial"/>
                <a:sym typeface="Arial"/>
              </a:rPr>
              <a:t>ntipsychotics”</a:t>
            </a:r>
            <a:endParaRPr b="1" i="0" sz="1000" u="none" cap="none" strike="noStrike">
              <a:solidFill>
                <a:srgbClr val="000000"/>
              </a:solidFill>
              <a:latin typeface="Arial"/>
              <a:ea typeface="Arial"/>
              <a:cs typeface="Arial"/>
              <a:sym typeface="Arial"/>
            </a:endParaRPr>
          </a:p>
        </p:txBody>
      </p:sp>
      <p:pic>
        <p:nvPicPr>
          <p:cNvPr id="2082" name="Google Shape;2082;p83"/>
          <p:cNvPicPr preferRelativeResize="0"/>
          <p:nvPr/>
        </p:nvPicPr>
        <p:blipFill rotWithShape="1">
          <a:blip r:embed="rId6">
            <a:alphaModFix/>
          </a:blip>
          <a:srcRect b="0" l="0" r="0" t="0"/>
          <a:stretch/>
        </p:blipFill>
        <p:spPr>
          <a:xfrm rot="8633117">
            <a:off x="4749368" y="1107831"/>
            <a:ext cx="1421632" cy="202896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6" name="Shape 2086"/>
        <p:cNvGrpSpPr/>
        <p:nvPr/>
      </p:nvGrpSpPr>
      <p:grpSpPr>
        <a:xfrm>
          <a:off x="0" y="0"/>
          <a:ext cx="0" cy="0"/>
          <a:chOff x="0" y="0"/>
          <a:chExt cx="0" cy="0"/>
        </a:xfrm>
      </p:grpSpPr>
      <p:pic>
        <p:nvPicPr>
          <p:cNvPr id="2087" name="Google Shape;2087;p84"/>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2088" name="Google Shape;2088;p84"/>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2089" name="Google Shape;2089;p84"/>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2090" name="Google Shape;2090;p84"/>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2091" name="Google Shape;2091;p84"/>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2092" name="Google Shape;2092;p84"/>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2093" name="Google Shape;2093;p84"/>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2094" name="Google Shape;2094;p84"/>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2095" name="Google Shape;2095;p84"/>
          <p:cNvCxnSpPr>
            <a:endCxn id="2089"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2096" name="Google Shape;2096;p84"/>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2097" name="Google Shape;2097;p84"/>
          <p:cNvSpPr txBox="1"/>
          <p:nvPr/>
        </p:nvSpPr>
        <p:spPr>
          <a:xfrm>
            <a:off x="1924928" y="7412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2098" name="Google Shape;2098;p84"/>
          <p:cNvGrpSpPr/>
          <p:nvPr/>
        </p:nvGrpSpPr>
        <p:grpSpPr>
          <a:xfrm>
            <a:off x="1516273" y="3769890"/>
            <a:ext cx="1278417" cy="1755485"/>
            <a:chOff x="6221889" y="2926374"/>
            <a:chExt cx="924179" cy="1269056"/>
          </a:xfrm>
        </p:grpSpPr>
        <p:grpSp>
          <p:nvGrpSpPr>
            <p:cNvPr id="2099" name="Google Shape;2099;p84"/>
            <p:cNvGrpSpPr/>
            <p:nvPr/>
          </p:nvGrpSpPr>
          <p:grpSpPr>
            <a:xfrm>
              <a:off x="6221889" y="2926374"/>
              <a:ext cx="924179" cy="1269056"/>
              <a:chOff x="6221889" y="2926374"/>
              <a:chExt cx="924179" cy="1269056"/>
            </a:xfrm>
          </p:grpSpPr>
          <p:grpSp>
            <p:nvGrpSpPr>
              <p:cNvPr id="2100" name="Google Shape;2100;p84"/>
              <p:cNvGrpSpPr/>
              <p:nvPr/>
            </p:nvGrpSpPr>
            <p:grpSpPr>
              <a:xfrm>
                <a:off x="6221889" y="2926374"/>
                <a:ext cx="924179" cy="702792"/>
                <a:chOff x="7692889" y="1344149"/>
                <a:chExt cx="924179" cy="702792"/>
              </a:xfrm>
            </p:grpSpPr>
            <p:grpSp>
              <p:nvGrpSpPr>
                <p:cNvPr id="2101" name="Google Shape;2101;p84"/>
                <p:cNvGrpSpPr/>
                <p:nvPr/>
              </p:nvGrpSpPr>
              <p:grpSpPr>
                <a:xfrm rot="5400000">
                  <a:off x="7808596" y="1514377"/>
                  <a:ext cx="535627" cy="529500"/>
                  <a:chOff x="7365092" y="931681"/>
                  <a:chExt cx="535627" cy="529500"/>
                </a:xfrm>
              </p:grpSpPr>
              <p:sp>
                <p:nvSpPr>
                  <p:cNvPr id="2102" name="Google Shape;2102;p84"/>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3" name="Google Shape;2103;p84"/>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04" name="Google Shape;2104;p84"/>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05" name="Google Shape;2105;p84"/>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2106" name="Google Shape;2106;p84"/>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2107" name="Google Shape;2107;p84"/>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2108" name="Google Shape;2108;p84"/>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2109" name="Google Shape;2109;p84"/>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
        <p:nvSpPr>
          <p:cNvPr id="2110" name="Google Shape;2110;p84"/>
          <p:cNvSpPr txBox="1"/>
          <p:nvPr/>
        </p:nvSpPr>
        <p:spPr>
          <a:xfrm>
            <a:off x="5771058" y="4039702"/>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5HT2A receptors</a:t>
            </a:r>
            <a:endParaRPr b="1" i="0" sz="1200" u="none" cap="none" strike="noStrike">
              <a:solidFill>
                <a:srgbClr val="000000"/>
              </a:solidFill>
              <a:latin typeface="Arial"/>
              <a:ea typeface="Arial"/>
              <a:cs typeface="Arial"/>
              <a:sym typeface="Arial"/>
            </a:endParaRPr>
          </a:p>
        </p:txBody>
      </p:sp>
      <p:grpSp>
        <p:nvGrpSpPr>
          <p:cNvPr id="2111" name="Google Shape;2111;p84"/>
          <p:cNvGrpSpPr/>
          <p:nvPr/>
        </p:nvGrpSpPr>
        <p:grpSpPr>
          <a:xfrm>
            <a:off x="6370216" y="3136359"/>
            <a:ext cx="1793686" cy="2083305"/>
            <a:chOff x="2292025" y="3445409"/>
            <a:chExt cx="1500615" cy="1742914"/>
          </a:xfrm>
        </p:grpSpPr>
        <p:grpSp>
          <p:nvGrpSpPr>
            <p:cNvPr id="2112" name="Google Shape;2112;p84"/>
            <p:cNvGrpSpPr/>
            <p:nvPr/>
          </p:nvGrpSpPr>
          <p:grpSpPr>
            <a:xfrm>
              <a:off x="2643052" y="3893681"/>
              <a:ext cx="1149588" cy="1294642"/>
              <a:chOff x="6635050" y="2000491"/>
              <a:chExt cx="2065376" cy="2325983"/>
            </a:xfrm>
          </p:grpSpPr>
          <p:pic>
            <p:nvPicPr>
              <p:cNvPr id="2113" name="Google Shape;2113;p84"/>
              <p:cNvPicPr preferRelativeResize="0"/>
              <p:nvPr/>
            </p:nvPicPr>
            <p:blipFill rotWithShape="1">
              <a:blip r:embed="rId7">
                <a:alphaModFix/>
              </a:blip>
              <a:srcRect b="0" l="64874" r="0" t="0"/>
              <a:stretch/>
            </p:blipFill>
            <p:spPr>
              <a:xfrm>
                <a:off x="7655287" y="2000503"/>
                <a:ext cx="670989" cy="990209"/>
              </a:xfrm>
              <a:prstGeom prst="rect">
                <a:avLst/>
              </a:prstGeom>
              <a:noFill/>
              <a:ln>
                <a:noFill/>
              </a:ln>
            </p:spPr>
          </p:pic>
          <p:pic>
            <p:nvPicPr>
              <p:cNvPr id="2114" name="Google Shape;2114;p84"/>
              <p:cNvPicPr preferRelativeResize="0"/>
              <p:nvPr/>
            </p:nvPicPr>
            <p:blipFill rotWithShape="1">
              <a:blip r:embed="rId7">
                <a:alphaModFix/>
              </a:blip>
              <a:srcRect b="0" l="0" r="60319" t="0"/>
              <a:stretch/>
            </p:blipFill>
            <p:spPr>
              <a:xfrm>
                <a:off x="6897275" y="2000491"/>
                <a:ext cx="757992" cy="990209"/>
              </a:xfrm>
              <a:prstGeom prst="rect">
                <a:avLst/>
              </a:prstGeom>
              <a:noFill/>
              <a:ln>
                <a:noFill/>
              </a:ln>
            </p:spPr>
          </p:pic>
          <p:pic>
            <p:nvPicPr>
              <p:cNvPr id="2115" name="Google Shape;2115;p84"/>
              <p:cNvPicPr preferRelativeResize="0"/>
              <p:nvPr/>
            </p:nvPicPr>
            <p:blipFill rotWithShape="1">
              <a:blip r:embed="rId8">
                <a:alphaModFix/>
              </a:blip>
              <a:srcRect b="0" l="0" r="0" t="20286"/>
              <a:stretch/>
            </p:blipFill>
            <p:spPr>
              <a:xfrm>
                <a:off x="6635050" y="2680100"/>
                <a:ext cx="2065376" cy="1646374"/>
              </a:xfrm>
              <a:prstGeom prst="rect">
                <a:avLst/>
              </a:prstGeom>
              <a:noFill/>
              <a:ln>
                <a:noFill/>
              </a:ln>
            </p:spPr>
          </p:pic>
        </p:grpSp>
        <p:grpSp>
          <p:nvGrpSpPr>
            <p:cNvPr id="2116" name="Google Shape;2116;p84"/>
            <p:cNvGrpSpPr/>
            <p:nvPr/>
          </p:nvGrpSpPr>
          <p:grpSpPr>
            <a:xfrm rot="-2242626">
              <a:off x="2389627" y="3607676"/>
              <a:ext cx="726496" cy="567300"/>
              <a:chOff x="1024250" y="3923325"/>
              <a:chExt cx="924000" cy="721525"/>
            </a:xfrm>
          </p:grpSpPr>
          <p:grpSp>
            <p:nvGrpSpPr>
              <p:cNvPr id="2117" name="Google Shape;2117;p84"/>
              <p:cNvGrpSpPr/>
              <p:nvPr/>
            </p:nvGrpSpPr>
            <p:grpSpPr>
              <a:xfrm rot="10800000">
                <a:off x="1024250" y="3923325"/>
                <a:ext cx="924000" cy="721525"/>
                <a:chOff x="1799350" y="888550"/>
                <a:chExt cx="924000" cy="721525"/>
              </a:xfrm>
            </p:grpSpPr>
            <p:sp>
              <p:nvSpPr>
                <p:cNvPr id="2118" name="Google Shape;2118;p84"/>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9" name="Google Shape;2119;p84"/>
                <p:cNvSpPr/>
                <p:nvPr/>
              </p:nvSpPr>
              <p:spPr>
                <a:xfrm>
                  <a:off x="2082150" y="1218825"/>
                  <a:ext cx="338700" cy="338700"/>
                </a:xfrm>
                <a:prstGeom prst="ellipse">
                  <a:avLst/>
                </a:prstGeom>
                <a:solidFill>
                  <a:srgbClr val="FFFFFF"/>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0" name="Google Shape;2120;p84"/>
                <p:cNvSpPr/>
                <p:nvPr/>
              </p:nvSpPr>
              <p:spPr>
                <a:xfrm>
                  <a:off x="1799350" y="1425575"/>
                  <a:ext cx="924000" cy="18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21" name="Google Shape;2121;p84"/>
              <p:cNvSpPr txBox="1"/>
              <p:nvPr/>
            </p:nvSpPr>
            <p:spPr>
              <a:xfrm>
                <a:off x="1194675" y="4310975"/>
                <a:ext cx="712500" cy="32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5HT2A</a:t>
                </a:r>
                <a:endParaRPr b="1" i="0" sz="800" u="none" cap="none" strike="noStrike">
                  <a:solidFill>
                    <a:srgbClr val="000000"/>
                  </a:solidFill>
                  <a:latin typeface="Arial"/>
                  <a:ea typeface="Arial"/>
                  <a:cs typeface="Arial"/>
                  <a:sym typeface="Arial"/>
                </a:endParaRPr>
              </a:p>
            </p:txBody>
          </p:sp>
        </p:grpSp>
      </p:grpSp>
      <p:pic>
        <p:nvPicPr>
          <p:cNvPr id="2122" name="Google Shape;2122;p84"/>
          <p:cNvPicPr preferRelativeResize="0"/>
          <p:nvPr/>
        </p:nvPicPr>
        <p:blipFill rotWithShape="1">
          <a:blip r:embed="rId9">
            <a:alphaModFix/>
          </a:blip>
          <a:srcRect b="0" l="0" r="0" t="0"/>
          <a:stretch/>
        </p:blipFill>
        <p:spPr>
          <a:xfrm rot="-10799973">
            <a:off x="7336760" y="3087901"/>
            <a:ext cx="292618" cy="528354"/>
          </a:xfrm>
          <a:prstGeom prst="rect">
            <a:avLst/>
          </a:prstGeom>
          <a:noFill/>
          <a:ln>
            <a:noFill/>
          </a:ln>
        </p:spPr>
      </p:pic>
      <p:pic>
        <p:nvPicPr>
          <p:cNvPr id="2123" name="Google Shape;2123;p84"/>
          <p:cNvPicPr preferRelativeResize="0"/>
          <p:nvPr/>
        </p:nvPicPr>
        <p:blipFill rotWithShape="1">
          <a:blip r:embed="rId9">
            <a:alphaModFix/>
          </a:blip>
          <a:srcRect b="0" l="0" r="0" t="0"/>
          <a:stretch/>
        </p:blipFill>
        <p:spPr>
          <a:xfrm rot="-10354341">
            <a:off x="5845601" y="3465355"/>
            <a:ext cx="292618" cy="528355"/>
          </a:xfrm>
          <a:prstGeom prst="rect">
            <a:avLst/>
          </a:prstGeom>
          <a:noFill/>
          <a:ln>
            <a:noFill/>
          </a:ln>
        </p:spPr>
      </p:pic>
      <p:pic>
        <p:nvPicPr>
          <p:cNvPr id="2124" name="Google Shape;2124;p84"/>
          <p:cNvPicPr preferRelativeResize="0"/>
          <p:nvPr/>
        </p:nvPicPr>
        <p:blipFill rotWithShape="1">
          <a:blip r:embed="rId9">
            <a:alphaModFix/>
          </a:blip>
          <a:srcRect b="0" l="0" r="0" t="0"/>
          <a:stretch/>
        </p:blipFill>
        <p:spPr>
          <a:xfrm rot="-10627154">
            <a:off x="7035362" y="2474869"/>
            <a:ext cx="292618" cy="528354"/>
          </a:xfrm>
          <a:prstGeom prst="rect">
            <a:avLst/>
          </a:prstGeom>
          <a:noFill/>
          <a:ln>
            <a:noFill/>
          </a:ln>
        </p:spPr>
      </p:pic>
      <p:pic>
        <p:nvPicPr>
          <p:cNvPr id="2125" name="Google Shape;2125;p84"/>
          <p:cNvPicPr preferRelativeResize="0"/>
          <p:nvPr/>
        </p:nvPicPr>
        <p:blipFill rotWithShape="1">
          <a:blip r:embed="rId9">
            <a:alphaModFix/>
          </a:blip>
          <a:srcRect b="0" l="0" r="0" t="0"/>
          <a:stretch/>
        </p:blipFill>
        <p:spPr>
          <a:xfrm rot="-10354320">
            <a:off x="5403516" y="2947314"/>
            <a:ext cx="298128" cy="538327"/>
          </a:xfrm>
          <a:prstGeom prst="rect">
            <a:avLst/>
          </a:prstGeom>
          <a:noFill/>
          <a:ln>
            <a:noFill/>
          </a:ln>
        </p:spPr>
      </p:pic>
      <p:pic>
        <p:nvPicPr>
          <p:cNvPr id="2126" name="Google Shape;2126;p84"/>
          <p:cNvPicPr preferRelativeResize="0"/>
          <p:nvPr/>
        </p:nvPicPr>
        <p:blipFill rotWithShape="1">
          <a:blip r:embed="rId9">
            <a:alphaModFix/>
          </a:blip>
          <a:srcRect b="0" l="0" r="0" t="0"/>
          <a:stretch/>
        </p:blipFill>
        <p:spPr>
          <a:xfrm rot="7923148">
            <a:off x="6263164" y="3087897"/>
            <a:ext cx="292618" cy="528354"/>
          </a:xfrm>
          <a:prstGeom prst="rect">
            <a:avLst/>
          </a:prstGeom>
          <a:noFill/>
          <a:ln>
            <a:noFill/>
          </a:ln>
        </p:spPr>
      </p:pic>
      <p:pic>
        <p:nvPicPr>
          <p:cNvPr id="2127" name="Google Shape;2127;p84"/>
          <p:cNvPicPr preferRelativeResize="0"/>
          <p:nvPr/>
        </p:nvPicPr>
        <p:blipFill rotWithShape="1">
          <a:blip r:embed="rId9">
            <a:alphaModFix/>
          </a:blip>
          <a:srcRect b="0" l="0" r="0" t="0"/>
          <a:stretch/>
        </p:blipFill>
        <p:spPr>
          <a:xfrm rot="5845657">
            <a:off x="8039541" y="3194246"/>
            <a:ext cx="292618" cy="528353"/>
          </a:xfrm>
          <a:prstGeom prst="rect">
            <a:avLst/>
          </a:prstGeom>
          <a:noFill/>
          <a:ln>
            <a:noFill/>
          </a:ln>
        </p:spPr>
      </p:pic>
      <p:pic>
        <p:nvPicPr>
          <p:cNvPr id="2128" name="Google Shape;2128;p84"/>
          <p:cNvPicPr preferRelativeResize="0"/>
          <p:nvPr/>
        </p:nvPicPr>
        <p:blipFill rotWithShape="1">
          <a:blip r:embed="rId9">
            <a:alphaModFix/>
          </a:blip>
          <a:srcRect b="0" l="0" r="0" t="0"/>
          <a:stretch/>
        </p:blipFill>
        <p:spPr>
          <a:xfrm rot="-1736464">
            <a:off x="6738369" y="1743835"/>
            <a:ext cx="292618" cy="528354"/>
          </a:xfrm>
          <a:prstGeom prst="rect">
            <a:avLst/>
          </a:prstGeom>
          <a:noFill/>
          <a:ln>
            <a:noFill/>
          </a:ln>
        </p:spPr>
      </p:pic>
      <p:pic>
        <p:nvPicPr>
          <p:cNvPr id="2129" name="Google Shape;2129;p84"/>
          <p:cNvPicPr preferRelativeResize="0"/>
          <p:nvPr/>
        </p:nvPicPr>
        <p:blipFill rotWithShape="1">
          <a:blip r:embed="rId9">
            <a:alphaModFix/>
          </a:blip>
          <a:srcRect b="0" l="0" r="0" t="0"/>
          <a:stretch/>
        </p:blipFill>
        <p:spPr>
          <a:xfrm rot="99284">
            <a:off x="7975038" y="1978998"/>
            <a:ext cx="298128" cy="538327"/>
          </a:xfrm>
          <a:prstGeom prst="rect">
            <a:avLst/>
          </a:prstGeom>
          <a:noFill/>
          <a:ln>
            <a:noFill/>
          </a:ln>
        </p:spPr>
      </p:pic>
      <p:pic>
        <p:nvPicPr>
          <p:cNvPr id="2130" name="Google Shape;2130;p84"/>
          <p:cNvPicPr preferRelativeResize="0"/>
          <p:nvPr/>
        </p:nvPicPr>
        <p:blipFill rotWithShape="1">
          <a:blip r:embed="rId9">
            <a:alphaModFix/>
          </a:blip>
          <a:srcRect b="0" l="0" r="0" t="0"/>
          <a:stretch/>
        </p:blipFill>
        <p:spPr>
          <a:xfrm rot="-1097224">
            <a:off x="7519549" y="2416317"/>
            <a:ext cx="292618" cy="528355"/>
          </a:xfrm>
          <a:prstGeom prst="rect">
            <a:avLst/>
          </a:prstGeom>
          <a:noFill/>
          <a:ln>
            <a:noFill/>
          </a:ln>
        </p:spPr>
      </p:pic>
      <p:sp>
        <p:nvSpPr>
          <p:cNvPr id="2131" name="Google Shape;2131;p84"/>
          <p:cNvSpPr txBox="1"/>
          <p:nvPr/>
        </p:nvSpPr>
        <p:spPr>
          <a:xfrm>
            <a:off x="5771046" y="4497613"/>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2A for “</a:t>
            </a:r>
            <a:r>
              <a:rPr b="1" i="0" lang="en" sz="1000" u="sng"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nd-gen </a:t>
            </a:r>
            <a:r>
              <a:rPr b="1" i="0" lang="en" sz="1000" u="sng" cap="none" strike="noStrike">
                <a:solidFill>
                  <a:srgbClr val="000000"/>
                </a:solidFill>
                <a:latin typeface="Arial"/>
                <a:ea typeface="Arial"/>
                <a:cs typeface="Arial"/>
                <a:sym typeface="Arial"/>
              </a:rPr>
              <a:t>A</a:t>
            </a:r>
            <a:r>
              <a:rPr b="0" i="0" lang="en" sz="1000" u="none" cap="none" strike="noStrike">
                <a:solidFill>
                  <a:srgbClr val="000000"/>
                </a:solidFill>
                <a:latin typeface="Arial"/>
                <a:ea typeface="Arial"/>
                <a:cs typeface="Arial"/>
                <a:sym typeface="Arial"/>
              </a:rPr>
              <a:t>ntipsychotics”</a:t>
            </a:r>
            <a:endParaRPr b="1" i="0" sz="1000" u="none" cap="none" strike="noStrike">
              <a:solidFill>
                <a:srgbClr val="000000"/>
              </a:solidFill>
              <a:latin typeface="Arial"/>
              <a:ea typeface="Arial"/>
              <a:cs typeface="Arial"/>
              <a:sym typeface="Arial"/>
            </a:endParaRPr>
          </a:p>
        </p:txBody>
      </p:sp>
      <p:pic>
        <p:nvPicPr>
          <p:cNvPr id="2132" name="Google Shape;2132;p84"/>
          <p:cNvPicPr preferRelativeResize="0"/>
          <p:nvPr/>
        </p:nvPicPr>
        <p:blipFill rotWithShape="1">
          <a:blip r:embed="rId6">
            <a:alphaModFix/>
          </a:blip>
          <a:srcRect b="0" l="0" r="0" t="0"/>
          <a:stretch/>
        </p:blipFill>
        <p:spPr>
          <a:xfrm rot="9425195">
            <a:off x="4914693" y="1193706"/>
            <a:ext cx="1421632" cy="202896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6" name="Shape 2136"/>
        <p:cNvGrpSpPr/>
        <p:nvPr/>
      </p:nvGrpSpPr>
      <p:grpSpPr>
        <a:xfrm>
          <a:off x="0" y="0"/>
          <a:ext cx="0" cy="0"/>
          <a:chOff x="0" y="0"/>
          <a:chExt cx="0" cy="0"/>
        </a:xfrm>
      </p:grpSpPr>
      <p:pic>
        <p:nvPicPr>
          <p:cNvPr id="2137" name="Google Shape;2137;p85"/>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2138" name="Google Shape;2138;p85"/>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2139" name="Google Shape;2139;p85"/>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2140" name="Google Shape;2140;p85"/>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2141" name="Google Shape;2141;p85"/>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2142" name="Google Shape;2142;p85"/>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2143" name="Google Shape;2143;p85"/>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2144" name="Google Shape;2144;p85"/>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2145" name="Google Shape;2145;p85"/>
          <p:cNvCxnSpPr>
            <a:endCxn id="2139"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2146" name="Google Shape;2146;p85"/>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2147" name="Google Shape;2147;p85"/>
          <p:cNvSpPr txBox="1"/>
          <p:nvPr/>
        </p:nvSpPr>
        <p:spPr>
          <a:xfrm>
            <a:off x="1924928" y="7412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2148" name="Google Shape;2148;p85"/>
          <p:cNvGrpSpPr/>
          <p:nvPr/>
        </p:nvGrpSpPr>
        <p:grpSpPr>
          <a:xfrm>
            <a:off x="1516273" y="3769890"/>
            <a:ext cx="1278417" cy="1755485"/>
            <a:chOff x="6221889" y="2926374"/>
            <a:chExt cx="924179" cy="1269056"/>
          </a:xfrm>
        </p:grpSpPr>
        <p:grpSp>
          <p:nvGrpSpPr>
            <p:cNvPr id="2149" name="Google Shape;2149;p85"/>
            <p:cNvGrpSpPr/>
            <p:nvPr/>
          </p:nvGrpSpPr>
          <p:grpSpPr>
            <a:xfrm>
              <a:off x="6221889" y="2926374"/>
              <a:ext cx="924179" cy="1269056"/>
              <a:chOff x="6221889" y="2926374"/>
              <a:chExt cx="924179" cy="1269056"/>
            </a:xfrm>
          </p:grpSpPr>
          <p:grpSp>
            <p:nvGrpSpPr>
              <p:cNvPr id="2150" name="Google Shape;2150;p85"/>
              <p:cNvGrpSpPr/>
              <p:nvPr/>
            </p:nvGrpSpPr>
            <p:grpSpPr>
              <a:xfrm>
                <a:off x="6221889" y="2926374"/>
                <a:ext cx="924179" cy="702792"/>
                <a:chOff x="7692889" y="1344149"/>
                <a:chExt cx="924179" cy="702792"/>
              </a:xfrm>
            </p:grpSpPr>
            <p:grpSp>
              <p:nvGrpSpPr>
                <p:cNvPr id="2151" name="Google Shape;2151;p85"/>
                <p:cNvGrpSpPr/>
                <p:nvPr/>
              </p:nvGrpSpPr>
              <p:grpSpPr>
                <a:xfrm rot="5400000">
                  <a:off x="7808596" y="1514377"/>
                  <a:ext cx="535627" cy="529500"/>
                  <a:chOff x="7365092" y="931681"/>
                  <a:chExt cx="535627" cy="529500"/>
                </a:xfrm>
              </p:grpSpPr>
              <p:sp>
                <p:nvSpPr>
                  <p:cNvPr id="2152" name="Google Shape;2152;p85"/>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3" name="Google Shape;2153;p85"/>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54" name="Google Shape;2154;p85"/>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55" name="Google Shape;2155;p85"/>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2156" name="Google Shape;2156;p85"/>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2157" name="Google Shape;2157;p85"/>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2158" name="Google Shape;2158;p85"/>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2159" name="Google Shape;2159;p85"/>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
        <p:nvSpPr>
          <p:cNvPr id="2160" name="Google Shape;2160;p85"/>
          <p:cNvSpPr txBox="1"/>
          <p:nvPr/>
        </p:nvSpPr>
        <p:spPr>
          <a:xfrm>
            <a:off x="5771058" y="4039702"/>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5HT2A receptors</a:t>
            </a:r>
            <a:endParaRPr b="1" i="0" sz="1200" u="none" cap="none" strike="noStrike">
              <a:solidFill>
                <a:srgbClr val="000000"/>
              </a:solidFill>
              <a:latin typeface="Arial"/>
              <a:ea typeface="Arial"/>
              <a:cs typeface="Arial"/>
              <a:sym typeface="Arial"/>
            </a:endParaRPr>
          </a:p>
        </p:txBody>
      </p:sp>
      <p:grpSp>
        <p:nvGrpSpPr>
          <p:cNvPr id="2161" name="Google Shape;2161;p85"/>
          <p:cNvGrpSpPr/>
          <p:nvPr/>
        </p:nvGrpSpPr>
        <p:grpSpPr>
          <a:xfrm>
            <a:off x="6370216" y="3136359"/>
            <a:ext cx="1793686" cy="2083305"/>
            <a:chOff x="2292025" y="3445409"/>
            <a:chExt cx="1500615" cy="1742914"/>
          </a:xfrm>
        </p:grpSpPr>
        <p:grpSp>
          <p:nvGrpSpPr>
            <p:cNvPr id="2162" name="Google Shape;2162;p85"/>
            <p:cNvGrpSpPr/>
            <p:nvPr/>
          </p:nvGrpSpPr>
          <p:grpSpPr>
            <a:xfrm>
              <a:off x="2643052" y="3893681"/>
              <a:ext cx="1149588" cy="1294642"/>
              <a:chOff x="6635050" y="2000491"/>
              <a:chExt cx="2065376" cy="2325983"/>
            </a:xfrm>
          </p:grpSpPr>
          <p:pic>
            <p:nvPicPr>
              <p:cNvPr id="2163" name="Google Shape;2163;p85"/>
              <p:cNvPicPr preferRelativeResize="0"/>
              <p:nvPr/>
            </p:nvPicPr>
            <p:blipFill rotWithShape="1">
              <a:blip r:embed="rId7">
                <a:alphaModFix/>
              </a:blip>
              <a:srcRect b="0" l="64874" r="0" t="0"/>
              <a:stretch/>
            </p:blipFill>
            <p:spPr>
              <a:xfrm>
                <a:off x="7655287" y="2000503"/>
                <a:ext cx="670989" cy="990209"/>
              </a:xfrm>
              <a:prstGeom prst="rect">
                <a:avLst/>
              </a:prstGeom>
              <a:noFill/>
              <a:ln>
                <a:noFill/>
              </a:ln>
            </p:spPr>
          </p:pic>
          <p:pic>
            <p:nvPicPr>
              <p:cNvPr id="2164" name="Google Shape;2164;p85"/>
              <p:cNvPicPr preferRelativeResize="0"/>
              <p:nvPr/>
            </p:nvPicPr>
            <p:blipFill rotWithShape="1">
              <a:blip r:embed="rId7">
                <a:alphaModFix/>
              </a:blip>
              <a:srcRect b="0" l="0" r="60319" t="0"/>
              <a:stretch/>
            </p:blipFill>
            <p:spPr>
              <a:xfrm>
                <a:off x="6897275" y="2000491"/>
                <a:ext cx="757992" cy="990209"/>
              </a:xfrm>
              <a:prstGeom prst="rect">
                <a:avLst/>
              </a:prstGeom>
              <a:noFill/>
              <a:ln>
                <a:noFill/>
              </a:ln>
            </p:spPr>
          </p:pic>
          <p:pic>
            <p:nvPicPr>
              <p:cNvPr id="2165" name="Google Shape;2165;p85"/>
              <p:cNvPicPr preferRelativeResize="0"/>
              <p:nvPr/>
            </p:nvPicPr>
            <p:blipFill rotWithShape="1">
              <a:blip r:embed="rId8">
                <a:alphaModFix/>
              </a:blip>
              <a:srcRect b="0" l="0" r="0" t="20286"/>
              <a:stretch/>
            </p:blipFill>
            <p:spPr>
              <a:xfrm>
                <a:off x="6635050" y="2680100"/>
                <a:ext cx="2065376" cy="1646374"/>
              </a:xfrm>
              <a:prstGeom prst="rect">
                <a:avLst/>
              </a:prstGeom>
              <a:noFill/>
              <a:ln>
                <a:noFill/>
              </a:ln>
            </p:spPr>
          </p:pic>
        </p:grpSp>
        <p:grpSp>
          <p:nvGrpSpPr>
            <p:cNvPr id="2166" name="Google Shape;2166;p85"/>
            <p:cNvGrpSpPr/>
            <p:nvPr/>
          </p:nvGrpSpPr>
          <p:grpSpPr>
            <a:xfrm rot="-2242626">
              <a:off x="2389627" y="3607676"/>
              <a:ext cx="726496" cy="567300"/>
              <a:chOff x="1024250" y="3923325"/>
              <a:chExt cx="924000" cy="721525"/>
            </a:xfrm>
          </p:grpSpPr>
          <p:grpSp>
            <p:nvGrpSpPr>
              <p:cNvPr id="2167" name="Google Shape;2167;p85"/>
              <p:cNvGrpSpPr/>
              <p:nvPr/>
            </p:nvGrpSpPr>
            <p:grpSpPr>
              <a:xfrm rot="10800000">
                <a:off x="1024250" y="3923325"/>
                <a:ext cx="924000" cy="721525"/>
                <a:chOff x="1799350" y="888550"/>
                <a:chExt cx="924000" cy="721525"/>
              </a:xfrm>
            </p:grpSpPr>
            <p:sp>
              <p:nvSpPr>
                <p:cNvPr id="2168" name="Google Shape;2168;p85"/>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9" name="Google Shape;2169;p85"/>
                <p:cNvSpPr/>
                <p:nvPr/>
              </p:nvSpPr>
              <p:spPr>
                <a:xfrm>
                  <a:off x="2082150" y="1218825"/>
                  <a:ext cx="338700" cy="338700"/>
                </a:xfrm>
                <a:prstGeom prst="ellipse">
                  <a:avLst/>
                </a:prstGeom>
                <a:solidFill>
                  <a:srgbClr val="FFFFFF"/>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0" name="Google Shape;2170;p85"/>
                <p:cNvSpPr/>
                <p:nvPr/>
              </p:nvSpPr>
              <p:spPr>
                <a:xfrm>
                  <a:off x="1799350" y="1425575"/>
                  <a:ext cx="924000" cy="18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71" name="Google Shape;2171;p85"/>
              <p:cNvSpPr txBox="1"/>
              <p:nvPr/>
            </p:nvSpPr>
            <p:spPr>
              <a:xfrm>
                <a:off x="1194675" y="4310975"/>
                <a:ext cx="712500" cy="32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5HT2A</a:t>
                </a:r>
                <a:endParaRPr b="1" i="0" sz="800" u="none" cap="none" strike="noStrike">
                  <a:solidFill>
                    <a:srgbClr val="000000"/>
                  </a:solidFill>
                  <a:latin typeface="Arial"/>
                  <a:ea typeface="Arial"/>
                  <a:cs typeface="Arial"/>
                  <a:sym typeface="Arial"/>
                </a:endParaRPr>
              </a:p>
            </p:txBody>
          </p:sp>
        </p:grpSp>
      </p:grpSp>
      <p:pic>
        <p:nvPicPr>
          <p:cNvPr id="2172" name="Google Shape;2172;p85"/>
          <p:cNvPicPr preferRelativeResize="0"/>
          <p:nvPr/>
        </p:nvPicPr>
        <p:blipFill rotWithShape="1">
          <a:blip r:embed="rId9">
            <a:alphaModFix/>
          </a:blip>
          <a:srcRect b="0" l="0" r="0" t="0"/>
          <a:stretch/>
        </p:blipFill>
        <p:spPr>
          <a:xfrm rot="-10799973">
            <a:off x="7336760" y="3087901"/>
            <a:ext cx="292618" cy="528354"/>
          </a:xfrm>
          <a:prstGeom prst="rect">
            <a:avLst/>
          </a:prstGeom>
          <a:noFill/>
          <a:ln>
            <a:noFill/>
          </a:ln>
        </p:spPr>
      </p:pic>
      <p:pic>
        <p:nvPicPr>
          <p:cNvPr id="2173" name="Google Shape;2173;p85"/>
          <p:cNvPicPr preferRelativeResize="0"/>
          <p:nvPr/>
        </p:nvPicPr>
        <p:blipFill rotWithShape="1">
          <a:blip r:embed="rId9">
            <a:alphaModFix/>
          </a:blip>
          <a:srcRect b="0" l="0" r="0" t="0"/>
          <a:stretch/>
        </p:blipFill>
        <p:spPr>
          <a:xfrm rot="-7104115">
            <a:off x="5448026" y="3609243"/>
            <a:ext cx="292618" cy="528354"/>
          </a:xfrm>
          <a:prstGeom prst="rect">
            <a:avLst/>
          </a:prstGeom>
          <a:noFill/>
          <a:ln>
            <a:noFill/>
          </a:ln>
        </p:spPr>
      </p:pic>
      <p:pic>
        <p:nvPicPr>
          <p:cNvPr id="2174" name="Google Shape;2174;p85"/>
          <p:cNvPicPr preferRelativeResize="0"/>
          <p:nvPr/>
        </p:nvPicPr>
        <p:blipFill rotWithShape="1">
          <a:blip r:embed="rId9">
            <a:alphaModFix/>
          </a:blip>
          <a:srcRect b="0" l="0" r="0" t="0"/>
          <a:stretch/>
        </p:blipFill>
        <p:spPr>
          <a:xfrm rot="-9326106">
            <a:off x="7031037" y="2434769"/>
            <a:ext cx="292618" cy="528354"/>
          </a:xfrm>
          <a:prstGeom prst="rect">
            <a:avLst/>
          </a:prstGeom>
          <a:noFill/>
          <a:ln>
            <a:noFill/>
          </a:ln>
        </p:spPr>
      </p:pic>
      <p:pic>
        <p:nvPicPr>
          <p:cNvPr id="2175" name="Google Shape;2175;p85"/>
          <p:cNvPicPr preferRelativeResize="0"/>
          <p:nvPr/>
        </p:nvPicPr>
        <p:blipFill rotWithShape="1">
          <a:blip r:embed="rId9">
            <a:alphaModFix/>
          </a:blip>
          <a:srcRect b="0" l="0" r="0" t="0"/>
          <a:stretch/>
        </p:blipFill>
        <p:spPr>
          <a:xfrm rot="-7581125">
            <a:off x="5161166" y="2947314"/>
            <a:ext cx="298128" cy="538327"/>
          </a:xfrm>
          <a:prstGeom prst="rect">
            <a:avLst/>
          </a:prstGeom>
          <a:noFill/>
          <a:ln>
            <a:noFill/>
          </a:ln>
        </p:spPr>
      </p:pic>
      <p:pic>
        <p:nvPicPr>
          <p:cNvPr id="2176" name="Google Shape;2176;p85"/>
          <p:cNvPicPr preferRelativeResize="0"/>
          <p:nvPr/>
        </p:nvPicPr>
        <p:blipFill rotWithShape="1">
          <a:blip r:embed="rId9">
            <a:alphaModFix/>
          </a:blip>
          <a:srcRect b="0" l="0" r="0" t="0"/>
          <a:stretch/>
        </p:blipFill>
        <p:spPr>
          <a:xfrm rot="6858158">
            <a:off x="5918914" y="3157747"/>
            <a:ext cx="292618" cy="528354"/>
          </a:xfrm>
          <a:prstGeom prst="rect">
            <a:avLst/>
          </a:prstGeom>
          <a:noFill/>
          <a:ln>
            <a:noFill/>
          </a:ln>
        </p:spPr>
      </p:pic>
      <p:pic>
        <p:nvPicPr>
          <p:cNvPr id="2177" name="Google Shape;2177;p85"/>
          <p:cNvPicPr preferRelativeResize="0"/>
          <p:nvPr/>
        </p:nvPicPr>
        <p:blipFill rotWithShape="1">
          <a:blip r:embed="rId9">
            <a:alphaModFix/>
          </a:blip>
          <a:srcRect b="0" l="0" r="0" t="0"/>
          <a:stretch/>
        </p:blipFill>
        <p:spPr>
          <a:xfrm rot="5845657">
            <a:off x="8073041" y="3175671"/>
            <a:ext cx="292618" cy="528353"/>
          </a:xfrm>
          <a:prstGeom prst="rect">
            <a:avLst/>
          </a:prstGeom>
          <a:noFill/>
          <a:ln>
            <a:noFill/>
          </a:ln>
        </p:spPr>
      </p:pic>
      <p:pic>
        <p:nvPicPr>
          <p:cNvPr id="2178" name="Google Shape;2178;p85"/>
          <p:cNvPicPr preferRelativeResize="0"/>
          <p:nvPr/>
        </p:nvPicPr>
        <p:blipFill rotWithShape="1">
          <a:blip r:embed="rId9">
            <a:alphaModFix/>
          </a:blip>
          <a:srcRect b="0" l="0" r="0" t="0"/>
          <a:stretch/>
        </p:blipFill>
        <p:spPr>
          <a:xfrm rot="-3031187">
            <a:off x="6738369" y="1743835"/>
            <a:ext cx="292618" cy="528354"/>
          </a:xfrm>
          <a:prstGeom prst="rect">
            <a:avLst/>
          </a:prstGeom>
          <a:noFill/>
          <a:ln>
            <a:noFill/>
          </a:ln>
        </p:spPr>
      </p:pic>
      <p:pic>
        <p:nvPicPr>
          <p:cNvPr id="2179" name="Google Shape;2179;p85"/>
          <p:cNvPicPr preferRelativeResize="0"/>
          <p:nvPr/>
        </p:nvPicPr>
        <p:blipFill rotWithShape="1">
          <a:blip r:embed="rId9">
            <a:alphaModFix/>
          </a:blip>
          <a:srcRect b="0" l="0" r="0" t="0"/>
          <a:stretch/>
        </p:blipFill>
        <p:spPr>
          <a:xfrm rot="99284">
            <a:off x="8036788" y="1966298"/>
            <a:ext cx="298128" cy="538327"/>
          </a:xfrm>
          <a:prstGeom prst="rect">
            <a:avLst/>
          </a:prstGeom>
          <a:noFill/>
          <a:ln>
            <a:noFill/>
          </a:ln>
        </p:spPr>
      </p:pic>
      <p:pic>
        <p:nvPicPr>
          <p:cNvPr id="2180" name="Google Shape;2180;p85"/>
          <p:cNvPicPr preferRelativeResize="0"/>
          <p:nvPr/>
        </p:nvPicPr>
        <p:blipFill rotWithShape="1">
          <a:blip r:embed="rId9">
            <a:alphaModFix/>
          </a:blip>
          <a:srcRect b="0" l="0" r="0" t="0"/>
          <a:stretch/>
        </p:blipFill>
        <p:spPr>
          <a:xfrm rot="-1097224">
            <a:off x="7570349" y="2375942"/>
            <a:ext cx="292618" cy="528355"/>
          </a:xfrm>
          <a:prstGeom prst="rect">
            <a:avLst/>
          </a:prstGeom>
          <a:noFill/>
          <a:ln>
            <a:noFill/>
          </a:ln>
        </p:spPr>
      </p:pic>
      <p:sp>
        <p:nvSpPr>
          <p:cNvPr id="2181" name="Google Shape;2181;p85"/>
          <p:cNvSpPr txBox="1"/>
          <p:nvPr/>
        </p:nvSpPr>
        <p:spPr>
          <a:xfrm>
            <a:off x="5771046" y="4497613"/>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2A for “</a:t>
            </a:r>
            <a:r>
              <a:rPr b="1" i="0" lang="en" sz="1000" u="sng"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nd-gen </a:t>
            </a:r>
            <a:r>
              <a:rPr b="1" i="0" lang="en" sz="1000" u="sng" cap="none" strike="noStrike">
                <a:solidFill>
                  <a:srgbClr val="000000"/>
                </a:solidFill>
                <a:latin typeface="Arial"/>
                <a:ea typeface="Arial"/>
                <a:cs typeface="Arial"/>
                <a:sym typeface="Arial"/>
              </a:rPr>
              <a:t>A</a:t>
            </a:r>
            <a:r>
              <a:rPr b="0" i="0" lang="en" sz="1000" u="none" cap="none" strike="noStrike">
                <a:solidFill>
                  <a:srgbClr val="000000"/>
                </a:solidFill>
                <a:latin typeface="Arial"/>
                <a:ea typeface="Arial"/>
                <a:cs typeface="Arial"/>
                <a:sym typeface="Arial"/>
              </a:rPr>
              <a:t>ntipsychotics”</a:t>
            </a:r>
            <a:endParaRPr b="1" i="0" sz="1000" u="none" cap="none" strike="noStrike">
              <a:solidFill>
                <a:srgbClr val="000000"/>
              </a:solidFill>
              <a:latin typeface="Arial"/>
              <a:ea typeface="Arial"/>
              <a:cs typeface="Arial"/>
              <a:sym typeface="Arial"/>
            </a:endParaRPr>
          </a:p>
        </p:txBody>
      </p:sp>
      <p:pic>
        <p:nvPicPr>
          <p:cNvPr id="2182" name="Google Shape;2182;p85"/>
          <p:cNvPicPr preferRelativeResize="0"/>
          <p:nvPr/>
        </p:nvPicPr>
        <p:blipFill rotWithShape="1">
          <a:blip r:embed="rId6">
            <a:alphaModFix/>
          </a:blip>
          <a:srcRect b="0" l="0" r="0" t="0"/>
          <a:stretch/>
        </p:blipFill>
        <p:spPr>
          <a:xfrm rot="10075331">
            <a:off x="5085469" y="1264106"/>
            <a:ext cx="1421631" cy="202896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6" name="Shape 2186"/>
        <p:cNvGrpSpPr/>
        <p:nvPr/>
      </p:nvGrpSpPr>
      <p:grpSpPr>
        <a:xfrm>
          <a:off x="0" y="0"/>
          <a:ext cx="0" cy="0"/>
          <a:chOff x="0" y="0"/>
          <a:chExt cx="0" cy="0"/>
        </a:xfrm>
      </p:grpSpPr>
      <p:pic>
        <p:nvPicPr>
          <p:cNvPr id="2187" name="Google Shape;2187;p86"/>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2188" name="Google Shape;2188;p86"/>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2189" name="Google Shape;2189;p86"/>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2190" name="Google Shape;2190;p86"/>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2191" name="Google Shape;2191;p86"/>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2192" name="Google Shape;2192;p86"/>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2193" name="Google Shape;2193;p86"/>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2194" name="Google Shape;2194;p86"/>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2195" name="Google Shape;2195;p86"/>
          <p:cNvCxnSpPr>
            <a:endCxn id="2189"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2196" name="Google Shape;2196;p86"/>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2197" name="Google Shape;2197;p86"/>
          <p:cNvSpPr txBox="1"/>
          <p:nvPr/>
        </p:nvSpPr>
        <p:spPr>
          <a:xfrm>
            <a:off x="1924928" y="7412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2198" name="Google Shape;2198;p86"/>
          <p:cNvGrpSpPr/>
          <p:nvPr/>
        </p:nvGrpSpPr>
        <p:grpSpPr>
          <a:xfrm>
            <a:off x="1516273" y="3769890"/>
            <a:ext cx="1278417" cy="1755485"/>
            <a:chOff x="6221889" y="2926374"/>
            <a:chExt cx="924179" cy="1269056"/>
          </a:xfrm>
        </p:grpSpPr>
        <p:grpSp>
          <p:nvGrpSpPr>
            <p:cNvPr id="2199" name="Google Shape;2199;p86"/>
            <p:cNvGrpSpPr/>
            <p:nvPr/>
          </p:nvGrpSpPr>
          <p:grpSpPr>
            <a:xfrm>
              <a:off x="6221889" y="2926374"/>
              <a:ext cx="924179" cy="1269056"/>
              <a:chOff x="6221889" y="2926374"/>
              <a:chExt cx="924179" cy="1269056"/>
            </a:xfrm>
          </p:grpSpPr>
          <p:grpSp>
            <p:nvGrpSpPr>
              <p:cNvPr id="2200" name="Google Shape;2200;p86"/>
              <p:cNvGrpSpPr/>
              <p:nvPr/>
            </p:nvGrpSpPr>
            <p:grpSpPr>
              <a:xfrm>
                <a:off x="6221889" y="2926374"/>
                <a:ext cx="924179" cy="702792"/>
                <a:chOff x="7692889" y="1344149"/>
                <a:chExt cx="924179" cy="702792"/>
              </a:xfrm>
            </p:grpSpPr>
            <p:grpSp>
              <p:nvGrpSpPr>
                <p:cNvPr id="2201" name="Google Shape;2201;p86"/>
                <p:cNvGrpSpPr/>
                <p:nvPr/>
              </p:nvGrpSpPr>
              <p:grpSpPr>
                <a:xfrm rot="5400000">
                  <a:off x="7808596" y="1514377"/>
                  <a:ext cx="535627" cy="529500"/>
                  <a:chOff x="7365092" y="931681"/>
                  <a:chExt cx="535627" cy="529500"/>
                </a:xfrm>
              </p:grpSpPr>
              <p:sp>
                <p:nvSpPr>
                  <p:cNvPr id="2202" name="Google Shape;2202;p86"/>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3" name="Google Shape;2203;p86"/>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04" name="Google Shape;2204;p86"/>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205" name="Google Shape;2205;p86"/>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2206" name="Google Shape;2206;p86"/>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2207" name="Google Shape;2207;p86"/>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2208" name="Google Shape;2208;p86"/>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2209" name="Google Shape;2209;p86"/>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
        <p:nvSpPr>
          <p:cNvPr id="2210" name="Google Shape;2210;p86"/>
          <p:cNvSpPr txBox="1"/>
          <p:nvPr/>
        </p:nvSpPr>
        <p:spPr>
          <a:xfrm>
            <a:off x="5771058" y="4039702"/>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5HT2A receptors</a:t>
            </a:r>
            <a:endParaRPr b="1" i="0" sz="1200" u="none" cap="none" strike="noStrike">
              <a:solidFill>
                <a:srgbClr val="000000"/>
              </a:solidFill>
              <a:latin typeface="Arial"/>
              <a:ea typeface="Arial"/>
              <a:cs typeface="Arial"/>
              <a:sym typeface="Arial"/>
            </a:endParaRPr>
          </a:p>
        </p:txBody>
      </p:sp>
      <p:grpSp>
        <p:nvGrpSpPr>
          <p:cNvPr id="2211" name="Google Shape;2211;p86"/>
          <p:cNvGrpSpPr/>
          <p:nvPr/>
        </p:nvGrpSpPr>
        <p:grpSpPr>
          <a:xfrm>
            <a:off x="6370216" y="3136359"/>
            <a:ext cx="1793686" cy="2083305"/>
            <a:chOff x="2292025" y="3445409"/>
            <a:chExt cx="1500615" cy="1742914"/>
          </a:xfrm>
        </p:grpSpPr>
        <p:grpSp>
          <p:nvGrpSpPr>
            <p:cNvPr id="2212" name="Google Shape;2212;p86"/>
            <p:cNvGrpSpPr/>
            <p:nvPr/>
          </p:nvGrpSpPr>
          <p:grpSpPr>
            <a:xfrm>
              <a:off x="2643052" y="3893681"/>
              <a:ext cx="1149588" cy="1294642"/>
              <a:chOff x="6635050" y="2000491"/>
              <a:chExt cx="2065376" cy="2325983"/>
            </a:xfrm>
          </p:grpSpPr>
          <p:pic>
            <p:nvPicPr>
              <p:cNvPr id="2213" name="Google Shape;2213;p86"/>
              <p:cNvPicPr preferRelativeResize="0"/>
              <p:nvPr/>
            </p:nvPicPr>
            <p:blipFill rotWithShape="1">
              <a:blip r:embed="rId7">
                <a:alphaModFix/>
              </a:blip>
              <a:srcRect b="0" l="64874" r="0" t="0"/>
              <a:stretch/>
            </p:blipFill>
            <p:spPr>
              <a:xfrm>
                <a:off x="7655287" y="2000503"/>
                <a:ext cx="670989" cy="990209"/>
              </a:xfrm>
              <a:prstGeom prst="rect">
                <a:avLst/>
              </a:prstGeom>
              <a:noFill/>
              <a:ln>
                <a:noFill/>
              </a:ln>
            </p:spPr>
          </p:pic>
          <p:pic>
            <p:nvPicPr>
              <p:cNvPr id="2214" name="Google Shape;2214;p86"/>
              <p:cNvPicPr preferRelativeResize="0"/>
              <p:nvPr/>
            </p:nvPicPr>
            <p:blipFill rotWithShape="1">
              <a:blip r:embed="rId7">
                <a:alphaModFix/>
              </a:blip>
              <a:srcRect b="0" l="0" r="60319" t="0"/>
              <a:stretch/>
            </p:blipFill>
            <p:spPr>
              <a:xfrm>
                <a:off x="6897275" y="2000491"/>
                <a:ext cx="757992" cy="990209"/>
              </a:xfrm>
              <a:prstGeom prst="rect">
                <a:avLst/>
              </a:prstGeom>
              <a:noFill/>
              <a:ln>
                <a:noFill/>
              </a:ln>
            </p:spPr>
          </p:pic>
          <p:pic>
            <p:nvPicPr>
              <p:cNvPr id="2215" name="Google Shape;2215;p86"/>
              <p:cNvPicPr preferRelativeResize="0"/>
              <p:nvPr/>
            </p:nvPicPr>
            <p:blipFill rotWithShape="1">
              <a:blip r:embed="rId8">
                <a:alphaModFix/>
              </a:blip>
              <a:srcRect b="0" l="0" r="0" t="20286"/>
              <a:stretch/>
            </p:blipFill>
            <p:spPr>
              <a:xfrm>
                <a:off x="6635050" y="2680100"/>
                <a:ext cx="2065376" cy="1646374"/>
              </a:xfrm>
              <a:prstGeom prst="rect">
                <a:avLst/>
              </a:prstGeom>
              <a:noFill/>
              <a:ln>
                <a:noFill/>
              </a:ln>
            </p:spPr>
          </p:pic>
        </p:grpSp>
        <p:grpSp>
          <p:nvGrpSpPr>
            <p:cNvPr id="2216" name="Google Shape;2216;p86"/>
            <p:cNvGrpSpPr/>
            <p:nvPr/>
          </p:nvGrpSpPr>
          <p:grpSpPr>
            <a:xfrm rot="-2242626">
              <a:off x="2389627" y="3607676"/>
              <a:ext cx="726496" cy="567300"/>
              <a:chOff x="1024250" y="3923325"/>
              <a:chExt cx="924000" cy="721525"/>
            </a:xfrm>
          </p:grpSpPr>
          <p:grpSp>
            <p:nvGrpSpPr>
              <p:cNvPr id="2217" name="Google Shape;2217;p86"/>
              <p:cNvGrpSpPr/>
              <p:nvPr/>
            </p:nvGrpSpPr>
            <p:grpSpPr>
              <a:xfrm rot="10800000">
                <a:off x="1024250" y="3923325"/>
                <a:ext cx="924000" cy="721525"/>
                <a:chOff x="1799350" y="888550"/>
                <a:chExt cx="924000" cy="721525"/>
              </a:xfrm>
            </p:grpSpPr>
            <p:sp>
              <p:nvSpPr>
                <p:cNvPr id="2218" name="Google Shape;2218;p86"/>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9" name="Google Shape;2219;p86"/>
                <p:cNvSpPr/>
                <p:nvPr/>
              </p:nvSpPr>
              <p:spPr>
                <a:xfrm>
                  <a:off x="2082150" y="1218825"/>
                  <a:ext cx="338700" cy="338700"/>
                </a:xfrm>
                <a:prstGeom prst="ellipse">
                  <a:avLst/>
                </a:prstGeom>
                <a:solidFill>
                  <a:srgbClr val="FFFFFF"/>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0" name="Google Shape;2220;p86"/>
                <p:cNvSpPr/>
                <p:nvPr/>
              </p:nvSpPr>
              <p:spPr>
                <a:xfrm>
                  <a:off x="1799350" y="1425575"/>
                  <a:ext cx="924000" cy="18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21" name="Google Shape;2221;p86"/>
              <p:cNvSpPr txBox="1"/>
              <p:nvPr/>
            </p:nvSpPr>
            <p:spPr>
              <a:xfrm>
                <a:off x="1194675" y="4310975"/>
                <a:ext cx="712500" cy="32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5HT2A</a:t>
                </a:r>
                <a:endParaRPr b="1" i="0" sz="800" u="none" cap="none" strike="noStrike">
                  <a:solidFill>
                    <a:srgbClr val="000000"/>
                  </a:solidFill>
                  <a:latin typeface="Arial"/>
                  <a:ea typeface="Arial"/>
                  <a:cs typeface="Arial"/>
                  <a:sym typeface="Arial"/>
                </a:endParaRPr>
              </a:p>
            </p:txBody>
          </p:sp>
        </p:grpSp>
      </p:grpSp>
      <p:pic>
        <p:nvPicPr>
          <p:cNvPr id="2222" name="Google Shape;2222;p86"/>
          <p:cNvPicPr preferRelativeResize="0"/>
          <p:nvPr/>
        </p:nvPicPr>
        <p:blipFill rotWithShape="1">
          <a:blip r:embed="rId9">
            <a:alphaModFix/>
          </a:blip>
          <a:srcRect b="0" l="0" r="0" t="0"/>
          <a:stretch/>
        </p:blipFill>
        <p:spPr>
          <a:xfrm rot="-10799973">
            <a:off x="7336760" y="3087901"/>
            <a:ext cx="292618" cy="528354"/>
          </a:xfrm>
          <a:prstGeom prst="rect">
            <a:avLst/>
          </a:prstGeom>
          <a:noFill/>
          <a:ln>
            <a:noFill/>
          </a:ln>
        </p:spPr>
      </p:pic>
      <p:pic>
        <p:nvPicPr>
          <p:cNvPr id="2223" name="Google Shape;2223;p86"/>
          <p:cNvPicPr preferRelativeResize="0"/>
          <p:nvPr/>
        </p:nvPicPr>
        <p:blipFill rotWithShape="1">
          <a:blip r:embed="rId9">
            <a:alphaModFix/>
          </a:blip>
          <a:srcRect b="0" l="0" r="0" t="0"/>
          <a:stretch/>
        </p:blipFill>
        <p:spPr>
          <a:xfrm rot="-7104115">
            <a:off x="5295626" y="3668218"/>
            <a:ext cx="292618" cy="528354"/>
          </a:xfrm>
          <a:prstGeom prst="rect">
            <a:avLst/>
          </a:prstGeom>
          <a:noFill/>
          <a:ln>
            <a:noFill/>
          </a:ln>
        </p:spPr>
      </p:pic>
      <p:pic>
        <p:nvPicPr>
          <p:cNvPr id="2224" name="Google Shape;2224;p86"/>
          <p:cNvPicPr preferRelativeResize="0"/>
          <p:nvPr/>
        </p:nvPicPr>
        <p:blipFill rotWithShape="1">
          <a:blip r:embed="rId9">
            <a:alphaModFix/>
          </a:blip>
          <a:srcRect b="0" l="0" r="0" t="0"/>
          <a:stretch/>
        </p:blipFill>
        <p:spPr>
          <a:xfrm rot="-9326106">
            <a:off x="7031037" y="2434769"/>
            <a:ext cx="292618" cy="528354"/>
          </a:xfrm>
          <a:prstGeom prst="rect">
            <a:avLst/>
          </a:prstGeom>
          <a:noFill/>
          <a:ln>
            <a:noFill/>
          </a:ln>
        </p:spPr>
      </p:pic>
      <p:pic>
        <p:nvPicPr>
          <p:cNvPr id="2225" name="Google Shape;2225;p86"/>
          <p:cNvPicPr preferRelativeResize="0"/>
          <p:nvPr/>
        </p:nvPicPr>
        <p:blipFill rotWithShape="1">
          <a:blip r:embed="rId9">
            <a:alphaModFix/>
          </a:blip>
          <a:srcRect b="0" l="0" r="0" t="0"/>
          <a:stretch/>
        </p:blipFill>
        <p:spPr>
          <a:xfrm rot="-7581125">
            <a:off x="5121941" y="3010489"/>
            <a:ext cx="298128" cy="538327"/>
          </a:xfrm>
          <a:prstGeom prst="rect">
            <a:avLst/>
          </a:prstGeom>
          <a:noFill/>
          <a:ln>
            <a:noFill/>
          </a:ln>
        </p:spPr>
      </p:pic>
      <p:pic>
        <p:nvPicPr>
          <p:cNvPr id="2226" name="Google Shape;2226;p86"/>
          <p:cNvPicPr preferRelativeResize="0"/>
          <p:nvPr/>
        </p:nvPicPr>
        <p:blipFill rotWithShape="1">
          <a:blip r:embed="rId9">
            <a:alphaModFix/>
          </a:blip>
          <a:srcRect b="0" l="0" r="0" t="0"/>
          <a:stretch/>
        </p:blipFill>
        <p:spPr>
          <a:xfrm rot="6858158">
            <a:off x="5784989" y="3294747"/>
            <a:ext cx="292618" cy="528354"/>
          </a:xfrm>
          <a:prstGeom prst="rect">
            <a:avLst/>
          </a:prstGeom>
          <a:noFill/>
          <a:ln>
            <a:noFill/>
          </a:ln>
        </p:spPr>
      </p:pic>
      <p:pic>
        <p:nvPicPr>
          <p:cNvPr id="2227" name="Google Shape;2227;p86"/>
          <p:cNvPicPr preferRelativeResize="0"/>
          <p:nvPr/>
        </p:nvPicPr>
        <p:blipFill rotWithShape="1">
          <a:blip r:embed="rId9">
            <a:alphaModFix/>
          </a:blip>
          <a:srcRect b="0" l="0" r="0" t="0"/>
          <a:stretch/>
        </p:blipFill>
        <p:spPr>
          <a:xfrm rot="5845657">
            <a:off x="8073041" y="3175671"/>
            <a:ext cx="292618" cy="528353"/>
          </a:xfrm>
          <a:prstGeom prst="rect">
            <a:avLst/>
          </a:prstGeom>
          <a:noFill/>
          <a:ln>
            <a:noFill/>
          </a:ln>
        </p:spPr>
      </p:pic>
      <p:pic>
        <p:nvPicPr>
          <p:cNvPr id="2228" name="Google Shape;2228;p86"/>
          <p:cNvPicPr preferRelativeResize="0"/>
          <p:nvPr/>
        </p:nvPicPr>
        <p:blipFill rotWithShape="1">
          <a:blip r:embed="rId9">
            <a:alphaModFix/>
          </a:blip>
          <a:srcRect b="0" l="0" r="0" t="0"/>
          <a:stretch/>
        </p:blipFill>
        <p:spPr>
          <a:xfrm rot="-3031187">
            <a:off x="6738369" y="1743835"/>
            <a:ext cx="292618" cy="528354"/>
          </a:xfrm>
          <a:prstGeom prst="rect">
            <a:avLst/>
          </a:prstGeom>
          <a:noFill/>
          <a:ln>
            <a:noFill/>
          </a:ln>
        </p:spPr>
      </p:pic>
      <p:pic>
        <p:nvPicPr>
          <p:cNvPr id="2229" name="Google Shape;2229;p86"/>
          <p:cNvPicPr preferRelativeResize="0"/>
          <p:nvPr/>
        </p:nvPicPr>
        <p:blipFill rotWithShape="1">
          <a:blip r:embed="rId9">
            <a:alphaModFix/>
          </a:blip>
          <a:srcRect b="0" l="0" r="0" t="0"/>
          <a:stretch/>
        </p:blipFill>
        <p:spPr>
          <a:xfrm rot="99284">
            <a:off x="8036788" y="1966298"/>
            <a:ext cx="298128" cy="538327"/>
          </a:xfrm>
          <a:prstGeom prst="rect">
            <a:avLst/>
          </a:prstGeom>
          <a:noFill/>
          <a:ln>
            <a:noFill/>
          </a:ln>
        </p:spPr>
      </p:pic>
      <p:pic>
        <p:nvPicPr>
          <p:cNvPr id="2230" name="Google Shape;2230;p86"/>
          <p:cNvPicPr preferRelativeResize="0"/>
          <p:nvPr/>
        </p:nvPicPr>
        <p:blipFill rotWithShape="1">
          <a:blip r:embed="rId9">
            <a:alphaModFix/>
          </a:blip>
          <a:srcRect b="0" l="0" r="0" t="0"/>
          <a:stretch/>
        </p:blipFill>
        <p:spPr>
          <a:xfrm rot="-1097224">
            <a:off x="7570349" y="2375942"/>
            <a:ext cx="292618" cy="528355"/>
          </a:xfrm>
          <a:prstGeom prst="rect">
            <a:avLst/>
          </a:prstGeom>
          <a:noFill/>
          <a:ln>
            <a:noFill/>
          </a:ln>
        </p:spPr>
      </p:pic>
      <p:sp>
        <p:nvSpPr>
          <p:cNvPr id="2231" name="Google Shape;2231;p86"/>
          <p:cNvSpPr txBox="1"/>
          <p:nvPr/>
        </p:nvSpPr>
        <p:spPr>
          <a:xfrm>
            <a:off x="5771046" y="4497613"/>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2A for “</a:t>
            </a:r>
            <a:r>
              <a:rPr b="1" i="0" lang="en" sz="1000" u="sng"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nd-gen </a:t>
            </a:r>
            <a:r>
              <a:rPr b="1" i="0" lang="en" sz="1000" u="sng" cap="none" strike="noStrike">
                <a:solidFill>
                  <a:srgbClr val="000000"/>
                </a:solidFill>
                <a:latin typeface="Arial"/>
                <a:ea typeface="Arial"/>
                <a:cs typeface="Arial"/>
                <a:sym typeface="Arial"/>
              </a:rPr>
              <a:t>A</a:t>
            </a:r>
            <a:r>
              <a:rPr b="0" i="0" lang="en" sz="1000" u="none" cap="none" strike="noStrike">
                <a:solidFill>
                  <a:srgbClr val="000000"/>
                </a:solidFill>
                <a:latin typeface="Arial"/>
                <a:ea typeface="Arial"/>
                <a:cs typeface="Arial"/>
                <a:sym typeface="Arial"/>
              </a:rPr>
              <a:t>ntipsychotics”</a:t>
            </a:r>
            <a:endParaRPr b="1" i="0" sz="1000" u="none" cap="none" strike="noStrike">
              <a:solidFill>
                <a:srgbClr val="000000"/>
              </a:solidFill>
              <a:latin typeface="Arial"/>
              <a:ea typeface="Arial"/>
              <a:cs typeface="Arial"/>
              <a:sym typeface="Arial"/>
            </a:endParaRPr>
          </a:p>
        </p:txBody>
      </p:sp>
      <p:pic>
        <p:nvPicPr>
          <p:cNvPr id="2232" name="Google Shape;2232;p86"/>
          <p:cNvPicPr preferRelativeResize="0"/>
          <p:nvPr/>
        </p:nvPicPr>
        <p:blipFill rotWithShape="1">
          <a:blip r:embed="rId6">
            <a:alphaModFix/>
          </a:blip>
          <a:srcRect b="0" l="0" r="0" t="0"/>
          <a:stretch/>
        </p:blipFill>
        <p:spPr>
          <a:xfrm rot="10469292">
            <a:off x="5425049" y="1658090"/>
            <a:ext cx="1280353" cy="182732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6" name="Shape 2236"/>
        <p:cNvGrpSpPr/>
        <p:nvPr/>
      </p:nvGrpSpPr>
      <p:grpSpPr>
        <a:xfrm>
          <a:off x="0" y="0"/>
          <a:ext cx="0" cy="0"/>
          <a:chOff x="0" y="0"/>
          <a:chExt cx="0" cy="0"/>
        </a:xfrm>
      </p:grpSpPr>
      <p:pic>
        <p:nvPicPr>
          <p:cNvPr id="2237" name="Google Shape;2237;p87"/>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2238" name="Google Shape;2238;p87"/>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2239" name="Google Shape;2239;p87"/>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2240" name="Google Shape;2240;p87"/>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2241" name="Google Shape;2241;p87"/>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2242" name="Google Shape;2242;p87"/>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2243" name="Google Shape;2243;p87"/>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2244" name="Google Shape;2244;p87"/>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2245" name="Google Shape;2245;p87"/>
          <p:cNvCxnSpPr>
            <a:endCxn id="2239"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2246" name="Google Shape;2246;p87"/>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2247" name="Google Shape;2247;p87"/>
          <p:cNvSpPr txBox="1"/>
          <p:nvPr/>
        </p:nvSpPr>
        <p:spPr>
          <a:xfrm>
            <a:off x="1924928" y="7412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2248" name="Google Shape;2248;p87"/>
          <p:cNvGrpSpPr/>
          <p:nvPr/>
        </p:nvGrpSpPr>
        <p:grpSpPr>
          <a:xfrm>
            <a:off x="1516273" y="3769890"/>
            <a:ext cx="1278417" cy="1755485"/>
            <a:chOff x="6221889" y="2926374"/>
            <a:chExt cx="924179" cy="1269056"/>
          </a:xfrm>
        </p:grpSpPr>
        <p:grpSp>
          <p:nvGrpSpPr>
            <p:cNvPr id="2249" name="Google Shape;2249;p87"/>
            <p:cNvGrpSpPr/>
            <p:nvPr/>
          </p:nvGrpSpPr>
          <p:grpSpPr>
            <a:xfrm>
              <a:off x="6221889" y="2926374"/>
              <a:ext cx="924179" cy="1269056"/>
              <a:chOff x="6221889" y="2926374"/>
              <a:chExt cx="924179" cy="1269056"/>
            </a:xfrm>
          </p:grpSpPr>
          <p:grpSp>
            <p:nvGrpSpPr>
              <p:cNvPr id="2250" name="Google Shape;2250;p87"/>
              <p:cNvGrpSpPr/>
              <p:nvPr/>
            </p:nvGrpSpPr>
            <p:grpSpPr>
              <a:xfrm>
                <a:off x="6221889" y="2926374"/>
                <a:ext cx="924179" cy="702792"/>
                <a:chOff x="7692889" y="1344149"/>
                <a:chExt cx="924179" cy="702792"/>
              </a:xfrm>
            </p:grpSpPr>
            <p:grpSp>
              <p:nvGrpSpPr>
                <p:cNvPr id="2251" name="Google Shape;2251;p87"/>
                <p:cNvGrpSpPr/>
                <p:nvPr/>
              </p:nvGrpSpPr>
              <p:grpSpPr>
                <a:xfrm rot="5400000">
                  <a:off x="7808596" y="1514377"/>
                  <a:ext cx="535627" cy="529500"/>
                  <a:chOff x="7365092" y="931681"/>
                  <a:chExt cx="535627" cy="529500"/>
                </a:xfrm>
              </p:grpSpPr>
              <p:sp>
                <p:nvSpPr>
                  <p:cNvPr id="2252" name="Google Shape;2252;p87"/>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p87"/>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54" name="Google Shape;2254;p87"/>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255" name="Google Shape;2255;p87"/>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2256" name="Google Shape;2256;p87"/>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2257" name="Google Shape;2257;p87"/>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2258" name="Google Shape;2258;p87"/>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2259" name="Google Shape;2259;p87"/>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
        <p:nvSpPr>
          <p:cNvPr id="2260" name="Google Shape;2260;p87"/>
          <p:cNvSpPr txBox="1"/>
          <p:nvPr/>
        </p:nvSpPr>
        <p:spPr>
          <a:xfrm>
            <a:off x="5771058" y="4039702"/>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5HT2A receptors</a:t>
            </a:r>
            <a:endParaRPr b="1" i="0" sz="1200" u="none" cap="none" strike="noStrike">
              <a:solidFill>
                <a:srgbClr val="000000"/>
              </a:solidFill>
              <a:latin typeface="Arial"/>
              <a:ea typeface="Arial"/>
              <a:cs typeface="Arial"/>
              <a:sym typeface="Arial"/>
            </a:endParaRPr>
          </a:p>
        </p:txBody>
      </p:sp>
      <p:grpSp>
        <p:nvGrpSpPr>
          <p:cNvPr id="2261" name="Google Shape;2261;p87"/>
          <p:cNvGrpSpPr/>
          <p:nvPr/>
        </p:nvGrpSpPr>
        <p:grpSpPr>
          <a:xfrm>
            <a:off x="6370216" y="3136359"/>
            <a:ext cx="1793686" cy="2083305"/>
            <a:chOff x="2292025" y="3445409"/>
            <a:chExt cx="1500615" cy="1742914"/>
          </a:xfrm>
        </p:grpSpPr>
        <p:grpSp>
          <p:nvGrpSpPr>
            <p:cNvPr id="2262" name="Google Shape;2262;p87"/>
            <p:cNvGrpSpPr/>
            <p:nvPr/>
          </p:nvGrpSpPr>
          <p:grpSpPr>
            <a:xfrm>
              <a:off x="2643052" y="3893681"/>
              <a:ext cx="1149588" cy="1294642"/>
              <a:chOff x="6635050" y="2000491"/>
              <a:chExt cx="2065376" cy="2325983"/>
            </a:xfrm>
          </p:grpSpPr>
          <p:pic>
            <p:nvPicPr>
              <p:cNvPr id="2263" name="Google Shape;2263;p87"/>
              <p:cNvPicPr preferRelativeResize="0"/>
              <p:nvPr/>
            </p:nvPicPr>
            <p:blipFill rotWithShape="1">
              <a:blip r:embed="rId7">
                <a:alphaModFix/>
              </a:blip>
              <a:srcRect b="0" l="64874" r="0" t="0"/>
              <a:stretch/>
            </p:blipFill>
            <p:spPr>
              <a:xfrm>
                <a:off x="7655287" y="2000503"/>
                <a:ext cx="670989" cy="990209"/>
              </a:xfrm>
              <a:prstGeom prst="rect">
                <a:avLst/>
              </a:prstGeom>
              <a:noFill/>
              <a:ln>
                <a:noFill/>
              </a:ln>
            </p:spPr>
          </p:pic>
          <p:pic>
            <p:nvPicPr>
              <p:cNvPr id="2264" name="Google Shape;2264;p87"/>
              <p:cNvPicPr preferRelativeResize="0"/>
              <p:nvPr/>
            </p:nvPicPr>
            <p:blipFill rotWithShape="1">
              <a:blip r:embed="rId7">
                <a:alphaModFix/>
              </a:blip>
              <a:srcRect b="0" l="0" r="60319" t="0"/>
              <a:stretch/>
            </p:blipFill>
            <p:spPr>
              <a:xfrm>
                <a:off x="6897275" y="2000491"/>
                <a:ext cx="757992" cy="990209"/>
              </a:xfrm>
              <a:prstGeom prst="rect">
                <a:avLst/>
              </a:prstGeom>
              <a:noFill/>
              <a:ln>
                <a:noFill/>
              </a:ln>
            </p:spPr>
          </p:pic>
          <p:pic>
            <p:nvPicPr>
              <p:cNvPr id="2265" name="Google Shape;2265;p87"/>
              <p:cNvPicPr preferRelativeResize="0"/>
              <p:nvPr/>
            </p:nvPicPr>
            <p:blipFill rotWithShape="1">
              <a:blip r:embed="rId8">
                <a:alphaModFix/>
              </a:blip>
              <a:srcRect b="0" l="0" r="0" t="20286"/>
              <a:stretch/>
            </p:blipFill>
            <p:spPr>
              <a:xfrm>
                <a:off x="6635050" y="2680100"/>
                <a:ext cx="2065376" cy="1646374"/>
              </a:xfrm>
              <a:prstGeom prst="rect">
                <a:avLst/>
              </a:prstGeom>
              <a:noFill/>
              <a:ln>
                <a:noFill/>
              </a:ln>
            </p:spPr>
          </p:pic>
        </p:grpSp>
        <p:grpSp>
          <p:nvGrpSpPr>
            <p:cNvPr id="2266" name="Google Shape;2266;p87"/>
            <p:cNvGrpSpPr/>
            <p:nvPr/>
          </p:nvGrpSpPr>
          <p:grpSpPr>
            <a:xfrm rot="-2242626">
              <a:off x="2389627" y="3607676"/>
              <a:ext cx="726496" cy="567300"/>
              <a:chOff x="1024250" y="3923325"/>
              <a:chExt cx="924000" cy="721525"/>
            </a:xfrm>
          </p:grpSpPr>
          <p:grpSp>
            <p:nvGrpSpPr>
              <p:cNvPr id="2267" name="Google Shape;2267;p87"/>
              <p:cNvGrpSpPr/>
              <p:nvPr/>
            </p:nvGrpSpPr>
            <p:grpSpPr>
              <a:xfrm rot="10800000">
                <a:off x="1024250" y="3923325"/>
                <a:ext cx="924000" cy="721525"/>
                <a:chOff x="1799350" y="888550"/>
                <a:chExt cx="924000" cy="721525"/>
              </a:xfrm>
            </p:grpSpPr>
            <p:sp>
              <p:nvSpPr>
                <p:cNvPr id="2268" name="Google Shape;2268;p87"/>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9" name="Google Shape;2269;p87"/>
                <p:cNvSpPr/>
                <p:nvPr/>
              </p:nvSpPr>
              <p:spPr>
                <a:xfrm>
                  <a:off x="2082150" y="1218825"/>
                  <a:ext cx="338700" cy="338700"/>
                </a:xfrm>
                <a:prstGeom prst="ellipse">
                  <a:avLst/>
                </a:prstGeom>
                <a:solidFill>
                  <a:srgbClr val="FFFFFF"/>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0" name="Google Shape;2270;p87"/>
                <p:cNvSpPr/>
                <p:nvPr/>
              </p:nvSpPr>
              <p:spPr>
                <a:xfrm>
                  <a:off x="1799350" y="1425575"/>
                  <a:ext cx="924000" cy="18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71" name="Google Shape;2271;p87"/>
              <p:cNvSpPr txBox="1"/>
              <p:nvPr/>
            </p:nvSpPr>
            <p:spPr>
              <a:xfrm>
                <a:off x="1194675" y="4310975"/>
                <a:ext cx="712500" cy="32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5HT2A</a:t>
                </a:r>
                <a:endParaRPr b="1" i="0" sz="800" u="none" cap="none" strike="noStrike">
                  <a:solidFill>
                    <a:srgbClr val="000000"/>
                  </a:solidFill>
                  <a:latin typeface="Arial"/>
                  <a:ea typeface="Arial"/>
                  <a:cs typeface="Arial"/>
                  <a:sym typeface="Arial"/>
                </a:endParaRPr>
              </a:p>
            </p:txBody>
          </p:sp>
        </p:grpSp>
      </p:grpSp>
      <p:pic>
        <p:nvPicPr>
          <p:cNvPr id="2272" name="Google Shape;2272;p87"/>
          <p:cNvPicPr preferRelativeResize="0"/>
          <p:nvPr/>
        </p:nvPicPr>
        <p:blipFill rotWithShape="1">
          <a:blip r:embed="rId9">
            <a:alphaModFix/>
          </a:blip>
          <a:srcRect b="0" l="0" r="0" t="0"/>
          <a:stretch/>
        </p:blipFill>
        <p:spPr>
          <a:xfrm rot="-10799973">
            <a:off x="7420235" y="3055326"/>
            <a:ext cx="292618" cy="528354"/>
          </a:xfrm>
          <a:prstGeom prst="rect">
            <a:avLst/>
          </a:prstGeom>
          <a:noFill/>
          <a:ln>
            <a:noFill/>
          </a:ln>
        </p:spPr>
      </p:pic>
      <p:pic>
        <p:nvPicPr>
          <p:cNvPr id="2273" name="Google Shape;2273;p87"/>
          <p:cNvPicPr preferRelativeResize="0"/>
          <p:nvPr/>
        </p:nvPicPr>
        <p:blipFill rotWithShape="1">
          <a:blip r:embed="rId9">
            <a:alphaModFix/>
          </a:blip>
          <a:srcRect b="0" l="0" r="0" t="0"/>
          <a:stretch/>
        </p:blipFill>
        <p:spPr>
          <a:xfrm rot="-7104115">
            <a:off x="5200376" y="3668218"/>
            <a:ext cx="292618" cy="528354"/>
          </a:xfrm>
          <a:prstGeom prst="rect">
            <a:avLst/>
          </a:prstGeom>
          <a:noFill/>
          <a:ln>
            <a:noFill/>
          </a:ln>
        </p:spPr>
      </p:pic>
      <p:pic>
        <p:nvPicPr>
          <p:cNvPr id="2274" name="Google Shape;2274;p87"/>
          <p:cNvPicPr preferRelativeResize="0"/>
          <p:nvPr/>
        </p:nvPicPr>
        <p:blipFill rotWithShape="1">
          <a:blip r:embed="rId9">
            <a:alphaModFix/>
          </a:blip>
          <a:srcRect b="0" l="0" r="0" t="0"/>
          <a:stretch/>
        </p:blipFill>
        <p:spPr>
          <a:xfrm rot="-9326106">
            <a:off x="7102162" y="2407931"/>
            <a:ext cx="292618" cy="528354"/>
          </a:xfrm>
          <a:prstGeom prst="rect">
            <a:avLst/>
          </a:prstGeom>
          <a:noFill/>
          <a:ln>
            <a:noFill/>
          </a:ln>
        </p:spPr>
      </p:pic>
      <p:pic>
        <p:nvPicPr>
          <p:cNvPr id="2275" name="Google Shape;2275;p87"/>
          <p:cNvPicPr preferRelativeResize="0"/>
          <p:nvPr/>
        </p:nvPicPr>
        <p:blipFill rotWithShape="1">
          <a:blip r:embed="rId9">
            <a:alphaModFix/>
          </a:blip>
          <a:srcRect b="0" l="0" r="0" t="0"/>
          <a:stretch/>
        </p:blipFill>
        <p:spPr>
          <a:xfrm rot="-5989700">
            <a:off x="5052666" y="3011564"/>
            <a:ext cx="298128" cy="538327"/>
          </a:xfrm>
          <a:prstGeom prst="rect">
            <a:avLst/>
          </a:prstGeom>
          <a:noFill/>
          <a:ln>
            <a:noFill/>
          </a:ln>
        </p:spPr>
      </p:pic>
      <p:pic>
        <p:nvPicPr>
          <p:cNvPr id="2276" name="Google Shape;2276;p87"/>
          <p:cNvPicPr preferRelativeResize="0"/>
          <p:nvPr/>
        </p:nvPicPr>
        <p:blipFill rotWithShape="1">
          <a:blip r:embed="rId9">
            <a:alphaModFix/>
          </a:blip>
          <a:srcRect b="0" l="0" r="0" t="0"/>
          <a:stretch/>
        </p:blipFill>
        <p:spPr>
          <a:xfrm rot="7952769">
            <a:off x="5639639" y="3339097"/>
            <a:ext cx="292618" cy="528354"/>
          </a:xfrm>
          <a:prstGeom prst="rect">
            <a:avLst/>
          </a:prstGeom>
          <a:noFill/>
          <a:ln>
            <a:noFill/>
          </a:ln>
        </p:spPr>
      </p:pic>
      <p:pic>
        <p:nvPicPr>
          <p:cNvPr id="2277" name="Google Shape;2277;p87"/>
          <p:cNvPicPr preferRelativeResize="0"/>
          <p:nvPr/>
        </p:nvPicPr>
        <p:blipFill rotWithShape="1">
          <a:blip r:embed="rId9">
            <a:alphaModFix/>
          </a:blip>
          <a:srcRect b="0" l="0" r="0" t="0"/>
          <a:stretch/>
        </p:blipFill>
        <p:spPr>
          <a:xfrm rot="5845657">
            <a:off x="8073041" y="3175671"/>
            <a:ext cx="292618" cy="528353"/>
          </a:xfrm>
          <a:prstGeom prst="rect">
            <a:avLst/>
          </a:prstGeom>
          <a:noFill/>
          <a:ln>
            <a:noFill/>
          </a:ln>
        </p:spPr>
      </p:pic>
      <p:pic>
        <p:nvPicPr>
          <p:cNvPr id="2278" name="Google Shape;2278;p87"/>
          <p:cNvPicPr preferRelativeResize="0"/>
          <p:nvPr/>
        </p:nvPicPr>
        <p:blipFill rotWithShape="1">
          <a:blip r:embed="rId9">
            <a:alphaModFix/>
          </a:blip>
          <a:srcRect b="0" l="0" r="0" t="0"/>
          <a:stretch/>
        </p:blipFill>
        <p:spPr>
          <a:xfrm rot="-3031187">
            <a:off x="6827269" y="1709560"/>
            <a:ext cx="292618" cy="528354"/>
          </a:xfrm>
          <a:prstGeom prst="rect">
            <a:avLst/>
          </a:prstGeom>
          <a:noFill/>
          <a:ln>
            <a:noFill/>
          </a:ln>
        </p:spPr>
      </p:pic>
      <p:pic>
        <p:nvPicPr>
          <p:cNvPr id="2279" name="Google Shape;2279;p87"/>
          <p:cNvPicPr preferRelativeResize="0"/>
          <p:nvPr/>
        </p:nvPicPr>
        <p:blipFill rotWithShape="1">
          <a:blip r:embed="rId9">
            <a:alphaModFix/>
          </a:blip>
          <a:srcRect b="0" l="0" r="0" t="0"/>
          <a:stretch/>
        </p:blipFill>
        <p:spPr>
          <a:xfrm rot="99284">
            <a:off x="8130888" y="2036148"/>
            <a:ext cx="298128" cy="538327"/>
          </a:xfrm>
          <a:prstGeom prst="rect">
            <a:avLst/>
          </a:prstGeom>
          <a:noFill/>
          <a:ln>
            <a:noFill/>
          </a:ln>
        </p:spPr>
      </p:pic>
      <p:pic>
        <p:nvPicPr>
          <p:cNvPr id="2280" name="Google Shape;2280;p87"/>
          <p:cNvPicPr preferRelativeResize="0"/>
          <p:nvPr/>
        </p:nvPicPr>
        <p:blipFill rotWithShape="1">
          <a:blip r:embed="rId9">
            <a:alphaModFix/>
          </a:blip>
          <a:srcRect b="0" l="0" r="0" t="0"/>
          <a:stretch/>
        </p:blipFill>
        <p:spPr>
          <a:xfrm rot="-1097224">
            <a:off x="7660949" y="2363242"/>
            <a:ext cx="292618" cy="528355"/>
          </a:xfrm>
          <a:prstGeom prst="rect">
            <a:avLst/>
          </a:prstGeom>
          <a:noFill/>
          <a:ln>
            <a:noFill/>
          </a:ln>
        </p:spPr>
      </p:pic>
      <p:sp>
        <p:nvSpPr>
          <p:cNvPr id="2281" name="Google Shape;2281;p87"/>
          <p:cNvSpPr txBox="1"/>
          <p:nvPr/>
        </p:nvSpPr>
        <p:spPr>
          <a:xfrm>
            <a:off x="5771046" y="4497613"/>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2A for “</a:t>
            </a:r>
            <a:r>
              <a:rPr b="1" i="0" lang="en" sz="1000" u="sng"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nd-gen </a:t>
            </a:r>
            <a:r>
              <a:rPr b="1" i="0" lang="en" sz="1000" u="sng" cap="none" strike="noStrike">
                <a:solidFill>
                  <a:srgbClr val="000000"/>
                </a:solidFill>
                <a:latin typeface="Arial"/>
                <a:ea typeface="Arial"/>
                <a:cs typeface="Arial"/>
                <a:sym typeface="Arial"/>
              </a:rPr>
              <a:t>A</a:t>
            </a:r>
            <a:r>
              <a:rPr b="0" i="0" lang="en" sz="1000" u="none" cap="none" strike="noStrike">
                <a:solidFill>
                  <a:srgbClr val="000000"/>
                </a:solidFill>
                <a:latin typeface="Arial"/>
                <a:ea typeface="Arial"/>
                <a:cs typeface="Arial"/>
                <a:sym typeface="Arial"/>
              </a:rPr>
              <a:t>ntipsychotics”</a:t>
            </a:r>
            <a:endParaRPr b="1" i="0" sz="1000" u="none" cap="none" strike="noStrike">
              <a:solidFill>
                <a:srgbClr val="000000"/>
              </a:solidFill>
              <a:latin typeface="Arial"/>
              <a:ea typeface="Arial"/>
              <a:cs typeface="Arial"/>
              <a:sym typeface="Arial"/>
            </a:endParaRPr>
          </a:p>
        </p:txBody>
      </p:sp>
      <p:pic>
        <p:nvPicPr>
          <p:cNvPr id="2282" name="Google Shape;2282;p87"/>
          <p:cNvPicPr preferRelativeResize="0"/>
          <p:nvPr/>
        </p:nvPicPr>
        <p:blipFill rotWithShape="1">
          <a:blip r:embed="rId6">
            <a:alphaModFix/>
          </a:blip>
          <a:srcRect b="0" l="0" r="0" t="0"/>
          <a:stretch/>
        </p:blipFill>
        <p:spPr>
          <a:xfrm rot="-10530219">
            <a:off x="5631498" y="1982641"/>
            <a:ext cx="1151827" cy="164389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6" name="Shape 2286"/>
        <p:cNvGrpSpPr/>
        <p:nvPr/>
      </p:nvGrpSpPr>
      <p:grpSpPr>
        <a:xfrm>
          <a:off x="0" y="0"/>
          <a:ext cx="0" cy="0"/>
          <a:chOff x="0" y="0"/>
          <a:chExt cx="0" cy="0"/>
        </a:xfrm>
      </p:grpSpPr>
      <p:pic>
        <p:nvPicPr>
          <p:cNvPr id="2287" name="Google Shape;2287;p88"/>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2288" name="Google Shape;2288;p88"/>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2289" name="Google Shape;2289;p88"/>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2290" name="Google Shape;2290;p88"/>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2291" name="Google Shape;2291;p88"/>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2292" name="Google Shape;2292;p88"/>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2293" name="Google Shape;2293;p88"/>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2294" name="Google Shape;2294;p88"/>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2295" name="Google Shape;2295;p88"/>
          <p:cNvCxnSpPr>
            <a:endCxn id="2289"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2296" name="Google Shape;2296;p88"/>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2297" name="Google Shape;2297;p88"/>
          <p:cNvSpPr txBox="1"/>
          <p:nvPr/>
        </p:nvSpPr>
        <p:spPr>
          <a:xfrm>
            <a:off x="1924928" y="7412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2298" name="Google Shape;2298;p88"/>
          <p:cNvGrpSpPr/>
          <p:nvPr/>
        </p:nvGrpSpPr>
        <p:grpSpPr>
          <a:xfrm>
            <a:off x="1516273" y="3769890"/>
            <a:ext cx="1278417" cy="1755485"/>
            <a:chOff x="6221889" y="2926374"/>
            <a:chExt cx="924179" cy="1269056"/>
          </a:xfrm>
        </p:grpSpPr>
        <p:grpSp>
          <p:nvGrpSpPr>
            <p:cNvPr id="2299" name="Google Shape;2299;p88"/>
            <p:cNvGrpSpPr/>
            <p:nvPr/>
          </p:nvGrpSpPr>
          <p:grpSpPr>
            <a:xfrm>
              <a:off x="6221889" y="2926374"/>
              <a:ext cx="924179" cy="1269056"/>
              <a:chOff x="6221889" y="2926374"/>
              <a:chExt cx="924179" cy="1269056"/>
            </a:xfrm>
          </p:grpSpPr>
          <p:grpSp>
            <p:nvGrpSpPr>
              <p:cNvPr id="2300" name="Google Shape;2300;p88"/>
              <p:cNvGrpSpPr/>
              <p:nvPr/>
            </p:nvGrpSpPr>
            <p:grpSpPr>
              <a:xfrm>
                <a:off x="6221889" y="2926374"/>
                <a:ext cx="924179" cy="702792"/>
                <a:chOff x="7692889" y="1344149"/>
                <a:chExt cx="924179" cy="702792"/>
              </a:xfrm>
            </p:grpSpPr>
            <p:grpSp>
              <p:nvGrpSpPr>
                <p:cNvPr id="2301" name="Google Shape;2301;p88"/>
                <p:cNvGrpSpPr/>
                <p:nvPr/>
              </p:nvGrpSpPr>
              <p:grpSpPr>
                <a:xfrm rot="5400000">
                  <a:off x="7808596" y="1514377"/>
                  <a:ext cx="535627" cy="529500"/>
                  <a:chOff x="7365092" y="931681"/>
                  <a:chExt cx="535627" cy="529500"/>
                </a:xfrm>
              </p:grpSpPr>
              <p:sp>
                <p:nvSpPr>
                  <p:cNvPr id="2302" name="Google Shape;2302;p88"/>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3" name="Google Shape;2303;p88"/>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04" name="Google Shape;2304;p88"/>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305" name="Google Shape;2305;p88"/>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2306" name="Google Shape;2306;p88"/>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2307" name="Google Shape;2307;p88"/>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2308" name="Google Shape;2308;p88"/>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2309" name="Google Shape;2309;p88"/>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
        <p:nvSpPr>
          <p:cNvPr id="2310" name="Google Shape;2310;p88"/>
          <p:cNvSpPr txBox="1"/>
          <p:nvPr/>
        </p:nvSpPr>
        <p:spPr>
          <a:xfrm>
            <a:off x="5771058" y="4039702"/>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5HT2A receptors</a:t>
            </a:r>
            <a:endParaRPr b="1" i="0" sz="1200" u="none" cap="none" strike="noStrike">
              <a:solidFill>
                <a:srgbClr val="000000"/>
              </a:solidFill>
              <a:latin typeface="Arial"/>
              <a:ea typeface="Arial"/>
              <a:cs typeface="Arial"/>
              <a:sym typeface="Arial"/>
            </a:endParaRPr>
          </a:p>
        </p:txBody>
      </p:sp>
      <p:grpSp>
        <p:nvGrpSpPr>
          <p:cNvPr id="2311" name="Google Shape;2311;p88"/>
          <p:cNvGrpSpPr/>
          <p:nvPr/>
        </p:nvGrpSpPr>
        <p:grpSpPr>
          <a:xfrm>
            <a:off x="6370216" y="3136359"/>
            <a:ext cx="1793686" cy="2083305"/>
            <a:chOff x="2292025" y="3445409"/>
            <a:chExt cx="1500615" cy="1742914"/>
          </a:xfrm>
        </p:grpSpPr>
        <p:grpSp>
          <p:nvGrpSpPr>
            <p:cNvPr id="2312" name="Google Shape;2312;p88"/>
            <p:cNvGrpSpPr/>
            <p:nvPr/>
          </p:nvGrpSpPr>
          <p:grpSpPr>
            <a:xfrm>
              <a:off x="2643052" y="3893681"/>
              <a:ext cx="1149588" cy="1294642"/>
              <a:chOff x="6635050" y="2000491"/>
              <a:chExt cx="2065376" cy="2325983"/>
            </a:xfrm>
          </p:grpSpPr>
          <p:pic>
            <p:nvPicPr>
              <p:cNvPr id="2313" name="Google Shape;2313;p88"/>
              <p:cNvPicPr preferRelativeResize="0"/>
              <p:nvPr/>
            </p:nvPicPr>
            <p:blipFill rotWithShape="1">
              <a:blip r:embed="rId7">
                <a:alphaModFix/>
              </a:blip>
              <a:srcRect b="0" l="64874" r="0" t="0"/>
              <a:stretch/>
            </p:blipFill>
            <p:spPr>
              <a:xfrm>
                <a:off x="7655287" y="2000503"/>
                <a:ext cx="670989" cy="990209"/>
              </a:xfrm>
              <a:prstGeom prst="rect">
                <a:avLst/>
              </a:prstGeom>
              <a:noFill/>
              <a:ln>
                <a:noFill/>
              </a:ln>
            </p:spPr>
          </p:pic>
          <p:pic>
            <p:nvPicPr>
              <p:cNvPr id="2314" name="Google Shape;2314;p88"/>
              <p:cNvPicPr preferRelativeResize="0"/>
              <p:nvPr/>
            </p:nvPicPr>
            <p:blipFill rotWithShape="1">
              <a:blip r:embed="rId7">
                <a:alphaModFix/>
              </a:blip>
              <a:srcRect b="0" l="0" r="60319" t="0"/>
              <a:stretch/>
            </p:blipFill>
            <p:spPr>
              <a:xfrm>
                <a:off x="6897275" y="2000491"/>
                <a:ext cx="757992" cy="990209"/>
              </a:xfrm>
              <a:prstGeom prst="rect">
                <a:avLst/>
              </a:prstGeom>
              <a:noFill/>
              <a:ln>
                <a:noFill/>
              </a:ln>
            </p:spPr>
          </p:pic>
          <p:pic>
            <p:nvPicPr>
              <p:cNvPr id="2315" name="Google Shape;2315;p88"/>
              <p:cNvPicPr preferRelativeResize="0"/>
              <p:nvPr/>
            </p:nvPicPr>
            <p:blipFill rotWithShape="1">
              <a:blip r:embed="rId8">
                <a:alphaModFix/>
              </a:blip>
              <a:srcRect b="0" l="0" r="0" t="20286"/>
              <a:stretch/>
            </p:blipFill>
            <p:spPr>
              <a:xfrm>
                <a:off x="6635050" y="2680100"/>
                <a:ext cx="2065376" cy="1646374"/>
              </a:xfrm>
              <a:prstGeom prst="rect">
                <a:avLst/>
              </a:prstGeom>
              <a:noFill/>
              <a:ln>
                <a:noFill/>
              </a:ln>
            </p:spPr>
          </p:pic>
        </p:grpSp>
        <p:grpSp>
          <p:nvGrpSpPr>
            <p:cNvPr id="2316" name="Google Shape;2316;p88"/>
            <p:cNvGrpSpPr/>
            <p:nvPr/>
          </p:nvGrpSpPr>
          <p:grpSpPr>
            <a:xfrm rot="-2242626">
              <a:off x="2389627" y="3607676"/>
              <a:ext cx="726496" cy="567300"/>
              <a:chOff x="1024250" y="3923325"/>
              <a:chExt cx="924000" cy="721525"/>
            </a:xfrm>
          </p:grpSpPr>
          <p:grpSp>
            <p:nvGrpSpPr>
              <p:cNvPr id="2317" name="Google Shape;2317;p88"/>
              <p:cNvGrpSpPr/>
              <p:nvPr/>
            </p:nvGrpSpPr>
            <p:grpSpPr>
              <a:xfrm rot="10800000">
                <a:off x="1024250" y="3923325"/>
                <a:ext cx="924000" cy="721525"/>
                <a:chOff x="1799350" y="888550"/>
                <a:chExt cx="924000" cy="721525"/>
              </a:xfrm>
            </p:grpSpPr>
            <p:sp>
              <p:nvSpPr>
                <p:cNvPr id="2318" name="Google Shape;2318;p88"/>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9" name="Google Shape;2319;p88"/>
                <p:cNvSpPr/>
                <p:nvPr/>
              </p:nvSpPr>
              <p:spPr>
                <a:xfrm>
                  <a:off x="2082150" y="1218825"/>
                  <a:ext cx="338700" cy="338700"/>
                </a:xfrm>
                <a:prstGeom prst="ellipse">
                  <a:avLst/>
                </a:prstGeom>
                <a:solidFill>
                  <a:srgbClr val="FFFFFF"/>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0" name="Google Shape;2320;p88"/>
                <p:cNvSpPr/>
                <p:nvPr/>
              </p:nvSpPr>
              <p:spPr>
                <a:xfrm>
                  <a:off x="1799350" y="1425575"/>
                  <a:ext cx="924000" cy="18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21" name="Google Shape;2321;p88"/>
              <p:cNvSpPr txBox="1"/>
              <p:nvPr/>
            </p:nvSpPr>
            <p:spPr>
              <a:xfrm>
                <a:off x="1194675" y="4310975"/>
                <a:ext cx="712500" cy="32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5HT2A</a:t>
                </a:r>
                <a:endParaRPr b="1" i="0" sz="800" u="none" cap="none" strike="noStrike">
                  <a:solidFill>
                    <a:srgbClr val="000000"/>
                  </a:solidFill>
                  <a:latin typeface="Arial"/>
                  <a:ea typeface="Arial"/>
                  <a:cs typeface="Arial"/>
                  <a:sym typeface="Arial"/>
                </a:endParaRPr>
              </a:p>
            </p:txBody>
          </p:sp>
        </p:grpSp>
      </p:grpSp>
      <p:pic>
        <p:nvPicPr>
          <p:cNvPr id="2322" name="Google Shape;2322;p88"/>
          <p:cNvPicPr preferRelativeResize="0"/>
          <p:nvPr/>
        </p:nvPicPr>
        <p:blipFill rotWithShape="1">
          <a:blip r:embed="rId9">
            <a:alphaModFix/>
          </a:blip>
          <a:srcRect b="0" l="0" r="0" t="0"/>
          <a:stretch/>
        </p:blipFill>
        <p:spPr>
          <a:xfrm rot="-10799973">
            <a:off x="7471035" y="3055326"/>
            <a:ext cx="292618" cy="528354"/>
          </a:xfrm>
          <a:prstGeom prst="rect">
            <a:avLst/>
          </a:prstGeom>
          <a:noFill/>
          <a:ln>
            <a:noFill/>
          </a:ln>
        </p:spPr>
      </p:pic>
      <p:pic>
        <p:nvPicPr>
          <p:cNvPr id="2323" name="Google Shape;2323;p88"/>
          <p:cNvPicPr preferRelativeResize="0"/>
          <p:nvPr/>
        </p:nvPicPr>
        <p:blipFill rotWithShape="1">
          <a:blip r:embed="rId9">
            <a:alphaModFix/>
          </a:blip>
          <a:srcRect b="0" l="0" r="0" t="0"/>
          <a:stretch/>
        </p:blipFill>
        <p:spPr>
          <a:xfrm rot="-7104115">
            <a:off x="5150251" y="3760068"/>
            <a:ext cx="292618" cy="528354"/>
          </a:xfrm>
          <a:prstGeom prst="rect">
            <a:avLst/>
          </a:prstGeom>
          <a:noFill/>
          <a:ln>
            <a:noFill/>
          </a:ln>
        </p:spPr>
      </p:pic>
      <p:pic>
        <p:nvPicPr>
          <p:cNvPr id="2324" name="Google Shape;2324;p88"/>
          <p:cNvPicPr preferRelativeResize="0"/>
          <p:nvPr/>
        </p:nvPicPr>
        <p:blipFill rotWithShape="1">
          <a:blip r:embed="rId9">
            <a:alphaModFix/>
          </a:blip>
          <a:srcRect b="0" l="0" r="0" t="0"/>
          <a:stretch/>
        </p:blipFill>
        <p:spPr>
          <a:xfrm rot="-9326106">
            <a:off x="7146612" y="2307569"/>
            <a:ext cx="292618" cy="528354"/>
          </a:xfrm>
          <a:prstGeom prst="rect">
            <a:avLst/>
          </a:prstGeom>
          <a:noFill/>
          <a:ln>
            <a:noFill/>
          </a:ln>
        </p:spPr>
      </p:pic>
      <p:pic>
        <p:nvPicPr>
          <p:cNvPr id="2325" name="Google Shape;2325;p88"/>
          <p:cNvPicPr preferRelativeResize="0"/>
          <p:nvPr/>
        </p:nvPicPr>
        <p:blipFill rotWithShape="1">
          <a:blip r:embed="rId9">
            <a:alphaModFix/>
          </a:blip>
          <a:srcRect b="0" l="0" r="0" t="0"/>
          <a:stretch/>
        </p:blipFill>
        <p:spPr>
          <a:xfrm rot="-5989700">
            <a:off x="4998116" y="3011114"/>
            <a:ext cx="298128" cy="538327"/>
          </a:xfrm>
          <a:prstGeom prst="rect">
            <a:avLst/>
          </a:prstGeom>
          <a:noFill/>
          <a:ln>
            <a:noFill/>
          </a:ln>
        </p:spPr>
      </p:pic>
      <p:pic>
        <p:nvPicPr>
          <p:cNvPr id="2326" name="Google Shape;2326;p88"/>
          <p:cNvPicPr preferRelativeResize="0"/>
          <p:nvPr/>
        </p:nvPicPr>
        <p:blipFill rotWithShape="1">
          <a:blip r:embed="rId9">
            <a:alphaModFix/>
          </a:blip>
          <a:srcRect b="0" l="0" r="0" t="0"/>
          <a:stretch/>
        </p:blipFill>
        <p:spPr>
          <a:xfrm rot="7952769">
            <a:off x="5595189" y="3389897"/>
            <a:ext cx="292618" cy="528354"/>
          </a:xfrm>
          <a:prstGeom prst="rect">
            <a:avLst/>
          </a:prstGeom>
          <a:noFill/>
          <a:ln>
            <a:noFill/>
          </a:ln>
        </p:spPr>
      </p:pic>
      <p:pic>
        <p:nvPicPr>
          <p:cNvPr id="2327" name="Google Shape;2327;p88"/>
          <p:cNvPicPr preferRelativeResize="0"/>
          <p:nvPr/>
        </p:nvPicPr>
        <p:blipFill rotWithShape="1">
          <a:blip r:embed="rId9">
            <a:alphaModFix/>
          </a:blip>
          <a:srcRect b="0" l="0" r="0" t="0"/>
          <a:stretch/>
        </p:blipFill>
        <p:spPr>
          <a:xfrm rot="5845657">
            <a:off x="8206391" y="3140271"/>
            <a:ext cx="292618" cy="528353"/>
          </a:xfrm>
          <a:prstGeom prst="rect">
            <a:avLst/>
          </a:prstGeom>
          <a:noFill/>
          <a:ln>
            <a:noFill/>
          </a:ln>
        </p:spPr>
      </p:pic>
      <p:pic>
        <p:nvPicPr>
          <p:cNvPr id="2328" name="Google Shape;2328;p88"/>
          <p:cNvPicPr preferRelativeResize="0"/>
          <p:nvPr/>
        </p:nvPicPr>
        <p:blipFill rotWithShape="1">
          <a:blip r:embed="rId9">
            <a:alphaModFix/>
          </a:blip>
          <a:srcRect b="0" l="0" r="0" t="0"/>
          <a:stretch/>
        </p:blipFill>
        <p:spPr>
          <a:xfrm rot="-3031187">
            <a:off x="6770119" y="1638235"/>
            <a:ext cx="292618" cy="528354"/>
          </a:xfrm>
          <a:prstGeom prst="rect">
            <a:avLst/>
          </a:prstGeom>
          <a:noFill/>
          <a:ln>
            <a:noFill/>
          </a:ln>
        </p:spPr>
      </p:pic>
      <p:pic>
        <p:nvPicPr>
          <p:cNvPr id="2329" name="Google Shape;2329;p88"/>
          <p:cNvPicPr preferRelativeResize="0"/>
          <p:nvPr/>
        </p:nvPicPr>
        <p:blipFill rotWithShape="1">
          <a:blip r:embed="rId9">
            <a:alphaModFix/>
          </a:blip>
          <a:srcRect b="0" l="0" r="0" t="0"/>
          <a:stretch/>
        </p:blipFill>
        <p:spPr>
          <a:xfrm rot="99284">
            <a:off x="8203638" y="2004398"/>
            <a:ext cx="298128" cy="538327"/>
          </a:xfrm>
          <a:prstGeom prst="rect">
            <a:avLst/>
          </a:prstGeom>
          <a:noFill/>
          <a:ln>
            <a:noFill/>
          </a:ln>
        </p:spPr>
      </p:pic>
      <p:pic>
        <p:nvPicPr>
          <p:cNvPr id="2330" name="Google Shape;2330;p88"/>
          <p:cNvPicPr preferRelativeResize="0"/>
          <p:nvPr/>
        </p:nvPicPr>
        <p:blipFill rotWithShape="1">
          <a:blip r:embed="rId9">
            <a:alphaModFix/>
          </a:blip>
          <a:srcRect b="0" l="0" r="0" t="0"/>
          <a:stretch/>
        </p:blipFill>
        <p:spPr>
          <a:xfrm rot="-1097224">
            <a:off x="7749849" y="2414042"/>
            <a:ext cx="292618" cy="528355"/>
          </a:xfrm>
          <a:prstGeom prst="rect">
            <a:avLst/>
          </a:prstGeom>
          <a:noFill/>
          <a:ln>
            <a:noFill/>
          </a:ln>
        </p:spPr>
      </p:pic>
      <p:sp>
        <p:nvSpPr>
          <p:cNvPr id="2331" name="Google Shape;2331;p88"/>
          <p:cNvSpPr txBox="1"/>
          <p:nvPr/>
        </p:nvSpPr>
        <p:spPr>
          <a:xfrm>
            <a:off x="5771046" y="4497613"/>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2A for “</a:t>
            </a:r>
            <a:r>
              <a:rPr b="1" i="0" lang="en" sz="1000" u="sng"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nd-gen </a:t>
            </a:r>
            <a:r>
              <a:rPr b="1" i="0" lang="en" sz="1000" u="sng" cap="none" strike="noStrike">
                <a:solidFill>
                  <a:srgbClr val="000000"/>
                </a:solidFill>
                <a:latin typeface="Arial"/>
                <a:ea typeface="Arial"/>
                <a:cs typeface="Arial"/>
                <a:sym typeface="Arial"/>
              </a:rPr>
              <a:t>A</a:t>
            </a:r>
            <a:r>
              <a:rPr b="0" i="0" lang="en" sz="1000" u="none" cap="none" strike="noStrike">
                <a:solidFill>
                  <a:srgbClr val="000000"/>
                </a:solidFill>
                <a:latin typeface="Arial"/>
                <a:ea typeface="Arial"/>
                <a:cs typeface="Arial"/>
                <a:sym typeface="Arial"/>
              </a:rPr>
              <a:t>ntipsychotics”</a:t>
            </a:r>
            <a:endParaRPr b="1" i="0" sz="1000" u="none" cap="none" strike="noStrike">
              <a:solidFill>
                <a:srgbClr val="000000"/>
              </a:solidFill>
              <a:latin typeface="Arial"/>
              <a:ea typeface="Arial"/>
              <a:cs typeface="Arial"/>
              <a:sym typeface="Arial"/>
            </a:endParaRPr>
          </a:p>
        </p:txBody>
      </p:sp>
      <p:pic>
        <p:nvPicPr>
          <p:cNvPr id="2332" name="Google Shape;2332;p88"/>
          <p:cNvPicPr preferRelativeResize="0"/>
          <p:nvPr/>
        </p:nvPicPr>
        <p:blipFill rotWithShape="1">
          <a:blip r:embed="rId6">
            <a:alphaModFix/>
          </a:blip>
          <a:srcRect b="0" l="0" r="0" t="0"/>
          <a:stretch/>
        </p:blipFill>
        <p:spPr>
          <a:xfrm rot="10087558">
            <a:off x="5860650" y="2227380"/>
            <a:ext cx="985551" cy="140659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6" name="Shape 2336"/>
        <p:cNvGrpSpPr/>
        <p:nvPr/>
      </p:nvGrpSpPr>
      <p:grpSpPr>
        <a:xfrm>
          <a:off x="0" y="0"/>
          <a:ext cx="0" cy="0"/>
          <a:chOff x="0" y="0"/>
          <a:chExt cx="0" cy="0"/>
        </a:xfrm>
      </p:grpSpPr>
      <p:pic>
        <p:nvPicPr>
          <p:cNvPr id="2337" name="Google Shape;2337;p89"/>
          <p:cNvPicPr preferRelativeResize="0"/>
          <p:nvPr/>
        </p:nvPicPr>
        <p:blipFill rotWithShape="1">
          <a:blip r:embed="rId3">
            <a:alphaModFix/>
          </a:blip>
          <a:srcRect b="-765" l="0" r="0" t="0"/>
          <a:stretch/>
        </p:blipFill>
        <p:spPr>
          <a:xfrm rot="141">
            <a:off x="3423925" y="187507"/>
            <a:ext cx="1570674" cy="2272711"/>
          </a:xfrm>
          <a:prstGeom prst="rect">
            <a:avLst/>
          </a:prstGeom>
          <a:noFill/>
          <a:ln>
            <a:noFill/>
          </a:ln>
        </p:spPr>
      </p:pic>
      <p:sp>
        <p:nvSpPr>
          <p:cNvPr id="2338" name="Google Shape;2338;p89"/>
          <p:cNvSpPr txBox="1"/>
          <p:nvPr/>
        </p:nvSpPr>
        <p:spPr>
          <a:xfrm>
            <a:off x="2872205" y="4639694"/>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“R2</a:t>
            </a:r>
            <a:r>
              <a:rPr b="1" i="0" lang="en" sz="1000" u="sng" cap="none" strike="noStrike">
                <a:solidFill>
                  <a:srgbClr val="000000"/>
                </a:solidFill>
                <a:latin typeface="Arial"/>
                <a:ea typeface="Arial"/>
                <a:cs typeface="Arial"/>
                <a:sym typeface="Arial"/>
              </a:rPr>
              <a:t>D2</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“D</a:t>
            </a:r>
            <a:r>
              <a:rPr b="0" baseline="-25000" i="0" lang="en" sz="1000" u="none"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R (detour) from reality”</a:t>
            </a:r>
            <a:endParaRPr b="1" i="0" sz="1000" u="none" cap="none" strike="noStrike">
              <a:solidFill>
                <a:srgbClr val="000000"/>
              </a:solidFill>
              <a:latin typeface="Arial"/>
              <a:ea typeface="Arial"/>
              <a:cs typeface="Arial"/>
              <a:sym typeface="Arial"/>
            </a:endParaRPr>
          </a:p>
        </p:txBody>
      </p:sp>
      <p:sp>
        <p:nvSpPr>
          <p:cNvPr id="2339" name="Google Shape;2339;p89"/>
          <p:cNvSpPr txBox="1"/>
          <p:nvPr/>
        </p:nvSpPr>
        <p:spPr>
          <a:xfrm>
            <a:off x="2888581" y="4321801"/>
            <a:ext cx="16725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D2 receptor</a:t>
            </a:r>
            <a:endParaRPr b="1" i="0" sz="1200" u="none" cap="none" strike="noStrike">
              <a:solidFill>
                <a:srgbClr val="000000"/>
              </a:solidFill>
              <a:latin typeface="Arial"/>
              <a:ea typeface="Arial"/>
              <a:cs typeface="Arial"/>
              <a:sym typeface="Arial"/>
            </a:endParaRPr>
          </a:p>
        </p:txBody>
      </p:sp>
      <p:pic>
        <p:nvPicPr>
          <p:cNvPr id="2340" name="Google Shape;2340;p89"/>
          <p:cNvPicPr preferRelativeResize="0"/>
          <p:nvPr/>
        </p:nvPicPr>
        <p:blipFill rotWithShape="1">
          <a:blip r:embed="rId4">
            <a:alphaModFix/>
          </a:blip>
          <a:srcRect b="20146" l="82998" r="0" t="0"/>
          <a:stretch/>
        </p:blipFill>
        <p:spPr>
          <a:xfrm rot="-1546289">
            <a:off x="839781" y="2132161"/>
            <a:ext cx="523950" cy="346321"/>
          </a:xfrm>
          <a:prstGeom prst="rect">
            <a:avLst/>
          </a:prstGeom>
          <a:noFill/>
          <a:ln>
            <a:noFill/>
          </a:ln>
        </p:spPr>
      </p:pic>
      <p:pic>
        <p:nvPicPr>
          <p:cNvPr id="2341" name="Google Shape;2341;p89"/>
          <p:cNvPicPr preferRelativeResize="0"/>
          <p:nvPr/>
        </p:nvPicPr>
        <p:blipFill rotWithShape="1">
          <a:blip r:embed="rId4">
            <a:alphaModFix/>
          </a:blip>
          <a:srcRect b="20146" l="82998" r="0" t="0"/>
          <a:stretch/>
        </p:blipFill>
        <p:spPr>
          <a:xfrm rot="2037336">
            <a:off x="2924245" y="2853738"/>
            <a:ext cx="523951" cy="346321"/>
          </a:xfrm>
          <a:prstGeom prst="rect">
            <a:avLst/>
          </a:prstGeom>
          <a:noFill/>
          <a:ln>
            <a:noFill/>
          </a:ln>
        </p:spPr>
      </p:pic>
      <p:pic>
        <p:nvPicPr>
          <p:cNvPr id="2342" name="Google Shape;2342;p89"/>
          <p:cNvPicPr preferRelativeResize="0"/>
          <p:nvPr/>
        </p:nvPicPr>
        <p:blipFill rotWithShape="1">
          <a:blip r:embed="rId4">
            <a:alphaModFix/>
          </a:blip>
          <a:srcRect b="20146" l="82998" r="0" t="0"/>
          <a:stretch/>
        </p:blipFill>
        <p:spPr>
          <a:xfrm rot="-8307162">
            <a:off x="3351236" y="3603282"/>
            <a:ext cx="523950" cy="346321"/>
          </a:xfrm>
          <a:prstGeom prst="rect">
            <a:avLst/>
          </a:prstGeom>
          <a:noFill/>
          <a:ln>
            <a:noFill/>
          </a:ln>
        </p:spPr>
      </p:pic>
      <p:pic>
        <p:nvPicPr>
          <p:cNvPr id="2343" name="Google Shape;2343;p89"/>
          <p:cNvPicPr preferRelativeResize="0"/>
          <p:nvPr/>
        </p:nvPicPr>
        <p:blipFill rotWithShape="1">
          <a:blip r:embed="rId4">
            <a:alphaModFix/>
          </a:blip>
          <a:srcRect b="20146" l="82998" r="0" t="0"/>
          <a:stretch/>
        </p:blipFill>
        <p:spPr>
          <a:xfrm rot="7852917">
            <a:off x="788102" y="2939953"/>
            <a:ext cx="523951" cy="346321"/>
          </a:xfrm>
          <a:prstGeom prst="rect">
            <a:avLst/>
          </a:prstGeom>
          <a:noFill/>
          <a:ln>
            <a:noFill/>
          </a:ln>
        </p:spPr>
      </p:pic>
      <p:pic>
        <p:nvPicPr>
          <p:cNvPr id="2344" name="Google Shape;2344;p89"/>
          <p:cNvPicPr preferRelativeResize="0"/>
          <p:nvPr/>
        </p:nvPicPr>
        <p:blipFill rotWithShape="1">
          <a:blip r:embed="rId4">
            <a:alphaModFix/>
          </a:blip>
          <a:srcRect b="20146" l="82998" r="0" t="0"/>
          <a:stretch/>
        </p:blipFill>
        <p:spPr>
          <a:xfrm rot="-1276652">
            <a:off x="492676" y="3941636"/>
            <a:ext cx="523952" cy="346321"/>
          </a:xfrm>
          <a:prstGeom prst="rect">
            <a:avLst/>
          </a:prstGeom>
          <a:noFill/>
          <a:ln>
            <a:noFill/>
          </a:ln>
        </p:spPr>
      </p:pic>
      <p:cxnSp>
        <p:nvCxnSpPr>
          <p:cNvPr id="2345" name="Google Shape;2345;p89"/>
          <p:cNvCxnSpPr>
            <a:endCxn id="2339" idx="1"/>
          </p:cNvCxnSpPr>
          <p:nvPr/>
        </p:nvCxnSpPr>
        <p:spPr>
          <a:xfrm>
            <a:off x="2462281" y="4344001"/>
            <a:ext cx="426300" cy="116100"/>
          </a:xfrm>
          <a:prstGeom prst="straightConnector1">
            <a:avLst/>
          </a:prstGeom>
          <a:noFill/>
          <a:ln cap="flat" cmpd="sng" w="19050">
            <a:solidFill>
              <a:schemeClr val="dk2"/>
            </a:solidFill>
            <a:prstDash val="solid"/>
            <a:round/>
            <a:headEnd len="sm" w="sm" type="none"/>
            <a:tailEnd len="sm" w="sm" type="none"/>
          </a:ln>
        </p:spPr>
      </p:cxnSp>
      <p:sp>
        <p:nvSpPr>
          <p:cNvPr id="2346" name="Google Shape;2346;p89"/>
          <p:cNvSpPr txBox="1"/>
          <p:nvPr/>
        </p:nvSpPr>
        <p:spPr>
          <a:xfrm>
            <a:off x="45355" y="3136347"/>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dopamine</a:t>
            </a:r>
            <a:endParaRPr b="1" i="0" sz="1200" u="none" cap="none" strike="noStrike">
              <a:solidFill>
                <a:srgbClr val="000000"/>
              </a:solidFill>
              <a:latin typeface="Arial"/>
              <a:ea typeface="Arial"/>
              <a:cs typeface="Arial"/>
              <a:sym typeface="Arial"/>
            </a:endParaRPr>
          </a:p>
        </p:txBody>
      </p:sp>
      <p:sp>
        <p:nvSpPr>
          <p:cNvPr id="2347" name="Google Shape;2347;p89"/>
          <p:cNvSpPr txBox="1"/>
          <p:nvPr/>
        </p:nvSpPr>
        <p:spPr>
          <a:xfrm>
            <a:off x="1924928" y="741284"/>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grpSp>
        <p:nvGrpSpPr>
          <p:cNvPr id="2348" name="Google Shape;2348;p89"/>
          <p:cNvGrpSpPr/>
          <p:nvPr/>
        </p:nvGrpSpPr>
        <p:grpSpPr>
          <a:xfrm>
            <a:off x="1516273" y="3769890"/>
            <a:ext cx="1278417" cy="1755485"/>
            <a:chOff x="6221889" y="2926374"/>
            <a:chExt cx="924179" cy="1269056"/>
          </a:xfrm>
        </p:grpSpPr>
        <p:grpSp>
          <p:nvGrpSpPr>
            <p:cNvPr id="2349" name="Google Shape;2349;p89"/>
            <p:cNvGrpSpPr/>
            <p:nvPr/>
          </p:nvGrpSpPr>
          <p:grpSpPr>
            <a:xfrm>
              <a:off x="6221889" y="2926374"/>
              <a:ext cx="924179" cy="1269056"/>
              <a:chOff x="6221889" y="2926374"/>
              <a:chExt cx="924179" cy="1269056"/>
            </a:xfrm>
          </p:grpSpPr>
          <p:grpSp>
            <p:nvGrpSpPr>
              <p:cNvPr id="2350" name="Google Shape;2350;p89"/>
              <p:cNvGrpSpPr/>
              <p:nvPr/>
            </p:nvGrpSpPr>
            <p:grpSpPr>
              <a:xfrm>
                <a:off x="6221889" y="2926374"/>
                <a:ext cx="924179" cy="702792"/>
                <a:chOff x="7692889" y="1344149"/>
                <a:chExt cx="924179" cy="702792"/>
              </a:xfrm>
            </p:grpSpPr>
            <p:grpSp>
              <p:nvGrpSpPr>
                <p:cNvPr id="2351" name="Google Shape;2351;p89"/>
                <p:cNvGrpSpPr/>
                <p:nvPr/>
              </p:nvGrpSpPr>
              <p:grpSpPr>
                <a:xfrm rot="5400000">
                  <a:off x="7808596" y="1514377"/>
                  <a:ext cx="535627" cy="529500"/>
                  <a:chOff x="7365092" y="931681"/>
                  <a:chExt cx="535627" cy="529500"/>
                </a:xfrm>
              </p:grpSpPr>
              <p:sp>
                <p:nvSpPr>
                  <p:cNvPr id="2352" name="Google Shape;2352;p89"/>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3" name="Google Shape;2353;p89"/>
                  <p:cNvSpPr/>
                  <p:nvPr/>
                </p:nvSpPr>
                <p:spPr>
                  <a:xfrm rot="5400000">
                    <a:off x="7330442" y="1067187"/>
                    <a:ext cx="311400" cy="242100"/>
                  </a:xfrm>
                  <a:prstGeom prst="triangle">
                    <a:avLst>
                      <a:gd fmla="val 50158"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54" name="Google Shape;2354;p89"/>
                <p:cNvSpPr/>
                <p:nvPr/>
              </p:nvSpPr>
              <p:spPr>
                <a:xfrm rot="-10796652">
                  <a:off x="7692978" y="1344599"/>
                  <a:ext cx="924000" cy="184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355" name="Google Shape;2355;p89"/>
              <p:cNvPicPr preferRelativeResize="0"/>
              <p:nvPr/>
            </p:nvPicPr>
            <p:blipFill rotWithShape="1">
              <a:blip r:embed="rId5">
                <a:alphaModFix/>
              </a:blip>
              <a:srcRect b="0" l="0" r="0" t="0"/>
              <a:stretch/>
            </p:blipFill>
            <p:spPr>
              <a:xfrm>
                <a:off x="6286988" y="3384079"/>
                <a:ext cx="645525" cy="811351"/>
              </a:xfrm>
              <a:prstGeom prst="rect">
                <a:avLst/>
              </a:prstGeom>
              <a:noFill/>
              <a:ln>
                <a:noFill/>
              </a:ln>
            </p:spPr>
          </p:pic>
        </p:grpSp>
        <p:sp>
          <p:nvSpPr>
            <p:cNvPr id="2356" name="Google Shape;2356;p89"/>
            <p:cNvSpPr txBox="1"/>
            <p:nvPr/>
          </p:nvSpPr>
          <p:spPr>
            <a:xfrm rot="1695">
              <a:off x="6303373" y="3151711"/>
              <a:ext cx="608400" cy="24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D2</a:t>
              </a:r>
              <a:endParaRPr b="1" i="0" sz="1000" u="none" cap="none" strike="noStrike">
                <a:solidFill>
                  <a:srgbClr val="FFFFFF"/>
                </a:solidFill>
                <a:latin typeface="Arial"/>
                <a:ea typeface="Arial"/>
                <a:cs typeface="Arial"/>
                <a:sym typeface="Arial"/>
              </a:endParaRPr>
            </a:p>
          </p:txBody>
        </p:sp>
      </p:grpSp>
      <p:pic>
        <p:nvPicPr>
          <p:cNvPr id="2357" name="Google Shape;2357;p89"/>
          <p:cNvPicPr preferRelativeResize="0"/>
          <p:nvPr/>
        </p:nvPicPr>
        <p:blipFill rotWithShape="1">
          <a:blip r:embed="rId4">
            <a:alphaModFix/>
          </a:blip>
          <a:srcRect b="20146" l="82998" r="0" t="0"/>
          <a:stretch/>
        </p:blipFill>
        <p:spPr>
          <a:xfrm rot="7700405">
            <a:off x="992174" y="4326489"/>
            <a:ext cx="523951" cy="346321"/>
          </a:xfrm>
          <a:prstGeom prst="rect">
            <a:avLst/>
          </a:prstGeom>
          <a:noFill/>
          <a:ln>
            <a:noFill/>
          </a:ln>
        </p:spPr>
      </p:pic>
      <p:pic>
        <p:nvPicPr>
          <p:cNvPr id="2358" name="Google Shape;2358;p89"/>
          <p:cNvPicPr preferRelativeResize="0"/>
          <p:nvPr/>
        </p:nvPicPr>
        <p:blipFill rotWithShape="1">
          <a:blip r:embed="rId4">
            <a:alphaModFix/>
          </a:blip>
          <a:srcRect b="20146" l="82998" r="0" t="0"/>
          <a:stretch/>
        </p:blipFill>
        <p:spPr>
          <a:xfrm rot="5010929">
            <a:off x="2606555" y="3700246"/>
            <a:ext cx="523952" cy="346321"/>
          </a:xfrm>
          <a:prstGeom prst="rect">
            <a:avLst/>
          </a:prstGeom>
          <a:noFill/>
          <a:ln>
            <a:noFill/>
          </a:ln>
        </p:spPr>
      </p:pic>
      <p:pic>
        <p:nvPicPr>
          <p:cNvPr id="2359" name="Google Shape;2359;p89"/>
          <p:cNvPicPr preferRelativeResize="0"/>
          <p:nvPr/>
        </p:nvPicPr>
        <p:blipFill rotWithShape="1">
          <a:blip r:embed="rId6">
            <a:alphaModFix/>
          </a:blip>
          <a:srcRect b="0" l="0" r="0" t="0"/>
          <a:stretch/>
        </p:blipFill>
        <p:spPr>
          <a:xfrm rot="2227144">
            <a:off x="1393869" y="1998805"/>
            <a:ext cx="1421630" cy="2028964"/>
          </a:xfrm>
          <a:prstGeom prst="rect">
            <a:avLst/>
          </a:prstGeom>
          <a:noFill/>
          <a:ln>
            <a:noFill/>
          </a:ln>
        </p:spPr>
      </p:pic>
      <p:sp>
        <p:nvSpPr>
          <p:cNvPr id="2360" name="Google Shape;2360;p89"/>
          <p:cNvSpPr txBox="1"/>
          <p:nvPr/>
        </p:nvSpPr>
        <p:spPr>
          <a:xfrm>
            <a:off x="5771058" y="4039702"/>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5HT2A receptors</a:t>
            </a:r>
            <a:endParaRPr b="1" i="0" sz="1200" u="none" cap="none" strike="noStrike">
              <a:solidFill>
                <a:srgbClr val="000000"/>
              </a:solidFill>
              <a:latin typeface="Arial"/>
              <a:ea typeface="Arial"/>
              <a:cs typeface="Arial"/>
              <a:sym typeface="Arial"/>
            </a:endParaRPr>
          </a:p>
        </p:txBody>
      </p:sp>
      <p:grpSp>
        <p:nvGrpSpPr>
          <p:cNvPr id="2361" name="Google Shape;2361;p89"/>
          <p:cNvGrpSpPr/>
          <p:nvPr/>
        </p:nvGrpSpPr>
        <p:grpSpPr>
          <a:xfrm>
            <a:off x="6370216" y="3136359"/>
            <a:ext cx="1793686" cy="2083305"/>
            <a:chOff x="2292025" y="3445409"/>
            <a:chExt cx="1500615" cy="1742914"/>
          </a:xfrm>
        </p:grpSpPr>
        <p:grpSp>
          <p:nvGrpSpPr>
            <p:cNvPr id="2362" name="Google Shape;2362;p89"/>
            <p:cNvGrpSpPr/>
            <p:nvPr/>
          </p:nvGrpSpPr>
          <p:grpSpPr>
            <a:xfrm>
              <a:off x="2643052" y="3893681"/>
              <a:ext cx="1149588" cy="1294642"/>
              <a:chOff x="6635050" y="2000491"/>
              <a:chExt cx="2065376" cy="2325983"/>
            </a:xfrm>
          </p:grpSpPr>
          <p:pic>
            <p:nvPicPr>
              <p:cNvPr id="2363" name="Google Shape;2363;p89"/>
              <p:cNvPicPr preferRelativeResize="0"/>
              <p:nvPr/>
            </p:nvPicPr>
            <p:blipFill rotWithShape="1">
              <a:blip r:embed="rId7">
                <a:alphaModFix/>
              </a:blip>
              <a:srcRect b="0" l="64874" r="0" t="0"/>
              <a:stretch/>
            </p:blipFill>
            <p:spPr>
              <a:xfrm>
                <a:off x="7655287" y="2000503"/>
                <a:ext cx="670989" cy="990209"/>
              </a:xfrm>
              <a:prstGeom prst="rect">
                <a:avLst/>
              </a:prstGeom>
              <a:noFill/>
              <a:ln>
                <a:noFill/>
              </a:ln>
            </p:spPr>
          </p:pic>
          <p:pic>
            <p:nvPicPr>
              <p:cNvPr id="2364" name="Google Shape;2364;p89"/>
              <p:cNvPicPr preferRelativeResize="0"/>
              <p:nvPr/>
            </p:nvPicPr>
            <p:blipFill rotWithShape="1">
              <a:blip r:embed="rId7">
                <a:alphaModFix/>
              </a:blip>
              <a:srcRect b="0" l="0" r="60319" t="0"/>
              <a:stretch/>
            </p:blipFill>
            <p:spPr>
              <a:xfrm>
                <a:off x="6897275" y="2000491"/>
                <a:ext cx="757992" cy="990209"/>
              </a:xfrm>
              <a:prstGeom prst="rect">
                <a:avLst/>
              </a:prstGeom>
              <a:noFill/>
              <a:ln>
                <a:noFill/>
              </a:ln>
            </p:spPr>
          </p:pic>
          <p:pic>
            <p:nvPicPr>
              <p:cNvPr id="2365" name="Google Shape;2365;p89"/>
              <p:cNvPicPr preferRelativeResize="0"/>
              <p:nvPr/>
            </p:nvPicPr>
            <p:blipFill rotWithShape="1">
              <a:blip r:embed="rId8">
                <a:alphaModFix/>
              </a:blip>
              <a:srcRect b="0" l="0" r="0" t="20286"/>
              <a:stretch/>
            </p:blipFill>
            <p:spPr>
              <a:xfrm>
                <a:off x="6635050" y="2680100"/>
                <a:ext cx="2065376" cy="1646374"/>
              </a:xfrm>
              <a:prstGeom prst="rect">
                <a:avLst/>
              </a:prstGeom>
              <a:noFill/>
              <a:ln>
                <a:noFill/>
              </a:ln>
            </p:spPr>
          </p:pic>
        </p:grpSp>
        <p:grpSp>
          <p:nvGrpSpPr>
            <p:cNvPr id="2366" name="Google Shape;2366;p89"/>
            <p:cNvGrpSpPr/>
            <p:nvPr/>
          </p:nvGrpSpPr>
          <p:grpSpPr>
            <a:xfrm rot="-2242626">
              <a:off x="2389627" y="3607676"/>
              <a:ext cx="726496" cy="567300"/>
              <a:chOff x="1024250" y="3923325"/>
              <a:chExt cx="924000" cy="721525"/>
            </a:xfrm>
          </p:grpSpPr>
          <p:grpSp>
            <p:nvGrpSpPr>
              <p:cNvPr id="2367" name="Google Shape;2367;p89"/>
              <p:cNvGrpSpPr/>
              <p:nvPr/>
            </p:nvGrpSpPr>
            <p:grpSpPr>
              <a:xfrm rot="10800000">
                <a:off x="1024250" y="3923325"/>
                <a:ext cx="924000" cy="721525"/>
                <a:chOff x="1799350" y="888550"/>
                <a:chExt cx="924000" cy="721525"/>
              </a:xfrm>
            </p:grpSpPr>
            <p:sp>
              <p:nvSpPr>
                <p:cNvPr id="2368" name="Google Shape;2368;p89"/>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9" name="Google Shape;2369;p89"/>
                <p:cNvSpPr/>
                <p:nvPr/>
              </p:nvSpPr>
              <p:spPr>
                <a:xfrm>
                  <a:off x="2082150" y="1218825"/>
                  <a:ext cx="338700" cy="338700"/>
                </a:xfrm>
                <a:prstGeom prst="ellipse">
                  <a:avLst/>
                </a:prstGeom>
                <a:solidFill>
                  <a:srgbClr val="FFFFFF"/>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0" name="Google Shape;2370;p89"/>
                <p:cNvSpPr/>
                <p:nvPr/>
              </p:nvSpPr>
              <p:spPr>
                <a:xfrm>
                  <a:off x="1799350" y="1425575"/>
                  <a:ext cx="924000" cy="18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71" name="Google Shape;2371;p89"/>
              <p:cNvSpPr txBox="1"/>
              <p:nvPr/>
            </p:nvSpPr>
            <p:spPr>
              <a:xfrm>
                <a:off x="1194675" y="4310975"/>
                <a:ext cx="712500" cy="32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5HT2A</a:t>
                </a:r>
                <a:endParaRPr b="1" i="0" sz="800" u="none" cap="none" strike="noStrike">
                  <a:solidFill>
                    <a:srgbClr val="000000"/>
                  </a:solidFill>
                  <a:latin typeface="Arial"/>
                  <a:ea typeface="Arial"/>
                  <a:cs typeface="Arial"/>
                  <a:sym typeface="Arial"/>
                </a:endParaRPr>
              </a:p>
            </p:txBody>
          </p:sp>
        </p:grpSp>
      </p:grpSp>
      <p:pic>
        <p:nvPicPr>
          <p:cNvPr id="2372" name="Google Shape;2372;p89"/>
          <p:cNvPicPr preferRelativeResize="0"/>
          <p:nvPr/>
        </p:nvPicPr>
        <p:blipFill rotWithShape="1">
          <a:blip r:embed="rId9">
            <a:alphaModFix/>
          </a:blip>
          <a:srcRect b="0" l="0" r="0" t="0"/>
          <a:stretch/>
        </p:blipFill>
        <p:spPr>
          <a:xfrm rot="-10799973">
            <a:off x="7528185" y="3065001"/>
            <a:ext cx="292618" cy="528354"/>
          </a:xfrm>
          <a:prstGeom prst="rect">
            <a:avLst/>
          </a:prstGeom>
          <a:noFill/>
          <a:ln>
            <a:noFill/>
          </a:ln>
        </p:spPr>
      </p:pic>
      <p:pic>
        <p:nvPicPr>
          <p:cNvPr id="2373" name="Google Shape;2373;p89"/>
          <p:cNvPicPr preferRelativeResize="0"/>
          <p:nvPr/>
        </p:nvPicPr>
        <p:blipFill rotWithShape="1">
          <a:blip r:embed="rId9">
            <a:alphaModFix/>
          </a:blip>
          <a:srcRect b="0" l="0" r="0" t="0"/>
          <a:stretch/>
        </p:blipFill>
        <p:spPr>
          <a:xfrm rot="-7104115">
            <a:off x="5150251" y="3850618"/>
            <a:ext cx="292618" cy="528354"/>
          </a:xfrm>
          <a:prstGeom prst="rect">
            <a:avLst/>
          </a:prstGeom>
          <a:noFill/>
          <a:ln>
            <a:noFill/>
          </a:ln>
        </p:spPr>
      </p:pic>
      <p:pic>
        <p:nvPicPr>
          <p:cNvPr id="2374" name="Google Shape;2374;p89"/>
          <p:cNvPicPr preferRelativeResize="0"/>
          <p:nvPr/>
        </p:nvPicPr>
        <p:blipFill rotWithShape="1">
          <a:blip r:embed="rId9">
            <a:alphaModFix/>
          </a:blip>
          <a:srcRect b="0" l="0" r="0" t="0"/>
          <a:stretch/>
        </p:blipFill>
        <p:spPr>
          <a:xfrm rot="-9326106">
            <a:off x="7285162" y="2307569"/>
            <a:ext cx="292618" cy="528354"/>
          </a:xfrm>
          <a:prstGeom prst="rect">
            <a:avLst/>
          </a:prstGeom>
          <a:noFill/>
          <a:ln>
            <a:noFill/>
          </a:ln>
        </p:spPr>
      </p:pic>
      <p:pic>
        <p:nvPicPr>
          <p:cNvPr id="2375" name="Google Shape;2375;p89"/>
          <p:cNvPicPr preferRelativeResize="0"/>
          <p:nvPr/>
        </p:nvPicPr>
        <p:blipFill rotWithShape="1">
          <a:blip r:embed="rId9">
            <a:alphaModFix/>
          </a:blip>
          <a:srcRect b="0" l="0" r="0" t="0"/>
          <a:stretch/>
        </p:blipFill>
        <p:spPr>
          <a:xfrm rot="-5989700">
            <a:off x="4940966" y="3060014"/>
            <a:ext cx="298128" cy="538327"/>
          </a:xfrm>
          <a:prstGeom prst="rect">
            <a:avLst/>
          </a:prstGeom>
          <a:noFill/>
          <a:ln>
            <a:noFill/>
          </a:ln>
        </p:spPr>
      </p:pic>
      <p:pic>
        <p:nvPicPr>
          <p:cNvPr id="2376" name="Google Shape;2376;p89"/>
          <p:cNvPicPr preferRelativeResize="0"/>
          <p:nvPr/>
        </p:nvPicPr>
        <p:blipFill rotWithShape="1">
          <a:blip r:embed="rId9">
            <a:alphaModFix/>
          </a:blip>
          <a:srcRect b="0" l="0" r="0" t="0"/>
          <a:stretch/>
        </p:blipFill>
        <p:spPr>
          <a:xfrm rot="7952769">
            <a:off x="5677739" y="3446772"/>
            <a:ext cx="292618" cy="528354"/>
          </a:xfrm>
          <a:prstGeom prst="rect">
            <a:avLst/>
          </a:prstGeom>
          <a:noFill/>
          <a:ln>
            <a:noFill/>
          </a:ln>
        </p:spPr>
      </p:pic>
      <p:pic>
        <p:nvPicPr>
          <p:cNvPr id="2377" name="Google Shape;2377;p89"/>
          <p:cNvPicPr preferRelativeResize="0"/>
          <p:nvPr/>
        </p:nvPicPr>
        <p:blipFill rotWithShape="1">
          <a:blip r:embed="rId9">
            <a:alphaModFix/>
          </a:blip>
          <a:srcRect b="0" l="0" r="0" t="0"/>
          <a:stretch/>
        </p:blipFill>
        <p:spPr>
          <a:xfrm rot="5845657">
            <a:off x="8298466" y="3150146"/>
            <a:ext cx="292618" cy="528353"/>
          </a:xfrm>
          <a:prstGeom prst="rect">
            <a:avLst/>
          </a:prstGeom>
          <a:noFill/>
          <a:ln>
            <a:noFill/>
          </a:ln>
        </p:spPr>
      </p:pic>
      <p:pic>
        <p:nvPicPr>
          <p:cNvPr id="2378" name="Google Shape;2378;p89"/>
          <p:cNvPicPr preferRelativeResize="0"/>
          <p:nvPr/>
        </p:nvPicPr>
        <p:blipFill rotWithShape="1">
          <a:blip r:embed="rId9">
            <a:alphaModFix/>
          </a:blip>
          <a:srcRect b="0" l="0" r="0" t="0"/>
          <a:stretch/>
        </p:blipFill>
        <p:spPr>
          <a:xfrm rot="-3031187">
            <a:off x="6890769" y="1725585"/>
            <a:ext cx="292618" cy="528354"/>
          </a:xfrm>
          <a:prstGeom prst="rect">
            <a:avLst/>
          </a:prstGeom>
          <a:noFill/>
          <a:ln>
            <a:noFill/>
          </a:ln>
        </p:spPr>
      </p:pic>
      <p:pic>
        <p:nvPicPr>
          <p:cNvPr id="2379" name="Google Shape;2379;p89"/>
          <p:cNvPicPr preferRelativeResize="0"/>
          <p:nvPr/>
        </p:nvPicPr>
        <p:blipFill rotWithShape="1">
          <a:blip r:embed="rId9">
            <a:alphaModFix/>
          </a:blip>
          <a:srcRect b="0" l="0" r="0" t="0"/>
          <a:stretch/>
        </p:blipFill>
        <p:spPr>
          <a:xfrm rot="99284">
            <a:off x="8254438" y="1991698"/>
            <a:ext cx="298128" cy="538327"/>
          </a:xfrm>
          <a:prstGeom prst="rect">
            <a:avLst/>
          </a:prstGeom>
          <a:noFill/>
          <a:ln>
            <a:noFill/>
          </a:ln>
        </p:spPr>
      </p:pic>
      <p:pic>
        <p:nvPicPr>
          <p:cNvPr id="2380" name="Google Shape;2380;p89"/>
          <p:cNvPicPr preferRelativeResize="0"/>
          <p:nvPr/>
        </p:nvPicPr>
        <p:blipFill rotWithShape="1">
          <a:blip r:embed="rId9">
            <a:alphaModFix/>
          </a:blip>
          <a:srcRect b="0" l="0" r="0" t="0"/>
          <a:stretch/>
        </p:blipFill>
        <p:spPr>
          <a:xfrm rot="-1097224">
            <a:off x="7788824" y="2458492"/>
            <a:ext cx="292618" cy="528355"/>
          </a:xfrm>
          <a:prstGeom prst="rect">
            <a:avLst/>
          </a:prstGeom>
          <a:noFill/>
          <a:ln>
            <a:noFill/>
          </a:ln>
        </p:spPr>
      </p:pic>
      <p:sp>
        <p:nvSpPr>
          <p:cNvPr id="2381" name="Google Shape;2381;p89"/>
          <p:cNvSpPr txBox="1"/>
          <p:nvPr/>
        </p:nvSpPr>
        <p:spPr>
          <a:xfrm>
            <a:off x="5771046" y="4497613"/>
            <a:ext cx="1194900" cy="27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2A for “</a:t>
            </a:r>
            <a:r>
              <a:rPr b="1" i="0" lang="en" sz="1000" u="sng" cap="none" strike="noStrike">
                <a:solidFill>
                  <a:srgbClr val="000000"/>
                </a:solidFill>
                <a:latin typeface="Arial"/>
                <a:ea typeface="Arial"/>
                <a:cs typeface="Arial"/>
                <a:sym typeface="Arial"/>
              </a:rPr>
              <a:t>2</a:t>
            </a:r>
            <a:r>
              <a:rPr b="0" i="0" lang="en" sz="1000" u="none" cap="none" strike="noStrike">
                <a:solidFill>
                  <a:srgbClr val="000000"/>
                </a:solidFill>
                <a:latin typeface="Arial"/>
                <a:ea typeface="Arial"/>
                <a:cs typeface="Arial"/>
                <a:sym typeface="Arial"/>
              </a:rPr>
              <a:t>nd-gen </a:t>
            </a:r>
            <a:r>
              <a:rPr b="1" i="0" lang="en" sz="1000" u="sng" cap="none" strike="noStrike">
                <a:solidFill>
                  <a:srgbClr val="000000"/>
                </a:solidFill>
                <a:latin typeface="Arial"/>
                <a:ea typeface="Arial"/>
                <a:cs typeface="Arial"/>
                <a:sym typeface="Arial"/>
              </a:rPr>
              <a:t>A</a:t>
            </a:r>
            <a:r>
              <a:rPr b="0" i="0" lang="en" sz="1000" u="none" cap="none" strike="noStrike">
                <a:solidFill>
                  <a:srgbClr val="000000"/>
                </a:solidFill>
                <a:latin typeface="Arial"/>
                <a:ea typeface="Arial"/>
                <a:cs typeface="Arial"/>
                <a:sym typeface="Arial"/>
              </a:rPr>
              <a:t>ntipsychotics”</a:t>
            </a:r>
            <a:endParaRPr b="1" i="0" sz="1000" u="none" cap="none" strike="noStrike">
              <a:solidFill>
                <a:srgbClr val="000000"/>
              </a:solidFill>
              <a:latin typeface="Arial"/>
              <a:ea typeface="Arial"/>
              <a:cs typeface="Arial"/>
              <a:sym typeface="Arial"/>
            </a:endParaRPr>
          </a:p>
        </p:txBody>
      </p:sp>
      <p:pic>
        <p:nvPicPr>
          <p:cNvPr id="2382" name="Google Shape;2382;p89"/>
          <p:cNvPicPr preferRelativeResize="0"/>
          <p:nvPr/>
        </p:nvPicPr>
        <p:blipFill rotWithShape="1">
          <a:blip r:embed="rId6">
            <a:alphaModFix/>
          </a:blip>
          <a:srcRect b="0" l="0" r="0" t="0"/>
          <a:stretch/>
        </p:blipFill>
        <p:spPr>
          <a:xfrm rot="10469295">
            <a:off x="6007940" y="2400593"/>
            <a:ext cx="931069" cy="132881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7" name="Shape 2387"/>
        <p:cNvGrpSpPr/>
        <p:nvPr/>
      </p:nvGrpSpPr>
      <p:grpSpPr>
        <a:xfrm>
          <a:off x="0" y="0"/>
          <a:ext cx="0" cy="0"/>
          <a:chOff x="0" y="0"/>
          <a:chExt cx="0" cy="0"/>
        </a:xfrm>
      </p:grpSpPr>
      <p:sp>
        <p:nvSpPr>
          <p:cNvPr id="2388" name="Google Shape;2388;p90"/>
          <p:cNvSpPr txBox="1"/>
          <p:nvPr>
            <p:ph type="title"/>
          </p:nvPr>
        </p:nvSpPr>
        <p:spPr>
          <a:xfrm>
            <a:off x="861625" y="252900"/>
            <a:ext cx="6446080" cy="857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2800"/>
              <a:buNone/>
            </a:pPr>
            <a:r>
              <a:rPr b="1" lang="en" sz="1800"/>
              <a:t>What Differentiates 2nd-gen (SGAs) from 1st-gen antipsychotics (FGAs)?</a:t>
            </a:r>
            <a:endParaRPr b="1" sz="1600"/>
          </a:p>
        </p:txBody>
      </p:sp>
      <p:pic>
        <p:nvPicPr>
          <p:cNvPr descr="http://bp1.blogger.com/_8gzfmDP84J0/Rzxc0f8WG7I/AAAAAAAAByE/S4j021gGrQA/s320/Missouri+Monarch.jpg" id="2389" name="Google Shape;2389;p90"/>
          <p:cNvPicPr preferRelativeResize="0"/>
          <p:nvPr/>
        </p:nvPicPr>
        <p:blipFill rotWithShape="1">
          <a:blip r:embed="rId3">
            <a:alphaModFix/>
          </a:blip>
          <a:srcRect b="0" l="0" r="0" t="0"/>
          <a:stretch/>
        </p:blipFill>
        <p:spPr>
          <a:xfrm>
            <a:off x="3427226" y="3784346"/>
            <a:ext cx="1235597" cy="1359154"/>
          </a:xfrm>
          <a:prstGeom prst="rect">
            <a:avLst/>
          </a:prstGeom>
          <a:noFill/>
          <a:ln>
            <a:noFill/>
          </a:ln>
        </p:spPr>
      </p:pic>
      <p:pic>
        <p:nvPicPr>
          <p:cNvPr descr="http://a.espncdn.com/winnercomm/general/general/i/P2_Sutton_Misc_001.jpg" id="2390" name="Google Shape;2390;p90"/>
          <p:cNvPicPr preferRelativeResize="0"/>
          <p:nvPr/>
        </p:nvPicPr>
        <p:blipFill rotWithShape="1">
          <a:blip r:embed="rId4">
            <a:alphaModFix/>
          </a:blip>
          <a:srcRect b="0" l="0" r="0" t="0"/>
          <a:stretch/>
        </p:blipFill>
        <p:spPr>
          <a:xfrm>
            <a:off x="2016556" y="3658330"/>
            <a:ext cx="1076842" cy="1385638"/>
          </a:xfrm>
          <a:prstGeom prst="rect">
            <a:avLst/>
          </a:prstGeom>
          <a:noFill/>
          <a:ln>
            <a:noFill/>
          </a:ln>
        </p:spPr>
      </p:pic>
      <p:sp>
        <p:nvSpPr>
          <p:cNvPr id="2391" name="Google Shape;2391;p90"/>
          <p:cNvSpPr txBox="1"/>
          <p:nvPr/>
        </p:nvSpPr>
        <p:spPr>
          <a:xfrm>
            <a:off x="3076959" y="4033200"/>
            <a:ext cx="525461" cy="857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800"/>
              <a:buFont typeface="Arial"/>
              <a:buNone/>
            </a:pPr>
            <a:r>
              <a:rPr b="1" i="0" lang="en" sz="1800" u="none" cap="none" strike="noStrike">
                <a:solidFill>
                  <a:schemeClr val="dk1"/>
                </a:solidFill>
                <a:latin typeface="Arial"/>
                <a:ea typeface="Arial"/>
                <a:cs typeface="Arial"/>
                <a:sym typeface="Arial"/>
              </a:rPr>
              <a:t>vs</a:t>
            </a:r>
            <a:endParaRPr b="1" i="0" sz="1600" u="none" cap="none" strike="noStrike">
              <a:solidFill>
                <a:schemeClr val="dk1"/>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6" name="Shape 2396"/>
        <p:cNvGrpSpPr/>
        <p:nvPr/>
      </p:nvGrpSpPr>
      <p:grpSpPr>
        <a:xfrm>
          <a:off x="0" y="0"/>
          <a:ext cx="0" cy="0"/>
          <a:chOff x="0" y="0"/>
          <a:chExt cx="0" cy="0"/>
        </a:xfrm>
      </p:grpSpPr>
      <p:sp>
        <p:nvSpPr>
          <p:cNvPr id="2397" name="Google Shape;2397;p91"/>
          <p:cNvSpPr txBox="1"/>
          <p:nvPr>
            <p:ph type="title"/>
          </p:nvPr>
        </p:nvSpPr>
        <p:spPr>
          <a:xfrm>
            <a:off x="861625" y="252900"/>
            <a:ext cx="6446080" cy="857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2800"/>
              <a:buNone/>
            </a:pPr>
            <a:r>
              <a:rPr b="1" lang="en" sz="1800"/>
              <a:t>What Differentiates 2nd-gen (SGAs) from 1st-gen antipsychotics (FGAs)?</a:t>
            </a:r>
            <a:endParaRPr b="1" sz="1600"/>
          </a:p>
        </p:txBody>
      </p:sp>
      <p:sp>
        <p:nvSpPr>
          <p:cNvPr id="2398" name="Google Shape;2398;p91"/>
          <p:cNvSpPr txBox="1"/>
          <p:nvPr/>
        </p:nvSpPr>
        <p:spPr>
          <a:xfrm>
            <a:off x="861625" y="1073725"/>
            <a:ext cx="6580991" cy="116952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SGA = marketing term for newer antipsychotics (clozapine and later).</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descr="http://bp1.blogger.com/_8gzfmDP84J0/Rzxc0f8WG7I/AAAAAAAAByE/S4j021gGrQA/s320/Missouri+Monarch.jpg" id="2399" name="Google Shape;2399;p91"/>
          <p:cNvPicPr preferRelativeResize="0"/>
          <p:nvPr/>
        </p:nvPicPr>
        <p:blipFill rotWithShape="1">
          <a:blip r:embed="rId3">
            <a:alphaModFix/>
          </a:blip>
          <a:srcRect b="0" l="0" r="0" t="0"/>
          <a:stretch/>
        </p:blipFill>
        <p:spPr>
          <a:xfrm>
            <a:off x="3427226" y="3784346"/>
            <a:ext cx="1235597" cy="1359154"/>
          </a:xfrm>
          <a:prstGeom prst="rect">
            <a:avLst/>
          </a:prstGeom>
          <a:noFill/>
          <a:ln>
            <a:noFill/>
          </a:ln>
        </p:spPr>
      </p:pic>
      <p:pic>
        <p:nvPicPr>
          <p:cNvPr descr="http://a.espncdn.com/winnercomm/general/general/i/P2_Sutton_Misc_001.jpg" id="2400" name="Google Shape;2400;p91"/>
          <p:cNvPicPr preferRelativeResize="0"/>
          <p:nvPr/>
        </p:nvPicPr>
        <p:blipFill rotWithShape="1">
          <a:blip r:embed="rId4">
            <a:alphaModFix/>
          </a:blip>
          <a:srcRect b="0" l="0" r="0" t="0"/>
          <a:stretch/>
        </p:blipFill>
        <p:spPr>
          <a:xfrm>
            <a:off x="2016556" y="3658330"/>
            <a:ext cx="1076842" cy="1385638"/>
          </a:xfrm>
          <a:prstGeom prst="rect">
            <a:avLst/>
          </a:prstGeom>
          <a:noFill/>
          <a:ln>
            <a:noFill/>
          </a:ln>
        </p:spPr>
      </p:pic>
      <p:sp>
        <p:nvSpPr>
          <p:cNvPr id="2401" name="Google Shape;2401;p91"/>
          <p:cNvSpPr txBox="1"/>
          <p:nvPr/>
        </p:nvSpPr>
        <p:spPr>
          <a:xfrm>
            <a:off x="3076959" y="4033200"/>
            <a:ext cx="525461" cy="857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800"/>
              <a:buFont typeface="Arial"/>
              <a:buNone/>
            </a:pPr>
            <a:r>
              <a:rPr b="1" i="0" lang="en" sz="1800" u="none" cap="none" strike="noStrike">
                <a:solidFill>
                  <a:schemeClr val="dk1"/>
                </a:solidFill>
                <a:latin typeface="Arial"/>
                <a:ea typeface="Arial"/>
                <a:cs typeface="Arial"/>
                <a:sym typeface="Arial"/>
              </a:rPr>
              <a:t>vs</a:t>
            </a:r>
            <a:endParaRPr b="1" i="0" sz="1600" u="none" cap="none" strike="noStrike">
              <a:solidFill>
                <a:schemeClr val="dk1"/>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6" name="Shape 2406"/>
        <p:cNvGrpSpPr/>
        <p:nvPr/>
      </p:nvGrpSpPr>
      <p:grpSpPr>
        <a:xfrm>
          <a:off x="0" y="0"/>
          <a:ext cx="0" cy="0"/>
          <a:chOff x="0" y="0"/>
          <a:chExt cx="0" cy="0"/>
        </a:xfrm>
      </p:grpSpPr>
      <p:sp>
        <p:nvSpPr>
          <p:cNvPr id="2407" name="Google Shape;2407;p92"/>
          <p:cNvSpPr txBox="1"/>
          <p:nvPr>
            <p:ph type="title"/>
          </p:nvPr>
        </p:nvSpPr>
        <p:spPr>
          <a:xfrm>
            <a:off x="861625" y="252900"/>
            <a:ext cx="6446080" cy="857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2800"/>
              <a:buNone/>
            </a:pPr>
            <a:r>
              <a:rPr b="1" lang="en" sz="1800"/>
              <a:t>What Differentiates 2nd-gen (SGAs) from 1st-gen antipsychotics (FGAs)?</a:t>
            </a:r>
            <a:endParaRPr b="1" sz="1600"/>
          </a:p>
        </p:txBody>
      </p:sp>
      <p:sp>
        <p:nvSpPr>
          <p:cNvPr id="2408" name="Google Shape;2408;p92"/>
          <p:cNvSpPr txBox="1"/>
          <p:nvPr/>
        </p:nvSpPr>
        <p:spPr>
          <a:xfrm>
            <a:off x="861625" y="1073725"/>
            <a:ext cx="6580991" cy="166196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SGA = marketing term for newer antipsychotics (clozapine and later).</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Conceptually, an SGA is an antipsychotic that (supposedly) causes less EPS at doses producing antipsychotic effects.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descr="http://bp1.blogger.com/_8gzfmDP84J0/Rzxc0f8WG7I/AAAAAAAAByE/S4j021gGrQA/s320/Missouri+Monarch.jpg" id="2409" name="Google Shape;2409;p92"/>
          <p:cNvPicPr preferRelativeResize="0"/>
          <p:nvPr/>
        </p:nvPicPr>
        <p:blipFill rotWithShape="1">
          <a:blip r:embed="rId3">
            <a:alphaModFix/>
          </a:blip>
          <a:srcRect b="0" l="0" r="0" t="0"/>
          <a:stretch/>
        </p:blipFill>
        <p:spPr>
          <a:xfrm>
            <a:off x="3427226" y="3784346"/>
            <a:ext cx="1235597" cy="1359154"/>
          </a:xfrm>
          <a:prstGeom prst="rect">
            <a:avLst/>
          </a:prstGeom>
          <a:noFill/>
          <a:ln>
            <a:noFill/>
          </a:ln>
        </p:spPr>
      </p:pic>
      <p:pic>
        <p:nvPicPr>
          <p:cNvPr descr="http://a.espncdn.com/winnercomm/general/general/i/P2_Sutton_Misc_001.jpg" id="2410" name="Google Shape;2410;p92"/>
          <p:cNvPicPr preferRelativeResize="0"/>
          <p:nvPr/>
        </p:nvPicPr>
        <p:blipFill rotWithShape="1">
          <a:blip r:embed="rId4">
            <a:alphaModFix/>
          </a:blip>
          <a:srcRect b="0" l="0" r="0" t="0"/>
          <a:stretch/>
        </p:blipFill>
        <p:spPr>
          <a:xfrm>
            <a:off x="2016556" y="3658330"/>
            <a:ext cx="1076842" cy="1385638"/>
          </a:xfrm>
          <a:prstGeom prst="rect">
            <a:avLst/>
          </a:prstGeom>
          <a:noFill/>
          <a:ln>
            <a:noFill/>
          </a:ln>
        </p:spPr>
      </p:pic>
      <p:sp>
        <p:nvSpPr>
          <p:cNvPr id="2411" name="Google Shape;2411;p92"/>
          <p:cNvSpPr txBox="1"/>
          <p:nvPr/>
        </p:nvSpPr>
        <p:spPr>
          <a:xfrm>
            <a:off x="3076959" y="4033200"/>
            <a:ext cx="525461" cy="857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800"/>
              <a:buFont typeface="Arial"/>
              <a:buNone/>
            </a:pPr>
            <a:r>
              <a:rPr b="1" i="0" lang="en" sz="1800" u="none" cap="none" strike="noStrike">
                <a:solidFill>
                  <a:schemeClr val="dk1"/>
                </a:solidFill>
                <a:latin typeface="Arial"/>
                <a:ea typeface="Arial"/>
                <a:cs typeface="Arial"/>
                <a:sym typeface="Arial"/>
              </a:rPr>
              <a:t>vs</a:t>
            </a:r>
            <a:endParaRPr b="1" i="0" sz="16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21"/>
          <p:cNvPicPr preferRelativeResize="0"/>
          <p:nvPr/>
        </p:nvPicPr>
        <p:blipFill rotWithShape="1">
          <a:blip r:embed="rId3">
            <a:alphaModFix/>
          </a:blip>
          <a:srcRect b="0" l="0" r="0" t="0"/>
          <a:stretch/>
        </p:blipFill>
        <p:spPr>
          <a:xfrm>
            <a:off x="941975" y="307725"/>
            <a:ext cx="1924445" cy="1966376"/>
          </a:xfrm>
          <a:prstGeom prst="rect">
            <a:avLst/>
          </a:prstGeom>
          <a:noFill/>
          <a:ln>
            <a:noFill/>
          </a:ln>
        </p:spPr>
      </p:pic>
      <p:pic>
        <p:nvPicPr>
          <p:cNvPr id="274" name="Google Shape;274;p21"/>
          <p:cNvPicPr preferRelativeResize="0"/>
          <p:nvPr/>
        </p:nvPicPr>
        <p:blipFill rotWithShape="1">
          <a:blip r:embed="rId4">
            <a:alphaModFix/>
          </a:blip>
          <a:srcRect b="0" l="0" r="0" t="0"/>
          <a:stretch/>
        </p:blipFill>
        <p:spPr>
          <a:xfrm>
            <a:off x="859675" y="2714225"/>
            <a:ext cx="2011249" cy="1966386"/>
          </a:xfrm>
          <a:prstGeom prst="rect">
            <a:avLst/>
          </a:prstGeom>
          <a:noFill/>
          <a:ln>
            <a:noFill/>
          </a:ln>
        </p:spPr>
      </p:pic>
      <p:grpSp>
        <p:nvGrpSpPr>
          <p:cNvPr id="275" name="Google Shape;275;p21"/>
          <p:cNvGrpSpPr/>
          <p:nvPr/>
        </p:nvGrpSpPr>
        <p:grpSpPr>
          <a:xfrm>
            <a:off x="3709110" y="262715"/>
            <a:ext cx="2162507" cy="2191419"/>
            <a:chOff x="1136850" y="3679834"/>
            <a:chExt cx="3424397" cy="3470181"/>
          </a:xfrm>
        </p:grpSpPr>
        <p:grpSp>
          <p:nvGrpSpPr>
            <p:cNvPr id="276" name="Google Shape;276;p21"/>
            <p:cNvGrpSpPr/>
            <p:nvPr/>
          </p:nvGrpSpPr>
          <p:grpSpPr>
            <a:xfrm>
              <a:off x="1136850" y="3679834"/>
              <a:ext cx="3424397" cy="3470181"/>
              <a:chOff x="1136850" y="3679834"/>
              <a:chExt cx="3424397" cy="3470181"/>
            </a:xfrm>
          </p:grpSpPr>
          <p:sp>
            <p:nvSpPr>
              <p:cNvPr id="277" name="Google Shape;277;p21"/>
              <p:cNvSpPr/>
              <p:nvPr/>
            </p:nvSpPr>
            <p:spPr>
              <a:xfrm rot="9864066">
                <a:off x="2187038" y="3722278"/>
                <a:ext cx="480072" cy="1200137"/>
              </a:xfrm>
              <a:prstGeom prst="flowChartOffpageConnector">
                <a:avLst/>
              </a:prstGeom>
              <a:solidFill>
                <a:srgbClr val="EE6E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8" name="Google Shape;278;p21"/>
              <p:cNvGrpSpPr/>
              <p:nvPr/>
            </p:nvGrpSpPr>
            <p:grpSpPr>
              <a:xfrm>
                <a:off x="1136850" y="3712937"/>
                <a:ext cx="3424397" cy="3437078"/>
                <a:chOff x="7963900" y="1435687"/>
                <a:chExt cx="3424397" cy="3437078"/>
              </a:xfrm>
            </p:grpSpPr>
            <p:grpSp>
              <p:nvGrpSpPr>
                <p:cNvPr id="279" name="Google Shape;279;p21"/>
                <p:cNvGrpSpPr/>
                <p:nvPr/>
              </p:nvGrpSpPr>
              <p:grpSpPr>
                <a:xfrm>
                  <a:off x="8221754" y="3840529"/>
                  <a:ext cx="804240" cy="699332"/>
                  <a:chOff x="1675844" y="4012797"/>
                  <a:chExt cx="804240" cy="699332"/>
                </a:xfrm>
              </p:grpSpPr>
              <p:sp>
                <p:nvSpPr>
                  <p:cNvPr id="280" name="Google Shape;280;p21"/>
                  <p:cNvSpPr/>
                  <p:nvPr/>
                </p:nvSpPr>
                <p:spPr>
                  <a:xfrm rot="3272325">
                    <a:off x="1920353" y="3981028"/>
                    <a:ext cx="315223" cy="762869"/>
                  </a:xfrm>
                  <a:prstGeom prst="flowChartOffpageConnector">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21"/>
                  <p:cNvSpPr/>
                  <p:nvPr/>
                </p:nvSpPr>
                <p:spPr>
                  <a:xfrm rot="-7582152">
                    <a:off x="1952394" y="4266323"/>
                    <a:ext cx="192247" cy="192247"/>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nvGrpSpPr>
                <p:cNvPr id="282" name="Google Shape;282;p21"/>
                <p:cNvGrpSpPr/>
                <p:nvPr/>
              </p:nvGrpSpPr>
              <p:grpSpPr>
                <a:xfrm>
                  <a:off x="9770933" y="1435687"/>
                  <a:ext cx="744320" cy="1154873"/>
                  <a:chOff x="3174358" y="1419887"/>
                  <a:chExt cx="744320" cy="1154873"/>
                </a:xfrm>
              </p:grpSpPr>
              <p:sp>
                <p:nvSpPr>
                  <p:cNvPr id="283" name="Google Shape;283;p21"/>
                  <p:cNvSpPr/>
                  <p:nvPr/>
                </p:nvSpPr>
                <p:spPr>
                  <a:xfrm rot="-9705991">
                    <a:off x="3331647" y="1460146"/>
                    <a:ext cx="429743" cy="1074355"/>
                  </a:xfrm>
                  <a:prstGeom prst="flowChartOffpageConnector">
                    <a:avLst/>
                  </a:prstGeom>
                  <a:solidFill>
                    <a:srgbClr val="7F5D0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21"/>
                  <p:cNvSpPr/>
                  <p:nvPr/>
                </p:nvSpPr>
                <p:spPr>
                  <a:xfrm rot="1100812">
                    <a:off x="3442822" y="1799637"/>
                    <a:ext cx="246848" cy="246848"/>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nvGrpSpPr>
                <p:cNvPr id="285" name="Google Shape;285;p21"/>
                <p:cNvGrpSpPr/>
                <p:nvPr/>
              </p:nvGrpSpPr>
              <p:grpSpPr>
                <a:xfrm rot="-4346246">
                  <a:off x="9026080" y="4305286"/>
                  <a:ext cx="540191" cy="476240"/>
                  <a:chOff x="1400533" y="3065061"/>
                  <a:chExt cx="661799" cy="613571"/>
                </a:xfrm>
              </p:grpSpPr>
              <p:sp>
                <p:nvSpPr>
                  <p:cNvPr id="286" name="Google Shape;286;p21"/>
                  <p:cNvSpPr/>
                  <p:nvPr/>
                </p:nvSpPr>
                <p:spPr>
                  <a:xfrm rot="-5405051">
                    <a:off x="1425132" y="3041397"/>
                    <a:ext cx="612601" cy="6609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21"/>
                  <p:cNvSpPr/>
                  <p:nvPr/>
                </p:nvSpPr>
                <p:spPr>
                  <a:xfrm rot="10800000">
                    <a:off x="1754413" y="3243541"/>
                    <a:ext cx="224100" cy="2355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8" name="Google Shape;288;p21"/>
                <p:cNvGrpSpPr/>
                <p:nvPr/>
              </p:nvGrpSpPr>
              <p:grpSpPr>
                <a:xfrm rot="-6497973">
                  <a:off x="9812484" y="4302289"/>
                  <a:ext cx="538988" cy="471958"/>
                  <a:chOff x="1400533" y="3037433"/>
                  <a:chExt cx="732299" cy="641229"/>
                </a:xfrm>
              </p:grpSpPr>
              <p:sp>
                <p:nvSpPr>
                  <p:cNvPr id="289" name="Google Shape;289;p21"/>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21"/>
                  <p:cNvSpPr/>
                  <p:nvPr/>
                </p:nvSpPr>
                <p:spPr>
                  <a:xfrm rot="10800000">
                    <a:off x="1768361" y="3237324"/>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1" name="Google Shape;291;p21"/>
                <p:cNvGrpSpPr/>
                <p:nvPr/>
              </p:nvGrpSpPr>
              <p:grpSpPr>
                <a:xfrm rot="-8651613">
                  <a:off x="10410063" y="3867317"/>
                  <a:ext cx="538977" cy="471949"/>
                  <a:chOff x="1400533" y="3037433"/>
                  <a:chExt cx="732299" cy="641229"/>
                </a:xfrm>
              </p:grpSpPr>
              <p:sp>
                <p:nvSpPr>
                  <p:cNvPr id="292" name="Google Shape;292;p21"/>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21"/>
                  <p:cNvSpPr/>
                  <p:nvPr/>
                </p:nvSpPr>
                <p:spPr>
                  <a:xfrm rot="10800000">
                    <a:off x="1746166" y="3231024"/>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4" name="Google Shape;294;p21"/>
                <p:cNvGrpSpPr/>
                <p:nvPr/>
              </p:nvGrpSpPr>
              <p:grpSpPr>
                <a:xfrm rot="10800000">
                  <a:off x="10645549" y="3174089"/>
                  <a:ext cx="539045" cy="472008"/>
                  <a:chOff x="1400533" y="3037433"/>
                  <a:chExt cx="732299" cy="641229"/>
                </a:xfrm>
              </p:grpSpPr>
              <p:sp>
                <p:nvSpPr>
                  <p:cNvPr id="295" name="Google Shape;295;p21"/>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21"/>
                  <p:cNvSpPr/>
                  <p:nvPr/>
                </p:nvSpPr>
                <p:spPr>
                  <a:xfrm rot="10800000">
                    <a:off x="1787622" y="3237511"/>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7" name="Google Shape;297;p21"/>
                <p:cNvGrpSpPr/>
                <p:nvPr/>
              </p:nvGrpSpPr>
              <p:grpSpPr>
                <a:xfrm>
                  <a:off x="7963900" y="3233721"/>
                  <a:ext cx="764925" cy="320058"/>
                  <a:chOff x="1367325" y="3217921"/>
                  <a:chExt cx="764925" cy="320058"/>
                </a:xfrm>
              </p:grpSpPr>
              <p:sp>
                <p:nvSpPr>
                  <p:cNvPr id="298" name="Google Shape;298;p21"/>
                  <p:cNvSpPr/>
                  <p:nvPr/>
                </p:nvSpPr>
                <p:spPr>
                  <a:xfrm rot="5378347">
                    <a:off x="1592158" y="2996473"/>
                    <a:ext cx="315259" cy="762954"/>
                  </a:xfrm>
                  <a:prstGeom prst="flowChartOffpageConnector">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21"/>
                  <p:cNvSpPr/>
                  <p:nvPr/>
                </p:nvSpPr>
                <p:spPr>
                  <a:xfrm rot="-5400000">
                    <a:off x="1584990" y="3265869"/>
                    <a:ext cx="192000" cy="192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nvGrpSpPr>
                <p:cNvPr id="300" name="Google Shape;300;p21"/>
                <p:cNvGrpSpPr/>
                <p:nvPr/>
              </p:nvGrpSpPr>
              <p:grpSpPr>
                <a:xfrm>
                  <a:off x="10270792" y="2037676"/>
                  <a:ext cx="1117506" cy="988519"/>
                  <a:chOff x="3674217" y="2021876"/>
                  <a:chExt cx="1117506" cy="988519"/>
                </a:xfrm>
              </p:grpSpPr>
              <p:sp>
                <p:nvSpPr>
                  <p:cNvPr id="301" name="Google Shape;301;p21"/>
                  <p:cNvSpPr/>
                  <p:nvPr/>
                </p:nvSpPr>
                <p:spPr>
                  <a:xfrm rot="-7612019">
                    <a:off x="4018067" y="1978881"/>
                    <a:ext cx="429805" cy="1074509"/>
                  </a:xfrm>
                  <a:prstGeom prst="flowChartOffpageConnector">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21"/>
                  <p:cNvSpPr/>
                  <p:nvPr/>
                </p:nvSpPr>
                <p:spPr>
                  <a:xfrm rot="3216230">
                    <a:off x="4178617" y="2340955"/>
                    <a:ext cx="246728" cy="246728"/>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pic>
              <p:nvPicPr>
                <p:cNvPr id="303" name="Google Shape;303;p21"/>
                <p:cNvPicPr preferRelativeResize="0"/>
                <p:nvPr/>
              </p:nvPicPr>
              <p:blipFill rotWithShape="1">
                <a:blip r:embed="rId5">
                  <a:alphaModFix/>
                </a:blip>
                <a:srcRect b="0" l="0" r="0" t="0"/>
                <a:stretch/>
              </p:blipFill>
              <p:spPr>
                <a:xfrm>
                  <a:off x="8725825" y="2365907"/>
                  <a:ext cx="1922401" cy="2023530"/>
                </a:xfrm>
                <a:prstGeom prst="rect">
                  <a:avLst/>
                </a:prstGeom>
                <a:noFill/>
                <a:ln>
                  <a:noFill/>
                </a:ln>
              </p:spPr>
            </p:pic>
          </p:grpSp>
          <p:sp>
            <p:nvSpPr>
              <p:cNvPr id="304" name="Google Shape;304;p21"/>
              <p:cNvSpPr/>
              <p:nvPr/>
            </p:nvSpPr>
            <p:spPr>
              <a:xfrm rot="-1110062">
                <a:off x="2287193" y="4132896"/>
                <a:ext cx="246753" cy="246753"/>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sp>
          <p:nvSpPr>
            <p:cNvPr id="305" name="Google Shape;305;p21"/>
            <p:cNvSpPr/>
            <p:nvPr/>
          </p:nvSpPr>
          <p:spPr>
            <a:xfrm>
              <a:off x="2332242" y="5368067"/>
              <a:ext cx="1055778" cy="617364"/>
            </a:xfrm>
            <a:prstGeom prst="rect">
              <a:avLst/>
            </a:prstGeom>
          </p:spPr>
          <p:txBody>
            <a:bodyPr>
              <a:prstTxWarp prst="textPlain"/>
            </a:bodyPr>
            <a:lstStyle/>
            <a:p>
              <a:pPr lvl="0" algn="ctr"/>
              <a:r>
                <a:rPr b="1" i="0">
                  <a:ln>
                    <a:noFill/>
                  </a:ln>
                  <a:solidFill>
                    <a:srgbClr val="FFFFFF"/>
                  </a:solidFill>
                  <a:latin typeface="Arial"/>
                </a:rPr>
                <a:t>NE</a:t>
              </a:r>
            </a:p>
          </p:txBody>
        </p:sp>
      </p:grpSp>
      <p:grpSp>
        <p:nvGrpSpPr>
          <p:cNvPr id="306" name="Google Shape;306;p21"/>
          <p:cNvGrpSpPr/>
          <p:nvPr/>
        </p:nvGrpSpPr>
        <p:grpSpPr>
          <a:xfrm>
            <a:off x="3636735" y="2633692"/>
            <a:ext cx="2232250" cy="2009405"/>
            <a:chOff x="3116485" y="5830634"/>
            <a:chExt cx="1614414" cy="1453247"/>
          </a:xfrm>
        </p:grpSpPr>
        <p:grpSp>
          <p:nvGrpSpPr>
            <p:cNvPr id="307" name="Google Shape;307;p21"/>
            <p:cNvGrpSpPr/>
            <p:nvPr/>
          </p:nvGrpSpPr>
          <p:grpSpPr>
            <a:xfrm>
              <a:off x="3116485" y="5830634"/>
              <a:ext cx="1614414" cy="1453247"/>
              <a:chOff x="3116485" y="5830634"/>
              <a:chExt cx="1614414" cy="1453247"/>
            </a:xfrm>
          </p:grpSpPr>
          <p:sp>
            <p:nvSpPr>
              <p:cNvPr id="308" name="Google Shape;308;p21"/>
              <p:cNvSpPr/>
              <p:nvPr/>
            </p:nvSpPr>
            <p:spPr>
              <a:xfrm rot="3272399">
                <a:off x="3419088" y="6763192"/>
                <a:ext cx="224506" cy="543316"/>
              </a:xfrm>
              <a:prstGeom prst="flowChartOffpageConnector">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21"/>
              <p:cNvSpPr/>
              <p:nvPr/>
            </p:nvSpPr>
            <p:spPr>
              <a:xfrm rot="5400111">
                <a:off x="3275894" y="6355386"/>
                <a:ext cx="224506" cy="543316"/>
              </a:xfrm>
              <a:prstGeom prst="flowChartOffpageConnector">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0" name="Google Shape;310;p21"/>
              <p:cNvGrpSpPr/>
              <p:nvPr/>
            </p:nvGrpSpPr>
            <p:grpSpPr>
              <a:xfrm>
                <a:off x="3635878" y="5830634"/>
                <a:ext cx="1095021" cy="1450333"/>
                <a:chOff x="1898775" y="3853055"/>
                <a:chExt cx="2489250" cy="3296960"/>
              </a:xfrm>
            </p:grpSpPr>
            <p:sp>
              <p:nvSpPr>
                <p:cNvPr id="311" name="Google Shape;311;p21"/>
                <p:cNvSpPr/>
                <p:nvPr/>
              </p:nvSpPr>
              <p:spPr>
                <a:xfrm rot="9864066">
                  <a:off x="2261702" y="3895499"/>
                  <a:ext cx="480072" cy="1200137"/>
                </a:xfrm>
                <a:prstGeom prst="flowChartOffpageConnector">
                  <a:avLst/>
                </a:prstGeom>
                <a:solidFill>
                  <a:srgbClr val="EE6E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2" name="Google Shape;312;p21"/>
                <p:cNvGrpSpPr/>
                <p:nvPr/>
              </p:nvGrpSpPr>
              <p:grpSpPr>
                <a:xfrm>
                  <a:off x="1898775" y="3886158"/>
                  <a:ext cx="2489250" cy="3263857"/>
                  <a:chOff x="8725825" y="1608908"/>
                  <a:chExt cx="2489250" cy="3263857"/>
                </a:xfrm>
              </p:grpSpPr>
              <p:grpSp>
                <p:nvGrpSpPr>
                  <p:cNvPr id="313" name="Google Shape;313;p21"/>
                  <p:cNvGrpSpPr/>
                  <p:nvPr/>
                </p:nvGrpSpPr>
                <p:grpSpPr>
                  <a:xfrm>
                    <a:off x="9752267" y="1608908"/>
                    <a:ext cx="744320" cy="1154873"/>
                    <a:chOff x="3155692" y="1593108"/>
                    <a:chExt cx="744320" cy="1154873"/>
                  </a:xfrm>
                </p:grpSpPr>
                <p:sp>
                  <p:nvSpPr>
                    <p:cNvPr id="314" name="Google Shape;314;p21"/>
                    <p:cNvSpPr/>
                    <p:nvPr/>
                  </p:nvSpPr>
                  <p:spPr>
                    <a:xfrm rot="-9705991">
                      <a:off x="3312981" y="1633367"/>
                      <a:ext cx="429743" cy="1074355"/>
                    </a:xfrm>
                    <a:prstGeom prst="flowChartOffpageConnector">
                      <a:avLst/>
                    </a:prstGeom>
                    <a:solidFill>
                      <a:srgbClr val="7F5D0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21"/>
                    <p:cNvSpPr/>
                    <p:nvPr/>
                  </p:nvSpPr>
                  <p:spPr>
                    <a:xfrm rot="1100812">
                      <a:off x="3461984" y="1866703"/>
                      <a:ext cx="246848" cy="246848"/>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grpSp>
                <p:nvGrpSpPr>
                  <p:cNvPr id="316" name="Google Shape;316;p21"/>
                  <p:cNvGrpSpPr/>
                  <p:nvPr/>
                </p:nvGrpSpPr>
                <p:grpSpPr>
                  <a:xfrm rot="-4346246">
                    <a:off x="9026080" y="4305286"/>
                    <a:ext cx="540191" cy="476240"/>
                    <a:chOff x="1400533" y="3065061"/>
                    <a:chExt cx="661799" cy="613571"/>
                  </a:xfrm>
                </p:grpSpPr>
                <p:sp>
                  <p:nvSpPr>
                    <p:cNvPr id="317" name="Google Shape;317;p21"/>
                    <p:cNvSpPr/>
                    <p:nvPr/>
                  </p:nvSpPr>
                  <p:spPr>
                    <a:xfrm rot="-5405051">
                      <a:off x="1425132" y="3041397"/>
                      <a:ext cx="612601" cy="6609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21"/>
                    <p:cNvSpPr/>
                    <p:nvPr/>
                  </p:nvSpPr>
                  <p:spPr>
                    <a:xfrm rot="10800000">
                      <a:off x="1754413" y="3243541"/>
                      <a:ext cx="224100" cy="2355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9" name="Google Shape;319;p21"/>
                  <p:cNvGrpSpPr/>
                  <p:nvPr/>
                </p:nvGrpSpPr>
                <p:grpSpPr>
                  <a:xfrm rot="-6497973">
                    <a:off x="9812484" y="4302289"/>
                    <a:ext cx="538988" cy="471958"/>
                    <a:chOff x="1400533" y="3037433"/>
                    <a:chExt cx="732299" cy="641229"/>
                  </a:xfrm>
                </p:grpSpPr>
                <p:sp>
                  <p:nvSpPr>
                    <p:cNvPr id="320" name="Google Shape;320;p21"/>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21"/>
                    <p:cNvSpPr/>
                    <p:nvPr/>
                  </p:nvSpPr>
                  <p:spPr>
                    <a:xfrm rot="10800000">
                      <a:off x="1768361" y="3237324"/>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2" name="Google Shape;322;p21"/>
                  <p:cNvGrpSpPr/>
                  <p:nvPr/>
                </p:nvGrpSpPr>
                <p:grpSpPr>
                  <a:xfrm rot="-8651613">
                    <a:off x="10410063" y="3867317"/>
                    <a:ext cx="538977" cy="471949"/>
                    <a:chOff x="1400533" y="3037433"/>
                    <a:chExt cx="732299" cy="641229"/>
                  </a:xfrm>
                </p:grpSpPr>
                <p:sp>
                  <p:nvSpPr>
                    <p:cNvPr id="323" name="Google Shape;323;p21"/>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21"/>
                    <p:cNvSpPr/>
                    <p:nvPr/>
                  </p:nvSpPr>
                  <p:spPr>
                    <a:xfrm rot="10800000">
                      <a:off x="1746166" y="3231024"/>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5" name="Google Shape;325;p21"/>
                  <p:cNvGrpSpPr/>
                  <p:nvPr/>
                </p:nvGrpSpPr>
                <p:grpSpPr>
                  <a:xfrm rot="10800000">
                    <a:off x="10645549" y="3174089"/>
                    <a:ext cx="539045" cy="472008"/>
                    <a:chOff x="1400533" y="3037433"/>
                    <a:chExt cx="732299" cy="641229"/>
                  </a:xfrm>
                </p:grpSpPr>
                <p:sp>
                  <p:nvSpPr>
                    <p:cNvPr id="326" name="Google Shape;326;p21"/>
                    <p:cNvSpPr/>
                    <p:nvPr/>
                  </p:nvSpPr>
                  <p:spPr>
                    <a:xfrm rot="-5404833">
                      <a:off x="1446582" y="2992347"/>
                      <a:ext cx="640201" cy="731400"/>
                    </a:xfrm>
                    <a:prstGeom prst="triangle">
                      <a:avLst>
                        <a:gd fmla="val 50485" name="adj"/>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21"/>
                    <p:cNvSpPr/>
                    <p:nvPr/>
                  </p:nvSpPr>
                  <p:spPr>
                    <a:xfrm rot="10800000">
                      <a:off x="1787622" y="3237511"/>
                      <a:ext cx="248400" cy="2484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8" name="Google Shape;328;p21"/>
                  <p:cNvGrpSpPr/>
                  <p:nvPr/>
                </p:nvGrpSpPr>
                <p:grpSpPr>
                  <a:xfrm>
                    <a:off x="10097570" y="2210897"/>
                    <a:ext cx="1117506" cy="988519"/>
                    <a:chOff x="3500995" y="2195097"/>
                    <a:chExt cx="1117506" cy="988519"/>
                  </a:xfrm>
                </p:grpSpPr>
                <p:sp>
                  <p:nvSpPr>
                    <p:cNvPr id="329" name="Google Shape;329;p21"/>
                    <p:cNvSpPr/>
                    <p:nvPr/>
                  </p:nvSpPr>
                  <p:spPr>
                    <a:xfrm rot="-7612019">
                      <a:off x="3844845" y="2152102"/>
                      <a:ext cx="429805" cy="1074509"/>
                    </a:xfrm>
                    <a:prstGeom prst="flowChartOffpageConnector">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21"/>
                    <p:cNvSpPr/>
                    <p:nvPr/>
                  </p:nvSpPr>
                  <p:spPr>
                    <a:xfrm rot="3216230">
                      <a:off x="4121132" y="2408021"/>
                      <a:ext cx="246728" cy="246728"/>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pic>
                <p:nvPicPr>
                  <p:cNvPr id="331" name="Google Shape;331;p21"/>
                  <p:cNvPicPr preferRelativeResize="0"/>
                  <p:nvPr/>
                </p:nvPicPr>
                <p:blipFill rotWithShape="1">
                  <a:blip r:embed="rId5">
                    <a:alphaModFix/>
                  </a:blip>
                  <a:srcRect b="0" l="0" r="0" t="0"/>
                  <a:stretch/>
                </p:blipFill>
                <p:spPr>
                  <a:xfrm>
                    <a:off x="8725825" y="2365907"/>
                    <a:ext cx="1922401" cy="2023530"/>
                  </a:xfrm>
                  <a:prstGeom prst="rect">
                    <a:avLst/>
                  </a:prstGeom>
                  <a:noFill/>
                  <a:ln>
                    <a:noFill/>
                  </a:ln>
                </p:spPr>
              </p:pic>
            </p:grpSp>
            <p:sp>
              <p:nvSpPr>
                <p:cNvPr id="332" name="Google Shape;332;p21"/>
                <p:cNvSpPr/>
                <p:nvPr/>
              </p:nvSpPr>
              <p:spPr>
                <a:xfrm rot="-1110062">
                  <a:off x="2325516" y="4171986"/>
                  <a:ext cx="246753" cy="246753"/>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pSp>
          <p:sp>
            <p:nvSpPr>
              <p:cNvPr id="333" name="Google Shape;333;p21"/>
              <p:cNvSpPr/>
              <p:nvPr/>
            </p:nvSpPr>
            <p:spPr>
              <a:xfrm>
                <a:off x="3305220" y="6564379"/>
                <a:ext cx="108600" cy="1086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34" name="Google Shape;334;p21"/>
              <p:cNvSpPr/>
              <p:nvPr/>
            </p:nvSpPr>
            <p:spPr>
              <a:xfrm rot="-7634998">
                <a:off x="3433141" y="7007381"/>
                <a:ext cx="108542" cy="108542"/>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id="335" name="Google Shape;335;p21"/>
              <p:cNvPicPr preferRelativeResize="0"/>
              <p:nvPr/>
            </p:nvPicPr>
            <p:blipFill rotWithShape="1">
              <a:blip r:embed="rId6">
                <a:alphaModFix/>
              </a:blip>
              <a:srcRect b="0" l="0" r="0" t="0"/>
              <a:stretch/>
            </p:blipFill>
            <p:spPr>
              <a:xfrm>
                <a:off x="3513720" y="6403135"/>
                <a:ext cx="1095025" cy="498074"/>
              </a:xfrm>
              <a:prstGeom prst="rect">
                <a:avLst/>
              </a:prstGeom>
              <a:noFill/>
              <a:ln>
                <a:noFill/>
              </a:ln>
            </p:spPr>
          </p:pic>
        </p:grpSp>
        <p:sp>
          <p:nvSpPr>
            <p:cNvPr id="336" name="Google Shape;336;p21"/>
            <p:cNvSpPr/>
            <p:nvPr/>
          </p:nvSpPr>
          <p:spPr>
            <a:xfrm>
              <a:off x="3838713" y="6383125"/>
              <a:ext cx="445049" cy="224500"/>
            </a:xfrm>
            <a:prstGeom prst="rect">
              <a:avLst/>
            </a:prstGeom>
          </p:spPr>
          <p:txBody>
            <a:bodyPr>
              <a:prstTxWarp prst="textPlain"/>
            </a:bodyPr>
            <a:lstStyle/>
            <a:p>
              <a:pPr lvl="0" algn="ctr"/>
              <a:r>
                <a:rPr b="1" i="0">
                  <a:ln>
                    <a:noFill/>
                  </a:ln>
                  <a:solidFill>
                    <a:srgbClr val="FFFFFF"/>
                  </a:solidFill>
                  <a:latin typeface="Arial"/>
                </a:rPr>
                <a:t>EPI</a:t>
              </a:r>
            </a:p>
          </p:txBody>
        </p:sp>
      </p:grpSp>
      <p:grpSp>
        <p:nvGrpSpPr>
          <p:cNvPr id="337" name="Google Shape;337;p21"/>
          <p:cNvGrpSpPr/>
          <p:nvPr/>
        </p:nvGrpSpPr>
        <p:grpSpPr>
          <a:xfrm>
            <a:off x="6516096" y="546214"/>
            <a:ext cx="2098650" cy="1759324"/>
            <a:chOff x="2554319" y="4589594"/>
            <a:chExt cx="3251705" cy="2725521"/>
          </a:xfrm>
        </p:grpSpPr>
        <p:sp>
          <p:nvSpPr>
            <p:cNvPr id="338" name="Google Shape;338;p21"/>
            <p:cNvSpPr/>
            <p:nvPr/>
          </p:nvSpPr>
          <p:spPr>
            <a:xfrm rot="133">
              <a:off x="4408063" y="5515996"/>
              <a:ext cx="1397952" cy="466074"/>
            </a:xfrm>
            <a:prstGeom prst="flowChartTerminator">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21"/>
            <p:cNvSpPr/>
            <p:nvPr/>
          </p:nvSpPr>
          <p:spPr>
            <a:xfrm rot="-2186538">
              <a:off x="4253088" y="4974041"/>
              <a:ext cx="1397969" cy="466065"/>
            </a:xfrm>
            <a:prstGeom prst="flowChartTerminator">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21"/>
            <p:cNvSpPr/>
            <p:nvPr/>
          </p:nvSpPr>
          <p:spPr>
            <a:xfrm rot="-6417230">
              <a:off x="3761736" y="6345485"/>
              <a:ext cx="1397957" cy="466134"/>
            </a:xfrm>
            <a:prstGeom prst="flowChartTerminator">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21"/>
            <p:cNvSpPr/>
            <p:nvPr/>
          </p:nvSpPr>
          <p:spPr>
            <a:xfrm rot="-4251741">
              <a:off x="3213428" y="6312229"/>
              <a:ext cx="1397937" cy="466082"/>
            </a:xfrm>
            <a:prstGeom prst="flowChartTerminator">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21"/>
            <p:cNvSpPr/>
            <p:nvPr/>
          </p:nvSpPr>
          <p:spPr>
            <a:xfrm rot="2184570">
              <a:off x="2714654" y="4968112"/>
              <a:ext cx="1428713" cy="466079"/>
            </a:xfrm>
            <a:prstGeom prst="flowChartTerminator">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21"/>
            <p:cNvSpPr/>
            <p:nvPr/>
          </p:nvSpPr>
          <p:spPr>
            <a:xfrm rot="260">
              <a:off x="2554337" y="5507914"/>
              <a:ext cx="1428678" cy="466074"/>
            </a:xfrm>
            <a:prstGeom prst="flowChartTerminator">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21"/>
            <p:cNvSpPr/>
            <p:nvPr/>
          </p:nvSpPr>
          <p:spPr>
            <a:xfrm rot="-2172275">
              <a:off x="2755822" y="6010457"/>
              <a:ext cx="1397927" cy="466095"/>
            </a:xfrm>
            <a:prstGeom prst="flowChartTerminator">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21"/>
            <p:cNvSpPr/>
            <p:nvPr/>
          </p:nvSpPr>
          <p:spPr>
            <a:xfrm rot="9735499">
              <a:off x="4436312" y="6717040"/>
              <a:ext cx="219541" cy="219541"/>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21"/>
            <p:cNvSpPr/>
            <p:nvPr/>
          </p:nvSpPr>
          <p:spPr>
            <a:xfrm rot="-3120076">
              <a:off x="3102576" y="4923734"/>
              <a:ext cx="219283" cy="219283"/>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21"/>
            <p:cNvSpPr/>
            <p:nvPr/>
          </p:nvSpPr>
          <p:spPr>
            <a:xfrm rot="-5400000">
              <a:off x="2896017" y="5611577"/>
              <a:ext cx="219600" cy="2196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21"/>
            <p:cNvSpPr/>
            <p:nvPr/>
          </p:nvSpPr>
          <p:spPr>
            <a:xfrm rot="-9485809">
              <a:off x="3704126" y="6689082"/>
              <a:ext cx="219548" cy="219548"/>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21"/>
            <p:cNvSpPr/>
            <p:nvPr/>
          </p:nvSpPr>
          <p:spPr>
            <a:xfrm rot="5423482">
              <a:off x="5240562" y="5626146"/>
              <a:ext cx="219605" cy="219605"/>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0" name="Google Shape;350;p21"/>
            <p:cNvPicPr preferRelativeResize="0"/>
            <p:nvPr/>
          </p:nvPicPr>
          <p:blipFill rotWithShape="1">
            <a:blip r:embed="rId7">
              <a:alphaModFix/>
            </a:blip>
            <a:srcRect b="0" l="0" r="0" t="0"/>
            <a:stretch/>
          </p:blipFill>
          <p:spPr>
            <a:xfrm>
              <a:off x="3395470" y="4888513"/>
              <a:ext cx="1594323" cy="1673722"/>
            </a:xfrm>
            <a:prstGeom prst="rect">
              <a:avLst/>
            </a:prstGeom>
            <a:noFill/>
            <a:ln>
              <a:noFill/>
            </a:ln>
          </p:spPr>
        </p:pic>
        <p:sp>
          <p:nvSpPr>
            <p:cNvPr id="351" name="Google Shape;351;p21"/>
            <p:cNvSpPr/>
            <p:nvPr/>
          </p:nvSpPr>
          <p:spPr>
            <a:xfrm rot="-7643223">
              <a:off x="3102651" y="6298550"/>
              <a:ext cx="219369" cy="219551"/>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21"/>
            <p:cNvSpPr/>
            <p:nvPr/>
          </p:nvSpPr>
          <p:spPr>
            <a:xfrm rot="3150185">
              <a:off x="5079453" y="4923711"/>
              <a:ext cx="219313" cy="219313"/>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21"/>
            <p:cNvSpPr/>
            <p:nvPr/>
          </p:nvSpPr>
          <p:spPr>
            <a:xfrm>
              <a:off x="3560200" y="5455925"/>
              <a:ext cx="1212342" cy="466226"/>
            </a:xfrm>
            <a:prstGeom prst="rect">
              <a:avLst/>
            </a:prstGeom>
          </p:spPr>
          <p:txBody>
            <a:bodyPr>
              <a:prstTxWarp prst="textPlain"/>
            </a:bodyPr>
            <a:lstStyle/>
            <a:p>
              <a:pPr lvl="0" algn="ctr"/>
              <a:r>
                <a:rPr b="1" i="0">
                  <a:ln>
                    <a:noFill/>
                  </a:ln>
                  <a:solidFill>
                    <a:srgbClr val="FFFFFF"/>
                  </a:solidFill>
                  <a:latin typeface="Arial"/>
                </a:rPr>
                <a:t>ACh</a:t>
              </a:r>
            </a:p>
          </p:txBody>
        </p:sp>
      </p:grpSp>
      <p:pic>
        <p:nvPicPr>
          <p:cNvPr id="354" name="Google Shape;354;p21"/>
          <p:cNvPicPr preferRelativeResize="0"/>
          <p:nvPr/>
        </p:nvPicPr>
        <p:blipFill rotWithShape="1">
          <a:blip r:embed="rId8">
            <a:alphaModFix/>
          </a:blip>
          <a:srcRect b="0" l="0" r="0" t="0"/>
          <a:stretch/>
        </p:blipFill>
        <p:spPr>
          <a:xfrm>
            <a:off x="6853725" y="2774587"/>
            <a:ext cx="1693775" cy="18456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6" name="Shape 2416"/>
        <p:cNvGrpSpPr/>
        <p:nvPr/>
      </p:nvGrpSpPr>
      <p:grpSpPr>
        <a:xfrm>
          <a:off x="0" y="0"/>
          <a:ext cx="0" cy="0"/>
          <a:chOff x="0" y="0"/>
          <a:chExt cx="0" cy="0"/>
        </a:xfrm>
      </p:grpSpPr>
      <p:sp>
        <p:nvSpPr>
          <p:cNvPr id="2417" name="Google Shape;2417;p93"/>
          <p:cNvSpPr txBox="1"/>
          <p:nvPr>
            <p:ph type="title"/>
          </p:nvPr>
        </p:nvSpPr>
        <p:spPr>
          <a:xfrm>
            <a:off x="861625" y="252900"/>
            <a:ext cx="6446080" cy="857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2800"/>
              <a:buNone/>
            </a:pPr>
            <a:r>
              <a:rPr b="1" lang="en" sz="1800"/>
              <a:t>What Differentiates 2nd-gen (SGAs) from 1st-gen antipsychotics (FGAs)?</a:t>
            </a:r>
            <a:endParaRPr b="1" sz="1600"/>
          </a:p>
        </p:txBody>
      </p:sp>
      <p:sp>
        <p:nvSpPr>
          <p:cNvPr id="2418" name="Google Shape;2418;p93"/>
          <p:cNvSpPr txBox="1"/>
          <p:nvPr/>
        </p:nvSpPr>
        <p:spPr>
          <a:xfrm>
            <a:off x="861625" y="1073725"/>
            <a:ext cx="6580991" cy="190818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SGA = marketing term for newer antipsychotics (clozapine and later).</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Conceptually, an SGA is an antipsychotic that (supposedly) causes less EPS at doses producing antipsychotic effects.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600" u="none" cap="none" strike="noStrike">
                <a:solidFill>
                  <a:schemeClr val="dk1"/>
                </a:solidFill>
                <a:latin typeface="Arial"/>
                <a:ea typeface="Arial"/>
                <a:cs typeface="Arial"/>
                <a:sym typeface="Arial"/>
              </a:rPr>
              <a:t>Incidence of TD is lower SGA (~2.6%) FGA (~6.5%)</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descr="http://bp1.blogger.com/_8gzfmDP84J0/Rzxc0f8WG7I/AAAAAAAAByE/S4j021gGrQA/s320/Missouri+Monarch.jpg" id="2419" name="Google Shape;2419;p93"/>
          <p:cNvPicPr preferRelativeResize="0"/>
          <p:nvPr/>
        </p:nvPicPr>
        <p:blipFill rotWithShape="1">
          <a:blip r:embed="rId3">
            <a:alphaModFix/>
          </a:blip>
          <a:srcRect b="0" l="0" r="0" t="0"/>
          <a:stretch/>
        </p:blipFill>
        <p:spPr>
          <a:xfrm>
            <a:off x="3427226" y="3784346"/>
            <a:ext cx="1235597" cy="1359154"/>
          </a:xfrm>
          <a:prstGeom prst="rect">
            <a:avLst/>
          </a:prstGeom>
          <a:noFill/>
          <a:ln>
            <a:noFill/>
          </a:ln>
        </p:spPr>
      </p:pic>
      <p:pic>
        <p:nvPicPr>
          <p:cNvPr descr="http://a.espncdn.com/winnercomm/general/general/i/P2_Sutton_Misc_001.jpg" id="2420" name="Google Shape;2420;p93"/>
          <p:cNvPicPr preferRelativeResize="0"/>
          <p:nvPr/>
        </p:nvPicPr>
        <p:blipFill rotWithShape="1">
          <a:blip r:embed="rId4">
            <a:alphaModFix/>
          </a:blip>
          <a:srcRect b="0" l="0" r="0" t="0"/>
          <a:stretch/>
        </p:blipFill>
        <p:spPr>
          <a:xfrm>
            <a:off x="2016556" y="3658330"/>
            <a:ext cx="1076842" cy="1385638"/>
          </a:xfrm>
          <a:prstGeom prst="rect">
            <a:avLst/>
          </a:prstGeom>
          <a:noFill/>
          <a:ln>
            <a:noFill/>
          </a:ln>
        </p:spPr>
      </p:pic>
      <p:sp>
        <p:nvSpPr>
          <p:cNvPr id="2421" name="Google Shape;2421;p93"/>
          <p:cNvSpPr txBox="1"/>
          <p:nvPr/>
        </p:nvSpPr>
        <p:spPr>
          <a:xfrm>
            <a:off x="3076959" y="4033200"/>
            <a:ext cx="525461" cy="857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800"/>
              <a:buFont typeface="Arial"/>
              <a:buNone/>
            </a:pPr>
            <a:r>
              <a:rPr b="1" i="0" lang="en" sz="1800" u="none" cap="none" strike="noStrike">
                <a:solidFill>
                  <a:schemeClr val="dk1"/>
                </a:solidFill>
                <a:latin typeface="Arial"/>
                <a:ea typeface="Arial"/>
                <a:cs typeface="Arial"/>
                <a:sym typeface="Arial"/>
              </a:rPr>
              <a:t>vs</a:t>
            </a:r>
            <a:endParaRPr b="1" i="0" sz="1600" u="none" cap="none" strike="noStrike">
              <a:solidFill>
                <a:schemeClr val="dk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6" name="Shape 2426"/>
        <p:cNvGrpSpPr/>
        <p:nvPr/>
      </p:nvGrpSpPr>
      <p:grpSpPr>
        <a:xfrm>
          <a:off x="0" y="0"/>
          <a:ext cx="0" cy="0"/>
          <a:chOff x="0" y="0"/>
          <a:chExt cx="0" cy="0"/>
        </a:xfrm>
      </p:grpSpPr>
      <p:sp>
        <p:nvSpPr>
          <p:cNvPr id="2427" name="Google Shape;2427;p94"/>
          <p:cNvSpPr txBox="1"/>
          <p:nvPr>
            <p:ph type="title"/>
          </p:nvPr>
        </p:nvSpPr>
        <p:spPr>
          <a:xfrm>
            <a:off x="861625" y="252900"/>
            <a:ext cx="6446080" cy="857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2800"/>
              <a:buNone/>
            </a:pPr>
            <a:r>
              <a:rPr b="1" lang="en" sz="1800"/>
              <a:t>What Differentiates 2nd-gen (SGAs) from 1st-gen antipsychotics (FGAs)?</a:t>
            </a:r>
            <a:endParaRPr b="1" sz="1600"/>
          </a:p>
        </p:txBody>
      </p:sp>
      <p:sp>
        <p:nvSpPr>
          <p:cNvPr id="2428" name="Google Shape;2428;p94"/>
          <p:cNvSpPr txBox="1"/>
          <p:nvPr/>
        </p:nvSpPr>
        <p:spPr>
          <a:xfrm>
            <a:off x="861625" y="1073725"/>
            <a:ext cx="6580991" cy="240062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SGA = marketing term for newer antipsychotics (clozapine and later).</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Conceptually, an SGA is an antipsychotic that (supposedly) causes less EPS at doses producing antipsychotic effects.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600" u="none" cap="none" strike="noStrike">
                <a:solidFill>
                  <a:schemeClr val="dk1"/>
                </a:solidFill>
                <a:latin typeface="Arial"/>
                <a:ea typeface="Arial"/>
                <a:cs typeface="Arial"/>
                <a:sym typeface="Arial"/>
              </a:rPr>
              <a:t>Incidence of TD is lower SGA (~2.6%) FGA (~6.5%)</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Mechanisms of FGAs and SGAs are similar, although </a:t>
            </a:r>
            <a:r>
              <a:rPr b="1" i="0" lang="en" sz="1600" u="none" cap="none" strike="noStrike">
                <a:solidFill>
                  <a:srgbClr val="000000"/>
                </a:solidFill>
                <a:latin typeface="Arial"/>
                <a:ea typeface="Arial"/>
                <a:cs typeface="Arial"/>
                <a:sym typeface="Arial"/>
              </a:rPr>
              <a:t>receptor binding affinities </a:t>
            </a:r>
            <a:r>
              <a:rPr b="0" i="0" lang="en" sz="1600" u="none" cap="none" strike="noStrike">
                <a:solidFill>
                  <a:srgbClr val="000000"/>
                </a:solidFill>
                <a:latin typeface="Arial"/>
                <a:ea typeface="Arial"/>
                <a:cs typeface="Arial"/>
                <a:sym typeface="Arial"/>
              </a:rPr>
              <a:t>are different. </a:t>
            </a:r>
            <a:endParaRPr b="0" i="0" sz="1600" u="none" cap="none" strike="noStrike">
              <a:solidFill>
                <a:srgbClr val="000000"/>
              </a:solidFill>
              <a:latin typeface="Arial"/>
              <a:ea typeface="Arial"/>
              <a:cs typeface="Arial"/>
              <a:sym typeface="Arial"/>
            </a:endParaRPr>
          </a:p>
        </p:txBody>
      </p:sp>
      <p:pic>
        <p:nvPicPr>
          <p:cNvPr descr="http://bp1.blogger.com/_8gzfmDP84J0/Rzxc0f8WG7I/AAAAAAAAByE/S4j021gGrQA/s320/Missouri+Monarch.jpg" id="2429" name="Google Shape;2429;p94"/>
          <p:cNvPicPr preferRelativeResize="0"/>
          <p:nvPr/>
        </p:nvPicPr>
        <p:blipFill rotWithShape="1">
          <a:blip r:embed="rId3">
            <a:alphaModFix/>
          </a:blip>
          <a:srcRect b="0" l="0" r="0" t="0"/>
          <a:stretch/>
        </p:blipFill>
        <p:spPr>
          <a:xfrm>
            <a:off x="3427226" y="3784346"/>
            <a:ext cx="1235597" cy="1359154"/>
          </a:xfrm>
          <a:prstGeom prst="rect">
            <a:avLst/>
          </a:prstGeom>
          <a:noFill/>
          <a:ln>
            <a:noFill/>
          </a:ln>
        </p:spPr>
      </p:pic>
      <p:pic>
        <p:nvPicPr>
          <p:cNvPr descr="http://a.espncdn.com/winnercomm/general/general/i/P2_Sutton_Misc_001.jpg" id="2430" name="Google Shape;2430;p94"/>
          <p:cNvPicPr preferRelativeResize="0"/>
          <p:nvPr/>
        </p:nvPicPr>
        <p:blipFill rotWithShape="1">
          <a:blip r:embed="rId4">
            <a:alphaModFix/>
          </a:blip>
          <a:srcRect b="0" l="0" r="0" t="0"/>
          <a:stretch/>
        </p:blipFill>
        <p:spPr>
          <a:xfrm>
            <a:off x="2016556" y="3658330"/>
            <a:ext cx="1076842" cy="1385638"/>
          </a:xfrm>
          <a:prstGeom prst="rect">
            <a:avLst/>
          </a:prstGeom>
          <a:noFill/>
          <a:ln>
            <a:noFill/>
          </a:ln>
        </p:spPr>
      </p:pic>
      <p:sp>
        <p:nvSpPr>
          <p:cNvPr id="2431" name="Google Shape;2431;p94"/>
          <p:cNvSpPr txBox="1"/>
          <p:nvPr/>
        </p:nvSpPr>
        <p:spPr>
          <a:xfrm>
            <a:off x="3076959" y="4033200"/>
            <a:ext cx="525461" cy="857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800"/>
              <a:buFont typeface="Arial"/>
              <a:buNone/>
            </a:pPr>
            <a:r>
              <a:rPr b="1" i="0" lang="en" sz="1800" u="none" cap="none" strike="noStrike">
                <a:solidFill>
                  <a:schemeClr val="dk1"/>
                </a:solidFill>
                <a:latin typeface="Arial"/>
                <a:ea typeface="Arial"/>
                <a:cs typeface="Arial"/>
                <a:sym typeface="Arial"/>
              </a:rPr>
              <a:t>vs</a:t>
            </a:r>
            <a:endParaRPr b="1" i="0" sz="1600" u="none" cap="none" strike="noStrike">
              <a:solidFill>
                <a:schemeClr val="dk1"/>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5" name="Shape 2435"/>
        <p:cNvGrpSpPr/>
        <p:nvPr/>
      </p:nvGrpSpPr>
      <p:grpSpPr>
        <a:xfrm>
          <a:off x="0" y="0"/>
          <a:ext cx="0" cy="0"/>
          <a:chOff x="0" y="0"/>
          <a:chExt cx="0" cy="0"/>
        </a:xfrm>
      </p:grpSpPr>
      <p:sp>
        <p:nvSpPr>
          <p:cNvPr id="2436" name="Google Shape;2436;p95"/>
          <p:cNvSpPr txBox="1"/>
          <p:nvPr/>
        </p:nvSpPr>
        <p:spPr>
          <a:xfrm>
            <a:off x="1334765" y="584898"/>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1st-gen antipsychotic (FGA)</a:t>
            </a:r>
            <a:endParaRPr b="1" i="0" sz="1200" u="none" cap="none" strike="noStrike">
              <a:solidFill>
                <a:srgbClr val="000000"/>
              </a:solidFill>
              <a:latin typeface="Arial"/>
              <a:ea typeface="Arial"/>
              <a:cs typeface="Arial"/>
              <a:sym typeface="Arial"/>
            </a:endParaRPr>
          </a:p>
        </p:txBody>
      </p:sp>
      <p:sp>
        <p:nvSpPr>
          <p:cNvPr id="2437" name="Google Shape;2437;p95"/>
          <p:cNvSpPr txBox="1"/>
          <p:nvPr/>
        </p:nvSpPr>
        <p:spPr>
          <a:xfrm>
            <a:off x="1799609" y="3424161"/>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D2 antagonist</a:t>
            </a:r>
            <a:endParaRPr b="0" i="0" sz="1000" u="none" cap="none" strike="noStrike">
              <a:solidFill>
                <a:srgbClr val="000000"/>
              </a:solidFill>
              <a:latin typeface="Arial"/>
              <a:ea typeface="Arial"/>
              <a:cs typeface="Arial"/>
              <a:sym typeface="Arial"/>
            </a:endParaRPr>
          </a:p>
        </p:txBody>
      </p:sp>
      <p:pic>
        <p:nvPicPr>
          <p:cNvPr id="2438" name="Google Shape;2438;p95"/>
          <p:cNvPicPr preferRelativeResize="0"/>
          <p:nvPr/>
        </p:nvPicPr>
        <p:blipFill rotWithShape="1">
          <a:blip r:embed="rId3">
            <a:alphaModFix/>
          </a:blip>
          <a:srcRect b="-765" l="0" r="0" t="0"/>
          <a:stretch/>
        </p:blipFill>
        <p:spPr>
          <a:xfrm rot="141">
            <a:off x="5410122" y="1435394"/>
            <a:ext cx="1570674" cy="2272711"/>
          </a:xfrm>
          <a:prstGeom prst="rect">
            <a:avLst/>
          </a:prstGeom>
          <a:noFill/>
          <a:ln>
            <a:noFill/>
          </a:ln>
        </p:spPr>
      </p:pic>
      <p:sp>
        <p:nvSpPr>
          <p:cNvPr id="2439" name="Google Shape;2439;p95"/>
          <p:cNvSpPr txBox="1"/>
          <p:nvPr/>
        </p:nvSpPr>
        <p:spPr>
          <a:xfrm>
            <a:off x="5036409" y="584898"/>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pic>
        <p:nvPicPr>
          <p:cNvPr id="2440" name="Google Shape;2440;p95"/>
          <p:cNvPicPr preferRelativeResize="0"/>
          <p:nvPr/>
        </p:nvPicPr>
        <p:blipFill rotWithShape="1">
          <a:blip r:embed="rId4">
            <a:alphaModFix/>
          </a:blip>
          <a:srcRect b="0" l="0" r="0" t="0"/>
          <a:stretch/>
        </p:blipFill>
        <p:spPr>
          <a:xfrm>
            <a:off x="1462220" y="1677186"/>
            <a:ext cx="1401873" cy="17891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4" name="Shape 2444"/>
        <p:cNvGrpSpPr/>
        <p:nvPr/>
      </p:nvGrpSpPr>
      <p:grpSpPr>
        <a:xfrm>
          <a:off x="0" y="0"/>
          <a:ext cx="0" cy="0"/>
          <a:chOff x="0" y="0"/>
          <a:chExt cx="0" cy="0"/>
        </a:xfrm>
      </p:grpSpPr>
      <p:sp>
        <p:nvSpPr>
          <p:cNvPr id="2445" name="Google Shape;2445;p96"/>
          <p:cNvSpPr txBox="1"/>
          <p:nvPr/>
        </p:nvSpPr>
        <p:spPr>
          <a:xfrm>
            <a:off x="1334765" y="584898"/>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1st-gen antipsychotic (FGA)</a:t>
            </a:r>
            <a:endParaRPr b="1" i="0" sz="1200" u="none" cap="none" strike="noStrike">
              <a:solidFill>
                <a:srgbClr val="000000"/>
              </a:solidFill>
              <a:latin typeface="Arial"/>
              <a:ea typeface="Arial"/>
              <a:cs typeface="Arial"/>
              <a:sym typeface="Arial"/>
            </a:endParaRPr>
          </a:p>
        </p:txBody>
      </p:sp>
      <p:sp>
        <p:nvSpPr>
          <p:cNvPr id="2446" name="Google Shape;2446;p96"/>
          <p:cNvSpPr txBox="1"/>
          <p:nvPr/>
        </p:nvSpPr>
        <p:spPr>
          <a:xfrm>
            <a:off x="1799609" y="3424161"/>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000000"/>
                </a:solidFill>
                <a:latin typeface="Arial"/>
                <a:ea typeface="Arial"/>
                <a:cs typeface="Arial"/>
                <a:sym typeface="Arial"/>
              </a:rPr>
              <a:t>D2 antagonist</a:t>
            </a:r>
            <a:endParaRPr b="0" i="0" sz="1000" u="none" cap="none" strike="noStrike">
              <a:solidFill>
                <a:srgbClr val="000000"/>
              </a:solidFill>
              <a:latin typeface="Arial"/>
              <a:ea typeface="Arial"/>
              <a:cs typeface="Arial"/>
              <a:sym typeface="Arial"/>
            </a:endParaRPr>
          </a:p>
        </p:txBody>
      </p:sp>
      <p:pic>
        <p:nvPicPr>
          <p:cNvPr id="2447" name="Google Shape;2447;p96"/>
          <p:cNvPicPr preferRelativeResize="0"/>
          <p:nvPr/>
        </p:nvPicPr>
        <p:blipFill rotWithShape="1">
          <a:blip r:embed="rId3">
            <a:alphaModFix/>
          </a:blip>
          <a:srcRect b="-765" l="0" r="0" t="0"/>
          <a:stretch/>
        </p:blipFill>
        <p:spPr>
          <a:xfrm rot="141">
            <a:off x="5410122" y="1435394"/>
            <a:ext cx="1570674" cy="2272711"/>
          </a:xfrm>
          <a:prstGeom prst="rect">
            <a:avLst/>
          </a:prstGeom>
          <a:noFill/>
          <a:ln>
            <a:noFill/>
          </a:ln>
        </p:spPr>
      </p:pic>
      <p:sp>
        <p:nvSpPr>
          <p:cNvPr id="2448" name="Google Shape;2448;p96"/>
          <p:cNvSpPr txBox="1"/>
          <p:nvPr/>
        </p:nvSpPr>
        <p:spPr>
          <a:xfrm>
            <a:off x="5036409" y="584898"/>
            <a:ext cx="2318100" cy="3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200" u="none" cap="none" strike="noStrike">
                <a:solidFill>
                  <a:srgbClr val="000000"/>
                </a:solidFill>
                <a:latin typeface="Arial"/>
                <a:ea typeface="Arial"/>
                <a:cs typeface="Arial"/>
                <a:sym typeface="Arial"/>
              </a:rPr>
              <a:t>Second-generation antipsychotic (SGA)</a:t>
            </a:r>
            <a:endParaRPr b="1" i="0" sz="1200" u="none" cap="none" strike="noStrike">
              <a:solidFill>
                <a:srgbClr val="000000"/>
              </a:solidFill>
              <a:latin typeface="Arial"/>
              <a:ea typeface="Arial"/>
              <a:cs typeface="Arial"/>
              <a:sym typeface="Arial"/>
            </a:endParaRPr>
          </a:p>
        </p:txBody>
      </p:sp>
      <p:pic>
        <p:nvPicPr>
          <p:cNvPr id="2449" name="Google Shape;2449;p96"/>
          <p:cNvPicPr preferRelativeResize="0"/>
          <p:nvPr/>
        </p:nvPicPr>
        <p:blipFill rotWithShape="1">
          <a:blip r:embed="rId3">
            <a:alphaModFix/>
          </a:blip>
          <a:srcRect b="68373" l="0" r="51487" t="0"/>
          <a:stretch/>
        </p:blipFill>
        <p:spPr>
          <a:xfrm rot="141">
            <a:off x="1405810" y="1412409"/>
            <a:ext cx="557901" cy="522285"/>
          </a:xfrm>
          <a:prstGeom prst="rect">
            <a:avLst/>
          </a:prstGeom>
          <a:noFill/>
          <a:ln>
            <a:noFill/>
          </a:ln>
        </p:spPr>
      </p:pic>
      <p:pic>
        <p:nvPicPr>
          <p:cNvPr id="2450" name="Google Shape;2450;p96"/>
          <p:cNvPicPr preferRelativeResize="0"/>
          <p:nvPr/>
        </p:nvPicPr>
        <p:blipFill rotWithShape="1">
          <a:blip r:embed="rId4">
            <a:alphaModFix/>
          </a:blip>
          <a:srcRect b="0" l="0" r="0" t="0"/>
          <a:stretch/>
        </p:blipFill>
        <p:spPr>
          <a:xfrm>
            <a:off x="1462220" y="1677186"/>
            <a:ext cx="1401873" cy="1789125"/>
          </a:xfrm>
          <a:prstGeom prst="rect">
            <a:avLst/>
          </a:prstGeom>
          <a:noFill/>
          <a:ln>
            <a:noFill/>
          </a:ln>
        </p:spPr>
      </p:pic>
      <p:cxnSp>
        <p:nvCxnSpPr>
          <p:cNvPr id="2451" name="Google Shape;2451;p96"/>
          <p:cNvCxnSpPr/>
          <p:nvPr/>
        </p:nvCxnSpPr>
        <p:spPr>
          <a:xfrm rot="10800000">
            <a:off x="2023672" y="1435361"/>
            <a:ext cx="1116768" cy="0"/>
          </a:xfrm>
          <a:prstGeom prst="straightConnector1">
            <a:avLst/>
          </a:prstGeom>
          <a:noFill/>
          <a:ln cap="flat" cmpd="sng" w="9525">
            <a:solidFill>
              <a:schemeClr val="dk1"/>
            </a:solidFill>
            <a:prstDash val="solid"/>
            <a:round/>
            <a:headEnd len="sm" w="sm" type="none"/>
            <a:tailEnd len="med" w="med" type="triangle"/>
          </a:ln>
        </p:spPr>
      </p:cxnSp>
      <p:sp>
        <p:nvSpPr>
          <p:cNvPr id="2452" name="Google Shape;2452;p96"/>
          <p:cNvSpPr txBox="1"/>
          <p:nvPr/>
        </p:nvSpPr>
        <p:spPr>
          <a:xfrm>
            <a:off x="3167657" y="1252211"/>
            <a:ext cx="1666671"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Most FGA’s block</a:t>
            </a:r>
            <a:endParaRPr/>
          </a:p>
          <a:p>
            <a:pPr indent="0" lvl="0" marL="0" marR="0" rtl="0" algn="l">
              <a:lnSpc>
                <a:spcPct val="100000"/>
              </a:lnSpc>
              <a:spcBef>
                <a:spcPts val="0"/>
              </a:spcBef>
              <a:spcAft>
                <a:spcPts val="0"/>
              </a:spcAft>
              <a:buClr>
                <a:srgbClr val="000000"/>
              </a:buClr>
              <a:buSzPts val="900"/>
              <a:buFont typeface="Arial"/>
              <a:buNone/>
            </a:pPr>
            <a:r>
              <a:rPr b="0" i="0" lang="en" sz="1200" u="none" cap="none" strike="noStrike">
                <a:solidFill>
                  <a:srgbClr val="000000"/>
                </a:solidFill>
                <a:latin typeface="Arial"/>
                <a:ea typeface="Arial"/>
                <a:cs typeface="Arial"/>
                <a:sym typeface="Arial"/>
              </a:rPr>
              <a:t>5-HT2A also, but binding affinity is weaker</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6" name="Shape 2456"/>
        <p:cNvGrpSpPr/>
        <p:nvPr/>
      </p:nvGrpSpPr>
      <p:grpSpPr>
        <a:xfrm>
          <a:off x="0" y="0"/>
          <a:ext cx="0" cy="0"/>
          <a:chOff x="0" y="0"/>
          <a:chExt cx="0" cy="0"/>
        </a:xfrm>
      </p:grpSpPr>
      <p:grpSp>
        <p:nvGrpSpPr>
          <p:cNvPr id="2457" name="Google Shape;2457;p97"/>
          <p:cNvGrpSpPr/>
          <p:nvPr/>
        </p:nvGrpSpPr>
        <p:grpSpPr>
          <a:xfrm>
            <a:off x="6679137" y="437839"/>
            <a:ext cx="2964699" cy="2271248"/>
            <a:chOff x="6221937" y="437839"/>
            <a:chExt cx="2964699" cy="2271248"/>
          </a:xfrm>
        </p:grpSpPr>
        <p:pic>
          <p:nvPicPr>
            <p:cNvPr id="2458" name="Google Shape;2458;p97"/>
            <p:cNvPicPr preferRelativeResize="0"/>
            <p:nvPr/>
          </p:nvPicPr>
          <p:blipFill rotWithShape="1">
            <a:blip r:embed="rId3">
              <a:alphaModFix/>
            </a:blip>
            <a:srcRect b="0" l="0" r="0" t="0"/>
            <a:stretch/>
          </p:blipFill>
          <p:spPr>
            <a:xfrm rot="2152471">
              <a:off x="6613196" y="678900"/>
              <a:ext cx="1401874" cy="1789126"/>
            </a:xfrm>
            <a:prstGeom prst="rect">
              <a:avLst/>
            </a:prstGeom>
            <a:noFill/>
            <a:ln>
              <a:noFill/>
            </a:ln>
          </p:spPr>
        </p:pic>
        <p:sp>
          <p:nvSpPr>
            <p:cNvPr id="2459" name="Google Shape;2459;p97"/>
            <p:cNvSpPr txBox="1"/>
            <p:nvPr/>
          </p:nvSpPr>
          <p:spPr>
            <a:xfrm>
              <a:off x="6971436" y="1213623"/>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000" u="none" cap="none" strike="noStrike">
                  <a:solidFill>
                    <a:schemeClr val="lt1"/>
                  </a:solidFill>
                  <a:latin typeface="Arial"/>
                  <a:ea typeface="Arial"/>
                  <a:cs typeface="Arial"/>
                  <a:sym typeface="Arial"/>
                </a:rPr>
                <a:t>D2 antagonist</a:t>
              </a:r>
              <a:endParaRPr b="1" i="0" sz="1000" u="none" cap="none" strike="noStrike">
                <a:solidFill>
                  <a:schemeClr val="lt1"/>
                </a:solidFill>
                <a:latin typeface="Arial"/>
                <a:ea typeface="Arial"/>
                <a:cs typeface="Arial"/>
                <a:sym typeface="Arial"/>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3" name="Shape 2463"/>
        <p:cNvGrpSpPr/>
        <p:nvPr/>
      </p:nvGrpSpPr>
      <p:grpSpPr>
        <a:xfrm>
          <a:off x="0" y="0"/>
          <a:ext cx="0" cy="0"/>
          <a:chOff x="0" y="0"/>
          <a:chExt cx="0" cy="0"/>
        </a:xfrm>
      </p:grpSpPr>
      <p:grpSp>
        <p:nvGrpSpPr>
          <p:cNvPr id="2464" name="Google Shape;2464;p98"/>
          <p:cNvGrpSpPr/>
          <p:nvPr/>
        </p:nvGrpSpPr>
        <p:grpSpPr>
          <a:xfrm>
            <a:off x="7351791" y="2339938"/>
            <a:ext cx="1134984" cy="1558528"/>
            <a:chOff x="6221889" y="2926374"/>
            <a:chExt cx="924179" cy="1269056"/>
          </a:xfrm>
        </p:grpSpPr>
        <p:grpSp>
          <p:nvGrpSpPr>
            <p:cNvPr id="2465" name="Google Shape;2465;p98"/>
            <p:cNvGrpSpPr/>
            <p:nvPr/>
          </p:nvGrpSpPr>
          <p:grpSpPr>
            <a:xfrm>
              <a:off x="6221889" y="2926374"/>
              <a:ext cx="924179" cy="1269056"/>
              <a:chOff x="6221889" y="2926374"/>
              <a:chExt cx="924179" cy="1269056"/>
            </a:xfrm>
          </p:grpSpPr>
          <p:grpSp>
            <p:nvGrpSpPr>
              <p:cNvPr id="2466" name="Google Shape;2466;p98"/>
              <p:cNvGrpSpPr/>
              <p:nvPr/>
            </p:nvGrpSpPr>
            <p:grpSpPr>
              <a:xfrm>
                <a:off x="6221889" y="2926374"/>
                <a:ext cx="924179" cy="702792"/>
                <a:chOff x="7692889" y="1344149"/>
                <a:chExt cx="924179" cy="702792"/>
              </a:xfrm>
            </p:grpSpPr>
            <p:grpSp>
              <p:nvGrpSpPr>
                <p:cNvPr id="2467" name="Google Shape;2467;p98"/>
                <p:cNvGrpSpPr/>
                <p:nvPr/>
              </p:nvGrpSpPr>
              <p:grpSpPr>
                <a:xfrm rot="5400000">
                  <a:off x="7808596" y="1514377"/>
                  <a:ext cx="535627" cy="529500"/>
                  <a:chOff x="7365092" y="931681"/>
                  <a:chExt cx="535627" cy="529500"/>
                </a:xfrm>
              </p:grpSpPr>
              <p:sp>
                <p:nvSpPr>
                  <p:cNvPr id="2468" name="Google Shape;2468;p98"/>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9" name="Google Shape;2469;p98"/>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70" name="Google Shape;2470;p98"/>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471" name="Google Shape;2471;p98"/>
              <p:cNvPicPr preferRelativeResize="0"/>
              <p:nvPr/>
            </p:nvPicPr>
            <p:blipFill rotWithShape="1">
              <a:blip r:embed="rId3">
                <a:alphaModFix/>
              </a:blip>
              <a:srcRect b="0" l="0" r="0" t="0"/>
              <a:stretch/>
            </p:blipFill>
            <p:spPr>
              <a:xfrm>
                <a:off x="6286988" y="3384079"/>
                <a:ext cx="645525" cy="811351"/>
              </a:xfrm>
              <a:prstGeom prst="rect">
                <a:avLst/>
              </a:prstGeom>
              <a:noFill/>
              <a:ln>
                <a:noFill/>
              </a:ln>
            </p:spPr>
          </p:pic>
        </p:grpSp>
        <p:sp>
          <p:nvSpPr>
            <p:cNvPr id="2472" name="Google Shape;2472;p98"/>
            <p:cNvSpPr txBox="1"/>
            <p:nvPr/>
          </p:nvSpPr>
          <p:spPr>
            <a:xfrm rot="1695">
              <a:off x="6309626" y="3169593"/>
              <a:ext cx="608400" cy="30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D2</a:t>
              </a:r>
              <a:endParaRPr b="1" i="0" sz="1200" u="none" cap="none" strike="noStrike">
                <a:solidFill>
                  <a:schemeClr val="lt1"/>
                </a:solidFill>
                <a:latin typeface="Arial"/>
                <a:ea typeface="Arial"/>
                <a:cs typeface="Arial"/>
                <a:sym typeface="Arial"/>
              </a:endParaRPr>
            </a:p>
          </p:txBody>
        </p:sp>
      </p:grpSp>
      <p:pic>
        <p:nvPicPr>
          <p:cNvPr id="2473" name="Google Shape;2473;p98"/>
          <p:cNvPicPr preferRelativeResize="0"/>
          <p:nvPr/>
        </p:nvPicPr>
        <p:blipFill rotWithShape="1">
          <a:blip r:embed="rId4">
            <a:alphaModFix/>
          </a:blip>
          <a:srcRect b="20146" l="82998" r="0" t="0"/>
          <a:stretch/>
        </p:blipFill>
        <p:spPr>
          <a:xfrm rot="-2699979">
            <a:off x="7087635" y="3986912"/>
            <a:ext cx="344484" cy="227695"/>
          </a:xfrm>
          <a:prstGeom prst="rect">
            <a:avLst/>
          </a:prstGeom>
          <a:noFill/>
          <a:ln>
            <a:noFill/>
          </a:ln>
        </p:spPr>
      </p:pic>
      <p:sp>
        <p:nvSpPr>
          <p:cNvPr id="2474" name="Google Shape;2474;p98"/>
          <p:cNvSpPr txBox="1"/>
          <p:nvPr/>
        </p:nvSpPr>
        <p:spPr>
          <a:xfrm>
            <a:off x="6937931" y="4223490"/>
            <a:ext cx="2075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dopamine</a:t>
            </a:r>
            <a:endParaRPr b="0" i="0" sz="1200" u="none" cap="none" strike="noStrike">
              <a:solidFill>
                <a:schemeClr val="dk1"/>
              </a:solidFill>
              <a:latin typeface="Arial"/>
              <a:ea typeface="Arial"/>
              <a:cs typeface="Arial"/>
              <a:sym typeface="Arial"/>
            </a:endParaRPr>
          </a:p>
        </p:txBody>
      </p:sp>
      <p:pic>
        <p:nvPicPr>
          <p:cNvPr id="2475" name="Google Shape;2475;p98"/>
          <p:cNvPicPr preferRelativeResize="0"/>
          <p:nvPr/>
        </p:nvPicPr>
        <p:blipFill rotWithShape="1">
          <a:blip r:embed="rId4">
            <a:alphaModFix/>
          </a:blip>
          <a:srcRect b="20146" l="82998" r="0" t="0"/>
          <a:stretch/>
        </p:blipFill>
        <p:spPr>
          <a:xfrm rot="9900317">
            <a:off x="6678828" y="3477617"/>
            <a:ext cx="344493" cy="227692"/>
          </a:xfrm>
          <a:prstGeom prst="rect">
            <a:avLst/>
          </a:prstGeom>
          <a:noFill/>
          <a:ln>
            <a:noFill/>
          </a:ln>
        </p:spPr>
      </p:pic>
      <p:pic>
        <p:nvPicPr>
          <p:cNvPr id="2476" name="Google Shape;2476;p98"/>
          <p:cNvPicPr preferRelativeResize="0"/>
          <p:nvPr/>
        </p:nvPicPr>
        <p:blipFill rotWithShape="1">
          <a:blip r:embed="rId4">
            <a:alphaModFix/>
          </a:blip>
          <a:srcRect b="20146" l="82998" r="0" t="0"/>
          <a:stretch/>
        </p:blipFill>
        <p:spPr>
          <a:xfrm rot="-8100096">
            <a:off x="6563382" y="4134259"/>
            <a:ext cx="344487" cy="227695"/>
          </a:xfrm>
          <a:prstGeom prst="rect">
            <a:avLst/>
          </a:prstGeom>
          <a:noFill/>
          <a:ln>
            <a:noFill/>
          </a:ln>
        </p:spPr>
      </p:pic>
      <p:pic>
        <p:nvPicPr>
          <p:cNvPr id="2477" name="Google Shape;2477;p98"/>
          <p:cNvPicPr preferRelativeResize="0"/>
          <p:nvPr/>
        </p:nvPicPr>
        <p:blipFill rotWithShape="1">
          <a:blip r:embed="rId4">
            <a:alphaModFix/>
          </a:blip>
          <a:srcRect b="20146" l="82998" r="0" t="0"/>
          <a:stretch/>
        </p:blipFill>
        <p:spPr>
          <a:xfrm rot="-5635805">
            <a:off x="6608392" y="2957678"/>
            <a:ext cx="344480" cy="227700"/>
          </a:xfrm>
          <a:prstGeom prst="rect">
            <a:avLst/>
          </a:prstGeom>
          <a:noFill/>
          <a:ln>
            <a:noFill/>
          </a:ln>
        </p:spPr>
      </p:pic>
      <p:pic>
        <p:nvPicPr>
          <p:cNvPr id="2478" name="Google Shape;2478;p98"/>
          <p:cNvPicPr preferRelativeResize="0"/>
          <p:nvPr/>
        </p:nvPicPr>
        <p:blipFill rotWithShape="1">
          <a:blip r:embed="rId4">
            <a:alphaModFix/>
          </a:blip>
          <a:srcRect b="20146" l="82998" r="0" t="0"/>
          <a:stretch/>
        </p:blipFill>
        <p:spPr>
          <a:xfrm rot="-466014">
            <a:off x="8271945" y="4361148"/>
            <a:ext cx="344485" cy="227694"/>
          </a:xfrm>
          <a:prstGeom prst="rect">
            <a:avLst/>
          </a:prstGeom>
          <a:noFill/>
          <a:ln>
            <a:noFill/>
          </a:ln>
        </p:spPr>
      </p:pic>
      <p:pic>
        <p:nvPicPr>
          <p:cNvPr id="2479" name="Google Shape;2479;p98"/>
          <p:cNvPicPr preferRelativeResize="0"/>
          <p:nvPr/>
        </p:nvPicPr>
        <p:blipFill rotWithShape="1">
          <a:blip r:embed="rId4">
            <a:alphaModFix/>
          </a:blip>
          <a:srcRect b="20146" l="82998" r="0" t="0"/>
          <a:stretch/>
        </p:blipFill>
        <p:spPr>
          <a:xfrm rot="-9465708">
            <a:off x="8389867" y="3809021"/>
            <a:ext cx="344494" cy="227692"/>
          </a:xfrm>
          <a:prstGeom prst="rect">
            <a:avLst/>
          </a:prstGeom>
          <a:noFill/>
          <a:ln>
            <a:noFill/>
          </a:ln>
        </p:spPr>
      </p:pic>
      <p:pic>
        <p:nvPicPr>
          <p:cNvPr id="2480" name="Google Shape;2480;p98"/>
          <p:cNvPicPr preferRelativeResize="0"/>
          <p:nvPr/>
        </p:nvPicPr>
        <p:blipFill rotWithShape="1">
          <a:blip r:embed="rId4">
            <a:alphaModFix/>
          </a:blip>
          <a:srcRect b="20146" l="82998" r="0" t="0"/>
          <a:stretch/>
        </p:blipFill>
        <p:spPr>
          <a:xfrm rot="-5866137">
            <a:off x="7738654" y="4134264"/>
            <a:ext cx="344484" cy="227696"/>
          </a:xfrm>
          <a:prstGeom prst="rect">
            <a:avLst/>
          </a:prstGeom>
          <a:noFill/>
          <a:ln>
            <a:noFill/>
          </a:ln>
        </p:spPr>
      </p:pic>
      <p:pic>
        <p:nvPicPr>
          <p:cNvPr id="2481" name="Google Shape;2481;p98"/>
          <p:cNvPicPr preferRelativeResize="0"/>
          <p:nvPr/>
        </p:nvPicPr>
        <p:blipFill rotWithShape="1">
          <a:blip r:embed="rId4">
            <a:alphaModFix/>
          </a:blip>
          <a:srcRect b="20146" l="82998" r="0" t="0"/>
          <a:stretch/>
        </p:blipFill>
        <p:spPr>
          <a:xfrm rot="-3401830">
            <a:off x="8648380" y="3352433"/>
            <a:ext cx="344479" cy="227699"/>
          </a:xfrm>
          <a:prstGeom prst="rect">
            <a:avLst/>
          </a:prstGeom>
          <a:noFill/>
          <a:ln>
            <a:noFill/>
          </a:ln>
        </p:spPr>
      </p:pic>
      <p:grpSp>
        <p:nvGrpSpPr>
          <p:cNvPr id="2482" name="Google Shape;2482;p98"/>
          <p:cNvGrpSpPr/>
          <p:nvPr/>
        </p:nvGrpSpPr>
        <p:grpSpPr>
          <a:xfrm>
            <a:off x="6679137" y="437839"/>
            <a:ext cx="2964699" cy="2271248"/>
            <a:chOff x="6221937" y="437839"/>
            <a:chExt cx="2964699" cy="2271248"/>
          </a:xfrm>
        </p:grpSpPr>
        <p:pic>
          <p:nvPicPr>
            <p:cNvPr id="2483" name="Google Shape;2483;p98"/>
            <p:cNvPicPr preferRelativeResize="0"/>
            <p:nvPr/>
          </p:nvPicPr>
          <p:blipFill rotWithShape="1">
            <a:blip r:embed="rId5">
              <a:alphaModFix/>
            </a:blip>
            <a:srcRect b="0" l="0" r="0" t="0"/>
            <a:stretch/>
          </p:blipFill>
          <p:spPr>
            <a:xfrm rot="2152471">
              <a:off x="6613196" y="678900"/>
              <a:ext cx="1401874" cy="1789126"/>
            </a:xfrm>
            <a:prstGeom prst="rect">
              <a:avLst/>
            </a:prstGeom>
            <a:noFill/>
            <a:ln>
              <a:noFill/>
            </a:ln>
          </p:spPr>
        </p:pic>
        <p:sp>
          <p:nvSpPr>
            <p:cNvPr id="2484" name="Google Shape;2484;p98"/>
            <p:cNvSpPr txBox="1"/>
            <p:nvPr/>
          </p:nvSpPr>
          <p:spPr>
            <a:xfrm>
              <a:off x="6971436" y="1213623"/>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000" u="none" cap="none" strike="noStrike">
                  <a:solidFill>
                    <a:schemeClr val="lt1"/>
                  </a:solidFill>
                  <a:latin typeface="Arial"/>
                  <a:ea typeface="Arial"/>
                  <a:cs typeface="Arial"/>
                  <a:sym typeface="Arial"/>
                </a:rPr>
                <a:t>D2 antagonist</a:t>
              </a:r>
              <a:endParaRPr b="1" i="0" sz="1000" u="none" cap="none" strike="noStrike">
                <a:solidFill>
                  <a:schemeClr val="lt1"/>
                </a:solidFill>
                <a:latin typeface="Arial"/>
                <a:ea typeface="Arial"/>
                <a:cs typeface="Arial"/>
                <a:sym typeface="Arial"/>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8" name="Shape 2488"/>
        <p:cNvGrpSpPr/>
        <p:nvPr/>
      </p:nvGrpSpPr>
      <p:grpSpPr>
        <a:xfrm>
          <a:off x="0" y="0"/>
          <a:ext cx="0" cy="0"/>
          <a:chOff x="0" y="0"/>
          <a:chExt cx="0" cy="0"/>
        </a:xfrm>
      </p:grpSpPr>
      <p:grpSp>
        <p:nvGrpSpPr>
          <p:cNvPr id="2489" name="Google Shape;2489;p99"/>
          <p:cNvGrpSpPr/>
          <p:nvPr/>
        </p:nvGrpSpPr>
        <p:grpSpPr>
          <a:xfrm>
            <a:off x="7351791" y="2339938"/>
            <a:ext cx="1134984" cy="1558528"/>
            <a:chOff x="6221889" y="2926374"/>
            <a:chExt cx="924179" cy="1269056"/>
          </a:xfrm>
        </p:grpSpPr>
        <p:grpSp>
          <p:nvGrpSpPr>
            <p:cNvPr id="2490" name="Google Shape;2490;p99"/>
            <p:cNvGrpSpPr/>
            <p:nvPr/>
          </p:nvGrpSpPr>
          <p:grpSpPr>
            <a:xfrm>
              <a:off x="6221889" y="2926374"/>
              <a:ext cx="924179" cy="1269056"/>
              <a:chOff x="6221889" y="2926374"/>
              <a:chExt cx="924179" cy="1269056"/>
            </a:xfrm>
          </p:grpSpPr>
          <p:grpSp>
            <p:nvGrpSpPr>
              <p:cNvPr id="2491" name="Google Shape;2491;p99"/>
              <p:cNvGrpSpPr/>
              <p:nvPr/>
            </p:nvGrpSpPr>
            <p:grpSpPr>
              <a:xfrm>
                <a:off x="6221889" y="2926374"/>
                <a:ext cx="924179" cy="702792"/>
                <a:chOff x="7692889" y="1344149"/>
                <a:chExt cx="924179" cy="702792"/>
              </a:xfrm>
            </p:grpSpPr>
            <p:grpSp>
              <p:nvGrpSpPr>
                <p:cNvPr id="2492" name="Google Shape;2492;p99"/>
                <p:cNvGrpSpPr/>
                <p:nvPr/>
              </p:nvGrpSpPr>
              <p:grpSpPr>
                <a:xfrm rot="5400000">
                  <a:off x="7808596" y="1514377"/>
                  <a:ext cx="535627" cy="529500"/>
                  <a:chOff x="7365092" y="931681"/>
                  <a:chExt cx="535627" cy="529500"/>
                </a:xfrm>
              </p:grpSpPr>
              <p:sp>
                <p:nvSpPr>
                  <p:cNvPr id="2493" name="Google Shape;2493;p99"/>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4" name="Google Shape;2494;p99"/>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95" name="Google Shape;2495;p99"/>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496" name="Google Shape;2496;p99"/>
              <p:cNvPicPr preferRelativeResize="0"/>
              <p:nvPr/>
            </p:nvPicPr>
            <p:blipFill rotWithShape="1">
              <a:blip r:embed="rId3">
                <a:alphaModFix/>
              </a:blip>
              <a:srcRect b="0" l="0" r="0" t="0"/>
              <a:stretch/>
            </p:blipFill>
            <p:spPr>
              <a:xfrm>
                <a:off x="6286988" y="3384079"/>
                <a:ext cx="645525" cy="811351"/>
              </a:xfrm>
              <a:prstGeom prst="rect">
                <a:avLst/>
              </a:prstGeom>
              <a:noFill/>
              <a:ln>
                <a:noFill/>
              </a:ln>
            </p:spPr>
          </p:pic>
        </p:grpSp>
        <p:sp>
          <p:nvSpPr>
            <p:cNvPr id="2497" name="Google Shape;2497;p99"/>
            <p:cNvSpPr txBox="1"/>
            <p:nvPr/>
          </p:nvSpPr>
          <p:spPr>
            <a:xfrm rot="1695">
              <a:off x="6309626" y="3169593"/>
              <a:ext cx="608400" cy="30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D2</a:t>
              </a:r>
              <a:endParaRPr b="1" i="0" sz="1200" u="none" cap="none" strike="noStrike">
                <a:solidFill>
                  <a:schemeClr val="lt1"/>
                </a:solidFill>
                <a:latin typeface="Arial"/>
                <a:ea typeface="Arial"/>
                <a:cs typeface="Arial"/>
                <a:sym typeface="Arial"/>
              </a:endParaRPr>
            </a:p>
          </p:txBody>
        </p:sp>
      </p:grpSp>
      <p:pic>
        <p:nvPicPr>
          <p:cNvPr id="2498" name="Google Shape;2498;p99"/>
          <p:cNvPicPr preferRelativeResize="0"/>
          <p:nvPr/>
        </p:nvPicPr>
        <p:blipFill rotWithShape="1">
          <a:blip r:embed="rId4">
            <a:alphaModFix/>
          </a:blip>
          <a:srcRect b="20146" l="82998" r="0" t="0"/>
          <a:stretch/>
        </p:blipFill>
        <p:spPr>
          <a:xfrm rot="-2699979">
            <a:off x="7087635" y="3986912"/>
            <a:ext cx="344484" cy="227695"/>
          </a:xfrm>
          <a:prstGeom prst="rect">
            <a:avLst/>
          </a:prstGeom>
          <a:noFill/>
          <a:ln>
            <a:noFill/>
          </a:ln>
        </p:spPr>
      </p:pic>
      <p:sp>
        <p:nvSpPr>
          <p:cNvPr id="2499" name="Google Shape;2499;p99"/>
          <p:cNvSpPr txBox="1"/>
          <p:nvPr/>
        </p:nvSpPr>
        <p:spPr>
          <a:xfrm>
            <a:off x="6937931" y="4223490"/>
            <a:ext cx="2075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dopamine</a:t>
            </a:r>
            <a:endParaRPr b="0" i="0" sz="1200" u="none" cap="none" strike="noStrike">
              <a:solidFill>
                <a:schemeClr val="dk1"/>
              </a:solidFill>
              <a:latin typeface="Arial"/>
              <a:ea typeface="Arial"/>
              <a:cs typeface="Arial"/>
              <a:sym typeface="Arial"/>
            </a:endParaRPr>
          </a:p>
        </p:txBody>
      </p:sp>
      <p:pic>
        <p:nvPicPr>
          <p:cNvPr id="2500" name="Google Shape;2500;p99"/>
          <p:cNvPicPr preferRelativeResize="0"/>
          <p:nvPr/>
        </p:nvPicPr>
        <p:blipFill rotWithShape="1">
          <a:blip r:embed="rId4">
            <a:alphaModFix/>
          </a:blip>
          <a:srcRect b="20146" l="82998" r="0" t="0"/>
          <a:stretch/>
        </p:blipFill>
        <p:spPr>
          <a:xfrm rot="9900317">
            <a:off x="6678828" y="3477617"/>
            <a:ext cx="344493" cy="227692"/>
          </a:xfrm>
          <a:prstGeom prst="rect">
            <a:avLst/>
          </a:prstGeom>
          <a:noFill/>
          <a:ln>
            <a:noFill/>
          </a:ln>
        </p:spPr>
      </p:pic>
      <p:pic>
        <p:nvPicPr>
          <p:cNvPr id="2501" name="Google Shape;2501;p99"/>
          <p:cNvPicPr preferRelativeResize="0"/>
          <p:nvPr/>
        </p:nvPicPr>
        <p:blipFill rotWithShape="1">
          <a:blip r:embed="rId4">
            <a:alphaModFix/>
          </a:blip>
          <a:srcRect b="20146" l="82998" r="0" t="0"/>
          <a:stretch/>
        </p:blipFill>
        <p:spPr>
          <a:xfrm rot="-8100096">
            <a:off x="6563382" y="4134259"/>
            <a:ext cx="344487" cy="227695"/>
          </a:xfrm>
          <a:prstGeom prst="rect">
            <a:avLst/>
          </a:prstGeom>
          <a:noFill/>
          <a:ln>
            <a:noFill/>
          </a:ln>
        </p:spPr>
      </p:pic>
      <p:pic>
        <p:nvPicPr>
          <p:cNvPr id="2502" name="Google Shape;2502;p99"/>
          <p:cNvPicPr preferRelativeResize="0"/>
          <p:nvPr/>
        </p:nvPicPr>
        <p:blipFill rotWithShape="1">
          <a:blip r:embed="rId4">
            <a:alphaModFix/>
          </a:blip>
          <a:srcRect b="20146" l="82998" r="0" t="0"/>
          <a:stretch/>
        </p:blipFill>
        <p:spPr>
          <a:xfrm rot="-5635805">
            <a:off x="6608392" y="2957678"/>
            <a:ext cx="344480" cy="227700"/>
          </a:xfrm>
          <a:prstGeom prst="rect">
            <a:avLst/>
          </a:prstGeom>
          <a:noFill/>
          <a:ln>
            <a:noFill/>
          </a:ln>
        </p:spPr>
      </p:pic>
      <p:pic>
        <p:nvPicPr>
          <p:cNvPr id="2503" name="Google Shape;2503;p99"/>
          <p:cNvPicPr preferRelativeResize="0"/>
          <p:nvPr/>
        </p:nvPicPr>
        <p:blipFill rotWithShape="1">
          <a:blip r:embed="rId4">
            <a:alphaModFix/>
          </a:blip>
          <a:srcRect b="20146" l="82998" r="0" t="0"/>
          <a:stretch/>
        </p:blipFill>
        <p:spPr>
          <a:xfrm rot="-466014">
            <a:off x="8271945" y="4361148"/>
            <a:ext cx="344485" cy="227694"/>
          </a:xfrm>
          <a:prstGeom prst="rect">
            <a:avLst/>
          </a:prstGeom>
          <a:noFill/>
          <a:ln>
            <a:noFill/>
          </a:ln>
        </p:spPr>
      </p:pic>
      <p:pic>
        <p:nvPicPr>
          <p:cNvPr id="2504" name="Google Shape;2504;p99"/>
          <p:cNvPicPr preferRelativeResize="0"/>
          <p:nvPr/>
        </p:nvPicPr>
        <p:blipFill rotWithShape="1">
          <a:blip r:embed="rId4">
            <a:alphaModFix/>
          </a:blip>
          <a:srcRect b="20146" l="82998" r="0" t="0"/>
          <a:stretch/>
        </p:blipFill>
        <p:spPr>
          <a:xfrm rot="-9465708">
            <a:off x="8389867" y="3809021"/>
            <a:ext cx="344494" cy="227692"/>
          </a:xfrm>
          <a:prstGeom prst="rect">
            <a:avLst/>
          </a:prstGeom>
          <a:noFill/>
          <a:ln>
            <a:noFill/>
          </a:ln>
        </p:spPr>
      </p:pic>
      <p:pic>
        <p:nvPicPr>
          <p:cNvPr id="2505" name="Google Shape;2505;p99"/>
          <p:cNvPicPr preferRelativeResize="0"/>
          <p:nvPr/>
        </p:nvPicPr>
        <p:blipFill rotWithShape="1">
          <a:blip r:embed="rId4">
            <a:alphaModFix/>
          </a:blip>
          <a:srcRect b="20146" l="82998" r="0" t="0"/>
          <a:stretch/>
        </p:blipFill>
        <p:spPr>
          <a:xfrm rot="-5866137">
            <a:off x="7738654" y="4134264"/>
            <a:ext cx="344484" cy="227696"/>
          </a:xfrm>
          <a:prstGeom prst="rect">
            <a:avLst/>
          </a:prstGeom>
          <a:noFill/>
          <a:ln>
            <a:noFill/>
          </a:ln>
        </p:spPr>
      </p:pic>
      <p:pic>
        <p:nvPicPr>
          <p:cNvPr id="2506" name="Google Shape;2506;p99"/>
          <p:cNvPicPr preferRelativeResize="0"/>
          <p:nvPr/>
        </p:nvPicPr>
        <p:blipFill rotWithShape="1">
          <a:blip r:embed="rId4">
            <a:alphaModFix/>
          </a:blip>
          <a:srcRect b="20146" l="82998" r="0" t="0"/>
          <a:stretch/>
        </p:blipFill>
        <p:spPr>
          <a:xfrm rot="-3401830">
            <a:off x="8648380" y="3352433"/>
            <a:ext cx="344479" cy="227699"/>
          </a:xfrm>
          <a:prstGeom prst="rect">
            <a:avLst/>
          </a:prstGeom>
          <a:noFill/>
          <a:ln>
            <a:noFill/>
          </a:ln>
        </p:spPr>
      </p:pic>
      <p:grpSp>
        <p:nvGrpSpPr>
          <p:cNvPr id="2507" name="Google Shape;2507;p99"/>
          <p:cNvGrpSpPr/>
          <p:nvPr/>
        </p:nvGrpSpPr>
        <p:grpSpPr>
          <a:xfrm>
            <a:off x="6679137" y="437839"/>
            <a:ext cx="2964699" cy="2271248"/>
            <a:chOff x="6221937" y="437839"/>
            <a:chExt cx="2964699" cy="2271248"/>
          </a:xfrm>
        </p:grpSpPr>
        <p:pic>
          <p:nvPicPr>
            <p:cNvPr id="2508" name="Google Shape;2508;p99"/>
            <p:cNvPicPr preferRelativeResize="0"/>
            <p:nvPr/>
          </p:nvPicPr>
          <p:blipFill rotWithShape="1">
            <a:blip r:embed="rId5">
              <a:alphaModFix/>
            </a:blip>
            <a:srcRect b="0" l="0" r="0" t="0"/>
            <a:stretch/>
          </p:blipFill>
          <p:spPr>
            <a:xfrm rot="2152471">
              <a:off x="6613196" y="678900"/>
              <a:ext cx="1401874" cy="1789126"/>
            </a:xfrm>
            <a:prstGeom prst="rect">
              <a:avLst/>
            </a:prstGeom>
            <a:noFill/>
            <a:ln>
              <a:noFill/>
            </a:ln>
          </p:spPr>
        </p:pic>
        <p:sp>
          <p:nvSpPr>
            <p:cNvPr id="2509" name="Google Shape;2509;p99"/>
            <p:cNvSpPr txBox="1"/>
            <p:nvPr/>
          </p:nvSpPr>
          <p:spPr>
            <a:xfrm>
              <a:off x="6971436" y="1213623"/>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000" u="none" cap="none" strike="noStrike">
                  <a:solidFill>
                    <a:schemeClr val="lt1"/>
                  </a:solidFill>
                  <a:latin typeface="Arial"/>
                  <a:ea typeface="Arial"/>
                  <a:cs typeface="Arial"/>
                  <a:sym typeface="Arial"/>
                </a:rPr>
                <a:t>D2 antagonist</a:t>
              </a:r>
              <a:endParaRPr b="1" i="0" sz="1000" u="none" cap="none" strike="noStrike">
                <a:solidFill>
                  <a:schemeClr val="lt1"/>
                </a:solidFill>
                <a:latin typeface="Arial"/>
                <a:ea typeface="Arial"/>
                <a:cs typeface="Arial"/>
                <a:sym typeface="Arial"/>
              </a:endParaRPr>
            </a:p>
          </p:txBody>
        </p:sp>
      </p:grpSp>
      <p:graphicFrame>
        <p:nvGraphicFramePr>
          <p:cNvPr id="2510" name="Google Shape;2510;p99"/>
          <p:cNvGraphicFramePr/>
          <p:nvPr/>
        </p:nvGraphicFramePr>
        <p:xfrm>
          <a:off x="324499" y="654454"/>
          <a:ext cx="3000000" cy="3000000"/>
        </p:xfrm>
        <a:graphic>
          <a:graphicData uri="http://schemas.openxmlformats.org/drawingml/2006/table">
            <a:tbl>
              <a:tblPr>
                <a:noFill/>
                <a:tableStyleId>{3A495FD0-426D-4AC3-B3AA-29DD8DEF6318}</a:tableStyleId>
              </a:tblPr>
              <a:tblGrid>
                <a:gridCol w="1159925"/>
                <a:gridCol w="2538525"/>
              </a:tblGrid>
              <a:tr h="126025">
                <a:tc>
                  <a:txBody>
                    <a:bodyPr/>
                    <a:lstStyle/>
                    <a:p>
                      <a:pPr indent="0" lvl="0" marL="0" marR="0" rtl="0" algn="l">
                        <a:lnSpc>
                          <a:spcPct val="100000"/>
                        </a:lnSpc>
                        <a:spcBef>
                          <a:spcPts val="0"/>
                        </a:spcBef>
                        <a:spcAft>
                          <a:spcPts val="0"/>
                        </a:spcAft>
                        <a:buClr>
                          <a:srgbClr val="000000"/>
                        </a:buClr>
                        <a:buSzPts val="800"/>
                        <a:buFont typeface="Arial"/>
                        <a:buNone/>
                      </a:pPr>
                      <a:r>
                        <a:rPr lang="en" sz="1400" u="none" cap="none" strike="noStrike"/>
                        <a:t>Dopamine Pathway </a:t>
                      </a:r>
                      <a:endParaRPr b="1" sz="1400" u="none" cap="none" strike="noStrike"/>
                    </a:p>
                  </a:txBody>
                  <a:tcPr marT="36000" marB="36000" marR="36000" marL="36000">
                    <a:solidFill>
                      <a:srgbClr val="C9FFE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0" lang="en" sz="1400" u="none" cap="none" strike="noStrike"/>
                        <a:t>Effect of D2 antagonist</a:t>
                      </a:r>
                      <a:endParaRPr b="0" sz="1400" u="none" cap="none" strike="noStrike"/>
                    </a:p>
                  </a:txBody>
                  <a:tcPr marT="36000" marB="36000" marR="36000" marL="36000">
                    <a:solidFill>
                      <a:srgbClr val="C9FFE1"/>
                    </a:solidFill>
                  </a:tcPr>
                </a:tc>
              </a:tr>
              <a:tr h="126025">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Mesolimbic</a:t>
                      </a:r>
                      <a:endParaRPr sz="1400" u="none" cap="none" strike="noStrike"/>
                    </a:p>
                  </a:txBody>
                  <a:tcPr marT="36000" marB="36000" marR="36000" marL="36000">
                    <a:solidFill>
                      <a:srgbClr val="FFF2CC"/>
                    </a:solidFill>
                  </a:tcPr>
                </a:tc>
                <a:tc>
                  <a:txBody>
                    <a:bodyPr/>
                    <a:lstStyle/>
                    <a:p>
                      <a:pPr indent="0" lvl="0" marL="27432" marR="0" rtl="0" algn="l">
                        <a:lnSpc>
                          <a:spcPct val="115000"/>
                        </a:lnSpc>
                        <a:spcBef>
                          <a:spcPts val="0"/>
                        </a:spcBef>
                        <a:spcAft>
                          <a:spcPts val="0"/>
                        </a:spcAft>
                        <a:buClr>
                          <a:srgbClr val="000000"/>
                        </a:buClr>
                        <a:buSzPts val="1400"/>
                        <a:buFont typeface="Arial"/>
                        <a:buNone/>
                      </a:pPr>
                      <a:r>
                        <a:rPr b="1" lang="en" sz="1400" u="none" cap="none" strike="noStrike"/>
                        <a:t>↓</a:t>
                      </a:r>
                      <a:r>
                        <a:rPr b="1" lang="en" sz="1400" u="none" cap="none" strike="noStrike">
                          <a:solidFill>
                            <a:srgbClr val="000000"/>
                          </a:solidFill>
                        </a:rPr>
                        <a:t> </a:t>
                      </a:r>
                      <a:r>
                        <a:rPr lang="en" sz="1400" u="none" cap="none" strike="noStrike">
                          <a:solidFill>
                            <a:srgbClr val="000000"/>
                          </a:solidFill>
                        </a:rPr>
                        <a:t>DA activity </a:t>
                      </a:r>
                      <a:r>
                        <a:rPr lang="en" sz="1400" u="none" cap="none" strike="noStrike"/>
                        <a:t>-</a:t>
                      </a:r>
                      <a:r>
                        <a:rPr lang="en" sz="1400" u="none" cap="none" strike="noStrike">
                          <a:solidFill>
                            <a:srgbClr val="000000"/>
                          </a:solidFill>
                        </a:rPr>
                        <a:t> reduction of positive symptoms of schizophrenia (hallucinations, delusions)</a:t>
                      </a:r>
                      <a:r>
                        <a:rPr lang="en" sz="1400" u="none" cap="none" strike="noStrike"/>
                        <a:t>.</a:t>
                      </a:r>
                      <a:endParaRPr sz="1400" u="none" cap="none" strike="noStrike"/>
                    </a:p>
                  </a:txBody>
                  <a:tcPr marT="36000" marB="36000" marR="36000" marL="36000">
                    <a:solidFill>
                      <a:srgbClr val="FFF2CC"/>
                    </a:solidFill>
                  </a:tcPr>
                </a:tc>
              </a:tr>
            </a:tbl>
          </a:graphicData>
        </a:graphic>
      </p:graphicFrame>
      <p:sp>
        <p:nvSpPr>
          <p:cNvPr id="2511" name="Google Shape;2511;p99"/>
          <p:cNvSpPr txBox="1"/>
          <p:nvPr/>
        </p:nvSpPr>
        <p:spPr>
          <a:xfrm>
            <a:off x="241395" y="114880"/>
            <a:ext cx="35775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Dopamine Neural Pathways</a:t>
            </a:r>
            <a:endParaRPr b="1" i="0" sz="1600" u="none" cap="none" strike="noStrike">
              <a:solidFill>
                <a:schemeClr val="dk1"/>
              </a:solidFill>
              <a:latin typeface="Arial"/>
              <a:ea typeface="Arial"/>
              <a:cs typeface="Arial"/>
              <a:sym typeface="Arial"/>
            </a:endParaRPr>
          </a:p>
        </p:txBody>
      </p:sp>
      <p:pic>
        <p:nvPicPr>
          <p:cNvPr id="2512" name="Google Shape;2512;p99"/>
          <p:cNvPicPr preferRelativeResize="0"/>
          <p:nvPr/>
        </p:nvPicPr>
        <p:blipFill rotWithShape="1">
          <a:blip r:embed="rId5">
            <a:alphaModFix/>
          </a:blip>
          <a:srcRect b="0" l="0" r="0" t="0"/>
          <a:stretch/>
        </p:blipFill>
        <p:spPr>
          <a:xfrm rot="-3671463">
            <a:off x="3436526" y="654450"/>
            <a:ext cx="382375" cy="488000"/>
          </a:xfrm>
          <a:prstGeom prst="rect">
            <a:avLst/>
          </a:prstGeom>
          <a:noFill/>
          <a:ln>
            <a:noFill/>
          </a:ln>
        </p:spPr>
      </p:pic>
      <p:pic>
        <p:nvPicPr>
          <p:cNvPr id="2513" name="Google Shape;2513;p99"/>
          <p:cNvPicPr preferRelativeResize="0"/>
          <p:nvPr/>
        </p:nvPicPr>
        <p:blipFill rotWithShape="1">
          <a:blip r:embed="rId6">
            <a:alphaModFix/>
          </a:blip>
          <a:srcRect b="3908" l="8368" r="54387" t="60962"/>
          <a:stretch/>
        </p:blipFill>
        <p:spPr>
          <a:xfrm flipH="1">
            <a:off x="4063313" y="1145538"/>
            <a:ext cx="1682750" cy="12588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7" name="Shape 2517"/>
        <p:cNvGrpSpPr/>
        <p:nvPr/>
      </p:nvGrpSpPr>
      <p:grpSpPr>
        <a:xfrm>
          <a:off x="0" y="0"/>
          <a:ext cx="0" cy="0"/>
          <a:chOff x="0" y="0"/>
          <a:chExt cx="0" cy="0"/>
        </a:xfrm>
      </p:grpSpPr>
      <p:grpSp>
        <p:nvGrpSpPr>
          <p:cNvPr id="2518" name="Google Shape;2518;p100"/>
          <p:cNvGrpSpPr/>
          <p:nvPr/>
        </p:nvGrpSpPr>
        <p:grpSpPr>
          <a:xfrm>
            <a:off x="7351791" y="2339938"/>
            <a:ext cx="1134984" cy="1558528"/>
            <a:chOff x="6221889" y="2926374"/>
            <a:chExt cx="924179" cy="1269056"/>
          </a:xfrm>
        </p:grpSpPr>
        <p:grpSp>
          <p:nvGrpSpPr>
            <p:cNvPr id="2519" name="Google Shape;2519;p100"/>
            <p:cNvGrpSpPr/>
            <p:nvPr/>
          </p:nvGrpSpPr>
          <p:grpSpPr>
            <a:xfrm>
              <a:off x="6221889" y="2926374"/>
              <a:ext cx="924179" cy="1269056"/>
              <a:chOff x="6221889" y="2926374"/>
              <a:chExt cx="924179" cy="1269056"/>
            </a:xfrm>
          </p:grpSpPr>
          <p:grpSp>
            <p:nvGrpSpPr>
              <p:cNvPr id="2520" name="Google Shape;2520;p100"/>
              <p:cNvGrpSpPr/>
              <p:nvPr/>
            </p:nvGrpSpPr>
            <p:grpSpPr>
              <a:xfrm>
                <a:off x="6221889" y="2926374"/>
                <a:ext cx="924179" cy="702792"/>
                <a:chOff x="7692889" y="1344149"/>
                <a:chExt cx="924179" cy="702792"/>
              </a:xfrm>
            </p:grpSpPr>
            <p:grpSp>
              <p:nvGrpSpPr>
                <p:cNvPr id="2521" name="Google Shape;2521;p100"/>
                <p:cNvGrpSpPr/>
                <p:nvPr/>
              </p:nvGrpSpPr>
              <p:grpSpPr>
                <a:xfrm rot="5400000">
                  <a:off x="7808596" y="1514377"/>
                  <a:ext cx="535627" cy="529500"/>
                  <a:chOff x="7365092" y="931681"/>
                  <a:chExt cx="535627" cy="529500"/>
                </a:xfrm>
              </p:grpSpPr>
              <p:sp>
                <p:nvSpPr>
                  <p:cNvPr id="2522" name="Google Shape;2522;p100"/>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3" name="Google Shape;2523;p100"/>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24" name="Google Shape;2524;p100"/>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525" name="Google Shape;2525;p100"/>
              <p:cNvPicPr preferRelativeResize="0"/>
              <p:nvPr/>
            </p:nvPicPr>
            <p:blipFill rotWithShape="1">
              <a:blip r:embed="rId3">
                <a:alphaModFix/>
              </a:blip>
              <a:srcRect b="0" l="0" r="0" t="0"/>
              <a:stretch/>
            </p:blipFill>
            <p:spPr>
              <a:xfrm>
                <a:off x="6286988" y="3384079"/>
                <a:ext cx="645525" cy="811351"/>
              </a:xfrm>
              <a:prstGeom prst="rect">
                <a:avLst/>
              </a:prstGeom>
              <a:noFill/>
              <a:ln>
                <a:noFill/>
              </a:ln>
            </p:spPr>
          </p:pic>
        </p:grpSp>
        <p:sp>
          <p:nvSpPr>
            <p:cNvPr id="2526" name="Google Shape;2526;p100"/>
            <p:cNvSpPr txBox="1"/>
            <p:nvPr/>
          </p:nvSpPr>
          <p:spPr>
            <a:xfrm rot="1695">
              <a:off x="6309626" y="3169593"/>
              <a:ext cx="608400" cy="30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D2</a:t>
              </a:r>
              <a:endParaRPr b="1" i="0" sz="1200" u="none" cap="none" strike="noStrike">
                <a:solidFill>
                  <a:schemeClr val="lt1"/>
                </a:solidFill>
                <a:latin typeface="Arial"/>
                <a:ea typeface="Arial"/>
                <a:cs typeface="Arial"/>
                <a:sym typeface="Arial"/>
              </a:endParaRPr>
            </a:p>
          </p:txBody>
        </p:sp>
      </p:grpSp>
      <p:pic>
        <p:nvPicPr>
          <p:cNvPr id="2527" name="Google Shape;2527;p100"/>
          <p:cNvPicPr preferRelativeResize="0"/>
          <p:nvPr/>
        </p:nvPicPr>
        <p:blipFill rotWithShape="1">
          <a:blip r:embed="rId4">
            <a:alphaModFix/>
          </a:blip>
          <a:srcRect b="20146" l="82998" r="0" t="0"/>
          <a:stretch/>
        </p:blipFill>
        <p:spPr>
          <a:xfrm rot="-2699979">
            <a:off x="7087635" y="3986912"/>
            <a:ext cx="344484" cy="227695"/>
          </a:xfrm>
          <a:prstGeom prst="rect">
            <a:avLst/>
          </a:prstGeom>
          <a:noFill/>
          <a:ln>
            <a:noFill/>
          </a:ln>
        </p:spPr>
      </p:pic>
      <p:sp>
        <p:nvSpPr>
          <p:cNvPr id="2528" name="Google Shape;2528;p100"/>
          <p:cNvSpPr txBox="1"/>
          <p:nvPr/>
        </p:nvSpPr>
        <p:spPr>
          <a:xfrm>
            <a:off x="6937931" y="4223490"/>
            <a:ext cx="2075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dopamine</a:t>
            </a:r>
            <a:endParaRPr b="0" i="0" sz="1200" u="none" cap="none" strike="noStrike">
              <a:solidFill>
                <a:schemeClr val="dk1"/>
              </a:solidFill>
              <a:latin typeface="Arial"/>
              <a:ea typeface="Arial"/>
              <a:cs typeface="Arial"/>
              <a:sym typeface="Arial"/>
            </a:endParaRPr>
          </a:p>
        </p:txBody>
      </p:sp>
      <p:pic>
        <p:nvPicPr>
          <p:cNvPr id="2529" name="Google Shape;2529;p100"/>
          <p:cNvPicPr preferRelativeResize="0"/>
          <p:nvPr/>
        </p:nvPicPr>
        <p:blipFill rotWithShape="1">
          <a:blip r:embed="rId4">
            <a:alphaModFix/>
          </a:blip>
          <a:srcRect b="20146" l="82998" r="0" t="0"/>
          <a:stretch/>
        </p:blipFill>
        <p:spPr>
          <a:xfrm rot="9900317">
            <a:off x="6678828" y="3477617"/>
            <a:ext cx="344493" cy="227692"/>
          </a:xfrm>
          <a:prstGeom prst="rect">
            <a:avLst/>
          </a:prstGeom>
          <a:noFill/>
          <a:ln>
            <a:noFill/>
          </a:ln>
        </p:spPr>
      </p:pic>
      <p:pic>
        <p:nvPicPr>
          <p:cNvPr id="2530" name="Google Shape;2530;p100"/>
          <p:cNvPicPr preferRelativeResize="0"/>
          <p:nvPr/>
        </p:nvPicPr>
        <p:blipFill rotWithShape="1">
          <a:blip r:embed="rId4">
            <a:alphaModFix/>
          </a:blip>
          <a:srcRect b="20146" l="82998" r="0" t="0"/>
          <a:stretch/>
        </p:blipFill>
        <p:spPr>
          <a:xfrm rot="-8100096">
            <a:off x="6563382" y="4134259"/>
            <a:ext cx="344487" cy="227695"/>
          </a:xfrm>
          <a:prstGeom prst="rect">
            <a:avLst/>
          </a:prstGeom>
          <a:noFill/>
          <a:ln>
            <a:noFill/>
          </a:ln>
        </p:spPr>
      </p:pic>
      <p:pic>
        <p:nvPicPr>
          <p:cNvPr id="2531" name="Google Shape;2531;p100"/>
          <p:cNvPicPr preferRelativeResize="0"/>
          <p:nvPr/>
        </p:nvPicPr>
        <p:blipFill rotWithShape="1">
          <a:blip r:embed="rId4">
            <a:alphaModFix/>
          </a:blip>
          <a:srcRect b="20146" l="82998" r="0" t="0"/>
          <a:stretch/>
        </p:blipFill>
        <p:spPr>
          <a:xfrm rot="-5635805">
            <a:off x="6608392" y="2957678"/>
            <a:ext cx="344480" cy="227700"/>
          </a:xfrm>
          <a:prstGeom prst="rect">
            <a:avLst/>
          </a:prstGeom>
          <a:noFill/>
          <a:ln>
            <a:noFill/>
          </a:ln>
        </p:spPr>
      </p:pic>
      <p:pic>
        <p:nvPicPr>
          <p:cNvPr id="2532" name="Google Shape;2532;p100"/>
          <p:cNvPicPr preferRelativeResize="0"/>
          <p:nvPr/>
        </p:nvPicPr>
        <p:blipFill rotWithShape="1">
          <a:blip r:embed="rId4">
            <a:alphaModFix/>
          </a:blip>
          <a:srcRect b="20146" l="82998" r="0" t="0"/>
          <a:stretch/>
        </p:blipFill>
        <p:spPr>
          <a:xfrm rot="-466014">
            <a:off x="8271945" y="4361148"/>
            <a:ext cx="344485" cy="227694"/>
          </a:xfrm>
          <a:prstGeom prst="rect">
            <a:avLst/>
          </a:prstGeom>
          <a:noFill/>
          <a:ln>
            <a:noFill/>
          </a:ln>
        </p:spPr>
      </p:pic>
      <p:pic>
        <p:nvPicPr>
          <p:cNvPr id="2533" name="Google Shape;2533;p100"/>
          <p:cNvPicPr preferRelativeResize="0"/>
          <p:nvPr/>
        </p:nvPicPr>
        <p:blipFill rotWithShape="1">
          <a:blip r:embed="rId4">
            <a:alphaModFix/>
          </a:blip>
          <a:srcRect b="20146" l="82998" r="0" t="0"/>
          <a:stretch/>
        </p:blipFill>
        <p:spPr>
          <a:xfrm rot="-9465708">
            <a:off x="8389867" y="3809021"/>
            <a:ext cx="344494" cy="227692"/>
          </a:xfrm>
          <a:prstGeom prst="rect">
            <a:avLst/>
          </a:prstGeom>
          <a:noFill/>
          <a:ln>
            <a:noFill/>
          </a:ln>
        </p:spPr>
      </p:pic>
      <p:pic>
        <p:nvPicPr>
          <p:cNvPr id="2534" name="Google Shape;2534;p100"/>
          <p:cNvPicPr preferRelativeResize="0"/>
          <p:nvPr/>
        </p:nvPicPr>
        <p:blipFill rotWithShape="1">
          <a:blip r:embed="rId4">
            <a:alphaModFix/>
          </a:blip>
          <a:srcRect b="20146" l="82998" r="0" t="0"/>
          <a:stretch/>
        </p:blipFill>
        <p:spPr>
          <a:xfrm rot="-5866137">
            <a:off x="7738654" y="4134264"/>
            <a:ext cx="344484" cy="227696"/>
          </a:xfrm>
          <a:prstGeom prst="rect">
            <a:avLst/>
          </a:prstGeom>
          <a:noFill/>
          <a:ln>
            <a:noFill/>
          </a:ln>
        </p:spPr>
      </p:pic>
      <p:pic>
        <p:nvPicPr>
          <p:cNvPr id="2535" name="Google Shape;2535;p100"/>
          <p:cNvPicPr preferRelativeResize="0"/>
          <p:nvPr/>
        </p:nvPicPr>
        <p:blipFill rotWithShape="1">
          <a:blip r:embed="rId4">
            <a:alphaModFix/>
          </a:blip>
          <a:srcRect b="20146" l="82998" r="0" t="0"/>
          <a:stretch/>
        </p:blipFill>
        <p:spPr>
          <a:xfrm rot="-3401830">
            <a:off x="8648380" y="3352433"/>
            <a:ext cx="344479" cy="227699"/>
          </a:xfrm>
          <a:prstGeom prst="rect">
            <a:avLst/>
          </a:prstGeom>
          <a:noFill/>
          <a:ln>
            <a:noFill/>
          </a:ln>
        </p:spPr>
      </p:pic>
      <p:grpSp>
        <p:nvGrpSpPr>
          <p:cNvPr id="2536" name="Google Shape;2536;p100"/>
          <p:cNvGrpSpPr/>
          <p:nvPr/>
        </p:nvGrpSpPr>
        <p:grpSpPr>
          <a:xfrm>
            <a:off x="6679137" y="437839"/>
            <a:ext cx="2964699" cy="2271248"/>
            <a:chOff x="6221937" y="437839"/>
            <a:chExt cx="2964699" cy="2271248"/>
          </a:xfrm>
        </p:grpSpPr>
        <p:pic>
          <p:nvPicPr>
            <p:cNvPr id="2537" name="Google Shape;2537;p100"/>
            <p:cNvPicPr preferRelativeResize="0"/>
            <p:nvPr/>
          </p:nvPicPr>
          <p:blipFill rotWithShape="1">
            <a:blip r:embed="rId5">
              <a:alphaModFix/>
            </a:blip>
            <a:srcRect b="0" l="0" r="0" t="0"/>
            <a:stretch/>
          </p:blipFill>
          <p:spPr>
            <a:xfrm rot="2152471">
              <a:off x="6613196" y="678900"/>
              <a:ext cx="1401874" cy="1789126"/>
            </a:xfrm>
            <a:prstGeom prst="rect">
              <a:avLst/>
            </a:prstGeom>
            <a:noFill/>
            <a:ln>
              <a:noFill/>
            </a:ln>
          </p:spPr>
        </p:pic>
        <p:sp>
          <p:nvSpPr>
            <p:cNvPr id="2538" name="Google Shape;2538;p100"/>
            <p:cNvSpPr txBox="1"/>
            <p:nvPr/>
          </p:nvSpPr>
          <p:spPr>
            <a:xfrm>
              <a:off x="6971436" y="1213623"/>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000" u="none" cap="none" strike="noStrike">
                  <a:solidFill>
                    <a:schemeClr val="lt1"/>
                  </a:solidFill>
                  <a:latin typeface="Arial"/>
                  <a:ea typeface="Arial"/>
                  <a:cs typeface="Arial"/>
                  <a:sym typeface="Arial"/>
                </a:rPr>
                <a:t>D2 antagonist</a:t>
              </a:r>
              <a:endParaRPr b="1" i="0" sz="1000" u="none" cap="none" strike="noStrike">
                <a:solidFill>
                  <a:schemeClr val="lt1"/>
                </a:solidFill>
                <a:latin typeface="Arial"/>
                <a:ea typeface="Arial"/>
                <a:cs typeface="Arial"/>
                <a:sym typeface="Arial"/>
              </a:endParaRPr>
            </a:p>
          </p:txBody>
        </p:sp>
      </p:grpSp>
      <p:graphicFrame>
        <p:nvGraphicFramePr>
          <p:cNvPr id="2539" name="Google Shape;2539;p100"/>
          <p:cNvGraphicFramePr/>
          <p:nvPr/>
        </p:nvGraphicFramePr>
        <p:xfrm>
          <a:off x="324499" y="654454"/>
          <a:ext cx="3000000" cy="3000000"/>
        </p:xfrm>
        <a:graphic>
          <a:graphicData uri="http://schemas.openxmlformats.org/drawingml/2006/table">
            <a:tbl>
              <a:tblPr>
                <a:noFill/>
                <a:tableStyleId>{3A495FD0-426D-4AC3-B3AA-29DD8DEF6318}</a:tableStyleId>
              </a:tblPr>
              <a:tblGrid>
                <a:gridCol w="1159925"/>
                <a:gridCol w="2538525"/>
              </a:tblGrid>
              <a:tr h="126025">
                <a:tc>
                  <a:txBody>
                    <a:bodyPr/>
                    <a:lstStyle/>
                    <a:p>
                      <a:pPr indent="0" lvl="0" marL="0" marR="0" rtl="0" algn="l">
                        <a:lnSpc>
                          <a:spcPct val="100000"/>
                        </a:lnSpc>
                        <a:spcBef>
                          <a:spcPts val="0"/>
                        </a:spcBef>
                        <a:spcAft>
                          <a:spcPts val="0"/>
                        </a:spcAft>
                        <a:buClr>
                          <a:srgbClr val="000000"/>
                        </a:buClr>
                        <a:buSzPts val="800"/>
                        <a:buFont typeface="Arial"/>
                        <a:buNone/>
                      </a:pPr>
                      <a:r>
                        <a:rPr lang="en" sz="1400" u="none" cap="none" strike="noStrike"/>
                        <a:t>Dopamine Pathway </a:t>
                      </a:r>
                      <a:endParaRPr b="1" sz="1400" u="none" cap="none" strike="noStrike"/>
                    </a:p>
                  </a:txBody>
                  <a:tcPr marT="36000" marB="36000" marR="36000" marL="36000">
                    <a:solidFill>
                      <a:srgbClr val="C9FFE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0" lang="en" sz="1400" u="none" cap="none" strike="noStrike"/>
                        <a:t>Effect of D2 antagonist</a:t>
                      </a:r>
                      <a:endParaRPr b="0" sz="1400" u="none" cap="none" strike="noStrike"/>
                    </a:p>
                  </a:txBody>
                  <a:tcPr marT="36000" marB="36000" marR="36000" marL="36000">
                    <a:lnB cap="flat" cmpd="sng" w="9525">
                      <a:solidFill>
                        <a:srgbClr val="FF0000"/>
                      </a:solidFill>
                      <a:prstDash val="solid"/>
                      <a:round/>
                      <a:headEnd len="sm" w="sm" type="none"/>
                      <a:tailEnd len="sm" w="sm" type="none"/>
                    </a:lnB>
                    <a:solidFill>
                      <a:srgbClr val="C9FFE1"/>
                    </a:solidFill>
                  </a:tcPr>
                </a:tc>
              </a:tr>
              <a:tr h="126025">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Mesolimbic</a:t>
                      </a:r>
                      <a:endParaRPr sz="1400" u="none" cap="none" strike="noStrike"/>
                    </a:p>
                  </a:txBody>
                  <a:tcPr marT="36000" marB="36000" marR="36000" marL="36000">
                    <a:lnR cap="flat" cmpd="sng" w="9525">
                      <a:solidFill>
                        <a:srgbClr val="FF0000"/>
                      </a:solidFill>
                      <a:prstDash val="solid"/>
                      <a:round/>
                      <a:headEnd len="sm" w="sm" type="none"/>
                      <a:tailEnd len="sm" w="sm" type="none"/>
                    </a:lnR>
                    <a:solidFill>
                      <a:srgbClr val="FFF2CC"/>
                    </a:solidFill>
                  </a:tcPr>
                </a:tc>
                <a:tc>
                  <a:txBody>
                    <a:bodyPr/>
                    <a:lstStyle/>
                    <a:p>
                      <a:pPr indent="0" lvl="0" marL="27432" marR="0" rtl="0" algn="l">
                        <a:lnSpc>
                          <a:spcPct val="115000"/>
                        </a:lnSpc>
                        <a:spcBef>
                          <a:spcPts val="0"/>
                        </a:spcBef>
                        <a:spcAft>
                          <a:spcPts val="0"/>
                        </a:spcAft>
                        <a:buClr>
                          <a:srgbClr val="000000"/>
                        </a:buClr>
                        <a:buSzPts val="1400"/>
                        <a:buFont typeface="Arial"/>
                        <a:buNone/>
                      </a:pPr>
                      <a:r>
                        <a:rPr b="1" lang="en" sz="1400" u="none" cap="none" strike="noStrike">
                          <a:highlight>
                            <a:srgbClr val="00FF00"/>
                          </a:highlight>
                        </a:rPr>
                        <a:t>↓</a:t>
                      </a:r>
                      <a:r>
                        <a:rPr b="1" lang="en" sz="1400" u="none" cap="none" strike="noStrike">
                          <a:solidFill>
                            <a:srgbClr val="000000"/>
                          </a:solidFill>
                          <a:highlight>
                            <a:srgbClr val="00FF00"/>
                          </a:highlight>
                        </a:rPr>
                        <a:t> </a:t>
                      </a:r>
                      <a:r>
                        <a:rPr lang="en" sz="1400" u="none" cap="none" strike="noStrike">
                          <a:solidFill>
                            <a:srgbClr val="000000"/>
                          </a:solidFill>
                          <a:highlight>
                            <a:srgbClr val="00FF00"/>
                          </a:highlight>
                        </a:rPr>
                        <a:t>DA activity </a:t>
                      </a:r>
                      <a:r>
                        <a:rPr lang="en" sz="1400" u="none" cap="none" strike="noStrike">
                          <a:highlight>
                            <a:srgbClr val="00FF00"/>
                          </a:highlight>
                        </a:rPr>
                        <a:t>-</a:t>
                      </a:r>
                      <a:r>
                        <a:rPr lang="en" sz="1400" u="none" cap="none" strike="noStrike">
                          <a:solidFill>
                            <a:srgbClr val="000000"/>
                          </a:solidFill>
                          <a:highlight>
                            <a:srgbClr val="00FF00"/>
                          </a:highlight>
                        </a:rPr>
                        <a:t> reduction of positive symptoms of schizophrenia (hallucinations, delusions)</a:t>
                      </a:r>
                      <a:r>
                        <a:rPr lang="en" sz="1400" u="none" cap="none" strike="noStrike">
                          <a:highlight>
                            <a:srgbClr val="00FF00"/>
                          </a:highlight>
                        </a:rPr>
                        <a:t>.  </a:t>
                      </a:r>
                      <a:r>
                        <a:rPr lang="en" sz="1400" u="none" cap="none" strike="noStrike">
                          <a:highlight>
                            <a:srgbClr val="FF0000"/>
                          </a:highlight>
                        </a:rPr>
                        <a:t>Side effects of apathy and anhedonia.</a:t>
                      </a:r>
                      <a:endParaRPr sz="1400" u="none" cap="none" strike="noStrike">
                        <a:highlight>
                          <a:srgbClr val="FF0000"/>
                        </a:highlight>
                      </a:endParaRPr>
                    </a:p>
                  </a:txBody>
                  <a:tcPr marT="36000" marB="36000" marR="36000" marL="36000">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F2CC"/>
                    </a:solidFill>
                  </a:tcPr>
                </a:tc>
              </a:tr>
              <a:tr h="126025">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Mesocortical</a:t>
                      </a:r>
                      <a:endParaRPr sz="1400" u="none" cap="none" strike="noStrike"/>
                    </a:p>
                  </a:txBody>
                  <a:tcPr marT="36000" marB="36000" marR="36000" marL="36000"/>
                </a:tc>
                <a:tc>
                  <a:txBody>
                    <a:bodyPr/>
                    <a:lstStyle/>
                    <a:p>
                      <a:pPr indent="0" lvl="0" marL="27432" marR="0" rtl="0" algn="l">
                        <a:lnSpc>
                          <a:spcPct val="100000"/>
                        </a:lnSpc>
                        <a:spcBef>
                          <a:spcPts val="0"/>
                        </a:spcBef>
                        <a:spcAft>
                          <a:spcPts val="0"/>
                        </a:spcAft>
                        <a:buClr>
                          <a:schemeClr val="dk1"/>
                        </a:buClr>
                        <a:buSzPts val="800"/>
                        <a:buFont typeface="Arial"/>
                        <a:buNone/>
                      </a:pPr>
                      <a:r>
                        <a:rPr b="1" lang="en" sz="1400" u="none" cap="none" strike="noStrike">
                          <a:solidFill>
                            <a:schemeClr val="dk1"/>
                          </a:solidFill>
                          <a:highlight>
                            <a:srgbClr val="FF0000"/>
                          </a:highlight>
                        </a:rPr>
                        <a:t>↓ </a:t>
                      </a:r>
                      <a:r>
                        <a:rPr lang="en" sz="1400" u="none" cap="none" strike="noStrike">
                          <a:solidFill>
                            <a:schemeClr val="dk1"/>
                          </a:solidFill>
                          <a:highlight>
                            <a:srgbClr val="FF0000"/>
                          </a:highlight>
                        </a:rPr>
                        <a:t>DA  - potential worsening of negative symptoms </a:t>
                      </a:r>
                      <a:endParaRPr sz="1400" u="none" cap="none" strike="noStrike">
                        <a:solidFill>
                          <a:schemeClr val="dk1"/>
                        </a:solidFill>
                        <a:highlight>
                          <a:srgbClr val="FF0000"/>
                        </a:highlight>
                      </a:endParaRPr>
                    </a:p>
                    <a:p>
                      <a:pPr indent="0" lvl="0" marL="27432" marR="0" rtl="0" algn="l">
                        <a:lnSpc>
                          <a:spcPct val="100000"/>
                        </a:lnSpc>
                        <a:spcBef>
                          <a:spcPts val="0"/>
                        </a:spcBef>
                        <a:spcAft>
                          <a:spcPts val="0"/>
                        </a:spcAft>
                        <a:buClr>
                          <a:schemeClr val="dk1"/>
                        </a:buClr>
                        <a:buSzPts val="800"/>
                        <a:buFont typeface="Arial"/>
                        <a:buNone/>
                      </a:pPr>
                      <a:r>
                        <a:rPr lang="en" sz="1400" u="none" cap="none" strike="noStrike">
                          <a:solidFill>
                            <a:schemeClr val="dk1"/>
                          </a:solidFill>
                          <a:highlight>
                            <a:srgbClr val="FF0000"/>
                          </a:highlight>
                        </a:rPr>
                        <a:t>(amotivation, anhedonia, blunting of affect, cognitive symptoms)</a:t>
                      </a:r>
                      <a:endParaRPr b="1" sz="1400" u="none" cap="none" strike="noStrike">
                        <a:highlight>
                          <a:srgbClr val="FF0000"/>
                        </a:highlight>
                      </a:endParaRPr>
                    </a:p>
                  </a:txBody>
                  <a:tcPr marT="36000" marB="36000" marR="36000" marL="36000">
                    <a:lnT cap="flat" cmpd="sng" w="9525">
                      <a:solidFill>
                        <a:srgbClr val="FF0000"/>
                      </a:solidFill>
                      <a:prstDash val="solid"/>
                      <a:round/>
                      <a:headEnd len="sm" w="sm" type="none"/>
                      <a:tailEnd len="sm" w="sm" type="none"/>
                    </a:lnT>
                  </a:tcPr>
                </a:tc>
              </a:tr>
              <a:tr h="202700">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Nigrostriatal</a:t>
                      </a:r>
                      <a:endParaRPr sz="1400" u="none" cap="none" strike="noStrike"/>
                    </a:p>
                  </a:txBody>
                  <a:tcPr marT="36000" marB="36000" marR="36000" marL="36000"/>
                </a:tc>
                <a:tc>
                  <a:txBody>
                    <a:bodyPr/>
                    <a:lstStyle/>
                    <a:p>
                      <a:pPr indent="0" lvl="0" marL="27432" marR="0" rtl="0" algn="l">
                        <a:lnSpc>
                          <a:spcPct val="100000"/>
                        </a:lnSpc>
                        <a:spcBef>
                          <a:spcPts val="0"/>
                        </a:spcBef>
                        <a:spcAft>
                          <a:spcPts val="0"/>
                        </a:spcAft>
                        <a:buClr>
                          <a:srgbClr val="000000"/>
                        </a:buClr>
                        <a:buSzPts val="800"/>
                        <a:buFont typeface="Arial"/>
                        <a:buNone/>
                      </a:pPr>
                      <a:r>
                        <a:rPr b="1" lang="en" sz="1400" u="none" cap="none" strike="noStrike">
                          <a:solidFill>
                            <a:srgbClr val="000000"/>
                          </a:solidFill>
                          <a:highlight>
                            <a:srgbClr val="FF0000"/>
                          </a:highlight>
                        </a:rPr>
                        <a:t>↓ </a:t>
                      </a:r>
                      <a:r>
                        <a:rPr lang="en" sz="1400" u="none" cap="none" strike="noStrike">
                          <a:solidFill>
                            <a:srgbClr val="000000"/>
                          </a:solidFill>
                          <a:highlight>
                            <a:srgbClr val="FF0000"/>
                          </a:highlight>
                        </a:rPr>
                        <a:t>DA </a:t>
                      </a:r>
                      <a:r>
                        <a:rPr lang="en" sz="1400" u="none" cap="none" strike="noStrike">
                          <a:highlight>
                            <a:srgbClr val="FF0000"/>
                          </a:highlight>
                        </a:rPr>
                        <a:t>-</a:t>
                      </a:r>
                      <a:r>
                        <a:rPr lang="en" sz="1400" u="none" cap="none" strike="noStrike">
                          <a:solidFill>
                            <a:srgbClr val="000000"/>
                          </a:solidFill>
                          <a:highlight>
                            <a:srgbClr val="FF0000"/>
                          </a:highlight>
                        </a:rPr>
                        <a:t> EPS, risk of tardive dyskinesia </a:t>
                      </a:r>
                      <a:endParaRPr sz="1400" u="none" cap="none" strike="noStrike">
                        <a:highlight>
                          <a:srgbClr val="FF0000"/>
                        </a:highlight>
                      </a:endParaRPr>
                    </a:p>
                    <a:p>
                      <a:pPr indent="0" lvl="0" marL="27432" marR="0" rtl="0" algn="l">
                        <a:lnSpc>
                          <a:spcPct val="100000"/>
                        </a:lnSpc>
                        <a:spcBef>
                          <a:spcPts val="0"/>
                        </a:spcBef>
                        <a:spcAft>
                          <a:spcPts val="0"/>
                        </a:spcAft>
                        <a:buClr>
                          <a:srgbClr val="000000"/>
                        </a:buClr>
                        <a:buSzPts val="800"/>
                        <a:buFont typeface="Arial"/>
                        <a:buNone/>
                      </a:pPr>
                      <a:r>
                        <a:t/>
                      </a:r>
                      <a:endParaRPr sz="1400" u="none" cap="none" strike="noStrike">
                        <a:highlight>
                          <a:srgbClr val="FF0000"/>
                        </a:highlight>
                      </a:endParaRPr>
                    </a:p>
                  </a:txBody>
                  <a:tcPr marT="36000" marB="36000" marR="36000" marL="36000"/>
                </a:tc>
              </a:tr>
              <a:tr h="202700">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Tubero-</a:t>
                      </a:r>
                      <a:endParaRPr sz="1400" u="none" cap="none" strike="noStrike"/>
                    </a:p>
                    <a:p>
                      <a:pPr indent="0" lvl="0" marL="27432" marR="0" rtl="0" algn="l">
                        <a:lnSpc>
                          <a:spcPct val="100000"/>
                        </a:lnSpc>
                        <a:spcBef>
                          <a:spcPts val="0"/>
                        </a:spcBef>
                        <a:spcAft>
                          <a:spcPts val="0"/>
                        </a:spcAft>
                        <a:buClr>
                          <a:srgbClr val="000000"/>
                        </a:buClr>
                        <a:buSzPts val="800"/>
                        <a:buFont typeface="Arial"/>
                        <a:buNone/>
                      </a:pPr>
                      <a:r>
                        <a:rPr lang="en" sz="1400" u="none" cap="none" strike="noStrike"/>
                        <a:t>infundibular</a:t>
                      </a:r>
                      <a:endParaRPr sz="1400" u="none" cap="none" strike="noStrike"/>
                    </a:p>
                  </a:txBody>
                  <a:tcPr marT="36000" marB="36000" marR="36000" marL="36000"/>
                </a:tc>
                <a:tc>
                  <a:txBody>
                    <a:bodyPr/>
                    <a:lstStyle/>
                    <a:p>
                      <a:pPr indent="0" lvl="0" marL="27432" marR="0" rtl="0" algn="l">
                        <a:lnSpc>
                          <a:spcPct val="100000"/>
                        </a:lnSpc>
                        <a:spcBef>
                          <a:spcPts val="0"/>
                        </a:spcBef>
                        <a:spcAft>
                          <a:spcPts val="0"/>
                        </a:spcAft>
                        <a:buClr>
                          <a:srgbClr val="000000"/>
                        </a:buClr>
                        <a:buSzPts val="800"/>
                        <a:buFont typeface="Arial"/>
                        <a:buNone/>
                      </a:pPr>
                      <a:r>
                        <a:rPr b="1" lang="en" sz="1400" u="none" cap="none" strike="noStrike">
                          <a:solidFill>
                            <a:srgbClr val="000000"/>
                          </a:solidFill>
                          <a:highlight>
                            <a:srgbClr val="FF0000"/>
                          </a:highlight>
                        </a:rPr>
                        <a:t>↓ </a:t>
                      </a:r>
                      <a:r>
                        <a:rPr lang="en" sz="1400" u="none" cap="none" strike="noStrike">
                          <a:solidFill>
                            <a:srgbClr val="000000"/>
                          </a:solidFill>
                          <a:highlight>
                            <a:srgbClr val="FF0000"/>
                          </a:highlight>
                        </a:rPr>
                        <a:t>DA  </a:t>
                      </a:r>
                      <a:r>
                        <a:rPr lang="en" sz="1400" u="none" cap="none" strike="noStrike">
                          <a:highlight>
                            <a:srgbClr val="FF0000"/>
                          </a:highlight>
                        </a:rPr>
                        <a:t>-</a:t>
                      </a:r>
                      <a:r>
                        <a:rPr lang="en" sz="1400" u="none" cap="none" strike="noStrike">
                          <a:solidFill>
                            <a:srgbClr val="000000"/>
                          </a:solidFill>
                          <a:highlight>
                            <a:srgbClr val="FF0000"/>
                          </a:highlight>
                        </a:rPr>
                        <a:t> increased prolactin, risk of breast growth (gynecomastia)</a:t>
                      </a:r>
                      <a:endParaRPr sz="1400" u="none" cap="none" strike="noStrike">
                        <a:highlight>
                          <a:srgbClr val="FF0000"/>
                        </a:highlight>
                      </a:endParaRPr>
                    </a:p>
                  </a:txBody>
                  <a:tcPr marT="36000" marB="36000" marR="36000" marL="36000"/>
                </a:tc>
              </a:tr>
            </a:tbl>
          </a:graphicData>
        </a:graphic>
      </p:graphicFrame>
      <p:sp>
        <p:nvSpPr>
          <p:cNvPr id="2540" name="Google Shape;2540;p100"/>
          <p:cNvSpPr txBox="1"/>
          <p:nvPr/>
        </p:nvSpPr>
        <p:spPr>
          <a:xfrm>
            <a:off x="241395" y="114880"/>
            <a:ext cx="35775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Dopamine Neural Pathways</a:t>
            </a:r>
            <a:endParaRPr b="1" i="0" sz="1600" u="none" cap="none" strike="noStrike">
              <a:solidFill>
                <a:schemeClr val="dk1"/>
              </a:solidFill>
              <a:latin typeface="Arial"/>
              <a:ea typeface="Arial"/>
              <a:cs typeface="Arial"/>
              <a:sym typeface="Arial"/>
            </a:endParaRPr>
          </a:p>
        </p:txBody>
      </p:sp>
      <p:pic>
        <p:nvPicPr>
          <p:cNvPr id="2541" name="Google Shape;2541;p100"/>
          <p:cNvPicPr preferRelativeResize="0"/>
          <p:nvPr/>
        </p:nvPicPr>
        <p:blipFill rotWithShape="1">
          <a:blip r:embed="rId5">
            <a:alphaModFix/>
          </a:blip>
          <a:srcRect b="0" l="0" r="0" t="0"/>
          <a:stretch/>
        </p:blipFill>
        <p:spPr>
          <a:xfrm rot="-3671463">
            <a:off x="3436526" y="654450"/>
            <a:ext cx="382375" cy="4880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5" name="Shape 2545"/>
        <p:cNvGrpSpPr/>
        <p:nvPr/>
      </p:nvGrpSpPr>
      <p:grpSpPr>
        <a:xfrm>
          <a:off x="0" y="0"/>
          <a:ext cx="0" cy="0"/>
          <a:chOff x="0" y="0"/>
          <a:chExt cx="0" cy="0"/>
        </a:xfrm>
      </p:grpSpPr>
      <p:grpSp>
        <p:nvGrpSpPr>
          <p:cNvPr id="2546" name="Google Shape;2546;p101"/>
          <p:cNvGrpSpPr/>
          <p:nvPr/>
        </p:nvGrpSpPr>
        <p:grpSpPr>
          <a:xfrm>
            <a:off x="7351791" y="2339938"/>
            <a:ext cx="1134984" cy="1558528"/>
            <a:chOff x="6221889" y="2926374"/>
            <a:chExt cx="924179" cy="1269056"/>
          </a:xfrm>
        </p:grpSpPr>
        <p:grpSp>
          <p:nvGrpSpPr>
            <p:cNvPr id="2547" name="Google Shape;2547;p101"/>
            <p:cNvGrpSpPr/>
            <p:nvPr/>
          </p:nvGrpSpPr>
          <p:grpSpPr>
            <a:xfrm>
              <a:off x="6221889" y="2926374"/>
              <a:ext cx="924179" cy="1269056"/>
              <a:chOff x="6221889" y="2926374"/>
              <a:chExt cx="924179" cy="1269056"/>
            </a:xfrm>
          </p:grpSpPr>
          <p:grpSp>
            <p:nvGrpSpPr>
              <p:cNvPr id="2548" name="Google Shape;2548;p101"/>
              <p:cNvGrpSpPr/>
              <p:nvPr/>
            </p:nvGrpSpPr>
            <p:grpSpPr>
              <a:xfrm>
                <a:off x="6221889" y="2926374"/>
                <a:ext cx="924179" cy="702792"/>
                <a:chOff x="7692889" y="1344149"/>
                <a:chExt cx="924179" cy="702792"/>
              </a:xfrm>
            </p:grpSpPr>
            <p:grpSp>
              <p:nvGrpSpPr>
                <p:cNvPr id="2549" name="Google Shape;2549;p101"/>
                <p:cNvGrpSpPr/>
                <p:nvPr/>
              </p:nvGrpSpPr>
              <p:grpSpPr>
                <a:xfrm rot="5400000">
                  <a:off x="7808596" y="1514377"/>
                  <a:ext cx="535627" cy="529500"/>
                  <a:chOff x="7365092" y="931681"/>
                  <a:chExt cx="535627" cy="529500"/>
                </a:xfrm>
              </p:grpSpPr>
              <p:sp>
                <p:nvSpPr>
                  <p:cNvPr id="2550" name="Google Shape;2550;p101"/>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1" name="Google Shape;2551;p101"/>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52" name="Google Shape;2552;p101"/>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553" name="Google Shape;2553;p101"/>
              <p:cNvPicPr preferRelativeResize="0"/>
              <p:nvPr/>
            </p:nvPicPr>
            <p:blipFill rotWithShape="1">
              <a:blip r:embed="rId3">
                <a:alphaModFix/>
              </a:blip>
              <a:srcRect b="0" l="0" r="0" t="0"/>
              <a:stretch/>
            </p:blipFill>
            <p:spPr>
              <a:xfrm>
                <a:off x="6286988" y="3384079"/>
                <a:ext cx="645525" cy="811351"/>
              </a:xfrm>
              <a:prstGeom prst="rect">
                <a:avLst/>
              </a:prstGeom>
              <a:noFill/>
              <a:ln>
                <a:noFill/>
              </a:ln>
            </p:spPr>
          </p:pic>
        </p:grpSp>
        <p:sp>
          <p:nvSpPr>
            <p:cNvPr id="2554" name="Google Shape;2554;p101"/>
            <p:cNvSpPr txBox="1"/>
            <p:nvPr/>
          </p:nvSpPr>
          <p:spPr>
            <a:xfrm rot="1695">
              <a:off x="6309626" y="3169593"/>
              <a:ext cx="608400" cy="30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D2</a:t>
              </a:r>
              <a:endParaRPr b="1" i="0" sz="1200" u="none" cap="none" strike="noStrike">
                <a:solidFill>
                  <a:schemeClr val="lt1"/>
                </a:solidFill>
                <a:latin typeface="Arial"/>
                <a:ea typeface="Arial"/>
                <a:cs typeface="Arial"/>
                <a:sym typeface="Arial"/>
              </a:endParaRPr>
            </a:p>
          </p:txBody>
        </p:sp>
      </p:grpSp>
      <p:pic>
        <p:nvPicPr>
          <p:cNvPr id="2555" name="Google Shape;2555;p101"/>
          <p:cNvPicPr preferRelativeResize="0"/>
          <p:nvPr/>
        </p:nvPicPr>
        <p:blipFill rotWithShape="1">
          <a:blip r:embed="rId4">
            <a:alphaModFix/>
          </a:blip>
          <a:srcRect b="20146" l="82998" r="0" t="0"/>
          <a:stretch/>
        </p:blipFill>
        <p:spPr>
          <a:xfrm rot="-2699979">
            <a:off x="7087635" y="3986912"/>
            <a:ext cx="344484" cy="227695"/>
          </a:xfrm>
          <a:prstGeom prst="rect">
            <a:avLst/>
          </a:prstGeom>
          <a:noFill/>
          <a:ln>
            <a:noFill/>
          </a:ln>
        </p:spPr>
      </p:pic>
      <p:sp>
        <p:nvSpPr>
          <p:cNvPr id="2556" name="Google Shape;2556;p101"/>
          <p:cNvSpPr txBox="1"/>
          <p:nvPr/>
        </p:nvSpPr>
        <p:spPr>
          <a:xfrm>
            <a:off x="6937931" y="4223490"/>
            <a:ext cx="2075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dopamine</a:t>
            </a:r>
            <a:endParaRPr b="0" i="0" sz="1200" u="none" cap="none" strike="noStrike">
              <a:solidFill>
                <a:schemeClr val="dk1"/>
              </a:solidFill>
              <a:latin typeface="Arial"/>
              <a:ea typeface="Arial"/>
              <a:cs typeface="Arial"/>
              <a:sym typeface="Arial"/>
            </a:endParaRPr>
          </a:p>
        </p:txBody>
      </p:sp>
      <p:pic>
        <p:nvPicPr>
          <p:cNvPr id="2557" name="Google Shape;2557;p101"/>
          <p:cNvPicPr preferRelativeResize="0"/>
          <p:nvPr/>
        </p:nvPicPr>
        <p:blipFill rotWithShape="1">
          <a:blip r:embed="rId4">
            <a:alphaModFix/>
          </a:blip>
          <a:srcRect b="20146" l="82998" r="0" t="0"/>
          <a:stretch/>
        </p:blipFill>
        <p:spPr>
          <a:xfrm rot="9900317">
            <a:off x="6678828" y="3477617"/>
            <a:ext cx="344493" cy="227692"/>
          </a:xfrm>
          <a:prstGeom prst="rect">
            <a:avLst/>
          </a:prstGeom>
          <a:noFill/>
          <a:ln>
            <a:noFill/>
          </a:ln>
        </p:spPr>
      </p:pic>
      <p:pic>
        <p:nvPicPr>
          <p:cNvPr id="2558" name="Google Shape;2558;p101"/>
          <p:cNvPicPr preferRelativeResize="0"/>
          <p:nvPr/>
        </p:nvPicPr>
        <p:blipFill rotWithShape="1">
          <a:blip r:embed="rId4">
            <a:alphaModFix/>
          </a:blip>
          <a:srcRect b="20146" l="82998" r="0" t="0"/>
          <a:stretch/>
        </p:blipFill>
        <p:spPr>
          <a:xfrm rot="-8100096">
            <a:off x="6563382" y="4134259"/>
            <a:ext cx="344487" cy="227695"/>
          </a:xfrm>
          <a:prstGeom prst="rect">
            <a:avLst/>
          </a:prstGeom>
          <a:noFill/>
          <a:ln>
            <a:noFill/>
          </a:ln>
        </p:spPr>
      </p:pic>
      <p:pic>
        <p:nvPicPr>
          <p:cNvPr id="2559" name="Google Shape;2559;p101"/>
          <p:cNvPicPr preferRelativeResize="0"/>
          <p:nvPr/>
        </p:nvPicPr>
        <p:blipFill rotWithShape="1">
          <a:blip r:embed="rId4">
            <a:alphaModFix/>
          </a:blip>
          <a:srcRect b="20146" l="82998" r="0" t="0"/>
          <a:stretch/>
        </p:blipFill>
        <p:spPr>
          <a:xfrm rot="-5635805">
            <a:off x="6608392" y="2957678"/>
            <a:ext cx="344480" cy="227700"/>
          </a:xfrm>
          <a:prstGeom prst="rect">
            <a:avLst/>
          </a:prstGeom>
          <a:noFill/>
          <a:ln>
            <a:noFill/>
          </a:ln>
        </p:spPr>
      </p:pic>
      <p:pic>
        <p:nvPicPr>
          <p:cNvPr id="2560" name="Google Shape;2560;p101"/>
          <p:cNvPicPr preferRelativeResize="0"/>
          <p:nvPr/>
        </p:nvPicPr>
        <p:blipFill rotWithShape="1">
          <a:blip r:embed="rId4">
            <a:alphaModFix/>
          </a:blip>
          <a:srcRect b="20146" l="82998" r="0" t="0"/>
          <a:stretch/>
        </p:blipFill>
        <p:spPr>
          <a:xfrm rot="-466014">
            <a:off x="8271945" y="4361148"/>
            <a:ext cx="344485" cy="227694"/>
          </a:xfrm>
          <a:prstGeom prst="rect">
            <a:avLst/>
          </a:prstGeom>
          <a:noFill/>
          <a:ln>
            <a:noFill/>
          </a:ln>
        </p:spPr>
      </p:pic>
      <p:pic>
        <p:nvPicPr>
          <p:cNvPr id="2561" name="Google Shape;2561;p101"/>
          <p:cNvPicPr preferRelativeResize="0"/>
          <p:nvPr/>
        </p:nvPicPr>
        <p:blipFill rotWithShape="1">
          <a:blip r:embed="rId4">
            <a:alphaModFix/>
          </a:blip>
          <a:srcRect b="20146" l="82998" r="0" t="0"/>
          <a:stretch/>
        </p:blipFill>
        <p:spPr>
          <a:xfrm rot="-9465708">
            <a:off x="8389867" y="3809021"/>
            <a:ext cx="344494" cy="227692"/>
          </a:xfrm>
          <a:prstGeom prst="rect">
            <a:avLst/>
          </a:prstGeom>
          <a:noFill/>
          <a:ln>
            <a:noFill/>
          </a:ln>
        </p:spPr>
      </p:pic>
      <p:pic>
        <p:nvPicPr>
          <p:cNvPr id="2562" name="Google Shape;2562;p101"/>
          <p:cNvPicPr preferRelativeResize="0"/>
          <p:nvPr/>
        </p:nvPicPr>
        <p:blipFill rotWithShape="1">
          <a:blip r:embed="rId4">
            <a:alphaModFix/>
          </a:blip>
          <a:srcRect b="20146" l="82998" r="0" t="0"/>
          <a:stretch/>
        </p:blipFill>
        <p:spPr>
          <a:xfrm rot="-5866137">
            <a:off x="7738654" y="4134264"/>
            <a:ext cx="344484" cy="227696"/>
          </a:xfrm>
          <a:prstGeom prst="rect">
            <a:avLst/>
          </a:prstGeom>
          <a:noFill/>
          <a:ln>
            <a:noFill/>
          </a:ln>
        </p:spPr>
      </p:pic>
      <p:pic>
        <p:nvPicPr>
          <p:cNvPr id="2563" name="Google Shape;2563;p101"/>
          <p:cNvPicPr preferRelativeResize="0"/>
          <p:nvPr/>
        </p:nvPicPr>
        <p:blipFill rotWithShape="1">
          <a:blip r:embed="rId4">
            <a:alphaModFix/>
          </a:blip>
          <a:srcRect b="20146" l="82998" r="0" t="0"/>
          <a:stretch/>
        </p:blipFill>
        <p:spPr>
          <a:xfrm rot="-3401830">
            <a:off x="8648380" y="3352433"/>
            <a:ext cx="344479" cy="227699"/>
          </a:xfrm>
          <a:prstGeom prst="rect">
            <a:avLst/>
          </a:prstGeom>
          <a:noFill/>
          <a:ln>
            <a:noFill/>
          </a:ln>
        </p:spPr>
      </p:pic>
      <p:grpSp>
        <p:nvGrpSpPr>
          <p:cNvPr id="2564" name="Google Shape;2564;p101"/>
          <p:cNvGrpSpPr/>
          <p:nvPr/>
        </p:nvGrpSpPr>
        <p:grpSpPr>
          <a:xfrm>
            <a:off x="6679137" y="437839"/>
            <a:ext cx="2964699" cy="2271248"/>
            <a:chOff x="6221937" y="437839"/>
            <a:chExt cx="2964699" cy="2271248"/>
          </a:xfrm>
        </p:grpSpPr>
        <p:pic>
          <p:nvPicPr>
            <p:cNvPr id="2565" name="Google Shape;2565;p101"/>
            <p:cNvPicPr preferRelativeResize="0"/>
            <p:nvPr/>
          </p:nvPicPr>
          <p:blipFill rotWithShape="1">
            <a:blip r:embed="rId5">
              <a:alphaModFix/>
            </a:blip>
            <a:srcRect b="0" l="0" r="0" t="0"/>
            <a:stretch/>
          </p:blipFill>
          <p:spPr>
            <a:xfrm rot="2152471">
              <a:off x="6613196" y="678900"/>
              <a:ext cx="1401874" cy="1789126"/>
            </a:xfrm>
            <a:prstGeom prst="rect">
              <a:avLst/>
            </a:prstGeom>
            <a:noFill/>
            <a:ln>
              <a:noFill/>
            </a:ln>
          </p:spPr>
        </p:pic>
        <p:sp>
          <p:nvSpPr>
            <p:cNvPr id="2566" name="Google Shape;2566;p101"/>
            <p:cNvSpPr txBox="1"/>
            <p:nvPr/>
          </p:nvSpPr>
          <p:spPr>
            <a:xfrm>
              <a:off x="6971436" y="1213623"/>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000" u="none" cap="none" strike="noStrike">
                  <a:solidFill>
                    <a:schemeClr val="lt1"/>
                  </a:solidFill>
                  <a:latin typeface="Arial"/>
                  <a:ea typeface="Arial"/>
                  <a:cs typeface="Arial"/>
                  <a:sym typeface="Arial"/>
                </a:rPr>
                <a:t>D2 antagonist</a:t>
              </a:r>
              <a:endParaRPr b="1" i="0" sz="1000" u="none" cap="none" strike="noStrike">
                <a:solidFill>
                  <a:schemeClr val="lt1"/>
                </a:solidFill>
                <a:latin typeface="Arial"/>
                <a:ea typeface="Arial"/>
                <a:cs typeface="Arial"/>
                <a:sym typeface="Arial"/>
              </a:endParaRPr>
            </a:p>
          </p:txBody>
        </p:sp>
      </p:grpSp>
      <p:graphicFrame>
        <p:nvGraphicFramePr>
          <p:cNvPr id="2567" name="Google Shape;2567;p101"/>
          <p:cNvGraphicFramePr/>
          <p:nvPr/>
        </p:nvGraphicFramePr>
        <p:xfrm>
          <a:off x="324499" y="654454"/>
          <a:ext cx="3000000" cy="3000000"/>
        </p:xfrm>
        <a:graphic>
          <a:graphicData uri="http://schemas.openxmlformats.org/drawingml/2006/table">
            <a:tbl>
              <a:tblPr>
                <a:noFill/>
                <a:tableStyleId>{3A495FD0-426D-4AC3-B3AA-29DD8DEF6318}</a:tableStyleId>
              </a:tblPr>
              <a:tblGrid>
                <a:gridCol w="1159925"/>
                <a:gridCol w="2538525"/>
              </a:tblGrid>
              <a:tr h="126025">
                <a:tc>
                  <a:txBody>
                    <a:bodyPr/>
                    <a:lstStyle/>
                    <a:p>
                      <a:pPr indent="0" lvl="0" marL="0" marR="0" rtl="0" algn="l">
                        <a:lnSpc>
                          <a:spcPct val="100000"/>
                        </a:lnSpc>
                        <a:spcBef>
                          <a:spcPts val="0"/>
                        </a:spcBef>
                        <a:spcAft>
                          <a:spcPts val="0"/>
                        </a:spcAft>
                        <a:buClr>
                          <a:srgbClr val="000000"/>
                        </a:buClr>
                        <a:buSzPts val="800"/>
                        <a:buFont typeface="Arial"/>
                        <a:buNone/>
                      </a:pPr>
                      <a:r>
                        <a:rPr lang="en" sz="1400" u="none" cap="none" strike="noStrike"/>
                        <a:t>Dopamine Pathway </a:t>
                      </a:r>
                      <a:endParaRPr b="1" sz="1400" u="none" cap="none" strike="noStrike"/>
                    </a:p>
                  </a:txBody>
                  <a:tcPr marT="36000" marB="36000" marR="36000" marL="36000">
                    <a:solidFill>
                      <a:srgbClr val="C9FFE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0" lang="en" sz="1400" u="none" cap="none" strike="noStrike"/>
                        <a:t>Effect of D2 antagonist</a:t>
                      </a:r>
                      <a:endParaRPr b="0" sz="1400" u="none" cap="none" strike="noStrike"/>
                    </a:p>
                  </a:txBody>
                  <a:tcPr marT="36000" marB="36000" marR="36000" marL="36000">
                    <a:solidFill>
                      <a:srgbClr val="C9FFE1"/>
                    </a:solidFill>
                  </a:tcPr>
                </a:tc>
              </a:tr>
              <a:tr h="126025">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Mesolimbic</a:t>
                      </a:r>
                      <a:endParaRPr sz="1400" u="none" cap="none" strike="noStrike"/>
                    </a:p>
                  </a:txBody>
                  <a:tcPr marT="36000" marB="36000" marR="36000" marL="36000"/>
                </a:tc>
                <a:tc>
                  <a:txBody>
                    <a:bodyPr/>
                    <a:lstStyle/>
                    <a:p>
                      <a:pPr indent="0" lvl="0" marL="27432" marR="0" rtl="0" algn="l">
                        <a:lnSpc>
                          <a:spcPct val="115000"/>
                        </a:lnSpc>
                        <a:spcBef>
                          <a:spcPts val="0"/>
                        </a:spcBef>
                        <a:spcAft>
                          <a:spcPts val="0"/>
                        </a:spcAft>
                        <a:buClr>
                          <a:srgbClr val="000000"/>
                        </a:buClr>
                        <a:buSzPts val="1400"/>
                        <a:buFont typeface="Arial"/>
                        <a:buNone/>
                      </a:pPr>
                      <a:r>
                        <a:rPr b="1" lang="en" sz="1400" u="none" cap="none" strike="noStrike"/>
                        <a:t>↓</a:t>
                      </a:r>
                      <a:r>
                        <a:rPr b="1" lang="en" sz="1400" u="none" cap="none" strike="noStrike">
                          <a:solidFill>
                            <a:srgbClr val="000000"/>
                          </a:solidFill>
                        </a:rPr>
                        <a:t> </a:t>
                      </a:r>
                      <a:r>
                        <a:rPr lang="en" sz="1400" u="none" cap="none" strike="noStrike">
                          <a:solidFill>
                            <a:srgbClr val="000000"/>
                          </a:solidFill>
                        </a:rPr>
                        <a:t>DA activity </a:t>
                      </a:r>
                      <a:r>
                        <a:rPr lang="en" sz="1400" u="none" cap="none" strike="noStrike"/>
                        <a:t>-</a:t>
                      </a:r>
                      <a:r>
                        <a:rPr lang="en" sz="1400" u="none" cap="none" strike="noStrike">
                          <a:solidFill>
                            <a:srgbClr val="000000"/>
                          </a:solidFill>
                        </a:rPr>
                        <a:t> reduction of positive symptoms of schizophrenia (hallucinations, delusions)</a:t>
                      </a:r>
                      <a:r>
                        <a:rPr lang="en" sz="1400" u="none" cap="none" strike="noStrike"/>
                        <a:t>.  Side effects of apathy and anhedonia.</a:t>
                      </a:r>
                      <a:endParaRPr sz="1400" u="none" cap="none" strike="noStrike"/>
                    </a:p>
                  </a:txBody>
                  <a:tcPr marT="36000" marB="36000" marR="36000" marL="36000"/>
                </a:tc>
              </a:tr>
              <a:tr h="126025">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Mesocortical</a:t>
                      </a:r>
                      <a:endParaRPr sz="1400" u="none" cap="none" strike="noStrike"/>
                    </a:p>
                  </a:txBody>
                  <a:tcPr marT="36000" marB="36000" marR="36000" marL="36000">
                    <a:solidFill>
                      <a:srgbClr val="FFF2CC"/>
                    </a:solidFill>
                  </a:tcPr>
                </a:tc>
                <a:tc>
                  <a:txBody>
                    <a:bodyPr/>
                    <a:lstStyle/>
                    <a:p>
                      <a:pPr indent="0" lvl="0" marL="27432" marR="0" rtl="0" algn="l">
                        <a:lnSpc>
                          <a:spcPct val="100000"/>
                        </a:lnSpc>
                        <a:spcBef>
                          <a:spcPts val="0"/>
                        </a:spcBef>
                        <a:spcAft>
                          <a:spcPts val="0"/>
                        </a:spcAft>
                        <a:buClr>
                          <a:schemeClr val="dk1"/>
                        </a:buClr>
                        <a:buSzPts val="800"/>
                        <a:buFont typeface="Arial"/>
                        <a:buNone/>
                      </a:pPr>
                      <a:r>
                        <a:rPr b="1" lang="en" sz="1400" u="none" cap="none" strike="noStrike">
                          <a:solidFill>
                            <a:schemeClr val="dk1"/>
                          </a:solidFill>
                        </a:rPr>
                        <a:t>↓ </a:t>
                      </a:r>
                      <a:r>
                        <a:rPr lang="en" sz="1400" u="none" cap="none" strike="noStrike">
                          <a:solidFill>
                            <a:schemeClr val="dk1"/>
                          </a:solidFill>
                        </a:rPr>
                        <a:t>DA  - potential worsening of negative symptoms </a:t>
                      </a:r>
                      <a:endParaRPr sz="1400" u="none" cap="none" strike="noStrike">
                        <a:solidFill>
                          <a:schemeClr val="dk1"/>
                        </a:solidFill>
                      </a:endParaRPr>
                    </a:p>
                    <a:p>
                      <a:pPr indent="0" lvl="0" marL="27432" marR="0" rtl="0" algn="l">
                        <a:lnSpc>
                          <a:spcPct val="100000"/>
                        </a:lnSpc>
                        <a:spcBef>
                          <a:spcPts val="0"/>
                        </a:spcBef>
                        <a:spcAft>
                          <a:spcPts val="0"/>
                        </a:spcAft>
                        <a:buClr>
                          <a:schemeClr val="dk1"/>
                        </a:buClr>
                        <a:buSzPts val="800"/>
                        <a:buFont typeface="Arial"/>
                        <a:buNone/>
                      </a:pPr>
                      <a:r>
                        <a:rPr lang="en" sz="1400" u="none" cap="none" strike="noStrike">
                          <a:solidFill>
                            <a:schemeClr val="dk1"/>
                          </a:solidFill>
                        </a:rPr>
                        <a:t>(amotivation, anhedonia, blunting of affect, cognitive symptoms)</a:t>
                      </a:r>
                      <a:endParaRPr b="1" sz="1400" u="none" cap="none" strike="noStrike"/>
                    </a:p>
                  </a:txBody>
                  <a:tcPr marT="36000" marB="36000" marR="36000" marL="36000">
                    <a:solidFill>
                      <a:srgbClr val="FFF2CC"/>
                    </a:solidFill>
                  </a:tcPr>
                </a:tc>
              </a:tr>
              <a:tr h="202700">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Nigrostriatal</a:t>
                      </a:r>
                      <a:endParaRPr sz="1400" u="none" cap="none" strike="noStrike"/>
                    </a:p>
                  </a:txBody>
                  <a:tcPr marT="36000" marB="36000" marR="36000" marL="36000"/>
                </a:tc>
                <a:tc>
                  <a:txBody>
                    <a:bodyPr/>
                    <a:lstStyle/>
                    <a:p>
                      <a:pPr indent="0" lvl="0" marL="27432" marR="0" rtl="0" algn="l">
                        <a:lnSpc>
                          <a:spcPct val="100000"/>
                        </a:lnSpc>
                        <a:spcBef>
                          <a:spcPts val="0"/>
                        </a:spcBef>
                        <a:spcAft>
                          <a:spcPts val="0"/>
                        </a:spcAft>
                        <a:buClr>
                          <a:srgbClr val="000000"/>
                        </a:buClr>
                        <a:buSzPts val="800"/>
                        <a:buFont typeface="Arial"/>
                        <a:buNone/>
                      </a:pPr>
                      <a:r>
                        <a:rPr b="1" lang="en" sz="1400" u="none" cap="none" strike="noStrike">
                          <a:solidFill>
                            <a:srgbClr val="000000"/>
                          </a:solidFill>
                        </a:rPr>
                        <a:t>↓ </a:t>
                      </a:r>
                      <a:r>
                        <a:rPr lang="en" sz="1400" u="none" cap="none" strike="noStrike">
                          <a:solidFill>
                            <a:srgbClr val="000000"/>
                          </a:solidFill>
                        </a:rPr>
                        <a:t>DA </a:t>
                      </a:r>
                      <a:r>
                        <a:rPr lang="en" sz="1400" u="none" cap="none" strike="noStrike"/>
                        <a:t>-</a:t>
                      </a:r>
                      <a:r>
                        <a:rPr lang="en" sz="1400" u="none" cap="none" strike="noStrike">
                          <a:solidFill>
                            <a:srgbClr val="000000"/>
                          </a:solidFill>
                        </a:rPr>
                        <a:t> EPS, risk of tardive dyskinesia </a:t>
                      </a:r>
                      <a:endParaRPr sz="1400" u="none" cap="none" strike="noStrike"/>
                    </a:p>
                    <a:p>
                      <a:pPr indent="0" lvl="0" marL="27432" marR="0" rtl="0" algn="l">
                        <a:lnSpc>
                          <a:spcPct val="100000"/>
                        </a:lnSpc>
                        <a:spcBef>
                          <a:spcPts val="0"/>
                        </a:spcBef>
                        <a:spcAft>
                          <a:spcPts val="0"/>
                        </a:spcAft>
                        <a:buClr>
                          <a:srgbClr val="000000"/>
                        </a:buClr>
                        <a:buSzPts val="800"/>
                        <a:buFont typeface="Arial"/>
                        <a:buNone/>
                      </a:pPr>
                      <a:r>
                        <a:t/>
                      </a:r>
                      <a:endParaRPr sz="1400" u="none" cap="none" strike="noStrike"/>
                    </a:p>
                  </a:txBody>
                  <a:tcPr marT="36000" marB="36000" marR="36000" marL="36000"/>
                </a:tc>
              </a:tr>
              <a:tr h="202700">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Tubero-</a:t>
                      </a:r>
                      <a:endParaRPr sz="1400" u="none" cap="none" strike="noStrike"/>
                    </a:p>
                    <a:p>
                      <a:pPr indent="0" lvl="0" marL="27432" marR="0" rtl="0" algn="l">
                        <a:lnSpc>
                          <a:spcPct val="100000"/>
                        </a:lnSpc>
                        <a:spcBef>
                          <a:spcPts val="0"/>
                        </a:spcBef>
                        <a:spcAft>
                          <a:spcPts val="0"/>
                        </a:spcAft>
                        <a:buClr>
                          <a:srgbClr val="000000"/>
                        </a:buClr>
                        <a:buSzPts val="800"/>
                        <a:buFont typeface="Arial"/>
                        <a:buNone/>
                      </a:pPr>
                      <a:r>
                        <a:rPr lang="en" sz="1400" u="none" cap="none" strike="noStrike"/>
                        <a:t>infundibular</a:t>
                      </a:r>
                      <a:endParaRPr sz="1400" u="none" cap="none" strike="noStrike"/>
                    </a:p>
                  </a:txBody>
                  <a:tcPr marT="36000" marB="36000" marR="36000" marL="36000"/>
                </a:tc>
                <a:tc>
                  <a:txBody>
                    <a:bodyPr/>
                    <a:lstStyle/>
                    <a:p>
                      <a:pPr indent="0" lvl="0" marL="27432" marR="0" rtl="0" algn="l">
                        <a:lnSpc>
                          <a:spcPct val="100000"/>
                        </a:lnSpc>
                        <a:spcBef>
                          <a:spcPts val="0"/>
                        </a:spcBef>
                        <a:spcAft>
                          <a:spcPts val="0"/>
                        </a:spcAft>
                        <a:buClr>
                          <a:srgbClr val="000000"/>
                        </a:buClr>
                        <a:buSzPts val="800"/>
                        <a:buFont typeface="Arial"/>
                        <a:buNone/>
                      </a:pPr>
                      <a:r>
                        <a:rPr b="1" lang="en" sz="1400" u="none" cap="none" strike="noStrike">
                          <a:solidFill>
                            <a:srgbClr val="000000"/>
                          </a:solidFill>
                        </a:rPr>
                        <a:t>↓ </a:t>
                      </a:r>
                      <a:r>
                        <a:rPr lang="en" sz="1400" u="none" cap="none" strike="noStrike">
                          <a:solidFill>
                            <a:srgbClr val="000000"/>
                          </a:solidFill>
                        </a:rPr>
                        <a:t>DA  </a:t>
                      </a:r>
                      <a:r>
                        <a:rPr lang="en" sz="1400" u="none" cap="none" strike="noStrike"/>
                        <a:t>-</a:t>
                      </a:r>
                      <a:r>
                        <a:rPr lang="en" sz="1400" u="none" cap="none" strike="noStrike">
                          <a:solidFill>
                            <a:srgbClr val="000000"/>
                          </a:solidFill>
                        </a:rPr>
                        <a:t> increased prolactin, risk of breast growth (gynecomastia)</a:t>
                      </a:r>
                      <a:endParaRPr sz="1400" u="none" cap="none" strike="noStrike"/>
                    </a:p>
                  </a:txBody>
                  <a:tcPr marT="36000" marB="36000" marR="36000" marL="36000"/>
                </a:tc>
              </a:tr>
            </a:tbl>
          </a:graphicData>
        </a:graphic>
      </p:graphicFrame>
      <p:sp>
        <p:nvSpPr>
          <p:cNvPr id="2568" name="Google Shape;2568;p101"/>
          <p:cNvSpPr txBox="1"/>
          <p:nvPr/>
        </p:nvSpPr>
        <p:spPr>
          <a:xfrm>
            <a:off x="241395" y="114880"/>
            <a:ext cx="35775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Dopamine Neural Pathways</a:t>
            </a:r>
            <a:endParaRPr b="1" i="0" sz="1600" u="none" cap="none" strike="noStrike">
              <a:solidFill>
                <a:schemeClr val="dk1"/>
              </a:solidFill>
              <a:latin typeface="Arial"/>
              <a:ea typeface="Arial"/>
              <a:cs typeface="Arial"/>
              <a:sym typeface="Arial"/>
            </a:endParaRPr>
          </a:p>
        </p:txBody>
      </p:sp>
      <p:pic>
        <p:nvPicPr>
          <p:cNvPr id="2569" name="Google Shape;2569;p101"/>
          <p:cNvPicPr preferRelativeResize="0"/>
          <p:nvPr/>
        </p:nvPicPr>
        <p:blipFill rotWithShape="1">
          <a:blip r:embed="rId5">
            <a:alphaModFix/>
          </a:blip>
          <a:srcRect b="0" l="0" r="0" t="0"/>
          <a:stretch/>
        </p:blipFill>
        <p:spPr>
          <a:xfrm rot="-3671463">
            <a:off x="3436526" y="654450"/>
            <a:ext cx="382375" cy="488000"/>
          </a:xfrm>
          <a:prstGeom prst="rect">
            <a:avLst/>
          </a:prstGeom>
          <a:noFill/>
          <a:ln>
            <a:noFill/>
          </a:ln>
        </p:spPr>
      </p:pic>
      <p:pic>
        <p:nvPicPr>
          <p:cNvPr id="2570" name="Google Shape;2570;p101"/>
          <p:cNvPicPr preferRelativeResize="0"/>
          <p:nvPr/>
        </p:nvPicPr>
        <p:blipFill rotWithShape="1">
          <a:blip r:embed="rId6">
            <a:alphaModFix/>
          </a:blip>
          <a:srcRect b="48530" l="8088" r="54665" t="16341"/>
          <a:stretch/>
        </p:blipFill>
        <p:spPr>
          <a:xfrm flipH="1">
            <a:off x="4054700" y="2493900"/>
            <a:ext cx="1423925" cy="106522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4" name="Shape 2574"/>
        <p:cNvGrpSpPr/>
        <p:nvPr/>
      </p:nvGrpSpPr>
      <p:grpSpPr>
        <a:xfrm>
          <a:off x="0" y="0"/>
          <a:ext cx="0" cy="0"/>
          <a:chOff x="0" y="0"/>
          <a:chExt cx="0" cy="0"/>
        </a:xfrm>
      </p:grpSpPr>
      <p:grpSp>
        <p:nvGrpSpPr>
          <p:cNvPr id="2575" name="Google Shape;2575;p102"/>
          <p:cNvGrpSpPr/>
          <p:nvPr/>
        </p:nvGrpSpPr>
        <p:grpSpPr>
          <a:xfrm>
            <a:off x="7351791" y="2339938"/>
            <a:ext cx="1134984" cy="1558528"/>
            <a:chOff x="6221889" y="2926374"/>
            <a:chExt cx="924179" cy="1269056"/>
          </a:xfrm>
        </p:grpSpPr>
        <p:grpSp>
          <p:nvGrpSpPr>
            <p:cNvPr id="2576" name="Google Shape;2576;p102"/>
            <p:cNvGrpSpPr/>
            <p:nvPr/>
          </p:nvGrpSpPr>
          <p:grpSpPr>
            <a:xfrm>
              <a:off x="6221889" y="2926374"/>
              <a:ext cx="924179" cy="1269056"/>
              <a:chOff x="6221889" y="2926374"/>
              <a:chExt cx="924179" cy="1269056"/>
            </a:xfrm>
          </p:grpSpPr>
          <p:grpSp>
            <p:nvGrpSpPr>
              <p:cNvPr id="2577" name="Google Shape;2577;p102"/>
              <p:cNvGrpSpPr/>
              <p:nvPr/>
            </p:nvGrpSpPr>
            <p:grpSpPr>
              <a:xfrm>
                <a:off x="6221889" y="2926374"/>
                <a:ext cx="924179" cy="702792"/>
                <a:chOff x="7692889" y="1344149"/>
                <a:chExt cx="924179" cy="702792"/>
              </a:xfrm>
            </p:grpSpPr>
            <p:grpSp>
              <p:nvGrpSpPr>
                <p:cNvPr id="2578" name="Google Shape;2578;p102"/>
                <p:cNvGrpSpPr/>
                <p:nvPr/>
              </p:nvGrpSpPr>
              <p:grpSpPr>
                <a:xfrm rot="5400000">
                  <a:off x="7808596" y="1514377"/>
                  <a:ext cx="535627" cy="529500"/>
                  <a:chOff x="7365092" y="931681"/>
                  <a:chExt cx="535627" cy="529500"/>
                </a:xfrm>
              </p:grpSpPr>
              <p:sp>
                <p:nvSpPr>
                  <p:cNvPr id="2579" name="Google Shape;2579;p102"/>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0" name="Google Shape;2580;p102"/>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81" name="Google Shape;2581;p102"/>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582" name="Google Shape;2582;p102"/>
              <p:cNvPicPr preferRelativeResize="0"/>
              <p:nvPr/>
            </p:nvPicPr>
            <p:blipFill rotWithShape="1">
              <a:blip r:embed="rId3">
                <a:alphaModFix/>
              </a:blip>
              <a:srcRect b="0" l="0" r="0" t="0"/>
              <a:stretch/>
            </p:blipFill>
            <p:spPr>
              <a:xfrm>
                <a:off x="6286988" y="3384079"/>
                <a:ext cx="645525" cy="811351"/>
              </a:xfrm>
              <a:prstGeom prst="rect">
                <a:avLst/>
              </a:prstGeom>
              <a:noFill/>
              <a:ln>
                <a:noFill/>
              </a:ln>
            </p:spPr>
          </p:pic>
        </p:grpSp>
        <p:sp>
          <p:nvSpPr>
            <p:cNvPr id="2583" name="Google Shape;2583;p102"/>
            <p:cNvSpPr txBox="1"/>
            <p:nvPr/>
          </p:nvSpPr>
          <p:spPr>
            <a:xfrm rot="1695">
              <a:off x="6309626" y="3169593"/>
              <a:ext cx="608400" cy="30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D2</a:t>
              </a:r>
              <a:endParaRPr b="1" i="0" sz="1200" u="none" cap="none" strike="noStrike">
                <a:solidFill>
                  <a:schemeClr val="lt1"/>
                </a:solidFill>
                <a:latin typeface="Arial"/>
                <a:ea typeface="Arial"/>
                <a:cs typeface="Arial"/>
                <a:sym typeface="Arial"/>
              </a:endParaRPr>
            </a:p>
          </p:txBody>
        </p:sp>
      </p:grpSp>
      <p:pic>
        <p:nvPicPr>
          <p:cNvPr id="2584" name="Google Shape;2584;p102"/>
          <p:cNvPicPr preferRelativeResize="0"/>
          <p:nvPr/>
        </p:nvPicPr>
        <p:blipFill rotWithShape="1">
          <a:blip r:embed="rId4">
            <a:alphaModFix/>
          </a:blip>
          <a:srcRect b="20146" l="82998" r="0" t="0"/>
          <a:stretch/>
        </p:blipFill>
        <p:spPr>
          <a:xfrm rot="-2699979">
            <a:off x="7087635" y="3986912"/>
            <a:ext cx="344484" cy="227695"/>
          </a:xfrm>
          <a:prstGeom prst="rect">
            <a:avLst/>
          </a:prstGeom>
          <a:noFill/>
          <a:ln>
            <a:noFill/>
          </a:ln>
        </p:spPr>
      </p:pic>
      <p:sp>
        <p:nvSpPr>
          <p:cNvPr id="2585" name="Google Shape;2585;p102"/>
          <p:cNvSpPr txBox="1"/>
          <p:nvPr/>
        </p:nvSpPr>
        <p:spPr>
          <a:xfrm>
            <a:off x="6937931" y="4223490"/>
            <a:ext cx="2075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dopamine</a:t>
            </a:r>
            <a:endParaRPr b="0" i="0" sz="1200" u="none" cap="none" strike="noStrike">
              <a:solidFill>
                <a:schemeClr val="dk1"/>
              </a:solidFill>
              <a:latin typeface="Arial"/>
              <a:ea typeface="Arial"/>
              <a:cs typeface="Arial"/>
              <a:sym typeface="Arial"/>
            </a:endParaRPr>
          </a:p>
        </p:txBody>
      </p:sp>
      <p:pic>
        <p:nvPicPr>
          <p:cNvPr id="2586" name="Google Shape;2586;p102"/>
          <p:cNvPicPr preferRelativeResize="0"/>
          <p:nvPr/>
        </p:nvPicPr>
        <p:blipFill rotWithShape="1">
          <a:blip r:embed="rId4">
            <a:alphaModFix/>
          </a:blip>
          <a:srcRect b="20146" l="82998" r="0" t="0"/>
          <a:stretch/>
        </p:blipFill>
        <p:spPr>
          <a:xfrm rot="9900317">
            <a:off x="6678828" y="3477617"/>
            <a:ext cx="344493" cy="227692"/>
          </a:xfrm>
          <a:prstGeom prst="rect">
            <a:avLst/>
          </a:prstGeom>
          <a:noFill/>
          <a:ln>
            <a:noFill/>
          </a:ln>
        </p:spPr>
      </p:pic>
      <p:pic>
        <p:nvPicPr>
          <p:cNvPr id="2587" name="Google Shape;2587;p102"/>
          <p:cNvPicPr preferRelativeResize="0"/>
          <p:nvPr/>
        </p:nvPicPr>
        <p:blipFill rotWithShape="1">
          <a:blip r:embed="rId4">
            <a:alphaModFix/>
          </a:blip>
          <a:srcRect b="20146" l="82998" r="0" t="0"/>
          <a:stretch/>
        </p:blipFill>
        <p:spPr>
          <a:xfrm rot="-8100096">
            <a:off x="6563382" y="4134259"/>
            <a:ext cx="344487" cy="227695"/>
          </a:xfrm>
          <a:prstGeom prst="rect">
            <a:avLst/>
          </a:prstGeom>
          <a:noFill/>
          <a:ln>
            <a:noFill/>
          </a:ln>
        </p:spPr>
      </p:pic>
      <p:pic>
        <p:nvPicPr>
          <p:cNvPr id="2588" name="Google Shape;2588;p102"/>
          <p:cNvPicPr preferRelativeResize="0"/>
          <p:nvPr/>
        </p:nvPicPr>
        <p:blipFill rotWithShape="1">
          <a:blip r:embed="rId4">
            <a:alphaModFix/>
          </a:blip>
          <a:srcRect b="20146" l="82998" r="0" t="0"/>
          <a:stretch/>
        </p:blipFill>
        <p:spPr>
          <a:xfrm rot="-5635805">
            <a:off x="6608392" y="2957678"/>
            <a:ext cx="344480" cy="227700"/>
          </a:xfrm>
          <a:prstGeom prst="rect">
            <a:avLst/>
          </a:prstGeom>
          <a:noFill/>
          <a:ln>
            <a:noFill/>
          </a:ln>
        </p:spPr>
      </p:pic>
      <p:pic>
        <p:nvPicPr>
          <p:cNvPr id="2589" name="Google Shape;2589;p102"/>
          <p:cNvPicPr preferRelativeResize="0"/>
          <p:nvPr/>
        </p:nvPicPr>
        <p:blipFill rotWithShape="1">
          <a:blip r:embed="rId4">
            <a:alphaModFix/>
          </a:blip>
          <a:srcRect b="20146" l="82998" r="0" t="0"/>
          <a:stretch/>
        </p:blipFill>
        <p:spPr>
          <a:xfrm rot="-466014">
            <a:off x="8271945" y="4361148"/>
            <a:ext cx="344485" cy="227694"/>
          </a:xfrm>
          <a:prstGeom prst="rect">
            <a:avLst/>
          </a:prstGeom>
          <a:noFill/>
          <a:ln>
            <a:noFill/>
          </a:ln>
        </p:spPr>
      </p:pic>
      <p:pic>
        <p:nvPicPr>
          <p:cNvPr id="2590" name="Google Shape;2590;p102"/>
          <p:cNvPicPr preferRelativeResize="0"/>
          <p:nvPr/>
        </p:nvPicPr>
        <p:blipFill rotWithShape="1">
          <a:blip r:embed="rId4">
            <a:alphaModFix/>
          </a:blip>
          <a:srcRect b="20146" l="82998" r="0" t="0"/>
          <a:stretch/>
        </p:blipFill>
        <p:spPr>
          <a:xfrm rot="-9465708">
            <a:off x="8389867" y="3809021"/>
            <a:ext cx="344494" cy="227692"/>
          </a:xfrm>
          <a:prstGeom prst="rect">
            <a:avLst/>
          </a:prstGeom>
          <a:noFill/>
          <a:ln>
            <a:noFill/>
          </a:ln>
        </p:spPr>
      </p:pic>
      <p:pic>
        <p:nvPicPr>
          <p:cNvPr id="2591" name="Google Shape;2591;p102"/>
          <p:cNvPicPr preferRelativeResize="0"/>
          <p:nvPr/>
        </p:nvPicPr>
        <p:blipFill rotWithShape="1">
          <a:blip r:embed="rId4">
            <a:alphaModFix/>
          </a:blip>
          <a:srcRect b="20146" l="82998" r="0" t="0"/>
          <a:stretch/>
        </p:blipFill>
        <p:spPr>
          <a:xfrm rot="-5866137">
            <a:off x="7738654" y="4134264"/>
            <a:ext cx="344484" cy="227696"/>
          </a:xfrm>
          <a:prstGeom prst="rect">
            <a:avLst/>
          </a:prstGeom>
          <a:noFill/>
          <a:ln>
            <a:noFill/>
          </a:ln>
        </p:spPr>
      </p:pic>
      <p:pic>
        <p:nvPicPr>
          <p:cNvPr id="2592" name="Google Shape;2592;p102"/>
          <p:cNvPicPr preferRelativeResize="0"/>
          <p:nvPr/>
        </p:nvPicPr>
        <p:blipFill rotWithShape="1">
          <a:blip r:embed="rId4">
            <a:alphaModFix/>
          </a:blip>
          <a:srcRect b="20146" l="82998" r="0" t="0"/>
          <a:stretch/>
        </p:blipFill>
        <p:spPr>
          <a:xfrm rot="-3401830">
            <a:off x="8648380" y="3352433"/>
            <a:ext cx="344479" cy="227699"/>
          </a:xfrm>
          <a:prstGeom prst="rect">
            <a:avLst/>
          </a:prstGeom>
          <a:noFill/>
          <a:ln>
            <a:noFill/>
          </a:ln>
        </p:spPr>
      </p:pic>
      <p:grpSp>
        <p:nvGrpSpPr>
          <p:cNvPr id="2593" name="Google Shape;2593;p102"/>
          <p:cNvGrpSpPr/>
          <p:nvPr/>
        </p:nvGrpSpPr>
        <p:grpSpPr>
          <a:xfrm>
            <a:off x="6679137" y="437839"/>
            <a:ext cx="2964699" cy="2271248"/>
            <a:chOff x="6221937" y="437839"/>
            <a:chExt cx="2964699" cy="2271248"/>
          </a:xfrm>
        </p:grpSpPr>
        <p:pic>
          <p:nvPicPr>
            <p:cNvPr id="2594" name="Google Shape;2594;p102"/>
            <p:cNvPicPr preferRelativeResize="0"/>
            <p:nvPr/>
          </p:nvPicPr>
          <p:blipFill rotWithShape="1">
            <a:blip r:embed="rId5">
              <a:alphaModFix/>
            </a:blip>
            <a:srcRect b="0" l="0" r="0" t="0"/>
            <a:stretch/>
          </p:blipFill>
          <p:spPr>
            <a:xfrm rot="2152471">
              <a:off x="6613196" y="678900"/>
              <a:ext cx="1401874" cy="1789126"/>
            </a:xfrm>
            <a:prstGeom prst="rect">
              <a:avLst/>
            </a:prstGeom>
            <a:noFill/>
            <a:ln>
              <a:noFill/>
            </a:ln>
          </p:spPr>
        </p:pic>
        <p:sp>
          <p:nvSpPr>
            <p:cNvPr id="2595" name="Google Shape;2595;p102"/>
            <p:cNvSpPr txBox="1"/>
            <p:nvPr/>
          </p:nvSpPr>
          <p:spPr>
            <a:xfrm>
              <a:off x="6971436" y="1213623"/>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000" u="none" cap="none" strike="noStrike">
                  <a:solidFill>
                    <a:schemeClr val="lt1"/>
                  </a:solidFill>
                  <a:latin typeface="Arial"/>
                  <a:ea typeface="Arial"/>
                  <a:cs typeface="Arial"/>
                  <a:sym typeface="Arial"/>
                </a:rPr>
                <a:t>D2 antagonist</a:t>
              </a:r>
              <a:endParaRPr b="1" i="0" sz="1000" u="none" cap="none" strike="noStrike">
                <a:solidFill>
                  <a:schemeClr val="lt1"/>
                </a:solidFill>
                <a:latin typeface="Arial"/>
                <a:ea typeface="Arial"/>
                <a:cs typeface="Arial"/>
                <a:sym typeface="Arial"/>
              </a:endParaRPr>
            </a:p>
          </p:txBody>
        </p:sp>
      </p:grpSp>
      <p:graphicFrame>
        <p:nvGraphicFramePr>
          <p:cNvPr id="2596" name="Google Shape;2596;p102"/>
          <p:cNvGraphicFramePr/>
          <p:nvPr/>
        </p:nvGraphicFramePr>
        <p:xfrm>
          <a:off x="324499" y="654454"/>
          <a:ext cx="3000000" cy="3000000"/>
        </p:xfrm>
        <a:graphic>
          <a:graphicData uri="http://schemas.openxmlformats.org/drawingml/2006/table">
            <a:tbl>
              <a:tblPr>
                <a:noFill/>
                <a:tableStyleId>{3A495FD0-426D-4AC3-B3AA-29DD8DEF6318}</a:tableStyleId>
              </a:tblPr>
              <a:tblGrid>
                <a:gridCol w="1159925"/>
                <a:gridCol w="2538525"/>
              </a:tblGrid>
              <a:tr h="126025">
                <a:tc>
                  <a:txBody>
                    <a:bodyPr/>
                    <a:lstStyle/>
                    <a:p>
                      <a:pPr indent="0" lvl="0" marL="0" marR="0" rtl="0" algn="l">
                        <a:lnSpc>
                          <a:spcPct val="100000"/>
                        </a:lnSpc>
                        <a:spcBef>
                          <a:spcPts val="0"/>
                        </a:spcBef>
                        <a:spcAft>
                          <a:spcPts val="0"/>
                        </a:spcAft>
                        <a:buClr>
                          <a:srgbClr val="000000"/>
                        </a:buClr>
                        <a:buSzPts val="800"/>
                        <a:buFont typeface="Arial"/>
                        <a:buNone/>
                      </a:pPr>
                      <a:r>
                        <a:rPr lang="en" sz="1400" u="none" cap="none" strike="noStrike"/>
                        <a:t>Dopamine Pathway </a:t>
                      </a:r>
                      <a:endParaRPr b="1" sz="1400" u="none" cap="none" strike="noStrike"/>
                    </a:p>
                  </a:txBody>
                  <a:tcPr marT="36000" marB="36000" marR="36000" marL="36000">
                    <a:solidFill>
                      <a:srgbClr val="C9FFE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0" lang="en" sz="1400" u="none" cap="none" strike="noStrike"/>
                        <a:t>Effect of D2 antagonist</a:t>
                      </a:r>
                      <a:endParaRPr b="0" sz="1400" u="none" cap="none" strike="noStrike"/>
                    </a:p>
                  </a:txBody>
                  <a:tcPr marT="36000" marB="36000" marR="36000" marL="36000">
                    <a:solidFill>
                      <a:srgbClr val="C9FFE1"/>
                    </a:solidFill>
                  </a:tcPr>
                </a:tc>
              </a:tr>
              <a:tr h="126025">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Mesolimbic</a:t>
                      </a:r>
                      <a:endParaRPr sz="1400" u="none" cap="none" strike="noStrike"/>
                    </a:p>
                  </a:txBody>
                  <a:tcPr marT="36000" marB="36000" marR="36000" marL="36000"/>
                </a:tc>
                <a:tc>
                  <a:txBody>
                    <a:bodyPr/>
                    <a:lstStyle/>
                    <a:p>
                      <a:pPr indent="0" lvl="0" marL="27432" marR="0" rtl="0" algn="l">
                        <a:lnSpc>
                          <a:spcPct val="115000"/>
                        </a:lnSpc>
                        <a:spcBef>
                          <a:spcPts val="0"/>
                        </a:spcBef>
                        <a:spcAft>
                          <a:spcPts val="0"/>
                        </a:spcAft>
                        <a:buClr>
                          <a:srgbClr val="000000"/>
                        </a:buClr>
                        <a:buSzPts val="1400"/>
                        <a:buFont typeface="Arial"/>
                        <a:buNone/>
                      </a:pPr>
                      <a:r>
                        <a:rPr b="1" lang="en" sz="1400" u="none" cap="none" strike="noStrike"/>
                        <a:t>↓</a:t>
                      </a:r>
                      <a:r>
                        <a:rPr b="1" lang="en" sz="1400" u="none" cap="none" strike="noStrike">
                          <a:solidFill>
                            <a:srgbClr val="000000"/>
                          </a:solidFill>
                        </a:rPr>
                        <a:t> </a:t>
                      </a:r>
                      <a:r>
                        <a:rPr lang="en" sz="1400" u="none" cap="none" strike="noStrike">
                          <a:solidFill>
                            <a:srgbClr val="000000"/>
                          </a:solidFill>
                        </a:rPr>
                        <a:t>DA activity </a:t>
                      </a:r>
                      <a:r>
                        <a:rPr lang="en" sz="1400" u="none" cap="none" strike="noStrike"/>
                        <a:t>-</a:t>
                      </a:r>
                      <a:r>
                        <a:rPr lang="en" sz="1400" u="none" cap="none" strike="noStrike">
                          <a:solidFill>
                            <a:srgbClr val="000000"/>
                          </a:solidFill>
                        </a:rPr>
                        <a:t> reduction of positive symptoms of schizophrenia (hallucinations, delusions)</a:t>
                      </a:r>
                      <a:r>
                        <a:rPr lang="en" sz="1400" u="none" cap="none" strike="noStrike"/>
                        <a:t>.  Side effects of apathy and anhedonia.</a:t>
                      </a:r>
                      <a:endParaRPr sz="1400" u="none" cap="none" strike="noStrike"/>
                    </a:p>
                  </a:txBody>
                  <a:tcPr marT="36000" marB="36000" marR="36000" marL="36000"/>
                </a:tc>
              </a:tr>
              <a:tr h="126025">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Mesocortical</a:t>
                      </a:r>
                      <a:endParaRPr sz="1400" u="none" cap="none" strike="noStrike"/>
                    </a:p>
                  </a:txBody>
                  <a:tcPr marT="36000" marB="36000" marR="36000" marL="36000"/>
                </a:tc>
                <a:tc>
                  <a:txBody>
                    <a:bodyPr/>
                    <a:lstStyle/>
                    <a:p>
                      <a:pPr indent="0" lvl="0" marL="27432" marR="0" rtl="0" algn="l">
                        <a:lnSpc>
                          <a:spcPct val="100000"/>
                        </a:lnSpc>
                        <a:spcBef>
                          <a:spcPts val="0"/>
                        </a:spcBef>
                        <a:spcAft>
                          <a:spcPts val="0"/>
                        </a:spcAft>
                        <a:buClr>
                          <a:schemeClr val="dk1"/>
                        </a:buClr>
                        <a:buSzPts val="800"/>
                        <a:buFont typeface="Arial"/>
                        <a:buNone/>
                      </a:pPr>
                      <a:r>
                        <a:rPr b="1" lang="en" sz="1400" u="none" cap="none" strike="noStrike">
                          <a:solidFill>
                            <a:schemeClr val="dk1"/>
                          </a:solidFill>
                        </a:rPr>
                        <a:t>↓ </a:t>
                      </a:r>
                      <a:r>
                        <a:rPr lang="en" sz="1400" u="none" cap="none" strike="noStrike">
                          <a:solidFill>
                            <a:schemeClr val="dk1"/>
                          </a:solidFill>
                        </a:rPr>
                        <a:t>DA  - potential worsening of negative symptoms </a:t>
                      </a:r>
                      <a:endParaRPr sz="1400" u="none" cap="none" strike="noStrike">
                        <a:solidFill>
                          <a:schemeClr val="dk1"/>
                        </a:solidFill>
                      </a:endParaRPr>
                    </a:p>
                    <a:p>
                      <a:pPr indent="0" lvl="0" marL="27432" marR="0" rtl="0" algn="l">
                        <a:lnSpc>
                          <a:spcPct val="100000"/>
                        </a:lnSpc>
                        <a:spcBef>
                          <a:spcPts val="0"/>
                        </a:spcBef>
                        <a:spcAft>
                          <a:spcPts val="0"/>
                        </a:spcAft>
                        <a:buClr>
                          <a:schemeClr val="dk1"/>
                        </a:buClr>
                        <a:buSzPts val="800"/>
                        <a:buFont typeface="Arial"/>
                        <a:buNone/>
                      </a:pPr>
                      <a:r>
                        <a:rPr lang="en" sz="1400" u="none" cap="none" strike="noStrike">
                          <a:solidFill>
                            <a:schemeClr val="dk1"/>
                          </a:solidFill>
                        </a:rPr>
                        <a:t>(amotivation, anhedonia, blunting of affect, cognitive symptoms)</a:t>
                      </a:r>
                      <a:endParaRPr b="1" sz="1400" u="none" cap="none" strike="noStrike"/>
                    </a:p>
                  </a:txBody>
                  <a:tcPr marT="36000" marB="36000" marR="36000" marL="36000"/>
                </a:tc>
              </a:tr>
              <a:tr h="202700">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Nigrostriatal</a:t>
                      </a:r>
                      <a:endParaRPr sz="1400" u="none" cap="none" strike="noStrike"/>
                    </a:p>
                  </a:txBody>
                  <a:tcPr marT="36000" marB="36000" marR="36000" marL="36000">
                    <a:solidFill>
                      <a:srgbClr val="FFF2CC"/>
                    </a:solidFill>
                  </a:tcPr>
                </a:tc>
                <a:tc>
                  <a:txBody>
                    <a:bodyPr/>
                    <a:lstStyle/>
                    <a:p>
                      <a:pPr indent="0" lvl="0" marL="27432" marR="0" rtl="0" algn="l">
                        <a:lnSpc>
                          <a:spcPct val="100000"/>
                        </a:lnSpc>
                        <a:spcBef>
                          <a:spcPts val="0"/>
                        </a:spcBef>
                        <a:spcAft>
                          <a:spcPts val="0"/>
                        </a:spcAft>
                        <a:buClr>
                          <a:srgbClr val="000000"/>
                        </a:buClr>
                        <a:buSzPts val="800"/>
                        <a:buFont typeface="Arial"/>
                        <a:buNone/>
                      </a:pPr>
                      <a:r>
                        <a:rPr b="1" lang="en" sz="1400" u="none" cap="none" strike="noStrike">
                          <a:solidFill>
                            <a:srgbClr val="000000"/>
                          </a:solidFill>
                        </a:rPr>
                        <a:t>↓ </a:t>
                      </a:r>
                      <a:r>
                        <a:rPr lang="en" sz="1400" u="none" cap="none" strike="noStrike">
                          <a:solidFill>
                            <a:srgbClr val="000000"/>
                          </a:solidFill>
                        </a:rPr>
                        <a:t>DA </a:t>
                      </a:r>
                      <a:r>
                        <a:rPr lang="en" sz="1400" u="none" cap="none" strike="noStrike"/>
                        <a:t>-</a:t>
                      </a:r>
                      <a:r>
                        <a:rPr lang="en" sz="1400" u="none" cap="none" strike="noStrike">
                          <a:solidFill>
                            <a:srgbClr val="000000"/>
                          </a:solidFill>
                        </a:rPr>
                        <a:t> EPS, risk of tardive dyskinesia </a:t>
                      </a:r>
                      <a:endParaRPr sz="1400" u="none" cap="none" strike="noStrike"/>
                    </a:p>
                    <a:p>
                      <a:pPr indent="0" lvl="0" marL="27432" marR="0" rtl="0" algn="l">
                        <a:lnSpc>
                          <a:spcPct val="100000"/>
                        </a:lnSpc>
                        <a:spcBef>
                          <a:spcPts val="0"/>
                        </a:spcBef>
                        <a:spcAft>
                          <a:spcPts val="0"/>
                        </a:spcAft>
                        <a:buClr>
                          <a:srgbClr val="000000"/>
                        </a:buClr>
                        <a:buSzPts val="800"/>
                        <a:buFont typeface="Arial"/>
                        <a:buNone/>
                      </a:pPr>
                      <a:r>
                        <a:t/>
                      </a:r>
                      <a:endParaRPr sz="1400" u="none" cap="none" strike="noStrike"/>
                    </a:p>
                  </a:txBody>
                  <a:tcPr marT="36000" marB="36000" marR="36000" marL="36000">
                    <a:solidFill>
                      <a:srgbClr val="FFF2CC"/>
                    </a:solidFill>
                  </a:tcPr>
                </a:tc>
              </a:tr>
              <a:tr h="202700">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Tubero-</a:t>
                      </a:r>
                      <a:endParaRPr sz="1400" u="none" cap="none" strike="noStrike"/>
                    </a:p>
                    <a:p>
                      <a:pPr indent="0" lvl="0" marL="27432" marR="0" rtl="0" algn="l">
                        <a:lnSpc>
                          <a:spcPct val="100000"/>
                        </a:lnSpc>
                        <a:spcBef>
                          <a:spcPts val="0"/>
                        </a:spcBef>
                        <a:spcAft>
                          <a:spcPts val="0"/>
                        </a:spcAft>
                        <a:buClr>
                          <a:srgbClr val="000000"/>
                        </a:buClr>
                        <a:buSzPts val="800"/>
                        <a:buFont typeface="Arial"/>
                        <a:buNone/>
                      </a:pPr>
                      <a:r>
                        <a:rPr lang="en" sz="1400" u="none" cap="none" strike="noStrike"/>
                        <a:t>infundibular</a:t>
                      </a:r>
                      <a:endParaRPr sz="1400" u="none" cap="none" strike="noStrike"/>
                    </a:p>
                  </a:txBody>
                  <a:tcPr marT="36000" marB="36000" marR="36000" marL="36000"/>
                </a:tc>
                <a:tc>
                  <a:txBody>
                    <a:bodyPr/>
                    <a:lstStyle/>
                    <a:p>
                      <a:pPr indent="0" lvl="0" marL="27432" marR="0" rtl="0" algn="l">
                        <a:lnSpc>
                          <a:spcPct val="100000"/>
                        </a:lnSpc>
                        <a:spcBef>
                          <a:spcPts val="0"/>
                        </a:spcBef>
                        <a:spcAft>
                          <a:spcPts val="0"/>
                        </a:spcAft>
                        <a:buClr>
                          <a:srgbClr val="000000"/>
                        </a:buClr>
                        <a:buSzPts val="800"/>
                        <a:buFont typeface="Arial"/>
                        <a:buNone/>
                      </a:pPr>
                      <a:r>
                        <a:rPr b="1" lang="en" sz="1400" u="none" cap="none" strike="noStrike">
                          <a:solidFill>
                            <a:srgbClr val="000000"/>
                          </a:solidFill>
                        </a:rPr>
                        <a:t>↓ </a:t>
                      </a:r>
                      <a:r>
                        <a:rPr lang="en" sz="1400" u="none" cap="none" strike="noStrike">
                          <a:solidFill>
                            <a:srgbClr val="000000"/>
                          </a:solidFill>
                        </a:rPr>
                        <a:t>DA  </a:t>
                      </a:r>
                      <a:r>
                        <a:rPr lang="en" sz="1400" u="none" cap="none" strike="noStrike"/>
                        <a:t>-</a:t>
                      </a:r>
                      <a:r>
                        <a:rPr lang="en" sz="1400" u="none" cap="none" strike="noStrike">
                          <a:solidFill>
                            <a:srgbClr val="000000"/>
                          </a:solidFill>
                        </a:rPr>
                        <a:t> increased prolactin, risk of breast growth (gynecomastia)</a:t>
                      </a:r>
                      <a:endParaRPr sz="1400" u="none" cap="none" strike="noStrike"/>
                    </a:p>
                  </a:txBody>
                  <a:tcPr marT="36000" marB="36000" marR="36000" marL="36000"/>
                </a:tc>
              </a:tr>
            </a:tbl>
          </a:graphicData>
        </a:graphic>
      </p:graphicFrame>
      <p:sp>
        <p:nvSpPr>
          <p:cNvPr id="2597" name="Google Shape;2597;p102"/>
          <p:cNvSpPr txBox="1"/>
          <p:nvPr/>
        </p:nvSpPr>
        <p:spPr>
          <a:xfrm>
            <a:off x="241395" y="114880"/>
            <a:ext cx="35775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Dopamine Neural Pathways</a:t>
            </a:r>
            <a:endParaRPr b="1" i="0" sz="1600" u="none" cap="none" strike="noStrike">
              <a:solidFill>
                <a:schemeClr val="dk1"/>
              </a:solidFill>
              <a:latin typeface="Arial"/>
              <a:ea typeface="Arial"/>
              <a:cs typeface="Arial"/>
              <a:sym typeface="Arial"/>
            </a:endParaRPr>
          </a:p>
        </p:txBody>
      </p:sp>
      <p:pic>
        <p:nvPicPr>
          <p:cNvPr id="2598" name="Google Shape;2598;p102"/>
          <p:cNvPicPr preferRelativeResize="0"/>
          <p:nvPr/>
        </p:nvPicPr>
        <p:blipFill rotWithShape="1">
          <a:blip r:embed="rId5">
            <a:alphaModFix/>
          </a:blip>
          <a:srcRect b="0" l="0" r="0" t="0"/>
          <a:stretch/>
        </p:blipFill>
        <p:spPr>
          <a:xfrm rot="-3671463">
            <a:off x="3436526" y="654450"/>
            <a:ext cx="382375" cy="488000"/>
          </a:xfrm>
          <a:prstGeom prst="rect">
            <a:avLst/>
          </a:prstGeom>
          <a:noFill/>
          <a:ln>
            <a:noFill/>
          </a:ln>
        </p:spPr>
      </p:pic>
      <p:pic>
        <p:nvPicPr>
          <p:cNvPr id="2599" name="Google Shape;2599;p102"/>
          <p:cNvPicPr preferRelativeResize="0"/>
          <p:nvPr/>
        </p:nvPicPr>
        <p:blipFill rotWithShape="1">
          <a:blip r:embed="rId6">
            <a:alphaModFix/>
          </a:blip>
          <a:srcRect b="4057" l="53765" r="8989" t="60815"/>
          <a:stretch/>
        </p:blipFill>
        <p:spPr>
          <a:xfrm flipH="1">
            <a:off x="4042000" y="3498413"/>
            <a:ext cx="1134775" cy="84888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22"/>
          <p:cNvPicPr preferRelativeResize="0"/>
          <p:nvPr/>
        </p:nvPicPr>
        <p:blipFill rotWithShape="1">
          <a:blip r:embed="rId3">
            <a:alphaModFix/>
          </a:blip>
          <a:srcRect b="0" l="0" r="0" t="0"/>
          <a:stretch/>
        </p:blipFill>
        <p:spPr>
          <a:xfrm>
            <a:off x="350200" y="381997"/>
            <a:ext cx="1798101" cy="1837293"/>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3" name="Shape 2603"/>
        <p:cNvGrpSpPr/>
        <p:nvPr/>
      </p:nvGrpSpPr>
      <p:grpSpPr>
        <a:xfrm>
          <a:off x="0" y="0"/>
          <a:ext cx="0" cy="0"/>
          <a:chOff x="0" y="0"/>
          <a:chExt cx="0" cy="0"/>
        </a:xfrm>
      </p:grpSpPr>
      <p:grpSp>
        <p:nvGrpSpPr>
          <p:cNvPr id="2604" name="Google Shape;2604;p103"/>
          <p:cNvGrpSpPr/>
          <p:nvPr/>
        </p:nvGrpSpPr>
        <p:grpSpPr>
          <a:xfrm>
            <a:off x="7351791" y="2339938"/>
            <a:ext cx="1134984" cy="1558528"/>
            <a:chOff x="6221889" y="2926374"/>
            <a:chExt cx="924179" cy="1269056"/>
          </a:xfrm>
        </p:grpSpPr>
        <p:grpSp>
          <p:nvGrpSpPr>
            <p:cNvPr id="2605" name="Google Shape;2605;p103"/>
            <p:cNvGrpSpPr/>
            <p:nvPr/>
          </p:nvGrpSpPr>
          <p:grpSpPr>
            <a:xfrm>
              <a:off x="6221889" y="2926374"/>
              <a:ext cx="924179" cy="1269056"/>
              <a:chOff x="6221889" y="2926374"/>
              <a:chExt cx="924179" cy="1269056"/>
            </a:xfrm>
          </p:grpSpPr>
          <p:grpSp>
            <p:nvGrpSpPr>
              <p:cNvPr id="2606" name="Google Shape;2606;p103"/>
              <p:cNvGrpSpPr/>
              <p:nvPr/>
            </p:nvGrpSpPr>
            <p:grpSpPr>
              <a:xfrm>
                <a:off x="6221889" y="2926374"/>
                <a:ext cx="924179" cy="702792"/>
                <a:chOff x="7692889" y="1344149"/>
                <a:chExt cx="924179" cy="702792"/>
              </a:xfrm>
            </p:grpSpPr>
            <p:grpSp>
              <p:nvGrpSpPr>
                <p:cNvPr id="2607" name="Google Shape;2607;p103"/>
                <p:cNvGrpSpPr/>
                <p:nvPr/>
              </p:nvGrpSpPr>
              <p:grpSpPr>
                <a:xfrm rot="5400000">
                  <a:off x="7808596" y="1514377"/>
                  <a:ext cx="535627" cy="529500"/>
                  <a:chOff x="7365092" y="931681"/>
                  <a:chExt cx="535627" cy="529500"/>
                </a:xfrm>
              </p:grpSpPr>
              <p:sp>
                <p:nvSpPr>
                  <p:cNvPr id="2608" name="Google Shape;2608;p103"/>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9" name="Google Shape;2609;p103"/>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10" name="Google Shape;2610;p103"/>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11" name="Google Shape;2611;p103"/>
              <p:cNvPicPr preferRelativeResize="0"/>
              <p:nvPr/>
            </p:nvPicPr>
            <p:blipFill rotWithShape="1">
              <a:blip r:embed="rId3">
                <a:alphaModFix/>
              </a:blip>
              <a:srcRect b="0" l="0" r="0" t="0"/>
              <a:stretch/>
            </p:blipFill>
            <p:spPr>
              <a:xfrm>
                <a:off x="6286988" y="3384079"/>
                <a:ext cx="645525" cy="811351"/>
              </a:xfrm>
              <a:prstGeom prst="rect">
                <a:avLst/>
              </a:prstGeom>
              <a:noFill/>
              <a:ln>
                <a:noFill/>
              </a:ln>
            </p:spPr>
          </p:pic>
        </p:grpSp>
        <p:sp>
          <p:nvSpPr>
            <p:cNvPr id="2612" name="Google Shape;2612;p103"/>
            <p:cNvSpPr txBox="1"/>
            <p:nvPr/>
          </p:nvSpPr>
          <p:spPr>
            <a:xfrm rot="1695">
              <a:off x="6309626" y="3169593"/>
              <a:ext cx="608400" cy="30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D2</a:t>
              </a:r>
              <a:endParaRPr b="1" i="0" sz="1200" u="none" cap="none" strike="noStrike">
                <a:solidFill>
                  <a:schemeClr val="lt1"/>
                </a:solidFill>
                <a:latin typeface="Arial"/>
                <a:ea typeface="Arial"/>
                <a:cs typeface="Arial"/>
                <a:sym typeface="Arial"/>
              </a:endParaRPr>
            </a:p>
          </p:txBody>
        </p:sp>
      </p:grpSp>
      <p:pic>
        <p:nvPicPr>
          <p:cNvPr id="2613" name="Google Shape;2613;p103"/>
          <p:cNvPicPr preferRelativeResize="0"/>
          <p:nvPr/>
        </p:nvPicPr>
        <p:blipFill rotWithShape="1">
          <a:blip r:embed="rId4">
            <a:alphaModFix/>
          </a:blip>
          <a:srcRect b="20146" l="82998" r="0" t="0"/>
          <a:stretch/>
        </p:blipFill>
        <p:spPr>
          <a:xfrm rot="-2699979">
            <a:off x="7087635" y="3986912"/>
            <a:ext cx="344484" cy="227695"/>
          </a:xfrm>
          <a:prstGeom prst="rect">
            <a:avLst/>
          </a:prstGeom>
          <a:noFill/>
          <a:ln>
            <a:noFill/>
          </a:ln>
        </p:spPr>
      </p:pic>
      <p:sp>
        <p:nvSpPr>
          <p:cNvPr id="2614" name="Google Shape;2614;p103"/>
          <p:cNvSpPr txBox="1"/>
          <p:nvPr/>
        </p:nvSpPr>
        <p:spPr>
          <a:xfrm>
            <a:off x="6937931" y="4223490"/>
            <a:ext cx="2075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dopamine</a:t>
            </a:r>
            <a:endParaRPr b="0" i="0" sz="1200" u="none" cap="none" strike="noStrike">
              <a:solidFill>
                <a:schemeClr val="dk1"/>
              </a:solidFill>
              <a:latin typeface="Arial"/>
              <a:ea typeface="Arial"/>
              <a:cs typeface="Arial"/>
              <a:sym typeface="Arial"/>
            </a:endParaRPr>
          </a:p>
        </p:txBody>
      </p:sp>
      <p:pic>
        <p:nvPicPr>
          <p:cNvPr id="2615" name="Google Shape;2615;p103"/>
          <p:cNvPicPr preferRelativeResize="0"/>
          <p:nvPr/>
        </p:nvPicPr>
        <p:blipFill rotWithShape="1">
          <a:blip r:embed="rId4">
            <a:alphaModFix/>
          </a:blip>
          <a:srcRect b="20146" l="82998" r="0" t="0"/>
          <a:stretch/>
        </p:blipFill>
        <p:spPr>
          <a:xfrm rot="9900317">
            <a:off x="6678828" y="3477617"/>
            <a:ext cx="344493" cy="227692"/>
          </a:xfrm>
          <a:prstGeom prst="rect">
            <a:avLst/>
          </a:prstGeom>
          <a:noFill/>
          <a:ln>
            <a:noFill/>
          </a:ln>
        </p:spPr>
      </p:pic>
      <p:pic>
        <p:nvPicPr>
          <p:cNvPr id="2616" name="Google Shape;2616;p103"/>
          <p:cNvPicPr preferRelativeResize="0"/>
          <p:nvPr/>
        </p:nvPicPr>
        <p:blipFill rotWithShape="1">
          <a:blip r:embed="rId4">
            <a:alphaModFix/>
          </a:blip>
          <a:srcRect b="20146" l="82998" r="0" t="0"/>
          <a:stretch/>
        </p:blipFill>
        <p:spPr>
          <a:xfrm rot="-8100096">
            <a:off x="6563382" y="4134259"/>
            <a:ext cx="344487" cy="227695"/>
          </a:xfrm>
          <a:prstGeom prst="rect">
            <a:avLst/>
          </a:prstGeom>
          <a:noFill/>
          <a:ln>
            <a:noFill/>
          </a:ln>
        </p:spPr>
      </p:pic>
      <p:pic>
        <p:nvPicPr>
          <p:cNvPr id="2617" name="Google Shape;2617;p103"/>
          <p:cNvPicPr preferRelativeResize="0"/>
          <p:nvPr/>
        </p:nvPicPr>
        <p:blipFill rotWithShape="1">
          <a:blip r:embed="rId4">
            <a:alphaModFix/>
          </a:blip>
          <a:srcRect b="20146" l="82998" r="0" t="0"/>
          <a:stretch/>
        </p:blipFill>
        <p:spPr>
          <a:xfrm rot="-5635805">
            <a:off x="6608392" y="2957678"/>
            <a:ext cx="344480" cy="227700"/>
          </a:xfrm>
          <a:prstGeom prst="rect">
            <a:avLst/>
          </a:prstGeom>
          <a:noFill/>
          <a:ln>
            <a:noFill/>
          </a:ln>
        </p:spPr>
      </p:pic>
      <p:pic>
        <p:nvPicPr>
          <p:cNvPr id="2618" name="Google Shape;2618;p103"/>
          <p:cNvPicPr preferRelativeResize="0"/>
          <p:nvPr/>
        </p:nvPicPr>
        <p:blipFill rotWithShape="1">
          <a:blip r:embed="rId4">
            <a:alphaModFix/>
          </a:blip>
          <a:srcRect b="20146" l="82998" r="0" t="0"/>
          <a:stretch/>
        </p:blipFill>
        <p:spPr>
          <a:xfrm rot="-466014">
            <a:off x="8271945" y="4361148"/>
            <a:ext cx="344485" cy="227694"/>
          </a:xfrm>
          <a:prstGeom prst="rect">
            <a:avLst/>
          </a:prstGeom>
          <a:noFill/>
          <a:ln>
            <a:noFill/>
          </a:ln>
        </p:spPr>
      </p:pic>
      <p:pic>
        <p:nvPicPr>
          <p:cNvPr id="2619" name="Google Shape;2619;p103"/>
          <p:cNvPicPr preferRelativeResize="0"/>
          <p:nvPr/>
        </p:nvPicPr>
        <p:blipFill rotWithShape="1">
          <a:blip r:embed="rId4">
            <a:alphaModFix/>
          </a:blip>
          <a:srcRect b="20146" l="82998" r="0" t="0"/>
          <a:stretch/>
        </p:blipFill>
        <p:spPr>
          <a:xfrm rot="-9465708">
            <a:off x="8389867" y="3809021"/>
            <a:ext cx="344494" cy="227692"/>
          </a:xfrm>
          <a:prstGeom prst="rect">
            <a:avLst/>
          </a:prstGeom>
          <a:noFill/>
          <a:ln>
            <a:noFill/>
          </a:ln>
        </p:spPr>
      </p:pic>
      <p:pic>
        <p:nvPicPr>
          <p:cNvPr id="2620" name="Google Shape;2620;p103"/>
          <p:cNvPicPr preferRelativeResize="0"/>
          <p:nvPr/>
        </p:nvPicPr>
        <p:blipFill rotWithShape="1">
          <a:blip r:embed="rId4">
            <a:alphaModFix/>
          </a:blip>
          <a:srcRect b="20146" l="82998" r="0" t="0"/>
          <a:stretch/>
        </p:blipFill>
        <p:spPr>
          <a:xfrm rot="-5866137">
            <a:off x="7738654" y="4134264"/>
            <a:ext cx="344484" cy="227696"/>
          </a:xfrm>
          <a:prstGeom prst="rect">
            <a:avLst/>
          </a:prstGeom>
          <a:noFill/>
          <a:ln>
            <a:noFill/>
          </a:ln>
        </p:spPr>
      </p:pic>
      <p:pic>
        <p:nvPicPr>
          <p:cNvPr id="2621" name="Google Shape;2621;p103"/>
          <p:cNvPicPr preferRelativeResize="0"/>
          <p:nvPr/>
        </p:nvPicPr>
        <p:blipFill rotWithShape="1">
          <a:blip r:embed="rId4">
            <a:alphaModFix/>
          </a:blip>
          <a:srcRect b="20146" l="82998" r="0" t="0"/>
          <a:stretch/>
        </p:blipFill>
        <p:spPr>
          <a:xfrm rot="-3401830">
            <a:off x="8648380" y="3352433"/>
            <a:ext cx="344479" cy="227699"/>
          </a:xfrm>
          <a:prstGeom prst="rect">
            <a:avLst/>
          </a:prstGeom>
          <a:noFill/>
          <a:ln>
            <a:noFill/>
          </a:ln>
        </p:spPr>
      </p:pic>
      <p:grpSp>
        <p:nvGrpSpPr>
          <p:cNvPr id="2622" name="Google Shape;2622;p103"/>
          <p:cNvGrpSpPr/>
          <p:nvPr/>
        </p:nvGrpSpPr>
        <p:grpSpPr>
          <a:xfrm>
            <a:off x="6679137" y="437839"/>
            <a:ext cx="2964699" cy="2271248"/>
            <a:chOff x="6221937" y="437839"/>
            <a:chExt cx="2964699" cy="2271248"/>
          </a:xfrm>
        </p:grpSpPr>
        <p:pic>
          <p:nvPicPr>
            <p:cNvPr id="2623" name="Google Shape;2623;p103"/>
            <p:cNvPicPr preferRelativeResize="0"/>
            <p:nvPr/>
          </p:nvPicPr>
          <p:blipFill rotWithShape="1">
            <a:blip r:embed="rId5">
              <a:alphaModFix/>
            </a:blip>
            <a:srcRect b="0" l="0" r="0" t="0"/>
            <a:stretch/>
          </p:blipFill>
          <p:spPr>
            <a:xfrm rot="2152471">
              <a:off x="6613196" y="678900"/>
              <a:ext cx="1401874" cy="1789126"/>
            </a:xfrm>
            <a:prstGeom prst="rect">
              <a:avLst/>
            </a:prstGeom>
            <a:noFill/>
            <a:ln>
              <a:noFill/>
            </a:ln>
          </p:spPr>
        </p:pic>
        <p:sp>
          <p:nvSpPr>
            <p:cNvPr id="2624" name="Google Shape;2624;p103"/>
            <p:cNvSpPr txBox="1"/>
            <p:nvPr/>
          </p:nvSpPr>
          <p:spPr>
            <a:xfrm>
              <a:off x="6971436" y="1213623"/>
              <a:ext cx="221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1000" u="none" cap="none" strike="noStrike">
                  <a:solidFill>
                    <a:schemeClr val="lt1"/>
                  </a:solidFill>
                  <a:latin typeface="Arial"/>
                  <a:ea typeface="Arial"/>
                  <a:cs typeface="Arial"/>
                  <a:sym typeface="Arial"/>
                </a:rPr>
                <a:t>D2 antagonist</a:t>
              </a:r>
              <a:endParaRPr b="1" i="0" sz="1000" u="none" cap="none" strike="noStrike">
                <a:solidFill>
                  <a:schemeClr val="lt1"/>
                </a:solidFill>
                <a:latin typeface="Arial"/>
                <a:ea typeface="Arial"/>
                <a:cs typeface="Arial"/>
                <a:sym typeface="Arial"/>
              </a:endParaRPr>
            </a:p>
          </p:txBody>
        </p:sp>
      </p:grpSp>
      <p:graphicFrame>
        <p:nvGraphicFramePr>
          <p:cNvPr id="2625" name="Google Shape;2625;p103"/>
          <p:cNvGraphicFramePr/>
          <p:nvPr/>
        </p:nvGraphicFramePr>
        <p:xfrm>
          <a:off x="324499" y="654454"/>
          <a:ext cx="3000000" cy="3000000"/>
        </p:xfrm>
        <a:graphic>
          <a:graphicData uri="http://schemas.openxmlformats.org/drawingml/2006/table">
            <a:tbl>
              <a:tblPr>
                <a:noFill/>
                <a:tableStyleId>{3A495FD0-426D-4AC3-B3AA-29DD8DEF6318}</a:tableStyleId>
              </a:tblPr>
              <a:tblGrid>
                <a:gridCol w="1159925"/>
                <a:gridCol w="2538525"/>
              </a:tblGrid>
              <a:tr h="126025">
                <a:tc>
                  <a:txBody>
                    <a:bodyPr/>
                    <a:lstStyle/>
                    <a:p>
                      <a:pPr indent="0" lvl="0" marL="0" marR="0" rtl="0" algn="l">
                        <a:lnSpc>
                          <a:spcPct val="100000"/>
                        </a:lnSpc>
                        <a:spcBef>
                          <a:spcPts val="0"/>
                        </a:spcBef>
                        <a:spcAft>
                          <a:spcPts val="0"/>
                        </a:spcAft>
                        <a:buClr>
                          <a:srgbClr val="000000"/>
                        </a:buClr>
                        <a:buSzPts val="800"/>
                        <a:buFont typeface="Arial"/>
                        <a:buNone/>
                      </a:pPr>
                      <a:r>
                        <a:rPr lang="en" sz="1400" u="none" cap="none" strike="noStrike"/>
                        <a:t>Dopamine Pathway </a:t>
                      </a:r>
                      <a:endParaRPr b="1" sz="1400" u="none" cap="none" strike="noStrike"/>
                    </a:p>
                  </a:txBody>
                  <a:tcPr marT="36000" marB="36000" marR="36000" marL="36000">
                    <a:solidFill>
                      <a:srgbClr val="C9FFE1"/>
                    </a:solidFill>
                  </a:tcPr>
                </a:tc>
                <a:tc>
                  <a:txBody>
                    <a:bodyPr/>
                    <a:lstStyle/>
                    <a:p>
                      <a:pPr indent="0" lvl="0" marL="0" marR="0" rtl="0" algn="l">
                        <a:lnSpc>
                          <a:spcPct val="100000"/>
                        </a:lnSpc>
                        <a:spcBef>
                          <a:spcPts val="0"/>
                        </a:spcBef>
                        <a:spcAft>
                          <a:spcPts val="0"/>
                        </a:spcAft>
                        <a:buClr>
                          <a:srgbClr val="000000"/>
                        </a:buClr>
                        <a:buSzPts val="800"/>
                        <a:buFont typeface="Arial"/>
                        <a:buNone/>
                      </a:pPr>
                      <a:r>
                        <a:rPr b="0" lang="en" sz="1400" u="none" cap="none" strike="noStrike"/>
                        <a:t>Effect of D2 antagonist</a:t>
                      </a:r>
                      <a:endParaRPr b="0" sz="1400" u="none" cap="none" strike="noStrike"/>
                    </a:p>
                  </a:txBody>
                  <a:tcPr marT="36000" marB="36000" marR="36000" marL="36000">
                    <a:solidFill>
                      <a:srgbClr val="C9FFE1"/>
                    </a:solidFill>
                  </a:tcPr>
                </a:tc>
              </a:tr>
              <a:tr h="126025">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Mesolimbic</a:t>
                      </a:r>
                      <a:endParaRPr sz="1400" u="none" cap="none" strike="noStrike"/>
                    </a:p>
                  </a:txBody>
                  <a:tcPr marT="36000" marB="36000" marR="36000" marL="36000"/>
                </a:tc>
                <a:tc>
                  <a:txBody>
                    <a:bodyPr/>
                    <a:lstStyle/>
                    <a:p>
                      <a:pPr indent="0" lvl="0" marL="27432" marR="0" rtl="0" algn="l">
                        <a:lnSpc>
                          <a:spcPct val="115000"/>
                        </a:lnSpc>
                        <a:spcBef>
                          <a:spcPts val="0"/>
                        </a:spcBef>
                        <a:spcAft>
                          <a:spcPts val="0"/>
                        </a:spcAft>
                        <a:buClr>
                          <a:srgbClr val="000000"/>
                        </a:buClr>
                        <a:buSzPts val="1400"/>
                        <a:buFont typeface="Arial"/>
                        <a:buNone/>
                      </a:pPr>
                      <a:r>
                        <a:rPr b="1" lang="en" sz="1400" u="none" cap="none" strike="noStrike"/>
                        <a:t>↓</a:t>
                      </a:r>
                      <a:r>
                        <a:rPr b="1" lang="en" sz="1400" u="none" cap="none" strike="noStrike">
                          <a:solidFill>
                            <a:srgbClr val="000000"/>
                          </a:solidFill>
                        </a:rPr>
                        <a:t> </a:t>
                      </a:r>
                      <a:r>
                        <a:rPr lang="en" sz="1400" u="none" cap="none" strike="noStrike">
                          <a:solidFill>
                            <a:srgbClr val="000000"/>
                          </a:solidFill>
                        </a:rPr>
                        <a:t>DA activity </a:t>
                      </a:r>
                      <a:r>
                        <a:rPr lang="en" sz="1400" u="none" cap="none" strike="noStrike"/>
                        <a:t>-</a:t>
                      </a:r>
                      <a:r>
                        <a:rPr lang="en" sz="1400" u="none" cap="none" strike="noStrike">
                          <a:solidFill>
                            <a:srgbClr val="000000"/>
                          </a:solidFill>
                        </a:rPr>
                        <a:t> reduction of positive symptoms of schizophrenia (hallucinations, delusions)</a:t>
                      </a:r>
                      <a:r>
                        <a:rPr lang="en" sz="1400" u="none" cap="none" strike="noStrike"/>
                        <a:t>.  Side effects of apathy and anhedonia.</a:t>
                      </a:r>
                      <a:endParaRPr sz="1400" u="none" cap="none" strike="noStrike"/>
                    </a:p>
                  </a:txBody>
                  <a:tcPr marT="36000" marB="36000" marR="36000" marL="36000"/>
                </a:tc>
              </a:tr>
              <a:tr h="126025">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Mesocortical</a:t>
                      </a:r>
                      <a:endParaRPr sz="1400" u="none" cap="none" strike="noStrike"/>
                    </a:p>
                  </a:txBody>
                  <a:tcPr marT="36000" marB="36000" marR="36000" marL="36000"/>
                </a:tc>
                <a:tc>
                  <a:txBody>
                    <a:bodyPr/>
                    <a:lstStyle/>
                    <a:p>
                      <a:pPr indent="0" lvl="0" marL="27432" marR="0" rtl="0" algn="l">
                        <a:lnSpc>
                          <a:spcPct val="100000"/>
                        </a:lnSpc>
                        <a:spcBef>
                          <a:spcPts val="0"/>
                        </a:spcBef>
                        <a:spcAft>
                          <a:spcPts val="0"/>
                        </a:spcAft>
                        <a:buClr>
                          <a:schemeClr val="dk1"/>
                        </a:buClr>
                        <a:buSzPts val="800"/>
                        <a:buFont typeface="Arial"/>
                        <a:buNone/>
                      </a:pPr>
                      <a:r>
                        <a:rPr b="1" lang="en" sz="1400" u="none" cap="none" strike="noStrike">
                          <a:solidFill>
                            <a:schemeClr val="dk1"/>
                          </a:solidFill>
                        </a:rPr>
                        <a:t>↓ </a:t>
                      </a:r>
                      <a:r>
                        <a:rPr lang="en" sz="1400" u="none" cap="none" strike="noStrike">
                          <a:solidFill>
                            <a:schemeClr val="dk1"/>
                          </a:solidFill>
                        </a:rPr>
                        <a:t>DA  - potential worsening of negative symptoms </a:t>
                      </a:r>
                      <a:endParaRPr sz="1400" u="none" cap="none" strike="noStrike">
                        <a:solidFill>
                          <a:schemeClr val="dk1"/>
                        </a:solidFill>
                      </a:endParaRPr>
                    </a:p>
                    <a:p>
                      <a:pPr indent="0" lvl="0" marL="27432" marR="0" rtl="0" algn="l">
                        <a:lnSpc>
                          <a:spcPct val="100000"/>
                        </a:lnSpc>
                        <a:spcBef>
                          <a:spcPts val="0"/>
                        </a:spcBef>
                        <a:spcAft>
                          <a:spcPts val="0"/>
                        </a:spcAft>
                        <a:buClr>
                          <a:schemeClr val="dk1"/>
                        </a:buClr>
                        <a:buSzPts val="800"/>
                        <a:buFont typeface="Arial"/>
                        <a:buNone/>
                      </a:pPr>
                      <a:r>
                        <a:rPr lang="en" sz="1400" u="none" cap="none" strike="noStrike">
                          <a:solidFill>
                            <a:schemeClr val="dk1"/>
                          </a:solidFill>
                        </a:rPr>
                        <a:t>(amotivation, anhedonia, blunting of affect, cognitive symptoms)</a:t>
                      </a:r>
                      <a:endParaRPr b="1" sz="1400" u="none" cap="none" strike="noStrike"/>
                    </a:p>
                  </a:txBody>
                  <a:tcPr marT="36000" marB="36000" marR="36000" marL="36000"/>
                </a:tc>
              </a:tr>
              <a:tr h="202700">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Nigrostriatal</a:t>
                      </a:r>
                      <a:endParaRPr sz="1400" u="none" cap="none" strike="noStrike"/>
                    </a:p>
                  </a:txBody>
                  <a:tcPr marT="36000" marB="36000" marR="36000" marL="36000">
                    <a:solidFill>
                      <a:schemeClr val="lt1"/>
                    </a:solidFill>
                  </a:tcPr>
                </a:tc>
                <a:tc>
                  <a:txBody>
                    <a:bodyPr/>
                    <a:lstStyle/>
                    <a:p>
                      <a:pPr indent="0" lvl="0" marL="27432" marR="0" rtl="0" algn="l">
                        <a:lnSpc>
                          <a:spcPct val="100000"/>
                        </a:lnSpc>
                        <a:spcBef>
                          <a:spcPts val="0"/>
                        </a:spcBef>
                        <a:spcAft>
                          <a:spcPts val="0"/>
                        </a:spcAft>
                        <a:buClr>
                          <a:srgbClr val="000000"/>
                        </a:buClr>
                        <a:buSzPts val="800"/>
                        <a:buFont typeface="Arial"/>
                        <a:buNone/>
                      </a:pPr>
                      <a:r>
                        <a:rPr b="1" lang="en" sz="1400" u="none" cap="none" strike="noStrike">
                          <a:solidFill>
                            <a:srgbClr val="000000"/>
                          </a:solidFill>
                        </a:rPr>
                        <a:t>↓ </a:t>
                      </a:r>
                      <a:r>
                        <a:rPr lang="en" sz="1400" u="none" cap="none" strike="noStrike">
                          <a:solidFill>
                            <a:srgbClr val="000000"/>
                          </a:solidFill>
                        </a:rPr>
                        <a:t>DA </a:t>
                      </a:r>
                      <a:r>
                        <a:rPr lang="en" sz="1400" u="none" cap="none" strike="noStrike"/>
                        <a:t>-</a:t>
                      </a:r>
                      <a:r>
                        <a:rPr lang="en" sz="1400" u="none" cap="none" strike="noStrike">
                          <a:solidFill>
                            <a:srgbClr val="000000"/>
                          </a:solidFill>
                        </a:rPr>
                        <a:t> EPS, risk of tardive dyskinesia </a:t>
                      </a:r>
                      <a:endParaRPr sz="1400" u="none" cap="none" strike="noStrike"/>
                    </a:p>
                    <a:p>
                      <a:pPr indent="0" lvl="0" marL="27432" marR="0" rtl="0" algn="l">
                        <a:lnSpc>
                          <a:spcPct val="100000"/>
                        </a:lnSpc>
                        <a:spcBef>
                          <a:spcPts val="0"/>
                        </a:spcBef>
                        <a:spcAft>
                          <a:spcPts val="0"/>
                        </a:spcAft>
                        <a:buClr>
                          <a:srgbClr val="000000"/>
                        </a:buClr>
                        <a:buSzPts val="800"/>
                        <a:buFont typeface="Arial"/>
                        <a:buNone/>
                      </a:pPr>
                      <a:r>
                        <a:t/>
                      </a:r>
                      <a:endParaRPr sz="1400" u="none" cap="none" strike="noStrike"/>
                    </a:p>
                  </a:txBody>
                  <a:tcPr marT="36000" marB="36000" marR="36000" marL="36000">
                    <a:solidFill>
                      <a:schemeClr val="lt1"/>
                    </a:solidFill>
                  </a:tcPr>
                </a:tc>
              </a:tr>
              <a:tr h="202700">
                <a:tc>
                  <a:txBody>
                    <a:bodyPr/>
                    <a:lstStyle/>
                    <a:p>
                      <a:pPr indent="0" lvl="0" marL="27432" marR="0" rtl="0" algn="l">
                        <a:lnSpc>
                          <a:spcPct val="100000"/>
                        </a:lnSpc>
                        <a:spcBef>
                          <a:spcPts val="0"/>
                        </a:spcBef>
                        <a:spcAft>
                          <a:spcPts val="0"/>
                        </a:spcAft>
                        <a:buClr>
                          <a:srgbClr val="000000"/>
                        </a:buClr>
                        <a:buSzPts val="800"/>
                        <a:buFont typeface="Arial"/>
                        <a:buNone/>
                      </a:pPr>
                      <a:r>
                        <a:rPr lang="en" sz="1400" u="none" cap="none" strike="noStrike"/>
                        <a:t>Tubero-</a:t>
                      </a:r>
                      <a:endParaRPr sz="1400" u="none" cap="none" strike="noStrike"/>
                    </a:p>
                    <a:p>
                      <a:pPr indent="0" lvl="0" marL="27432" marR="0" rtl="0" algn="l">
                        <a:lnSpc>
                          <a:spcPct val="100000"/>
                        </a:lnSpc>
                        <a:spcBef>
                          <a:spcPts val="0"/>
                        </a:spcBef>
                        <a:spcAft>
                          <a:spcPts val="0"/>
                        </a:spcAft>
                        <a:buClr>
                          <a:srgbClr val="000000"/>
                        </a:buClr>
                        <a:buSzPts val="800"/>
                        <a:buFont typeface="Arial"/>
                        <a:buNone/>
                      </a:pPr>
                      <a:r>
                        <a:rPr lang="en" sz="1400" u="none" cap="none" strike="noStrike"/>
                        <a:t>infundibular</a:t>
                      </a:r>
                      <a:endParaRPr sz="1400" u="none" cap="none" strike="noStrike"/>
                    </a:p>
                  </a:txBody>
                  <a:tcPr marT="36000" marB="36000" marR="36000" marL="36000">
                    <a:solidFill>
                      <a:srgbClr val="FFCC8B"/>
                    </a:solidFill>
                  </a:tcPr>
                </a:tc>
                <a:tc>
                  <a:txBody>
                    <a:bodyPr/>
                    <a:lstStyle/>
                    <a:p>
                      <a:pPr indent="0" lvl="0" marL="27432" marR="0" rtl="0" algn="l">
                        <a:lnSpc>
                          <a:spcPct val="100000"/>
                        </a:lnSpc>
                        <a:spcBef>
                          <a:spcPts val="0"/>
                        </a:spcBef>
                        <a:spcAft>
                          <a:spcPts val="0"/>
                        </a:spcAft>
                        <a:buClr>
                          <a:srgbClr val="000000"/>
                        </a:buClr>
                        <a:buSzPts val="800"/>
                        <a:buFont typeface="Arial"/>
                        <a:buNone/>
                      </a:pPr>
                      <a:r>
                        <a:rPr b="1" lang="en" sz="1400" u="none" cap="none" strike="noStrike">
                          <a:solidFill>
                            <a:srgbClr val="000000"/>
                          </a:solidFill>
                        </a:rPr>
                        <a:t>↓ </a:t>
                      </a:r>
                      <a:r>
                        <a:rPr lang="en" sz="1400" u="none" cap="none" strike="noStrike">
                          <a:solidFill>
                            <a:srgbClr val="000000"/>
                          </a:solidFill>
                        </a:rPr>
                        <a:t>DA  </a:t>
                      </a:r>
                      <a:r>
                        <a:rPr lang="en" sz="1400" u="none" cap="none" strike="noStrike"/>
                        <a:t>-</a:t>
                      </a:r>
                      <a:r>
                        <a:rPr lang="en" sz="1400" u="none" cap="none" strike="noStrike">
                          <a:solidFill>
                            <a:srgbClr val="000000"/>
                          </a:solidFill>
                        </a:rPr>
                        <a:t> increased prolactin, risk of breast growth (gynecomastia)</a:t>
                      </a:r>
                      <a:endParaRPr sz="1400" u="none" cap="none" strike="noStrike"/>
                    </a:p>
                  </a:txBody>
                  <a:tcPr marT="36000" marB="36000" marR="36000" marL="36000">
                    <a:solidFill>
                      <a:srgbClr val="FFCC8B"/>
                    </a:solidFill>
                  </a:tcPr>
                </a:tc>
              </a:tr>
            </a:tbl>
          </a:graphicData>
        </a:graphic>
      </p:graphicFrame>
      <p:sp>
        <p:nvSpPr>
          <p:cNvPr id="2626" name="Google Shape;2626;p103"/>
          <p:cNvSpPr txBox="1"/>
          <p:nvPr/>
        </p:nvSpPr>
        <p:spPr>
          <a:xfrm>
            <a:off x="241395" y="114880"/>
            <a:ext cx="35775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Arial"/>
                <a:ea typeface="Arial"/>
                <a:cs typeface="Arial"/>
                <a:sym typeface="Arial"/>
              </a:rPr>
              <a:t>Dopamine Neural Pathways</a:t>
            </a:r>
            <a:endParaRPr b="1" i="0" sz="1600" u="none" cap="none" strike="noStrike">
              <a:solidFill>
                <a:schemeClr val="dk1"/>
              </a:solidFill>
              <a:latin typeface="Arial"/>
              <a:ea typeface="Arial"/>
              <a:cs typeface="Arial"/>
              <a:sym typeface="Arial"/>
            </a:endParaRPr>
          </a:p>
        </p:txBody>
      </p:sp>
      <p:pic>
        <p:nvPicPr>
          <p:cNvPr id="2627" name="Google Shape;2627;p103"/>
          <p:cNvPicPr preferRelativeResize="0"/>
          <p:nvPr/>
        </p:nvPicPr>
        <p:blipFill rotWithShape="1">
          <a:blip r:embed="rId5">
            <a:alphaModFix/>
          </a:blip>
          <a:srcRect b="0" l="0" r="0" t="0"/>
          <a:stretch/>
        </p:blipFill>
        <p:spPr>
          <a:xfrm rot="-3671463">
            <a:off x="3436526" y="654450"/>
            <a:ext cx="382375" cy="488000"/>
          </a:xfrm>
          <a:prstGeom prst="rect">
            <a:avLst/>
          </a:prstGeom>
          <a:noFill/>
          <a:ln>
            <a:noFill/>
          </a:ln>
        </p:spPr>
      </p:pic>
      <p:pic>
        <p:nvPicPr>
          <p:cNvPr id="2628" name="Google Shape;2628;p103"/>
          <p:cNvPicPr preferRelativeResize="0"/>
          <p:nvPr/>
        </p:nvPicPr>
        <p:blipFill rotWithShape="1">
          <a:blip r:embed="rId6">
            <a:alphaModFix/>
          </a:blip>
          <a:srcRect b="48907" l="53765" r="8989" t="15965"/>
          <a:stretch/>
        </p:blipFill>
        <p:spPr>
          <a:xfrm flipH="1">
            <a:off x="4035783" y="4182188"/>
            <a:ext cx="1085270" cy="81187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2" name="Shape 2632"/>
        <p:cNvGrpSpPr/>
        <p:nvPr/>
      </p:nvGrpSpPr>
      <p:grpSpPr>
        <a:xfrm>
          <a:off x="0" y="0"/>
          <a:ext cx="0" cy="0"/>
          <a:chOff x="0" y="0"/>
          <a:chExt cx="0" cy="0"/>
        </a:xfrm>
      </p:grpSpPr>
      <p:sp>
        <p:nvSpPr>
          <p:cNvPr id="2633" name="Google Shape;2633;p104"/>
          <p:cNvSpPr/>
          <p:nvPr/>
        </p:nvSpPr>
        <p:spPr>
          <a:xfrm>
            <a:off x="1141975" y="1888425"/>
            <a:ext cx="2914800" cy="1708200"/>
          </a:xfrm>
          <a:prstGeom prst="ellipse">
            <a:avLst/>
          </a:prstGeom>
          <a:solidFill>
            <a:srgbClr val="CCECFB"/>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4" name="Google Shape;2634;p104"/>
          <p:cNvSpPr txBox="1"/>
          <p:nvPr/>
        </p:nvSpPr>
        <p:spPr>
          <a:xfrm>
            <a:off x="1599400" y="2180400"/>
            <a:ext cx="410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400" u="none" cap="none" strike="noStrike">
                <a:solidFill>
                  <a:srgbClr val="000000"/>
                </a:solidFill>
                <a:latin typeface="Arial"/>
                <a:ea typeface="Arial"/>
                <a:cs typeface="Arial"/>
                <a:sym typeface="Arial"/>
              </a:rPr>
              <a:t>Pituitary lactotroph cell</a:t>
            </a:r>
            <a:endParaRPr b="0" i="0" sz="900" u="none" cap="none" strike="noStrike">
              <a:solidFill>
                <a:srgbClr val="000000"/>
              </a:solidFill>
              <a:latin typeface="Arial"/>
              <a:ea typeface="Arial"/>
              <a:cs typeface="Arial"/>
              <a:sym typeface="Arial"/>
            </a:endParaRPr>
          </a:p>
        </p:txBody>
      </p:sp>
      <p:sp>
        <p:nvSpPr>
          <p:cNvPr id="2635" name="Google Shape;2635;p104"/>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9" name="Shape 2639"/>
        <p:cNvGrpSpPr/>
        <p:nvPr/>
      </p:nvGrpSpPr>
      <p:grpSpPr>
        <a:xfrm>
          <a:off x="0" y="0"/>
          <a:ext cx="0" cy="0"/>
          <a:chOff x="0" y="0"/>
          <a:chExt cx="0" cy="0"/>
        </a:xfrm>
      </p:grpSpPr>
      <p:sp>
        <p:nvSpPr>
          <p:cNvPr id="2640" name="Google Shape;2640;p105"/>
          <p:cNvSpPr/>
          <p:nvPr/>
        </p:nvSpPr>
        <p:spPr>
          <a:xfrm>
            <a:off x="1141975" y="1888425"/>
            <a:ext cx="2914800" cy="1708200"/>
          </a:xfrm>
          <a:prstGeom prst="ellipse">
            <a:avLst/>
          </a:prstGeom>
          <a:solidFill>
            <a:srgbClr val="CCECFB"/>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41" name="Google Shape;2641;p105"/>
          <p:cNvPicPr preferRelativeResize="0"/>
          <p:nvPr/>
        </p:nvPicPr>
        <p:blipFill rotWithShape="1">
          <a:blip r:embed="rId3">
            <a:alphaModFix/>
          </a:blip>
          <a:srcRect b="30422" l="34858" r="14644" t="36421"/>
          <a:stretch/>
        </p:blipFill>
        <p:spPr>
          <a:xfrm>
            <a:off x="1499425" y="2453625"/>
            <a:ext cx="2199900" cy="1143000"/>
          </a:xfrm>
          <a:prstGeom prst="ellipse">
            <a:avLst/>
          </a:prstGeom>
          <a:noFill/>
          <a:ln>
            <a:noFill/>
          </a:ln>
        </p:spPr>
      </p:pic>
      <p:sp>
        <p:nvSpPr>
          <p:cNvPr id="2642" name="Google Shape;2642;p105"/>
          <p:cNvSpPr txBox="1"/>
          <p:nvPr/>
        </p:nvSpPr>
        <p:spPr>
          <a:xfrm>
            <a:off x="1599400" y="2180400"/>
            <a:ext cx="410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400" u="none" cap="none" strike="noStrike">
                <a:solidFill>
                  <a:srgbClr val="000000"/>
                </a:solidFill>
                <a:latin typeface="Arial"/>
                <a:ea typeface="Arial"/>
                <a:cs typeface="Arial"/>
                <a:sym typeface="Arial"/>
              </a:rPr>
              <a:t>Pituitary lactotroph cell</a:t>
            </a:r>
            <a:endParaRPr b="0" i="0" sz="900" u="none" cap="none" strike="noStrike">
              <a:solidFill>
                <a:srgbClr val="000000"/>
              </a:solidFill>
              <a:latin typeface="Arial"/>
              <a:ea typeface="Arial"/>
              <a:cs typeface="Arial"/>
              <a:sym typeface="Arial"/>
            </a:endParaRPr>
          </a:p>
        </p:txBody>
      </p:sp>
      <p:sp>
        <p:nvSpPr>
          <p:cNvPr id="2643" name="Google Shape;2643;p105"/>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7" name="Shape 2647"/>
        <p:cNvGrpSpPr/>
        <p:nvPr/>
      </p:nvGrpSpPr>
      <p:grpSpPr>
        <a:xfrm>
          <a:off x="0" y="0"/>
          <a:ext cx="0" cy="0"/>
          <a:chOff x="0" y="0"/>
          <a:chExt cx="0" cy="0"/>
        </a:xfrm>
      </p:grpSpPr>
      <p:sp>
        <p:nvSpPr>
          <p:cNvPr id="2648" name="Google Shape;2648;p106"/>
          <p:cNvSpPr/>
          <p:nvPr/>
        </p:nvSpPr>
        <p:spPr>
          <a:xfrm>
            <a:off x="1141975" y="1888425"/>
            <a:ext cx="2914800" cy="1708200"/>
          </a:xfrm>
          <a:prstGeom prst="ellipse">
            <a:avLst/>
          </a:prstGeom>
          <a:solidFill>
            <a:srgbClr val="CCECFB"/>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49" name="Google Shape;2649;p106"/>
          <p:cNvPicPr preferRelativeResize="0"/>
          <p:nvPr/>
        </p:nvPicPr>
        <p:blipFill rotWithShape="1">
          <a:blip r:embed="rId3">
            <a:alphaModFix/>
          </a:blip>
          <a:srcRect b="30422" l="34858" r="14644" t="36421"/>
          <a:stretch/>
        </p:blipFill>
        <p:spPr>
          <a:xfrm>
            <a:off x="1499425" y="2453625"/>
            <a:ext cx="2199900" cy="1143000"/>
          </a:xfrm>
          <a:prstGeom prst="ellipse">
            <a:avLst/>
          </a:prstGeom>
          <a:noFill/>
          <a:ln>
            <a:noFill/>
          </a:ln>
        </p:spPr>
      </p:pic>
      <p:sp>
        <p:nvSpPr>
          <p:cNvPr id="2650" name="Google Shape;2650;p106"/>
          <p:cNvSpPr txBox="1"/>
          <p:nvPr/>
        </p:nvSpPr>
        <p:spPr>
          <a:xfrm>
            <a:off x="1599400" y="2180400"/>
            <a:ext cx="410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400" u="none" cap="none" strike="noStrike">
                <a:solidFill>
                  <a:srgbClr val="000000"/>
                </a:solidFill>
                <a:latin typeface="Arial"/>
                <a:ea typeface="Arial"/>
                <a:cs typeface="Arial"/>
                <a:sym typeface="Arial"/>
              </a:rPr>
              <a:t>Pituitary lactotroph cell</a:t>
            </a:r>
            <a:endParaRPr b="0" i="0" sz="900" u="none" cap="none" strike="noStrike">
              <a:solidFill>
                <a:srgbClr val="000000"/>
              </a:solidFill>
              <a:latin typeface="Arial"/>
              <a:ea typeface="Arial"/>
              <a:cs typeface="Arial"/>
              <a:sym typeface="Arial"/>
            </a:endParaRPr>
          </a:p>
        </p:txBody>
      </p:sp>
      <p:grpSp>
        <p:nvGrpSpPr>
          <p:cNvPr id="2651" name="Google Shape;2651;p106"/>
          <p:cNvGrpSpPr/>
          <p:nvPr/>
        </p:nvGrpSpPr>
        <p:grpSpPr>
          <a:xfrm rot="-3752921">
            <a:off x="700520" y="1931473"/>
            <a:ext cx="585186" cy="803562"/>
            <a:chOff x="6221889" y="2926374"/>
            <a:chExt cx="924179" cy="1269056"/>
          </a:xfrm>
        </p:grpSpPr>
        <p:grpSp>
          <p:nvGrpSpPr>
            <p:cNvPr id="2652" name="Google Shape;2652;p106"/>
            <p:cNvGrpSpPr/>
            <p:nvPr/>
          </p:nvGrpSpPr>
          <p:grpSpPr>
            <a:xfrm>
              <a:off x="6221889" y="2926374"/>
              <a:ext cx="924179" cy="702792"/>
              <a:chOff x="7692889" y="1344149"/>
              <a:chExt cx="924179" cy="702792"/>
            </a:xfrm>
          </p:grpSpPr>
          <p:grpSp>
            <p:nvGrpSpPr>
              <p:cNvPr id="2653" name="Google Shape;2653;p106"/>
              <p:cNvGrpSpPr/>
              <p:nvPr/>
            </p:nvGrpSpPr>
            <p:grpSpPr>
              <a:xfrm rot="5400000">
                <a:off x="7808596" y="1514377"/>
                <a:ext cx="535627" cy="529500"/>
                <a:chOff x="7365092" y="931681"/>
                <a:chExt cx="535627" cy="529500"/>
              </a:xfrm>
            </p:grpSpPr>
            <p:sp>
              <p:nvSpPr>
                <p:cNvPr id="2654" name="Google Shape;2654;p106"/>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5" name="Google Shape;2655;p106"/>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56" name="Google Shape;2656;p106"/>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57" name="Google Shape;2657;p106"/>
            <p:cNvPicPr preferRelativeResize="0"/>
            <p:nvPr/>
          </p:nvPicPr>
          <p:blipFill rotWithShape="1">
            <a:blip r:embed="rId4">
              <a:alphaModFix/>
            </a:blip>
            <a:srcRect b="0" l="0" r="0" t="0"/>
            <a:stretch/>
          </p:blipFill>
          <p:spPr>
            <a:xfrm>
              <a:off x="6286988" y="3384079"/>
              <a:ext cx="645525" cy="811351"/>
            </a:xfrm>
            <a:prstGeom prst="rect">
              <a:avLst/>
            </a:prstGeom>
            <a:noFill/>
            <a:ln>
              <a:noFill/>
            </a:ln>
          </p:spPr>
        </p:pic>
      </p:grpSp>
      <p:sp>
        <p:nvSpPr>
          <p:cNvPr id="2658" name="Google Shape;2658;p106"/>
          <p:cNvSpPr txBox="1"/>
          <p:nvPr/>
        </p:nvSpPr>
        <p:spPr>
          <a:xfrm>
            <a:off x="791660" y="2534850"/>
            <a:ext cx="4029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100" u="none" cap="none" strike="noStrike">
                <a:solidFill>
                  <a:srgbClr val="000000"/>
                </a:solidFill>
                <a:latin typeface="Arial"/>
                <a:ea typeface="Arial"/>
                <a:cs typeface="Arial"/>
                <a:sym typeface="Arial"/>
              </a:rPr>
              <a:t>D2</a:t>
            </a:r>
            <a:endParaRPr b="0" i="0" sz="1100" u="none" cap="none" strike="noStrike">
              <a:solidFill>
                <a:srgbClr val="000000"/>
              </a:solidFill>
              <a:latin typeface="Arial"/>
              <a:ea typeface="Arial"/>
              <a:cs typeface="Arial"/>
              <a:sym typeface="Arial"/>
            </a:endParaRPr>
          </a:p>
        </p:txBody>
      </p:sp>
      <p:sp>
        <p:nvSpPr>
          <p:cNvPr id="2659" name="Google Shape;2659;p106"/>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3" name="Shape 2663"/>
        <p:cNvGrpSpPr/>
        <p:nvPr/>
      </p:nvGrpSpPr>
      <p:grpSpPr>
        <a:xfrm>
          <a:off x="0" y="0"/>
          <a:ext cx="0" cy="0"/>
          <a:chOff x="0" y="0"/>
          <a:chExt cx="0" cy="0"/>
        </a:xfrm>
      </p:grpSpPr>
      <p:sp>
        <p:nvSpPr>
          <p:cNvPr id="2664" name="Google Shape;2664;p107"/>
          <p:cNvSpPr/>
          <p:nvPr/>
        </p:nvSpPr>
        <p:spPr>
          <a:xfrm>
            <a:off x="1141975" y="1888425"/>
            <a:ext cx="2914800" cy="1708200"/>
          </a:xfrm>
          <a:prstGeom prst="ellipse">
            <a:avLst/>
          </a:prstGeom>
          <a:solidFill>
            <a:srgbClr val="CCECFB"/>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65" name="Google Shape;2665;p107"/>
          <p:cNvPicPr preferRelativeResize="0"/>
          <p:nvPr/>
        </p:nvPicPr>
        <p:blipFill rotWithShape="1">
          <a:blip r:embed="rId3">
            <a:alphaModFix/>
          </a:blip>
          <a:srcRect b="30422" l="34858" r="14644" t="36421"/>
          <a:stretch/>
        </p:blipFill>
        <p:spPr>
          <a:xfrm>
            <a:off x="1499425" y="2453625"/>
            <a:ext cx="2199900" cy="1143000"/>
          </a:xfrm>
          <a:prstGeom prst="ellipse">
            <a:avLst/>
          </a:prstGeom>
          <a:noFill/>
          <a:ln>
            <a:noFill/>
          </a:ln>
        </p:spPr>
      </p:pic>
      <p:sp>
        <p:nvSpPr>
          <p:cNvPr id="2666" name="Google Shape;2666;p107"/>
          <p:cNvSpPr txBox="1"/>
          <p:nvPr/>
        </p:nvSpPr>
        <p:spPr>
          <a:xfrm>
            <a:off x="1599400" y="2180400"/>
            <a:ext cx="410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400" u="none" cap="none" strike="noStrike">
                <a:solidFill>
                  <a:srgbClr val="000000"/>
                </a:solidFill>
                <a:latin typeface="Arial"/>
                <a:ea typeface="Arial"/>
                <a:cs typeface="Arial"/>
                <a:sym typeface="Arial"/>
              </a:rPr>
              <a:t>Pituitary lactotroph</a:t>
            </a:r>
            <a:endParaRPr b="0" i="0" sz="900" u="none" cap="none" strike="noStrike">
              <a:solidFill>
                <a:srgbClr val="000000"/>
              </a:solidFill>
              <a:latin typeface="Arial"/>
              <a:ea typeface="Arial"/>
              <a:cs typeface="Arial"/>
              <a:sym typeface="Arial"/>
            </a:endParaRPr>
          </a:p>
        </p:txBody>
      </p:sp>
      <p:grpSp>
        <p:nvGrpSpPr>
          <p:cNvPr id="2667" name="Google Shape;2667;p107"/>
          <p:cNvGrpSpPr/>
          <p:nvPr/>
        </p:nvGrpSpPr>
        <p:grpSpPr>
          <a:xfrm rot="-3752921">
            <a:off x="700520" y="1931473"/>
            <a:ext cx="585186" cy="803562"/>
            <a:chOff x="6221889" y="2926374"/>
            <a:chExt cx="924179" cy="1269056"/>
          </a:xfrm>
        </p:grpSpPr>
        <p:grpSp>
          <p:nvGrpSpPr>
            <p:cNvPr id="2668" name="Google Shape;2668;p107"/>
            <p:cNvGrpSpPr/>
            <p:nvPr/>
          </p:nvGrpSpPr>
          <p:grpSpPr>
            <a:xfrm>
              <a:off x="6221889" y="2926374"/>
              <a:ext cx="924179" cy="702792"/>
              <a:chOff x="7692889" y="1344149"/>
              <a:chExt cx="924179" cy="702792"/>
            </a:xfrm>
          </p:grpSpPr>
          <p:grpSp>
            <p:nvGrpSpPr>
              <p:cNvPr id="2669" name="Google Shape;2669;p107"/>
              <p:cNvGrpSpPr/>
              <p:nvPr/>
            </p:nvGrpSpPr>
            <p:grpSpPr>
              <a:xfrm rot="5400000">
                <a:off x="7808596" y="1514377"/>
                <a:ext cx="535627" cy="529500"/>
                <a:chOff x="7365092" y="931681"/>
                <a:chExt cx="535627" cy="529500"/>
              </a:xfrm>
            </p:grpSpPr>
            <p:sp>
              <p:nvSpPr>
                <p:cNvPr id="2670" name="Google Shape;2670;p107"/>
                <p:cNvSpPr/>
                <p:nvPr/>
              </p:nvSpPr>
              <p:spPr>
                <a:xfrm rot="5400000">
                  <a:off x="7371219" y="931681"/>
                  <a:ext cx="529500" cy="529500"/>
                </a:xfrm>
                <a:prstGeom prst="rect">
                  <a:avLst/>
                </a:prstGeom>
                <a:solidFill>
                  <a:srgbClr val="4A86E8"/>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1" name="Google Shape;2671;p107"/>
                <p:cNvSpPr/>
                <p:nvPr/>
              </p:nvSpPr>
              <p:spPr>
                <a:xfrm rot="5400000">
                  <a:off x="7330442" y="1067187"/>
                  <a:ext cx="311400" cy="242100"/>
                </a:xfrm>
                <a:prstGeom prst="triangle">
                  <a:avLst>
                    <a:gd fmla="val 50158" name="adj"/>
                  </a:avLst>
                </a:prstGeom>
                <a:solidFill>
                  <a:schemeClr val="lt1"/>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72" name="Google Shape;2672;p107"/>
              <p:cNvSpPr/>
              <p:nvPr/>
            </p:nvSpPr>
            <p:spPr>
              <a:xfrm rot="-10796652">
                <a:off x="7692978" y="1344599"/>
                <a:ext cx="924000" cy="18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73" name="Google Shape;2673;p107"/>
            <p:cNvPicPr preferRelativeResize="0"/>
            <p:nvPr/>
          </p:nvPicPr>
          <p:blipFill rotWithShape="1">
            <a:blip r:embed="rId4">
              <a:alphaModFix/>
            </a:blip>
            <a:srcRect b="0" l="0" r="0" t="0"/>
            <a:stretch/>
          </p:blipFill>
          <p:spPr>
            <a:xfrm>
              <a:off x="6286988" y="3384079"/>
              <a:ext cx="645525" cy="811351"/>
            </a:xfrm>
            <a:prstGeom prst="rect">
              <a:avLst/>
            </a:prstGeom>
            <a:noFill/>
            <a:ln>
              <a:noFill/>
            </a:ln>
          </p:spPr>
        </p:pic>
      </p:grpSp>
      <p:grpSp>
        <p:nvGrpSpPr>
          <p:cNvPr id="2674" name="Google Shape;2674;p107"/>
          <p:cNvGrpSpPr/>
          <p:nvPr/>
        </p:nvGrpSpPr>
        <p:grpSpPr>
          <a:xfrm rot="1772477">
            <a:off x="2996272" y="1138802"/>
            <a:ext cx="1094759" cy="1271050"/>
            <a:chOff x="2292025" y="3445409"/>
            <a:chExt cx="1500615" cy="1742914"/>
          </a:xfrm>
        </p:grpSpPr>
        <p:grpSp>
          <p:nvGrpSpPr>
            <p:cNvPr id="2675" name="Google Shape;2675;p107"/>
            <p:cNvGrpSpPr/>
            <p:nvPr/>
          </p:nvGrpSpPr>
          <p:grpSpPr>
            <a:xfrm>
              <a:off x="2643052" y="3893681"/>
              <a:ext cx="1149588" cy="1294642"/>
              <a:chOff x="6635050" y="2000491"/>
              <a:chExt cx="2065376" cy="2325983"/>
            </a:xfrm>
          </p:grpSpPr>
          <p:pic>
            <p:nvPicPr>
              <p:cNvPr id="2676" name="Google Shape;2676;p107"/>
              <p:cNvPicPr preferRelativeResize="0"/>
              <p:nvPr/>
            </p:nvPicPr>
            <p:blipFill rotWithShape="1">
              <a:blip r:embed="rId5">
                <a:alphaModFix/>
              </a:blip>
              <a:srcRect b="0" l="64874" r="0" t="0"/>
              <a:stretch/>
            </p:blipFill>
            <p:spPr>
              <a:xfrm>
                <a:off x="7655287" y="2000503"/>
                <a:ext cx="670989" cy="990209"/>
              </a:xfrm>
              <a:prstGeom prst="rect">
                <a:avLst/>
              </a:prstGeom>
              <a:noFill/>
              <a:ln>
                <a:noFill/>
              </a:ln>
            </p:spPr>
          </p:pic>
          <p:pic>
            <p:nvPicPr>
              <p:cNvPr id="2677" name="Google Shape;2677;p107"/>
              <p:cNvPicPr preferRelativeResize="0"/>
              <p:nvPr/>
            </p:nvPicPr>
            <p:blipFill rotWithShape="1">
              <a:blip r:embed="rId5">
                <a:alphaModFix/>
              </a:blip>
              <a:srcRect b="0" l="0" r="60319" t="0"/>
              <a:stretch/>
            </p:blipFill>
            <p:spPr>
              <a:xfrm>
                <a:off x="6897275" y="2000491"/>
                <a:ext cx="757992" cy="990209"/>
              </a:xfrm>
              <a:prstGeom prst="rect">
                <a:avLst/>
              </a:prstGeom>
              <a:noFill/>
              <a:ln>
                <a:noFill/>
              </a:ln>
            </p:spPr>
          </p:pic>
          <p:pic>
            <p:nvPicPr>
              <p:cNvPr id="2678" name="Google Shape;2678;p107"/>
              <p:cNvPicPr preferRelativeResize="0"/>
              <p:nvPr/>
            </p:nvPicPr>
            <p:blipFill rotWithShape="1">
              <a:blip r:embed="rId6">
                <a:alphaModFix/>
              </a:blip>
              <a:srcRect b="0" l="0" r="0" t="20286"/>
              <a:stretch/>
            </p:blipFill>
            <p:spPr>
              <a:xfrm>
                <a:off x="6635050" y="2680100"/>
                <a:ext cx="2065376" cy="1646374"/>
              </a:xfrm>
              <a:prstGeom prst="rect">
                <a:avLst/>
              </a:prstGeom>
              <a:noFill/>
              <a:ln>
                <a:noFill/>
              </a:ln>
            </p:spPr>
          </p:pic>
        </p:grpSp>
        <p:grpSp>
          <p:nvGrpSpPr>
            <p:cNvPr id="2679" name="Google Shape;2679;p107"/>
            <p:cNvGrpSpPr/>
            <p:nvPr/>
          </p:nvGrpSpPr>
          <p:grpSpPr>
            <a:xfrm rot="8557374">
              <a:off x="2389627" y="3607676"/>
              <a:ext cx="726496" cy="567300"/>
              <a:chOff x="1799350" y="888550"/>
              <a:chExt cx="924000" cy="721525"/>
            </a:xfrm>
          </p:grpSpPr>
          <p:sp>
            <p:nvSpPr>
              <p:cNvPr id="2680" name="Google Shape;2680;p107"/>
              <p:cNvSpPr/>
              <p:nvPr/>
            </p:nvSpPr>
            <p:spPr>
              <a:xfrm>
                <a:off x="1986600" y="888550"/>
                <a:ext cx="529800" cy="529800"/>
              </a:xfrm>
              <a:prstGeom prst="rect">
                <a:avLst/>
              </a:prstGeom>
              <a:solidFill>
                <a:srgbClr val="FFFF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1" name="Google Shape;2681;p107"/>
              <p:cNvSpPr/>
              <p:nvPr/>
            </p:nvSpPr>
            <p:spPr>
              <a:xfrm>
                <a:off x="2082150" y="1218825"/>
                <a:ext cx="338700" cy="338700"/>
              </a:xfrm>
              <a:prstGeom prst="ellipse">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2" name="Google Shape;2682;p107"/>
              <p:cNvSpPr/>
              <p:nvPr/>
            </p:nvSpPr>
            <p:spPr>
              <a:xfrm>
                <a:off x="1799350" y="1425575"/>
                <a:ext cx="924000" cy="184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683" name="Google Shape;2683;p107"/>
          <p:cNvSpPr txBox="1"/>
          <p:nvPr/>
        </p:nvSpPr>
        <p:spPr>
          <a:xfrm>
            <a:off x="791660" y="2534850"/>
            <a:ext cx="4029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100" u="none" cap="none" strike="noStrike">
                <a:solidFill>
                  <a:srgbClr val="000000"/>
                </a:solidFill>
                <a:latin typeface="Arial"/>
                <a:ea typeface="Arial"/>
                <a:cs typeface="Arial"/>
                <a:sym typeface="Arial"/>
              </a:rPr>
              <a:t>D2</a:t>
            </a:r>
            <a:endParaRPr b="0" i="0" sz="1100" u="none" cap="none" strike="noStrike">
              <a:solidFill>
                <a:srgbClr val="000000"/>
              </a:solidFill>
              <a:latin typeface="Arial"/>
              <a:ea typeface="Arial"/>
              <a:cs typeface="Arial"/>
              <a:sym typeface="Arial"/>
            </a:endParaRPr>
          </a:p>
        </p:txBody>
      </p:sp>
      <p:sp>
        <p:nvSpPr>
          <p:cNvPr id="2684" name="Google Shape;2684;p107"/>
          <p:cNvSpPr txBox="1"/>
          <p:nvPr/>
        </p:nvSpPr>
        <p:spPr>
          <a:xfrm>
            <a:off x="3627268" y="1226875"/>
            <a:ext cx="7059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100" u="none" cap="none" strike="noStrike">
                <a:solidFill>
                  <a:srgbClr val="000000"/>
                </a:solidFill>
                <a:latin typeface="Arial"/>
                <a:ea typeface="Arial"/>
                <a:cs typeface="Arial"/>
                <a:sym typeface="Arial"/>
              </a:rPr>
              <a:t>5HT2A</a:t>
            </a:r>
            <a:endParaRPr b="0" i="0" sz="1100" u="none" cap="none" strike="noStrike">
              <a:solidFill>
                <a:srgbClr val="000000"/>
              </a:solidFill>
              <a:latin typeface="Arial"/>
              <a:ea typeface="Arial"/>
              <a:cs typeface="Arial"/>
              <a:sym typeface="Arial"/>
            </a:endParaRPr>
          </a:p>
        </p:txBody>
      </p:sp>
      <p:sp>
        <p:nvSpPr>
          <p:cNvPr id="2685" name="Google Shape;2685;p107"/>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9" name="Shape 2689"/>
        <p:cNvGrpSpPr/>
        <p:nvPr/>
      </p:nvGrpSpPr>
      <p:grpSpPr>
        <a:xfrm>
          <a:off x="0" y="0"/>
          <a:ext cx="0" cy="0"/>
          <a:chOff x="0" y="0"/>
          <a:chExt cx="0" cy="0"/>
        </a:xfrm>
      </p:grpSpPr>
      <p:pic>
        <p:nvPicPr>
          <p:cNvPr id="2690" name="Google Shape;2690;p108"/>
          <p:cNvPicPr preferRelativeResize="0"/>
          <p:nvPr/>
        </p:nvPicPr>
        <p:blipFill rotWithShape="1">
          <a:blip r:embed="rId3">
            <a:alphaModFix/>
          </a:blip>
          <a:srcRect b="0" l="0" r="0" t="0"/>
          <a:stretch/>
        </p:blipFill>
        <p:spPr>
          <a:xfrm>
            <a:off x="52275" y="1123363"/>
            <a:ext cx="4356326" cy="3447325"/>
          </a:xfrm>
          <a:prstGeom prst="rect">
            <a:avLst/>
          </a:prstGeom>
          <a:noFill/>
          <a:ln>
            <a:noFill/>
          </a:ln>
        </p:spPr>
      </p:pic>
      <p:sp>
        <p:nvSpPr>
          <p:cNvPr id="2691" name="Google Shape;2691;p108"/>
          <p:cNvSpPr txBox="1"/>
          <p:nvPr/>
        </p:nvSpPr>
        <p:spPr>
          <a:xfrm>
            <a:off x="589750" y="361125"/>
            <a:ext cx="410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2100" u="sng" cap="none" strike="noStrike">
                <a:solidFill>
                  <a:srgbClr val="000000"/>
                </a:solidFill>
                <a:latin typeface="Arial"/>
                <a:ea typeface="Arial"/>
                <a:cs typeface="Arial"/>
                <a:sym typeface="Arial"/>
              </a:rPr>
              <a:t>D</a:t>
            </a:r>
            <a:r>
              <a:rPr b="1" i="0" lang="en" sz="1600" u="none" cap="none" strike="noStrike">
                <a:solidFill>
                  <a:srgbClr val="000000"/>
                </a:solidFill>
                <a:latin typeface="Arial"/>
                <a:ea typeface="Arial"/>
                <a:cs typeface="Arial"/>
                <a:sym typeface="Arial"/>
              </a:rPr>
              <a:t>opamine </a:t>
            </a:r>
            <a:r>
              <a:rPr b="1" i="0" lang="en" sz="2100" u="sng" cap="none" strike="noStrike">
                <a:solidFill>
                  <a:srgbClr val="000000"/>
                </a:solidFill>
                <a:latin typeface="Arial"/>
                <a:ea typeface="Arial"/>
                <a:cs typeface="Arial"/>
                <a:sym typeface="Arial"/>
              </a:rPr>
              <a:t>d</a:t>
            </a:r>
            <a:r>
              <a:rPr b="1" i="0" lang="en" sz="1600" u="none" cap="none" strike="noStrike">
                <a:solidFill>
                  <a:srgbClr val="000000"/>
                </a:solidFill>
                <a:latin typeface="Arial"/>
                <a:ea typeface="Arial"/>
                <a:cs typeface="Arial"/>
                <a:sym typeface="Arial"/>
              </a:rPr>
              <a:t>ecreases prolactin release</a:t>
            </a:r>
            <a:endParaRPr b="1" i="0" sz="1600" u="none" cap="none" strike="noStrike">
              <a:solidFill>
                <a:srgbClr val="000000"/>
              </a:solidFill>
              <a:latin typeface="Arial"/>
              <a:ea typeface="Arial"/>
              <a:cs typeface="Arial"/>
              <a:sym typeface="Arial"/>
            </a:endParaRPr>
          </a:p>
        </p:txBody>
      </p:sp>
      <p:sp>
        <p:nvSpPr>
          <p:cNvPr id="2692" name="Google Shape;2692;p108"/>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
        <p:nvSpPr>
          <p:cNvPr id="2693" name="Google Shape;2693;p108"/>
          <p:cNvSpPr/>
          <p:nvPr/>
        </p:nvSpPr>
        <p:spPr>
          <a:xfrm>
            <a:off x="391430" y="4423607"/>
            <a:ext cx="297145" cy="24480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94" name="Google Shape;2694;p108"/>
          <p:cNvSpPr/>
          <p:nvPr/>
        </p:nvSpPr>
        <p:spPr>
          <a:xfrm>
            <a:off x="4770512" y="4178802"/>
            <a:ext cx="297145" cy="24480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95" name="Google Shape;2695;p108"/>
          <p:cNvSpPr/>
          <p:nvPr/>
        </p:nvSpPr>
        <p:spPr>
          <a:xfrm>
            <a:off x="128435" y="1643844"/>
            <a:ext cx="604647" cy="498143"/>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96" name="Google Shape;2696;p108"/>
          <p:cNvSpPr/>
          <p:nvPr/>
        </p:nvSpPr>
        <p:spPr>
          <a:xfrm>
            <a:off x="1857665" y="3929730"/>
            <a:ext cx="111921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97" name="Google Shape;2697;p108"/>
          <p:cNvSpPr/>
          <p:nvPr/>
        </p:nvSpPr>
        <p:spPr>
          <a:xfrm>
            <a:off x="4770512" y="4178802"/>
            <a:ext cx="297145" cy="24480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98" name="Google Shape;2698;p108"/>
          <p:cNvSpPr/>
          <p:nvPr/>
        </p:nvSpPr>
        <p:spPr>
          <a:xfrm>
            <a:off x="4855600" y="3502111"/>
            <a:ext cx="111921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99" name="Google Shape;2699;p108"/>
          <p:cNvSpPr/>
          <p:nvPr/>
        </p:nvSpPr>
        <p:spPr>
          <a:xfrm rot="-859882">
            <a:off x="7365934" y="3312450"/>
            <a:ext cx="1436682" cy="82376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00" name="Google Shape;2700;p108"/>
          <p:cNvSpPr/>
          <p:nvPr/>
        </p:nvSpPr>
        <p:spPr>
          <a:xfrm>
            <a:off x="4799785" y="1286744"/>
            <a:ext cx="58646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01" name="Google Shape;2701;p108"/>
          <p:cNvSpPr/>
          <p:nvPr/>
        </p:nvSpPr>
        <p:spPr>
          <a:xfrm>
            <a:off x="481217" y="1071679"/>
            <a:ext cx="111921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5" name="Shape 2705"/>
        <p:cNvGrpSpPr/>
        <p:nvPr/>
      </p:nvGrpSpPr>
      <p:grpSpPr>
        <a:xfrm>
          <a:off x="0" y="0"/>
          <a:ext cx="0" cy="0"/>
          <a:chOff x="0" y="0"/>
          <a:chExt cx="0" cy="0"/>
        </a:xfrm>
      </p:grpSpPr>
      <p:pic>
        <p:nvPicPr>
          <p:cNvPr id="2706" name="Google Shape;2706;p109"/>
          <p:cNvPicPr preferRelativeResize="0"/>
          <p:nvPr/>
        </p:nvPicPr>
        <p:blipFill rotWithShape="1">
          <a:blip r:embed="rId3">
            <a:alphaModFix/>
          </a:blip>
          <a:srcRect b="0" l="0" r="0" t="0"/>
          <a:stretch/>
        </p:blipFill>
        <p:spPr>
          <a:xfrm>
            <a:off x="52275" y="1123363"/>
            <a:ext cx="4356326" cy="3447325"/>
          </a:xfrm>
          <a:prstGeom prst="rect">
            <a:avLst/>
          </a:prstGeom>
          <a:noFill/>
          <a:ln>
            <a:noFill/>
          </a:ln>
        </p:spPr>
      </p:pic>
      <p:sp>
        <p:nvSpPr>
          <p:cNvPr id="2707" name="Google Shape;2707;p109"/>
          <p:cNvSpPr txBox="1"/>
          <p:nvPr/>
        </p:nvSpPr>
        <p:spPr>
          <a:xfrm>
            <a:off x="589750" y="361125"/>
            <a:ext cx="410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2100" u="sng" cap="none" strike="noStrike">
                <a:solidFill>
                  <a:srgbClr val="000000"/>
                </a:solidFill>
                <a:latin typeface="Arial"/>
                <a:ea typeface="Arial"/>
                <a:cs typeface="Arial"/>
                <a:sym typeface="Arial"/>
              </a:rPr>
              <a:t>D</a:t>
            </a:r>
            <a:r>
              <a:rPr b="1" i="0" lang="en" sz="1600" u="none" cap="none" strike="noStrike">
                <a:solidFill>
                  <a:srgbClr val="000000"/>
                </a:solidFill>
                <a:latin typeface="Arial"/>
                <a:ea typeface="Arial"/>
                <a:cs typeface="Arial"/>
                <a:sym typeface="Arial"/>
              </a:rPr>
              <a:t>opamine </a:t>
            </a:r>
            <a:r>
              <a:rPr b="1" i="0" lang="en" sz="2100" u="sng" cap="none" strike="noStrike">
                <a:solidFill>
                  <a:srgbClr val="000000"/>
                </a:solidFill>
                <a:latin typeface="Arial"/>
                <a:ea typeface="Arial"/>
                <a:cs typeface="Arial"/>
                <a:sym typeface="Arial"/>
              </a:rPr>
              <a:t>d</a:t>
            </a:r>
            <a:r>
              <a:rPr b="1" i="0" lang="en" sz="1600" u="none" cap="none" strike="noStrike">
                <a:solidFill>
                  <a:srgbClr val="000000"/>
                </a:solidFill>
                <a:latin typeface="Arial"/>
                <a:ea typeface="Arial"/>
                <a:cs typeface="Arial"/>
                <a:sym typeface="Arial"/>
              </a:rPr>
              <a:t>ecreases prolactin release</a:t>
            </a:r>
            <a:endParaRPr b="1" i="0" sz="1600" u="none" cap="none" strike="noStrike">
              <a:solidFill>
                <a:srgbClr val="000000"/>
              </a:solidFill>
              <a:latin typeface="Arial"/>
              <a:ea typeface="Arial"/>
              <a:cs typeface="Arial"/>
              <a:sym typeface="Arial"/>
            </a:endParaRPr>
          </a:p>
        </p:txBody>
      </p:sp>
      <p:sp>
        <p:nvSpPr>
          <p:cNvPr id="2708" name="Google Shape;2708;p109"/>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
        <p:nvSpPr>
          <p:cNvPr id="2709" name="Google Shape;2709;p109"/>
          <p:cNvSpPr/>
          <p:nvPr/>
        </p:nvSpPr>
        <p:spPr>
          <a:xfrm>
            <a:off x="3456968" y="3496286"/>
            <a:ext cx="542211" cy="534580"/>
          </a:xfrm>
          <a:prstGeom prst="ellipse">
            <a:avLst/>
          </a:pr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10" name="Google Shape;2710;p109"/>
          <p:cNvSpPr/>
          <p:nvPr/>
        </p:nvSpPr>
        <p:spPr>
          <a:xfrm>
            <a:off x="391430" y="4423607"/>
            <a:ext cx="297145" cy="24480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11" name="Google Shape;2711;p109"/>
          <p:cNvSpPr/>
          <p:nvPr/>
        </p:nvSpPr>
        <p:spPr>
          <a:xfrm>
            <a:off x="4770512" y="4178802"/>
            <a:ext cx="297145" cy="24480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12" name="Google Shape;2712;p109"/>
          <p:cNvSpPr/>
          <p:nvPr/>
        </p:nvSpPr>
        <p:spPr>
          <a:xfrm>
            <a:off x="128435" y="1643844"/>
            <a:ext cx="604647" cy="498143"/>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13" name="Google Shape;2713;p109"/>
          <p:cNvSpPr/>
          <p:nvPr/>
        </p:nvSpPr>
        <p:spPr>
          <a:xfrm>
            <a:off x="1857665" y="3929730"/>
            <a:ext cx="111921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14" name="Google Shape;2714;p109"/>
          <p:cNvSpPr/>
          <p:nvPr/>
        </p:nvSpPr>
        <p:spPr>
          <a:xfrm>
            <a:off x="4770512" y="4178802"/>
            <a:ext cx="297145" cy="24480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15" name="Google Shape;2715;p109"/>
          <p:cNvSpPr/>
          <p:nvPr/>
        </p:nvSpPr>
        <p:spPr>
          <a:xfrm>
            <a:off x="4855600" y="3502111"/>
            <a:ext cx="111921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16" name="Google Shape;2716;p109"/>
          <p:cNvSpPr/>
          <p:nvPr/>
        </p:nvSpPr>
        <p:spPr>
          <a:xfrm rot="-859882">
            <a:off x="7365934" y="3312450"/>
            <a:ext cx="1436682" cy="82376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17" name="Google Shape;2717;p109"/>
          <p:cNvSpPr/>
          <p:nvPr/>
        </p:nvSpPr>
        <p:spPr>
          <a:xfrm>
            <a:off x="4799785" y="1286744"/>
            <a:ext cx="58646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18" name="Google Shape;2718;p109"/>
          <p:cNvSpPr/>
          <p:nvPr/>
        </p:nvSpPr>
        <p:spPr>
          <a:xfrm>
            <a:off x="481217" y="1071679"/>
            <a:ext cx="111921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2" name="Shape 2722"/>
        <p:cNvGrpSpPr/>
        <p:nvPr/>
      </p:nvGrpSpPr>
      <p:grpSpPr>
        <a:xfrm>
          <a:off x="0" y="0"/>
          <a:ext cx="0" cy="0"/>
          <a:chOff x="0" y="0"/>
          <a:chExt cx="0" cy="0"/>
        </a:xfrm>
      </p:grpSpPr>
      <p:pic>
        <p:nvPicPr>
          <p:cNvPr id="2723" name="Google Shape;2723;p110"/>
          <p:cNvPicPr preferRelativeResize="0"/>
          <p:nvPr/>
        </p:nvPicPr>
        <p:blipFill rotWithShape="1">
          <a:blip r:embed="rId3">
            <a:alphaModFix/>
          </a:blip>
          <a:srcRect b="0" l="0" r="0" t="0"/>
          <a:stretch/>
        </p:blipFill>
        <p:spPr>
          <a:xfrm>
            <a:off x="52275" y="1123363"/>
            <a:ext cx="4356326" cy="3447325"/>
          </a:xfrm>
          <a:prstGeom prst="rect">
            <a:avLst/>
          </a:prstGeom>
          <a:noFill/>
          <a:ln>
            <a:noFill/>
          </a:ln>
        </p:spPr>
      </p:pic>
      <p:cxnSp>
        <p:nvCxnSpPr>
          <p:cNvPr id="2724" name="Google Shape;2724;p110"/>
          <p:cNvCxnSpPr/>
          <p:nvPr/>
        </p:nvCxnSpPr>
        <p:spPr>
          <a:xfrm>
            <a:off x="4596000" y="79800"/>
            <a:ext cx="0" cy="5136300"/>
          </a:xfrm>
          <a:prstGeom prst="straightConnector1">
            <a:avLst/>
          </a:prstGeom>
          <a:noFill/>
          <a:ln cap="flat" cmpd="sng" w="9525">
            <a:solidFill>
              <a:schemeClr val="dk2"/>
            </a:solidFill>
            <a:prstDash val="solid"/>
            <a:round/>
            <a:headEnd len="sm" w="sm" type="none"/>
            <a:tailEnd len="sm" w="sm" type="none"/>
          </a:ln>
        </p:spPr>
      </p:cxnSp>
      <p:sp>
        <p:nvSpPr>
          <p:cNvPr id="2725" name="Google Shape;2725;p110"/>
          <p:cNvSpPr txBox="1"/>
          <p:nvPr/>
        </p:nvSpPr>
        <p:spPr>
          <a:xfrm>
            <a:off x="4855600" y="361125"/>
            <a:ext cx="410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2100" u="sng" cap="none" strike="noStrike">
                <a:solidFill>
                  <a:srgbClr val="000000"/>
                </a:solidFill>
                <a:latin typeface="Arial"/>
                <a:ea typeface="Arial"/>
                <a:cs typeface="Arial"/>
                <a:sym typeface="Arial"/>
              </a:rPr>
              <a:t>S</a:t>
            </a:r>
            <a:r>
              <a:rPr b="1" i="0" lang="en" sz="1600" u="none" cap="none" strike="noStrike">
                <a:solidFill>
                  <a:srgbClr val="000000"/>
                </a:solidFill>
                <a:latin typeface="Arial"/>
                <a:ea typeface="Arial"/>
                <a:cs typeface="Arial"/>
                <a:sym typeface="Arial"/>
              </a:rPr>
              <a:t>erotonin </a:t>
            </a:r>
            <a:r>
              <a:rPr b="1" i="0" lang="en" sz="2100" u="sng" cap="none" strike="noStrike">
                <a:solidFill>
                  <a:srgbClr val="000000"/>
                </a:solidFill>
                <a:latin typeface="Arial"/>
                <a:ea typeface="Arial"/>
                <a:cs typeface="Arial"/>
                <a:sym typeface="Arial"/>
              </a:rPr>
              <a:t>s</a:t>
            </a:r>
            <a:r>
              <a:rPr b="1" i="0" lang="en" sz="1600" u="none" cap="none" strike="noStrike">
                <a:solidFill>
                  <a:srgbClr val="000000"/>
                </a:solidFill>
                <a:latin typeface="Arial"/>
                <a:ea typeface="Arial"/>
                <a:cs typeface="Arial"/>
                <a:sym typeface="Arial"/>
              </a:rPr>
              <a:t>timulates prolactin release</a:t>
            </a:r>
            <a:endParaRPr b="1" i="0" sz="1600" u="none" cap="none" strike="noStrike">
              <a:solidFill>
                <a:srgbClr val="000000"/>
              </a:solidFill>
              <a:latin typeface="Arial"/>
              <a:ea typeface="Arial"/>
              <a:cs typeface="Arial"/>
              <a:sym typeface="Arial"/>
            </a:endParaRPr>
          </a:p>
        </p:txBody>
      </p:sp>
      <p:sp>
        <p:nvSpPr>
          <p:cNvPr id="2726" name="Google Shape;2726;p110"/>
          <p:cNvSpPr txBox="1"/>
          <p:nvPr/>
        </p:nvSpPr>
        <p:spPr>
          <a:xfrm>
            <a:off x="589750" y="361125"/>
            <a:ext cx="410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2100" u="sng" cap="none" strike="noStrike">
                <a:solidFill>
                  <a:srgbClr val="000000"/>
                </a:solidFill>
                <a:latin typeface="Arial"/>
                <a:ea typeface="Arial"/>
                <a:cs typeface="Arial"/>
                <a:sym typeface="Arial"/>
              </a:rPr>
              <a:t>D</a:t>
            </a:r>
            <a:r>
              <a:rPr b="1" i="0" lang="en" sz="1600" u="none" cap="none" strike="noStrike">
                <a:solidFill>
                  <a:srgbClr val="000000"/>
                </a:solidFill>
                <a:latin typeface="Arial"/>
                <a:ea typeface="Arial"/>
                <a:cs typeface="Arial"/>
                <a:sym typeface="Arial"/>
              </a:rPr>
              <a:t>opamine </a:t>
            </a:r>
            <a:r>
              <a:rPr b="1" i="0" lang="en" sz="2100" u="sng" cap="none" strike="noStrike">
                <a:solidFill>
                  <a:srgbClr val="000000"/>
                </a:solidFill>
                <a:latin typeface="Arial"/>
                <a:ea typeface="Arial"/>
                <a:cs typeface="Arial"/>
                <a:sym typeface="Arial"/>
              </a:rPr>
              <a:t>d</a:t>
            </a:r>
            <a:r>
              <a:rPr b="1" i="0" lang="en" sz="1600" u="none" cap="none" strike="noStrike">
                <a:solidFill>
                  <a:srgbClr val="000000"/>
                </a:solidFill>
                <a:latin typeface="Arial"/>
                <a:ea typeface="Arial"/>
                <a:cs typeface="Arial"/>
                <a:sym typeface="Arial"/>
              </a:rPr>
              <a:t>ecreases prolactin release</a:t>
            </a:r>
            <a:endParaRPr b="1" i="0" sz="1600" u="none" cap="none" strike="noStrike">
              <a:solidFill>
                <a:srgbClr val="000000"/>
              </a:solidFill>
              <a:latin typeface="Arial"/>
              <a:ea typeface="Arial"/>
              <a:cs typeface="Arial"/>
              <a:sym typeface="Arial"/>
            </a:endParaRPr>
          </a:p>
        </p:txBody>
      </p:sp>
      <p:sp>
        <p:nvSpPr>
          <p:cNvPr id="2727" name="Google Shape;2727;p110"/>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
        <p:nvSpPr>
          <p:cNvPr id="2728" name="Google Shape;2728;p110"/>
          <p:cNvSpPr/>
          <p:nvPr/>
        </p:nvSpPr>
        <p:spPr>
          <a:xfrm>
            <a:off x="391430" y="4423607"/>
            <a:ext cx="297145" cy="24480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29" name="Google Shape;2729;p110"/>
          <p:cNvSpPr/>
          <p:nvPr/>
        </p:nvSpPr>
        <p:spPr>
          <a:xfrm>
            <a:off x="4770512" y="4178802"/>
            <a:ext cx="297145" cy="24480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30" name="Google Shape;2730;p110"/>
          <p:cNvSpPr/>
          <p:nvPr/>
        </p:nvSpPr>
        <p:spPr>
          <a:xfrm>
            <a:off x="128435" y="1643844"/>
            <a:ext cx="604647" cy="498143"/>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31" name="Google Shape;2731;p110"/>
          <p:cNvSpPr/>
          <p:nvPr/>
        </p:nvSpPr>
        <p:spPr>
          <a:xfrm>
            <a:off x="1857665" y="3929730"/>
            <a:ext cx="111921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32" name="Google Shape;2732;p110"/>
          <p:cNvSpPr/>
          <p:nvPr/>
        </p:nvSpPr>
        <p:spPr>
          <a:xfrm>
            <a:off x="4770512" y="4178802"/>
            <a:ext cx="297145" cy="24480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33" name="Google Shape;2733;p110"/>
          <p:cNvSpPr/>
          <p:nvPr/>
        </p:nvSpPr>
        <p:spPr>
          <a:xfrm>
            <a:off x="4855600" y="3502111"/>
            <a:ext cx="111921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34" name="Google Shape;2734;p110"/>
          <p:cNvSpPr/>
          <p:nvPr/>
        </p:nvSpPr>
        <p:spPr>
          <a:xfrm rot="-859882">
            <a:off x="7365934" y="3312450"/>
            <a:ext cx="1436682" cy="82376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35" name="Google Shape;2735;p110"/>
          <p:cNvSpPr/>
          <p:nvPr/>
        </p:nvSpPr>
        <p:spPr>
          <a:xfrm>
            <a:off x="4799785" y="1286744"/>
            <a:ext cx="58646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36" name="Google Shape;2736;p110"/>
          <p:cNvSpPr/>
          <p:nvPr/>
        </p:nvSpPr>
        <p:spPr>
          <a:xfrm>
            <a:off x="481217" y="1071679"/>
            <a:ext cx="111921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0" name="Shape 2740"/>
        <p:cNvGrpSpPr/>
        <p:nvPr/>
      </p:nvGrpSpPr>
      <p:grpSpPr>
        <a:xfrm>
          <a:off x="0" y="0"/>
          <a:ext cx="0" cy="0"/>
          <a:chOff x="0" y="0"/>
          <a:chExt cx="0" cy="0"/>
        </a:xfrm>
      </p:grpSpPr>
      <p:pic>
        <p:nvPicPr>
          <p:cNvPr id="2741" name="Google Shape;2741;p111"/>
          <p:cNvPicPr preferRelativeResize="0"/>
          <p:nvPr/>
        </p:nvPicPr>
        <p:blipFill rotWithShape="1">
          <a:blip r:embed="rId3">
            <a:alphaModFix/>
          </a:blip>
          <a:srcRect b="0" l="0" r="0" t="0"/>
          <a:stretch/>
        </p:blipFill>
        <p:spPr>
          <a:xfrm>
            <a:off x="52275" y="1123363"/>
            <a:ext cx="4356326" cy="3447325"/>
          </a:xfrm>
          <a:prstGeom prst="rect">
            <a:avLst/>
          </a:prstGeom>
          <a:noFill/>
          <a:ln>
            <a:noFill/>
          </a:ln>
        </p:spPr>
      </p:pic>
      <p:pic>
        <p:nvPicPr>
          <p:cNvPr id="2742" name="Google Shape;2742;p111"/>
          <p:cNvPicPr preferRelativeResize="0"/>
          <p:nvPr/>
        </p:nvPicPr>
        <p:blipFill rotWithShape="1">
          <a:blip r:embed="rId4">
            <a:alphaModFix/>
          </a:blip>
          <a:srcRect b="0" l="0" r="0" t="0"/>
          <a:stretch/>
        </p:blipFill>
        <p:spPr>
          <a:xfrm>
            <a:off x="4715825" y="1226875"/>
            <a:ext cx="3841768" cy="3591200"/>
          </a:xfrm>
          <a:prstGeom prst="rect">
            <a:avLst/>
          </a:prstGeom>
          <a:noFill/>
          <a:ln>
            <a:noFill/>
          </a:ln>
        </p:spPr>
      </p:pic>
      <p:cxnSp>
        <p:nvCxnSpPr>
          <p:cNvPr id="2743" name="Google Shape;2743;p111"/>
          <p:cNvCxnSpPr/>
          <p:nvPr/>
        </p:nvCxnSpPr>
        <p:spPr>
          <a:xfrm>
            <a:off x="4596000" y="79800"/>
            <a:ext cx="0" cy="5136300"/>
          </a:xfrm>
          <a:prstGeom prst="straightConnector1">
            <a:avLst/>
          </a:prstGeom>
          <a:noFill/>
          <a:ln cap="flat" cmpd="sng" w="9525">
            <a:solidFill>
              <a:schemeClr val="dk2"/>
            </a:solidFill>
            <a:prstDash val="solid"/>
            <a:round/>
            <a:headEnd len="sm" w="sm" type="none"/>
            <a:tailEnd len="sm" w="sm" type="none"/>
          </a:ln>
        </p:spPr>
      </p:cxnSp>
      <p:sp>
        <p:nvSpPr>
          <p:cNvPr id="2744" name="Google Shape;2744;p111"/>
          <p:cNvSpPr txBox="1"/>
          <p:nvPr/>
        </p:nvSpPr>
        <p:spPr>
          <a:xfrm>
            <a:off x="4855600" y="361125"/>
            <a:ext cx="410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2100" u="sng" cap="none" strike="noStrike">
                <a:solidFill>
                  <a:srgbClr val="000000"/>
                </a:solidFill>
                <a:latin typeface="Arial"/>
                <a:ea typeface="Arial"/>
                <a:cs typeface="Arial"/>
                <a:sym typeface="Arial"/>
              </a:rPr>
              <a:t>S</a:t>
            </a:r>
            <a:r>
              <a:rPr b="1" i="0" lang="en" sz="1600" u="none" cap="none" strike="noStrike">
                <a:solidFill>
                  <a:srgbClr val="000000"/>
                </a:solidFill>
                <a:latin typeface="Arial"/>
                <a:ea typeface="Arial"/>
                <a:cs typeface="Arial"/>
                <a:sym typeface="Arial"/>
              </a:rPr>
              <a:t>erotonin </a:t>
            </a:r>
            <a:r>
              <a:rPr b="1" i="0" lang="en" sz="2100" u="sng" cap="none" strike="noStrike">
                <a:solidFill>
                  <a:srgbClr val="000000"/>
                </a:solidFill>
                <a:latin typeface="Arial"/>
                <a:ea typeface="Arial"/>
                <a:cs typeface="Arial"/>
                <a:sym typeface="Arial"/>
              </a:rPr>
              <a:t>s</a:t>
            </a:r>
            <a:r>
              <a:rPr b="1" i="0" lang="en" sz="1600" u="none" cap="none" strike="noStrike">
                <a:solidFill>
                  <a:srgbClr val="000000"/>
                </a:solidFill>
                <a:latin typeface="Arial"/>
                <a:ea typeface="Arial"/>
                <a:cs typeface="Arial"/>
                <a:sym typeface="Arial"/>
              </a:rPr>
              <a:t>timulates prolactin release</a:t>
            </a:r>
            <a:endParaRPr b="1" i="0" sz="1600" u="none" cap="none" strike="noStrike">
              <a:solidFill>
                <a:srgbClr val="000000"/>
              </a:solidFill>
              <a:latin typeface="Arial"/>
              <a:ea typeface="Arial"/>
              <a:cs typeface="Arial"/>
              <a:sym typeface="Arial"/>
            </a:endParaRPr>
          </a:p>
        </p:txBody>
      </p:sp>
      <p:sp>
        <p:nvSpPr>
          <p:cNvPr id="2745" name="Google Shape;2745;p111"/>
          <p:cNvSpPr txBox="1"/>
          <p:nvPr/>
        </p:nvSpPr>
        <p:spPr>
          <a:xfrm>
            <a:off x="589750" y="361125"/>
            <a:ext cx="410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2100" u="sng" cap="none" strike="noStrike">
                <a:solidFill>
                  <a:srgbClr val="000000"/>
                </a:solidFill>
                <a:latin typeface="Arial"/>
                <a:ea typeface="Arial"/>
                <a:cs typeface="Arial"/>
                <a:sym typeface="Arial"/>
              </a:rPr>
              <a:t>D</a:t>
            </a:r>
            <a:r>
              <a:rPr b="1" i="0" lang="en" sz="1600" u="none" cap="none" strike="noStrike">
                <a:solidFill>
                  <a:srgbClr val="000000"/>
                </a:solidFill>
                <a:latin typeface="Arial"/>
                <a:ea typeface="Arial"/>
                <a:cs typeface="Arial"/>
                <a:sym typeface="Arial"/>
              </a:rPr>
              <a:t>opamine </a:t>
            </a:r>
            <a:r>
              <a:rPr b="1" i="0" lang="en" sz="2100" u="sng" cap="none" strike="noStrike">
                <a:solidFill>
                  <a:srgbClr val="000000"/>
                </a:solidFill>
                <a:latin typeface="Arial"/>
                <a:ea typeface="Arial"/>
                <a:cs typeface="Arial"/>
                <a:sym typeface="Arial"/>
              </a:rPr>
              <a:t>d</a:t>
            </a:r>
            <a:r>
              <a:rPr b="1" i="0" lang="en" sz="1600" u="none" cap="none" strike="noStrike">
                <a:solidFill>
                  <a:srgbClr val="000000"/>
                </a:solidFill>
                <a:latin typeface="Arial"/>
                <a:ea typeface="Arial"/>
                <a:cs typeface="Arial"/>
                <a:sym typeface="Arial"/>
              </a:rPr>
              <a:t>ecreases prolactin release</a:t>
            </a:r>
            <a:endParaRPr b="1" i="0" sz="1600" u="none" cap="none" strike="noStrike">
              <a:solidFill>
                <a:srgbClr val="000000"/>
              </a:solidFill>
              <a:latin typeface="Arial"/>
              <a:ea typeface="Arial"/>
              <a:cs typeface="Arial"/>
              <a:sym typeface="Arial"/>
            </a:endParaRPr>
          </a:p>
        </p:txBody>
      </p:sp>
      <p:sp>
        <p:nvSpPr>
          <p:cNvPr id="2746" name="Google Shape;2746;p111"/>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
        <p:nvSpPr>
          <p:cNvPr id="2747" name="Google Shape;2747;p111"/>
          <p:cNvSpPr/>
          <p:nvPr/>
        </p:nvSpPr>
        <p:spPr>
          <a:xfrm>
            <a:off x="391430" y="4423607"/>
            <a:ext cx="297145" cy="24480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48" name="Google Shape;2748;p111"/>
          <p:cNvSpPr/>
          <p:nvPr/>
        </p:nvSpPr>
        <p:spPr>
          <a:xfrm>
            <a:off x="4770512" y="4178802"/>
            <a:ext cx="297145" cy="24480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49" name="Google Shape;2749;p111"/>
          <p:cNvSpPr/>
          <p:nvPr/>
        </p:nvSpPr>
        <p:spPr>
          <a:xfrm>
            <a:off x="128435" y="1643844"/>
            <a:ext cx="604647" cy="498143"/>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50" name="Google Shape;2750;p111"/>
          <p:cNvSpPr/>
          <p:nvPr/>
        </p:nvSpPr>
        <p:spPr>
          <a:xfrm>
            <a:off x="1857665" y="3929730"/>
            <a:ext cx="111921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51" name="Google Shape;2751;p111"/>
          <p:cNvSpPr/>
          <p:nvPr/>
        </p:nvSpPr>
        <p:spPr>
          <a:xfrm>
            <a:off x="4770512" y="4178802"/>
            <a:ext cx="297145" cy="24480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52" name="Google Shape;2752;p111"/>
          <p:cNvSpPr/>
          <p:nvPr/>
        </p:nvSpPr>
        <p:spPr>
          <a:xfrm>
            <a:off x="4855600" y="3502111"/>
            <a:ext cx="111921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53" name="Google Shape;2753;p111"/>
          <p:cNvSpPr/>
          <p:nvPr/>
        </p:nvSpPr>
        <p:spPr>
          <a:xfrm rot="-859882">
            <a:off x="7365934" y="3312450"/>
            <a:ext cx="1436682" cy="82376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54" name="Google Shape;2754;p111"/>
          <p:cNvSpPr/>
          <p:nvPr/>
        </p:nvSpPr>
        <p:spPr>
          <a:xfrm>
            <a:off x="4799785" y="1286744"/>
            <a:ext cx="58646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55" name="Google Shape;2755;p111"/>
          <p:cNvSpPr/>
          <p:nvPr/>
        </p:nvSpPr>
        <p:spPr>
          <a:xfrm>
            <a:off x="481217" y="1071679"/>
            <a:ext cx="111921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9" name="Shape 2759"/>
        <p:cNvGrpSpPr/>
        <p:nvPr/>
      </p:nvGrpSpPr>
      <p:grpSpPr>
        <a:xfrm>
          <a:off x="0" y="0"/>
          <a:ext cx="0" cy="0"/>
          <a:chOff x="0" y="0"/>
          <a:chExt cx="0" cy="0"/>
        </a:xfrm>
      </p:grpSpPr>
      <p:pic>
        <p:nvPicPr>
          <p:cNvPr id="2760" name="Google Shape;2760;p112"/>
          <p:cNvPicPr preferRelativeResize="0"/>
          <p:nvPr/>
        </p:nvPicPr>
        <p:blipFill rotWithShape="1">
          <a:blip r:embed="rId3">
            <a:alphaModFix/>
          </a:blip>
          <a:srcRect b="0" l="0" r="0" t="0"/>
          <a:stretch/>
        </p:blipFill>
        <p:spPr>
          <a:xfrm>
            <a:off x="52275" y="1123363"/>
            <a:ext cx="4356326" cy="3447325"/>
          </a:xfrm>
          <a:prstGeom prst="rect">
            <a:avLst/>
          </a:prstGeom>
          <a:noFill/>
          <a:ln>
            <a:noFill/>
          </a:ln>
        </p:spPr>
      </p:pic>
      <p:pic>
        <p:nvPicPr>
          <p:cNvPr id="2761" name="Google Shape;2761;p112"/>
          <p:cNvPicPr preferRelativeResize="0"/>
          <p:nvPr/>
        </p:nvPicPr>
        <p:blipFill rotWithShape="1">
          <a:blip r:embed="rId4">
            <a:alphaModFix/>
          </a:blip>
          <a:srcRect b="0" l="0" r="0" t="0"/>
          <a:stretch/>
        </p:blipFill>
        <p:spPr>
          <a:xfrm>
            <a:off x="4715825" y="1226875"/>
            <a:ext cx="3841768" cy="3591200"/>
          </a:xfrm>
          <a:prstGeom prst="rect">
            <a:avLst/>
          </a:prstGeom>
          <a:noFill/>
          <a:ln>
            <a:noFill/>
          </a:ln>
        </p:spPr>
      </p:pic>
      <p:cxnSp>
        <p:nvCxnSpPr>
          <p:cNvPr id="2762" name="Google Shape;2762;p112"/>
          <p:cNvCxnSpPr/>
          <p:nvPr/>
        </p:nvCxnSpPr>
        <p:spPr>
          <a:xfrm>
            <a:off x="4596000" y="1456625"/>
            <a:ext cx="0" cy="3759600"/>
          </a:xfrm>
          <a:prstGeom prst="straightConnector1">
            <a:avLst/>
          </a:prstGeom>
          <a:noFill/>
          <a:ln cap="flat" cmpd="sng" w="9525">
            <a:solidFill>
              <a:schemeClr val="dk2"/>
            </a:solidFill>
            <a:prstDash val="solid"/>
            <a:round/>
            <a:headEnd len="sm" w="sm" type="none"/>
            <a:tailEnd len="sm" w="sm" type="none"/>
          </a:ln>
        </p:spPr>
      </p:cxnSp>
      <p:sp>
        <p:nvSpPr>
          <p:cNvPr id="2763" name="Google Shape;2763;p112"/>
          <p:cNvSpPr txBox="1"/>
          <p:nvPr/>
        </p:nvSpPr>
        <p:spPr>
          <a:xfrm>
            <a:off x="4855600" y="361125"/>
            <a:ext cx="410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2100" u="sng" cap="none" strike="noStrike">
                <a:solidFill>
                  <a:srgbClr val="000000"/>
                </a:solidFill>
                <a:latin typeface="Arial"/>
                <a:ea typeface="Arial"/>
                <a:cs typeface="Arial"/>
                <a:sym typeface="Arial"/>
              </a:rPr>
              <a:t>S</a:t>
            </a:r>
            <a:r>
              <a:rPr b="1" i="0" lang="en" sz="1600" u="none" cap="none" strike="noStrike">
                <a:solidFill>
                  <a:srgbClr val="000000"/>
                </a:solidFill>
                <a:latin typeface="Arial"/>
                <a:ea typeface="Arial"/>
                <a:cs typeface="Arial"/>
                <a:sym typeface="Arial"/>
              </a:rPr>
              <a:t>erotonin </a:t>
            </a:r>
            <a:r>
              <a:rPr b="1" i="0" lang="en" sz="2100" u="sng" cap="none" strike="noStrike">
                <a:solidFill>
                  <a:srgbClr val="000000"/>
                </a:solidFill>
                <a:latin typeface="Arial"/>
                <a:ea typeface="Arial"/>
                <a:cs typeface="Arial"/>
                <a:sym typeface="Arial"/>
              </a:rPr>
              <a:t>s</a:t>
            </a:r>
            <a:r>
              <a:rPr b="1" i="0" lang="en" sz="1600" u="none" cap="none" strike="noStrike">
                <a:solidFill>
                  <a:srgbClr val="000000"/>
                </a:solidFill>
                <a:latin typeface="Arial"/>
                <a:ea typeface="Arial"/>
                <a:cs typeface="Arial"/>
                <a:sym typeface="Arial"/>
              </a:rPr>
              <a:t>timulates prolactin release</a:t>
            </a:r>
            <a:endParaRPr b="1" i="0" sz="1600" u="none" cap="none" strike="noStrike">
              <a:solidFill>
                <a:srgbClr val="000000"/>
              </a:solidFill>
              <a:latin typeface="Arial"/>
              <a:ea typeface="Arial"/>
              <a:cs typeface="Arial"/>
              <a:sym typeface="Arial"/>
            </a:endParaRPr>
          </a:p>
        </p:txBody>
      </p:sp>
      <p:sp>
        <p:nvSpPr>
          <p:cNvPr id="2764" name="Google Shape;2764;p112"/>
          <p:cNvSpPr txBox="1"/>
          <p:nvPr/>
        </p:nvSpPr>
        <p:spPr>
          <a:xfrm>
            <a:off x="589750" y="361125"/>
            <a:ext cx="41052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2100" u="sng" cap="none" strike="noStrike">
                <a:solidFill>
                  <a:srgbClr val="000000"/>
                </a:solidFill>
                <a:latin typeface="Arial"/>
                <a:ea typeface="Arial"/>
                <a:cs typeface="Arial"/>
                <a:sym typeface="Arial"/>
              </a:rPr>
              <a:t>D</a:t>
            </a:r>
            <a:r>
              <a:rPr b="1" i="0" lang="en" sz="1600" u="none" cap="none" strike="noStrike">
                <a:solidFill>
                  <a:srgbClr val="000000"/>
                </a:solidFill>
                <a:latin typeface="Arial"/>
                <a:ea typeface="Arial"/>
                <a:cs typeface="Arial"/>
                <a:sym typeface="Arial"/>
              </a:rPr>
              <a:t>opamine </a:t>
            </a:r>
            <a:r>
              <a:rPr b="1" i="0" lang="en" sz="2100" u="sng" cap="none" strike="noStrike">
                <a:solidFill>
                  <a:srgbClr val="000000"/>
                </a:solidFill>
                <a:latin typeface="Arial"/>
                <a:ea typeface="Arial"/>
                <a:cs typeface="Arial"/>
                <a:sym typeface="Arial"/>
              </a:rPr>
              <a:t>d</a:t>
            </a:r>
            <a:r>
              <a:rPr b="1" i="0" lang="en" sz="1600" u="none" cap="none" strike="noStrike">
                <a:solidFill>
                  <a:srgbClr val="000000"/>
                </a:solidFill>
                <a:latin typeface="Arial"/>
                <a:ea typeface="Arial"/>
                <a:cs typeface="Arial"/>
                <a:sym typeface="Arial"/>
              </a:rPr>
              <a:t>ecreases prolactin release</a:t>
            </a:r>
            <a:endParaRPr b="1" i="0" sz="1600" u="none" cap="none" strike="noStrike">
              <a:solidFill>
                <a:srgbClr val="000000"/>
              </a:solidFill>
              <a:latin typeface="Arial"/>
              <a:ea typeface="Arial"/>
              <a:cs typeface="Arial"/>
              <a:sym typeface="Arial"/>
            </a:endParaRPr>
          </a:p>
        </p:txBody>
      </p:sp>
      <p:sp>
        <p:nvSpPr>
          <p:cNvPr id="2765" name="Google Shape;2765;p112"/>
          <p:cNvSpPr txBox="1"/>
          <p:nvPr/>
        </p:nvSpPr>
        <p:spPr>
          <a:xfrm>
            <a:off x="309650" y="4663125"/>
            <a:ext cx="392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Stahl’s Essential Psychopharmacology</a:t>
            </a:r>
            <a:endParaRPr b="0" i="0" sz="1400" u="none" cap="none" strike="noStrike">
              <a:solidFill>
                <a:schemeClr val="dk1"/>
              </a:solidFill>
              <a:latin typeface="Arial"/>
              <a:ea typeface="Arial"/>
              <a:cs typeface="Arial"/>
              <a:sym typeface="Arial"/>
            </a:endParaRPr>
          </a:p>
        </p:txBody>
      </p:sp>
      <p:sp>
        <p:nvSpPr>
          <p:cNvPr id="2766" name="Google Shape;2766;p112"/>
          <p:cNvSpPr/>
          <p:nvPr/>
        </p:nvSpPr>
        <p:spPr>
          <a:xfrm>
            <a:off x="5508366" y="1541197"/>
            <a:ext cx="542211" cy="534580"/>
          </a:xfrm>
          <a:prstGeom prst="ellipse">
            <a:avLst/>
          </a:pr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67" name="Google Shape;2767;p112"/>
          <p:cNvSpPr/>
          <p:nvPr/>
        </p:nvSpPr>
        <p:spPr>
          <a:xfrm>
            <a:off x="391430" y="4423607"/>
            <a:ext cx="297145" cy="24480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68" name="Google Shape;2768;p112"/>
          <p:cNvSpPr/>
          <p:nvPr/>
        </p:nvSpPr>
        <p:spPr>
          <a:xfrm>
            <a:off x="4770512" y="4178802"/>
            <a:ext cx="297145" cy="24480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69" name="Google Shape;2769;p112"/>
          <p:cNvSpPr/>
          <p:nvPr/>
        </p:nvSpPr>
        <p:spPr>
          <a:xfrm>
            <a:off x="128435" y="1643844"/>
            <a:ext cx="604647" cy="498143"/>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70" name="Google Shape;2770;p112"/>
          <p:cNvSpPr/>
          <p:nvPr/>
        </p:nvSpPr>
        <p:spPr>
          <a:xfrm>
            <a:off x="1857665" y="3929730"/>
            <a:ext cx="111921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71" name="Google Shape;2771;p112"/>
          <p:cNvSpPr/>
          <p:nvPr/>
        </p:nvSpPr>
        <p:spPr>
          <a:xfrm>
            <a:off x="4855600" y="3502111"/>
            <a:ext cx="111921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72" name="Google Shape;2772;p112"/>
          <p:cNvSpPr/>
          <p:nvPr/>
        </p:nvSpPr>
        <p:spPr>
          <a:xfrm rot="-859882">
            <a:off x="7365934" y="3312450"/>
            <a:ext cx="1436682" cy="82376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73" name="Google Shape;2773;p112"/>
          <p:cNvSpPr/>
          <p:nvPr/>
        </p:nvSpPr>
        <p:spPr>
          <a:xfrm>
            <a:off x="4799785" y="1286744"/>
            <a:ext cx="58646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74" name="Google Shape;2774;p112"/>
          <p:cNvSpPr/>
          <p:nvPr/>
        </p:nvSpPr>
        <p:spPr>
          <a:xfrm>
            <a:off x="481217" y="1071679"/>
            <a:ext cx="1119216" cy="676691"/>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75" name="Google Shape;2775;p112"/>
          <p:cNvSpPr txBox="1"/>
          <p:nvPr/>
        </p:nvSpPr>
        <p:spPr>
          <a:xfrm>
            <a:off x="1020925" y="951163"/>
            <a:ext cx="76839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lang="en" sz="1300">
                <a:highlight>
                  <a:srgbClr val="FFFF00"/>
                </a:highlight>
              </a:rPr>
              <a:t>You can essentially use prolactin elevation as a barometer of atypicality of an antipsychotic </a:t>
            </a:r>
            <a:endParaRPr i="0" sz="800" cap="none" strike="noStrike">
              <a:solidFill>
                <a:srgbClr val="000000"/>
              </a:solidFill>
              <a:highlight>
                <a:srgbClr val="FFFF00"/>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