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tags/tag1.xml" ContentType="application/vnd.openxmlformats-officedocument.presentationml.tags+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tags/tag2.xml" ContentType="application/vnd.openxmlformats-officedocument.presentationml.tags+xml"/>
  <Override PartName="/ppt/notesSlides/notesSlide312.xml" ContentType="application/vnd.openxmlformats-officedocument.presentationml.notesSlide+xml"/>
  <Override PartName="/ppt/tags/tag3.xml" ContentType="application/vnd.openxmlformats-officedocument.presentationml.tags+xml"/>
  <Override PartName="/ppt/notesSlides/notesSlide313.xml" ContentType="application/vnd.openxmlformats-officedocument.presentationml.notesSlide+xml"/>
  <Override PartName="/ppt/tags/tag4.xml" ContentType="application/vnd.openxmlformats-officedocument.presentationml.tags+xml"/>
  <Override PartName="/ppt/notesSlides/notesSlide314.xml" ContentType="application/vnd.openxmlformats-officedocument.presentationml.notesSlide+xml"/>
  <Override PartName="/ppt/tags/tag5.xml" ContentType="application/vnd.openxmlformats-officedocument.presentationml.tags+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notesSlides/notesSlide417.xml" ContentType="application/vnd.openxmlformats-officedocument.presentationml.notesSlide+xml"/>
  <Override PartName="/ppt/notesSlides/notesSlide418.xml" ContentType="application/vnd.openxmlformats-officedocument.presentationml.notesSlide+xml"/>
  <Override PartName="/ppt/notesSlides/notesSlide419.xml" ContentType="application/vnd.openxmlformats-officedocument.presentationml.notesSlide+xml"/>
  <Override PartName="/ppt/notesSlides/notesSlide420.xml" ContentType="application/vnd.openxmlformats-officedocument.presentationml.notesSlide+xml"/>
  <Override PartName="/ppt/notesSlides/notesSlide421.xml" ContentType="application/vnd.openxmlformats-officedocument.presentationml.notesSlide+xml"/>
  <Override PartName="/ppt/notesSlides/notesSlide422.xml" ContentType="application/vnd.openxmlformats-officedocument.presentationml.notesSlide+xml"/>
  <Override PartName="/ppt/notesSlides/notesSlide423.xml" ContentType="application/vnd.openxmlformats-officedocument.presentationml.notesSlide+xml"/>
  <Override PartName="/ppt/notesSlides/notesSlide424.xml" ContentType="application/vnd.openxmlformats-officedocument.presentationml.notesSlide+xml"/>
  <Override PartName="/ppt/notesSlides/notesSlide425.xml" ContentType="application/vnd.openxmlformats-officedocument.presentationml.notesSlide+xml"/>
  <Override PartName="/ppt/notesSlides/notesSlide426.xml" ContentType="application/vnd.openxmlformats-officedocument.presentationml.notesSlide+xml"/>
  <Override PartName="/ppt/notesSlides/notesSlide427.xml" ContentType="application/vnd.openxmlformats-officedocument.presentationml.notesSlide+xml"/>
  <Override PartName="/ppt/notesSlides/notesSlide4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431"/>
  </p:notesMasterIdLst>
  <p:sldIdLst>
    <p:sldId id="256" r:id="rId3"/>
    <p:sldId id="257" r:id="rId4"/>
    <p:sldId id="258" r:id="rId5"/>
    <p:sldId id="259" r:id="rId6"/>
    <p:sldId id="260" r:id="rId7"/>
    <p:sldId id="261" r:id="rId8"/>
    <p:sldId id="262" r:id="rId9"/>
    <p:sldId id="263" r:id="rId10"/>
    <p:sldId id="310" r:id="rId11"/>
    <p:sldId id="311" r:id="rId12"/>
    <p:sldId id="312" r:id="rId13"/>
    <p:sldId id="313" r:id="rId14"/>
    <p:sldId id="405" r:id="rId15"/>
    <p:sldId id="406" r:id="rId16"/>
    <p:sldId id="316" r:id="rId17"/>
    <p:sldId id="264" r:id="rId18"/>
    <p:sldId id="265" r:id="rId19"/>
    <p:sldId id="266" r:id="rId20"/>
    <p:sldId id="267" r:id="rId21"/>
    <p:sldId id="268" r:id="rId22"/>
    <p:sldId id="269" r:id="rId23"/>
    <p:sldId id="270" r:id="rId24"/>
    <p:sldId id="271" r:id="rId25"/>
    <p:sldId id="274" r:id="rId26"/>
    <p:sldId id="275" r:id="rId27"/>
    <p:sldId id="276" r:id="rId28"/>
    <p:sldId id="277" r:id="rId29"/>
    <p:sldId id="278" r:id="rId30"/>
    <p:sldId id="279" r:id="rId31"/>
    <p:sldId id="319" r:id="rId32"/>
    <p:sldId id="320" r:id="rId33"/>
    <p:sldId id="321" r:id="rId34"/>
    <p:sldId id="322" r:id="rId35"/>
    <p:sldId id="323" r:id="rId36"/>
    <p:sldId id="324" r:id="rId37"/>
    <p:sldId id="325" r:id="rId38"/>
    <p:sldId id="326" r:id="rId39"/>
    <p:sldId id="327" r:id="rId40"/>
    <p:sldId id="328" r:id="rId41"/>
    <p:sldId id="329" r:id="rId42"/>
    <p:sldId id="330" r:id="rId43"/>
    <p:sldId id="331" r:id="rId44"/>
    <p:sldId id="332" r:id="rId45"/>
    <p:sldId id="333" r:id="rId46"/>
    <p:sldId id="334" r:id="rId47"/>
    <p:sldId id="335" r:id="rId48"/>
    <p:sldId id="336" r:id="rId49"/>
    <p:sldId id="337" r:id="rId50"/>
    <p:sldId id="338" r:id="rId51"/>
    <p:sldId id="339" r:id="rId52"/>
    <p:sldId id="340" r:id="rId53"/>
    <p:sldId id="341" r:id="rId54"/>
    <p:sldId id="342" r:id="rId55"/>
    <p:sldId id="343" r:id="rId56"/>
    <p:sldId id="344" r:id="rId57"/>
    <p:sldId id="345" r:id="rId58"/>
    <p:sldId id="346" r:id="rId59"/>
    <p:sldId id="347" r:id="rId60"/>
    <p:sldId id="348" r:id="rId61"/>
    <p:sldId id="349" r:id="rId62"/>
    <p:sldId id="350" r:id="rId63"/>
    <p:sldId id="351" r:id="rId64"/>
    <p:sldId id="352" r:id="rId65"/>
    <p:sldId id="353" r:id="rId66"/>
    <p:sldId id="354" r:id="rId67"/>
    <p:sldId id="355" r:id="rId68"/>
    <p:sldId id="356" r:id="rId69"/>
    <p:sldId id="357" r:id="rId70"/>
    <p:sldId id="358" r:id="rId71"/>
    <p:sldId id="359" r:id="rId72"/>
    <p:sldId id="360" r:id="rId73"/>
    <p:sldId id="361" r:id="rId74"/>
    <p:sldId id="362" r:id="rId75"/>
    <p:sldId id="363" r:id="rId76"/>
    <p:sldId id="364" r:id="rId77"/>
    <p:sldId id="365" r:id="rId78"/>
    <p:sldId id="366" r:id="rId79"/>
    <p:sldId id="367" r:id="rId80"/>
    <p:sldId id="368" r:id="rId81"/>
    <p:sldId id="369" r:id="rId82"/>
    <p:sldId id="370" r:id="rId83"/>
    <p:sldId id="371" r:id="rId84"/>
    <p:sldId id="372" r:id="rId85"/>
    <p:sldId id="373" r:id="rId86"/>
    <p:sldId id="374" r:id="rId87"/>
    <p:sldId id="375" r:id="rId88"/>
    <p:sldId id="376" r:id="rId89"/>
    <p:sldId id="377" r:id="rId90"/>
    <p:sldId id="378" r:id="rId91"/>
    <p:sldId id="379" r:id="rId92"/>
    <p:sldId id="380" r:id="rId93"/>
    <p:sldId id="381" r:id="rId94"/>
    <p:sldId id="382" r:id="rId95"/>
    <p:sldId id="383" r:id="rId96"/>
    <p:sldId id="384" r:id="rId97"/>
    <p:sldId id="385" r:id="rId98"/>
    <p:sldId id="386" r:id="rId99"/>
    <p:sldId id="387" r:id="rId100"/>
    <p:sldId id="388" r:id="rId101"/>
    <p:sldId id="389" r:id="rId102"/>
    <p:sldId id="390" r:id="rId103"/>
    <p:sldId id="391" r:id="rId104"/>
    <p:sldId id="392" r:id="rId105"/>
    <p:sldId id="407" r:id="rId106"/>
    <p:sldId id="417" r:id="rId107"/>
    <p:sldId id="416" r:id="rId108"/>
    <p:sldId id="415" r:id="rId109"/>
    <p:sldId id="414" r:id="rId110"/>
    <p:sldId id="413" r:id="rId111"/>
    <p:sldId id="412" r:id="rId112"/>
    <p:sldId id="411" r:id="rId113"/>
    <p:sldId id="410" r:id="rId114"/>
    <p:sldId id="409" r:id="rId115"/>
    <p:sldId id="408" r:id="rId116"/>
    <p:sldId id="403" r:id="rId117"/>
    <p:sldId id="404" r:id="rId118"/>
    <p:sldId id="418" r:id="rId119"/>
    <p:sldId id="419" r:id="rId120"/>
    <p:sldId id="420" r:id="rId121"/>
    <p:sldId id="421" r:id="rId122"/>
    <p:sldId id="422" r:id="rId123"/>
    <p:sldId id="423" r:id="rId124"/>
    <p:sldId id="424" r:id="rId125"/>
    <p:sldId id="425" r:id="rId126"/>
    <p:sldId id="426" r:id="rId127"/>
    <p:sldId id="427" r:id="rId128"/>
    <p:sldId id="428" r:id="rId129"/>
    <p:sldId id="429" r:id="rId130"/>
    <p:sldId id="430" r:id="rId131"/>
    <p:sldId id="431" r:id="rId132"/>
    <p:sldId id="432" r:id="rId133"/>
    <p:sldId id="433" r:id="rId134"/>
    <p:sldId id="272" r:id="rId135"/>
    <p:sldId id="273" r:id="rId136"/>
    <p:sldId id="434" r:id="rId137"/>
    <p:sldId id="435" r:id="rId138"/>
    <p:sldId id="436" r:id="rId139"/>
    <p:sldId id="437" r:id="rId140"/>
    <p:sldId id="438" r:id="rId141"/>
    <p:sldId id="439" r:id="rId142"/>
    <p:sldId id="280" r:id="rId143"/>
    <p:sldId id="281" r:id="rId144"/>
    <p:sldId id="282" r:id="rId145"/>
    <p:sldId id="283" r:id="rId146"/>
    <p:sldId id="284" r:id="rId147"/>
    <p:sldId id="285" r:id="rId148"/>
    <p:sldId id="286" r:id="rId149"/>
    <p:sldId id="287" r:id="rId150"/>
    <p:sldId id="288" r:id="rId151"/>
    <p:sldId id="289" r:id="rId152"/>
    <p:sldId id="290" r:id="rId153"/>
    <p:sldId id="291" r:id="rId154"/>
    <p:sldId id="292" r:id="rId155"/>
    <p:sldId id="293" r:id="rId156"/>
    <p:sldId id="294" r:id="rId157"/>
    <p:sldId id="295" r:id="rId158"/>
    <p:sldId id="296" r:id="rId159"/>
    <p:sldId id="297" r:id="rId160"/>
    <p:sldId id="298" r:id="rId161"/>
    <p:sldId id="299" r:id="rId162"/>
    <p:sldId id="300" r:id="rId163"/>
    <p:sldId id="301" r:id="rId164"/>
    <p:sldId id="302" r:id="rId165"/>
    <p:sldId id="303" r:id="rId166"/>
    <p:sldId id="304" r:id="rId167"/>
    <p:sldId id="305" r:id="rId168"/>
    <p:sldId id="306" r:id="rId169"/>
    <p:sldId id="307" r:id="rId170"/>
    <p:sldId id="308" r:id="rId171"/>
    <p:sldId id="451" r:id="rId172"/>
    <p:sldId id="452" r:id="rId173"/>
    <p:sldId id="453" r:id="rId174"/>
    <p:sldId id="454" r:id="rId175"/>
    <p:sldId id="455" r:id="rId176"/>
    <p:sldId id="456" r:id="rId177"/>
    <p:sldId id="457" r:id="rId178"/>
    <p:sldId id="458" r:id="rId179"/>
    <p:sldId id="459" r:id="rId180"/>
    <p:sldId id="460" r:id="rId181"/>
    <p:sldId id="440" r:id="rId182"/>
    <p:sldId id="441" r:id="rId183"/>
    <p:sldId id="442" r:id="rId184"/>
    <p:sldId id="443" r:id="rId185"/>
    <p:sldId id="445" r:id="rId186"/>
    <p:sldId id="314" r:id="rId187"/>
    <p:sldId id="315" r:id="rId188"/>
    <p:sldId id="444" r:id="rId189"/>
    <p:sldId id="317" r:id="rId190"/>
    <p:sldId id="318" r:id="rId191"/>
    <p:sldId id="446" r:id="rId192"/>
    <p:sldId id="447" r:id="rId193"/>
    <p:sldId id="448" r:id="rId194"/>
    <p:sldId id="449" r:id="rId195"/>
    <p:sldId id="450" r:id="rId196"/>
    <p:sldId id="461" r:id="rId197"/>
    <p:sldId id="462" r:id="rId198"/>
    <p:sldId id="463" r:id="rId199"/>
    <p:sldId id="464" r:id="rId200"/>
    <p:sldId id="465" r:id="rId201"/>
    <p:sldId id="466" r:id="rId202"/>
    <p:sldId id="467" r:id="rId203"/>
    <p:sldId id="468" r:id="rId204"/>
    <p:sldId id="469" r:id="rId205"/>
    <p:sldId id="470" r:id="rId206"/>
    <p:sldId id="471" r:id="rId207"/>
    <p:sldId id="472" r:id="rId208"/>
    <p:sldId id="473" r:id="rId209"/>
    <p:sldId id="474" r:id="rId210"/>
    <p:sldId id="475" r:id="rId211"/>
    <p:sldId id="476" r:id="rId212"/>
    <p:sldId id="477" r:id="rId213"/>
    <p:sldId id="478" r:id="rId214"/>
    <p:sldId id="479" r:id="rId215"/>
    <p:sldId id="480" r:id="rId216"/>
    <p:sldId id="481" r:id="rId217"/>
    <p:sldId id="482" r:id="rId218"/>
    <p:sldId id="483" r:id="rId219"/>
    <p:sldId id="484" r:id="rId220"/>
    <p:sldId id="485" r:id="rId221"/>
    <p:sldId id="486" r:id="rId222"/>
    <p:sldId id="487" r:id="rId223"/>
    <p:sldId id="488" r:id="rId224"/>
    <p:sldId id="489" r:id="rId225"/>
    <p:sldId id="490" r:id="rId226"/>
    <p:sldId id="491" r:id="rId227"/>
    <p:sldId id="492" r:id="rId228"/>
    <p:sldId id="493" r:id="rId229"/>
    <p:sldId id="494" r:id="rId230"/>
    <p:sldId id="495" r:id="rId231"/>
    <p:sldId id="496" r:id="rId232"/>
    <p:sldId id="497" r:id="rId233"/>
    <p:sldId id="498" r:id="rId234"/>
    <p:sldId id="499" r:id="rId235"/>
    <p:sldId id="500" r:id="rId236"/>
    <p:sldId id="501" r:id="rId237"/>
    <p:sldId id="502" r:id="rId238"/>
    <p:sldId id="503" r:id="rId239"/>
    <p:sldId id="504" r:id="rId240"/>
    <p:sldId id="505" r:id="rId241"/>
    <p:sldId id="506" r:id="rId242"/>
    <p:sldId id="507" r:id="rId243"/>
    <p:sldId id="508" r:id="rId244"/>
    <p:sldId id="509" r:id="rId245"/>
    <p:sldId id="510" r:id="rId246"/>
    <p:sldId id="513" r:id="rId247"/>
    <p:sldId id="514" r:id="rId248"/>
    <p:sldId id="515" r:id="rId249"/>
    <p:sldId id="516" r:id="rId250"/>
    <p:sldId id="517" r:id="rId251"/>
    <p:sldId id="518" r:id="rId252"/>
    <p:sldId id="519" r:id="rId253"/>
    <p:sldId id="520" r:id="rId254"/>
    <p:sldId id="522" r:id="rId255"/>
    <p:sldId id="523" r:id="rId256"/>
    <p:sldId id="524" r:id="rId257"/>
    <p:sldId id="525" r:id="rId258"/>
    <p:sldId id="533" r:id="rId259"/>
    <p:sldId id="702" r:id="rId260"/>
    <p:sldId id="701" r:id="rId261"/>
    <p:sldId id="700" r:id="rId262"/>
    <p:sldId id="699" r:id="rId263"/>
    <p:sldId id="698" r:id="rId264"/>
    <p:sldId id="534" r:id="rId265"/>
    <p:sldId id="535" r:id="rId266"/>
    <p:sldId id="536" r:id="rId267"/>
    <p:sldId id="537" r:id="rId268"/>
    <p:sldId id="538" r:id="rId269"/>
    <p:sldId id="539" r:id="rId270"/>
    <p:sldId id="540" r:id="rId271"/>
    <p:sldId id="541" r:id="rId272"/>
    <p:sldId id="542" r:id="rId273"/>
    <p:sldId id="543" r:id="rId274"/>
    <p:sldId id="544" r:id="rId275"/>
    <p:sldId id="545" r:id="rId276"/>
    <p:sldId id="309" r:id="rId277"/>
    <p:sldId id="554" r:id="rId278"/>
    <p:sldId id="555" r:id="rId279"/>
    <p:sldId id="556" r:id="rId280"/>
    <p:sldId id="557" r:id="rId281"/>
    <p:sldId id="558" r:id="rId282"/>
    <p:sldId id="559" r:id="rId283"/>
    <p:sldId id="560" r:id="rId284"/>
    <p:sldId id="561" r:id="rId285"/>
    <p:sldId id="562" r:id="rId286"/>
    <p:sldId id="563" r:id="rId287"/>
    <p:sldId id="564" r:id="rId288"/>
    <p:sldId id="565" r:id="rId289"/>
    <p:sldId id="566" r:id="rId290"/>
    <p:sldId id="567" r:id="rId291"/>
    <p:sldId id="568" r:id="rId292"/>
    <p:sldId id="569" r:id="rId293"/>
    <p:sldId id="570" r:id="rId294"/>
    <p:sldId id="571" r:id="rId295"/>
    <p:sldId id="572" r:id="rId296"/>
    <p:sldId id="573" r:id="rId297"/>
    <p:sldId id="574" r:id="rId298"/>
    <p:sldId id="581" r:id="rId299"/>
    <p:sldId id="582" r:id="rId300"/>
    <p:sldId id="583" r:id="rId301"/>
    <p:sldId id="584" r:id="rId302"/>
    <p:sldId id="585" r:id="rId303"/>
    <p:sldId id="586" r:id="rId304"/>
    <p:sldId id="587" r:id="rId305"/>
    <p:sldId id="588" r:id="rId306"/>
    <p:sldId id="589" r:id="rId307"/>
    <p:sldId id="592" r:id="rId308"/>
    <p:sldId id="593" r:id="rId309"/>
    <p:sldId id="594" r:id="rId310"/>
    <p:sldId id="595" r:id="rId311"/>
    <p:sldId id="596" r:id="rId312"/>
    <p:sldId id="597" r:id="rId313"/>
    <p:sldId id="703" r:id="rId314"/>
    <p:sldId id="704" r:id="rId315"/>
    <p:sldId id="705" r:id="rId316"/>
    <p:sldId id="706" r:id="rId317"/>
    <p:sldId id="598" r:id="rId318"/>
    <p:sldId id="599" r:id="rId319"/>
    <p:sldId id="600" r:id="rId320"/>
    <p:sldId id="601" r:id="rId321"/>
    <p:sldId id="602" r:id="rId322"/>
    <p:sldId id="603" r:id="rId323"/>
    <p:sldId id="604" r:id="rId324"/>
    <p:sldId id="605" r:id="rId325"/>
    <p:sldId id="606" r:id="rId326"/>
    <p:sldId id="607" r:id="rId327"/>
    <p:sldId id="608" r:id="rId328"/>
    <p:sldId id="609" r:id="rId329"/>
    <p:sldId id="610" r:id="rId330"/>
    <p:sldId id="611" r:id="rId331"/>
    <p:sldId id="612" r:id="rId332"/>
    <p:sldId id="613" r:id="rId333"/>
    <p:sldId id="614" r:id="rId334"/>
    <p:sldId id="615" r:id="rId335"/>
    <p:sldId id="616" r:id="rId336"/>
    <p:sldId id="617" r:id="rId337"/>
    <p:sldId id="618" r:id="rId338"/>
    <p:sldId id="619" r:id="rId339"/>
    <p:sldId id="620" r:id="rId340"/>
    <p:sldId id="621" r:id="rId341"/>
    <p:sldId id="622" r:id="rId342"/>
    <p:sldId id="590" r:id="rId343"/>
    <p:sldId id="591" r:id="rId344"/>
    <p:sldId id="623" r:id="rId345"/>
    <p:sldId id="624" r:id="rId346"/>
    <p:sldId id="625" r:id="rId347"/>
    <p:sldId id="626" r:id="rId348"/>
    <p:sldId id="627" r:id="rId349"/>
    <p:sldId id="628" r:id="rId350"/>
    <p:sldId id="629" r:id="rId351"/>
    <p:sldId id="630" r:id="rId352"/>
    <p:sldId id="631" r:id="rId353"/>
    <p:sldId id="632" r:id="rId354"/>
    <p:sldId id="633" r:id="rId355"/>
    <p:sldId id="634" r:id="rId356"/>
    <p:sldId id="635" r:id="rId357"/>
    <p:sldId id="636" r:id="rId358"/>
    <p:sldId id="393" r:id="rId359"/>
    <p:sldId id="394" r:id="rId360"/>
    <p:sldId id="395" r:id="rId361"/>
    <p:sldId id="396" r:id="rId362"/>
    <p:sldId id="397" r:id="rId363"/>
    <p:sldId id="398" r:id="rId364"/>
    <p:sldId id="399" r:id="rId365"/>
    <p:sldId id="400" r:id="rId366"/>
    <p:sldId id="401" r:id="rId367"/>
    <p:sldId id="402" r:id="rId368"/>
    <p:sldId id="637" r:id="rId369"/>
    <p:sldId id="638" r:id="rId370"/>
    <p:sldId id="639" r:id="rId371"/>
    <p:sldId id="640" r:id="rId372"/>
    <p:sldId id="641" r:id="rId373"/>
    <p:sldId id="642" r:id="rId374"/>
    <p:sldId id="643" r:id="rId375"/>
    <p:sldId id="644" r:id="rId376"/>
    <p:sldId id="645" r:id="rId377"/>
    <p:sldId id="646" r:id="rId378"/>
    <p:sldId id="647" r:id="rId379"/>
    <p:sldId id="648" r:id="rId380"/>
    <p:sldId id="649" r:id="rId381"/>
    <p:sldId id="650" r:id="rId382"/>
    <p:sldId id="651" r:id="rId383"/>
    <p:sldId id="652" r:id="rId384"/>
    <p:sldId id="653" r:id="rId385"/>
    <p:sldId id="654" r:id="rId386"/>
    <p:sldId id="655" r:id="rId387"/>
    <p:sldId id="656" r:id="rId388"/>
    <p:sldId id="657" r:id="rId389"/>
    <p:sldId id="658" r:id="rId390"/>
    <p:sldId id="659" r:id="rId391"/>
    <p:sldId id="660" r:id="rId392"/>
    <p:sldId id="661" r:id="rId393"/>
    <p:sldId id="662" r:id="rId394"/>
    <p:sldId id="663" r:id="rId395"/>
    <p:sldId id="664" r:id="rId396"/>
    <p:sldId id="665" r:id="rId397"/>
    <p:sldId id="666" r:id="rId398"/>
    <p:sldId id="667" r:id="rId399"/>
    <p:sldId id="668" r:id="rId400"/>
    <p:sldId id="669" r:id="rId401"/>
    <p:sldId id="670" r:id="rId402"/>
    <p:sldId id="671" r:id="rId403"/>
    <p:sldId id="672" r:id="rId404"/>
    <p:sldId id="673" r:id="rId405"/>
    <p:sldId id="674" r:id="rId406"/>
    <p:sldId id="675" r:id="rId407"/>
    <p:sldId id="676" r:id="rId408"/>
    <p:sldId id="677" r:id="rId409"/>
    <p:sldId id="678" r:id="rId410"/>
    <p:sldId id="679" r:id="rId411"/>
    <p:sldId id="680" r:id="rId412"/>
    <p:sldId id="681" r:id="rId413"/>
    <p:sldId id="682" r:id="rId414"/>
    <p:sldId id="683" r:id="rId415"/>
    <p:sldId id="684" r:id="rId416"/>
    <p:sldId id="685" r:id="rId417"/>
    <p:sldId id="686" r:id="rId418"/>
    <p:sldId id="687" r:id="rId419"/>
    <p:sldId id="688" r:id="rId420"/>
    <p:sldId id="689" r:id="rId421"/>
    <p:sldId id="690" r:id="rId422"/>
    <p:sldId id="691" r:id="rId423"/>
    <p:sldId id="692" r:id="rId424"/>
    <p:sldId id="693" r:id="rId425"/>
    <p:sldId id="694" r:id="rId426"/>
    <p:sldId id="695" r:id="rId427"/>
    <p:sldId id="696" r:id="rId428"/>
    <p:sldId id="697" r:id="rId429"/>
    <p:sldId id="707" r:id="rId430"/>
  </p:sldIdLst>
  <p:sldSz cx="9144000" cy="5143500" type="screen16x9"/>
  <p:notesSz cx="6858000" cy="9144000"/>
  <p:embeddedFontLst>
    <p:embeddedFont>
      <p:font typeface="Calibri" panose="020F0502020204030204" pitchFamily="34" charset="0"/>
      <p:regular r:id="rId432"/>
      <p:bold r:id="rId433"/>
      <p:italic r:id="rId434"/>
      <p:boldItalic r:id="rId435"/>
    </p:embeddedFont>
    <p:embeddedFont>
      <p:font typeface="Georgia" panose="02040502050405020303" pitchFamily="18" charset="0"/>
      <p:regular r:id="rId436"/>
      <p:bold r:id="rId437"/>
      <p:italic r:id="rId438"/>
      <p:boldItalic r:id="rId439"/>
    </p:embeddedFont>
    <p:embeddedFont>
      <p:font typeface="Roboto" panose="02000000000000000000" pitchFamily="2" charset="0"/>
      <p:regular r:id="rId440"/>
      <p:bold r:id="rId441"/>
      <p:italic r:id="rId442"/>
      <p:boldItalic r:id="rId443"/>
    </p:embeddedFont>
    <p:embeddedFont>
      <p:font typeface="Trebuchet MS" panose="020B0603020202020204" pitchFamily="34" charset="0"/>
      <p:regular r:id="rId444"/>
      <p:bold r:id="rId445"/>
      <p:italic r:id="rId446"/>
      <p:boldItalic r:id="rId4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90" y="3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slide" Target="slides/slide364.xml"/><Relationship Id="rId170" Type="http://schemas.openxmlformats.org/officeDocument/2006/relationships/slide" Target="slides/slide168.xml"/><Relationship Id="rId226" Type="http://schemas.openxmlformats.org/officeDocument/2006/relationships/slide" Target="slides/slide224.xml"/><Relationship Id="rId433" Type="http://schemas.openxmlformats.org/officeDocument/2006/relationships/font" Target="fonts/font2.fntdata"/><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377" Type="http://schemas.openxmlformats.org/officeDocument/2006/relationships/slide" Target="slides/slide375.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402" Type="http://schemas.openxmlformats.org/officeDocument/2006/relationships/slide" Target="slides/slide400.xml"/><Relationship Id="rId279" Type="http://schemas.openxmlformats.org/officeDocument/2006/relationships/slide" Target="slides/slide277.xml"/><Relationship Id="rId444" Type="http://schemas.openxmlformats.org/officeDocument/2006/relationships/font" Target="fonts/font13.fntdata"/><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388" Type="http://schemas.openxmlformats.org/officeDocument/2006/relationships/slide" Target="slides/slide386.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413" Type="http://schemas.openxmlformats.org/officeDocument/2006/relationships/slide" Target="slides/slide411.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399" Type="http://schemas.openxmlformats.org/officeDocument/2006/relationships/slide" Target="slides/slide397.xml"/><Relationship Id="rId259" Type="http://schemas.openxmlformats.org/officeDocument/2006/relationships/slide" Target="slides/slide257.xml"/><Relationship Id="rId424" Type="http://schemas.openxmlformats.org/officeDocument/2006/relationships/slide" Target="slides/slide422.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368" Type="http://schemas.openxmlformats.org/officeDocument/2006/relationships/slide" Target="slides/slide366.xml"/><Relationship Id="rId172" Type="http://schemas.openxmlformats.org/officeDocument/2006/relationships/slide" Target="slides/slide170.xml"/><Relationship Id="rId228" Type="http://schemas.openxmlformats.org/officeDocument/2006/relationships/slide" Target="slides/slide226.xml"/><Relationship Id="rId435" Type="http://schemas.openxmlformats.org/officeDocument/2006/relationships/font" Target="fonts/font4.fntdata"/><Relationship Id="rId281" Type="http://schemas.openxmlformats.org/officeDocument/2006/relationships/slide" Target="slides/slide279.xml"/><Relationship Id="rId337" Type="http://schemas.openxmlformats.org/officeDocument/2006/relationships/slide" Target="slides/slide335.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379" Type="http://schemas.openxmlformats.org/officeDocument/2006/relationships/slide" Target="slides/slide377.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390" Type="http://schemas.openxmlformats.org/officeDocument/2006/relationships/slide" Target="slides/slide388.xml"/><Relationship Id="rId404" Type="http://schemas.openxmlformats.org/officeDocument/2006/relationships/slide" Target="slides/slide402.xml"/><Relationship Id="rId446" Type="http://schemas.openxmlformats.org/officeDocument/2006/relationships/font" Target="fonts/font15.fntdata"/><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415" Type="http://schemas.openxmlformats.org/officeDocument/2006/relationships/slide" Target="slides/slide413.xml"/><Relationship Id="rId261" Type="http://schemas.openxmlformats.org/officeDocument/2006/relationships/slide" Target="slides/slide259.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slide" Target="slides/slide357.xml"/><Relationship Id="rId98" Type="http://schemas.openxmlformats.org/officeDocument/2006/relationships/slide" Target="slides/slide96.xml"/><Relationship Id="rId121" Type="http://schemas.openxmlformats.org/officeDocument/2006/relationships/slide" Target="slides/slide119.xml"/><Relationship Id="rId163" Type="http://schemas.openxmlformats.org/officeDocument/2006/relationships/slide" Target="slides/slide161.xml"/><Relationship Id="rId219" Type="http://schemas.openxmlformats.org/officeDocument/2006/relationships/slide" Target="slides/slide217.xml"/><Relationship Id="rId370" Type="http://schemas.openxmlformats.org/officeDocument/2006/relationships/slide" Target="slides/slide368.xml"/><Relationship Id="rId426" Type="http://schemas.openxmlformats.org/officeDocument/2006/relationships/slide" Target="slides/slide424.xml"/><Relationship Id="rId230" Type="http://schemas.openxmlformats.org/officeDocument/2006/relationships/slide" Target="slides/slide228.xml"/><Relationship Id="rId25" Type="http://schemas.openxmlformats.org/officeDocument/2006/relationships/slide" Target="slides/slide23.xml"/><Relationship Id="rId67" Type="http://schemas.openxmlformats.org/officeDocument/2006/relationships/slide" Target="slides/slide65.xml"/><Relationship Id="rId272" Type="http://schemas.openxmlformats.org/officeDocument/2006/relationships/slide" Target="slides/slide270.xml"/><Relationship Id="rId328" Type="http://schemas.openxmlformats.org/officeDocument/2006/relationships/slide" Target="slides/slide326.xml"/><Relationship Id="rId132" Type="http://schemas.openxmlformats.org/officeDocument/2006/relationships/slide" Target="slides/slide130.xml"/><Relationship Id="rId174" Type="http://schemas.openxmlformats.org/officeDocument/2006/relationships/slide" Target="slides/slide172.xml"/><Relationship Id="rId381" Type="http://schemas.openxmlformats.org/officeDocument/2006/relationships/slide" Target="slides/slide379.xml"/><Relationship Id="rId241" Type="http://schemas.openxmlformats.org/officeDocument/2006/relationships/slide" Target="slides/slide239.xml"/><Relationship Id="rId437" Type="http://schemas.openxmlformats.org/officeDocument/2006/relationships/font" Target="fonts/font6.fntdata"/><Relationship Id="rId36" Type="http://schemas.openxmlformats.org/officeDocument/2006/relationships/slide" Target="slides/slide34.xml"/><Relationship Id="rId283" Type="http://schemas.openxmlformats.org/officeDocument/2006/relationships/slide" Target="slides/slide281.xml"/><Relationship Id="rId339" Type="http://schemas.openxmlformats.org/officeDocument/2006/relationships/slide" Target="slides/slide337.xml"/><Relationship Id="rId78" Type="http://schemas.openxmlformats.org/officeDocument/2006/relationships/slide" Target="slides/slide76.xml"/><Relationship Id="rId101" Type="http://schemas.openxmlformats.org/officeDocument/2006/relationships/slide" Target="slides/slide99.xml"/><Relationship Id="rId143" Type="http://schemas.openxmlformats.org/officeDocument/2006/relationships/slide" Target="slides/slide141.xml"/><Relationship Id="rId185" Type="http://schemas.openxmlformats.org/officeDocument/2006/relationships/slide" Target="slides/slide183.xml"/><Relationship Id="rId350" Type="http://schemas.openxmlformats.org/officeDocument/2006/relationships/slide" Target="slides/slide348.xml"/><Relationship Id="rId406" Type="http://schemas.openxmlformats.org/officeDocument/2006/relationships/slide" Target="slides/slide404.xml"/><Relationship Id="rId9" Type="http://schemas.openxmlformats.org/officeDocument/2006/relationships/slide" Target="slides/slide7.xml"/><Relationship Id="rId210" Type="http://schemas.openxmlformats.org/officeDocument/2006/relationships/slide" Target="slides/slide208.xml"/><Relationship Id="rId392" Type="http://schemas.openxmlformats.org/officeDocument/2006/relationships/slide" Target="slides/slide390.xml"/><Relationship Id="rId448" Type="http://schemas.openxmlformats.org/officeDocument/2006/relationships/presProps" Target="presProps.xml"/><Relationship Id="rId252" Type="http://schemas.openxmlformats.org/officeDocument/2006/relationships/slide" Target="slides/slide250.xml"/><Relationship Id="rId294" Type="http://schemas.openxmlformats.org/officeDocument/2006/relationships/slide" Target="slides/slide292.xml"/><Relationship Id="rId308" Type="http://schemas.openxmlformats.org/officeDocument/2006/relationships/slide" Target="slides/slide306.xml"/><Relationship Id="rId47" Type="http://schemas.openxmlformats.org/officeDocument/2006/relationships/slide" Target="slides/slide45.xml"/><Relationship Id="rId89" Type="http://schemas.openxmlformats.org/officeDocument/2006/relationships/slide" Target="slides/slide87.xml"/><Relationship Id="rId112" Type="http://schemas.openxmlformats.org/officeDocument/2006/relationships/slide" Target="slides/slide110.xml"/><Relationship Id="rId154" Type="http://schemas.openxmlformats.org/officeDocument/2006/relationships/slide" Target="slides/slide152.xml"/><Relationship Id="rId361" Type="http://schemas.openxmlformats.org/officeDocument/2006/relationships/slide" Target="slides/slide359.xml"/><Relationship Id="rId196" Type="http://schemas.openxmlformats.org/officeDocument/2006/relationships/slide" Target="slides/slide194.xml"/><Relationship Id="rId417" Type="http://schemas.openxmlformats.org/officeDocument/2006/relationships/slide" Target="slides/slide415.xml"/><Relationship Id="rId16" Type="http://schemas.openxmlformats.org/officeDocument/2006/relationships/slide" Target="slides/slide14.xml"/><Relationship Id="rId221" Type="http://schemas.openxmlformats.org/officeDocument/2006/relationships/slide" Target="slides/slide219.xml"/><Relationship Id="rId263" Type="http://schemas.openxmlformats.org/officeDocument/2006/relationships/slide" Target="slides/slide261.xml"/><Relationship Id="rId319" Type="http://schemas.openxmlformats.org/officeDocument/2006/relationships/slide" Target="slides/slide317.xml"/><Relationship Id="rId58" Type="http://schemas.openxmlformats.org/officeDocument/2006/relationships/slide" Target="slides/slide56.xml"/><Relationship Id="rId123" Type="http://schemas.openxmlformats.org/officeDocument/2006/relationships/slide" Target="slides/slide121.xml"/><Relationship Id="rId330" Type="http://schemas.openxmlformats.org/officeDocument/2006/relationships/slide" Target="slides/slide328.xml"/><Relationship Id="rId165" Type="http://schemas.openxmlformats.org/officeDocument/2006/relationships/slide" Target="slides/slide163.xml"/><Relationship Id="rId372" Type="http://schemas.openxmlformats.org/officeDocument/2006/relationships/slide" Target="slides/slide370.xml"/><Relationship Id="rId428" Type="http://schemas.openxmlformats.org/officeDocument/2006/relationships/slide" Target="slides/slide426.xml"/><Relationship Id="rId232" Type="http://schemas.openxmlformats.org/officeDocument/2006/relationships/slide" Target="slides/slide230.xml"/><Relationship Id="rId274" Type="http://schemas.openxmlformats.org/officeDocument/2006/relationships/slide" Target="slides/slide272.xml"/><Relationship Id="rId27" Type="http://schemas.openxmlformats.org/officeDocument/2006/relationships/slide" Target="slides/slide25.xml"/><Relationship Id="rId69" Type="http://schemas.openxmlformats.org/officeDocument/2006/relationships/slide" Target="slides/slide67.xml"/><Relationship Id="rId134" Type="http://schemas.openxmlformats.org/officeDocument/2006/relationships/slide" Target="slides/slide132.xml"/><Relationship Id="rId80" Type="http://schemas.openxmlformats.org/officeDocument/2006/relationships/slide" Target="slides/slide78.xml"/><Relationship Id="rId176" Type="http://schemas.openxmlformats.org/officeDocument/2006/relationships/slide" Target="slides/slide174.xml"/><Relationship Id="rId341" Type="http://schemas.openxmlformats.org/officeDocument/2006/relationships/slide" Target="slides/slide339.xml"/><Relationship Id="rId383" Type="http://schemas.openxmlformats.org/officeDocument/2006/relationships/slide" Target="slides/slide381.xml"/><Relationship Id="rId439" Type="http://schemas.openxmlformats.org/officeDocument/2006/relationships/font" Target="fonts/font8.fntdata"/><Relationship Id="rId201" Type="http://schemas.openxmlformats.org/officeDocument/2006/relationships/slide" Target="slides/slide199.xml"/><Relationship Id="rId243" Type="http://schemas.openxmlformats.org/officeDocument/2006/relationships/slide" Target="slides/slide241.xml"/><Relationship Id="rId285" Type="http://schemas.openxmlformats.org/officeDocument/2006/relationships/slide" Target="slides/slide283.xml"/><Relationship Id="rId450" Type="http://schemas.openxmlformats.org/officeDocument/2006/relationships/theme" Target="theme/theme1.xml"/><Relationship Id="rId38" Type="http://schemas.openxmlformats.org/officeDocument/2006/relationships/slide" Target="slides/slide36.xml"/><Relationship Id="rId103" Type="http://schemas.openxmlformats.org/officeDocument/2006/relationships/slide" Target="slides/slide101.xml"/><Relationship Id="rId310" Type="http://schemas.openxmlformats.org/officeDocument/2006/relationships/slide" Target="slides/slide308.xml"/><Relationship Id="rId91" Type="http://schemas.openxmlformats.org/officeDocument/2006/relationships/slide" Target="slides/slide89.xml"/><Relationship Id="rId145" Type="http://schemas.openxmlformats.org/officeDocument/2006/relationships/slide" Target="slides/slide143.xml"/><Relationship Id="rId187" Type="http://schemas.openxmlformats.org/officeDocument/2006/relationships/slide" Target="slides/slide185.xml"/><Relationship Id="rId352" Type="http://schemas.openxmlformats.org/officeDocument/2006/relationships/slide" Target="slides/slide350.xml"/><Relationship Id="rId394" Type="http://schemas.openxmlformats.org/officeDocument/2006/relationships/slide" Target="slides/slide392.xml"/><Relationship Id="rId408" Type="http://schemas.openxmlformats.org/officeDocument/2006/relationships/slide" Target="slides/slide406.xml"/><Relationship Id="rId212" Type="http://schemas.openxmlformats.org/officeDocument/2006/relationships/slide" Target="slides/slide210.xml"/><Relationship Id="rId254" Type="http://schemas.openxmlformats.org/officeDocument/2006/relationships/slide" Target="slides/slide252.xml"/><Relationship Id="rId49" Type="http://schemas.openxmlformats.org/officeDocument/2006/relationships/slide" Target="slides/slide47.xml"/><Relationship Id="rId114" Type="http://schemas.openxmlformats.org/officeDocument/2006/relationships/slide" Target="slides/slide112.xml"/><Relationship Id="rId296" Type="http://schemas.openxmlformats.org/officeDocument/2006/relationships/slide" Target="slides/slide294.xml"/><Relationship Id="rId60" Type="http://schemas.openxmlformats.org/officeDocument/2006/relationships/slide" Target="slides/slide58.xml"/><Relationship Id="rId156" Type="http://schemas.openxmlformats.org/officeDocument/2006/relationships/slide" Target="slides/slide154.xml"/><Relationship Id="rId198" Type="http://schemas.openxmlformats.org/officeDocument/2006/relationships/slide" Target="slides/slide196.xml"/><Relationship Id="rId321" Type="http://schemas.openxmlformats.org/officeDocument/2006/relationships/slide" Target="slides/slide319.xml"/><Relationship Id="rId363" Type="http://schemas.openxmlformats.org/officeDocument/2006/relationships/slide" Target="slides/slide361.xml"/><Relationship Id="rId419" Type="http://schemas.openxmlformats.org/officeDocument/2006/relationships/slide" Target="slides/slide417.xml"/><Relationship Id="rId223" Type="http://schemas.openxmlformats.org/officeDocument/2006/relationships/slide" Target="slides/slide221.xml"/><Relationship Id="rId430" Type="http://schemas.openxmlformats.org/officeDocument/2006/relationships/slide" Target="slides/slide428.xml"/><Relationship Id="rId18" Type="http://schemas.openxmlformats.org/officeDocument/2006/relationships/slide" Target="slides/slide16.xml"/><Relationship Id="rId265" Type="http://schemas.openxmlformats.org/officeDocument/2006/relationships/slide" Target="slides/slide263.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374" Type="http://schemas.openxmlformats.org/officeDocument/2006/relationships/slide" Target="slides/slide372.xml"/><Relationship Id="rId395" Type="http://schemas.openxmlformats.org/officeDocument/2006/relationships/slide" Target="slides/slide393.xml"/><Relationship Id="rId409" Type="http://schemas.openxmlformats.org/officeDocument/2006/relationships/slide" Target="slides/slide407.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420" Type="http://schemas.openxmlformats.org/officeDocument/2006/relationships/slide" Target="slides/slide418.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41" Type="http://schemas.openxmlformats.org/officeDocument/2006/relationships/font" Target="fonts/font10.fntdata"/><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364" Type="http://schemas.openxmlformats.org/officeDocument/2006/relationships/slide" Target="slides/slide362.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385" Type="http://schemas.openxmlformats.org/officeDocument/2006/relationships/slide" Target="slides/slide383.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410" Type="http://schemas.openxmlformats.org/officeDocument/2006/relationships/slide" Target="slides/slide408.xml"/><Relationship Id="rId431" Type="http://schemas.openxmlformats.org/officeDocument/2006/relationships/notesMaster" Target="notesMasters/notesMaster1.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75" Type="http://schemas.openxmlformats.org/officeDocument/2006/relationships/slide" Target="slides/slide373.xml"/><Relationship Id="rId396" Type="http://schemas.openxmlformats.org/officeDocument/2006/relationships/slide" Target="slides/slide394.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400" Type="http://schemas.openxmlformats.org/officeDocument/2006/relationships/slide" Target="slides/slide398.xml"/><Relationship Id="rId421" Type="http://schemas.openxmlformats.org/officeDocument/2006/relationships/slide" Target="slides/slide419.xml"/><Relationship Id="rId442" Type="http://schemas.openxmlformats.org/officeDocument/2006/relationships/font" Target="fonts/font11.fntdata"/><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schemas.openxmlformats.org/officeDocument/2006/relationships/slide" Target="slides/slide363.xml"/><Relationship Id="rId386" Type="http://schemas.openxmlformats.org/officeDocument/2006/relationships/slide" Target="slides/slide384.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411" Type="http://schemas.openxmlformats.org/officeDocument/2006/relationships/slide" Target="slides/slide409.xml"/><Relationship Id="rId432" Type="http://schemas.openxmlformats.org/officeDocument/2006/relationships/font" Target="fonts/font1.fntdata"/><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376" Type="http://schemas.openxmlformats.org/officeDocument/2006/relationships/slide" Target="slides/slide374.xml"/><Relationship Id="rId397" Type="http://schemas.openxmlformats.org/officeDocument/2006/relationships/slide" Target="slides/slide395.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01" Type="http://schemas.openxmlformats.org/officeDocument/2006/relationships/slide" Target="slides/slide399.xml"/><Relationship Id="rId422" Type="http://schemas.openxmlformats.org/officeDocument/2006/relationships/slide" Target="slides/slide420.xml"/><Relationship Id="rId443" Type="http://schemas.openxmlformats.org/officeDocument/2006/relationships/font" Target="fonts/font12.fntdata"/><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387" Type="http://schemas.openxmlformats.org/officeDocument/2006/relationships/slide" Target="slides/slide385.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412" Type="http://schemas.openxmlformats.org/officeDocument/2006/relationships/slide" Target="slides/slide410.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398" Type="http://schemas.openxmlformats.org/officeDocument/2006/relationships/slide" Target="slides/slide396.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423" Type="http://schemas.openxmlformats.org/officeDocument/2006/relationships/slide" Target="slides/slide421.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slide" Target="slides/slide365.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434" Type="http://schemas.openxmlformats.org/officeDocument/2006/relationships/font" Target="fonts/font3.fntdata"/><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378" Type="http://schemas.openxmlformats.org/officeDocument/2006/relationships/slide" Target="slides/slide376.xml"/><Relationship Id="rId403" Type="http://schemas.openxmlformats.org/officeDocument/2006/relationships/slide" Target="slides/slide401.xml"/><Relationship Id="rId6" Type="http://schemas.openxmlformats.org/officeDocument/2006/relationships/slide" Target="slides/slide4.xml"/><Relationship Id="rId238" Type="http://schemas.openxmlformats.org/officeDocument/2006/relationships/slide" Target="slides/slide236.xml"/><Relationship Id="rId445" Type="http://schemas.openxmlformats.org/officeDocument/2006/relationships/font" Target="fonts/font14.fntdata"/><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389" Type="http://schemas.openxmlformats.org/officeDocument/2006/relationships/slide" Target="slides/slide387.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414" Type="http://schemas.openxmlformats.org/officeDocument/2006/relationships/slide" Target="slides/slide412.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162" Type="http://schemas.openxmlformats.org/officeDocument/2006/relationships/slide" Target="slides/slide160.xml"/><Relationship Id="rId218" Type="http://schemas.openxmlformats.org/officeDocument/2006/relationships/slide" Target="slides/slide216.xml"/><Relationship Id="rId425" Type="http://schemas.openxmlformats.org/officeDocument/2006/relationships/slide" Target="slides/slide423.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openxmlformats.org/officeDocument/2006/relationships/slide" Target="slides/slide367.xml"/><Relationship Id="rId173" Type="http://schemas.openxmlformats.org/officeDocument/2006/relationships/slide" Target="slides/slide171.xml"/><Relationship Id="rId229" Type="http://schemas.openxmlformats.org/officeDocument/2006/relationships/slide" Target="slides/slide227.xml"/><Relationship Id="rId380" Type="http://schemas.openxmlformats.org/officeDocument/2006/relationships/slide" Target="slides/slide378.xml"/><Relationship Id="rId436" Type="http://schemas.openxmlformats.org/officeDocument/2006/relationships/font" Target="fonts/font5.fntdata"/><Relationship Id="rId240" Type="http://schemas.openxmlformats.org/officeDocument/2006/relationships/slide" Target="slides/slide238.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391" Type="http://schemas.openxmlformats.org/officeDocument/2006/relationships/slide" Target="slides/slide389.xml"/><Relationship Id="rId405" Type="http://schemas.openxmlformats.org/officeDocument/2006/relationships/slide" Target="slides/slide403.xml"/><Relationship Id="rId447" Type="http://schemas.openxmlformats.org/officeDocument/2006/relationships/font" Target="fonts/font16.fntdata"/><Relationship Id="rId251" Type="http://schemas.openxmlformats.org/officeDocument/2006/relationships/slide" Target="slides/slide249.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 Id="rId88" Type="http://schemas.openxmlformats.org/officeDocument/2006/relationships/slide" Target="slides/slide86.xml"/><Relationship Id="rId111" Type="http://schemas.openxmlformats.org/officeDocument/2006/relationships/slide" Target="slides/slide109.xml"/><Relationship Id="rId153" Type="http://schemas.openxmlformats.org/officeDocument/2006/relationships/slide" Target="slides/slide151.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416" Type="http://schemas.openxmlformats.org/officeDocument/2006/relationships/slide" Target="slides/slide414.xml"/><Relationship Id="rId220" Type="http://schemas.openxmlformats.org/officeDocument/2006/relationships/slide" Target="slides/slide218.xml"/><Relationship Id="rId15" Type="http://schemas.openxmlformats.org/officeDocument/2006/relationships/slide" Target="slides/slide13.xml"/><Relationship Id="rId57" Type="http://schemas.openxmlformats.org/officeDocument/2006/relationships/slide" Target="slides/slide55.xml"/><Relationship Id="rId262" Type="http://schemas.openxmlformats.org/officeDocument/2006/relationships/slide" Target="slides/slide260.xml"/><Relationship Id="rId318" Type="http://schemas.openxmlformats.org/officeDocument/2006/relationships/slide" Target="slides/slide316.xml"/><Relationship Id="rId99" Type="http://schemas.openxmlformats.org/officeDocument/2006/relationships/slide" Target="slides/slide97.xml"/><Relationship Id="rId122" Type="http://schemas.openxmlformats.org/officeDocument/2006/relationships/slide" Target="slides/slide120.xml"/><Relationship Id="rId164" Type="http://schemas.openxmlformats.org/officeDocument/2006/relationships/slide" Target="slides/slide162.xml"/><Relationship Id="rId371" Type="http://schemas.openxmlformats.org/officeDocument/2006/relationships/slide" Target="slides/slide369.xml"/><Relationship Id="rId427" Type="http://schemas.openxmlformats.org/officeDocument/2006/relationships/slide" Target="slides/slide425.xml"/><Relationship Id="rId26" Type="http://schemas.openxmlformats.org/officeDocument/2006/relationships/slide" Target="slides/slide24.xml"/><Relationship Id="rId231" Type="http://schemas.openxmlformats.org/officeDocument/2006/relationships/slide" Target="slides/slide229.xml"/><Relationship Id="rId273" Type="http://schemas.openxmlformats.org/officeDocument/2006/relationships/slide" Target="slides/slide271.xml"/><Relationship Id="rId329" Type="http://schemas.openxmlformats.org/officeDocument/2006/relationships/slide" Target="slides/slide327.xml"/><Relationship Id="rId68" Type="http://schemas.openxmlformats.org/officeDocument/2006/relationships/slide" Target="slides/slide66.xml"/><Relationship Id="rId133" Type="http://schemas.openxmlformats.org/officeDocument/2006/relationships/slide" Target="slides/slide131.xml"/><Relationship Id="rId175" Type="http://schemas.openxmlformats.org/officeDocument/2006/relationships/slide" Target="slides/slide173.xml"/><Relationship Id="rId340" Type="http://schemas.openxmlformats.org/officeDocument/2006/relationships/slide" Target="slides/slide338.xml"/><Relationship Id="rId200" Type="http://schemas.openxmlformats.org/officeDocument/2006/relationships/slide" Target="slides/slide198.xml"/><Relationship Id="rId382" Type="http://schemas.openxmlformats.org/officeDocument/2006/relationships/slide" Target="slides/slide380.xml"/><Relationship Id="rId438" Type="http://schemas.openxmlformats.org/officeDocument/2006/relationships/font" Target="fonts/font7.fntdata"/><Relationship Id="rId242" Type="http://schemas.openxmlformats.org/officeDocument/2006/relationships/slide" Target="slides/slide240.xml"/><Relationship Id="rId284" Type="http://schemas.openxmlformats.org/officeDocument/2006/relationships/slide" Target="slides/slide282.xml"/><Relationship Id="rId37" Type="http://schemas.openxmlformats.org/officeDocument/2006/relationships/slide" Target="slides/slide35.xml"/><Relationship Id="rId79" Type="http://schemas.openxmlformats.org/officeDocument/2006/relationships/slide" Target="slides/slide77.xml"/><Relationship Id="rId102" Type="http://schemas.openxmlformats.org/officeDocument/2006/relationships/slide" Target="slides/slide100.xml"/><Relationship Id="rId144" Type="http://schemas.openxmlformats.org/officeDocument/2006/relationships/slide" Target="slides/slide142.xml"/><Relationship Id="rId90" Type="http://schemas.openxmlformats.org/officeDocument/2006/relationships/slide" Target="slides/slide88.xml"/><Relationship Id="rId186" Type="http://schemas.openxmlformats.org/officeDocument/2006/relationships/slide" Target="slides/slide184.xml"/><Relationship Id="rId351" Type="http://schemas.openxmlformats.org/officeDocument/2006/relationships/slide" Target="slides/slide349.xml"/><Relationship Id="rId393" Type="http://schemas.openxmlformats.org/officeDocument/2006/relationships/slide" Target="slides/slide391.xml"/><Relationship Id="rId407" Type="http://schemas.openxmlformats.org/officeDocument/2006/relationships/slide" Target="slides/slide405.xml"/><Relationship Id="rId449" Type="http://schemas.openxmlformats.org/officeDocument/2006/relationships/viewProps" Target="viewProps.xml"/><Relationship Id="rId211" Type="http://schemas.openxmlformats.org/officeDocument/2006/relationships/slide" Target="slides/slide209.xml"/><Relationship Id="rId253" Type="http://schemas.openxmlformats.org/officeDocument/2006/relationships/slide" Target="slides/slide251.xml"/><Relationship Id="rId295" Type="http://schemas.openxmlformats.org/officeDocument/2006/relationships/slide" Target="slides/slide293.xml"/><Relationship Id="rId309" Type="http://schemas.openxmlformats.org/officeDocument/2006/relationships/slide" Target="slides/slide307.xml"/><Relationship Id="rId48" Type="http://schemas.openxmlformats.org/officeDocument/2006/relationships/slide" Target="slides/slide46.xml"/><Relationship Id="rId113" Type="http://schemas.openxmlformats.org/officeDocument/2006/relationships/slide" Target="slides/slide111.xml"/><Relationship Id="rId320" Type="http://schemas.openxmlformats.org/officeDocument/2006/relationships/slide" Target="slides/slide318.xml"/><Relationship Id="rId155" Type="http://schemas.openxmlformats.org/officeDocument/2006/relationships/slide" Target="slides/slide153.xml"/><Relationship Id="rId197" Type="http://schemas.openxmlformats.org/officeDocument/2006/relationships/slide" Target="slides/slide195.xml"/><Relationship Id="rId362" Type="http://schemas.openxmlformats.org/officeDocument/2006/relationships/slide" Target="slides/slide360.xml"/><Relationship Id="rId418" Type="http://schemas.openxmlformats.org/officeDocument/2006/relationships/slide" Target="slides/slide416.xml"/><Relationship Id="rId222" Type="http://schemas.openxmlformats.org/officeDocument/2006/relationships/slide" Target="slides/slide220.xml"/><Relationship Id="rId264" Type="http://schemas.openxmlformats.org/officeDocument/2006/relationships/slide" Target="slides/slide262.xml"/><Relationship Id="rId17" Type="http://schemas.openxmlformats.org/officeDocument/2006/relationships/slide" Target="slides/slide15.xml"/><Relationship Id="rId59" Type="http://schemas.openxmlformats.org/officeDocument/2006/relationships/slide" Target="slides/slide57.xml"/><Relationship Id="rId124" Type="http://schemas.openxmlformats.org/officeDocument/2006/relationships/slide" Target="slides/slide122.xml"/><Relationship Id="rId70" Type="http://schemas.openxmlformats.org/officeDocument/2006/relationships/slide" Target="slides/slide68.xml"/><Relationship Id="rId166" Type="http://schemas.openxmlformats.org/officeDocument/2006/relationships/slide" Target="slides/slide164.xml"/><Relationship Id="rId331" Type="http://schemas.openxmlformats.org/officeDocument/2006/relationships/slide" Target="slides/slide329.xml"/><Relationship Id="rId373" Type="http://schemas.openxmlformats.org/officeDocument/2006/relationships/slide" Target="slides/slide371.xml"/><Relationship Id="rId429" Type="http://schemas.openxmlformats.org/officeDocument/2006/relationships/slide" Target="slides/slide427.xml"/><Relationship Id="rId1" Type="http://schemas.openxmlformats.org/officeDocument/2006/relationships/slideMaster" Target="slideMasters/slideMaster1.xml"/><Relationship Id="rId233" Type="http://schemas.openxmlformats.org/officeDocument/2006/relationships/slide" Target="slides/slide231.xml"/><Relationship Id="rId440" Type="http://schemas.openxmlformats.org/officeDocument/2006/relationships/font" Target="fonts/font9.fntdata"/><Relationship Id="rId28" Type="http://schemas.openxmlformats.org/officeDocument/2006/relationships/slide" Target="slides/slide26.xml"/><Relationship Id="rId275" Type="http://schemas.openxmlformats.org/officeDocument/2006/relationships/slide" Target="slides/slide273.xml"/><Relationship Id="rId300" Type="http://schemas.openxmlformats.org/officeDocument/2006/relationships/slide" Target="slides/slide298.xml"/><Relationship Id="rId81" Type="http://schemas.openxmlformats.org/officeDocument/2006/relationships/slide" Target="slides/slide79.xml"/><Relationship Id="rId135" Type="http://schemas.openxmlformats.org/officeDocument/2006/relationships/slide" Target="slides/slide133.xml"/><Relationship Id="rId177" Type="http://schemas.openxmlformats.org/officeDocument/2006/relationships/slide" Target="slides/slide175.xml"/><Relationship Id="rId342" Type="http://schemas.openxmlformats.org/officeDocument/2006/relationships/slide" Target="slides/slide340.xml"/><Relationship Id="rId384" Type="http://schemas.openxmlformats.org/officeDocument/2006/relationships/slide" Target="slides/slide382.xml"/><Relationship Id="rId202" Type="http://schemas.openxmlformats.org/officeDocument/2006/relationships/slide" Target="slides/slide200.xml"/><Relationship Id="rId244" Type="http://schemas.openxmlformats.org/officeDocument/2006/relationships/slide" Target="slides/slide242.xml"/><Relationship Id="rId39" Type="http://schemas.openxmlformats.org/officeDocument/2006/relationships/slide" Target="slides/slide37.xml"/><Relationship Id="rId286" Type="http://schemas.openxmlformats.org/officeDocument/2006/relationships/slide" Target="slides/slide284.xml"/><Relationship Id="rId4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doi.org/10.1002/hup.470050323"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ff848a255_0_15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0ff848a255_0_1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2292467c3bd_0_9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2292467c3bd_0_9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08277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2292467c3bd_0_14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2292467c3bd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C1D1E"/>
                </a:solidFill>
                <a:highlight>
                  <a:srgbClr val="FFFFFF"/>
                </a:highlight>
              </a:rPr>
              <a:t>Batchelor, D.H. and Lowe, M.R. (1990), Reported neurotoxicity with the lithium/haloperidol combination and other neuroleptics—A literature review. Hum. Psychopharmacol. Clin. Exp., 5: 275-280. </a:t>
            </a:r>
            <a:r>
              <a:rPr lang="en" sz="1050">
                <a:solidFill>
                  <a:srgbClr val="005274"/>
                </a:solidFill>
                <a:highlight>
                  <a:srgbClr val="FFFFFF"/>
                </a:highlight>
                <a:uFill>
                  <a:noFill/>
                </a:uFill>
                <a:hlinkClick r:id="rId3">
                  <a:extLst>
                    <a:ext uri="{A12FA001-AC4F-418D-AE19-62706E023703}">
                      <ahyp:hlinkClr xmlns:ahyp="http://schemas.microsoft.com/office/drawing/2018/hyperlinkcolor" val="tx"/>
                    </a:ext>
                  </a:extLst>
                </a:hlinkClick>
              </a:rPr>
              <a:t>https://doi.org/10.1002/hup.470050323</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Google Shape;1807;g2292467c3bd_0_13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8" name="Google Shape;1808;g2292467c3bd_0_1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g2292467c3bd_0_1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6" name="Google Shape;1816;g2292467c3bd_0_1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one of 1 mg elemental lithium.  1 mg would be a reasonable dose if you conceptualize the problem as lithium deficiency. The max OTC dose is 20x stronger than this.The ideal dose has not been defined.</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g2292467c3bd_0_14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3" name="Google Shape;1833;g2292467c3bd_0_1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2292467c3bd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2292467c3bd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99132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2292467c3bd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2292467c3bd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0945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2292467c3bd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2292467c3bd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5905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2292467c3bd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2292467c3bd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73129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2292467c3bd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2292467c3bd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848281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2292467c3bd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2292467c3bd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081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292467c3bd_0_1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2292467c3bd_0_1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13246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2292467c3bd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2292467c3bd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43465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2292467c3bd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2292467c3bd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851132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2292467c3bd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2292467c3bd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2465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2292467c3bd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2292467c3bd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60198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2292467c3bd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2292467c3bd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076860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Google Shape;1915;g22960d72dd3_0_4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6" name="Google Shape;1916;g22960d72dd3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INdomethacin is the worse so I should have made him indigo.</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g22960d72dd3_0_4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 name="Google Shape;1933;g22960d72dd3_0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INdomethacin is the worse so I should have made him indigo.</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52c719bbe9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52c719bbe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52fcfef874_1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52fcfef874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292467c3bd_0_1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292467c3bd_0_1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2292467c3bd_0_1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2292467c3bd_0_1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973853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32d3b6a7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532d3b6a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2960d72dd3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2960d72dd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533151b97d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533151b97d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533151b97d_0_6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533151b97d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533151b97d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533151b97d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533151b97d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533151b97d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533151b97d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533151b97d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533151b97d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533151b97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533151b97d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533151b97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533151b97d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533151b97d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2292467c3bd_0_1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2292467c3bd_0_1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836614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533151b97d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533151b97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533151b97d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533151b97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533151b97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533151b97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533151b97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533151b9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52f4701a48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252f4701a48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52f4701a48_0_29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52f4701a48_0_2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52f4701a48_0_30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252f4701a48_0_3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52f4701a48_0_30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52f4701a48_0_3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52f4701a48_0_30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52f4701a48_0_3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52f4701a48_0_30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252f4701a48_0_3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52fcfef874_1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52fcfef874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52f4701a48_0_30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52f4701a48_0_3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533151b97d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2533151b97d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533151b97d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2533151b97d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533151b97d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2533151b97d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533151b97d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2533151b97d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533151b97d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533151b97d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533151b97d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2533151b97d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533151b97d_0_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2533151b97d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533151b97d_0_3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2533151b97d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533151b97d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2533151b97d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2292467c3bd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2292467c3bd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68670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2533151b97d_0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2533151b97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533151b97d_0_3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2533151b97d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2533151b97d_0_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2533151b97d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533151b97d_0_4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2533151b97d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2533151b97d_0_4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2533151b97d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2533151b97d_0_4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2533151b97d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2533151b97d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2533151b97d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2533151b97d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2533151b97d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2533151b97d_0_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2533151b97d_0_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2533151b97d_0_5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2533151b97d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2960d72dd3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2960d72dd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2533151b97d_0_5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2533151b97d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2533151b97d_0_5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2533151b97d_0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2533151b97d_0_5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2533151b97d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2533151b97d_0_5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2533151b97d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2533151b97d_0_5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2533151b97d_0_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533151b97d_0_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533151b97d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2533151b97d_0_5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2533151b97d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2533151b97d_0_6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2533151b97d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252f4701a48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252f4701a48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252f4701a48_0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252f4701a48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0a6134a7c1_0_1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0a6134a7c1_0_1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ab459000f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ab459000f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“Subs” are the “victim” drugs in PK interactions. </a:t>
            </a:r>
            <a:endParaRPr sz="1200" dirty="0"/>
          </a:p>
          <a:p>
            <a:pPr marL="0" lvl="0" indent="0" algn="l" rtl="0">
              <a:spcBef>
                <a:spcPts val="0"/>
              </a:spcBef>
              <a:spcAft>
                <a:spcPts val="0"/>
              </a:spcAft>
              <a:buClr>
                <a:schemeClr val="dk1"/>
              </a:buClr>
              <a:buSzPts val="1100"/>
              <a:buFont typeface="Arial"/>
              <a:buNone/>
            </a:pPr>
            <a:r>
              <a:rPr lang="en" sz="1200" dirty="0">
                <a:solidFill>
                  <a:schemeClr val="dk1"/>
                </a:solidFill>
              </a:rPr>
              <a:t>Subs are modified by specific enzymes </a:t>
            </a:r>
          </a:p>
          <a:p>
            <a:pPr marL="0" lvl="0" indent="0" algn="l" rtl="0">
              <a:spcBef>
                <a:spcPts val="0"/>
              </a:spcBef>
              <a:spcAft>
                <a:spcPts val="0"/>
              </a:spcAft>
              <a:buClr>
                <a:schemeClr val="dk1"/>
              </a:buClr>
              <a:buSzPts val="1100"/>
              <a:buFont typeface="Arial"/>
              <a:buNone/>
            </a:pPr>
            <a:r>
              <a:rPr lang="en" sz="1200" dirty="0">
                <a:solidFill>
                  <a:schemeClr val="dk1"/>
                </a:solidFill>
              </a:rPr>
              <a:t>en route to being cleared from the body.</a:t>
            </a:r>
            <a:endParaRPr sz="1200" dirty="0"/>
          </a:p>
          <a:p>
            <a:pPr marL="0" lvl="0" indent="0" algn="l" rtl="0">
              <a:spcBef>
                <a:spcPts val="0"/>
              </a:spcBef>
              <a:spcAft>
                <a:spcPts val="0"/>
              </a:spcAft>
              <a:buNone/>
            </a:pPr>
            <a:endParaRPr sz="1200"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da859d34c3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da859d34c3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rPr>
              <a:t>I emphasize the H in inHibition</a:t>
            </a:r>
          </a:p>
          <a:p>
            <a:pPr marL="0" lvl="0" indent="0" algn="l" rtl="0">
              <a:spcBef>
                <a:spcPts val="0"/>
              </a:spcBef>
              <a:spcAft>
                <a:spcPts val="0"/>
              </a:spcAft>
              <a:buClr>
                <a:schemeClr val="dk1"/>
              </a:buClr>
              <a:buSzPts val="1100"/>
              <a:buFont typeface="Arial"/>
              <a:buNone/>
            </a:pPr>
            <a:r>
              <a:rPr lang="en" sz="1200" dirty="0">
                <a:solidFill>
                  <a:schemeClr val="dk1"/>
                </a:solidFill>
              </a:rPr>
              <a:t> for HIGH and HURRIED,</a:t>
            </a:r>
          </a:p>
          <a:p>
            <a:pPr marL="0" lvl="0" indent="0" algn="l" rtl="0">
              <a:spcBef>
                <a:spcPts val="0"/>
              </a:spcBef>
              <a:spcAft>
                <a:spcPts val="0"/>
              </a:spcAft>
              <a:buClr>
                <a:schemeClr val="dk1"/>
              </a:buClr>
              <a:buSzPts val="1100"/>
              <a:buFont typeface="Arial"/>
              <a:buNone/>
            </a:pPr>
            <a:r>
              <a:rPr lang="en" sz="1200" dirty="0">
                <a:solidFill>
                  <a:schemeClr val="dk1"/>
                </a:solidFill>
              </a:rPr>
              <a:t> an immediate effect.</a:t>
            </a:r>
            <a:endParaRPr sz="1200" dirty="0">
              <a:solidFill>
                <a:schemeClr val="dk1"/>
              </a:solidFil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d139e06d33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d139e06d33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rPr>
              <a:t>An example: A patient is maintained on clozapine for schizophrenia.</a:t>
            </a:r>
          </a:p>
          <a:p>
            <a:pPr marL="0" lvl="0" indent="0" algn="l" rtl="0">
              <a:spcBef>
                <a:spcPts val="0"/>
              </a:spcBef>
              <a:spcAft>
                <a:spcPts val="0"/>
              </a:spcAft>
              <a:buClr>
                <a:schemeClr val="dk1"/>
              </a:buClr>
              <a:buSzPts val="1100"/>
              <a:buFont typeface="Arial"/>
              <a:buNone/>
            </a:pPr>
            <a:r>
              <a:rPr lang="en-US" sz="1200" dirty="0">
                <a:solidFill>
                  <a:schemeClr val="dk1"/>
                </a:solidFill>
              </a:rPr>
              <a:t>Fluvoxamine is added for obsessiveness. </a:t>
            </a:r>
          </a:p>
          <a:p>
            <a:pPr marL="0" lvl="0" indent="0" algn="l" rtl="0">
              <a:spcBef>
                <a:spcPts val="0"/>
              </a:spcBef>
              <a:spcAft>
                <a:spcPts val="0"/>
              </a:spcAft>
              <a:buClr>
                <a:schemeClr val="dk1"/>
              </a:buClr>
              <a:buSzPts val="1100"/>
              <a:buFont typeface="Arial"/>
              <a:buNone/>
            </a:pPr>
            <a:r>
              <a:rPr lang="en-US" sz="1200" dirty="0">
                <a:solidFill>
                  <a:schemeClr val="dk1"/>
                </a:solidFill>
              </a:rPr>
              <a:t>Profound sedation results because blood </a:t>
            </a:r>
          </a:p>
          <a:p>
            <a:pPr marL="0" lvl="0" indent="0" algn="l" rtl="0">
              <a:spcBef>
                <a:spcPts val="0"/>
              </a:spcBef>
              <a:spcAft>
                <a:spcPts val="0"/>
              </a:spcAft>
              <a:buClr>
                <a:schemeClr val="dk1"/>
              </a:buClr>
              <a:buSzPts val="1100"/>
              <a:buFont typeface="Arial"/>
              <a:buNone/>
            </a:pPr>
            <a:r>
              <a:rPr lang="en-US" sz="1200" dirty="0">
                <a:solidFill>
                  <a:schemeClr val="dk1"/>
                </a:solidFill>
              </a:rPr>
              <a:t>levels of clozapine TRIPLE  due to enzyme inHibition. </a:t>
            </a:r>
            <a:endParaRPr lang="en-US" sz="1200" dirty="0"/>
          </a:p>
        </p:txBody>
      </p:sp>
    </p:spTree>
    <p:extLst>
      <p:ext uri="{BB962C8B-B14F-4D97-AF65-F5344CB8AC3E}">
        <p14:creationId xmlns:p14="http://schemas.microsoft.com/office/powerpoint/2010/main" val="190986167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c8c2bf9db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c8c2bf9db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2 actions are </a:t>
            </a:r>
          </a:p>
          <a:p>
            <a:pPr marL="0" lvl="0" indent="0" algn="l" rtl="0">
              <a:spcBef>
                <a:spcPts val="0"/>
              </a:spcBef>
              <a:spcAft>
                <a:spcPts val="0"/>
              </a:spcAft>
              <a:buNone/>
            </a:pPr>
            <a:r>
              <a:rPr lang="en" dirty="0"/>
              <a:t>inHibition and inDuction </a:t>
            </a:r>
          </a:p>
          <a:p>
            <a:pPr marL="0" lvl="0" indent="0" algn="l" rtl="0">
              <a:spcBef>
                <a:spcPts val="0"/>
              </a:spcBef>
              <a:spcAft>
                <a:spcPts val="0"/>
              </a:spcAft>
              <a:buNone/>
            </a:pPr>
            <a:r>
              <a:rPr lang="en" dirty="0"/>
              <a:t>(up and down)</a:t>
            </a:r>
            <a:endParaRPr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da859d34c3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da859d34c3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inDuction is “Down and Delayed”, </a:t>
            </a:r>
          </a:p>
          <a:p>
            <a:pPr marL="0" lvl="0" indent="0" algn="l" rtl="0">
              <a:spcBef>
                <a:spcPts val="0"/>
              </a:spcBef>
              <a:spcAft>
                <a:spcPts val="0"/>
              </a:spcAft>
              <a:buClr>
                <a:schemeClr val="dk1"/>
              </a:buClr>
              <a:buSzPts val="1100"/>
              <a:buFont typeface="Arial"/>
              <a:buNone/>
            </a:pPr>
            <a:r>
              <a:rPr lang="en" dirty="0">
                <a:solidFill>
                  <a:schemeClr val="dk1"/>
                </a:solidFill>
              </a:rPr>
              <a:t>causing a gradual decrease </a:t>
            </a:r>
          </a:p>
          <a:p>
            <a:pPr marL="0" lvl="0" indent="0" algn="l" rtl="0">
              <a:spcBef>
                <a:spcPts val="0"/>
              </a:spcBef>
              <a:spcAft>
                <a:spcPts val="0"/>
              </a:spcAft>
              <a:buClr>
                <a:schemeClr val="dk1"/>
              </a:buClr>
              <a:buSzPts val="1100"/>
              <a:buFont typeface="Arial"/>
              <a:buNone/>
            </a:pPr>
            <a:r>
              <a:rPr lang="en" dirty="0">
                <a:solidFill>
                  <a:schemeClr val="dk1"/>
                </a:solidFill>
              </a:rPr>
              <a:t>of the victim drug </a:t>
            </a:r>
          </a:p>
          <a:p>
            <a:pPr marL="0" lvl="0" indent="0" algn="l" rtl="0">
              <a:spcBef>
                <a:spcPts val="0"/>
              </a:spcBef>
              <a:spcAft>
                <a:spcPts val="0"/>
              </a:spcAft>
              <a:buClr>
                <a:schemeClr val="dk1"/>
              </a:buClr>
              <a:buSzPts val="1100"/>
              <a:buFont typeface="Arial"/>
              <a:buNone/>
            </a:pPr>
            <a:r>
              <a:rPr lang="en" dirty="0">
                <a:solidFill>
                  <a:schemeClr val="dk1"/>
                </a:solidFill>
              </a:rPr>
              <a:t>due to increased enzyme production. </a:t>
            </a:r>
            <a:endParaRPr dirty="0">
              <a:solidFill>
                <a:schemeClr val="dk1"/>
              </a:solidFill>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139e06d33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139e06d33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In our example, a patient is taking lurasidone. </a:t>
            </a:r>
          </a:p>
          <a:p>
            <a:pPr marL="0" lvl="0" indent="0" algn="l" rtl="0">
              <a:spcBef>
                <a:spcPts val="0"/>
              </a:spcBef>
              <a:spcAft>
                <a:spcPts val="0"/>
              </a:spcAft>
              <a:buClr>
                <a:schemeClr val="dk1"/>
              </a:buClr>
              <a:buSzPts val="1100"/>
              <a:buFont typeface="Arial"/>
              <a:buNone/>
            </a:pPr>
            <a:r>
              <a:rPr lang="en" dirty="0">
                <a:solidFill>
                  <a:schemeClr val="dk1"/>
                </a:solidFill>
              </a:rPr>
              <a:t>The doctor adds carbamazepine for mood stabilization.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Nothing is noticeable for a couple of weeks, but the liver is ramping up enzyme production.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After a couple of weeks, lurasidone stops working, and the patient’s mood destabilizes.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prescriber may have no idea why things went poorly. </a:t>
            </a:r>
            <a:endParaRPr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f0d66bc97_0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f0d66bc97_0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2 actions, </a:t>
            </a:r>
          </a:p>
          <a:p>
            <a:pPr marL="0" lvl="0" indent="0" algn="l" rtl="0">
              <a:spcBef>
                <a:spcPts val="0"/>
              </a:spcBef>
              <a:spcAft>
                <a:spcPts val="0"/>
              </a:spcAft>
              <a:buNone/>
            </a:pPr>
            <a:r>
              <a:rPr lang="en" dirty="0"/>
              <a:t>up and down.</a:t>
            </a:r>
            <a:endParaRPr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2262a75c5c7_0_6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0" name="Google Shape;1620;g2262a75c5c7_0_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We have Phase 2 </a:t>
            </a:r>
            <a:r>
              <a:rPr lang="en-US" sz="1200" dirty="0"/>
              <a:t>interactions</a:t>
            </a:r>
            <a:endParaRPr sz="1200" dirty="0"/>
          </a:p>
          <a:p>
            <a:pPr marL="0" lvl="0" indent="0" algn="l" rtl="0">
              <a:spcBef>
                <a:spcPts val="0"/>
              </a:spcBef>
              <a:spcAft>
                <a:spcPts val="0"/>
              </a:spcAft>
              <a:buNone/>
            </a:pPr>
            <a:endParaRPr sz="1200"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2262a75c5c7_0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2262a75c5c7_0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Including this one.  \</a:t>
            </a:r>
          </a:p>
          <a:p>
            <a:pPr marL="0" lvl="0" indent="0" algn="l" rtl="0">
              <a:spcBef>
                <a:spcPts val="0"/>
              </a:spcBef>
              <a:spcAft>
                <a:spcPts val="0"/>
              </a:spcAft>
              <a:buNone/>
            </a:pPr>
            <a:r>
              <a:rPr lang="en-US" dirty="0"/>
              <a:t>Razors decrease levels of lamb medications </a:t>
            </a:r>
          </a:p>
          <a:p>
            <a:pPr marL="0" lvl="0" indent="0" algn="l" rtl="0">
              <a:spcBef>
                <a:spcPts val="0"/>
              </a:spcBef>
              <a:spcAft>
                <a:spcPts val="0"/>
              </a:spcAft>
              <a:buNone/>
            </a:pPr>
            <a:r>
              <a:rPr lang="en-US" dirty="0"/>
              <a:t>Such as “LAMB” ***CLICK****-ictal,  or lamotrigine</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20f0d66bc97_0_1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 name="Google Shape;1703;g20f0d66bc97_0_1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Carbamazepine is a shaver .  (period, wait for animation)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0a6134a7c1_0_1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0a6134a7c1_0_1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252f4701a48_0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252f4701a48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252f4701a48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252f4701a48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252f4701a48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252f4701a48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252f4701a48_0_28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252f4701a48_0_28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g252f4701a48_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6" name="Google Shape;1376;g252f4701a48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252f4701a48_0_3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252f4701a48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252f4701a48_0_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1" name="Google Shape;1231;g252f4701a48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252f4701a48_0_28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252f4701a48_0_2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252f4701a48_0_28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6" name="Google Shape;1296;g252f4701a48_0_2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252f4701a48_0_29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252f4701a48_0_2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0a6134a7c1_0_1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0a6134a7c1_0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253f3f35565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253f3f35565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252fcfef87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5" name="Google Shape;1455;g252fcfef8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253f3f35565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253f3f3556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252fcfef874_1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252fcfef874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252fcfef874_1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252fcfef874_1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52fcb86548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52fcb86548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52c719be6e_0_6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2c719be6e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52c719be6e_0_6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52c719be6e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52c719be6e_0_6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52c719be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52c719be6e_0_6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52c719be6e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a6134a7c1_0_1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a6134a7c1_0_1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0a6134a7c1_0_1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0a6134a7c1_0_1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52c719be6e_0_9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52c719be6e_0_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52c719be6e_0_9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52c719be6e_0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52c719be6e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52c719be6e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52c719be6e_0_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52c719be6e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52c719be6e_0_9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52c719be6e_0_9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52c719be6e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52c719be6e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292467c3bd_0_16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292467c3bd_0_1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52c719be6e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52c719be6e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292467c3bd_0_15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292467c3bd_0_1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52fcb86548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52fcb8654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0a6134a7c1_0_1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0a6134a7c1_0_1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52c719be6e_0_7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52c719be6e_0_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53f58cf297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53f58cf297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53f58cf297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53f58cf297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53f58cf297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53f58cf297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53f58cf297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253f58cf297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53f58cf297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53f58cf297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53f58cf297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53f58cf297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819760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53f58cf297_0_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253f58cf297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53f58cf297_0_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253f58cf297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52fcb86548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252fcb86548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0a6134a7c1_0_1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0a6134a7c1_0_1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52c719be6e_0_5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252c719be6e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52c719be6e_0_5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252c719be6e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252fcb86548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252fcb86548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252c719be6e_0_8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252c719be6e_0_8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252c719be6e_0_7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252c719be6e_0_7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252c719be6e_0_8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252c719be6e_0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252c719be6e_0_8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252c719be6e_0_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52c719be6e_0_8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252c719be6e_0_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52c719be6e_0_7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252c719be6e_0_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252c719be6e_0_7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252c719be6e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0a6134a7c1_0_1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0a6134a7c1_0_1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252c719be6e_0_7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252c719be6e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252c719be6e_0_7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252c719be6e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252c719be6e_0_7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252c719be6e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252c719be6e_0_7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252c719be6e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25334eb687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25334eb68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f5f478ca39_0_30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f5f478ca39_0_3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200">
                <a:solidFill>
                  <a:schemeClr val="dk1"/>
                </a:solidFill>
              </a:rPr>
              <a:t>Most important thing </a:t>
            </a:r>
            <a:endParaRPr sz="120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292467c3bd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292467c3bd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200">
                <a:solidFill>
                  <a:schemeClr val="dk1"/>
                </a:solidFill>
              </a:rPr>
              <a:t>Most important thing </a:t>
            </a:r>
            <a:endParaRPr sz="120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292467c3bd_0_7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292467c3bd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53fb49243e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53fb49243e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53fb49243e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53fb49243e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0a6134a7c1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0a6134a7c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53fb49243e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53fb49243e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53fb49243e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53fb49243e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53fb49243e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53fb49243e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53fb49243e_0_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53fb49243e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53fb49243e_0_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53fb49243e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53fb49243e_0_5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253fb49243e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53fb49243e_0_5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53fb49243e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5417be5884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5417be5884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53fb49243e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53fb49243e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53fb49243e_0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253fb49243e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0a6134a7c1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0a6134a7c1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53fb49243e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53fb49243e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53fb49243e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253fb49243e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f5f478ca39_0_30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f5f478ca39_0_3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200">
                <a:solidFill>
                  <a:schemeClr val="dk1"/>
                </a:solidFill>
              </a:rPr>
              <a:t>While Tegretal, up next, is a Shredder inducer, which is the opposite effect. </a:t>
            </a:r>
            <a:endParaRPr sz="1200"/>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52a5d269b1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252a5d269b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52a5d269b1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52a5d269b1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f5f478ca39_0_30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1f5f478ca39_0_3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mnemonic accomplishes everything I’m going for - pairs trade name with the generic-- TIGER TAIL</a:t>
            </a: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1f5f478ca39_0_3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1f5f478ca39_0_3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52a5d269b1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252a5d269b1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200">
                <a:solidFill>
                  <a:schemeClr val="dk1"/>
                </a:solidFill>
              </a:rPr>
              <a:t>Carbamazepine ***OPEN PIC***</a:t>
            </a:r>
            <a:endParaRPr sz="1200"/>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52a5d269b1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252a5d269b1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200">
                <a:solidFill>
                  <a:schemeClr val="dk1"/>
                </a:solidFill>
              </a:rPr>
              <a:t>Carbamazepine ***OPEN PIC***</a:t>
            </a:r>
            <a:endParaRPr sz="1200"/>
          </a:p>
        </p:txBody>
      </p:sp>
    </p:spTree>
    <p:extLst>
      <p:ext uri="{BB962C8B-B14F-4D97-AF65-F5344CB8AC3E}">
        <p14:creationId xmlns:p14="http://schemas.microsoft.com/office/powerpoint/2010/main" val="4154082927"/>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52a5d269b1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252a5d269b1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200">
                <a:solidFill>
                  <a:schemeClr val="dk1"/>
                </a:solidFill>
              </a:rPr>
              <a:t>Carbamazepine ***OPEN PIC***</a:t>
            </a:r>
            <a:endParaRPr sz="1200"/>
          </a:p>
        </p:txBody>
      </p:sp>
    </p:spTree>
    <p:extLst>
      <p:ext uri="{BB962C8B-B14F-4D97-AF65-F5344CB8AC3E}">
        <p14:creationId xmlns:p14="http://schemas.microsoft.com/office/powerpoint/2010/main" val="2942978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0a6134a7c1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0a6134a7c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52a5d269b1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252a5d269b1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200">
                <a:solidFill>
                  <a:schemeClr val="dk1"/>
                </a:solidFill>
              </a:rPr>
              <a:t>Carbamazepine ***OPEN PIC***</a:t>
            </a:r>
            <a:endParaRPr sz="1200"/>
          </a:p>
        </p:txBody>
      </p:sp>
    </p:spTree>
    <p:extLst>
      <p:ext uri="{BB962C8B-B14F-4D97-AF65-F5344CB8AC3E}">
        <p14:creationId xmlns:p14="http://schemas.microsoft.com/office/powerpoint/2010/main" val="3527197179"/>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52a5d269b1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252a5d269b1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200">
                <a:solidFill>
                  <a:schemeClr val="dk1"/>
                </a:solidFill>
              </a:rPr>
              <a:t>Carbamazepine ***OPEN PIC***</a:t>
            </a:r>
            <a:endParaRPr sz="1200"/>
          </a:p>
        </p:txBody>
      </p:sp>
    </p:spTree>
    <p:extLst>
      <p:ext uri="{BB962C8B-B14F-4D97-AF65-F5344CB8AC3E}">
        <p14:creationId xmlns:p14="http://schemas.microsoft.com/office/powerpoint/2010/main" val="4002954497"/>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52a5d269b1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252a5d269b1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200">
                <a:solidFill>
                  <a:schemeClr val="dk1"/>
                </a:solidFill>
              </a:rPr>
              <a:t>Carbamazepine ***OPEN PIC***</a:t>
            </a:r>
            <a:endParaRPr sz="1200"/>
          </a:p>
        </p:txBody>
      </p:sp>
    </p:spTree>
    <p:extLst>
      <p:ext uri="{BB962C8B-B14F-4D97-AF65-F5344CB8AC3E}">
        <p14:creationId xmlns:p14="http://schemas.microsoft.com/office/powerpoint/2010/main" val="3982612037"/>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1f5f478ca39_0_3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1f5f478ca39_0_3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potential health risks. </a:t>
            </a: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1f5f478ca39_0_3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1f5f478ca39_0_3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most typically neural tube defects, pretty much contraindicated in women of childbearing age</a:t>
            </a:r>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1f5f478ca39_0_3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1f5f478ca39_0_3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1f5f478ca39_0_3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1f5f478ca39_0_3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1f5f478ca39_0_3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1f5f478ca39_0_3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1f5f478ca39_0_33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1f5f478ca39_0_3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1f5f478ca39_0_3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 name="Google Shape;1144;g1f5f478ca39_0_3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53f9e349b6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53f9e349b6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f5f478ca39_0_34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f5f478ca39_0_3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Shredder inducer</a:t>
            </a:r>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1f5f478ca39_0_3505: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2" name="Google Shape;1242;g1f5f478ca39_0_3505: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1f5f478ca39_0_3522: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0" name="Google Shape;1260;g1f5f478ca39_0_3522: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r>
              <a:rPr lang="en"/>
              <a:t>By stimulating production of 3A4 enzymes that metabolize it</a:t>
            </a:r>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f5f478ca39_0_3547: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6" name="Google Shape;1286;g1f5f478ca39_0_3547: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r>
              <a:rPr lang="en"/>
              <a:t>So blood levels at 3-4 weeks will be lower than at week 1 of starting it</a:t>
            </a:r>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1f5f478ca39_0_3571: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1" name="Google Shape;1311;g1f5f478ca39_0_3571: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r>
              <a:rPr lang="en"/>
              <a:t>Initially carbamazepine has a half-life of 35 hr</a:t>
            </a:r>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1f5f478ca39_0_3657: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2" name="Google Shape;1422;g1f5f478ca39_0_3657: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r>
              <a:rPr lang="en"/>
              <a:t>Various formulations</a:t>
            </a:r>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1f5f478ca39_0_3664: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0" name="Google Shape;1430;g1f5f478ca39_0_3664: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1f5f478ca39_0_3671: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8" name="Google Shape;1438;g1f5f478ca39_0_3671: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1f5f478ca39_0_3678: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6" name="Google Shape;1446;g1f5f478ca39_0_3678: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1f5f478ca39_0_3685: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4" name="Google Shape;1454;g1f5f478ca39_0_3685: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r>
              <a:rPr lang="en"/>
              <a:t>Although we use generic IR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53f9e349b6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53f9e349b6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1f5f478ca39_0_3692: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2" name="Google Shape;1462;g1f5f478ca39_0_3692: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1f5f478ca39_0_3700: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1" name="Google Shape;1471;g1f5f478ca39_0_3700: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1f5f478ca39_0_3708: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0" name="Google Shape;1480;g1f5f478ca39_0_3708: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r>
              <a:rPr lang="en"/>
              <a:t>Several neurologic conditions</a:t>
            </a:r>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1f5f478ca39_0_3716: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9" name="Google Shape;1489;g1f5f478ca39_0_3716: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r>
              <a:rPr lang="en"/>
              <a:t>relieve alcohol withdrawal symptoms and assist in maintaining sobriety</a:t>
            </a:r>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g252a5d269b1_0_220: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8" name="Google Shape;1498;g252a5d269b1_0_220: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r>
              <a:rPr lang="en"/>
              <a:t>relieve alcohol withdrawal symptoms and assist in maintaining sobriety</a:t>
            </a:r>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253e645754d_0_64: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6" name="Google Shape;1506;g253e645754d_0_64: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r>
              <a:rPr lang="en"/>
              <a:t>relieve alcohol withdrawal symptoms and assist in maintaining sobriety</a:t>
            </a:r>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253fb49243e_0_674: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4" name="Google Shape;1514;g253fb49243e_0_674: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r>
              <a:rPr lang="en"/>
              <a:t>relieve alcohol withdrawal symptoms and assist in maintaining sobriety</a:t>
            </a:r>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253fb49243e_0_681: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2" name="Google Shape;1522;g253fb49243e_0_681: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r>
              <a:rPr lang="en"/>
              <a:t>relieve alcohol withdrawal symptoms and assist in maintaining sobriety</a:t>
            </a:r>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1f5f478ca39_0_3738: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0" name="Google Shape;1530;g1f5f478ca39_0_3738: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g1f5f478ca39_0_3751: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4" name="Google Shape;1544;g1f5f478ca39_0_3751: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53f9e349b6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53f9e349b6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1f5f478ca39_0_3765: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9" name="Google Shape;1559;g1f5f478ca39_0_3765: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1f5f478ca39_0_3779: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4" name="Google Shape;1574;g1f5f478ca39_0_3779: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1f5f478ca39_0_3794: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0" name="Google Shape;1590;g1f5f478ca39_0_3794: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1f5f478ca39_0_3807: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4" name="Google Shape;1604;g1f5f478ca39_0_3807: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r>
              <a:rPr lang="en"/>
              <a:t>WEIGHT NEUTRAL </a:t>
            </a:r>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1f5f478ca39_0_3821: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9" name="Google Shape;1619;g1f5f478ca39_0_3821: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1f5f478ca39_0_3835: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4" name="Google Shape;1634;g1f5f478ca39_0_3835: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g253e645754d_0_73:notes"/>
          <p:cNvSpPr>
            <a:spLocks noGrp="1" noRot="1" noChangeAspect="1"/>
          </p:cNvSpPr>
          <p:nvPr>
            <p:ph type="sldImg" idx="2"/>
          </p:nvPr>
        </p:nvSpPr>
        <p:spPr>
          <a:xfrm>
            <a:off x="406748" y="684950"/>
            <a:ext cx="6044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9" name="Google Shape;1649;g253e645754d_0_73: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5"/>
        <p:cNvGrpSpPr/>
        <p:nvPr/>
      </p:nvGrpSpPr>
      <p:grpSpPr>
        <a:xfrm>
          <a:off x="0" y="0"/>
          <a:ext cx="0" cy="0"/>
          <a:chOff x="0" y="0"/>
          <a:chExt cx="0" cy="0"/>
        </a:xfrm>
      </p:grpSpPr>
      <p:sp>
        <p:nvSpPr>
          <p:cNvPr id="1756" name="Google Shape;1756;g1f5f478ca39_0_39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7" name="Google Shape;1757;g1f5f478ca39_0_39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Once you’ve defined a mascot you can tack a lot of info onto it. </a:t>
            </a:r>
            <a:endParaRPr sz="1200"/>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p:cNvGrpSpPr/>
        <p:nvPr/>
      </p:nvGrpSpPr>
      <p:grpSpPr>
        <a:xfrm>
          <a:off x="0" y="0"/>
          <a:ext cx="0" cy="0"/>
          <a:chOff x="0" y="0"/>
          <a:chExt cx="0" cy="0"/>
        </a:xfrm>
      </p:grpSpPr>
      <p:sp>
        <p:nvSpPr>
          <p:cNvPr id="1763" name="Google Shape;1763;g1f5f478ca39_0_39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4" name="Google Shape;1764;g1f5f478ca39_0_39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g1f5f478ca39_0_39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1" name="Google Shape;1771;g1f5f478ca39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2960d72dd3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2960d72dd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22960d72dd3_0_4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22960d72dd3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g1f5f478ca39_0_39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8" name="Google Shape;1778;g1f5f478ca39_0_3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200">
                <a:solidFill>
                  <a:schemeClr val="dk1"/>
                </a:solidFill>
              </a:rPr>
              <a:t>My mnemonic for this </a:t>
            </a:r>
            <a:endParaRPr sz="1200"/>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g1f5f478ca39_0_39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5" name="Google Shape;1785;g1f5f478ca39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g1f5f478ca39_0_39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2" name="Google Shape;1792;g1f5f478ca39_0_3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g1f5f478ca39_0_39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9" name="Google Shape;1799;g1f5f478ca39_0_3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g1f5f478ca39_0_40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6" name="Google Shape;1806;g1f5f478ca39_0_4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1"/>
        <p:cNvGrpSpPr/>
        <p:nvPr/>
      </p:nvGrpSpPr>
      <p:grpSpPr>
        <a:xfrm>
          <a:off x="0" y="0"/>
          <a:ext cx="0" cy="0"/>
          <a:chOff x="0" y="0"/>
          <a:chExt cx="0" cy="0"/>
        </a:xfrm>
      </p:grpSpPr>
      <p:sp>
        <p:nvSpPr>
          <p:cNvPr id="1812" name="Google Shape;1812;g1f5f478ca39_0_40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3" name="Google Shape;1813;g1f5f478ca39_0_4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HLA-B*1502 allele, is a contraindication</a:t>
            </a:r>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1f5f478ca39_0_40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3" name="Google Shape;1843;g1f5f478ca39_0_4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interaction mnemonics - MOST MEDICATIONS HAVE 1 or 2 interaction mnemonics</a:t>
            </a:r>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1f5f478ca39_0_40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5" name="Google Shape;1865;g1f5f478ca39_0_4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specific down arrows only more specific</a:t>
            </a:r>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1f5f478ca39_0_40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1f5f478ca39_0_4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p:cNvGrpSpPr/>
        <p:nvPr/>
      </p:nvGrpSpPr>
      <p:grpSpPr>
        <a:xfrm>
          <a:off x="0" y="0"/>
          <a:ext cx="0" cy="0"/>
          <a:chOff x="0" y="0"/>
          <a:chExt cx="0" cy="0"/>
        </a:xfrm>
      </p:grpSpPr>
      <p:sp>
        <p:nvSpPr>
          <p:cNvPr id="1914" name="Google Shape;1914;g1f5f478ca39_0_4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5" name="Google Shape;1915;g1f5f478ca39_0_4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22960d72dd3_0_4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22960d72dd3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1f5f478ca39_0_4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1f5f478ca39_0_4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1"/>
        <p:cNvGrpSpPr/>
        <p:nvPr/>
      </p:nvGrpSpPr>
      <p:grpSpPr>
        <a:xfrm>
          <a:off x="0" y="0"/>
          <a:ext cx="0" cy="0"/>
          <a:chOff x="0" y="0"/>
          <a:chExt cx="0" cy="0"/>
        </a:xfrm>
      </p:grpSpPr>
      <p:sp>
        <p:nvSpPr>
          <p:cNvPr id="1972" name="Google Shape;1972;g1f5f478ca39_0_4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3" name="Google Shape;1973;g1f5f478ca39_0_4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20f0d66bc97_0_2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20f0d66bc97_0_2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Anvils </a:t>
            </a:r>
          </a:p>
          <a:p>
            <a:pPr marL="0" lvl="0" indent="0" algn="l" rtl="0">
              <a:spcBef>
                <a:spcPts val="0"/>
              </a:spcBef>
              <a:spcAft>
                <a:spcPts val="0"/>
              </a:spcAft>
              <a:buNone/>
            </a:pPr>
            <a:r>
              <a:rPr lang="en" dirty="0"/>
              <a:t>drop </a:t>
            </a:r>
          </a:p>
          <a:p>
            <a:pPr marL="0" lvl="0" indent="0" algn="l" rtl="0">
              <a:spcBef>
                <a:spcPts val="0"/>
              </a:spcBef>
              <a:spcAft>
                <a:spcPts val="0"/>
              </a:spcAft>
              <a:buNone/>
            </a:pPr>
            <a:r>
              <a:rPr lang="en-US" dirty="0"/>
              <a:t>the blood levels</a:t>
            </a:r>
          </a:p>
          <a:p>
            <a:pPr marL="0" lvl="0" indent="0" algn="l" rtl="0">
              <a:spcBef>
                <a:spcPts val="0"/>
              </a:spcBef>
              <a:spcAft>
                <a:spcPts val="0"/>
              </a:spcAft>
              <a:buNone/>
            </a:pPr>
            <a:r>
              <a:rPr lang="en-US" dirty="0"/>
              <a:t>of fish</a:t>
            </a:r>
            <a:endParaRPr dirty="0"/>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g20f0d66bc97_0_2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3" name="Google Shape;2023;g20f0d66bc97_0_2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“Tiger Tail” </a:t>
            </a:r>
          </a:p>
          <a:p>
            <a:pPr marL="0" lvl="0" indent="0" algn="l" rtl="0">
              <a:spcBef>
                <a:spcPts val="0"/>
              </a:spcBef>
              <a:spcAft>
                <a:spcPts val="0"/>
              </a:spcAft>
              <a:buNone/>
            </a:pPr>
            <a:r>
              <a:rPr lang="en" dirty="0"/>
              <a:t>is </a:t>
            </a:r>
          </a:p>
          <a:p>
            <a:pPr marL="0" lvl="0" indent="0" algn="l" rtl="0">
              <a:spcBef>
                <a:spcPts val="0"/>
              </a:spcBef>
              <a:spcAft>
                <a:spcPts val="0"/>
              </a:spcAft>
              <a:buNone/>
            </a:pPr>
            <a:r>
              <a:rPr lang="en" dirty="0"/>
              <a:t>an anvil</a:t>
            </a:r>
            <a:endParaRPr dirty="0"/>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g20f0d66bc97_0_2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7" name="Google Shape;2067;g20f0d66bc97_0_2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Which decreases </a:t>
            </a:r>
          </a:p>
          <a:p>
            <a:pPr marL="0" lvl="0" indent="0" algn="l" rtl="0">
              <a:spcBef>
                <a:spcPts val="0"/>
              </a:spcBef>
              <a:spcAft>
                <a:spcPts val="0"/>
              </a:spcAft>
              <a:buNone/>
            </a:pPr>
            <a:r>
              <a:rPr lang="en" dirty="0"/>
              <a:t>“Quit Typing, Sera!”  </a:t>
            </a:r>
          </a:p>
          <a:p>
            <a:pPr marL="0" lvl="0" indent="0" algn="l" rtl="0">
              <a:spcBef>
                <a:spcPts val="0"/>
              </a:spcBef>
              <a:spcAft>
                <a:spcPts val="0"/>
              </a:spcAft>
              <a:buNone/>
            </a:pPr>
            <a:r>
              <a:rPr lang="en" dirty="0"/>
              <a:t>6-fold</a:t>
            </a:r>
            <a:endParaRPr dirty="0"/>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g20f0d66bc97_0_2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0" name="Google Shape;2110;g20f0d66bc97_0_2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“Cap Lighter” </a:t>
            </a:r>
          </a:p>
          <a:p>
            <a:pPr marL="0" lvl="0" indent="0" algn="l" rtl="0">
              <a:spcBef>
                <a:spcPts val="0"/>
              </a:spcBef>
              <a:spcAft>
                <a:spcPts val="0"/>
              </a:spcAft>
              <a:buNone/>
            </a:pPr>
            <a:r>
              <a:rPr lang="en" dirty="0"/>
              <a:t>levels decrease 95%...</a:t>
            </a:r>
            <a:endParaRPr dirty="0"/>
          </a:p>
          <a:p>
            <a:pPr marL="0" lvl="0" indent="0" algn="l" rtl="0">
              <a:spcBef>
                <a:spcPts val="0"/>
              </a:spcBef>
              <a:spcAft>
                <a:spcPts val="0"/>
              </a:spcAft>
              <a:buNone/>
            </a:pPr>
            <a:r>
              <a:rPr lang="en" dirty="0"/>
              <a:t>That’s an $1,800 drug </a:t>
            </a:r>
          </a:p>
          <a:p>
            <a:pPr marL="0" lvl="0" indent="0" algn="l" rtl="0">
              <a:spcBef>
                <a:spcPts val="0"/>
              </a:spcBef>
              <a:spcAft>
                <a:spcPts val="0"/>
              </a:spcAft>
              <a:buNone/>
            </a:pPr>
            <a:r>
              <a:rPr lang="en" dirty="0"/>
              <a:t>made useless…and many psychiatrists </a:t>
            </a:r>
          </a:p>
          <a:p>
            <a:pPr marL="0" lvl="0" indent="0" algn="l" rtl="0">
              <a:spcBef>
                <a:spcPts val="0"/>
              </a:spcBef>
              <a:spcAft>
                <a:spcPts val="0"/>
              </a:spcAft>
              <a:buNone/>
            </a:pPr>
            <a:r>
              <a:rPr lang="en" dirty="0"/>
              <a:t>are unaware of this effect.</a:t>
            </a:r>
            <a:endParaRPr dirty="0"/>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g1f5f478ca39_0_45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0" name="Google Shape;1980;g1f5f478ca39_0_4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Tegretol</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1f5f478ca39_0_45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1f5f478ca39_0_4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induces</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g1f5f478ca39_0_45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9" name="Google Shape;1999;g1f5f478ca39_0_4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production</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7"/>
        <p:cNvGrpSpPr/>
        <p:nvPr/>
      </p:nvGrpSpPr>
      <p:grpSpPr>
        <a:xfrm>
          <a:off x="0" y="0"/>
          <a:ext cx="0" cy="0"/>
          <a:chOff x="0" y="0"/>
          <a:chExt cx="0" cy="0"/>
        </a:xfrm>
      </p:grpSpPr>
      <p:sp>
        <p:nvSpPr>
          <p:cNvPr id="2008" name="Google Shape;2008;g1f5f478ca39_0_45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9" name="Google Shape;2009;g1f5f478ca39_0_4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of</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22960d72dd3_0_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22960d72dd3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f5f478ca39_0_45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f5f478ca39_0_4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P-</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9"/>
        <p:cNvGrpSpPr/>
        <p:nvPr/>
      </p:nvGrpSpPr>
      <p:grpSpPr>
        <a:xfrm>
          <a:off x="0" y="0"/>
          <a:ext cx="0" cy="0"/>
          <a:chOff x="0" y="0"/>
          <a:chExt cx="0" cy="0"/>
        </a:xfrm>
      </p:grpSpPr>
      <p:sp>
        <p:nvSpPr>
          <p:cNvPr id="2030" name="Google Shape;2030;g1f5f478ca39_0_45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1" name="Google Shape;2031;g1f5f478ca39_0_4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-glycoprotein,</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1"/>
        <p:cNvGrpSpPr/>
        <p:nvPr/>
      </p:nvGrpSpPr>
      <p:grpSpPr>
        <a:xfrm>
          <a:off x="0" y="0"/>
          <a:ext cx="0" cy="0"/>
          <a:chOff x="0" y="0"/>
          <a:chExt cx="0" cy="0"/>
        </a:xfrm>
      </p:grpSpPr>
      <p:sp>
        <p:nvSpPr>
          <p:cNvPr id="2042" name="Google Shape;2042;g1f5f478ca39_0_46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3" name="Google Shape;2043;g1f5f478ca39_0_4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Just </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g1f5f478ca39_0_46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6" name="Google Shape;2056;g1f5f478ca39_0_4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like</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g1f5f478ca39_0_46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g1f5f478ca39_0_4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It </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5"/>
        <p:cNvGrpSpPr/>
        <p:nvPr/>
      </p:nvGrpSpPr>
      <p:grpSpPr>
        <a:xfrm>
          <a:off x="0" y="0"/>
          <a:ext cx="0" cy="0"/>
          <a:chOff x="0" y="0"/>
          <a:chExt cx="0" cy="0"/>
        </a:xfrm>
      </p:grpSpPr>
      <p:sp>
        <p:nvSpPr>
          <p:cNvPr id="2086" name="Google Shape;2086;g1f5f478ca39_0_46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7" name="Google Shape;2087;g1f5f478ca39_0_4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induces</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1f5f478ca39_0_46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1f5f478ca39_0_4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everything </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2"/>
        <p:cNvGrpSpPr/>
        <p:nvPr/>
      </p:nvGrpSpPr>
      <p:grpSpPr>
        <a:xfrm>
          <a:off x="0" y="0"/>
          <a:ext cx="0" cy="0"/>
          <a:chOff x="0" y="0"/>
          <a:chExt cx="0" cy="0"/>
        </a:xfrm>
      </p:grpSpPr>
      <p:sp>
        <p:nvSpPr>
          <p:cNvPr id="2123" name="Google Shape;2123;g1f5f478ca39_0_46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4" name="Google Shape;2124;g1f5f478ca39_0_4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else.</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5"/>
        <p:cNvGrpSpPr/>
        <p:nvPr/>
      </p:nvGrpSpPr>
      <p:grpSpPr>
        <a:xfrm>
          <a:off x="0" y="0"/>
          <a:ext cx="0" cy="0"/>
          <a:chOff x="0" y="0"/>
          <a:chExt cx="0" cy="0"/>
        </a:xfrm>
      </p:grpSpPr>
      <p:sp>
        <p:nvSpPr>
          <p:cNvPr id="2146" name="Google Shape;2146;g1f5f478ca39_0_47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7" name="Google Shape;2147;g1f5f478ca39_0_4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It’s</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0"/>
        <p:cNvGrpSpPr/>
        <p:nvPr/>
      </p:nvGrpSpPr>
      <p:grpSpPr>
        <a:xfrm>
          <a:off x="0" y="0"/>
          <a:ext cx="0" cy="0"/>
          <a:chOff x="0" y="0"/>
          <a:chExt cx="0" cy="0"/>
        </a:xfrm>
      </p:grpSpPr>
      <p:sp>
        <p:nvSpPr>
          <p:cNvPr id="2171" name="Google Shape;2171;g1f5f478ca39_0_47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2" name="Google Shape;2172;g1f5f478ca39_0_4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a shredder.</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22960d72dd3_0_4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22960d72dd3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7"/>
        <p:cNvGrpSpPr/>
        <p:nvPr/>
      </p:nvGrpSpPr>
      <p:grpSpPr>
        <a:xfrm>
          <a:off x="0" y="0"/>
          <a:ext cx="0" cy="0"/>
          <a:chOff x="0" y="0"/>
          <a:chExt cx="0" cy="0"/>
        </a:xfrm>
      </p:grpSpPr>
      <p:sp>
        <p:nvSpPr>
          <p:cNvPr id="2198" name="Google Shape;2198;g1f5f478ca39_0_47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9" name="Google Shape;2199;g1f5f478ca39_0_4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The effect</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3"/>
        <p:cNvGrpSpPr/>
        <p:nvPr/>
      </p:nvGrpSpPr>
      <p:grpSpPr>
        <a:xfrm>
          <a:off x="0" y="0"/>
          <a:ext cx="0" cy="0"/>
          <a:chOff x="0" y="0"/>
          <a:chExt cx="0" cy="0"/>
        </a:xfrm>
      </p:grpSpPr>
      <p:sp>
        <p:nvSpPr>
          <p:cNvPr id="2224" name="Google Shape;2224;g1f5f478ca39_0_47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5" name="Google Shape;2225;g1f5f478ca39_0_4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is Down </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2"/>
        <p:cNvGrpSpPr/>
        <p:nvPr/>
      </p:nvGrpSpPr>
      <p:grpSpPr>
        <a:xfrm>
          <a:off x="0" y="0"/>
          <a:ext cx="0" cy="0"/>
          <a:chOff x="0" y="0"/>
          <a:chExt cx="0" cy="0"/>
        </a:xfrm>
      </p:grpSpPr>
      <p:sp>
        <p:nvSpPr>
          <p:cNvPr id="2253" name="Google Shape;2253;g1f5f478ca39_0_48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4" name="Google Shape;2254;g1f5f478ca39_0_4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and</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g1f5f478ca39_0_48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3" name="Google Shape;2283;g1f5f478ca39_0_4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delayed. </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1f5f478ca39_0_48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1f5f478ca39_0_4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Down as in </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3"/>
        <p:cNvGrpSpPr/>
        <p:nvPr/>
      </p:nvGrpSpPr>
      <p:grpSpPr>
        <a:xfrm>
          <a:off x="0" y="0"/>
          <a:ext cx="0" cy="0"/>
          <a:chOff x="0" y="0"/>
          <a:chExt cx="0" cy="0"/>
        </a:xfrm>
      </p:grpSpPr>
      <p:sp>
        <p:nvSpPr>
          <p:cNvPr id="2344" name="Google Shape;2344;g1f5f478ca39_0_48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5" name="Google Shape;2345;g1f5f478ca39_0_4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decreased</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4"/>
        <p:cNvGrpSpPr/>
        <p:nvPr/>
      </p:nvGrpSpPr>
      <p:grpSpPr>
        <a:xfrm>
          <a:off x="0" y="0"/>
          <a:ext cx="0" cy="0"/>
          <a:chOff x="0" y="0"/>
          <a:chExt cx="0" cy="0"/>
        </a:xfrm>
      </p:grpSpPr>
      <p:sp>
        <p:nvSpPr>
          <p:cNvPr id="2375" name="Google Shape;2375;g1f5f478ca39_0_49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6" name="Google Shape;2376;g1f5f478ca39_0_4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gut</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3"/>
        <p:cNvGrpSpPr/>
        <p:nvPr/>
      </p:nvGrpSpPr>
      <p:grpSpPr>
        <a:xfrm>
          <a:off x="0" y="0"/>
          <a:ext cx="0" cy="0"/>
          <a:chOff x="0" y="0"/>
          <a:chExt cx="0" cy="0"/>
        </a:xfrm>
      </p:grpSpPr>
      <p:sp>
        <p:nvSpPr>
          <p:cNvPr id="2414" name="Google Shape;2414;g1f5f478ca39_0_49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5" name="Google Shape;2415;g1f5f478ca39_0_4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absorption</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2"/>
        <p:cNvGrpSpPr/>
        <p:nvPr/>
      </p:nvGrpSpPr>
      <p:grpSpPr>
        <a:xfrm>
          <a:off x="0" y="0"/>
          <a:ext cx="0" cy="0"/>
          <a:chOff x="0" y="0"/>
          <a:chExt cx="0" cy="0"/>
        </a:xfrm>
      </p:grpSpPr>
      <p:sp>
        <p:nvSpPr>
          <p:cNvPr id="2453" name="Google Shape;2453;g1f5f478ca39_0_49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4" name="Google Shape;2454;g1f5f478ca39_0_4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and </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1"/>
        <p:cNvGrpSpPr/>
        <p:nvPr/>
      </p:nvGrpSpPr>
      <p:grpSpPr>
        <a:xfrm>
          <a:off x="0" y="0"/>
          <a:ext cx="0" cy="0"/>
          <a:chOff x="0" y="0"/>
          <a:chExt cx="0" cy="0"/>
        </a:xfrm>
      </p:grpSpPr>
      <p:sp>
        <p:nvSpPr>
          <p:cNvPr id="2492" name="Google Shape;2492;g1f5f478ca39_0_50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3" name="Google Shape;2493;g1f5f478ca39_0_5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Brain penetrance</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22960d72dd3_0_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22960d72dd3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0"/>
        <p:cNvGrpSpPr/>
        <p:nvPr/>
      </p:nvGrpSpPr>
      <p:grpSpPr>
        <a:xfrm>
          <a:off x="0" y="0"/>
          <a:ext cx="0" cy="0"/>
          <a:chOff x="0" y="0"/>
          <a:chExt cx="0" cy="0"/>
        </a:xfrm>
      </p:grpSpPr>
      <p:sp>
        <p:nvSpPr>
          <p:cNvPr id="2531" name="Google Shape;2531;g1f5f478ca39_0_50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2" name="Google Shape;2532;g1f5f478ca39_0_5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900">
                <a:solidFill>
                  <a:schemeClr val="dk1"/>
                </a:solidFill>
              </a:rPr>
              <a:t>of victim substrates.  Get outta the brain</a:t>
            </a:r>
            <a:endParaRPr sz="900">
              <a:solidFill>
                <a:schemeClr val="dk1"/>
              </a:solidFill>
            </a:endParaRPr>
          </a:p>
          <a:p>
            <a:pPr marL="45720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1f5f478ca39_0_40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1f5f478ca39_0_4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extLst>
      <p:ext uri="{BB962C8B-B14F-4D97-AF65-F5344CB8AC3E}">
        <p14:creationId xmlns:p14="http://schemas.microsoft.com/office/powerpoint/2010/main" val="3298794207"/>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Google Shape;1828;g1f5f478ca39_0_40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9" name="Google Shape;1829;g1f5f478ca39_0_4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extLst>
      <p:ext uri="{BB962C8B-B14F-4D97-AF65-F5344CB8AC3E}">
        <p14:creationId xmlns:p14="http://schemas.microsoft.com/office/powerpoint/2010/main" val="368453135"/>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9"/>
        <p:cNvGrpSpPr/>
        <p:nvPr/>
      </p:nvGrpSpPr>
      <p:grpSpPr>
        <a:xfrm>
          <a:off x="0" y="0"/>
          <a:ext cx="0" cy="0"/>
          <a:chOff x="0" y="0"/>
          <a:chExt cx="0" cy="0"/>
        </a:xfrm>
      </p:grpSpPr>
      <p:sp>
        <p:nvSpPr>
          <p:cNvPr id="2570" name="Google Shape;2570;g252a5d269b1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1" name="Google Shape;2571;g252a5d269b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9"/>
        <p:cNvGrpSpPr/>
        <p:nvPr/>
      </p:nvGrpSpPr>
      <p:grpSpPr>
        <a:xfrm>
          <a:off x="0" y="0"/>
          <a:ext cx="0" cy="0"/>
          <a:chOff x="0" y="0"/>
          <a:chExt cx="0" cy="0"/>
        </a:xfrm>
      </p:grpSpPr>
      <p:sp>
        <p:nvSpPr>
          <p:cNvPr id="2580" name="Google Shape;2580;g253e645754d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1" name="Google Shape;2581;g253e645754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4"/>
        <p:cNvGrpSpPr/>
        <p:nvPr/>
      </p:nvGrpSpPr>
      <p:grpSpPr>
        <a:xfrm>
          <a:off x="0" y="0"/>
          <a:ext cx="0" cy="0"/>
          <a:chOff x="0" y="0"/>
          <a:chExt cx="0" cy="0"/>
        </a:xfrm>
      </p:grpSpPr>
      <p:sp>
        <p:nvSpPr>
          <p:cNvPr id="2585" name="Google Shape;2585;g2292467c3bd_0_3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6" name="Google Shape;2586;g2292467c3bd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8"/>
        <p:cNvGrpSpPr/>
        <p:nvPr/>
      </p:nvGrpSpPr>
      <p:grpSpPr>
        <a:xfrm>
          <a:off x="0" y="0"/>
          <a:ext cx="0" cy="0"/>
          <a:chOff x="0" y="0"/>
          <a:chExt cx="0" cy="0"/>
        </a:xfrm>
      </p:grpSpPr>
      <p:sp>
        <p:nvSpPr>
          <p:cNvPr id="2599" name="Google Shape;2599;g2292467c3bd_0_4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0" name="Google Shape;2600;g2292467c3bd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4"/>
        <p:cNvGrpSpPr/>
        <p:nvPr/>
      </p:nvGrpSpPr>
      <p:grpSpPr>
        <a:xfrm>
          <a:off x="0" y="0"/>
          <a:ext cx="0" cy="0"/>
          <a:chOff x="0" y="0"/>
          <a:chExt cx="0" cy="0"/>
        </a:xfrm>
      </p:grpSpPr>
      <p:sp>
        <p:nvSpPr>
          <p:cNvPr id="2615" name="Google Shape;2615;g2292467c3bd_0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6" name="Google Shape;2616;g2292467c3bd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3"/>
        <p:cNvGrpSpPr/>
        <p:nvPr/>
      </p:nvGrpSpPr>
      <p:grpSpPr>
        <a:xfrm>
          <a:off x="0" y="0"/>
          <a:ext cx="0" cy="0"/>
          <a:chOff x="0" y="0"/>
          <a:chExt cx="0" cy="0"/>
        </a:xfrm>
      </p:grpSpPr>
      <p:sp>
        <p:nvSpPr>
          <p:cNvPr id="2634" name="Google Shape;2634;g2292467c3bd_0_4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5" name="Google Shape;2635;g2292467c3bd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9"/>
        <p:cNvGrpSpPr/>
        <p:nvPr/>
      </p:nvGrpSpPr>
      <p:grpSpPr>
        <a:xfrm>
          <a:off x="0" y="0"/>
          <a:ext cx="0" cy="0"/>
          <a:chOff x="0" y="0"/>
          <a:chExt cx="0" cy="0"/>
        </a:xfrm>
      </p:grpSpPr>
      <p:sp>
        <p:nvSpPr>
          <p:cNvPr id="2660" name="Google Shape;2660;g2292467c3bd_0_4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1" name="Google Shape;2661;g2292467c3bd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22960d72dd3_0_4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22960d72dd3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7"/>
        <p:cNvGrpSpPr/>
        <p:nvPr/>
      </p:nvGrpSpPr>
      <p:grpSpPr>
        <a:xfrm>
          <a:off x="0" y="0"/>
          <a:ext cx="0" cy="0"/>
          <a:chOff x="0" y="0"/>
          <a:chExt cx="0" cy="0"/>
        </a:xfrm>
      </p:grpSpPr>
      <p:sp>
        <p:nvSpPr>
          <p:cNvPr id="2678" name="Google Shape;2678;g2292467c3bd_0_4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9" name="Google Shape;2679;g2292467c3bd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
        <p:cNvGrpSpPr/>
        <p:nvPr/>
      </p:nvGrpSpPr>
      <p:grpSpPr>
        <a:xfrm>
          <a:off x="0" y="0"/>
          <a:ext cx="0" cy="0"/>
          <a:chOff x="0" y="0"/>
          <a:chExt cx="0" cy="0"/>
        </a:xfrm>
      </p:grpSpPr>
      <p:sp>
        <p:nvSpPr>
          <p:cNvPr id="2703" name="Google Shape;2703;g2292467c3bd_0_4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4" name="Google Shape;2704;g2292467c3bd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0"/>
        <p:cNvGrpSpPr/>
        <p:nvPr/>
      </p:nvGrpSpPr>
      <p:grpSpPr>
        <a:xfrm>
          <a:off x="0" y="0"/>
          <a:ext cx="0" cy="0"/>
          <a:chOff x="0" y="0"/>
          <a:chExt cx="0" cy="0"/>
        </a:xfrm>
      </p:grpSpPr>
      <p:sp>
        <p:nvSpPr>
          <p:cNvPr id="2721" name="Google Shape;2721;g2292467c3bd_0_5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2" name="Google Shape;2722;g2292467c3bd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8"/>
        <p:cNvGrpSpPr/>
        <p:nvPr/>
      </p:nvGrpSpPr>
      <p:grpSpPr>
        <a:xfrm>
          <a:off x="0" y="0"/>
          <a:ext cx="0" cy="0"/>
          <a:chOff x="0" y="0"/>
          <a:chExt cx="0" cy="0"/>
        </a:xfrm>
      </p:grpSpPr>
      <p:sp>
        <p:nvSpPr>
          <p:cNvPr id="2739" name="Google Shape;2739;g2292467c3bd_0_5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0" name="Google Shape;2740;g2292467c3bd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7"/>
        <p:cNvGrpSpPr/>
        <p:nvPr/>
      </p:nvGrpSpPr>
      <p:grpSpPr>
        <a:xfrm>
          <a:off x="0" y="0"/>
          <a:ext cx="0" cy="0"/>
          <a:chOff x="0" y="0"/>
          <a:chExt cx="0" cy="0"/>
        </a:xfrm>
      </p:grpSpPr>
      <p:sp>
        <p:nvSpPr>
          <p:cNvPr id="2758" name="Google Shape;2758;g2292467c3bd_0_5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9" name="Google Shape;2759;g2292467c3bd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6"/>
        <p:cNvGrpSpPr/>
        <p:nvPr/>
      </p:nvGrpSpPr>
      <p:grpSpPr>
        <a:xfrm>
          <a:off x="0" y="0"/>
          <a:ext cx="0" cy="0"/>
          <a:chOff x="0" y="0"/>
          <a:chExt cx="0" cy="0"/>
        </a:xfrm>
      </p:grpSpPr>
      <p:sp>
        <p:nvSpPr>
          <p:cNvPr id="2807" name="Google Shape;2807;g2292467c3bd_0_5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8" name="Google Shape;2808;g2292467c3bd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6"/>
        <p:cNvGrpSpPr/>
        <p:nvPr/>
      </p:nvGrpSpPr>
      <p:grpSpPr>
        <a:xfrm>
          <a:off x="0" y="0"/>
          <a:ext cx="0" cy="0"/>
          <a:chOff x="0" y="0"/>
          <a:chExt cx="0" cy="0"/>
        </a:xfrm>
      </p:grpSpPr>
      <p:sp>
        <p:nvSpPr>
          <p:cNvPr id="2827" name="Google Shape;2827;g2292467c3bd_0_5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8" name="Google Shape;2828;g2292467c3bd_0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4"/>
        <p:cNvGrpSpPr/>
        <p:nvPr/>
      </p:nvGrpSpPr>
      <p:grpSpPr>
        <a:xfrm>
          <a:off x="0" y="0"/>
          <a:ext cx="0" cy="0"/>
          <a:chOff x="0" y="0"/>
          <a:chExt cx="0" cy="0"/>
        </a:xfrm>
      </p:grpSpPr>
      <p:sp>
        <p:nvSpPr>
          <p:cNvPr id="2845" name="Google Shape;2845;g2292467c3bd_0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6" name="Google Shape;2846;g2292467c3bd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3"/>
        <p:cNvGrpSpPr/>
        <p:nvPr/>
      </p:nvGrpSpPr>
      <p:grpSpPr>
        <a:xfrm>
          <a:off x="0" y="0"/>
          <a:ext cx="0" cy="0"/>
          <a:chOff x="0" y="0"/>
          <a:chExt cx="0" cy="0"/>
        </a:xfrm>
      </p:grpSpPr>
      <p:sp>
        <p:nvSpPr>
          <p:cNvPr id="2864" name="Google Shape;2864;g2292467c3bd_0_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5" name="Google Shape;2865;g2292467c3bd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8"/>
        <p:cNvGrpSpPr/>
        <p:nvPr/>
      </p:nvGrpSpPr>
      <p:grpSpPr>
        <a:xfrm>
          <a:off x="0" y="0"/>
          <a:ext cx="0" cy="0"/>
          <a:chOff x="0" y="0"/>
          <a:chExt cx="0" cy="0"/>
        </a:xfrm>
      </p:grpSpPr>
      <p:sp>
        <p:nvSpPr>
          <p:cNvPr id="2879" name="Google Shape;2879;g253e645754d_0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0" name="Google Shape;2880;g253e645754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22960d72dd3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22960d72dd3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3"/>
        <p:cNvGrpSpPr/>
        <p:nvPr/>
      </p:nvGrpSpPr>
      <p:grpSpPr>
        <a:xfrm>
          <a:off x="0" y="0"/>
          <a:ext cx="0" cy="0"/>
          <a:chOff x="0" y="0"/>
          <a:chExt cx="0" cy="0"/>
        </a:xfrm>
      </p:grpSpPr>
      <p:sp>
        <p:nvSpPr>
          <p:cNvPr id="2894" name="Google Shape;2894;g253e645754d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5" name="Google Shape;2895;g253e645754d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8"/>
        <p:cNvGrpSpPr/>
        <p:nvPr/>
      </p:nvGrpSpPr>
      <p:grpSpPr>
        <a:xfrm>
          <a:off x="0" y="0"/>
          <a:ext cx="0" cy="0"/>
          <a:chOff x="0" y="0"/>
          <a:chExt cx="0" cy="0"/>
        </a:xfrm>
      </p:grpSpPr>
      <p:sp>
        <p:nvSpPr>
          <p:cNvPr id="2909" name="Google Shape;2909;g253e645754d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0" name="Google Shape;2910;g253e645754d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3"/>
        <p:cNvGrpSpPr/>
        <p:nvPr/>
      </p:nvGrpSpPr>
      <p:grpSpPr>
        <a:xfrm>
          <a:off x="0" y="0"/>
          <a:ext cx="0" cy="0"/>
          <a:chOff x="0" y="0"/>
          <a:chExt cx="0" cy="0"/>
        </a:xfrm>
      </p:grpSpPr>
      <p:sp>
        <p:nvSpPr>
          <p:cNvPr id="2924" name="Google Shape;2924;g253e645754d_0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5" name="Google Shape;2925;g253e645754d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8"/>
        <p:cNvGrpSpPr/>
        <p:nvPr/>
      </p:nvGrpSpPr>
      <p:grpSpPr>
        <a:xfrm>
          <a:off x="0" y="0"/>
          <a:ext cx="0" cy="0"/>
          <a:chOff x="0" y="0"/>
          <a:chExt cx="0" cy="0"/>
        </a:xfrm>
      </p:grpSpPr>
      <p:sp>
        <p:nvSpPr>
          <p:cNvPr id="2939" name="Google Shape;2939;g253e645754d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0" name="Google Shape;2940;g253e645754d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3"/>
        <p:cNvGrpSpPr/>
        <p:nvPr/>
      </p:nvGrpSpPr>
      <p:grpSpPr>
        <a:xfrm>
          <a:off x="0" y="0"/>
          <a:ext cx="0" cy="0"/>
          <a:chOff x="0" y="0"/>
          <a:chExt cx="0" cy="0"/>
        </a:xfrm>
      </p:grpSpPr>
      <p:sp>
        <p:nvSpPr>
          <p:cNvPr id="2954" name="Google Shape;2954;g253e645754d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5" name="Google Shape;2955;g253e645754d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253e645754d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253e645754d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3"/>
        <p:cNvGrpSpPr/>
        <p:nvPr/>
      </p:nvGrpSpPr>
      <p:grpSpPr>
        <a:xfrm>
          <a:off x="0" y="0"/>
          <a:ext cx="0" cy="0"/>
          <a:chOff x="0" y="0"/>
          <a:chExt cx="0" cy="0"/>
        </a:xfrm>
      </p:grpSpPr>
      <p:sp>
        <p:nvSpPr>
          <p:cNvPr id="2984" name="Google Shape;2984;g253e645754d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5" name="Google Shape;2985;g253e645754d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8"/>
        <p:cNvGrpSpPr/>
        <p:nvPr/>
      </p:nvGrpSpPr>
      <p:grpSpPr>
        <a:xfrm>
          <a:off x="0" y="0"/>
          <a:ext cx="0" cy="0"/>
          <a:chOff x="0" y="0"/>
          <a:chExt cx="0" cy="0"/>
        </a:xfrm>
      </p:grpSpPr>
      <p:sp>
        <p:nvSpPr>
          <p:cNvPr id="2999" name="Google Shape;2999;g2292467c3bd_0_6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0" name="Google Shape;3000;g2292467c3bd_0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Nobel prize territory if it’s real</a:t>
            </a:r>
            <a:endParaRPr/>
          </a:p>
        </p:txBody>
      </p:sp>
    </p:spTree>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0"/>
        <p:cNvGrpSpPr/>
        <p:nvPr/>
      </p:nvGrpSpPr>
      <p:grpSpPr>
        <a:xfrm>
          <a:off x="0" y="0"/>
          <a:ext cx="0" cy="0"/>
          <a:chOff x="0" y="0"/>
          <a:chExt cx="0" cy="0"/>
        </a:xfrm>
      </p:grpSpPr>
      <p:sp>
        <p:nvSpPr>
          <p:cNvPr id="3021" name="Google Shape;3021;g253e645754d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2" name="Google Shape;3022;g253e645754d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4"/>
        <p:cNvGrpSpPr/>
        <p:nvPr/>
      </p:nvGrpSpPr>
      <p:grpSpPr>
        <a:xfrm>
          <a:off x="0" y="0"/>
          <a:ext cx="0" cy="0"/>
          <a:chOff x="0" y="0"/>
          <a:chExt cx="0" cy="0"/>
        </a:xfrm>
      </p:grpSpPr>
      <p:sp>
        <p:nvSpPr>
          <p:cNvPr id="3035" name="Google Shape;3035;g253e645754d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6" name="Google Shape;3036;g253e645754d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22960d72dd3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22960d72dd3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Lithium - third thing to exist.  Hydrogen, Helium, Lithium.</a:t>
            </a:r>
            <a:endParaRPr/>
          </a:p>
        </p:txBody>
      </p:sp>
    </p:spTree>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9"/>
        <p:cNvGrpSpPr/>
        <p:nvPr/>
      </p:nvGrpSpPr>
      <p:grpSpPr>
        <a:xfrm>
          <a:off x="0" y="0"/>
          <a:ext cx="0" cy="0"/>
          <a:chOff x="0" y="0"/>
          <a:chExt cx="0" cy="0"/>
        </a:xfrm>
      </p:grpSpPr>
      <p:sp>
        <p:nvSpPr>
          <p:cNvPr id="3060" name="Google Shape;3060;g253e645754d_0_3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1" name="Google Shape;3061;g253e645754d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3"/>
        <p:cNvGrpSpPr/>
        <p:nvPr/>
      </p:nvGrpSpPr>
      <p:grpSpPr>
        <a:xfrm>
          <a:off x="0" y="0"/>
          <a:ext cx="0" cy="0"/>
          <a:chOff x="0" y="0"/>
          <a:chExt cx="0" cy="0"/>
        </a:xfrm>
      </p:grpSpPr>
      <p:sp>
        <p:nvSpPr>
          <p:cNvPr id="3094" name="Google Shape;3094;g253e645754d_0_4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5" name="Google Shape;3095;g253e645754d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0"/>
        <p:cNvGrpSpPr/>
        <p:nvPr/>
      </p:nvGrpSpPr>
      <p:grpSpPr>
        <a:xfrm>
          <a:off x="0" y="0"/>
          <a:ext cx="0" cy="0"/>
          <a:chOff x="0" y="0"/>
          <a:chExt cx="0" cy="0"/>
        </a:xfrm>
      </p:grpSpPr>
      <p:sp>
        <p:nvSpPr>
          <p:cNvPr id="3121" name="Google Shape;3121;g253e645754d_0_4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2" name="Google Shape;3122;g253e645754d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8"/>
        <p:cNvGrpSpPr/>
        <p:nvPr/>
      </p:nvGrpSpPr>
      <p:grpSpPr>
        <a:xfrm>
          <a:off x="0" y="0"/>
          <a:ext cx="0" cy="0"/>
          <a:chOff x="0" y="0"/>
          <a:chExt cx="0" cy="0"/>
        </a:xfrm>
      </p:grpSpPr>
      <p:sp>
        <p:nvSpPr>
          <p:cNvPr id="3139" name="Google Shape;3139;g253e645754d_0_7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0" name="Google Shape;3140;g253e645754d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253e645754d_0_6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253e645754d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7"/>
        <p:cNvGrpSpPr/>
        <p:nvPr/>
      </p:nvGrpSpPr>
      <p:grpSpPr>
        <a:xfrm>
          <a:off x="0" y="0"/>
          <a:ext cx="0" cy="0"/>
          <a:chOff x="0" y="0"/>
          <a:chExt cx="0" cy="0"/>
        </a:xfrm>
      </p:grpSpPr>
      <p:sp>
        <p:nvSpPr>
          <p:cNvPr id="3218" name="Google Shape;3218;g253e645754d_0_7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9" name="Google Shape;3219;g253e645754d_0_7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7"/>
        <p:cNvGrpSpPr/>
        <p:nvPr/>
      </p:nvGrpSpPr>
      <p:grpSpPr>
        <a:xfrm>
          <a:off x="0" y="0"/>
          <a:ext cx="0" cy="0"/>
          <a:chOff x="0" y="0"/>
          <a:chExt cx="0" cy="0"/>
        </a:xfrm>
      </p:grpSpPr>
      <p:sp>
        <p:nvSpPr>
          <p:cNvPr id="3258" name="Google Shape;3258;g253e645754d_0_8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9" name="Google Shape;3259;g253e645754d_0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8"/>
        <p:cNvGrpSpPr/>
        <p:nvPr/>
      </p:nvGrpSpPr>
      <p:grpSpPr>
        <a:xfrm>
          <a:off x="0" y="0"/>
          <a:ext cx="0" cy="0"/>
          <a:chOff x="0" y="0"/>
          <a:chExt cx="0" cy="0"/>
        </a:xfrm>
      </p:grpSpPr>
      <p:sp>
        <p:nvSpPr>
          <p:cNvPr id="3299" name="Google Shape;3299;g253e645754d_0_8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0" name="Google Shape;3300;g253e645754d_0_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9"/>
        <p:cNvGrpSpPr/>
        <p:nvPr/>
      </p:nvGrpSpPr>
      <p:grpSpPr>
        <a:xfrm>
          <a:off x="0" y="0"/>
          <a:ext cx="0" cy="0"/>
          <a:chOff x="0" y="0"/>
          <a:chExt cx="0" cy="0"/>
        </a:xfrm>
      </p:grpSpPr>
      <p:sp>
        <p:nvSpPr>
          <p:cNvPr id="3340" name="Google Shape;3340;g253e645754d_0_8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1" name="Google Shape;3341;g253e645754d_0_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1"/>
        <p:cNvGrpSpPr/>
        <p:nvPr/>
      </p:nvGrpSpPr>
      <p:grpSpPr>
        <a:xfrm>
          <a:off x="0" y="0"/>
          <a:ext cx="0" cy="0"/>
          <a:chOff x="0" y="0"/>
          <a:chExt cx="0" cy="0"/>
        </a:xfrm>
      </p:grpSpPr>
      <p:sp>
        <p:nvSpPr>
          <p:cNvPr id="3382" name="Google Shape;3382;g253e645754d_0_13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3" name="Google Shape;3383;g253e645754d_0_1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22975371cd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22975371cd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Lithium - third thing to exist.  Hydrogen, Helium, Lithium.</a:t>
            </a:r>
            <a:endParaRPr/>
          </a:p>
        </p:txBody>
      </p:sp>
    </p:spTree>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4"/>
        <p:cNvGrpSpPr/>
        <p:nvPr/>
      </p:nvGrpSpPr>
      <p:grpSpPr>
        <a:xfrm>
          <a:off x="0" y="0"/>
          <a:ext cx="0" cy="0"/>
          <a:chOff x="0" y="0"/>
          <a:chExt cx="0" cy="0"/>
        </a:xfrm>
      </p:grpSpPr>
      <p:sp>
        <p:nvSpPr>
          <p:cNvPr id="3425" name="Google Shape;3425;g253e645754d_0_9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6" name="Google Shape;3426;g253e645754d_0_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8"/>
        <p:cNvGrpSpPr/>
        <p:nvPr/>
      </p:nvGrpSpPr>
      <p:grpSpPr>
        <a:xfrm>
          <a:off x="0" y="0"/>
          <a:ext cx="0" cy="0"/>
          <a:chOff x="0" y="0"/>
          <a:chExt cx="0" cy="0"/>
        </a:xfrm>
      </p:grpSpPr>
      <p:sp>
        <p:nvSpPr>
          <p:cNvPr id="3469" name="Google Shape;3469;g253e645754d_0_9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0" name="Google Shape;3470;g253e645754d_0_9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2"/>
        <p:cNvGrpSpPr/>
        <p:nvPr/>
      </p:nvGrpSpPr>
      <p:grpSpPr>
        <a:xfrm>
          <a:off x="0" y="0"/>
          <a:ext cx="0" cy="0"/>
          <a:chOff x="0" y="0"/>
          <a:chExt cx="0" cy="0"/>
        </a:xfrm>
      </p:grpSpPr>
      <p:sp>
        <p:nvSpPr>
          <p:cNvPr id="3513" name="Google Shape;3513;g253e645754d_0_4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4" name="Google Shape;3514;g253e645754d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Nobel prize territory if it’s real</a:t>
            </a:r>
            <a:endParaRPr/>
          </a:p>
        </p:txBody>
      </p:sp>
    </p:spTree>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5"/>
        <p:cNvGrpSpPr/>
        <p:nvPr/>
      </p:nvGrpSpPr>
      <p:grpSpPr>
        <a:xfrm>
          <a:off x="0" y="0"/>
          <a:ext cx="0" cy="0"/>
          <a:chOff x="0" y="0"/>
          <a:chExt cx="0" cy="0"/>
        </a:xfrm>
      </p:grpSpPr>
      <p:sp>
        <p:nvSpPr>
          <p:cNvPr id="3536" name="Google Shape;3536;g229750adc1b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7" name="Google Shape;3537;g229750adc1b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Nobel prize territory if it’s real</a:t>
            </a:r>
            <a:endParaRPr/>
          </a:p>
        </p:txBody>
      </p:sp>
    </p:spTree>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9"/>
        <p:cNvGrpSpPr/>
        <p:nvPr/>
      </p:nvGrpSpPr>
      <p:grpSpPr>
        <a:xfrm>
          <a:off x="0" y="0"/>
          <a:ext cx="0" cy="0"/>
          <a:chOff x="0" y="0"/>
          <a:chExt cx="0" cy="0"/>
        </a:xfrm>
      </p:grpSpPr>
      <p:sp>
        <p:nvSpPr>
          <p:cNvPr id="3560" name="Google Shape;3560;g253e645754d_0_10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1" name="Google Shape;3561;g253e645754d_0_1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Nobel prize territory if it’s real</a:t>
            </a:r>
            <a:endParaRPr/>
          </a:p>
        </p:txBody>
      </p:sp>
    </p:spTree>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4"/>
        <p:cNvGrpSpPr/>
        <p:nvPr/>
      </p:nvGrpSpPr>
      <p:grpSpPr>
        <a:xfrm>
          <a:off x="0" y="0"/>
          <a:ext cx="0" cy="0"/>
          <a:chOff x="0" y="0"/>
          <a:chExt cx="0" cy="0"/>
        </a:xfrm>
      </p:grpSpPr>
      <p:sp>
        <p:nvSpPr>
          <p:cNvPr id="3585" name="Google Shape;3585;g2292467c3bd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6" name="Google Shape;3586;g2292467c3bd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9"/>
        <p:cNvGrpSpPr/>
        <p:nvPr/>
      </p:nvGrpSpPr>
      <p:grpSpPr>
        <a:xfrm>
          <a:off x="0" y="0"/>
          <a:ext cx="0" cy="0"/>
          <a:chOff x="0" y="0"/>
          <a:chExt cx="0" cy="0"/>
        </a:xfrm>
      </p:grpSpPr>
      <p:sp>
        <p:nvSpPr>
          <p:cNvPr id="3600" name="Google Shape;3600;g253e645754d_0_10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1" name="Google Shape;3601;g253e645754d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5"/>
        <p:cNvGrpSpPr/>
        <p:nvPr/>
      </p:nvGrpSpPr>
      <p:grpSpPr>
        <a:xfrm>
          <a:off x="0" y="0"/>
          <a:ext cx="0" cy="0"/>
          <a:chOff x="0" y="0"/>
          <a:chExt cx="0" cy="0"/>
        </a:xfrm>
      </p:grpSpPr>
      <p:sp>
        <p:nvSpPr>
          <p:cNvPr id="3616" name="Google Shape;3616;g253e645754d_0_10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7" name="Google Shape;3617;g253e645754d_0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8"/>
        <p:cNvGrpSpPr/>
        <p:nvPr/>
      </p:nvGrpSpPr>
      <p:grpSpPr>
        <a:xfrm>
          <a:off x="0" y="0"/>
          <a:ext cx="0" cy="0"/>
          <a:chOff x="0" y="0"/>
          <a:chExt cx="0" cy="0"/>
        </a:xfrm>
      </p:grpSpPr>
      <p:sp>
        <p:nvSpPr>
          <p:cNvPr id="3629" name="Google Shape;3629;g2292467c3bd_0_7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0" name="Google Shape;3630;g2292467c3bd_0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4"/>
        <p:cNvGrpSpPr/>
        <p:nvPr/>
      </p:nvGrpSpPr>
      <p:grpSpPr>
        <a:xfrm>
          <a:off x="0" y="0"/>
          <a:ext cx="0" cy="0"/>
          <a:chOff x="0" y="0"/>
          <a:chExt cx="0" cy="0"/>
        </a:xfrm>
      </p:grpSpPr>
      <p:sp>
        <p:nvSpPr>
          <p:cNvPr id="3645" name="Google Shape;3645;g253e645754d_0_10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6" name="Google Shape;3646;g253e645754d_0_1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22975371cde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22975371cd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5"/>
        <p:cNvGrpSpPr/>
        <p:nvPr/>
      </p:nvGrpSpPr>
      <p:grpSpPr>
        <a:xfrm>
          <a:off x="0" y="0"/>
          <a:ext cx="0" cy="0"/>
          <a:chOff x="0" y="0"/>
          <a:chExt cx="0" cy="0"/>
        </a:xfrm>
      </p:grpSpPr>
      <p:sp>
        <p:nvSpPr>
          <p:cNvPr id="3666" name="Google Shape;3666;g229750adc1b_0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7" name="Google Shape;3667;g229750adc1b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1"/>
        <p:cNvGrpSpPr/>
        <p:nvPr/>
      </p:nvGrpSpPr>
      <p:grpSpPr>
        <a:xfrm>
          <a:off x="0" y="0"/>
          <a:ext cx="0" cy="0"/>
          <a:chOff x="0" y="0"/>
          <a:chExt cx="0" cy="0"/>
        </a:xfrm>
      </p:grpSpPr>
      <p:sp>
        <p:nvSpPr>
          <p:cNvPr id="3672" name="Google Shape;3672;g253e645754d_0_1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3" name="Google Shape;3673;g253e645754d_0_1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1"/>
        <p:cNvGrpSpPr/>
        <p:nvPr/>
      </p:nvGrpSpPr>
      <p:grpSpPr>
        <a:xfrm>
          <a:off x="0" y="0"/>
          <a:ext cx="0" cy="0"/>
          <a:chOff x="0" y="0"/>
          <a:chExt cx="0" cy="0"/>
        </a:xfrm>
      </p:grpSpPr>
      <p:sp>
        <p:nvSpPr>
          <p:cNvPr id="3682" name="Google Shape;3682;g253e645754d_0_1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3" name="Google Shape;3683;g253e645754d_0_1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2"/>
        <p:cNvGrpSpPr/>
        <p:nvPr/>
      </p:nvGrpSpPr>
      <p:grpSpPr>
        <a:xfrm>
          <a:off x="0" y="0"/>
          <a:ext cx="0" cy="0"/>
          <a:chOff x="0" y="0"/>
          <a:chExt cx="0" cy="0"/>
        </a:xfrm>
      </p:grpSpPr>
      <p:sp>
        <p:nvSpPr>
          <p:cNvPr id="3693" name="Google Shape;3693;g253e645754d_0_1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4" name="Google Shape;3694;g253e645754d_0_1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4"/>
        <p:cNvGrpSpPr/>
        <p:nvPr/>
      </p:nvGrpSpPr>
      <p:grpSpPr>
        <a:xfrm>
          <a:off x="0" y="0"/>
          <a:ext cx="0" cy="0"/>
          <a:chOff x="0" y="0"/>
          <a:chExt cx="0" cy="0"/>
        </a:xfrm>
      </p:grpSpPr>
      <p:sp>
        <p:nvSpPr>
          <p:cNvPr id="3705" name="Google Shape;3705;g253e645754d_0_1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6" name="Google Shape;3706;g253e645754d_0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9"/>
        <p:cNvGrpSpPr/>
        <p:nvPr/>
      </p:nvGrpSpPr>
      <p:grpSpPr>
        <a:xfrm>
          <a:off x="0" y="0"/>
          <a:ext cx="0" cy="0"/>
          <a:chOff x="0" y="0"/>
          <a:chExt cx="0" cy="0"/>
        </a:xfrm>
      </p:grpSpPr>
      <p:sp>
        <p:nvSpPr>
          <p:cNvPr id="3720" name="Google Shape;3720;g253e645754d_0_1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1" name="Google Shape;3721;g253e645754d_0_1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7"/>
        <p:cNvGrpSpPr/>
        <p:nvPr/>
      </p:nvGrpSpPr>
      <p:grpSpPr>
        <a:xfrm>
          <a:off x="0" y="0"/>
          <a:ext cx="0" cy="0"/>
          <a:chOff x="0" y="0"/>
          <a:chExt cx="0" cy="0"/>
        </a:xfrm>
      </p:grpSpPr>
      <p:sp>
        <p:nvSpPr>
          <p:cNvPr id="3738" name="Google Shape;3738;g229750adc1b_0_6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9" name="Google Shape;3739;g229750adc1b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9"/>
        <p:cNvGrpSpPr/>
        <p:nvPr/>
      </p:nvGrpSpPr>
      <p:grpSpPr>
        <a:xfrm>
          <a:off x="0" y="0"/>
          <a:ext cx="0" cy="0"/>
          <a:chOff x="0" y="0"/>
          <a:chExt cx="0" cy="0"/>
        </a:xfrm>
      </p:grpSpPr>
      <p:sp>
        <p:nvSpPr>
          <p:cNvPr id="3760" name="Google Shape;3760;g229750adc1b_0_6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1" name="Google Shape;3761;g229750adc1b_0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1"/>
        <p:cNvGrpSpPr/>
        <p:nvPr/>
      </p:nvGrpSpPr>
      <p:grpSpPr>
        <a:xfrm>
          <a:off x="0" y="0"/>
          <a:ext cx="0" cy="0"/>
          <a:chOff x="0" y="0"/>
          <a:chExt cx="0" cy="0"/>
        </a:xfrm>
      </p:grpSpPr>
      <p:sp>
        <p:nvSpPr>
          <p:cNvPr id="3782" name="Google Shape;3782;g253e645754d_0_1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3" name="Google Shape;3783;g253e645754d_0_1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4"/>
        <p:cNvGrpSpPr/>
        <p:nvPr/>
      </p:nvGrpSpPr>
      <p:grpSpPr>
        <a:xfrm>
          <a:off x="0" y="0"/>
          <a:ext cx="0" cy="0"/>
          <a:chOff x="0" y="0"/>
          <a:chExt cx="0" cy="0"/>
        </a:xfrm>
      </p:grpSpPr>
      <p:sp>
        <p:nvSpPr>
          <p:cNvPr id="3805" name="Google Shape;3805;g229750adc1b_0_6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6" name="Google Shape;3806;g229750adc1b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0a6134a7c1_0_1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0a6134a7c1_0_1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22960d72dd3_0_4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22960d72dd3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8"/>
        <p:cNvGrpSpPr/>
        <p:nvPr/>
      </p:nvGrpSpPr>
      <p:grpSpPr>
        <a:xfrm>
          <a:off x="0" y="0"/>
          <a:ext cx="0" cy="0"/>
          <a:chOff x="0" y="0"/>
          <a:chExt cx="0" cy="0"/>
        </a:xfrm>
      </p:grpSpPr>
      <p:sp>
        <p:nvSpPr>
          <p:cNvPr id="3829" name="Google Shape;3829;g229750adc1b_0_5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0" name="Google Shape;3830;g229750adc1b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5"/>
        <p:cNvGrpSpPr/>
        <p:nvPr/>
      </p:nvGrpSpPr>
      <p:grpSpPr>
        <a:xfrm>
          <a:off x="0" y="0"/>
          <a:ext cx="0" cy="0"/>
          <a:chOff x="0" y="0"/>
          <a:chExt cx="0" cy="0"/>
        </a:xfrm>
      </p:grpSpPr>
      <p:sp>
        <p:nvSpPr>
          <p:cNvPr id="3856" name="Google Shape;3856;g229750adc1b_0_5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7" name="Google Shape;3857;g229750adc1b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5"/>
        <p:cNvGrpSpPr/>
        <p:nvPr/>
      </p:nvGrpSpPr>
      <p:grpSpPr>
        <a:xfrm>
          <a:off x="0" y="0"/>
          <a:ext cx="0" cy="0"/>
          <a:chOff x="0" y="0"/>
          <a:chExt cx="0" cy="0"/>
        </a:xfrm>
      </p:grpSpPr>
      <p:sp>
        <p:nvSpPr>
          <p:cNvPr id="3886" name="Google Shape;3886;g253e645754d_0_1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7" name="Google Shape;3887;g253e645754d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1"/>
        <p:cNvGrpSpPr/>
        <p:nvPr/>
      </p:nvGrpSpPr>
      <p:grpSpPr>
        <a:xfrm>
          <a:off x="0" y="0"/>
          <a:ext cx="0" cy="0"/>
          <a:chOff x="0" y="0"/>
          <a:chExt cx="0" cy="0"/>
        </a:xfrm>
      </p:grpSpPr>
      <p:sp>
        <p:nvSpPr>
          <p:cNvPr id="3922" name="Google Shape;3922;g253e645754d_0_13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3" name="Google Shape;3923;g253e645754d_0_1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0"/>
        <p:cNvGrpSpPr/>
        <p:nvPr/>
      </p:nvGrpSpPr>
      <p:grpSpPr>
        <a:xfrm>
          <a:off x="0" y="0"/>
          <a:ext cx="0" cy="0"/>
          <a:chOff x="0" y="0"/>
          <a:chExt cx="0" cy="0"/>
        </a:xfrm>
      </p:grpSpPr>
      <p:sp>
        <p:nvSpPr>
          <p:cNvPr id="3961" name="Google Shape;3961;g253e645754d_0_1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2" name="Google Shape;3962;g253e645754d_0_1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1"/>
        <p:cNvGrpSpPr/>
        <p:nvPr/>
      </p:nvGrpSpPr>
      <p:grpSpPr>
        <a:xfrm>
          <a:off x="0" y="0"/>
          <a:ext cx="0" cy="0"/>
          <a:chOff x="0" y="0"/>
          <a:chExt cx="0" cy="0"/>
        </a:xfrm>
      </p:grpSpPr>
      <p:sp>
        <p:nvSpPr>
          <p:cNvPr id="4002" name="Google Shape;4002;g253e645754d_0_1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3" name="Google Shape;4003;g253e645754d_0_1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8"/>
        <p:cNvGrpSpPr/>
        <p:nvPr/>
      </p:nvGrpSpPr>
      <p:grpSpPr>
        <a:xfrm>
          <a:off x="0" y="0"/>
          <a:ext cx="0" cy="0"/>
          <a:chOff x="0" y="0"/>
          <a:chExt cx="0" cy="0"/>
        </a:xfrm>
      </p:grpSpPr>
      <p:sp>
        <p:nvSpPr>
          <p:cNvPr id="4049" name="Google Shape;4049;g229750adc1b_0_5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0" name="Google Shape;4050;g229750adc1b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3"/>
        <p:cNvGrpSpPr/>
        <p:nvPr/>
      </p:nvGrpSpPr>
      <p:grpSpPr>
        <a:xfrm>
          <a:off x="0" y="0"/>
          <a:ext cx="0" cy="0"/>
          <a:chOff x="0" y="0"/>
          <a:chExt cx="0" cy="0"/>
        </a:xfrm>
      </p:grpSpPr>
      <p:sp>
        <p:nvSpPr>
          <p:cNvPr id="4114" name="Google Shape;4114;g229750adc1b_0_5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5" name="Google Shape;4115;g229750adc1b_0_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6"/>
        <p:cNvGrpSpPr/>
        <p:nvPr/>
      </p:nvGrpSpPr>
      <p:grpSpPr>
        <a:xfrm>
          <a:off x="0" y="0"/>
          <a:ext cx="0" cy="0"/>
          <a:chOff x="0" y="0"/>
          <a:chExt cx="0" cy="0"/>
        </a:xfrm>
      </p:grpSpPr>
      <p:sp>
        <p:nvSpPr>
          <p:cNvPr id="4167" name="Google Shape;4167;g229750adc1b_0_4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8" name="Google Shape;4168;g229750adc1b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0"/>
        <p:cNvGrpSpPr/>
        <p:nvPr/>
      </p:nvGrpSpPr>
      <p:grpSpPr>
        <a:xfrm>
          <a:off x="0" y="0"/>
          <a:ext cx="0" cy="0"/>
          <a:chOff x="0" y="0"/>
          <a:chExt cx="0" cy="0"/>
        </a:xfrm>
      </p:grpSpPr>
      <p:sp>
        <p:nvSpPr>
          <p:cNvPr id="4221" name="Google Shape;4221;g229750adc1b_0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2" name="Google Shape;4222;g229750adc1b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22960d72dd3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22960d72dd3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6"/>
        <p:cNvGrpSpPr/>
        <p:nvPr/>
      </p:nvGrpSpPr>
      <p:grpSpPr>
        <a:xfrm>
          <a:off x="0" y="0"/>
          <a:ext cx="0" cy="0"/>
          <a:chOff x="0" y="0"/>
          <a:chExt cx="0" cy="0"/>
        </a:xfrm>
      </p:grpSpPr>
      <p:sp>
        <p:nvSpPr>
          <p:cNvPr id="4277" name="Google Shape;4277;g229750adc1b_0_4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8" name="Google Shape;4278;g229750adc1b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3"/>
        <p:cNvGrpSpPr/>
        <p:nvPr/>
      </p:nvGrpSpPr>
      <p:grpSpPr>
        <a:xfrm>
          <a:off x="0" y="0"/>
          <a:ext cx="0" cy="0"/>
          <a:chOff x="0" y="0"/>
          <a:chExt cx="0" cy="0"/>
        </a:xfrm>
      </p:grpSpPr>
      <p:sp>
        <p:nvSpPr>
          <p:cNvPr id="4334" name="Google Shape;4334;g229750adc1b_0_3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5" name="Google Shape;4335;g229750adc1b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4"/>
        <p:cNvGrpSpPr/>
        <p:nvPr/>
      </p:nvGrpSpPr>
      <p:grpSpPr>
        <a:xfrm>
          <a:off x="0" y="0"/>
          <a:ext cx="0" cy="0"/>
          <a:chOff x="0" y="0"/>
          <a:chExt cx="0" cy="0"/>
        </a:xfrm>
      </p:grpSpPr>
      <p:sp>
        <p:nvSpPr>
          <p:cNvPr id="4395" name="Google Shape;4395;g229750adc1b_0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6" name="Google Shape;4396;g229750adc1b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1"/>
        <p:cNvGrpSpPr/>
        <p:nvPr/>
      </p:nvGrpSpPr>
      <p:grpSpPr>
        <a:xfrm>
          <a:off x="0" y="0"/>
          <a:ext cx="0" cy="0"/>
          <a:chOff x="0" y="0"/>
          <a:chExt cx="0" cy="0"/>
        </a:xfrm>
      </p:grpSpPr>
      <p:sp>
        <p:nvSpPr>
          <p:cNvPr id="4462" name="Google Shape;4462;g2292467c3bd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3" name="Google Shape;4463;g2292467c3bd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6"/>
        <p:cNvGrpSpPr/>
        <p:nvPr/>
      </p:nvGrpSpPr>
      <p:grpSpPr>
        <a:xfrm>
          <a:off x="0" y="0"/>
          <a:ext cx="0" cy="0"/>
          <a:chOff x="0" y="0"/>
          <a:chExt cx="0" cy="0"/>
        </a:xfrm>
      </p:grpSpPr>
      <p:sp>
        <p:nvSpPr>
          <p:cNvPr id="4477" name="Google Shape;4477;g253e645754d_0_18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8" name="Google Shape;4478;g253e645754d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1"/>
        <p:cNvGrpSpPr/>
        <p:nvPr/>
      </p:nvGrpSpPr>
      <p:grpSpPr>
        <a:xfrm>
          <a:off x="0" y="0"/>
          <a:ext cx="0" cy="0"/>
          <a:chOff x="0" y="0"/>
          <a:chExt cx="0" cy="0"/>
        </a:xfrm>
      </p:grpSpPr>
      <p:sp>
        <p:nvSpPr>
          <p:cNvPr id="4492" name="Google Shape;4492;g253e645754d_0_18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3" name="Google Shape;4493;g253e645754d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6"/>
        <p:cNvGrpSpPr/>
        <p:nvPr/>
      </p:nvGrpSpPr>
      <p:grpSpPr>
        <a:xfrm>
          <a:off x="0" y="0"/>
          <a:ext cx="0" cy="0"/>
          <a:chOff x="0" y="0"/>
          <a:chExt cx="0" cy="0"/>
        </a:xfrm>
      </p:grpSpPr>
      <p:sp>
        <p:nvSpPr>
          <p:cNvPr id="4507" name="Google Shape;4507;g253e645754d_0_17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8" name="Google Shape;4508;g253e645754d_0_1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1"/>
        <p:cNvGrpSpPr/>
        <p:nvPr/>
      </p:nvGrpSpPr>
      <p:grpSpPr>
        <a:xfrm>
          <a:off x="0" y="0"/>
          <a:ext cx="0" cy="0"/>
          <a:chOff x="0" y="0"/>
          <a:chExt cx="0" cy="0"/>
        </a:xfrm>
      </p:grpSpPr>
      <p:sp>
        <p:nvSpPr>
          <p:cNvPr id="4522" name="Google Shape;4522;g253e645754d_0_17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3" name="Google Shape;4523;g253e645754d_0_1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6"/>
        <p:cNvGrpSpPr/>
        <p:nvPr/>
      </p:nvGrpSpPr>
      <p:grpSpPr>
        <a:xfrm>
          <a:off x="0" y="0"/>
          <a:ext cx="0" cy="0"/>
          <a:chOff x="0" y="0"/>
          <a:chExt cx="0" cy="0"/>
        </a:xfrm>
      </p:grpSpPr>
      <p:sp>
        <p:nvSpPr>
          <p:cNvPr id="4537" name="Google Shape;4537;g253e645754d_0_17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8" name="Google Shape;4538;g253e645754d_0_1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1"/>
        <p:cNvGrpSpPr/>
        <p:nvPr/>
      </p:nvGrpSpPr>
      <p:grpSpPr>
        <a:xfrm>
          <a:off x="0" y="0"/>
          <a:ext cx="0" cy="0"/>
          <a:chOff x="0" y="0"/>
          <a:chExt cx="0" cy="0"/>
        </a:xfrm>
      </p:grpSpPr>
      <p:sp>
        <p:nvSpPr>
          <p:cNvPr id="4552" name="Google Shape;4552;g253e645754d_0_18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3" name="Google Shape;4553;g253e645754d_0_1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2292467c3bd_0_10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2292467c3bd_0_1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6"/>
        <p:cNvGrpSpPr/>
        <p:nvPr/>
      </p:nvGrpSpPr>
      <p:grpSpPr>
        <a:xfrm>
          <a:off x="0" y="0"/>
          <a:ext cx="0" cy="0"/>
          <a:chOff x="0" y="0"/>
          <a:chExt cx="0" cy="0"/>
        </a:xfrm>
      </p:grpSpPr>
      <p:sp>
        <p:nvSpPr>
          <p:cNvPr id="4557" name="Google Shape;4557;g253e645754d_0_18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8" name="Google Shape;4558;g253e645754d_0_1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1"/>
        <p:cNvGrpSpPr/>
        <p:nvPr/>
      </p:nvGrpSpPr>
      <p:grpSpPr>
        <a:xfrm>
          <a:off x="0" y="0"/>
          <a:ext cx="0" cy="0"/>
          <a:chOff x="0" y="0"/>
          <a:chExt cx="0" cy="0"/>
        </a:xfrm>
      </p:grpSpPr>
      <p:sp>
        <p:nvSpPr>
          <p:cNvPr id="4562" name="Google Shape;4562;g253e645754d_0_18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3" name="Google Shape;4563;g253e645754d_0_18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8"/>
        <p:cNvGrpSpPr/>
        <p:nvPr/>
      </p:nvGrpSpPr>
      <p:grpSpPr>
        <a:xfrm>
          <a:off x="0" y="0"/>
          <a:ext cx="0" cy="0"/>
          <a:chOff x="0" y="0"/>
          <a:chExt cx="0" cy="0"/>
        </a:xfrm>
      </p:grpSpPr>
      <p:sp>
        <p:nvSpPr>
          <p:cNvPr id="4569" name="Google Shape;4569;g2292467c3bd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0" name="Google Shape;4570;g2292467c3bd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7"/>
        <p:cNvGrpSpPr/>
        <p:nvPr/>
      </p:nvGrpSpPr>
      <p:grpSpPr>
        <a:xfrm>
          <a:off x="0" y="0"/>
          <a:ext cx="0" cy="0"/>
          <a:chOff x="0" y="0"/>
          <a:chExt cx="0" cy="0"/>
        </a:xfrm>
      </p:grpSpPr>
      <p:sp>
        <p:nvSpPr>
          <p:cNvPr id="4578" name="Google Shape;4578;g253e645754d_0_18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9" name="Google Shape;4579;g253e645754d_0_1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6"/>
        <p:cNvGrpSpPr/>
        <p:nvPr/>
      </p:nvGrpSpPr>
      <p:grpSpPr>
        <a:xfrm>
          <a:off x="0" y="0"/>
          <a:ext cx="0" cy="0"/>
          <a:chOff x="0" y="0"/>
          <a:chExt cx="0" cy="0"/>
        </a:xfrm>
      </p:grpSpPr>
      <p:sp>
        <p:nvSpPr>
          <p:cNvPr id="4587" name="Google Shape;4587;g253e645754d_0_18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8" name="Google Shape;4588;g253e645754d_0_1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5"/>
        <p:cNvGrpSpPr/>
        <p:nvPr/>
      </p:nvGrpSpPr>
      <p:grpSpPr>
        <a:xfrm>
          <a:off x="0" y="0"/>
          <a:ext cx="0" cy="0"/>
          <a:chOff x="0" y="0"/>
          <a:chExt cx="0" cy="0"/>
        </a:xfrm>
      </p:grpSpPr>
      <p:sp>
        <p:nvSpPr>
          <p:cNvPr id="4596" name="Google Shape;4596;g253e645754d_0_18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7" name="Google Shape;4597;g253e645754d_0_1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4"/>
        <p:cNvGrpSpPr/>
        <p:nvPr/>
      </p:nvGrpSpPr>
      <p:grpSpPr>
        <a:xfrm>
          <a:off x="0" y="0"/>
          <a:ext cx="0" cy="0"/>
          <a:chOff x="0" y="0"/>
          <a:chExt cx="0" cy="0"/>
        </a:xfrm>
      </p:grpSpPr>
      <p:sp>
        <p:nvSpPr>
          <p:cNvPr id="4605" name="Google Shape;4605;g253e645754d_0_18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6" name="Google Shape;4606;g253e645754d_0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3"/>
        <p:cNvGrpSpPr/>
        <p:nvPr/>
      </p:nvGrpSpPr>
      <p:grpSpPr>
        <a:xfrm>
          <a:off x="0" y="0"/>
          <a:ext cx="0" cy="0"/>
          <a:chOff x="0" y="0"/>
          <a:chExt cx="0" cy="0"/>
        </a:xfrm>
      </p:grpSpPr>
      <p:sp>
        <p:nvSpPr>
          <p:cNvPr id="4614" name="Google Shape;4614;g253e645754d_0_19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5" name="Google Shape;4615;g253e645754d_0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ff848a255_0_15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0ff848a255_0_1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3939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2292467c3bd_0_10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2292467c3bd_0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2292467c3bd_0_10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5" name="Google Shape;1205;g2292467c3bd_0_10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292467c3bd_0_10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292467c3bd_0_1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Don’t worry, I’ll tell you about the other 9 neuroprotections…</a:t>
            </a:r>
            <a:endParaRPr/>
          </a:p>
          <a:p>
            <a:pPr marL="0" lvl="0" indent="0" algn="l" rtl="0">
              <a:spcBef>
                <a:spcPts val="0"/>
              </a:spcBef>
              <a:spcAft>
                <a:spcPts val="0"/>
              </a:spcAft>
              <a:buNone/>
            </a:pPr>
            <a:r>
              <a:rPr lang="en"/>
              <a:t>Think about disease modifying… donepezil, and memantine don’t do this. </a:t>
            </a:r>
            <a:r>
              <a:rPr lang="en" sz="900">
                <a:solidFill>
                  <a:schemeClr val="dk1"/>
                </a:solidFill>
              </a:rPr>
              <a:t>neurofibrillary tangles composed of tau protein.  2 new antibody treatments that are disease modifying. Prevagen.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20a6134a7c1_0_13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20a6134a7c1_0_1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C1D1E"/>
                </a:solidFill>
                <a:highlight>
                  <a:srgbClr val="FFFFFF"/>
                </a:highlight>
              </a:rPr>
              <a:t>Other neurodegenerative diseases.  +-Overlapping mechanisms with other neuroprotectants. </a:t>
            </a:r>
            <a:endParaRPr sz="1050">
              <a:solidFill>
                <a:srgbClr val="1C1D1E"/>
              </a:solidFill>
              <a:highlight>
                <a:srgbClr val="FFFFFF"/>
              </a:highlight>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292467c3bd_0_10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292467c3bd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C1D1E"/>
                </a:solidFill>
                <a:highlight>
                  <a:srgbClr val="FFFFFF"/>
                </a:highlight>
              </a:rPr>
              <a:t>Other neurodegenerative diseases.  +-Overlapping mechanisms with other neuroprotectants. </a:t>
            </a:r>
            <a:endParaRPr sz="1050">
              <a:solidFill>
                <a:srgbClr val="1C1D1E"/>
              </a:solidFill>
              <a:highlight>
                <a:srgbClr val="FFFFFF"/>
              </a:highlight>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20a6134a7c1_0_13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2" name="Google Shape;1252;g20a6134a7c1_0_1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C1D1E"/>
                </a:solidFill>
                <a:highlight>
                  <a:srgbClr val="FFFFFF"/>
                </a:highlight>
              </a:rPr>
              <a:t>Other neurodegenerative diseases.  +-Overlapping mechanisms with other neuroprotectants. </a:t>
            </a:r>
            <a:endParaRPr sz="1050">
              <a:solidFill>
                <a:srgbClr val="1C1D1E"/>
              </a:solidFill>
              <a:highlight>
                <a:srgbClr val="FFFFFF"/>
              </a:highlight>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20a6134a7c1_0_13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1" name="Google Shape;1261;g20a6134a7c1_0_1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C1D1E"/>
                </a:solidFill>
                <a:highlight>
                  <a:srgbClr val="FFFFFF"/>
                </a:highlight>
              </a:rPr>
              <a:t>Other neurodegenerative diseases.  +-Overlapping mechanisms with other neuroprotectants. </a:t>
            </a:r>
            <a:endParaRPr sz="1050">
              <a:solidFill>
                <a:srgbClr val="1C1D1E"/>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0a6134a7c1_0_1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0a6134a7c1_0_1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22960d72dd3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22960d72dd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2292467c3bd_0_1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2292467c3bd_0_1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highlight>
                  <a:srgbClr val="FFFFFF"/>
                </a:highlight>
                <a:latin typeface="Roboto"/>
                <a:ea typeface="Roboto"/>
                <a:cs typeface="Roboto"/>
                <a:sym typeface="Roboto"/>
              </a:rPr>
              <a:t>Brain-Derived Neurotrophic Factor is involved</a:t>
            </a:r>
            <a:endParaRPr sz="1050">
              <a:solidFill>
                <a:srgbClr val="1C1D1E"/>
              </a:solidFill>
              <a:highlight>
                <a:srgbClr val="FFFFFF"/>
              </a:highlight>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2292467c3bd_0_1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g2292467c3bd_0_1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C1D1E"/>
                </a:solidFill>
                <a:highlight>
                  <a:srgbClr val="FFFFFF"/>
                </a:highlight>
              </a:rPr>
              <a:t>Mitochondrial biogenesis is involved</a:t>
            </a:r>
            <a:endParaRPr sz="1050">
              <a:solidFill>
                <a:srgbClr val="1C1D1E"/>
              </a:solidFill>
              <a:highlight>
                <a:srgbClr val="FFFFFF"/>
              </a:highlight>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2292467c3bd_0_1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2292467c3bd_0_1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C1D1E"/>
                </a:solidFill>
                <a:highlight>
                  <a:srgbClr val="FFFFFF"/>
                </a:highlight>
              </a:rPr>
              <a:t>Again, mitochondria, the powerhouse of the cell</a:t>
            </a:r>
            <a:endParaRPr sz="1050">
              <a:solidFill>
                <a:srgbClr val="1C1D1E"/>
              </a:solidFill>
              <a:highlight>
                <a:srgbClr val="FFFFFF"/>
              </a:highlight>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2292467c3bd_0_1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 name="Google Shape;1315;g2292467c3bd_0_1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C1D1E"/>
                </a:solidFill>
                <a:highlight>
                  <a:srgbClr val="FFFFFF"/>
                </a:highlight>
              </a:rPr>
              <a:t>Several mechanisms to change the course of neurodegenerative diseases.</a:t>
            </a:r>
            <a:endParaRPr sz="1050">
              <a:solidFill>
                <a:srgbClr val="1C1D1E"/>
              </a:solidFill>
              <a:highlight>
                <a:srgbClr val="FFFFFF"/>
              </a:highlight>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2292467c3bd_0_1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6" name="Google Shape;1326;g2292467c3bd_0_1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C1D1E"/>
                </a:solidFill>
                <a:highlight>
                  <a:srgbClr val="FFFFFF"/>
                </a:highlight>
              </a:rPr>
              <a:t>Throughout the evolution of life, lithium has been present. It’s not surprising that it does things that no other psychotropic can. </a:t>
            </a:r>
            <a:endParaRPr sz="1050">
              <a:solidFill>
                <a:srgbClr val="1C1D1E"/>
              </a:solidFill>
              <a:highlight>
                <a:srgbClr val="FFFFFF"/>
              </a:highlight>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22960d72dd3_0_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22960d72dd3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C1D1E"/>
                </a:solidFill>
                <a:highlight>
                  <a:srgbClr val="FFFFFF"/>
                </a:highlight>
              </a:rPr>
              <a:t>Throughout the evolution of life, lithium has been present. It’s not surprising that it does things that no other psychotropic can. </a:t>
            </a:r>
            <a:endParaRPr sz="1050">
              <a:solidFill>
                <a:srgbClr val="1C1D1E"/>
              </a:solidFill>
              <a:highlight>
                <a:srgbClr val="FFFFFF"/>
              </a:highlight>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2292467c3bd_0_7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2292467c3bd_0_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22960d72dd3_0_3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22960d72dd3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g22960d72dd3_0_3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2" name="Google Shape;1372;g22960d72dd3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0a6134a7c1_0_1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0a6134a7c1_0_1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22960d72dd3_0_3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g22960d72dd3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22960d72dd3_0_3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22960d72dd3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the best explanation of lithium’s mechanism of action</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20a6134a7c1_0_15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20a6134a7c1_0_1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the best explanation of lithium’s mechanism of action</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20a6134a7c1_0_16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g20a6134a7c1_0_1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2292467c3bd_0_1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g2292467c3bd_0_1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2292467c3bd_0_1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2292467c3bd_0_1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2292467c3bd_0_1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2292467c3bd_0_1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2292467c3bd_0_1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2292467c3bd_0_1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2292467c3bd_0_1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6" name="Google Shape;1466;g2292467c3bd_0_1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2292467c3bd_0_1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2292467c3bd_0_1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292467c3bd_0_16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292467c3bd_0_1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2292467c3bd_0_1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2292467c3bd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2292467c3bd_0_1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6" name="Google Shape;1496;g2292467c3bd_0_1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2292467c3bd_0_1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2292467c3bd_0_1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2292467c3bd_0_1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2292467c3bd_0_1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2292467c3bd_0_1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2292467c3bd_0_1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Denmark has a robust system for measuring trace metals and other contaminants in their water supply.</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2292467c3bd_0_1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2292467c3bd_0_1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2021 meta-analysis - still appears to be true. Some studies showed fewer homicides.</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253f9e349b6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6" name="Google Shape;1546;g253f9e349b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2021 meta-analysis - still appears to be true. Some studies showed fewer homicides.</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253f9e349b6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253f9e349b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2021 meta-analysis - still appears to be true. Some studies showed fewer homicides.</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253f9e349b6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4" name="Google Shape;1564;g253f9e349b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2021 meta-analysis - still appears to be true. Some studies showed fewer homicides.</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2292467c3bd_0_1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2292467c3bd_0_1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53f9e349b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53f9e349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2292467c3bd_0_1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 name="Google Shape;1586;g2292467c3bd_0_1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Amount of lithium in water around here is low.   Many places have 10x more lithium in water, especially northern texas.</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292467c3bd_0_1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2292467c3bd_0_1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33333"/>
                </a:solidFill>
                <a:highlight>
                  <a:srgbClr val="FCFCFC"/>
                </a:highlight>
                <a:latin typeface="Roboto"/>
                <a:ea typeface="Roboto"/>
                <a:cs typeface="Roboto"/>
                <a:sym typeface="Roboto"/>
              </a:rPr>
              <a:t>Lithium may not only prevent aging of the brain, but aging throughout.  It extended the lifespan and health span of yeast and fruit flies.</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22960d72dd3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22960d72dd3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33333"/>
                </a:solidFill>
                <a:highlight>
                  <a:srgbClr val="FCFCFC"/>
                </a:highlight>
                <a:latin typeface="Roboto"/>
                <a:ea typeface="Roboto"/>
                <a:cs typeface="Roboto"/>
                <a:sym typeface="Roboto"/>
              </a:rPr>
              <a:t>Lithium may not only prevent aging of the brain, but aging throughout.  It extended the lifespan and health span of yeast and fruit flies.  Mice too but less dramatically.</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20a6134a7c1_0_1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20a6134a7c1_0_1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33333"/>
                </a:solidFill>
                <a:highlight>
                  <a:srgbClr val="FCFCFC"/>
                </a:highlight>
                <a:latin typeface="Roboto"/>
                <a:ea typeface="Roboto"/>
                <a:cs typeface="Roboto"/>
                <a:sym typeface="Roboto"/>
              </a:rPr>
              <a:t>Lithium may not only prevent aging of the brain, but aging throughout.  It extended the lifespan and health span of yeast and fruit flies.  Mice too but less dramatically.</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g2292467c3bd_0_1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1" name="Google Shape;1631;g2292467c3bd_0_1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Some things accelerate the aging process, like Type 2 diabetes, obesity, even lack of sleep. Some things slow the aging process, including calorie restriction, exercise and certain chemicals. </a:t>
            </a:r>
            <a:r>
              <a:rPr lang="en"/>
              <a:t>We age because every one of our cells age. Cells age when damaged mitochondria accumulate.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g22960d72dd3_0_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0" name="Google Shape;1640;g22960d72dd3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C1D1E"/>
                </a:solidFill>
                <a:highlight>
                  <a:srgbClr val="FFFFFF"/>
                </a:highlight>
              </a:rPr>
              <a:t>Lithium improves mitochondrial dysfunction in cells throughout the body, not just in the brain. </a:t>
            </a:r>
            <a:endParaRPr sz="1050">
              <a:solidFill>
                <a:srgbClr val="1C1D1E"/>
              </a:solidFill>
              <a:highlight>
                <a:srgbClr val="FFFFFF"/>
              </a:highlight>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20a6134a7c1_0_16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2" name="Google Shape;1652;g20a6134a7c1_0_1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g20a6134a7c1_0_15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2" name="Google Shape;1662;g20a6134a7c1_0_1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Greater urgency in giving lithium to those with bipolar to preserve brain function and overall health</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2292467c3bd_0_1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2" name="Google Shape;1672;g2292467c3bd_0_1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There are biomarkers that can estimate the biologic age of various organs, including the length of telomeres. Telomeres form protective caps at the ends of chromosomes.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g2292467c3bd_0_1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3" name="Google Shape;1683;g2292467c3bd_0_1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telomeres of people taking lithium were found to be 35% longer, which is theorized to represent a younger biologic age.  Telomeres of WBCs were tested, so this is outside of the brain.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2292467c3bd_0_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2292467c3bd_0_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73696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2292467c3bd_0_13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2292467c3bd_0_1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g2292467c3bd_0_13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6" name="Google Shape;1706;g2292467c3bd_0_1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Otherwise lithium appears to be cardioprotective, which could be a general anti-aging effect.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20a6134a7c1_0_1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5" name="Google Shape;1715;g20a6134a7c1_0_1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g20a6134a7c1_0_14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5" name="Google Shape;1725;g20a6134a7c1_0_1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20a6134a7c1_0_14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3" name="Google Shape;1733;g20a6134a7c1_0_1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20a6134a7c1_0_14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20a6134a7c1_0_1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g20a6134a7c1_0_1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8" name="Google Shape;1758;g20a6134a7c1_0_1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2292467c3bd_0_1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8" name="Google Shape;1768;g2292467c3bd_0_1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g2292467c3bd_0_1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9" name="Google Shape;1779;g2292467c3bd_0_1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2292467c3bd_0_14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0" name="Google Shape;1790;g2292467c3bd_0_1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02.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3.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5.xml"/><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3.png"/></Relationships>
</file>

<file path=ppt/slides/_rels/slide1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6.png"/><Relationship Id="rId2" Type="http://schemas.openxmlformats.org/officeDocument/2006/relationships/notesSlide" Target="../notesSlides/notesSlide116.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18.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3.png"/></Relationships>
</file>

<file path=ppt/slides/_rels/slide1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119.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0.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1.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3.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5.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6.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8.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9.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0.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1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5.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6.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8.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9.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3.png"/></Relationships>
</file>

<file path=ppt/slides/_rels/slide1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0.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4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14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1.png"/></Relationships>
</file>

<file path=ppt/slides/_rels/slide14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14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1.png"/></Relationships>
</file>

<file path=ppt/slides/_rels/slide14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14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1.png"/></Relationships>
</file>

<file path=ppt/slides/_rels/slide14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14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1.png"/></Relationships>
</file>

<file path=ppt/slides/_rels/slide14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147.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1.png"/></Relationships>
</file>

<file path=ppt/slides/_rels/slide14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148.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1.png"/></Relationships>
</file>

<file path=ppt/slides/_rels/slide14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149.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15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150.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1.png"/></Relationships>
</file>

<file path=ppt/slides/_rels/slide15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15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1.png"/></Relationships>
</file>

<file path=ppt/slides/_rels/slide15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15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1.png"/></Relationships>
</file>

<file path=ppt/slides/_rels/slide15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15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1.png"/></Relationships>
</file>

<file path=ppt/slides/_rels/slide15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15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1.png"/></Relationships>
</file>

<file path=ppt/slides/_rels/slide15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15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1.png"/></Relationships>
</file>

<file path=ppt/slides/_rels/slide15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15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1.png"/></Relationships>
</file>

<file path=ppt/slides/_rels/slide15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157.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1.png"/></Relationships>
</file>

<file path=ppt/slides/_rels/slide15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158.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1.png"/></Relationships>
</file>

<file path=ppt/slides/_rels/slide1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1.xml"/><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2.xml"/><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3.xml"/><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4.xml"/><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5.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6.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7.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8.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6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5.png"/><Relationship Id="rId7" Type="http://schemas.openxmlformats.org/officeDocument/2006/relationships/image" Target="../media/image97.png"/><Relationship Id="rId2" Type="http://schemas.openxmlformats.org/officeDocument/2006/relationships/notesSlide" Target="../notesSlides/notesSlide169.xml"/><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9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0.xml"/><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17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171.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microsoft.com/office/2007/relationships/hdphoto" Target="../media/hdphoto1.wdp"/><Relationship Id="rId9" Type="http://schemas.openxmlformats.org/officeDocument/2006/relationships/image" Target="../media/image99.png"/></Relationships>
</file>

<file path=ppt/slides/_rels/slide172.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notesSlide" Target="../notesSlides/notesSlide172.xml"/><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173.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7.gif"/><Relationship Id="rId2" Type="http://schemas.openxmlformats.org/officeDocument/2006/relationships/notesSlide" Target="../notesSlides/notesSlide173.xml"/><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4.xml"/><Relationship Id="rId1" Type="http://schemas.openxmlformats.org/officeDocument/2006/relationships/slideLayout" Target="../slideLayouts/slideLayout12.xml"/><Relationship Id="rId4" Type="http://schemas.openxmlformats.org/officeDocument/2006/relationships/image" Target="../media/image108.gif"/></Relationships>
</file>

<file path=ppt/slides/_rels/slide175.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175.xml"/><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176.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7.gif"/><Relationship Id="rId2" Type="http://schemas.openxmlformats.org/officeDocument/2006/relationships/notesSlide" Target="../notesSlides/notesSlide176.xml"/><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7.xml"/><Relationship Id="rId1" Type="http://schemas.openxmlformats.org/officeDocument/2006/relationships/slideLayout" Target="../slideLayouts/slideLayout12.xml"/><Relationship Id="rId5" Type="http://schemas.openxmlformats.org/officeDocument/2006/relationships/image" Target="../media/image109.png"/><Relationship Id="rId4" Type="http://schemas.openxmlformats.org/officeDocument/2006/relationships/image" Target="../media/image99.pn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7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3.png"/><Relationship Id="rId7" Type="http://schemas.openxmlformats.org/officeDocument/2006/relationships/image" Target="../media/image114.png"/><Relationship Id="rId2" Type="http://schemas.openxmlformats.org/officeDocument/2006/relationships/notesSlide" Target="../notesSlides/notesSlide179.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1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3.png"/><Relationship Id="rId2" Type="http://schemas.openxmlformats.org/officeDocument/2006/relationships/notesSlide" Target="../notesSlides/notesSlide180.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2.png"/><Relationship Id="rId4" Type="http://schemas.openxmlformats.org/officeDocument/2006/relationships/image" Target="../media/image117.png"/></Relationships>
</file>

<file path=ppt/slides/_rels/slide181.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3.png"/><Relationship Id="rId2" Type="http://schemas.openxmlformats.org/officeDocument/2006/relationships/notesSlide" Target="../notesSlides/notesSlide181.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2.png"/><Relationship Id="rId4" Type="http://schemas.openxmlformats.org/officeDocument/2006/relationships/image" Target="../media/image117.png"/></Relationships>
</file>

<file path=ppt/slides/_rels/slide18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6.png"/><Relationship Id="rId7" Type="http://schemas.openxmlformats.org/officeDocument/2006/relationships/image" Target="../media/image13.png"/><Relationship Id="rId2" Type="http://schemas.openxmlformats.org/officeDocument/2006/relationships/notesSlide" Target="../notesSlides/notesSlide182.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2.png"/><Relationship Id="rId4" Type="http://schemas.openxmlformats.org/officeDocument/2006/relationships/image" Target="../media/image117.png"/></Relationships>
</file>

<file path=ppt/slides/_rels/slide18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6.png"/><Relationship Id="rId7" Type="http://schemas.openxmlformats.org/officeDocument/2006/relationships/image" Target="../media/image13.png"/><Relationship Id="rId2" Type="http://schemas.openxmlformats.org/officeDocument/2006/relationships/notesSlide" Target="../notesSlides/notesSlide183.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2.png"/><Relationship Id="rId4" Type="http://schemas.openxmlformats.org/officeDocument/2006/relationships/image" Target="../media/image117.png"/></Relationships>
</file>

<file path=ppt/slides/_rels/slide184.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2.png"/><Relationship Id="rId3" Type="http://schemas.openxmlformats.org/officeDocument/2006/relationships/image" Target="../media/image119.png"/><Relationship Id="rId21" Type="http://schemas.openxmlformats.org/officeDocument/2006/relationships/image" Target="../media/image112.png"/><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17.png"/><Relationship Id="rId2" Type="http://schemas.openxmlformats.org/officeDocument/2006/relationships/notesSlide" Target="../notesSlides/notesSlide184.xml"/><Relationship Id="rId16" Type="http://schemas.openxmlformats.org/officeDocument/2006/relationships/image" Target="../media/image116.png"/><Relationship Id="rId20"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14.png"/><Relationship Id="rId11" Type="http://schemas.openxmlformats.org/officeDocument/2006/relationships/image" Target="../media/image126.png"/><Relationship Id="rId5" Type="http://schemas.openxmlformats.org/officeDocument/2006/relationships/image" Target="../media/image121.pn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118.png"/><Relationship Id="rId4" Type="http://schemas.openxmlformats.org/officeDocument/2006/relationships/image" Target="../media/image120.png"/><Relationship Id="rId9" Type="http://schemas.openxmlformats.org/officeDocument/2006/relationships/image" Target="../media/image124.png"/><Relationship Id="rId14" Type="http://schemas.openxmlformats.org/officeDocument/2006/relationships/image" Target="../media/image129.png"/></Relationships>
</file>

<file path=ppt/slides/_rels/slide18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31.png"/><Relationship Id="rId7" Type="http://schemas.openxmlformats.org/officeDocument/2006/relationships/image" Target="../media/image134.png"/><Relationship Id="rId12" Type="http://schemas.openxmlformats.org/officeDocument/2006/relationships/image" Target="../media/image105.png"/><Relationship Id="rId2" Type="http://schemas.openxmlformats.org/officeDocument/2006/relationships/notesSlide" Target="../notesSlides/notesSlide185.xml"/><Relationship Id="rId1" Type="http://schemas.openxmlformats.org/officeDocument/2006/relationships/slideLayout" Target="../slideLayouts/slideLayout12.xml"/><Relationship Id="rId6" Type="http://schemas.openxmlformats.org/officeDocument/2006/relationships/image" Target="../media/image133.png"/><Relationship Id="rId11" Type="http://schemas.openxmlformats.org/officeDocument/2006/relationships/image" Target="../media/image104.png"/><Relationship Id="rId5" Type="http://schemas.openxmlformats.org/officeDocument/2006/relationships/image" Target="../media/image132.png"/><Relationship Id="rId10" Type="http://schemas.openxmlformats.org/officeDocument/2006/relationships/image" Target="../media/image103.png"/><Relationship Id="rId4" Type="http://schemas.openxmlformats.org/officeDocument/2006/relationships/image" Target="../media/image12.png"/><Relationship Id="rId9" Type="http://schemas.openxmlformats.org/officeDocument/2006/relationships/image" Target="../media/image102.png"/></Relationships>
</file>

<file path=ppt/slides/_rels/slide18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notesSlide" Target="../notesSlides/notesSlide186.xml"/><Relationship Id="rId1" Type="http://schemas.openxmlformats.org/officeDocument/2006/relationships/slideLayout" Target="../slideLayouts/slideLayout1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2.png"/><Relationship Id="rId9" Type="http://schemas.openxmlformats.org/officeDocument/2006/relationships/image" Target="../media/image135.png"/></Relationships>
</file>

<file path=ppt/slides/_rels/slide18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notesSlide" Target="../notesSlides/notesSlide187.xml"/><Relationship Id="rId1" Type="http://schemas.openxmlformats.org/officeDocument/2006/relationships/slideLayout" Target="../slideLayouts/slideLayout1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2.png"/><Relationship Id="rId9" Type="http://schemas.openxmlformats.org/officeDocument/2006/relationships/image" Target="../media/image135.png"/></Relationships>
</file>

<file path=ppt/slides/_rels/slide18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5.png"/><Relationship Id="rId3" Type="http://schemas.openxmlformats.org/officeDocument/2006/relationships/image" Target="../media/image131.png"/><Relationship Id="rId7" Type="http://schemas.openxmlformats.org/officeDocument/2006/relationships/image" Target="../media/image134.png"/><Relationship Id="rId12" Type="http://schemas.openxmlformats.org/officeDocument/2006/relationships/image" Target="../media/image104.png"/><Relationship Id="rId2" Type="http://schemas.openxmlformats.org/officeDocument/2006/relationships/notesSlide" Target="../notesSlides/notesSlide188.xml"/><Relationship Id="rId1" Type="http://schemas.openxmlformats.org/officeDocument/2006/relationships/slideLayout" Target="../slideLayouts/slideLayout12.xml"/><Relationship Id="rId6" Type="http://schemas.openxmlformats.org/officeDocument/2006/relationships/image" Target="../media/image133.png"/><Relationship Id="rId11" Type="http://schemas.openxmlformats.org/officeDocument/2006/relationships/image" Target="../media/image103.png"/><Relationship Id="rId5" Type="http://schemas.openxmlformats.org/officeDocument/2006/relationships/image" Target="../media/image132.png"/><Relationship Id="rId10" Type="http://schemas.openxmlformats.org/officeDocument/2006/relationships/image" Target="../media/image102.png"/><Relationship Id="rId4" Type="http://schemas.openxmlformats.org/officeDocument/2006/relationships/image" Target="../media/image12.png"/><Relationship Id="rId9" Type="http://schemas.openxmlformats.org/officeDocument/2006/relationships/image" Target="../media/image135.png"/></Relationships>
</file>

<file path=ppt/slides/_rels/slide18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5.png"/><Relationship Id="rId3" Type="http://schemas.openxmlformats.org/officeDocument/2006/relationships/image" Target="../media/image131.png"/><Relationship Id="rId7" Type="http://schemas.openxmlformats.org/officeDocument/2006/relationships/image" Target="../media/image134.png"/><Relationship Id="rId12" Type="http://schemas.openxmlformats.org/officeDocument/2006/relationships/image" Target="../media/image104.png"/><Relationship Id="rId2" Type="http://schemas.openxmlformats.org/officeDocument/2006/relationships/notesSlide" Target="../notesSlides/notesSlide189.xml"/><Relationship Id="rId1" Type="http://schemas.openxmlformats.org/officeDocument/2006/relationships/slideLayout" Target="../slideLayouts/slideLayout12.xml"/><Relationship Id="rId6" Type="http://schemas.openxmlformats.org/officeDocument/2006/relationships/image" Target="../media/image133.png"/><Relationship Id="rId11" Type="http://schemas.openxmlformats.org/officeDocument/2006/relationships/image" Target="../media/image103.png"/><Relationship Id="rId5" Type="http://schemas.openxmlformats.org/officeDocument/2006/relationships/image" Target="../media/image132.png"/><Relationship Id="rId10" Type="http://schemas.openxmlformats.org/officeDocument/2006/relationships/image" Target="../media/image102.png"/><Relationship Id="rId4" Type="http://schemas.openxmlformats.org/officeDocument/2006/relationships/image" Target="../media/image12.png"/><Relationship Id="rId9" Type="http://schemas.openxmlformats.org/officeDocument/2006/relationships/image" Target="../media/image1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90.xml"/><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91.xml"/><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92.xml"/><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93.xml"/><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94.xml"/><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5.xml"/><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9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39.gif"/></Relationships>
</file>

<file path=ppt/slides/_rels/slide19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8.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39.gif"/></Relationships>
</file>

<file path=ppt/slides/_rels/slide1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9.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39.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0.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6.png"/></Relationships>
</file>

<file path=ppt/slides/_rels/slide2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6.png"/></Relationships>
</file>

<file path=ppt/slides/_rels/slide20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0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2.png"/><Relationship Id="rId7" Type="http://schemas.openxmlformats.org/officeDocument/2006/relationships/image" Target="../media/image112.png"/><Relationship Id="rId2" Type="http://schemas.openxmlformats.org/officeDocument/2006/relationships/notesSlide" Target="../notesSlides/notesSlide203.xml"/><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0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2.png"/><Relationship Id="rId7" Type="http://schemas.openxmlformats.org/officeDocument/2006/relationships/image" Target="../media/image112.png"/><Relationship Id="rId2" Type="http://schemas.openxmlformats.org/officeDocument/2006/relationships/notesSlide" Target="../notesSlides/notesSlide204.xml"/><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0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0.png"/><Relationship Id="rId7" Type="http://schemas.openxmlformats.org/officeDocument/2006/relationships/image" Target="../media/image105.png"/><Relationship Id="rId2" Type="http://schemas.openxmlformats.org/officeDocument/2006/relationships/notesSlide" Target="../notesSlides/notesSlide205.xml"/><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0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0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0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0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0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3.png"/><Relationship Id="rId7" Type="http://schemas.openxmlformats.org/officeDocument/2006/relationships/image" Target="../media/image105.png"/><Relationship Id="rId2" Type="http://schemas.openxmlformats.org/officeDocument/2006/relationships/notesSlide" Target="../notesSlides/notesSlide208.xml"/><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09.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5.png"/><Relationship Id="rId7" Type="http://schemas.openxmlformats.org/officeDocument/2006/relationships/image" Target="../media/image105.png"/><Relationship Id="rId2" Type="http://schemas.openxmlformats.org/officeDocument/2006/relationships/notesSlide" Target="../notesSlides/notesSlide209.xml"/><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12" Type="http://schemas.openxmlformats.org/officeDocument/2006/relationships/image" Target="../media/image144.png"/><Relationship Id="rId17" Type="http://schemas.openxmlformats.org/officeDocument/2006/relationships/image" Target="../media/image151.png"/><Relationship Id="rId2" Type="http://schemas.openxmlformats.org/officeDocument/2006/relationships/notesSlide" Target="../notesSlides/notesSlide210.xml"/><Relationship Id="rId16" Type="http://schemas.openxmlformats.org/officeDocument/2006/relationships/image" Target="../media/image150.png"/><Relationship Id="rId1" Type="http://schemas.openxmlformats.org/officeDocument/2006/relationships/slideLayout" Target="../slideLayouts/slideLayout12.xml"/><Relationship Id="rId6" Type="http://schemas.openxmlformats.org/officeDocument/2006/relationships/image" Target="../media/image135.png"/><Relationship Id="rId11" Type="http://schemas.openxmlformats.org/officeDocument/2006/relationships/image" Target="../media/image105.png"/><Relationship Id="rId5" Type="http://schemas.openxmlformats.org/officeDocument/2006/relationships/image" Target="../media/image133.png"/><Relationship Id="rId15" Type="http://schemas.openxmlformats.org/officeDocument/2006/relationships/image" Target="../media/image87.png"/><Relationship Id="rId10" Type="http://schemas.openxmlformats.org/officeDocument/2006/relationships/image" Target="../media/image104.png"/><Relationship Id="rId4" Type="http://schemas.openxmlformats.org/officeDocument/2006/relationships/image" Target="../media/image132.png"/><Relationship Id="rId9" Type="http://schemas.openxmlformats.org/officeDocument/2006/relationships/image" Target="../media/image103.png"/><Relationship Id="rId14" Type="http://schemas.openxmlformats.org/officeDocument/2006/relationships/image" Target="../media/image149.png"/></Relationships>
</file>

<file path=ppt/slides/_rels/slide211.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2.png"/><Relationship Id="rId7" Type="http://schemas.openxmlformats.org/officeDocument/2006/relationships/image" Target="../media/image105.png"/><Relationship Id="rId2" Type="http://schemas.openxmlformats.org/officeDocument/2006/relationships/notesSlide" Target="../notesSlides/notesSlide211.xml"/><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52.png"/></Relationships>
</file>

<file path=ppt/slides/_rels/slide21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2.png"/><Relationship Id="rId7" Type="http://schemas.openxmlformats.org/officeDocument/2006/relationships/image" Target="../media/image105.png"/><Relationship Id="rId2" Type="http://schemas.openxmlformats.org/officeDocument/2006/relationships/notesSlide" Target="../notesSlides/notesSlide212.xml"/><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52.png"/></Relationships>
</file>

<file path=ppt/slides/_rels/slide21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2.png"/><Relationship Id="rId7" Type="http://schemas.openxmlformats.org/officeDocument/2006/relationships/image" Target="../media/image105.png"/><Relationship Id="rId2" Type="http://schemas.openxmlformats.org/officeDocument/2006/relationships/notesSlide" Target="../notesSlides/notesSlide213.xml"/><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52.png"/></Relationships>
</file>

<file path=ppt/slides/_rels/slide21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2.png"/><Relationship Id="rId7" Type="http://schemas.openxmlformats.org/officeDocument/2006/relationships/image" Target="../media/image105.png"/><Relationship Id="rId2" Type="http://schemas.openxmlformats.org/officeDocument/2006/relationships/notesSlide" Target="../notesSlides/notesSlide214.xml"/><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52.png"/></Relationships>
</file>

<file path=ppt/slides/_rels/slide21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32.png"/><Relationship Id="rId7" Type="http://schemas.openxmlformats.org/officeDocument/2006/relationships/image" Target="../media/image156.png"/><Relationship Id="rId2" Type="http://schemas.openxmlformats.org/officeDocument/2006/relationships/notesSlide" Target="../notesSlides/notesSlide215.xml"/><Relationship Id="rId1" Type="http://schemas.openxmlformats.org/officeDocument/2006/relationships/slideLayout" Target="../slideLayouts/slideLayout1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152.png"/></Relationships>
</file>

<file path=ppt/slides/_rels/slide216.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32.png"/><Relationship Id="rId7" Type="http://schemas.openxmlformats.org/officeDocument/2006/relationships/image" Target="../media/image156.png"/><Relationship Id="rId2" Type="http://schemas.openxmlformats.org/officeDocument/2006/relationships/notesSlide" Target="../notesSlides/notesSlide216.xml"/><Relationship Id="rId1" Type="http://schemas.openxmlformats.org/officeDocument/2006/relationships/slideLayout" Target="../slideLayouts/slideLayout12.xml"/><Relationship Id="rId6" Type="http://schemas.openxmlformats.org/officeDocument/2006/relationships/image" Target="../media/image155.png"/><Relationship Id="rId5" Type="http://schemas.openxmlformats.org/officeDocument/2006/relationships/image" Target="../media/image154.png"/><Relationship Id="rId10" Type="http://schemas.openxmlformats.org/officeDocument/2006/relationships/image" Target="../media/image158.png"/><Relationship Id="rId4" Type="http://schemas.openxmlformats.org/officeDocument/2006/relationships/image" Target="../media/image153.png"/><Relationship Id="rId9" Type="http://schemas.openxmlformats.org/officeDocument/2006/relationships/image" Target="../media/image152.png"/></Relationships>
</file>

<file path=ppt/slides/_rels/slide21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2.png"/><Relationship Id="rId7" Type="http://schemas.openxmlformats.org/officeDocument/2006/relationships/image" Target="../media/image105.png"/><Relationship Id="rId2" Type="http://schemas.openxmlformats.org/officeDocument/2006/relationships/notesSlide" Target="../notesSlides/notesSlide217.xml"/><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52.png"/></Relationships>
</file>

<file path=ppt/slides/_rels/slide21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12" Type="http://schemas.openxmlformats.org/officeDocument/2006/relationships/image" Target="../media/image144.png"/><Relationship Id="rId17" Type="http://schemas.openxmlformats.org/officeDocument/2006/relationships/image" Target="../media/image151.png"/><Relationship Id="rId2" Type="http://schemas.openxmlformats.org/officeDocument/2006/relationships/notesSlide" Target="../notesSlides/notesSlide218.xml"/><Relationship Id="rId16" Type="http://schemas.openxmlformats.org/officeDocument/2006/relationships/image" Target="../media/image150.png"/><Relationship Id="rId1" Type="http://schemas.openxmlformats.org/officeDocument/2006/relationships/slideLayout" Target="../slideLayouts/slideLayout12.xml"/><Relationship Id="rId6" Type="http://schemas.openxmlformats.org/officeDocument/2006/relationships/image" Target="../media/image135.png"/><Relationship Id="rId11" Type="http://schemas.openxmlformats.org/officeDocument/2006/relationships/image" Target="../media/image105.png"/><Relationship Id="rId5" Type="http://schemas.openxmlformats.org/officeDocument/2006/relationships/image" Target="../media/image133.png"/><Relationship Id="rId15" Type="http://schemas.openxmlformats.org/officeDocument/2006/relationships/image" Target="../media/image87.png"/><Relationship Id="rId10" Type="http://schemas.openxmlformats.org/officeDocument/2006/relationships/image" Target="../media/image104.png"/><Relationship Id="rId4" Type="http://schemas.openxmlformats.org/officeDocument/2006/relationships/image" Target="../media/image132.png"/><Relationship Id="rId9" Type="http://schemas.openxmlformats.org/officeDocument/2006/relationships/image" Target="../media/image103.png"/><Relationship Id="rId14" Type="http://schemas.openxmlformats.org/officeDocument/2006/relationships/image" Target="../media/image149.png"/></Relationships>
</file>

<file path=ppt/slides/_rels/slide219.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04.png"/><Relationship Id="rId3" Type="http://schemas.openxmlformats.org/officeDocument/2006/relationships/image" Target="../media/image146.png"/><Relationship Id="rId7" Type="http://schemas.openxmlformats.org/officeDocument/2006/relationships/image" Target="../media/image160.png"/><Relationship Id="rId12" Type="http://schemas.openxmlformats.org/officeDocument/2006/relationships/image" Target="../media/image103.png"/><Relationship Id="rId2" Type="http://schemas.openxmlformats.org/officeDocument/2006/relationships/notesSlide" Target="../notesSlides/notesSlide219.xml"/><Relationship Id="rId1" Type="http://schemas.openxmlformats.org/officeDocument/2006/relationships/slideLayout" Target="../slideLayouts/slideLayout12.xml"/><Relationship Id="rId6" Type="http://schemas.openxmlformats.org/officeDocument/2006/relationships/image" Target="../media/image159.png"/><Relationship Id="rId11" Type="http://schemas.openxmlformats.org/officeDocument/2006/relationships/image" Target="../media/image102.png"/><Relationship Id="rId5" Type="http://schemas.openxmlformats.org/officeDocument/2006/relationships/image" Target="../media/image133.png"/><Relationship Id="rId15" Type="http://schemas.openxmlformats.org/officeDocument/2006/relationships/image" Target="../media/image144.png"/><Relationship Id="rId10" Type="http://schemas.openxmlformats.org/officeDocument/2006/relationships/image" Target="../media/image147.png"/><Relationship Id="rId4" Type="http://schemas.openxmlformats.org/officeDocument/2006/relationships/image" Target="../media/image132.png"/><Relationship Id="rId9" Type="http://schemas.openxmlformats.org/officeDocument/2006/relationships/image" Target="../media/image135.png"/><Relationship Id="rId14" Type="http://schemas.openxmlformats.org/officeDocument/2006/relationships/image" Target="../media/image10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03.png"/><Relationship Id="rId3" Type="http://schemas.openxmlformats.org/officeDocument/2006/relationships/image" Target="../media/image146.png"/><Relationship Id="rId7" Type="http://schemas.openxmlformats.org/officeDocument/2006/relationships/image" Target="../media/image162.png"/><Relationship Id="rId12" Type="http://schemas.openxmlformats.org/officeDocument/2006/relationships/image" Target="../media/image102.png"/><Relationship Id="rId2" Type="http://schemas.openxmlformats.org/officeDocument/2006/relationships/notesSlide" Target="../notesSlides/notesSlide220.xml"/><Relationship Id="rId16" Type="http://schemas.openxmlformats.org/officeDocument/2006/relationships/image" Target="../media/image144.png"/><Relationship Id="rId1" Type="http://schemas.openxmlformats.org/officeDocument/2006/relationships/slideLayout" Target="../slideLayouts/slideLayout12.xml"/><Relationship Id="rId6" Type="http://schemas.openxmlformats.org/officeDocument/2006/relationships/image" Target="../media/image159.png"/><Relationship Id="rId11" Type="http://schemas.openxmlformats.org/officeDocument/2006/relationships/image" Target="../media/image147.png"/><Relationship Id="rId5" Type="http://schemas.openxmlformats.org/officeDocument/2006/relationships/image" Target="../media/image133.png"/><Relationship Id="rId15" Type="http://schemas.openxmlformats.org/officeDocument/2006/relationships/image" Target="../media/image105.png"/><Relationship Id="rId10" Type="http://schemas.openxmlformats.org/officeDocument/2006/relationships/image" Target="../media/image135.png"/><Relationship Id="rId4" Type="http://schemas.openxmlformats.org/officeDocument/2006/relationships/image" Target="../media/image132.png"/><Relationship Id="rId9" Type="http://schemas.openxmlformats.org/officeDocument/2006/relationships/image" Target="../media/image161.png"/><Relationship Id="rId14" Type="http://schemas.openxmlformats.org/officeDocument/2006/relationships/image" Target="../media/image104.png"/></Relationships>
</file>

<file path=ppt/slides/_rels/slide221.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04.png"/><Relationship Id="rId3" Type="http://schemas.openxmlformats.org/officeDocument/2006/relationships/image" Target="../media/image146.png"/><Relationship Id="rId7" Type="http://schemas.openxmlformats.org/officeDocument/2006/relationships/image" Target="../media/image164.png"/><Relationship Id="rId12" Type="http://schemas.openxmlformats.org/officeDocument/2006/relationships/image" Target="../media/image103.png"/><Relationship Id="rId2" Type="http://schemas.openxmlformats.org/officeDocument/2006/relationships/notesSlide" Target="../notesSlides/notesSlide221.xml"/><Relationship Id="rId1" Type="http://schemas.openxmlformats.org/officeDocument/2006/relationships/slideLayout" Target="../slideLayouts/slideLayout12.xml"/><Relationship Id="rId6" Type="http://schemas.openxmlformats.org/officeDocument/2006/relationships/image" Target="../media/image159.png"/><Relationship Id="rId11" Type="http://schemas.openxmlformats.org/officeDocument/2006/relationships/image" Target="../media/image102.png"/><Relationship Id="rId5" Type="http://schemas.openxmlformats.org/officeDocument/2006/relationships/image" Target="../media/image133.png"/><Relationship Id="rId15" Type="http://schemas.openxmlformats.org/officeDocument/2006/relationships/image" Target="../media/image144.png"/><Relationship Id="rId10" Type="http://schemas.openxmlformats.org/officeDocument/2006/relationships/image" Target="../media/image147.png"/><Relationship Id="rId4" Type="http://schemas.openxmlformats.org/officeDocument/2006/relationships/image" Target="../media/image132.png"/><Relationship Id="rId9" Type="http://schemas.openxmlformats.org/officeDocument/2006/relationships/image" Target="../media/image135.png"/><Relationship Id="rId14" Type="http://schemas.openxmlformats.org/officeDocument/2006/relationships/image" Target="../media/image105.png"/></Relationships>
</file>

<file path=ppt/slides/_rels/slide22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22.xml"/><Relationship Id="rId1" Type="http://schemas.openxmlformats.org/officeDocument/2006/relationships/slideLayout" Target="../slideLayouts/slideLayout12.xml"/><Relationship Id="rId4" Type="http://schemas.openxmlformats.org/officeDocument/2006/relationships/image" Target="../media/image166.png"/></Relationships>
</file>

<file path=ppt/slides/_rels/slide2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3.xml"/><Relationship Id="rId1" Type="http://schemas.openxmlformats.org/officeDocument/2006/relationships/slideLayout" Target="../slideLayouts/slideLayout12.xml"/></Relationships>
</file>

<file path=ppt/slides/_rels/slide2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4.xml"/><Relationship Id="rId1" Type="http://schemas.openxmlformats.org/officeDocument/2006/relationships/slideLayout" Target="../slideLayouts/slideLayout12.xml"/></Relationships>
</file>

<file path=ppt/slides/_rels/slide2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5.xml"/><Relationship Id="rId1" Type="http://schemas.openxmlformats.org/officeDocument/2006/relationships/slideLayout" Target="../slideLayouts/slideLayout12.xml"/></Relationships>
</file>

<file path=ppt/slides/_rels/slide2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6.xml"/><Relationship Id="rId1" Type="http://schemas.openxmlformats.org/officeDocument/2006/relationships/slideLayout" Target="../slideLayouts/slideLayout12.xml"/></Relationships>
</file>

<file path=ppt/slides/_rels/slide2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7.xml"/><Relationship Id="rId1" Type="http://schemas.openxmlformats.org/officeDocument/2006/relationships/slideLayout" Target="../slideLayouts/slideLayout12.xml"/></Relationships>
</file>

<file path=ppt/slides/_rels/slide2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8.xml"/><Relationship Id="rId1" Type="http://schemas.openxmlformats.org/officeDocument/2006/relationships/slideLayout" Target="../slideLayouts/slideLayout12.xml"/></Relationships>
</file>

<file path=ppt/slides/_rels/slide2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0.xml"/><Relationship Id="rId1" Type="http://schemas.openxmlformats.org/officeDocument/2006/relationships/slideLayout" Target="../slideLayouts/slideLayout12.xml"/></Relationships>
</file>

<file path=ppt/slides/_rels/slide2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1.xml"/><Relationship Id="rId1" Type="http://schemas.openxmlformats.org/officeDocument/2006/relationships/slideLayout" Target="../slideLayouts/slideLayout12.xml"/></Relationships>
</file>

<file path=ppt/slides/_rels/slide2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2.xml"/><Relationship Id="rId1" Type="http://schemas.openxmlformats.org/officeDocument/2006/relationships/slideLayout" Target="../slideLayouts/slideLayout12.xml"/></Relationships>
</file>

<file path=ppt/slides/_rels/slide2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3.xml"/><Relationship Id="rId1" Type="http://schemas.openxmlformats.org/officeDocument/2006/relationships/slideLayout" Target="../slideLayouts/slideLayout12.xml"/></Relationships>
</file>

<file path=ppt/slides/_rels/slide2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4.xml"/><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5.xml"/><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6.xml"/><Relationship Id="rId1" Type="http://schemas.openxmlformats.org/officeDocument/2006/relationships/slideLayout" Target="../slideLayouts/slideLayout12.xml"/><Relationship Id="rId5" Type="http://schemas.openxmlformats.org/officeDocument/2006/relationships/image" Target="../media/image168.png"/><Relationship Id="rId4" Type="http://schemas.openxmlformats.org/officeDocument/2006/relationships/image" Target="../media/image167.png"/></Relationships>
</file>

<file path=ppt/slides/_rels/slide23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3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38.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2.png"/><Relationship Id="rId3" Type="http://schemas.openxmlformats.org/officeDocument/2006/relationships/image" Target="../media/image132.png"/><Relationship Id="rId7" Type="http://schemas.openxmlformats.org/officeDocument/2006/relationships/image" Target="../media/image104.png"/><Relationship Id="rId12" Type="http://schemas.openxmlformats.org/officeDocument/2006/relationships/image" Target="../media/image11.png"/><Relationship Id="rId2" Type="http://schemas.openxmlformats.org/officeDocument/2006/relationships/notesSlide" Target="../notesSlides/notesSlide238.xml"/><Relationship Id="rId1" Type="http://schemas.openxmlformats.org/officeDocument/2006/relationships/slideLayout" Target="../slideLayouts/slideLayout12.xml"/><Relationship Id="rId6" Type="http://schemas.openxmlformats.org/officeDocument/2006/relationships/image" Target="../media/image103.png"/><Relationship Id="rId11" Type="http://schemas.openxmlformats.org/officeDocument/2006/relationships/image" Target="../media/image10.png"/><Relationship Id="rId5" Type="http://schemas.openxmlformats.org/officeDocument/2006/relationships/image" Target="../media/image102.png"/><Relationship Id="rId15" Type="http://schemas.openxmlformats.org/officeDocument/2006/relationships/image" Target="../media/image9.png"/><Relationship Id="rId10" Type="http://schemas.openxmlformats.org/officeDocument/2006/relationships/image" Target="../media/image169.png"/><Relationship Id="rId4" Type="http://schemas.openxmlformats.org/officeDocument/2006/relationships/image" Target="../media/image170.png"/><Relationship Id="rId9" Type="http://schemas.openxmlformats.org/officeDocument/2006/relationships/image" Target="../media/image144.png"/><Relationship Id="rId14" Type="http://schemas.openxmlformats.org/officeDocument/2006/relationships/image" Target="../media/image13.png"/></Relationships>
</file>

<file path=ppt/slides/_rels/slide239.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2.png"/><Relationship Id="rId3" Type="http://schemas.openxmlformats.org/officeDocument/2006/relationships/image" Target="../media/image132.png"/><Relationship Id="rId7" Type="http://schemas.openxmlformats.org/officeDocument/2006/relationships/image" Target="../media/image104.png"/><Relationship Id="rId12" Type="http://schemas.openxmlformats.org/officeDocument/2006/relationships/image" Target="../media/image11.png"/><Relationship Id="rId2" Type="http://schemas.openxmlformats.org/officeDocument/2006/relationships/notesSlide" Target="../notesSlides/notesSlide239.xml"/><Relationship Id="rId1" Type="http://schemas.openxmlformats.org/officeDocument/2006/relationships/slideLayout" Target="../slideLayouts/slideLayout12.xml"/><Relationship Id="rId6" Type="http://schemas.openxmlformats.org/officeDocument/2006/relationships/image" Target="../media/image103.png"/><Relationship Id="rId11" Type="http://schemas.openxmlformats.org/officeDocument/2006/relationships/image" Target="../media/image10.png"/><Relationship Id="rId5" Type="http://schemas.openxmlformats.org/officeDocument/2006/relationships/image" Target="../media/image102.png"/><Relationship Id="rId15" Type="http://schemas.openxmlformats.org/officeDocument/2006/relationships/image" Target="../media/image9.png"/><Relationship Id="rId10" Type="http://schemas.openxmlformats.org/officeDocument/2006/relationships/image" Target="../media/image169.png"/><Relationship Id="rId4" Type="http://schemas.openxmlformats.org/officeDocument/2006/relationships/image" Target="../media/image170.png"/><Relationship Id="rId9" Type="http://schemas.openxmlformats.org/officeDocument/2006/relationships/image" Target="../media/image144.png"/><Relationship Id="rId1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40.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2.png"/><Relationship Id="rId3" Type="http://schemas.openxmlformats.org/officeDocument/2006/relationships/image" Target="../media/image132.png"/><Relationship Id="rId7" Type="http://schemas.openxmlformats.org/officeDocument/2006/relationships/image" Target="../media/image104.png"/><Relationship Id="rId12" Type="http://schemas.openxmlformats.org/officeDocument/2006/relationships/image" Target="../media/image11.png"/><Relationship Id="rId2" Type="http://schemas.openxmlformats.org/officeDocument/2006/relationships/notesSlide" Target="../notesSlides/notesSlide240.xml"/><Relationship Id="rId1" Type="http://schemas.openxmlformats.org/officeDocument/2006/relationships/slideLayout" Target="../slideLayouts/slideLayout12.xml"/><Relationship Id="rId6" Type="http://schemas.openxmlformats.org/officeDocument/2006/relationships/image" Target="../media/image103.png"/><Relationship Id="rId11" Type="http://schemas.openxmlformats.org/officeDocument/2006/relationships/image" Target="../media/image10.png"/><Relationship Id="rId5" Type="http://schemas.openxmlformats.org/officeDocument/2006/relationships/image" Target="../media/image102.png"/><Relationship Id="rId15" Type="http://schemas.openxmlformats.org/officeDocument/2006/relationships/image" Target="../media/image9.png"/><Relationship Id="rId10" Type="http://schemas.openxmlformats.org/officeDocument/2006/relationships/image" Target="../media/image169.png"/><Relationship Id="rId4" Type="http://schemas.openxmlformats.org/officeDocument/2006/relationships/image" Target="../media/image170.png"/><Relationship Id="rId9" Type="http://schemas.openxmlformats.org/officeDocument/2006/relationships/image" Target="../media/image144.png"/><Relationship Id="rId14" Type="http://schemas.openxmlformats.org/officeDocument/2006/relationships/image" Target="../media/image13.png"/></Relationships>
</file>

<file path=ppt/slides/_rels/slide241.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2.png"/><Relationship Id="rId3" Type="http://schemas.openxmlformats.org/officeDocument/2006/relationships/image" Target="../media/image132.png"/><Relationship Id="rId7" Type="http://schemas.openxmlformats.org/officeDocument/2006/relationships/image" Target="../media/image104.png"/><Relationship Id="rId12" Type="http://schemas.openxmlformats.org/officeDocument/2006/relationships/image" Target="../media/image11.png"/><Relationship Id="rId2" Type="http://schemas.openxmlformats.org/officeDocument/2006/relationships/notesSlide" Target="../notesSlides/notesSlide241.xml"/><Relationship Id="rId1" Type="http://schemas.openxmlformats.org/officeDocument/2006/relationships/slideLayout" Target="../slideLayouts/slideLayout12.xml"/><Relationship Id="rId6" Type="http://schemas.openxmlformats.org/officeDocument/2006/relationships/image" Target="../media/image103.png"/><Relationship Id="rId11" Type="http://schemas.openxmlformats.org/officeDocument/2006/relationships/image" Target="../media/image10.png"/><Relationship Id="rId5" Type="http://schemas.openxmlformats.org/officeDocument/2006/relationships/image" Target="../media/image102.png"/><Relationship Id="rId15" Type="http://schemas.openxmlformats.org/officeDocument/2006/relationships/image" Target="../media/image9.png"/><Relationship Id="rId10" Type="http://schemas.openxmlformats.org/officeDocument/2006/relationships/image" Target="../media/image169.png"/><Relationship Id="rId4" Type="http://schemas.openxmlformats.org/officeDocument/2006/relationships/image" Target="../media/image170.png"/><Relationship Id="rId9" Type="http://schemas.openxmlformats.org/officeDocument/2006/relationships/image" Target="../media/image144.png"/><Relationship Id="rId14" Type="http://schemas.openxmlformats.org/officeDocument/2006/relationships/image" Target="../media/image13.png"/></Relationships>
</file>

<file path=ppt/slides/_rels/slide24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2.png"/><Relationship Id="rId3" Type="http://schemas.openxmlformats.org/officeDocument/2006/relationships/image" Target="../media/image132.png"/><Relationship Id="rId7" Type="http://schemas.openxmlformats.org/officeDocument/2006/relationships/image" Target="../media/image104.png"/><Relationship Id="rId12" Type="http://schemas.openxmlformats.org/officeDocument/2006/relationships/image" Target="../media/image11.png"/><Relationship Id="rId2" Type="http://schemas.openxmlformats.org/officeDocument/2006/relationships/notesSlide" Target="../notesSlides/notesSlide242.xml"/><Relationship Id="rId1" Type="http://schemas.openxmlformats.org/officeDocument/2006/relationships/slideLayout" Target="../slideLayouts/slideLayout12.xml"/><Relationship Id="rId6" Type="http://schemas.openxmlformats.org/officeDocument/2006/relationships/image" Target="../media/image103.png"/><Relationship Id="rId11" Type="http://schemas.openxmlformats.org/officeDocument/2006/relationships/image" Target="../media/image10.png"/><Relationship Id="rId5" Type="http://schemas.openxmlformats.org/officeDocument/2006/relationships/image" Target="../media/image102.png"/><Relationship Id="rId15" Type="http://schemas.openxmlformats.org/officeDocument/2006/relationships/image" Target="../media/image9.png"/><Relationship Id="rId10" Type="http://schemas.openxmlformats.org/officeDocument/2006/relationships/image" Target="../media/image169.png"/><Relationship Id="rId4" Type="http://schemas.openxmlformats.org/officeDocument/2006/relationships/image" Target="../media/image170.png"/><Relationship Id="rId9" Type="http://schemas.openxmlformats.org/officeDocument/2006/relationships/image" Target="../media/image144.png"/><Relationship Id="rId14" Type="http://schemas.openxmlformats.org/officeDocument/2006/relationships/image" Target="../media/image13.png"/></Relationships>
</file>

<file path=ppt/slides/_rels/slide243.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2.png"/><Relationship Id="rId3" Type="http://schemas.openxmlformats.org/officeDocument/2006/relationships/image" Target="../media/image132.png"/><Relationship Id="rId7" Type="http://schemas.openxmlformats.org/officeDocument/2006/relationships/image" Target="../media/image104.png"/><Relationship Id="rId12" Type="http://schemas.openxmlformats.org/officeDocument/2006/relationships/image" Target="../media/image11.png"/><Relationship Id="rId2" Type="http://schemas.openxmlformats.org/officeDocument/2006/relationships/notesSlide" Target="../notesSlides/notesSlide243.xml"/><Relationship Id="rId1" Type="http://schemas.openxmlformats.org/officeDocument/2006/relationships/slideLayout" Target="../slideLayouts/slideLayout12.xml"/><Relationship Id="rId6" Type="http://schemas.openxmlformats.org/officeDocument/2006/relationships/image" Target="../media/image103.png"/><Relationship Id="rId11" Type="http://schemas.openxmlformats.org/officeDocument/2006/relationships/image" Target="../media/image10.png"/><Relationship Id="rId5" Type="http://schemas.openxmlformats.org/officeDocument/2006/relationships/image" Target="../media/image102.png"/><Relationship Id="rId15" Type="http://schemas.openxmlformats.org/officeDocument/2006/relationships/image" Target="../media/image9.png"/><Relationship Id="rId10" Type="http://schemas.openxmlformats.org/officeDocument/2006/relationships/image" Target="../media/image169.png"/><Relationship Id="rId4" Type="http://schemas.openxmlformats.org/officeDocument/2006/relationships/image" Target="../media/image170.png"/><Relationship Id="rId9" Type="http://schemas.openxmlformats.org/officeDocument/2006/relationships/image" Target="../media/image144.png"/><Relationship Id="rId14" Type="http://schemas.openxmlformats.org/officeDocument/2006/relationships/image" Target="../media/image13.png"/></Relationships>
</file>

<file path=ppt/slides/_rels/slide244.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2.png"/><Relationship Id="rId3" Type="http://schemas.openxmlformats.org/officeDocument/2006/relationships/image" Target="../media/image132.png"/><Relationship Id="rId7" Type="http://schemas.openxmlformats.org/officeDocument/2006/relationships/image" Target="../media/image104.png"/><Relationship Id="rId12" Type="http://schemas.openxmlformats.org/officeDocument/2006/relationships/image" Target="../media/image11.png"/><Relationship Id="rId2" Type="http://schemas.openxmlformats.org/officeDocument/2006/relationships/notesSlide" Target="../notesSlides/notesSlide244.xml"/><Relationship Id="rId1" Type="http://schemas.openxmlformats.org/officeDocument/2006/relationships/slideLayout" Target="../slideLayouts/slideLayout12.xml"/><Relationship Id="rId6" Type="http://schemas.openxmlformats.org/officeDocument/2006/relationships/image" Target="../media/image103.png"/><Relationship Id="rId11" Type="http://schemas.openxmlformats.org/officeDocument/2006/relationships/image" Target="../media/image10.png"/><Relationship Id="rId5" Type="http://schemas.openxmlformats.org/officeDocument/2006/relationships/image" Target="../media/image102.png"/><Relationship Id="rId15" Type="http://schemas.openxmlformats.org/officeDocument/2006/relationships/image" Target="../media/image9.png"/><Relationship Id="rId10" Type="http://schemas.openxmlformats.org/officeDocument/2006/relationships/image" Target="../media/image169.png"/><Relationship Id="rId4" Type="http://schemas.openxmlformats.org/officeDocument/2006/relationships/image" Target="../media/image170.png"/><Relationship Id="rId9" Type="http://schemas.openxmlformats.org/officeDocument/2006/relationships/image" Target="../media/image144.png"/><Relationship Id="rId14" Type="http://schemas.openxmlformats.org/officeDocument/2006/relationships/image" Target="../media/image13.png"/></Relationships>
</file>

<file path=ppt/slides/_rels/slide24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2.png"/><Relationship Id="rId7" Type="http://schemas.openxmlformats.org/officeDocument/2006/relationships/image" Target="../media/image112.png"/><Relationship Id="rId2" Type="http://schemas.openxmlformats.org/officeDocument/2006/relationships/notesSlide" Target="../notesSlides/notesSlide245.xml"/><Relationship Id="rId1" Type="http://schemas.openxmlformats.org/officeDocument/2006/relationships/slideLayout" Target="../slideLayouts/slideLayout12.xml"/><Relationship Id="rId6" Type="http://schemas.openxmlformats.org/officeDocument/2006/relationships/image" Target="../media/image170.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71.png"/><Relationship Id="rId9" Type="http://schemas.openxmlformats.org/officeDocument/2006/relationships/image" Target="../media/image12.png"/></Relationships>
</file>

<file path=ppt/slides/_rels/slide24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2.png"/><Relationship Id="rId7" Type="http://schemas.openxmlformats.org/officeDocument/2006/relationships/image" Target="../media/image10.png"/><Relationship Id="rId2" Type="http://schemas.openxmlformats.org/officeDocument/2006/relationships/notesSlide" Target="../notesSlides/notesSlide246.xml"/><Relationship Id="rId1" Type="http://schemas.openxmlformats.org/officeDocument/2006/relationships/slideLayout" Target="../slideLayouts/slideLayout12.xml"/><Relationship Id="rId6" Type="http://schemas.openxmlformats.org/officeDocument/2006/relationships/image" Target="../media/image112.png"/><Relationship Id="rId5" Type="http://schemas.openxmlformats.org/officeDocument/2006/relationships/image" Target="../media/image170.png"/><Relationship Id="rId10" Type="http://schemas.openxmlformats.org/officeDocument/2006/relationships/image" Target="../media/image13.png"/><Relationship Id="rId4" Type="http://schemas.openxmlformats.org/officeDocument/2006/relationships/image" Target="../media/image171.png"/><Relationship Id="rId9" Type="http://schemas.openxmlformats.org/officeDocument/2006/relationships/image" Target="../media/image12.png"/></Relationships>
</file>

<file path=ppt/slides/_rels/slide24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2.png"/><Relationship Id="rId7" Type="http://schemas.openxmlformats.org/officeDocument/2006/relationships/image" Target="../media/image10.png"/><Relationship Id="rId2" Type="http://schemas.openxmlformats.org/officeDocument/2006/relationships/notesSlide" Target="../notesSlides/notesSlide247.xml"/><Relationship Id="rId1" Type="http://schemas.openxmlformats.org/officeDocument/2006/relationships/slideLayout" Target="../slideLayouts/slideLayout12.xml"/><Relationship Id="rId6" Type="http://schemas.openxmlformats.org/officeDocument/2006/relationships/image" Target="../media/image112.png"/><Relationship Id="rId5" Type="http://schemas.openxmlformats.org/officeDocument/2006/relationships/image" Target="../media/image170.png"/><Relationship Id="rId10" Type="http://schemas.openxmlformats.org/officeDocument/2006/relationships/image" Target="../media/image13.png"/><Relationship Id="rId4" Type="http://schemas.openxmlformats.org/officeDocument/2006/relationships/image" Target="../media/image171.png"/><Relationship Id="rId9" Type="http://schemas.openxmlformats.org/officeDocument/2006/relationships/image" Target="../media/image12.png"/></Relationships>
</file>

<file path=ppt/slides/_rels/slide24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48.xml"/><Relationship Id="rId1" Type="http://schemas.openxmlformats.org/officeDocument/2006/relationships/slideLayout" Target="../slideLayouts/slideLayout12.xml"/><Relationship Id="rId6" Type="http://schemas.openxmlformats.org/officeDocument/2006/relationships/image" Target="../media/image173.png"/><Relationship Id="rId5" Type="http://schemas.openxmlformats.org/officeDocument/2006/relationships/image" Target="../media/image10.png"/><Relationship Id="rId4" Type="http://schemas.openxmlformats.org/officeDocument/2006/relationships/image" Target="../media/image169.png"/></Relationships>
</file>

<file path=ppt/slides/_rels/slide2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49.xml"/><Relationship Id="rId1" Type="http://schemas.openxmlformats.org/officeDocument/2006/relationships/slideLayout" Target="../slideLayouts/slideLayout12.xml"/><Relationship Id="rId6" Type="http://schemas.openxmlformats.org/officeDocument/2006/relationships/image" Target="../media/image173.png"/><Relationship Id="rId5" Type="http://schemas.openxmlformats.org/officeDocument/2006/relationships/image" Target="../media/image10.png"/><Relationship Id="rId4" Type="http://schemas.openxmlformats.org/officeDocument/2006/relationships/image" Target="../media/image169.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5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50.xml"/><Relationship Id="rId1" Type="http://schemas.openxmlformats.org/officeDocument/2006/relationships/slideLayout" Target="../slideLayouts/slideLayout12.xml"/><Relationship Id="rId6" Type="http://schemas.openxmlformats.org/officeDocument/2006/relationships/image" Target="../media/image173.png"/><Relationship Id="rId5" Type="http://schemas.openxmlformats.org/officeDocument/2006/relationships/image" Target="../media/image10.png"/><Relationship Id="rId4" Type="http://schemas.openxmlformats.org/officeDocument/2006/relationships/image" Target="../media/image169.png"/></Relationships>
</file>

<file path=ppt/slides/_rels/slide25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51.xml"/><Relationship Id="rId1" Type="http://schemas.openxmlformats.org/officeDocument/2006/relationships/slideLayout" Target="../slideLayouts/slideLayout12.xml"/><Relationship Id="rId6" Type="http://schemas.openxmlformats.org/officeDocument/2006/relationships/image" Target="../media/image173.png"/><Relationship Id="rId5" Type="http://schemas.openxmlformats.org/officeDocument/2006/relationships/image" Target="../media/image10.png"/><Relationship Id="rId4" Type="http://schemas.openxmlformats.org/officeDocument/2006/relationships/image" Target="../media/image169.png"/></Relationships>
</file>

<file path=ppt/slides/_rels/slide252.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05.png"/><Relationship Id="rId2" Type="http://schemas.openxmlformats.org/officeDocument/2006/relationships/notesSlide" Target="../notesSlides/notesSlide252.xml"/><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5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55.xml"/><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56.xml"/><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7.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2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8.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2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9.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0.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2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1.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2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2.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263.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74.png"/><Relationship Id="rId2" Type="http://schemas.openxmlformats.org/officeDocument/2006/relationships/notesSlide" Target="../notesSlides/notesSlide263.xml"/><Relationship Id="rId1" Type="http://schemas.openxmlformats.org/officeDocument/2006/relationships/slideLayout" Target="../slideLayouts/slideLayout1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264.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4.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74.png"/><Relationship Id="rId2" Type="http://schemas.openxmlformats.org/officeDocument/2006/relationships/notesSlide" Target="../notesSlides/notesSlide264.xml"/><Relationship Id="rId1" Type="http://schemas.openxmlformats.org/officeDocument/2006/relationships/slideLayout" Target="../slideLayouts/slideLayout1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265.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74.png"/><Relationship Id="rId2" Type="http://schemas.openxmlformats.org/officeDocument/2006/relationships/notesSlide" Target="../notesSlides/notesSlide265.xml"/><Relationship Id="rId1" Type="http://schemas.openxmlformats.org/officeDocument/2006/relationships/slideLayout" Target="../slideLayouts/slideLayout1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266.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74.png"/><Relationship Id="rId2" Type="http://schemas.openxmlformats.org/officeDocument/2006/relationships/notesSlide" Target="../notesSlides/notesSlide266.xml"/><Relationship Id="rId1" Type="http://schemas.openxmlformats.org/officeDocument/2006/relationships/slideLayout" Target="../slideLayouts/slideLayout1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26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74.png"/><Relationship Id="rId2" Type="http://schemas.openxmlformats.org/officeDocument/2006/relationships/notesSlide" Target="../notesSlides/notesSlide267.xml"/><Relationship Id="rId1" Type="http://schemas.openxmlformats.org/officeDocument/2006/relationships/slideLayout" Target="../slideLayouts/slideLayout1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268.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5.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74.png"/><Relationship Id="rId2" Type="http://schemas.openxmlformats.org/officeDocument/2006/relationships/notesSlide" Target="../notesSlides/notesSlide268.xml"/><Relationship Id="rId1" Type="http://schemas.openxmlformats.org/officeDocument/2006/relationships/slideLayout" Target="../slideLayouts/slideLayout1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269.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74.png"/><Relationship Id="rId2" Type="http://schemas.openxmlformats.org/officeDocument/2006/relationships/notesSlide" Target="../notesSlides/notesSlide269.xml"/><Relationship Id="rId1" Type="http://schemas.openxmlformats.org/officeDocument/2006/relationships/slideLayout" Target="../slideLayouts/slideLayout1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70.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12.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74.png"/><Relationship Id="rId2" Type="http://schemas.openxmlformats.org/officeDocument/2006/relationships/notesSlide" Target="../notesSlides/notesSlide270.xml"/><Relationship Id="rId1" Type="http://schemas.openxmlformats.org/officeDocument/2006/relationships/slideLayout" Target="../slideLayouts/slideLayout1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27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71.xml"/><Relationship Id="rId1" Type="http://schemas.openxmlformats.org/officeDocument/2006/relationships/slideLayout" Target="../slideLayouts/slideLayout14.xml"/><Relationship Id="rId5" Type="http://schemas.openxmlformats.org/officeDocument/2006/relationships/image" Target="../media/image112.png"/><Relationship Id="rId4" Type="http://schemas.openxmlformats.org/officeDocument/2006/relationships/image" Target="../media/image187.png"/></Relationships>
</file>

<file path=ppt/slides/_rels/slide27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72.xml"/><Relationship Id="rId1" Type="http://schemas.openxmlformats.org/officeDocument/2006/relationships/slideLayout" Target="../slideLayouts/slideLayout14.xml"/><Relationship Id="rId5" Type="http://schemas.openxmlformats.org/officeDocument/2006/relationships/image" Target="../media/image112.png"/><Relationship Id="rId4" Type="http://schemas.openxmlformats.org/officeDocument/2006/relationships/image" Target="../media/image187.png"/></Relationships>
</file>

<file path=ppt/slides/_rels/slide27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73.xml"/><Relationship Id="rId1" Type="http://schemas.openxmlformats.org/officeDocument/2006/relationships/slideLayout" Target="../slideLayouts/slideLayout14.xml"/><Relationship Id="rId5" Type="http://schemas.openxmlformats.org/officeDocument/2006/relationships/image" Target="../media/image112.png"/><Relationship Id="rId4" Type="http://schemas.openxmlformats.org/officeDocument/2006/relationships/image" Target="../media/image187.png"/></Relationships>
</file>

<file path=ppt/slides/_rels/slide27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74.xml"/><Relationship Id="rId1" Type="http://schemas.openxmlformats.org/officeDocument/2006/relationships/slideLayout" Target="../slideLayouts/slideLayout14.xml"/><Relationship Id="rId5" Type="http://schemas.openxmlformats.org/officeDocument/2006/relationships/image" Target="../media/image112.png"/><Relationship Id="rId4" Type="http://schemas.openxmlformats.org/officeDocument/2006/relationships/image" Target="../media/image187.png"/></Relationships>
</file>

<file path=ppt/slides/_rels/slide27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75.xml"/><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76.xml"/><Relationship Id="rId1" Type="http://schemas.openxmlformats.org/officeDocument/2006/relationships/slideLayout" Target="../slideLayouts/slideLayout14.xml"/></Relationships>
</file>

<file path=ppt/slides/_rels/slide27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77.xml"/><Relationship Id="rId1" Type="http://schemas.openxmlformats.org/officeDocument/2006/relationships/slideLayout" Target="../slideLayouts/slideLayout14.xml"/></Relationships>
</file>

<file path=ppt/slides/_rels/slide27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78.xml"/><Relationship Id="rId1" Type="http://schemas.openxmlformats.org/officeDocument/2006/relationships/slideLayout" Target="../slideLayouts/slideLayout14.xml"/></Relationships>
</file>

<file path=ppt/slides/_rels/slide27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79.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8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80.xml"/><Relationship Id="rId1" Type="http://schemas.openxmlformats.org/officeDocument/2006/relationships/slideLayout" Target="../slideLayouts/slideLayout14.xml"/></Relationships>
</file>

<file path=ppt/slides/_rels/slide28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81.xml"/><Relationship Id="rId1" Type="http://schemas.openxmlformats.org/officeDocument/2006/relationships/slideLayout" Target="../slideLayouts/slideLayout14.xml"/></Relationships>
</file>

<file path=ppt/slides/_rels/slide28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82.xml"/><Relationship Id="rId1" Type="http://schemas.openxmlformats.org/officeDocument/2006/relationships/slideLayout" Target="../slideLayouts/slideLayout14.xml"/></Relationships>
</file>

<file path=ppt/slides/_rels/slide28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83.xml"/><Relationship Id="rId1" Type="http://schemas.openxmlformats.org/officeDocument/2006/relationships/slideLayout" Target="../slideLayouts/slideLayout14.xml"/></Relationships>
</file>

<file path=ppt/slides/_rels/slide28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84.xml"/><Relationship Id="rId1" Type="http://schemas.openxmlformats.org/officeDocument/2006/relationships/slideLayout" Target="../slideLayouts/slideLayout14.xml"/></Relationships>
</file>

<file path=ppt/slides/_rels/slide28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85.xml"/><Relationship Id="rId1" Type="http://schemas.openxmlformats.org/officeDocument/2006/relationships/slideLayout" Target="../slideLayouts/slideLayout14.xml"/></Relationships>
</file>

<file path=ppt/slides/_rels/slide28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86.xml"/><Relationship Id="rId1" Type="http://schemas.openxmlformats.org/officeDocument/2006/relationships/slideLayout" Target="../slideLayouts/slideLayout14.xml"/></Relationships>
</file>

<file path=ppt/slides/_rels/slide28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87.xml"/><Relationship Id="rId1" Type="http://schemas.openxmlformats.org/officeDocument/2006/relationships/slideLayout" Target="../slideLayouts/slideLayout14.xml"/></Relationships>
</file>

<file path=ppt/slides/_rels/slide28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88.xml"/><Relationship Id="rId1" Type="http://schemas.openxmlformats.org/officeDocument/2006/relationships/slideLayout" Target="../slideLayouts/slideLayout14.xml"/><Relationship Id="rId4" Type="http://schemas.openxmlformats.org/officeDocument/2006/relationships/image" Target="../media/image186.png"/></Relationships>
</file>

<file path=ppt/slides/_rels/slide28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89.xml"/><Relationship Id="rId1" Type="http://schemas.openxmlformats.org/officeDocument/2006/relationships/slideLayout" Target="../slideLayouts/slideLayout14.xml"/><Relationship Id="rId4" Type="http://schemas.openxmlformats.org/officeDocument/2006/relationships/image" Target="../media/image186.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9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90.xml"/><Relationship Id="rId1" Type="http://schemas.openxmlformats.org/officeDocument/2006/relationships/slideLayout" Target="../slideLayouts/slideLayout14.xml"/><Relationship Id="rId4" Type="http://schemas.openxmlformats.org/officeDocument/2006/relationships/image" Target="../media/image186.png"/></Relationships>
</file>

<file path=ppt/slides/_rels/slide29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91.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186.png"/></Relationships>
</file>

<file path=ppt/slides/_rels/slide29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92.xml"/><Relationship Id="rId1" Type="http://schemas.openxmlformats.org/officeDocument/2006/relationships/slideLayout" Target="../slideLayouts/slideLayout14.xml"/><Relationship Id="rId4" Type="http://schemas.openxmlformats.org/officeDocument/2006/relationships/image" Target="../media/image186.png"/></Relationships>
</file>

<file path=ppt/slides/_rels/slide29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93.xml"/><Relationship Id="rId1" Type="http://schemas.openxmlformats.org/officeDocument/2006/relationships/slideLayout" Target="../slideLayouts/slideLayout14.xml"/><Relationship Id="rId4" Type="http://schemas.openxmlformats.org/officeDocument/2006/relationships/image" Target="../media/image186.png"/></Relationships>
</file>

<file path=ppt/slides/_rels/slide29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94.xml"/><Relationship Id="rId1" Type="http://schemas.openxmlformats.org/officeDocument/2006/relationships/slideLayout" Target="../slideLayouts/slideLayout14.xml"/><Relationship Id="rId4" Type="http://schemas.openxmlformats.org/officeDocument/2006/relationships/image" Target="../media/image186.png"/></Relationships>
</file>

<file path=ppt/slides/_rels/slide29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95.xml"/><Relationship Id="rId1" Type="http://schemas.openxmlformats.org/officeDocument/2006/relationships/slideLayout" Target="../slideLayouts/slideLayout14.xml"/><Relationship Id="rId4" Type="http://schemas.openxmlformats.org/officeDocument/2006/relationships/image" Target="../media/image186.png"/></Relationships>
</file>

<file path=ppt/slides/_rels/slide29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96.xml"/><Relationship Id="rId1" Type="http://schemas.openxmlformats.org/officeDocument/2006/relationships/slideLayout" Target="../slideLayouts/slideLayout14.xml"/><Relationship Id="rId4" Type="http://schemas.openxmlformats.org/officeDocument/2006/relationships/image" Target="../media/image186.png"/></Relationships>
</file>

<file path=ppt/slides/_rels/slide29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97.xml"/><Relationship Id="rId1" Type="http://schemas.openxmlformats.org/officeDocument/2006/relationships/slideLayout" Target="../slideLayouts/slideLayout12.xml"/><Relationship Id="rId4" Type="http://schemas.openxmlformats.org/officeDocument/2006/relationships/image" Target="../media/image189.png"/></Relationships>
</file>

<file path=ppt/slides/_rels/slide29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98.xml"/><Relationship Id="rId1" Type="http://schemas.openxmlformats.org/officeDocument/2006/relationships/slideLayout" Target="../slideLayouts/slideLayout12.xml"/><Relationship Id="rId4" Type="http://schemas.openxmlformats.org/officeDocument/2006/relationships/image" Target="../media/image189.png"/></Relationships>
</file>

<file path=ppt/slides/_rels/slide29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99.xml"/><Relationship Id="rId1" Type="http://schemas.openxmlformats.org/officeDocument/2006/relationships/slideLayout" Target="../slideLayouts/slideLayout12.xml"/><Relationship Id="rId4" Type="http://schemas.openxmlformats.org/officeDocument/2006/relationships/image" Target="../media/image18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0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00.xml"/><Relationship Id="rId1" Type="http://schemas.openxmlformats.org/officeDocument/2006/relationships/slideLayout" Target="../slideLayouts/slideLayout12.xml"/><Relationship Id="rId4" Type="http://schemas.openxmlformats.org/officeDocument/2006/relationships/image" Target="../media/image188.png"/></Relationships>
</file>

<file path=ppt/slides/_rels/slide30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01.xml"/><Relationship Id="rId1" Type="http://schemas.openxmlformats.org/officeDocument/2006/relationships/slideLayout" Target="../slideLayouts/slideLayout12.xml"/><Relationship Id="rId4" Type="http://schemas.openxmlformats.org/officeDocument/2006/relationships/image" Target="../media/image188.png"/></Relationships>
</file>

<file path=ppt/slides/_rels/slide30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02.xml"/><Relationship Id="rId1" Type="http://schemas.openxmlformats.org/officeDocument/2006/relationships/slideLayout" Target="../slideLayouts/slideLayout12.xml"/><Relationship Id="rId4" Type="http://schemas.openxmlformats.org/officeDocument/2006/relationships/image" Target="../media/image188.png"/></Relationships>
</file>

<file path=ppt/slides/_rels/slide30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03.xml"/><Relationship Id="rId1" Type="http://schemas.openxmlformats.org/officeDocument/2006/relationships/slideLayout" Target="../slideLayouts/slideLayout12.xml"/><Relationship Id="rId4" Type="http://schemas.openxmlformats.org/officeDocument/2006/relationships/image" Target="../media/image188.png"/></Relationships>
</file>

<file path=ppt/slides/_rels/slide30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04.xml"/><Relationship Id="rId1" Type="http://schemas.openxmlformats.org/officeDocument/2006/relationships/slideLayout" Target="../slideLayouts/slideLayout12.xml"/><Relationship Id="rId4" Type="http://schemas.openxmlformats.org/officeDocument/2006/relationships/image" Target="../media/image188.png"/></Relationships>
</file>

<file path=ppt/slides/_rels/slide30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05.xml"/><Relationship Id="rId1" Type="http://schemas.openxmlformats.org/officeDocument/2006/relationships/slideLayout" Target="../slideLayouts/slideLayout12.xml"/><Relationship Id="rId4" Type="http://schemas.openxmlformats.org/officeDocument/2006/relationships/image" Target="../media/image188.png"/></Relationships>
</file>

<file path=ppt/slides/_rels/slide306.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198.png"/><Relationship Id="rId3" Type="http://schemas.openxmlformats.org/officeDocument/2006/relationships/image" Target="../media/image190.png"/><Relationship Id="rId7" Type="http://schemas.openxmlformats.org/officeDocument/2006/relationships/image" Target="../media/image194.png"/><Relationship Id="rId12" Type="http://schemas.openxmlformats.org/officeDocument/2006/relationships/image" Target="../media/image122.png"/><Relationship Id="rId2" Type="http://schemas.openxmlformats.org/officeDocument/2006/relationships/notesSlide" Target="../notesSlides/notesSlide306.xml"/><Relationship Id="rId1" Type="http://schemas.openxmlformats.org/officeDocument/2006/relationships/slideLayout" Target="../slideLayouts/slideLayout12.xml"/><Relationship Id="rId6" Type="http://schemas.openxmlformats.org/officeDocument/2006/relationships/image" Target="../media/image193.png"/><Relationship Id="rId11" Type="http://schemas.openxmlformats.org/officeDocument/2006/relationships/image" Target="../media/image114.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s>
</file>

<file path=ppt/slides/_rels/slide307.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198.png"/><Relationship Id="rId3" Type="http://schemas.openxmlformats.org/officeDocument/2006/relationships/image" Target="../media/image190.png"/><Relationship Id="rId7" Type="http://schemas.openxmlformats.org/officeDocument/2006/relationships/image" Target="../media/image194.png"/><Relationship Id="rId12" Type="http://schemas.openxmlformats.org/officeDocument/2006/relationships/image" Target="../media/image122.png"/><Relationship Id="rId2" Type="http://schemas.openxmlformats.org/officeDocument/2006/relationships/notesSlide" Target="../notesSlides/notesSlide307.xml"/><Relationship Id="rId1" Type="http://schemas.openxmlformats.org/officeDocument/2006/relationships/slideLayout" Target="../slideLayouts/slideLayout12.xml"/><Relationship Id="rId6" Type="http://schemas.openxmlformats.org/officeDocument/2006/relationships/image" Target="../media/image193.png"/><Relationship Id="rId11" Type="http://schemas.openxmlformats.org/officeDocument/2006/relationships/image" Target="../media/image114.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 Id="rId14" Type="http://schemas.openxmlformats.org/officeDocument/2006/relationships/image" Target="../media/image112.png"/></Relationships>
</file>

<file path=ppt/slides/_rels/slide308.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198.png"/><Relationship Id="rId3" Type="http://schemas.openxmlformats.org/officeDocument/2006/relationships/image" Target="../media/image190.png"/><Relationship Id="rId7" Type="http://schemas.openxmlformats.org/officeDocument/2006/relationships/image" Target="../media/image194.png"/><Relationship Id="rId12" Type="http://schemas.openxmlformats.org/officeDocument/2006/relationships/image" Target="../media/image122.png"/><Relationship Id="rId2" Type="http://schemas.openxmlformats.org/officeDocument/2006/relationships/notesSlide" Target="../notesSlides/notesSlide308.xml"/><Relationship Id="rId1" Type="http://schemas.openxmlformats.org/officeDocument/2006/relationships/slideLayout" Target="../slideLayouts/slideLayout12.xml"/><Relationship Id="rId6" Type="http://schemas.openxmlformats.org/officeDocument/2006/relationships/image" Target="../media/image193.png"/><Relationship Id="rId11" Type="http://schemas.openxmlformats.org/officeDocument/2006/relationships/image" Target="../media/image114.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 Id="rId14" Type="http://schemas.openxmlformats.org/officeDocument/2006/relationships/image" Target="../media/image112.png"/></Relationships>
</file>

<file path=ppt/slides/_rels/slide309.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198.png"/><Relationship Id="rId3" Type="http://schemas.openxmlformats.org/officeDocument/2006/relationships/image" Target="../media/image190.png"/><Relationship Id="rId7" Type="http://schemas.openxmlformats.org/officeDocument/2006/relationships/image" Target="../media/image194.png"/><Relationship Id="rId12" Type="http://schemas.openxmlformats.org/officeDocument/2006/relationships/image" Target="../media/image122.png"/><Relationship Id="rId2" Type="http://schemas.openxmlformats.org/officeDocument/2006/relationships/notesSlide" Target="../notesSlides/notesSlide309.xml"/><Relationship Id="rId1" Type="http://schemas.openxmlformats.org/officeDocument/2006/relationships/slideLayout" Target="../slideLayouts/slideLayout12.xml"/><Relationship Id="rId6" Type="http://schemas.openxmlformats.org/officeDocument/2006/relationships/image" Target="../media/image193.png"/><Relationship Id="rId11" Type="http://schemas.openxmlformats.org/officeDocument/2006/relationships/image" Target="../media/image114.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 Id="rId14" Type="http://schemas.openxmlformats.org/officeDocument/2006/relationships/image" Target="../media/image112.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10.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198.png"/><Relationship Id="rId3" Type="http://schemas.openxmlformats.org/officeDocument/2006/relationships/image" Target="../media/image190.png"/><Relationship Id="rId7" Type="http://schemas.openxmlformats.org/officeDocument/2006/relationships/image" Target="../media/image194.png"/><Relationship Id="rId12" Type="http://schemas.openxmlformats.org/officeDocument/2006/relationships/image" Target="../media/image122.png"/><Relationship Id="rId2" Type="http://schemas.openxmlformats.org/officeDocument/2006/relationships/notesSlide" Target="../notesSlides/notesSlide310.xml"/><Relationship Id="rId1" Type="http://schemas.openxmlformats.org/officeDocument/2006/relationships/slideLayout" Target="../slideLayouts/slideLayout12.xml"/><Relationship Id="rId6" Type="http://schemas.openxmlformats.org/officeDocument/2006/relationships/image" Target="../media/image193.png"/><Relationship Id="rId11" Type="http://schemas.openxmlformats.org/officeDocument/2006/relationships/image" Target="../media/image114.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 Id="rId14" Type="http://schemas.openxmlformats.org/officeDocument/2006/relationships/image" Target="../media/image112.png"/></Relationships>
</file>

<file path=ppt/slides/_rels/slide31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311.xml"/><Relationship Id="rId1" Type="http://schemas.openxmlformats.org/officeDocument/2006/relationships/slideLayout" Target="../slideLayouts/slideLayout12.xml"/></Relationships>
</file>

<file path=ppt/slides/_rels/slide312.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notesSlide" Target="../notesSlides/notesSlide312.xml"/><Relationship Id="rId7" Type="http://schemas.openxmlformats.org/officeDocument/2006/relationships/image" Target="../media/image123.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201.png"/><Relationship Id="rId5" Type="http://schemas.openxmlformats.org/officeDocument/2006/relationships/image" Target="../media/image112.png"/><Relationship Id="rId10" Type="http://schemas.openxmlformats.org/officeDocument/2006/relationships/image" Target="../media/image204.png"/><Relationship Id="rId4" Type="http://schemas.openxmlformats.org/officeDocument/2006/relationships/image" Target="../media/image200.png"/><Relationship Id="rId9" Type="http://schemas.openxmlformats.org/officeDocument/2006/relationships/image" Target="../media/image203.png"/></Relationships>
</file>

<file path=ppt/slides/_rels/slide313.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notesSlide" Target="../notesSlides/notesSlide313.xml"/><Relationship Id="rId7" Type="http://schemas.openxmlformats.org/officeDocument/2006/relationships/image" Target="../media/image112.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0.png"/><Relationship Id="rId9" Type="http://schemas.openxmlformats.org/officeDocument/2006/relationships/image" Target="../media/image192.png"/></Relationships>
</file>

<file path=ppt/slides/_rels/slide314.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notesSlide" Target="../notesSlides/notesSlide314.xml"/><Relationship Id="rId7" Type="http://schemas.openxmlformats.org/officeDocument/2006/relationships/image" Target="../media/image191.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205.png"/><Relationship Id="rId5" Type="http://schemas.openxmlformats.org/officeDocument/2006/relationships/image" Target="../media/image112.png"/><Relationship Id="rId4" Type="http://schemas.openxmlformats.org/officeDocument/2006/relationships/image" Target="../media/image200.png"/></Relationships>
</file>

<file path=ppt/slides/_rels/slide315.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notesSlide" Target="../notesSlides/notesSlide315.xml"/><Relationship Id="rId7" Type="http://schemas.openxmlformats.org/officeDocument/2006/relationships/image" Target="../media/image191.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206.png"/><Relationship Id="rId5" Type="http://schemas.openxmlformats.org/officeDocument/2006/relationships/image" Target="../media/image112.png"/><Relationship Id="rId4" Type="http://schemas.openxmlformats.org/officeDocument/2006/relationships/image" Target="../media/image200.png"/></Relationships>
</file>

<file path=ppt/slides/_rels/slide31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1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1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17.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1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18.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1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19.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2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20.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2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21.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2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22.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2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2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2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2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2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25.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2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26.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2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27.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2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28.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2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29.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3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30.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3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31.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3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32.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3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3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3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3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3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35.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3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36.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3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37.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3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38.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3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39.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4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40.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08.png"/></Relationships>
</file>

<file path=ppt/slides/_rels/slide3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2.xml"/><Relationship Id="rId1" Type="http://schemas.openxmlformats.org/officeDocument/2006/relationships/slideLayout" Target="../slideLayouts/slideLayout12.xml"/><Relationship Id="rId5" Type="http://schemas.openxmlformats.org/officeDocument/2006/relationships/image" Target="../media/image210.png"/><Relationship Id="rId4" Type="http://schemas.openxmlformats.org/officeDocument/2006/relationships/image" Target="../media/image209.png"/></Relationships>
</file>

<file path=ppt/slides/_rels/slide34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343.xml"/><Relationship Id="rId1" Type="http://schemas.openxmlformats.org/officeDocument/2006/relationships/slideLayout" Target="../slideLayouts/slideLayout12.xml"/><Relationship Id="rId5" Type="http://schemas.openxmlformats.org/officeDocument/2006/relationships/image" Target="../media/image112.png"/><Relationship Id="rId4" Type="http://schemas.openxmlformats.org/officeDocument/2006/relationships/image" Target="../media/image212.png"/></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12.xml"/></Relationships>
</file>

<file path=ppt/slides/_rels/slide34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45.xml"/><Relationship Id="rId1" Type="http://schemas.openxmlformats.org/officeDocument/2006/relationships/slideLayout" Target="../slideLayouts/slideLayout12.xml"/><Relationship Id="rId5" Type="http://schemas.openxmlformats.org/officeDocument/2006/relationships/image" Target="../media/image215.png"/><Relationship Id="rId4" Type="http://schemas.openxmlformats.org/officeDocument/2006/relationships/image" Target="../media/image214.png"/></Relationships>
</file>

<file path=ppt/slides/_rels/slide34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46.xml"/><Relationship Id="rId1" Type="http://schemas.openxmlformats.org/officeDocument/2006/relationships/slideLayout" Target="../slideLayouts/slideLayout12.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34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47.xml"/><Relationship Id="rId1" Type="http://schemas.openxmlformats.org/officeDocument/2006/relationships/slideLayout" Target="../slideLayouts/slideLayout12.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34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7.png"/><Relationship Id="rId7" Type="http://schemas.openxmlformats.org/officeDocument/2006/relationships/image" Target="../media/image12.png"/><Relationship Id="rId2" Type="http://schemas.openxmlformats.org/officeDocument/2006/relationships/notesSlide" Target="../notesSlides/notesSlide348.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215.png"/><Relationship Id="rId4" Type="http://schemas.openxmlformats.org/officeDocument/2006/relationships/image" Target="../media/image214.png"/></Relationships>
</file>

<file path=ppt/slides/_rels/slide34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349.xml"/><Relationship Id="rId1" Type="http://schemas.openxmlformats.org/officeDocument/2006/relationships/slideLayout" Target="../slideLayouts/slideLayout12.xml"/><Relationship Id="rId6" Type="http://schemas.openxmlformats.org/officeDocument/2006/relationships/image" Target="../media/image218.png"/><Relationship Id="rId5" Type="http://schemas.openxmlformats.org/officeDocument/2006/relationships/image" Target="../media/image214.png"/><Relationship Id="rId4" Type="http://schemas.openxmlformats.org/officeDocument/2006/relationships/image" Target="../media/image215.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50.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9.png"/><Relationship Id="rId7" Type="http://schemas.openxmlformats.org/officeDocument/2006/relationships/image" Target="../media/image221.png"/><Relationship Id="rId2" Type="http://schemas.openxmlformats.org/officeDocument/2006/relationships/notesSlide" Target="../notesSlides/notesSlide350.xml"/><Relationship Id="rId1" Type="http://schemas.openxmlformats.org/officeDocument/2006/relationships/slideLayout" Target="../slideLayouts/slideLayout12.xml"/><Relationship Id="rId6" Type="http://schemas.openxmlformats.org/officeDocument/2006/relationships/image" Target="../media/image220.png"/><Relationship Id="rId5" Type="http://schemas.openxmlformats.org/officeDocument/2006/relationships/image" Target="../media/image214.png"/><Relationship Id="rId4" Type="http://schemas.openxmlformats.org/officeDocument/2006/relationships/image" Target="../media/image215.png"/><Relationship Id="rId9" Type="http://schemas.openxmlformats.org/officeDocument/2006/relationships/image" Target="../media/image223.png"/></Relationships>
</file>

<file path=ppt/slides/_rels/slide35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35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214.png"/><Relationship Id="rId4" Type="http://schemas.openxmlformats.org/officeDocument/2006/relationships/image" Target="../media/image215.png"/></Relationships>
</file>

<file path=ppt/slides/_rels/slide35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35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214.png"/><Relationship Id="rId4" Type="http://schemas.openxmlformats.org/officeDocument/2006/relationships/image" Target="../media/image215.png"/></Relationships>
</file>

<file path=ppt/slides/_rels/slide353.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23.png"/><Relationship Id="rId2" Type="http://schemas.openxmlformats.org/officeDocument/2006/relationships/notesSlide" Target="../notesSlides/notesSlide35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214.png"/><Relationship Id="rId4" Type="http://schemas.openxmlformats.org/officeDocument/2006/relationships/image" Target="../media/image215.png"/></Relationships>
</file>

<file path=ppt/slides/_rels/slide354.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7.png"/><Relationship Id="rId7" Type="http://schemas.openxmlformats.org/officeDocument/2006/relationships/image" Target="../media/image229.png"/><Relationship Id="rId2" Type="http://schemas.openxmlformats.org/officeDocument/2006/relationships/notesSlide" Target="../notesSlides/notesSlide354.xml"/><Relationship Id="rId1" Type="http://schemas.openxmlformats.org/officeDocument/2006/relationships/slideLayout" Target="../slideLayouts/slideLayout12.xml"/><Relationship Id="rId6" Type="http://schemas.openxmlformats.org/officeDocument/2006/relationships/image" Target="../media/image228.png"/><Relationship Id="rId5" Type="http://schemas.openxmlformats.org/officeDocument/2006/relationships/image" Target="../media/image214.png"/><Relationship Id="rId10" Type="http://schemas.openxmlformats.org/officeDocument/2006/relationships/image" Target="../media/image223.png"/><Relationship Id="rId4" Type="http://schemas.openxmlformats.org/officeDocument/2006/relationships/image" Target="../media/image215.png"/><Relationship Id="rId9" Type="http://schemas.openxmlformats.org/officeDocument/2006/relationships/image" Target="../media/image231.png"/></Relationships>
</file>

<file path=ppt/slides/_rels/slide355.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32.png"/><Relationship Id="rId7" Type="http://schemas.openxmlformats.org/officeDocument/2006/relationships/image" Target="../media/image234.png"/><Relationship Id="rId2" Type="http://schemas.openxmlformats.org/officeDocument/2006/relationships/notesSlide" Target="../notesSlides/notesSlide355.xml"/><Relationship Id="rId1" Type="http://schemas.openxmlformats.org/officeDocument/2006/relationships/slideLayout" Target="../slideLayouts/slideLayout12.xml"/><Relationship Id="rId6" Type="http://schemas.openxmlformats.org/officeDocument/2006/relationships/image" Target="../media/image233.png"/><Relationship Id="rId5" Type="http://schemas.openxmlformats.org/officeDocument/2006/relationships/image" Target="../media/image214.png"/><Relationship Id="rId4" Type="http://schemas.openxmlformats.org/officeDocument/2006/relationships/image" Target="../media/image215.png"/></Relationships>
</file>

<file path=ppt/slides/_rels/slide35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35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214.png"/><Relationship Id="rId4" Type="http://schemas.openxmlformats.org/officeDocument/2006/relationships/image" Target="../media/image215.png"/></Relationships>
</file>

<file path=ppt/slides/_rels/slide357.xml.rels><?xml version="1.0" encoding="UTF-8" standalone="yes"?>
<Relationships xmlns="http://schemas.openxmlformats.org/package/2006/relationships"><Relationship Id="rId3" Type="http://schemas.openxmlformats.org/officeDocument/2006/relationships/image" Target="../media/image236.png"/><Relationship Id="rId7" Type="http://schemas.openxmlformats.org/officeDocument/2006/relationships/image" Target="../media/image223.png"/><Relationship Id="rId2" Type="http://schemas.openxmlformats.org/officeDocument/2006/relationships/notesSlide" Target="../notesSlides/notesSlide357.xml"/><Relationship Id="rId1" Type="http://schemas.openxmlformats.org/officeDocument/2006/relationships/slideLayout" Target="../slideLayouts/slideLayout12.xml"/><Relationship Id="rId6" Type="http://schemas.openxmlformats.org/officeDocument/2006/relationships/image" Target="../media/image237.png"/><Relationship Id="rId5" Type="http://schemas.openxmlformats.org/officeDocument/2006/relationships/image" Target="../media/image214.png"/><Relationship Id="rId4" Type="http://schemas.openxmlformats.org/officeDocument/2006/relationships/image" Target="../media/image215.png"/></Relationships>
</file>

<file path=ppt/slides/_rels/slide35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58.xml"/><Relationship Id="rId1" Type="http://schemas.openxmlformats.org/officeDocument/2006/relationships/slideLayout" Target="../slideLayouts/slideLayout12.xml"/><Relationship Id="rId4" Type="http://schemas.openxmlformats.org/officeDocument/2006/relationships/image" Target="../media/image214.png"/></Relationships>
</file>

<file path=ppt/slides/_rels/slide35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59.xml"/><Relationship Id="rId1" Type="http://schemas.openxmlformats.org/officeDocument/2006/relationships/slideLayout" Target="../slideLayouts/slideLayout12.xml"/><Relationship Id="rId4" Type="http://schemas.openxmlformats.org/officeDocument/2006/relationships/image" Target="../media/image214.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6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60.xml"/><Relationship Id="rId1" Type="http://schemas.openxmlformats.org/officeDocument/2006/relationships/slideLayout" Target="../slideLayouts/slideLayout12.xml"/><Relationship Id="rId4" Type="http://schemas.openxmlformats.org/officeDocument/2006/relationships/image" Target="../media/image214.png"/></Relationships>
</file>

<file path=ppt/slides/_rels/slide36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61.xml"/><Relationship Id="rId1" Type="http://schemas.openxmlformats.org/officeDocument/2006/relationships/slideLayout" Target="../slideLayouts/slideLayout12.xml"/><Relationship Id="rId4" Type="http://schemas.openxmlformats.org/officeDocument/2006/relationships/image" Target="../media/image214.png"/></Relationships>
</file>

<file path=ppt/slides/_rels/slide36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62.xml"/><Relationship Id="rId1" Type="http://schemas.openxmlformats.org/officeDocument/2006/relationships/slideLayout" Target="../slideLayouts/slideLayout12.xml"/><Relationship Id="rId4" Type="http://schemas.openxmlformats.org/officeDocument/2006/relationships/image" Target="../media/image214.png"/></Relationships>
</file>

<file path=ppt/slides/_rels/slide36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63.xml"/><Relationship Id="rId1" Type="http://schemas.openxmlformats.org/officeDocument/2006/relationships/slideLayout" Target="../slideLayouts/slideLayout12.xml"/><Relationship Id="rId4" Type="http://schemas.openxmlformats.org/officeDocument/2006/relationships/image" Target="../media/image214.png"/></Relationships>
</file>

<file path=ppt/slides/_rels/slide36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64.xml"/><Relationship Id="rId1" Type="http://schemas.openxmlformats.org/officeDocument/2006/relationships/slideLayout" Target="../slideLayouts/slideLayout12.xml"/><Relationship Id="rId4" Type="http://schemas.openxmlformats.org/officeDocument/2006/relationships/image" Target="../media/image214.png"/></Relationships>
</file>

<file path=ppt/slides/_rels/slide36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65.xml"/><Relationship Id="rId1" Type="http://schemas.openxmlformats.org/officeDocument/2006/relationships/slideLayout" Target="../slideLayouts/slideLayout12.xml"/><Relationship Id="rId4" Type="http://schemas.openxmlformats.org/officeDocument/2006/relationships/image" Target="../media/image214.png"/></Relationships>
</file>

<file path=ppt/slides/_rels/slide36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66.xml"/><Relationship Id="rId1" Type="http://schemas.openxmlformats.org/officeDocument/2006/relationships/slideLayout" Target="../slideLayouts/slideLayout12.xml"/><Relationship Id="rId4" Type="http://schemas.openxmlformats.org/officeDocument/2006/relationships/image" Target="../media/image214.png"/></Relationships>
</file>

<file path=ppt/slides/_rels/slide367.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0.png"/><Relationship Id="rId2" Type="http://schemas.openxmlformats.org/officeDocument/2006/relationships/notesSlide" Target="../notesSlides/notesSlide367.xml"/><Relationship Id="rId1" Type="http://schemas.openxmlformats.org/officeDocument/2006/relationships/slideLayout" Target="../slideLayouts/slideLayout12.xml"/><Relationship Id="rId6" Type="http://schemas.openxmlformats.org/officeDocument/2006/relationships/image" Target="../media/image239.png"/><Relationship Id="rId5" Type="http://schemas.openxmlformats.org/officeDocument/2006/relationships/image" Target="../media/image214.png"/><Relationship Id="rId4" Type="http://schemas.openxmlformats.org/officeDocument/2006/relationships/image" Target="../media/image215.png"/></Relationships>
</file>

<file path=ppt/slides/_rels/slide36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368.xml"/><Relationship Id="rId1" Type="http://schemas.openxmlformats.org/officeDocument/2006/relationships/slideLayout" Target="../slideLayouts/slideLayout12.xml"/><Relationship Id="rId4" Type="http://schemas.openxmlformats.org/officeDocument/2006/relationships/image" Target="../media/image242.png"/></Relationships>
</file>

<file path=ppt/slides/_rels/slide369.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notesSlide" Target="../notesSlides/notesSlide369.xml"/><Relationship Id="rId1" Type="http://schemas.openxmlformats.org/officeDocument/2006/relationships/slideLayout" Target="../slideLayouts/slideLayout12.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70.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notesSlide" Target="../notesSlides/notesSlide370.xml"/><Relationship Id="rId1" Type="http://schemas.openxmlformats.org/officeDocument/2006/relationships/slideLayout" Target="../slideLayouts/slideLayout12.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 Id="rId9" Type="http://schemas.openxmlformats.org/officeDocument/2006/relationships/image" Target="../media/image247.png"/></Relationships>
</file>

<file path=ppt/slides/_rels/slide371.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notesSlide" Target="../notesSlides/notesSlide371.xml"/><Relationship Id="rId1" Type="http://schemas.openxmlformats.org/officeDocument/2006/relationships/slideLayout" Target="../slideLayouts/slideLayout12.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372.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372.xml"/><Relationship Id="rId1" Type="http://schemas.openxmlformats.org/officeDocument/2006/relationships/slideLayout" Target="../slideLayouts/slideLayout12.xml"/><Relationship Id="rId5" Type="http://schemas.openxmlformats.org/officeDocument/2006/relationships/image" Target="../media/image242.png"/><Relationship Id="rId4" Type="http://schemas.openxmlformats.org/officeDocument/2006/relationships/image" Target="../media/image250.png"/></Relationships>
</file>

<file path=ppt/slides/_rels/slide373.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9.png"/><Relationship Id="rId7" Type="http://schemas.openxmlformats.org/officeDocument/2006/relationships/image" Target="../media/image252.png"/><Relationship Id="rId2" Type="http://schemas.openxmlformats.org/officeDocument/2006/relationships/notesSlide" Target="../notesSlides/notesSlide373.xml"/><Relationship Id="rId1" Type="http://schemas.openxmlformats.org/officeDocument/2006/relationships/slideLayout" Target="../slideLayouts/slideLayout12.xml"/><Relationship Id="rId6" Type="http://schemas.openxmlformats.org/officeDocument/2006/relationships/image" Target="../media/image251.png"/><Relationship Id="rId5" Type="http://schemas.openxmlformats.org/officeDocument/2006/relationships/image" Target="../media/image242.png"/><Relationship Id="rId4" Type="http://schemas.openxmlformats.org/officeDocument/2006/relationships/image" Target="../media/image250.png"/><Relationship Id="rId9" Type="http://schemas.openxmlformats.org/officeDocument/2006/relationships/image" Target="../media/image254.png"/></Relationships>
</file>

<file path=ppt/slides/_rels/slide374.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9.png"/><Relationship Id="rId7" Type="http://schemas.openxmlformats.org/officeDocument/2006/relationships/image" Target="../media/image252.png"/><Relationship Id="rId2" Type="http://schemas.openxmlformats.org/officeDocument/2006/relationships/notesSlide" Target="../notesSlides/notesSlide374.xml"/><Relationship Id="rId1" Type="http://schemas.openxmlformats.org/officeDocument/2006/relationships/slideLayout" Target="../slideLayouts/slideLayout12.xml"/><Relationship Id="rId6" Type="http://schemas.openxmlformats.org/officeDocument/2006/relationships/image" Target="../media/image251.png"/><Relationship Id="rId5" Type="http://schemas.openxmlformats.org/officeDocument/2006/relationships/image" Target="../media/image242.png"/><Relationship Id="rId4" Type="http://schemas.openxmlformats.org/officeDocument/2006/relationships/image" Target="../media/image250.png"/><Relationship Id="rId9" Type="http://schemas.openxmlformats.org/officeDocument/2006/relationships/image" Target="../media/image254.png"/></Relationships>
</file>

<file path=ppt/slides/_rels/slide375.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9.png"/><Relationship Id="rId7" Type="http://schemas.openxmlformats.org/officeDocument/2006/relationships/image" Target="../media/image252.png"/><Relationship Id="rId2" Type="http://schemas.openxmlformats.org/officeDocument/2006/relationships/notesSlide" Target="../notesSlides/notesSlide375.xml"/><Relationship Id="rId1" Type="http://schemas.openxmlformats.org/officeDocument/2006/relationships/slideLayout" Target="../slideLayouts/slideLayout12.xml"/><Relationship Id="rId6" Type="http://schemas.openxmlformats.org/officeDocument/2006/relationships/image" Target="../media/image251.png"/><Relationship Id="rId5" Type="http://schemas.openxmlformats.org/officeDocument/2006/relationships/image" Target="../media/image242.png"/><Relationship Id="rId4" Type="http://schemas.openxmlformats.org/officeDocument/2006/relationships/image" Target="../media/image250.png"/><Relationship Id="rId9" Type="http://schemas.openxmlformats.org/officeDocument/2006/relationships/image" Target="../media/image254.png"/></Relationships>
</file>

<file path=ppt/slides/_rels/slide376.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9.png"/><Relationship Id="rId7" Type="http://schemas.openxmlformats.org/officeDocument/2006/relationships/image" Target="../media/image252.png"/><Relationship Id="rId2" Type="http://schemas.openxmlformats.org/officeDocument/2006/relationships/notesSlide" Target="../notesSlides/notesSlide376.xml"/><Relationship Id="rId1" Type="http://schemas.openxmlformats.org/officeDocument/2006/relationships/slideLayout" Target="../slideLayouts/slideLayout12.xml"/><Relationship Id="rId6" Type="http://schemas.openxmlformats.org/officeDocument/2006/relationships/image" Target="../media/image251.png"/><Relationship Id="rId5" Type="http://schemas.openxmlformats.org/officeDocument/2006/relationships/image" Target="../media/image242.png"/><Relationship Id="rId4" Type="http://schemas.openxmlformats.org/officeDocument/2006/relationships/image" Target="../media/image250.png"/><Relationship Id="rId9" Type="http://schemas.openxmlformats.org/officeDocument/2006/relationships/image" Target="../media/image254.png"/></Relationships>
</file>

<file path=ppt/slides/_rels/slide377.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9.png"/><Relationship Id="rId7" Type="http://schemas.openxmlformats.org/officeDocument/2006/relationships/image" Target="../media/image252.png"/><Relationship Id="rId2" Type="http://schemas.openxmlformats.org/officeDocument/2006/relationships/notesSlide" Target="../notesSlides/notesSlide377.xml"/><Relationship Id="rId1" Type="http://schemas.openxmlformats.org/officeDocument/2006/relationships/slideLayout" Target="../slideLayouts/slideLayout12.xml"/><Relationship Id="rId6" Type="http://schemas.openxmlformats.org/officeDocument/2006/relationships/image" Target="../media/image251.png"/><Relationship Id="rId5" Type="http://schemas.openxmlformats.org/officeDocument/2006/relationships/image" Target="../media/image242.png"/><Relationship Id="rId4" Type="http://schemas.openxmlformats.org/officeDocument/2006/relationships/image" Target="../media/image250.png"/><Relationship Id="rId9" Type="http://schemas.openxmlformats.org/officeDocument/2006/relationships/image" Target="../media/image254.png"/></Relationships>
</file>

<file path=ppt/slides/_rels/slide378.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9.png"/><Relationship Id="rId7" Type="http://schemas.openxmlformats.org/officeDocument/2006/relationships/image" Target="../media/image252.png"/><Relationship Id="rId2" Type="http://schemas.openxmlformats.org/officeDocument/2006/relationships/notesSlide" Target="../notesSlides/notesSlide378.xml"/><Relationship Id="rId1" Type="http://schemas.openxmlformats.org/officeDocument/2006/relationships/slideLayout" Target="../slideLayouts/slideLayout12.xml"/><Relationship Id="rId6" Type="http://schemas.openxmlformats.org/officeDocument/2006/relationships/image" Target="../media/image251.png"/><Relationship Id="rId5" Type="http://schemas.openxmlformats.org/officeDocument/2006/relationships/image" Target="../media/image242.png"/><Relationship Id="rId4" Type="http://schemas.openxmlformats.org/officeDocument/2006/relationships/image" Target="../media/image250.png"/><Relationship Id="rId9" Type="http://schemas.openxmlformats.org/officeDocument/2006/relationships/image" Target="../media/image254.png"/></Relationships>
</file>

<file path=ppt/slides/_rels/slide379.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9.png"/><Relationship Id="rId7" Type="http://schemas.openxmlformats.org/officeDocument/2006/relationships/image" Target="../media/image252.png"/><Relationship Id="rId2" Type="http://schemas.openxmlformats.org/officeDocument/2006/relationships/notesSlide" Target="../notesSlides/notesSlide379.xml"/><Relationship Id="rId1" Type="http://schemas.openxmlformats.org/officeDocument/2006/relationships/slideLayout" Target="../slideLayouts/slideLayout12.xml"/><Relationship Id="rId6" Type="http://schemas.openxmlformats.org/officeDocument/2006/relationships/image" Target="../media/image251.png"/><Relationship Id="rId5" Type="http://schemas.openxmlformats.org/officeDocument/2006/relationships/image" Target="../media/image242.png"/><Relationship Id="rId4" Type="http://schemas.openxmlformats.org/officeDocument/2006/relationships/image" Target="../media/image250.png"/><Relationship Id="rId9" Type="http://schemas.openxmlformats.org/officeDocument/2006/relationships/image" Target="../media/image254.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80.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9.png"/><Relationship Id="rId7" Type="http://schemas.openxmlformats.org/officeDocument/2006/relationships/image" Target="../media/image252.png"/><Relationship Id="rId2" Type="http://schemas.openxmlformats.org/officeDocument/2006/relationships/notesSlide" Target="../notesSlides/notesSlide380.xml"/><Relationship Id="rId1" Type="http://schemas.openxmlformats.org/officeDocument/2006/relationships/slideLayout" Target="../slideLayouts/slideLayout12.xml"/><Relationship Id="rId6" Type="http://schemas.openxmlformats.org/officeDocument/2006/relationships/image" Target="../media/image251.png"/><Relationship Id="rId5" Type="http://schemas.openxmlformats.org/officeDocument/2006/relationships/image" Target="../media/image242.png"/><Relationship Id="rId4" Type="http://schemas.openxmlformats.org/officeDocument/2006/relationships/image" Target="../media/image250.png"/><Relationship Id="rId9" Type="http://schemas.openxmlformats.org/officeDocument/2006/relationships/image" Target="../media/image254.png"/></Relationships>
</file>

<file path=ppt/slides/_rels/slide381.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9.png"/><Relationship Id="rId7" Type="http://schemas.openxmlformats.org/officeDocument/2006/relationships/image" Target="../media/image252.png"/><Relationship Id="rId2" Type="http://schemas.openxmlformats.org/officeDocument/2006/relationships/notesSlide" Target="../notesSlides/notesSlide381.xml"/><Relationship Id="rId1" Type="http://schemas.openxmlformats.org/officeDocument/2006/relationships/slideLayout" Target="../slideLayouts/slideLayout12.xml"/><Relationship Id="rId6" Type="http://schemas.openxmlformats.org/officeDocument/2006/relationships/image" Target="../media/image251.png"/><Relationship Id="rId5" Type="http://schemas.openxmlformats.org/officeDocument/2006/relationships/image" Target="../media/image242.png"/><Relationship Id="rId10" Type="http://schemas.openxmlformats.org/officeDocument/2006/relationships/image" Target="../media/image8.png"/><Relationship Id="rId4" Type="http://schemas.openxmlformats.org/officeDocument/2006/relationships/image" Target="../media/image250.png"/><Relationship Id="rId9" Type="http://schemas.openxmlformats.org/officeDocument/2006/relationships/image" Target="../media/image254.png"/></Relationships>
</file>

<file path=ppt/slides/_rels/slide382.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0.png"/><Relationship Id="rId2" Type="http://schemas.openxmlformats.org/officeDocument/2006/relationships/notesSlide" Target="../notesSlides/notesSlide382.xml"/><Relationship Id="rId1" Type="http://schemas.openxmlformats.org/officeDocument/2006/relationships/slideLayout" Target="../slideLayouts/slideLayout12.xml"/><Relationship Id="rId6" Type="http://schemas.openxmlformats.org/officeDocument/2006/relationships/image" Target="../media/image239.png"/><Relationship Id="rId5" Type="http://schemas.openxmlformats.org/officeDocument/2006/relationships/image" Target="../media/image214.png"/><Relationship Id="rId4" Type="http://schemas.openxmlformats.org/officeDocument/2006/relationships/image" Target="../media/image215.png"/></Relationships>
</file>

<file path=ppt/slides/_rels/slide383.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383.xml"/><Relationship Id="rId1" Type="http://schemas.openxmlformats.org/officeDocument/2006/relationships/slideLayout" Target="../slideLayouts/slideLayout12.xml"/><Relationship Id="rId6" Type="http://schemas.openxmlformats.org/officeDocument/2006/relationships/image" Target="../media/image256.png"/><Relationship Id="rId5" Type="http://schemas.openxmlformats.org/officeDocument/2006/relationships/image" Target="../media/image214.png"/><Relationship Id="rId4" Type="http://schemas.openxmlformats.org/officeDocument/2006/relationships/image" Target="../media/image215.png"/></Relationships>
</file>

<file path=ppt/slides/_rels/slide38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384.xml"/><Relationship Id="rId1" Type="http://schemas.openxmlformats.org/officeDocument/2006/relationships/slideLayout" Target="../slideLayouts/slideLayout12.xml"/><Relationship Id="rId6" Type="http://schemas.openxmlformats.org/officeDocument/2006/relationships/image" Target="../media/image256.png"/><Relationship Id="rId5" Type="http://schemas.openxmlformats.org/officeDocument/2006/relationships/image" Target="../media/image214.png"/><Relationship Id="rId4" Type="http://schemas.openxmlformats.org/officeDocument/2006/relationships/image" Target="../media/image215.png"/></Relationships>
</file>

<file path=ppt/slides/_rels/slide38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385.xml"/><Relationship Id="rId1" Type="http://schemas.openxmlformats.org/officeDocument/2006/relationships/slideLayout" Target="../slideLayouts/slideLayout12.xml"/><Relationship Id="rId4" Type="http://schemas.openxmlformats.org/officeDocument/2006/relationships/image" Target="../media/image256.png"/></Relationships>
</file>

<file path=ppt/slides/_rels/slide38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386.xml"/><Relationship Id="rId1" Type="http://schemas.openxmlformats.org/officeDocument/2006/relationships/slideLayout" Target="../slideLayouts/slideLayout12.xml"/><Relationship Id="rId4" Type="http://schemas.openxmlformats.org/officeDocument/2006/relationships/image" Target="../media/image256.png"/></Relationships>
</file>

<file path=ppt/slides/_rels/slide387.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87.xml"/><Relationship Id="rId1" Type="http://schemas.openxmlformats.org/officeDocument/2006/relationships/slideLayout" Target="../slideLayouts/slideLayout12.xml"/><Relationship Id="rId4" Type="http://schemas.openxmlformats.org/officeDocument/2006/relationships/image" Target="../media/image239.png"/></Relationships>
</file>

<file path=ppt/slides/_rels/slide388.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88.xml"/><Relationship Id="rId1" Type="http://schemas.openxmlformats.org/officeDocument/2006/relationships/slideLayout" Target="../slideLayouts/slideLayout12.xml"/><Relationship Id="rId4" Type="http://schemas.openxmlformats.org/officeDocument/2006/relationships/image" Target="../media/image239.png"/></Relationships>
</file>

<file path=ppt/slides/_rels/slide389.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89.xml"/><Relationship Id="rId1" Type="http://schemas.openxmlformats.org/officeDocument/2006/relationships/slideLayout" Target="../slideLayouts/slideLayout12.xml"/><Relationship Id="rId4" Type="http://schemas.openxmlformats.org/officeDocument/2006/relationships/image" Target="../media/image239.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390.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390.xml"/><Relationship Id="rId1" Type="http://schemas.openxmlformats.org/officeDocument/2006/relationships/slideLayout" Target="../slideLayouts/slideLayout12.xml"/></Relationships>
</file>

<file path=ppt/slides/_rels/slide39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391.xml"/><Relationship Id="rId1" Type="http://schemas.openxmlformats.org/officeDocument/2006/relationships/slideLayout" Target="../slideLayouts/slideLayout12.xml"/></Relationships>
</file>

<file path=ppt/slides/_rels/slide39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392.xml"/><Relationship Id="rId1" Type="http://schemas.openxmlformats.org/officeDocument/2006/relationships/slideLayout" Target="../slideLayouts/slideLayout12.xml"/></Relationships>
</file>

<file path=ppt/slides/_rels/slide393.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39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94.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394.xml"/><Relationship Id="rId1" Type="http://schemas.openxmlformats.org/officeDocument/2006/relationships/slideLayout" Target="../slideLayouts/slideLayout12.xml"/><Relationship Id="rId5" Type="http://schemas.openxmlformats.org/officeDocument/2006/relationships/image" Target="../media/image223.png"/><Relationship Id="rId4" Type="http://schemas.openxmlformats.org/officeDocument/2006/relationships/image" Target="../media/image8.png"/></Relationships>
</file>

<file path=ppt/slides/_rels/slide39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395.xml"/><Relationship Id="rId1" Type="http://schemas.openxmlformats.org/officeDocument/2006/relationships/slideLayout" Target="../slideLayouts/slideLayout12.xml"/><Relationship Id="rId6" Type="http://schemas.openxmlformats.org/officeDocument/2006/relationships/image" Target="../media/image260.png"/><Relationship Id="rId5" Type="http://schemas.openxmlformats.org/officeDocument/2006/relationships/image" Target="../media/image223.png"/><Relationship Id="rId4" Type="http://schemas.openxmlformats.org/officeDocument/2006/relationships/image" Target="../media/image8.png"/></Relationships>
</file>

<file path=ppt/slides/_rels/slide396.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image" Target="../media/image260.png"/><Relationship Id="rId2" Type="http://schemas.openxmlformats.org/officeDocument/2006/relationships/notesSlide" Target="../notesSlides/notesSlide396.xml"/><Relationship Id="rId1" Type="http://schemas.openxmlformats.org/officeDocument/2006/relationships/slideLayout" Target="../slideLayouts/slideLayout12.xml"/><Relationship Id="rId6" Type="http://schemas.openxmlformats.org/officeDocument/2006/relationships/image" Target="../media/image223.png"/><Relationship Id="rId5" Type="http://schemas.openxmlformats.org/officeDocument/2006/relationships/image" Target="../media/image8.png"/><Relationship Id="rId4" Type="http://schemas.openxmlformats.org/officeDocument/2006/relationships/image" Target="../media/image261.png"/></Relationships>
</file>

<file path=ppt/slides/_rels/slide397.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image" Target="../media/image261.png"/><Relationship Id="rId2" Type="http://schemas.openxmlformats.org/officeDocument/2006/relationships/notesSlide" Target="../notesSlides/notesSlide397.xml"/><Relationship Id="rId1" Type="http://schemas.openxmlformats.org/officeDocument/2006/relationships/slideLayout" Target="../slideLayouts/slideLayout12.xml"/><Relationship Id="rId6" Type="http://schemas.openxmlformats.org/officeDocument/2006/relationships/image" Target="../media/image260.png"/><Relationship Id="rId5" Type="http://schemas.openxmlformats.org/officeDocument/2006/relationships/image" Target="../media/image223.png"/><Relationship Id="rId4" Type="http://schemas.openxmlformats.org/officeDocument/2006/relationships/image" Target="../media/image8.png"/></Relationships>
</file>

<file path=ppt/slides/_rels/slide398.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image" Target="../media/image261.png"/><Relationship Id="rId2" Type="http://schemas.openxmlformats.org/officeDocument/2006/relationships/notesSlide" Target="../notesSlides/notesSlide398.xml"/><Relationship Id="rId1" Type="http://schemas.openxmlformats.org/officeDocument/2006/relationships/slideLayout" Target="../slideLayouts/slideLayout12.xml"/><Relationship Id="rId6" Type="http://schemas.openxmlformats.org/officeDocument/2006/relationships/image" Target="../media/image260.png"/><Relationship Id="rId5" Type="http://schemas.openxmlformats.org/officeDocument/2006/relationships/image" Target="../media/image223.png"/><Relationship Id="rId4" Type="http://schemas.openxmlformats.org/officeDocument/2006/relationships/image" Target="../media/image8.png"/></Relationships>
</file>

<file path=ppt/slides/_rels/slide399.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image" Target="../media/image261.png"/><Relationship Id="rId2" Type="http://schemas.openxmlformats.org/officeDocument/2006/relationships/notesSlide" Target="../notesSlides/notesSlide399.xml"/><Relationship Id="rId1" Type="http://schemas.openxmlformats.org/officeDocument/2006/relationships/slideLayout" Target="../slideLayouts/slideLayout12.xml"/><Relationship Id="rId6" Type="http://schemas.openxmlformats.org/officeDocument/2006/relationships/image" Target="../media/image260.png"/><Relationship Id="rId5" Type="http://schemas.openxmlformats.org/officeDocument/2006/relationships/image" Target="../media/image22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8.png"/></Relationships>
</file>

<file path=ppt/slides/_rels/slide400.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image" Target="../media/image261.png"/><Relationship Id="rId2" Type="http://schemas.openxmlformats.org/officeDocument/2006/relationships/notesSlide" Target="../notesSlides/notesSlide400.xml"/><Relationship Id="rId1" Type="http://schemas.openxmlformats.org/officeDocument/2006/relationships/slideLayout" Target="../slideLayouts/slideLayout12.xml"/><Relationship Id="rId6" Type="http://schemas.openxmlformats.org/officeDocument/2006/relationships/image" Target="../media/image260.png"/><Relationship Id="rId5" Type="http://schemas.openxmlformats.org/officeDocument/2006/relationships/image" Target="../media/image223.png"/><Relationship Id="rId4" Type="http://schemas.openxmlformats.org/officeDocument/2006/relationships/image" Target="../media/image8.png"/></Relationships>
</file>

<file path=ppt/slides/_rels/slide401.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image" Target="../media/image261.png"/><Relationship Id="rId2" Type="http://schemas.openxmlformats.org/officeDocument/2006/relationships/notesSlide" Target="../notesSlides/notesSlide401.xml"/><Relationship Id="rId1" Type="http://schemas.openxmlformats.org/officeDocument/2006/relationships/slideLayout" Target="../slideLayouts/slideLayout12.xml"/><Relationship Id="rId6" Type="http://schemas.openxmlformats.org/officeDocument/2006/relationships/image" Target="../media/image260.png"/><Relationship Id="rId5" Type="http://schemas.openxmlformats.org/officeDocument/2006/relationships/image" Target="../media/image223.png"/><Relationship Id="rId4" Type="http://schemas.openxmlformats.org/officeDocument/2006/relationships/image" Target="../media/image8.png"/></Relationships>
</file>

<file path=ppt/slides/_rels/slide402.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9.png"/><Relationship Id="rId7" Type="http://schemas.openxmlformats.org/officeDocument/2006/relationships/image" Target="../media/image262.png"/><Relationship Id="rId2" Type="http://schemas.openxmlformats.org/officeDocument/2006/relationships/notesSlide" Target="../notesSlides/notesSlide402.xml"/><Relationship Id="rId1" Type="http://schemas.openxmlformats.org/officeDocument/2006/relationships/slideLayout" Target="../slideLayouts/slideLayout12.xml"/><Relationship Id="rId6" Type="http://schemas.openxmlformats.org/officeDocument/2006/relationships/image" Target="../media/image260.png"/><Relationship Id="rId5" Type="http://schemas.openxmlformats.org/officeDocument/2006/relationships/image" Target="../media/image223.png"/><Relationship Id="rId4" Type="http://schemas.openxmlformats.org/officeDocument/2006/relationships/image" Target="../media/image8.png"/></Relationships>
</file>

<file path=ppt/slides/_rels/slide403.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9.png"/><Relationship Id="rId7" Type="http://schemas.openxmlformats.org/officeDocument/2006/relationships/image" Target="../media/image262.png"/><Relationship Id="rId2" Type="http://schemas.openxmlformats.org/officeDocument/2006/relationships/notesSlide" Target="../notesSlides/notesSlide403.xml"/><Relationship Id="rId1" Type="http://schemas.openxmlformats.org/officeDocument/2006/relationships/slideLayout" Target="../slideLayouts/slideLayout12.xml"/><Relationship Id="rId6" Type="http://schemas.openxmlformats.org/officeDocument/2006/relationships/image" Target="../media/image260.png"/><Relationship Id="rId5" Type="http://schemas.openxmlformats.org/officeDocument/2006/relationships/image" Target="../media/image223.png"/><Relationship Id="rId4" Type="http://schemas.openxmlformats.org/officeDocument/2006/relationships/image" Target="../media/image8.png"/></Relationships>
</file>

<file path=ppt/slides/_rels/slide404.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9.png"/><Relationship Id="rId7" Type="http://schemas.openxmlformats.org/officeDocument/2006/relationships/image" Target="../media/image262.png"/><Relationship Id="rId2" Type="http://schemas.openxmlformats.org/officeDocument/2006/relationships/notesSlide" Target="../notesSlides/notesSlide404.xml"/><Relationship Id="rId1" Type="http://schemas.openxmlformats.org/officeDocument/2006/relationships/slideLayout" Target="../slideLayouts/slideLayout12.xml"/><Relationship Id="rId6" Type="http://schemas.openxmlformats.org/officeDocument/2006/relationships/image" Target="../media/image260.png"/><Relationship Id="rId5" Type="http://schemas.openxmlformats.org/officeDocument/2006/relationships/image" Target="../media/image223.png"/><Relationship Id="rId4" Type="http://schemas.openxmlformats.org/officeDocument/2006/relationships/image" Target="../media/image8.png"/></Relationships>
</file>

<file path=ppt/slides/_rels/slide405.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9.png"/><Relationship Id="rId7" Type="http://schemas.openxmlformats.org/officeDocument/2006/relationships/image" Target="../media/image262.png"/><Relationship Id="rId2" Type="http://schemas.openxmlformats.org/officeDocument/2006/relationships/notesSlide" Target="../notesSlides/notesSlide405.xml"/><Relationship Id="rId1" Type="http://schemas.openxmlformats.org/officeDocument/2006/relationships/slideLayout" Target="../slideLayouts/slideLayout12.xml"/><Relationship Id="rId6" Type="http://schemas.openxmlformats.org/officeDocument/2006/relationships/image" Target="../media/image260.png"/><Relationship Id="rId5" Type="http://schemas.openxmlformats.org/officeDocument/2006/relationships/image" Target="../media/image223.png"/><Relationship Id="rId4" Type="http://schemas.openxmlformats.org/officeDocument/2006/relationships/image" Target="../media/image8.png"/><Relationship Id="rId9" Type="http://schemas.openxmlformats.org/officeDocument/2006/relationships/image" Target="../media/image239.png"/></Relationships>
</file>

<file path=ppt/slides/_rels/slide406.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259.png"/><Relationship Id="rId7" Type="http://schemas.openxmlformats.org/officeDocument/2006/relationships/image" Target="../media/image261.png"/><Relationship Id="rId2" Type="http://schemas.openxmlformats.org/officeDocument/2006/relationships/notesSlide" Target="../notesSlides/notesSlide406.xml"/><Relationship Id="rId1" Type="http://schemas.openxmlformats.org/officeDocument/2006/relationships/slideLayout" Target="../slideLayouts/slideLayout12.xml"/><Relationship Id="rId6" Type="http://schemas.openxmlformats.org/officeDocument/2006/relationships/image" Target="../media/image260.png"/><Relationship Id="rId5" Type="http://schemas.openxmlformats.org/officeDocument/2006/relationships/image" Target="../media/image223.png"/><Relationship Id="rId4" Type="http://schemas.openxmlformats.org/officeDocument/2006/relationships/image" Target="../media/image8.png"/><Relationship Id="rId9" Type="http://schemas.openxmlformats.org/officeDocument/2006/relationships/image" Target="../media/image239.png"/></Relationships>
</file>

<file path=ppt/slides/_rels/slide407.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259.png"/><Relationship Id="rId7" Type="http://schemas.openxmlformats.org/officeDocument/2006/relationships/image" Target="../media/image261.png"/><Relationship Id="rId2" Type="http://schemas.openxmlformats.org/officeDocument/2006/relationships/notesSlide" Target="../notesSlides/notesSlide407.xml"/><Relationship Id="rId1" Type="http://schemas.openxmlformats.org/officeDocument/2006/relationships/slideLayout" Target="../slideLayouts/slideLayout12.xml"/><Relationship Id="rId6" Type="http://schemas.openxmlformats.org/officeDocument/2006/relationships/image" Target="../media/image260.png"/><Relationship Id="rId5" Type="http://schemas.openxmlformats.org/officeDocument/2006/relationships/image" Target="../media/image223.png"/><Relationship Id="rId4" Type="http://schemas.openxmlformats.org/officeDocument/2006/relationships/image" Target="../media/image8.png"/><Relationship Id="rId9" Type="http://schemas.openxmlformats.org/officeDocument/2006/relationships/image" Target="../media/image239.png"/></Relationships>
</file>

<file path=ppt/slides/_rels/slide408.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9.png"/><Relationship Id="rId7" Type="http://schemas.openxmlformats.org/officeDocument/2006/relationships/image" Target="../media/image10.png"/><Relationship Id="rId2" Type="http://schemas.openxmlformats.org/officeDocument/2006/relationships/notesSlide" Target="../notesSlides/notesSlide408.xml"/><Relationship Id="rId1" Type="http://schemas.openxmlformats.org/officeDocument/2006/relationships/slideLayout" Target="../slideLayouts/slideLayout12.xml"/><Relationship Id="rId6" Type="http://schemas.openxmlformats.org/officeDocument/2006/relationships/image" Target="../media/image260.png"/><Relationship Id="rId5" Type="http://schemas.openxmlformats.org/officeDocument/2006/relationships/image" Target="../media/image223.png"/><Relationship Id="rId10" Type="http://schemas.openxmlformats.org/officeDocument/2006/relationships/image" Target="../media/image239.png"/><Relationship Id="rId4" Type="http://schemas.openxmlformats.org/officeDocument/2006/relationships/image" Target="../media/image8.png"/><Relationship Id="rId9" Type="http://schemas.openxmlformats.org/officeDocument/2006/relationships/image" Target="../media/image262.png"/></Relationships>
</file>

<file path=ppt/slides/_rels/slide409.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259.png"/><Relationship Id="rId7" Type="http://schemas.openxmlformats.org/officeDocument/2006/relationships/image" Target="../media/image10.png"/><Relationship Id="rId2" Type="http://schemas.openxmlformats.org/officeDocument/2006/relationships/notesSlide" Target="../notesSlides/notesSlide409.xml"/><Relationship Id="rId1" Type="http://schemas.openxmlformats.org/officeDocument/2006/relationships/slideLayout" Target="../slideLayouts/slideLayout12.xml"/><Relationship Id="rId6" Type="http://schemas.openxmlformats.org/officeDocument/2006/relationships/image" Target="../media/image260.png"/><Relationship Id="rId11" Type="http://schemas.openxmlformats.org/officeDocument/2006/relationships/image" Target="../media/image239.png"/><Relationship Id="rId5" Type="http://schemas.openxmlformats.org/officeDocument/2006/relationships/image" Target="../media/image223.png"/><Relationship Id="rId10" Type="http://schemas.openxmlformats.org/officeDocument/2006/relationships/image" Target="../media/image262.png"/><Relationship Id="rId4" Type="http://schemas.openxmlformats.org/officeDocument/2006/relationships/image" Target="../media/image8.png"/><Relationship Id="rId9" Type="http://schemas.openxmlformats.org/officeDocument/2006/relationships/image" Target="../media/image261.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8.png"/></Relationships>
</file>

<file path=ppt/slides/_rels/slide410.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259.png"/><Relationship Id="rId7" Type="http://schemas.openxmlformats.org/officeDocument/2006/relationships/image" Target="../media/image10.png"/><Relationship Id="rId2" Type="http://schemas.openxmlformats.org/officeDocument/2006/relationships/notesSlide" Target="../notesSlides/notesSlide410.xml"/><Relationship Id="rId1" Type="http://schemas.openxmlformats.org/officeDocument/2006/relationships/slideLayout" Target="../slideLayouts/slideLayout12.xml"/><Relationship Id="rId6" Type="http://schemas.openxmlformats.org/officeDocument/2006/relationships/image" Target="../media/image260.png"/><Relationship Id="rId11" Type="http://schemas.openxmlformats.org/officeDocument/2006/relationships/image" Target="../media/image239.png"/><Relationship Id="rId5" Type="http://schemas.openxmlformats.org/officeDocument/2006/relationships/image" Target="../media/image223.png"/><Relationship Id="rId10" Type="http://schemas.openxmlformats.org/officeDocument/2006/relationships/image" Target="../media/image262.png"/><Relationship Id="rId4" Type="http://schemas.openxmlformats.org/officeDocument/2006/relationships/image" Target="../media/image8.png"/><Relationship Id="rId9" Type="http://schemas.openxmlformats.org/officeDocument/2006/relationships/image" Target="../media/image261.png"/></Relationships>
</file>

<file path=ppt/slides/_rels/slide411.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259.png"/><Relationship Id="rId7" Type="http://schemas.openxmlformats.org/officeDocument/2006/relationships/image" Target="../media/image10.png"/><Relationship Id="rId12" Type="http://schemas.openxmlformats.org/officeDocument/2006/relationships/image" Target="../media/image239.png"/><Relationship Id="rId2" Type="http://schemas.openxmlformats.org/officeDocument/2006/relationships/notesSlide" Target="../notesSlides/notesSlide411.xml"/><Relationship Id="rId1" Type="http://schemas.openxmlformats.org/officeDocument/2006/relationships/slideLayout" Target="../slideLayouts/slideLayout12.xml"/><Relationship Id="rId6" Type="http://schemas.openxmlformats.org/officeDocument/2006/relationships/image" Target="../media/image260.png"/><Relationship Id="rId11" Type="http://schemas.openxmlformats.org/officeDocument/2006/relationships/image" Target="../media/image262.png"/><Relationship Id="rId5" Type="http://schemas.openxmlformats.org/officeDocument/2006/relationships/image" Target="../media/image223.png"/><Relationship Id="rId10" Type="http://schemas.openxmlformats.org/officeDocument/2006/relationships/image" Target="../media/image261.png"/><Relationship Id="rId4" Type="http://schemas.openxmlformats.org/officeDocument/2006/relationships/image" Target="../media/image8.png"/><Relationship Id="rId9" Type="http://schemas.openxmlformats.org/officeDocument/2006/relationships/image" Target="../media/image256.png"/></Relationships>
</file>

<file path=ppt/slides/_rels/slide412.xml.rels><?xml version="1.0" encoding="UTF-8" standalone="yes"?>
<Relationships xmlns="http://schemas.openxmlformats.org/package/2006/relationships"><Relationship Id="rId8" Type="http://schemas.openxmlformats.org/officeDocument/2006/relationships/image" Target="../media/image263.png"/><Relationship Id="rId13" Type="http://schemas.openxmlformats.org/officeDocument/2006/relationships/image" Target="../media/image261.png"/><Relationship Id="rId3" Type="http://schemas.openxmlformats.org/officeDocument/2006/relationships/image" Target="../media/image259.png"/><Relationship Id="rId7" Type="http://schemas.openxmlformats.org/officeDocument/2006/relationships/image" Target="../media/image10.png"/><Relationship Id="rId12" Type="http://schemas.openxmlformats.org/officeDocument/2006/relationships/image" Target="../media/image91.png"/><Relationship Id="rId2" Type="http://schemas.openxmlformats.org/officeDocument/2006/relationships/notesSlide" Target="../notesSlides/notesSlide412.xml"/><Relationship Id="rId1" Type="http://schemas.openxmlformats.org/officeDocument/2006/relationships/slideLayout" Target="../slideLayouts/slideLayout12.xml"/><Relationship Id="rId6" Type="http://schemas.openxmlformats.org/officeDocument/2006/relationships/image" Target="../media/image260.png"/><Relationship Id="rId11" Type="http://schemas.openxmlformats.org/officeDocument/2006/relationships/image" Target="../media/image90.png"/><Relationship Id="rId5" Type="http://schemas.openxmlformats.org/officeDocument/2006/relationships/image" Target="../media/image223.png"/><Relationship Id="rId15" Type="http://schemas.openxmlformats.org/officeDocument/2006/relationships/image" Target="../media/image239.png"/><Relationship Id="rId10" Type="http://schemas.openxmlformats.org/officeDocument/2006/relationships/image" Target="../media/image89.png"/><Relationship Id="rId4" Type="http://schemas.openxmlformats.org/officeDocument/2006/relationships/image" Target="../media/image8.png"/><Relationship Id="rId9" Type="http://schemas.openxmlformats.org/officeDocument/2006/relationships/image" Target="../media/image256.png"/><Relationship Id="rId14" Type="http://schemas.openxmlformats.org/officeDocument/2006/relationships/image" Target="../media/image262.png"/></Relationships>
</file>

<file path=ppt/slides/_rels/slide4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3.xml"/><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png"/></Relationships>
</file>

<file path=ppt/slides/_rels/slide4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4.xml"/><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png"/></Relationships>
</file>

<file path=ppt/slides/_rels/slide4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5.xml"/><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png"/></Relationships>
</file>

<file path=ppt/slides/_rels/slide4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6.xml"/><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png"/></Relationships>
</file>

<file path=ppt/slides/_rels/slide4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7.xml"/><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png"/></Relationships>
</file>

<file path=ppt/slides/_rels/slide4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8.xml"/><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png"/></Relationships>
</file>

<file path=ppt/slides/_rels/slide419.xml.rels><?xml version="1.0" encoding="UTF-8" standalone="yes"?>
<Relationships xmlns="http://schemas.openxmlformats.org/package/2006/relationships"><Relationship Id="rId2" Type="http://schemas.openxmlformats.org/officeDocument/2006/relationships/notesSlide" Target="../notesSlides/notesSlide419.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420.xml"/><Relationship Id="rId1" Type="http://schemas.openxmlformats.org/officeDocument/2006/relationships/slideLayout" Target="../slideLayouts/slideLayout14.xml"/></Relationships>
</file>

<file path=ppt/slides/_rels/slide42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421.xml"/><Relationship Id="rId1" Type="http://schemas.openxmlformats.org/officeDocument/2006/relationships/slideLayout" Target="../slideLayouts/slideLayout14.xml"/></Relationships>
</file>

<file path=ppt/slides/_rels/slide42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22.xml"/><Relationship Id="rId1" Type="http://schemas.openxmlformats.org/officeDocument/2006/relationships/slideLayout" Target="../slideLayouts/slideLayout14.xml"/><Relationship Id="rId4" Type="http://schemas.openxmlformats.org/officeDocument/2006/relationships/image" Target="../media/image264.png"/></Relationships>
</file>

<file path=ppt/slides/_rels/slide42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23.xml"/><Relationship Id="rId1" Type="http://schemas.openxmlformats.org/officeDocument/2006/relationships/slideLayout" Target="../slideLayouts/slideLayout14.xml"/><Relationship Id="rId4" Type="http://schemas.openxmlformats.org/officeDocument/2006/relationships/image" Target="../media/image264.png"/></Relationships>
</file>

<file path=ppt/slides/_rels/slide424.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24.xml"/><Relationship Id="rId1" Type="http://schemas.openxmlformats.org/officeDocument/2006/relationships/slideLayout" Target="../slideLayouts/slideLayout14.xml"/><Relationship Id="rId4" Type="http://schemas.openxmlformats.org/officeDocument/2006/relationships/image" Target="../media/image264.png"/></Relationships>
</file>

<file path=ppt/slides/_rels/slide425.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25.xml"/><Relationship Id="rId1" Type="http://schemas.openxmlformats.org/officeDocument/2006/relationships/slideLayout" Target="../slideLayouts/slideLayout14.xml"/><Relationship Id="rId4" Type="http://schemas.openxmlformats.org/officeDocument/2006/relationships/image" Target="../media/image264.png"/></Relationships>
</file>

<file path=ppt/slides/_rels/slide426.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26.xml"/><Relationship Id="rId1" Type="http://schemas.openxmlformats.org/officeDocument/2006/relationships/slideLayout" Target="../slideLayouts/slideLayout14.xml"/><Relationship Id="rId4" Type="http://schemas.openxmlformats.org/officeDocument/2006/relationships/image" Target="../media/image264.png"/></Relationships>
</file>

<file path=ppt/slides/_rels/slide427.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27.xml"/><Relationship Id="rId1" Type="http://schemas.openxmlformats.org/officeDocument/2006/relationships/slideLayout" Target="../slideLayouts/slideLayout14.xml"/><Relationship Id="rId4" Type="http://schemas.openxmlformats.org/officeDocument/2006/relationships/image" Target="../media/image264.png"/></Relationships>
</file>

<file path=ppt/slides/_rels/slide4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12.xml"/><Relationship Id="rId5" Type="http://schemas.openxmlformats.org/officeDocument/2006/relationships/hyperlink" Target="https://doi.org/10.1038/s41398-022-02238-9" TargetMode="Externa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0.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3.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3" Type="http://schemas.openxmlformats.org/officeDocument/2006/relationships/hyperlink" Target="https://doi.org/10.3389/fpsyt.2020.586083" TargetMode="External"/><Relationship Id="rId2" Type="http://schemas.openxmlformats.org/officeDocument/2006/relationships/notesSlide" Target="../notesSlides/notesSlide84.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hyperlink" Target="https://www.frontiersin.org/research-topics/11785#articles"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6.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hyperlink" Target="https://doi.org/10.3389/fpsyt.2020.586083" TargetMode="External"/><Relationship Id="rId2" Type="http://schemas.openxmlformats.org/officeDocument/2006/relationships/notesSlide" Target="../notesSlides/notesSlide88.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hyperlink" Target="https://www.frontiersin.org/research-topics/11785#articles"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0.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1.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3.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4.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5.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6.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571500" y="219075"/>
            <a:ext cx="4800599" cy="4800599"/>
          </a:xfrm>
          <a:prstGeom prst="rect">
            <a:avLst/>
          </a:prstGeom>
          <a:noFill/>
          <a:ln>
            <a:noFill/>
          </a:ln>
        </p:spPr>
      </p:pic>
      <p:sp>
        <p:nvSpPr>
          <p:cNvPr id="100" name="Google Shape;100;p25"/>
          <p:cNvSpPr txBox="1"/>
          <p:nvPr/>
        </p:nvSpPr>
        <p:spPr>
          <a:xfrm>
            <a:off x="5772150" y="1266825"/>
            <a:ext cx="3390900" cy="209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400">
                <a:solidFill>
                  <a:srgbClr val="3D85C6"/>
                </a:solidFill>
              </a:rPr>
              <a:t>Mood Stabilizers</a:t>
            </a:r>
            <a:endParaRPr sz="4400">
              <a:solidFill>
                <a:srgbClr val="3D85C6"/>
              </a:solidFill>
            </a:endParaRPr>
          </a:p>
          <a:p>
            <a:pPr marL="0" lvl="0" indent="0" algn="l" rtl="0">
              <a:spcBef>
                <a:spcPts val="0"/>
              </a:spcBef>
              <a:spcAft>
                <a:spcPts val="0"/>
              </a:spcAft>
              <a:buNone/>
            </a:pPr>
            <a:endParaRPr>
              <a:solidFill>
                <a:srgbClr val="3D85C6"/>
              </a:solidFill>
            </a:endParaRPr>
          </a:p>
          <a:p>
            <a:pPr marL="0" lvl="0" indent="0" algn="l" rtl="0">
              <a:spcBef>
                <a:spcPts val="0"/>
              </a:spcBef>
              <a:spcAft>
                <a:spcPts val="0"/>
              </a:spcAft>
              <a:buNone/>
            </a:pPr>
            <a:r>
              <a:rPr lang="en" sz="2200">
                <a:solidFill>
                  <a:srgbClr val="3D85C6"/>
                </a:solidFill>
              </a:rPr>
              <a:t>Jason Cafer MD</a:t>
            </a:r>
            <a:endParaRPr sz="2200">
              <a:solidFill>
                <a:srgbClr val="3D85C6"/>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pic>
        <p:nvPicPr>
          <p:cNvPr id="929" name="Google Shape;929;p80"/>
          <p:cNvPicPr preferRelativeResize="0"/>
          <p:nvPr/>
        </p:nvPicPr>
        <p:blipFill rotWithShape="1">
          <a:blip r:embed="rId3">
            <a:alphaModFix amt="81000"/>
          </a:blip>
          <a:srcRect l="732" r="1620"/>
          <a:stretch/>
        </p:blipFill>
        <p:spPr>
          <a:xfrm rot="10800000" flipH="1">
            <a:off x="71550" y="1051325"/>
            <a:ext cx="8919650" cy="1574050"/>
          </a:xfrm>
          <a:prstGeom prst="rect">
            <a:avLst/>
          </a:prstGeom>
          <a:noFill/>
          <a:ln>
            <a:noFill/>
          </a:ln>
        </p:spPr>
      </p:pic>
      <p:pic>
        <p:nvPicPr>
          <p:cNvPr id="930" name="Google Shape;930;p80"/>
          <p:cNvPicPr preferRelativeResize="0"/>
          <p:nvPr/>
        </p:nvPicPr>
        <p:blipFill rotWithShape="1">
          <a:blip r:embed="rId4">
            <a:alphaModFix amt="69000"/>
          </a:blip>
          <a:srcRect l="-732" r="1732"/>
          <a:stretch/>
        </p:blipFill>
        <p:spPr>
          <a:xfrm>
            <a:off x="0" y="2863850"/>
            <a:ext cx="8986324" cy="1518425"/>
          </a:xfrm>
          <a:prstGeom prst="rect">
            <a:avLst/>
          </a:prstGeom>
          <a:noFill/>
          <a:ln>
            <a:noFill/>
          </a:ln>
        </p:spPr>
      </p:pic>
      <p:grpSp>
        <p:nvGrpSpPr>
          <p:cNvPr id="931" name="Google Shape;931;p80"/>
          <p:cNvGrpSpPr/>
          <p:nvPr/>
        </p:nvGrpSpPr>
        <p:grpSpPr>
          <a:xfrm>
            <a:off x="66862" y="641425"/>
            <a:ext cx="9010274" cy="4305276"/>
            <a:chOff x="-188325" y="1103550"/>
            <a:chExt cx="9010274" cy="4305276"/>
          </a:xfrm>
        </p:grpSpPr>
        <p:pic>
          <p:nvPicPr>
            <p:cNvPr id="932" name="Google Shape;932;p80"/>
            <p:cNvPicPr preferRelativeResize="0"/>
            <p:nvPr/>
          </p:nvPicPr>
          <p:blipFill rotWithShape="1">
            <a:blip r:embed="rId5">
              <a:alphaModFix/>
            </a:blip>
            <a:srcRect l="21935" b="2353"/>
            <a:stretch/>
          </p:blipFill>
          <p:spPr>
            <a:xfrm>
              <a:off x="4715100" y="3140175"/>
              <a:ext cx="4106849" cy="2268651"/>
            </a:xfrm>
            <a:prstGeom prst="rect">
              <a:avLst/>
            </a:prstGeom>
            <a:noFill/>
            <a:ln>
              <a:noFill/>
            </a:ln>
          </p:spPr>
        </p:pic>
        <p:pic>
          <p:nvPicPr>
            <p:cNvPr id="933" name="Google Shape;933;p80"/>
            <p:cNvPicPr preferRelativeResize="0"/>
            <p:nvPr/>
          </p:nvPicPr>
          <p:blipFill>
            <a:blip r:embed="rId6">
              <a:alphaModFix/>
            </a:blip>
            <a:stretch>
              <a:fillRect/>
            </a:stretch>
          </p:blipFill>
          <p:spPr>
            <a:xfrm>
              <a:off x="-188325" y="1103550"/>
              <a:ext cx="4903425" cy="2127975"/>
            </a:xfrm>
            <a:prstGeom prst="rect">
              <a:avLst/>
            </a:prstGeom>
            <a:noFill/>
            <a:ln>
              <a:noFill/>
            </a:ln>
          </p:spPr>
        </p:pic>
      </p:grpSp>
      <p:sp>
        <p:nvSpPr>
          <p:cNvPr id="934" name="Google Shape;934;p80"/>
          <p:cNvSpPr txBox="1"/>
          <p:nvPr/>
        </p:nvSpPr>
        <p:spPr>
          <a:xfrm rot="-5400000">
            <a:off x="-585949" y="1537300"/>
            <a:ext cx="16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elevated mood</a:t>
            </a:r>
            <a:endParaRPr b="1"/>
          </a:p>
        </p:txBody>
      </p:sp>
      <p:sp>
        <p:nvSpPr>
          <p:cNvPr id="935" name="Google Shape;935;p80"/>
          <p:cNvSpPr txBox="1"/>
          <p:nvPr/>
        </p:nvSpPr>
        <p:spPr>
          <a:xfrm rot="-5400000">
            <a:off x="-585949" y="3389574"/>
            <a:ext cx="16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depressed mood</a:t>
            </a:r>
            <a:endParaRPr b="1"/>
          </a:p>
        </p:txBody>
      </p:sp>
    </p:spTree>
    <p:extLst>
      <p:ext uri="{BB962C8B-B14F-4D97-AF65-F5344CB8AC3E}">
        <p14:creationId xmlns:p14="http://schemas.microsoft.com/office/powerpoint/2010/main" val="33462381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158"/>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58"/>
          <p:cNvSpPr txBox="1"/>
          <p:nvPr/>
        </p:nvSpPr>
        <p:spPr>
          <a:xfrm>
            <a:off x="983775" y="3311550"/>
            <a:ext cx="7236000" cy="1234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400"/>
              </a:spcBef>
              <a:spcAft>
                <a:spcPts val="0"/>
              </a:spcAft>
              <a:buClr>
                <a:schemeClr val="dk1"/>
              </a:buClr>
              <a:buSzPts val="1100"/>
              <a:buFont typeface="Arial"/>
              <a:buNone/>
            </a:pPr>
            <a:r>
              <a:rPr lang="en">
                <a:solidFill>
                  <a:schemeClr val="dk1"/>
                </a:solidFill>
                <a:highlight>
                  <a:srgbClr val="FFFFFF"/>
                </a:highlight>
              </a:rPr>
              <a:t>Weight change with lithium was </a:t>
            </a:r>
            <a:r>
              <a:rPr lang="en" b="1">
                <a:solidFill>
                  <a:schemeClr val="dk1"/>
                </a:solidFill>
                <a:highlight>
                  <a:srgbClr val="FFFFFF"/>
                </a:highlight>
              </a:rPr>
              <a:t>not clinically or statistically significant</a:t>
            </a:r>
            <a:r>
              <a:rPr lang="en">
                <a:solidFill>
                  <a:schemeClr val="dk1"/>
                </a:solidFill>
                <a:highlight>
                  <a:srgbClr val="FFFFFF"/>
                </a:highlight>
              </a:rPr>
              <a:t>.</a:t>
            </a:r>
            <a:endParaRPr>
              <a:solidFill>
                <a:schemeClr val="dk1"/>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highlight>
                  <a:srgbClr val="FFFFFF"/>
                </a:highlight>
              </a:rPr>
              <a:t>Weight change with lithium did not differ from placebo.</a:t>
            </a:r>
            <a:endParaRPr>
              <a:solidFill>
                <a:schemeClr val="dk1"/>
              </a:solidFill>
              <a:highlight>
                <a:srgbClr val="FFFFFF"/>
              </a:highlight>
            </a:endParaRPr>
          </a:p>
          <a:p>
            <a:pPr marL="0" lvl="0" indent="0" algn="l" rtl="0">
              <a:lnSpc>
                <a:spcPct val="115000"/>
              </a:lnSpc>
              <a:spcBef>
                <a:spcPts val="1200"/>
              </a:spcBef>
              <a:spcAft>
                <a:spcPts val="1200"/>
              </a:spcAft>
              <a:buNone/>
            </a:pPr>
            <a:endParaRPr sz="1600">
              <a:solidFill>
                <a:schemeClr val="dk1"/>
              </a:solidFill>
              <a:highlight>
                <a:srgbClr val="FFFFFF"/>
              </a:highlight>
            </a:endParaRPr>
          </a:p>
        </p:txBody>
      </p:sp>
      <p:sp>
        <p:nvSpPr>
          <p:cNvPr id="1802" name="Google Shape;1802;p158"/>
          <p:cNvSpPr txBox="1"/>
          <p:nvPr/>
        </p:nvSpPr>
        <p:spPr>
          <a:xfrm>
            <a:off x="901225" y="23409"/>
            <a:ext cx="6339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weight gain?</a:t>
            </a:r>
            <a:endParaRPr sz="2400">
              <a:solidFill>
                <a:schemeClr val="lt1"/>
              </a:solidFill>
            </a:endParaRPr>
          </a:p>
        </p:txBody>
      </p:sp>
      <p:pic>
        <p:nvPicPr>
          <p:cNvPr id="1803" name="Google Shape;1803;p158"/>
          <p:cNvPicPr preferRelativeResize="0"/>
          <p:nvPr/>
        </p:nvPicPr>
        <p:blipFill>
          <a:blip r:embed="rId3">
            <a:alphaModFix/>
          </a:blip>
          <a:stretch>
            <a:fillRect/>
          </a:stretch>
        </p:blipFill>
        <p:spPr>
          <a:xfrm>
            <a:off x="1026700" y="1010725"/>
            <a:ext cx="3840624" cy="2134300"/>
          </a:xfrm>
          <a:prstGeom prst="rect">
            <a:avLst/>
          </a:prstGeom>
          <a:noFill/>
          <a:ln>
            <a:noFill/>
          </a:ln>
          <a:effectLst>
            <a:outerShdw blurRad="57150" dist="19050" dir="5400000" algn="bl" rotWithShape="0">
              <a:srgbClr val="000000">
                <a:alpha val="50000"/>
              </a:srgbClr>
            </a:outerShdw>
          </a:effectLst>
        </p:spPr>
      </p:pic>
      <p:sp>
        <p:nvSpPr>
          <p:cNvPr id="1804" name="Google Shape;1804;p158"/>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58"/>
          <p:cNvSpPr txBox="1"/>
          <p:nvPr/>
        </p:nvSpPr>
        <p:spPr>
          <a:xfrm>
            <a:off x="275075" y="4809398"/>
            <a:ext cx="8809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Gomes-da-Costa, et al. Lithium therapy and weight change in people with bipolar disorder: A systematic review and meta-analysis, Neuroscience &amp; Biobehavioral Reviews, Volume 134, 2022.</a:t>
            </a:r>
            <a:endParaRPr sz="800">
              <a:solidFill>
                <a:schemeClr val="lt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pic>
        <p:nvPicPr>
          <p:cNvPr id="1810" name="Google Shape;1810;p159"/>
          <p:cNvPicPr preferRelativeResize="0"/>
          <p:nvPr/>
        </p:nvPicPr>
        <p:blipFill rotWithShape="1">
          <a:blip r:embed="rId3">
            <a:alphaModFix/>
          </a:blip>
          <a:srcRect b="36532"/>
          <a:stretch/>
        </p:blipFill>
        <p:spPr>
          <a:xfrm>
            <a:off x="967650" y="1307100"/>
            <a:ext cx="3604350" cy="1433575"/>
          </a:xfrm>
          <a:prstGeom prst="rect">
            <a:avLst/>
          </a:prstGeom>
          <a:noFill/>
          <a:ln>
            <a:noFill/>
          </a:ln>
          <a:effectLst>
            <a:outerShdw blurRad="57150" dist="19050" dir="5400000" algn="bl" rotWithShape="0">
              <a:srgbClr val="000000">
                <a:alpha val="50000"/>
              </a:srgbClr>
            </a:outerShdw>
          </a:effectLst>
        </p:spPr>
      </p:pic>
      <p:sp>
        <p:nvSpPr>
          <p:cNvPr id="1811" name="Google Shape;1811;p159"/>
          <p:cNvSpPr txBox="1"/>
          <p:nvPr/>
        </p:nvSpPr>
        <p:spPr>
          <a:xfrm>
            <a:off x="4782525" y="1307100"/>
            <a:ext cx="4168200" cy="3355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300">
                <a:solidFill>
                  <a:srgbClr val="091405"/>
                </a:solidFill>
              </a:rPr>
              <a:t>Retrospective observational analysis </a:t>
            </a:r>
            <a:endParaRPr sz="1300">
              <a:solidFill>
                <a:srgbClr val="091405"/>
              </a:solidFill>
            </a:endParaRPr>
          </a:p>
          <a:p>
            <a:pPr marL="457200" lvl="0" indent="-311150" algn="l" rtl="0">
              <a:lnSpc>
                <a:spcPct val="100000"/>
              </a:lnSpc>
              <a:spcBef>
                <a:spcPts val="1000"/>
              </a:spcBef>
              <a:spcAft>
                <a:spcPts val="0"/>
              </a:spcAft>
              <a:buClr>
                <a:srgbClr val="091405"/>
              </a:buClr>
              <a:buSzPts val="1300"/>
              <a:buChar char="●"/>
            </a:pPr>
            <a:r>
              <a:rPr lang="en" sz="1300">
                <a:solidFill>
                  <a:srgbClr val="091405"/>
                </a:solidFill>
              </a:rPr>
              <a:t>Residential addiction treatment</a:t>
            </a:r>
            <a:endParaRPr sz="1300">
              <a:solidFill>
                <a:srgbClr val="091405"/>
              </a:solidFill>
            </a:endParaRPr>
          </a:p>
          <a:p>
            <a:pPr marL="457200" lvl="0" indent="-311150" algn="l" rtl="0">
              <a:lnSpc>
                <a:spcPct val="100000"/>
              </a:lnSpc>
              <a:spcBef>
                <a:spcPts val="1000"/>
              </a:spcBef>
              <a:spcAft>
                <a:spcPts val="0"/>
              </a:spcAft>
              <a:buClr>
                <a:srgbClr val="091405"/>
              </a:buClr>
              <a:buSzPts val="1300"/>
              <a:buChar char="●"/>
            </a:pPr>
            <a:r>
              <a:rPr lang="en" sz="1300" b="1">
                <a:solidFill>
                  <a:srgbClr val="091405"/>
                </a:solidFill>
              </a:rPr>
              <a:t>150 mg lithium </a:t>
            </a:r>
            <a:r>
              <a:rPr lang="en" sz="1300">
                <a:solidFill>
                  <a:srgbClr val="091405"/>
                </a:solidFill>
              </a:rPr>
              <a:t>as a substitute for or supplement to antidepressants and anxiolytics. </a:t>
            </a:r>
            <a:endParaRPr sz="1300">
              <a:solidFill>
                <a:srgbClr val="091405"/>
              </a:solidFill>
            </a:endParaRPr>
          </a:p>
          <a:p>
            <a:pPr marL="457200" lvl="0" indent="-311150" algn="l" rtl="0">
              <a:lnSpc>
                <a:spcPct val="100000"/>
              </a:lnSpc>
              <a:spcBef>
                <a:spcPts val="1000"/>
              </a:spcBef>
              <a:spcAft>
                <a:spcPts val="0"/>
              </a:spcAft>
              <a:buClr>
                <a:srgbClr val="091405"/>
              </a:buClr>
              <a:buSzPts val="1300"/>
              <a:buChar char="●"/>
            </a:pPr>
            <a:r>
              <a:rPr lang="en" sz="1300">
                <a:solidFill>
                  <a:srgbClr val="091405"/>
                </a:solidFill>
              </a:rPr>
              <a:t>Program completion rate doubled</a:t>
            </a:r>
            <a:endParaRPr sz="1300">
              <a:solidFill>
                <a:srgbClr val="091405"/>
              </a:solidFill>
            </a:endParaRPr>
          </a:p>
          <a:p>
            <a:pPr marL="457200" lvl="0" indent="-311150" algn="l" rtl="0">
              <a:lnSpc>
                <a:spcPct val="100000"/>
              </a:lnSpc>
              <a:spcBef>
                <a:spcPts val="1000"/>
              </a:spcBef>
              <a:spcAft>
                <a:spcPts val="0"/>
              </a:spcAft>
              <a:buClr>
                <a:srgbClr val="091405"/>
              </a:buClr>
              <a:buSzPts val="1300"/>
              <a:buChar char="●"/>
            </a:pPr>
            <a:r>
              <a:rPr lang="en" sz="1300">
                <a:solidFill>
                  <a:srgbClr val="091405"/>
                </a:solidFill>
              </a:rPr>
              <a:t>Employment rate doubled</a:t>
            </a:r>
            <a:endParaRPr sz="1300">
              <a:solidFill>
                <a:srgbClr val="091405"/>
              </a:solidFill>
            </a:endParaRPr>
          </a:p>
          <a:p>
            <a:pPr marL="457200" lvl="0" indent="-311150" algn="l" rtl="0">
              <a:lnSpc>
                <a:spcPct val="100000"/>
              </a:lnSpc>
              <a:spcBef>
                <a:spcPts val="1000"/>
              </a:spcBef>
              <a:spcAft>
                <a:spcPts val="0"/>
              </a:spcAft>
              <a:buClr>
                <a:srgbClr val="091405"/>
              </a:buClr>
              <a:buSzPts val="1300"/>
              <a:buChar char="●"/>
            </a:pPr>
            <a:r>
              <a:rPr lang="en" sz="1300">
                <a:solidFill>
                  <a:srgbClr val="091405"/>
                </a:solidFill>
              </a:rPr>
              <a:t>Lithium levels not detectable with standard lab</a:t>
            </a:r>
            <a:endParaRPr sz="1300">
              <a:solidFill>
                <a:srgbClr val="091405"/>
              </a:solidFill>
            </a:endParaRPr>
          </a:p>
          <a:p>
            <a:pPr marL="457200" lvl="0" indent="-311150" algn="l" rtl="0">
              <a:lnSpc>
                <a:spcPct val="100000"/>
              </a:lnSpc>
              <a:spcBef>
                <a:spcPts val="1000"/>
              </a:spcBef>
              <a:spcAft>
                <a:spcPts val="1000"/>
              </a:spcAft>
              <a:buClr>
                <a:srgbClr val="091405"/>
              </a:buClr>
              <a:buSzPts val="1300"/>
              <a:buChar char="●"/>
            </a:pPr>
            <a:r>
              <a:rPr lang="en" sz="1300">
                <a:solidFill>
                  <a:srgbClr val="091405"/>
                </a:solidFill>
              </a:rPr>
              <a:t>Confounded by the comparison group consisting of patients at the treatment center prior to Dr Gadh's arrival as medical director, which brought an array of changes including deprescribing benzodiazepines.</a:t>
            </a:r>
            <a:endParaRPr sz="1300">
              <a:solidFill>
                <a:srgbClr val="091405"/>
              </a:solidFill>
            </a:endParaRPr>
          </a:p>
        </p:txBody>
      </p:sp>
      <p:sp>
        <p:nvSpPr>
          <p:cNvPr id="1812" name="Google Shape;1812;p159"/>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59"/>
          <p:cNvSpPr txBox="1"/>
          <p:nvPr/>
        </p:nvSpPr>
        <p:spPr>
          <a:xfrm>
            <a:off x="915525" y="32701"/>
            <a:ext cx="81453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Low-dose lithium</a:t>
            </a:r>
            <a:endParaRPr sz="2400">
              <a:solidFill>
                <a:schemeClr val="lt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grpSp>
        <p:nvGrpSpPr>
          <p:cNvPr id="1818" name="Google Shape;1818;p160"/>
          <p:cNvGrpSpPr/>
          <p:nvPr/>
        </p:nvGrpSpPr>
        <p:grpSpPr>
          <a:xfrm>
            <a:off x="329737" y="1854172"/>
            <a:ext cx="2166644" cy="967325"/>
            <a:chOff x="1394796" y="193720"/>
            <a:chExt cx="1326300" cy="592143"/>
          </a:xfrm>
        </p:grpSpPr>
        <p:pic>
          <p:nvPicPr>
            <p:cNvPr id="1819" name="Google Shape;1819;p160" descr="Resultado de imagen para lithium"/>
            <p:cNvPicPr preferRelativeResize="0"/>
            <p:nvPr/>
          </p:nvPicPr>
          <p:blipFill rotWithShape="1">
            <a:blip r:embed="rId3">
              <a:alphaModFix/>
            </a:blip>
            <a:srcRect/>
            <a:stretch/>
          </p:blipFill>
          <p:spPr>
            <a:xfrm>
              <a:off x="1565288" y="193720"/>
              <a:ext cx="665175" cy="313330"/>
            </a:xfrm>
            <a:prstGeom prst="rect">
              <a:avLst/>
            </a:prstGeom>
            <a:noFill/>
            <a:ln>
              <a:noFill/>
            </a:ln>
          </p:spPr>
        </p:pic>
        <p:sp>
          <p:nvSpPr>
            <p:cNvPr id="1820" name="Google Shape;1820;p160"/>
            <p:cNvSpPr txBox="1"/>
            <p:nvPr/>
          </p:nvSpPr>
          <p:spPr>
            <a:xfrm>
              <a:off x="1394796" y="547663"/>
              <a:ext cx="1326300" cy="238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Lithium carbonate</a:t>
              </a:r>
              <a:endParaRPr b="0" i="0" u="none" strike="noStrike" cap="none">
                <a:solidFill>
                  <a:srgbClr val="000000"/>
                </a:solidFill>
                <a:latin typeface="Arial"/>
                <a:ea typeface="Arial"/>
                <a:cs typeface="Arial"/>
                <a:sym typeface="Arial"/>
              </a:endParaRPr>
            </a:p>
          </p:txBody>
        </p:sp>
      </p:grpSp>
      <p:grpSp>
        <p:nvGrpSpPr>
          <p:cNvPr id="1821" name="Google Shape;1821;p160"/>
          <p:cNvGrpSpPr/>
          <p:nvPr/>
        </p:nvGrpSpPr>
        <p:grpSpPr>
          <a:xfrm>
            <a:off x="526770" y="331517"/>
            <a:ext cx="2166644" cy="1166118"/>
            <a:chOff x="2538711" y="207125"/>
            <a:chExt cx="1326300" cy="713833"/>
          </a:xfrm>
        </p:grpSpPr>
        <p:pic>
          <p:nvPicPr>
            <p:cNvPr id="1822" name="Google Shape;1822;p160" descr="Lithium-orotate-2D-skeletal.png"/>
            <p:cNvPicPr preferRelativeResize="0"/>
            <p:nvPr/>
          </p:nvPicPr>
          <p:blipFill rotWithShape="1">
            <a:blip r:embed="rId4">
              <a:alphaModFix/>
            </a:blip>
            <a:srcRect/>
            <a:stretch/>
          </p:blipFill>
          <p:spPr>
            <a:xfrm>
              <a:off x="2616898" y="207125"/>
              <a:ext cx="665176" cy="536923"/>
            </a:xfrm>
            <a:prstGeom prst="rect">
              <a:avLst/>
            </a:prstGeom>
            <a:noFill/>
            <a:ln>
              <a:noFill/>
            </a:ln>
          </p:spPr>
        </p:pic>
        <p:sp>
          <p:nvSpPr>
            <p:cNvPr id="1823" name="Google Shape;1823;p160"/>
            <p:cNvSpPr txBox="1"/>
            <p:nvPr/>
          </p:nvSpPr>
          <p:spPr>
            <a:xfrm>
              <a:off x="2538711" y="682758"/>
              <a:ext cx="1326300" cy="238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Lithium orotate</a:t>
              </a:r>
              <a:endParaRPr b="0" i="0" u="none" strike="noStrike" cap="none">
                <a:solidFill>
                  <a:srgbClr val="000000"/>
                </a:solidFill>
                <a:latin typeface="Arial"/>
                <a:ea typeface="Arial"/>
                <a:cs typeface="Arial"/>
                <a:sym typeface="Arial"/>
              </a:endParaRPr>
            </a:p>
          </p:txBody>
        </p:sp>
      </p:grpSp>
      <p:grpSp>
        <p:nvGrpSpPr>
          <p:cNvPr id="1824" name="Google Shape;1824;p160"/>
          <p:cNvGrpSpPr/>
          <p:nvPr/>
        </p:nvGrpSpPr>
        <p:grpSpPr>
          <a:xfrm>
            <a:off x="199612" y="3376833"/>
            <a:ext cx="2426909" cy="1058740"/>
            <a:chOff x="-2336394" y="156355"/>
            <a:chExt cx="1485620" cy="648103"/>
          </a:xfrm>
        </p:grpSpPr>
        <p:pic>
          <p:nvPicPr>
            <p:cNvPr id="1825" name="Google Shape;1825;p160" descr="Resultado de imagen para lithium citrate"/>
            <p:cNvPicPr preferRelativeResize="0"/>
            <p:nvPr/>
          </p:nvPicPr>
          <p:blipFill rotWithShape="1">
            <a:blip r:embed="rId5">
              <a:alphaModFix/>
            </a:blip>
            <a:srcRect/>
            <a:stretch/>
          </p:blipFill>
          <p:spPr>
            <a:xfrm>
              <a:off x="-2336394" y="156355"/>
              <a:ext cx="1100256" cy="409900"/>
            </a:xfrm>
            <a:prstGeom prst="rect">
              <a:avLst/>
            </a:prstGeom>
            <a:noFill/>
            <a:ln>
              <a:noFill/>
            </a:ln>
          </p:spPr>
        </p:pic>
        <p:sp>
          <p:nvSpPr>
            <p:cNvPr id="1826" name="Google Shape;1826;p160"/>
            <p:cNvSpPr txBox="1"/>
            <p:nvPr/>
          </p:nvSpPr>
          <p:spPr>
            <a:xfrm>
              <a:off x="-2177074" y="566258"/>
              <a:ext cx="1326300" cy="238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Lithium citrate</a:t>
              </a:r>
              <a:endParaRPr b="0" i="0" u="none" strike="noStrike" cap="none">
                <a:solidFill>
                  <a:srgbClr val="000000"/>
                </a:solidFill>
                <a:latin typeface="Arial"/>
                <a:ea typeface="Arial"/>
                <a:cs typeface="Arial"/>
                <a:sym typeface="Arial"/>
              </a:endParaRPr>
            </a:p>
          </p:txBody>
        </p:sp>
      </p:grpSp>
      <p:pic>
        <p:nvPicPr>
          <p:cNvPr id="1827" name="Google Shape;1827;p160"/>
          <p:cNvPicPr preferRelativeResize="0"/>
          <p:nvPr/>
        </p:nvPicPr>
        <p:blipFill>
          <a:blip r:embed="rId6">
            <a:alphaModFix/>
          </a:blip>
          <a:stretch>
            <a:fillRect/>
          </a:stretch>
        </p:blipFill>
        <p:spPr>
          <a:xfrm>
            <a:off x="2947902" y="1785275"/>
            <a:ext cx="1361499" cy="2719376"/>
          </a:xfrm>
          <a:prstGeom prst="rect">
            <a:avLst/>
          </a:prstGeom>
          <a:noFill/>
          <a:ln>
            <a:noFill/>
          </a:ln>
        </p:spPr>
      </p:pic>
      <p:pic>
        <p:nvPicPr>
          <p:cNvPr id="1828" name="Google Shape;1828;p160"/>
          <p:cNvPicPr preferRelativeResize="0"/>
          <p:nvPr/>
        </p:nvPicPr>
        <p:blipFill>
          <a:blip r:embed="rId7">
            <a:alphaModFix/>
          </a:blip>
          <a:stretch>
            <a:fillRect/>
          </a:stretch>
        </p:blipFill>
        <p:spPr>
          <a:xfrm>
            <a:off x="4467625" y="1893100"/>
            <a:ext cx="2727900" cy="1424000"/>
          </a:xfrm>
          <a:prstGeom prst="rect">
            <a:avLst/>
          </a:prstGeom>
          <a:noFill/>
          <a:ln>
            <a:noFill/>
          </a:ln>
        </p:spPr>
      </p:pic>
      <p:sp>
        <p:nvSpPr>
          <p:cNvPr id="1829" name="Google Shape;1829;p160"/>
          <p:cNvSpPr txBox="1"/>
          <p:nvPr/>
        </p:nvSpPr>
        <p:spPr>
          <a:xfrm>
            <a:off x="2804800" y="428725"/>
            <a:ext cx="5796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rPr>
              <a:t>U.S. dietary intake of lithium ~ 0.6 - 3.1 mg daily (Schrauzer, 2002).</a:t>
            </a:r>
            <a:endParaRPr>
              <a:solidFill>
                <a:schemeClr val="dk1"/>
              </a:solidFill>
            </a:endParaRPr>
          </a:p>
          <a:p>
            <a:pPr marL="0" lvl="0" indent="0" algn="l" rtl="0">
              <a:spcBef>
                <a:spcPts val="0"/>
              </a:spcBef>
              <a:spcAft>
                <a:spcPts val="0"/>
              </a:spcAft>
              <a:buNone/>
            </a:pPr>
            <a:endParaRPr>
              <a:solidFill>
                <a:srgbClr val="091405"/>
              </a:solidFill>
            </a:endParaRPr>
          </a:p>
          <a:p>
            <a:pPr marL="0" lvl="0" indent="0" algn="l" rtl="0">
              <a:spcBef>
                <a:spcPts val="0"/>
              </a:spcBef>
              <a:spcAft>
                <a:spcPts val="0"/>
              </a:spcAft>
              <a:buNone/>
            </a:pPr>
            <a:r>
              <a:rPr lang="en">
                <a:solidFill>
                  <a:srgbClr val="091405"/>
                </a:solidFill>
              </a:rPr>
              <a:t>Lithium orotate pills are available on Amazon as 1, 5, 10, and 20 mg equivalents. </a:t>
            </a:r>
            <a:endParaRPr/>
          </a:p>
        </p:txBody>
      </p:sp>
      <p:cxnSp>
        <p:nvCxnSpPr>
          <p:cNvPr id="1830" name="Google Shape;1830;p160"/>
          <p:cNvCxnSpPr/>
          <p:nvPr/>
        </p:nvCxnSpPr>
        <p:spPr>
          <a:xfrm rot="10800000">
            <a:off x="2287000" y="-11700"/>
            <a:ext cx="0" cy="51669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834"/>
        <p:cNvGrpSpPr/>
        <p:nvPr/>
      </p:nvGrpSpPr>
      <p:grpSpPr>
        <a:xfrm>
          <a:off x="0" y="0"/>
          <a:ext cx="0" cy="0"/>
          <a:chOff x="0" y="0"/>
          <a:chExt cx="0" cy="0"/>
        </a:xfrm>
      </p:grpSpPr>
      <p:sp>
        <p:nvSpPr>
          <p:cNvPr id="1835" name="Google Shape;1835;p161"/>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36" name="Google Shape;1836;p161"/>
          <p:cNvPicPr preferRelativeResize="0"/>
          <p:nvPr/>
        </p:nvPicPr>
        <p:blipFill rotWithShape="1">
          <a:blip r:embed="rId3">
            <a:alphaModFix/>
          </a:blip>
          <a:srcRect b="15668"/>
          <a:stretch/>
        </p:blipFill>
        <p:spPr>
          <a:xfrm>
            <a:off x="1025925" y="841600"/>
            <a:ext cx="5920376" cy="2055800"/>
          </a:xfrm>
          <a:prstGeom prst="rect">
            <a:avLst/>
          </a:prstGeom>
          <a:noFill/>
          <a:ln>
            <a:noFill/>
          </a:ln>
          <a:effectLst>
            <a:outerShdw blurRad="57150" dist="19050" dir="5400000" algn="bl" rotWithShape="0">
              <a:srgbClr val="000000">
                <a:alpha val="50000"/>
              </a:srgbClr>
            </a:outerShdw>
          </a:effectLst>
        </p:spPr>
      </p:pic>
      <p:grpSp>
        <p:nvGrpSpPr>
          <p:cNvPr id="1837" name="Google Shape;1837;p161"/>
          <p:cNvGrpSpPr/>
          <p:nvPr/>
        </p:nvGrpSpPr>
        <p:grpSpPr>
          <a:xfrm>
            <a:off x="1025925" y="3152200"/>
            <a:ext cx="1534625" cy="1284100"/>
            <a:chOff x="393525" y="3126700"/>
            <a:chExt cx="1534625" cy="1284100"/>
          </a:xfrm>
        </p:grpSpPr>
        <p:sp>
          <p:nvSpPr>
            <p:cNvPr id="1838" name="Google Shape;1838;p161"/>
            <p:cNvSpPr/>
            <p:nvPr/>
          </p:nvSpPr>
          <p:spPr>
            <a:xfrm>
              <a:off x="393525" y="3126700"/>
              <a:ext cx="1499400" cy="1284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9" name="Google Shape;1839;p161"/>
            <p:cNvGrpSpPr/>
            <p:nvPr/>
          </p:nvGrpSpPr>
          <p:grpSpPr>
            <a:xfrm>
              <a:off x="428750" y="3222225"/>
              <a:ext cx="1499400" cy="1188575"/>
              <a:chOff x="7383350" y="946950"/>
              <a:chExt cx="1499400" cy="1188575"/>
            </a:xfrm>
          </p:grpSpPr>
          <p:pic>
            <p:nvPicPr>
              <p:cNvPr id="1840" name="Google Shape;1840;p161"/>
              <p:cNvPicPr preferRelativeResize="0"/>
              <p:nvPr/>
            </p:nvPicPr>
            <p:blipFill rotWithShape="1">
              <a:blip r:embed="rId4">
                <a:alphaModFix/>
              </a:blip>
              <a:srcRect b="49005"/>
              <a:stretch/>
            </p:blipFill>
            <p:spPr>
              <a:xfrm>
                <a:off x="7383350" y="946950"/>
                <a:ext cx="1281600" cy="554800"/>
              </a:xfrm>
              <a:prstGeom prst="rect">
                <a:avLst/>
              </a:prstGeom>
              <a:noFill/>
              <a:ln>
                <a:noFill/>
              </a:ln>
            </p:spPr>
          </p:pic>
          <p:sp>
            <p:nvSpPr>
              <p:cNvPr id="1841" name="Google Shape;1841;p161"/>
              <p:cNvSpPr txBox="1"/>
              <p:nvPr/>
            </p:nvSpPr>
            <p:spPr>
              <a:xfrm>
                <a:off x="7383350" y="1396625"/>
                <a:ext cx="1499400" cy="738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900"/>
                  </a:spcAft>
                  <a:buNone/>
                </a:pPr>
                <a:r>
                  <a:rPr lang="en" sz="1200">
                    <a:solidFill>
                      <a:schemeClr val="dk1"/>
                    </a:solidFill>
                    <a:latin typeface="Roboto"/>
                    <a:ea typeface="Roboto"/>
                    <a:cs typeface="Roboto"/>
                    <a:sym typeface="Roboto"/>
                  </a:rPr>
                  <a:t>lithium carbonate 150 mg is the lowest Rx strength</a:t>
                </a:r>
                <a:endParaRPr sz="1200">
                  <a:solidFill>
                    <a:schemeClr val="dk1"/>
                  </a:solidFill>
                  <a:latin typeface="Roboto"/>
                  <a:ea typeface="Roboto"/>
                  <a:cs typeface="Roboto"/>
                  <a:sym typeface="Roboto"/>
                </a:endParaRPr>
              </a:p>
            </p:txBody>
          </p:sp>
        </p:grpSp>
      </p:grpSp>
      <p:sp>
        <p:nvSpPr>
          <p:cNvPr id="1842" name="Google Shape;1842;p161"/>
          <p:cNvSpPr txBox="1"/>
          <p:nvPr/>
        </p:nvSpPr>
        <p:spPr>
          <a:xfrm>
            <a:off x="3173150" y="3078625"/>
            <a:ext cx="51753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None of the “low-dose” lithium studies identified by systematic review specifically used 150 mg.   </a:t>
            </a:r>
            <a:endParaRPr/>
          </a:p>
          <a:p>
            <a:pPr marL="0" lvl="0" indent="0" algn="l" rtl="0">
              <a:spcBef>
                <a:spcPts val="0"/>
              </a:spcBef>
              <a:spcAft>
                <a:spcPts val="0"/>
              </a:spcAft>
              <a:buNone/>
            </a:pPr>
            <a:endParaRPr/>
          </a:p>
          <a:p>
            <a:pPr marL="0" lvl="0" indent="0" algn="l" rtl="0">
              <a:spcBef>
                <a:spcPts val="0"/>
              </a:spcBef>
              <a:spcAft>
                <a:spcPts val="0"/>
              </a:spcAft>
              <a:buNone/>
            </a:pPr>
            <a:r>
              <a:rPr lang="en"/>
              <a:t>Actual mean dose was ~ 350 - 700 mg.</a:t>
            </a:r>
            <a:endParaRPr/>
          </a:p>
          <a:p>
            <a:pPr marL="0" lvl="0" indent="0" algn="l" rtl="0">
              <a:spcBef>
                <a:spcPts val="0"/>
              </a:spcBef>
              <a:spcAft>
                <a:spcPts val="0"/>
              </a:spcAft>
              <a:buNone/>
            </a:pPr>
            <a:endParaRPr/>
          </a:p>
          <a:p>
            <a:pPr marL="0" lvl="0" indent="0" algn="l" rtl="0">
              <a:spcBef>
                <a:spcPts val="0"/>
              </a:spcBef>
              <a:spcAft>
                <a:spcPts val="0"/>
              </a:spcAft>
              <a:buNone/>
            </a:pPr>
            <a:r>
              <a:rPr lang="en"/>
              <a:t>2 were microdose studies using 0.3 mg and 0.4 mg.  </a:t>
            </a:r>
            <a:endParaRPr/>
          </a:p>
          <a:p>
            <a:pPr marL="0" lvl="0" indent="0" algn="l" rtl="0">
              <a:spcBef>
                <a:spcPts val="0"/>
              </a:spcBef>
              <a:spcAft>
                <a:spcPts val="0"/>
              </a:spcAft>
              <a:buNone/>
            </a:pPr>
            <a:endParaRPr/>
          </a:p>
          <a:p>
            <a:pPr marL="0" lvl="0" indent="0" algn="l" rtl="0">
              <a:spcBef>
                <a:spcPts val="0"/>
              </a:spcBef>
              <a:spcAft>
                <a:spcPts val="0"/>
              </a:spcAft>
              <a:buNone/>
            </a:pPr>
            <a:r>
              <a:rPr lang="en"/>
              <a:t>Target blood levels ranged from 0.2 - 0.8. </a:t>
            </a:r>
            <a:endParaRPr/>
          </a:p>
        </p:txBody>
      </p:sp>
      <p:sp>
        <p:nvSpPr>
          <p:cNvPr id="1843" name="Google Shape;1843;p161"/>
          <p:cNvSpPr txBox="1"/>
          <p:nvPr/>
        </p:nvSpPr>
        <p:spPr>
          <a:xfrm>
            <a:off x="915525" y="32701"/>
            <a:ext cx="81453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Low-dose lithium</a:t>
            </a:r>
            <a:endParaRPr sz="2400">
              <a:solidFill>
                <a:schemeClr val="lt1"/>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17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Lithium</a:t>
            </a:r>
            <a:endParaRPr sz="2400"/>
          </a:p>
        </p:txBody>
      </p:sp>
      <p:sp>
        <p:nvSpPr>
          <p:cNvPr id="1913" name="Google Shape;1913;p171"/>
          <p:cNvSpPr txBox="1"/>
          <p:nvPr/>
        </p:nvSpPr>
        <p:spPr>
          <a:xfrm>
            <a:off x="783425" y="764450"/>
            <a:ext cx="7369200" cy="658800"/>
          </a:xfrm>
          <a:prstGeom prst="rect">
            <a:avLst/>
          </a:prstGeom>
          <a:noFill/>
          <a:ln>
            <a:noFill/>
          </a:ln>
        </p:spPr>
        <p:txBody>
          <a:bodyPr spcFirstLastPara="1" wrap="square" lIns="91425" tIns="91425" rIns="91425" bIns="91425" anchor="t" anchorCtr="0">
            <a:noAutofit/>
          </a:bodyPr>
          <a:lstStyle/>
          <a:p>
            <a:pPr marL="444500" lvl="0" indent="-342900" algn="l" rtl="0">
              <a:spcBef>
                <a:spcPts val="0"/>
              </a:spcBef>
              <a:spcAft>
                <a:spcPts val="400"/>
              </a:spcAft>
              <a:buSzPts val="2000"/>
              <a:buFont typeface="Arial" panose="020B0604020202020204" pitchFamily="34" charset="0"/>
              <a:buChar char="•"/>
            </a:pPr>
            <a:r>
              <a:rPr lang="en" sz="2000" dirty="0">
                <a:solidFill>
                  <a:schemeClr val="dk1"/>
                </a:solidFill>
              </a:rPr>
              <a:t>Gold-standard mood stabilizer</a:t>
            </a:r>
            <a:endParaRPr sz="2000" dirty="0">
              <a:solidFill>
                <a:schemeClr val="dk1"/>
              </a:solidFill>
            </a:endParaRPr>
          </a:p>
        </p:txBody>
      </p:sp>
    </p:spTree>
    <p:extLst>
      <p:ext uri="{BB962C8B-B14F-4D97-AF65-F5344CB8AC3E}">
        <p14:creationId xmlns:p14="http://schemas.microsoft.com/office/powerpoint/2010/main" val="32534050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17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Lithium</a:t>
            </a:r>
            <a:endParaRPr sz="2400"/>
          </a:p>
        </p:txBody>
      </p:sp>
      <p:sp>
        <p:nvSpPr>
          <p:cNvPr id="1913" name="Google Shape;1913;p171"/>
          <p:cNvSpPr txBox="1"/>
          <p:nvPr/>
        </p:nvSpPr>
        <p:spPr>
          <a:xfrm>
            <a:off x="783425" y="764450"/>
            <a:ext cx="7369200" cy="658800"/>
          </a:xfrm>
          <a:prstGeom prst="rect">
            <a:avLst/>
          </a:prstGeom>
          <a:noFill/>
          <a:ln>
            <a:noFill/>
          </a:ln>
        </p:spPr>
        <p:txBody>
          <a:bodyPr spcFirstLastPara="1" wrap="square" lIns="91425" tIns="91425" rIns="91425" bIns="91425" anchor="t" anchorCtr="0">
            <a:noAutofit/>
          </a:bodyPr>
          <a:lstStyle/>
          <a:p>
            <a:pPr marL="444500" lvl="0" indent="-342900" algn="l" rtl="0">
              <a:spcBef>
                <a:spcPts val="0"/>
              </a:spcBef>
              <a:spcAft>
                <a:spcPts val="400"/>
              </a:spcAft>
              <a:buSzPts val="2000"/>
              <a:buFont typeface="Arial" panose="020B0604020202020204" pitchFamily="34" charset="0"/>
              <a:buChar char="•"/>
            </a:pPr>
            <a:r>
              <a:rPr lang="en" sz="2000" dirty="0">
                <a:solidFill>
                  <a:schemeClr val="dk1"/>
                </a:solidFill>
              </a:rPr>
              <a:t>Gold-standard mood stabilizer</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Neuroprotective</a:t>
            </a:r>
            <a:endParaRPr sz="2000" dirty="0">
              <a:solidFill>
                <a:schemeClr val="dk1"/>
              </a:solidFill>
            </a:endParaRPr>
          </a:p>
        </p:txBody>
      </p:sp>
    </p:spTree>
    <p:extLst>
      <p:ext uri="{BB962C8B-B14F-4D97-AF65-F5344CB8AC3E}">
        <p14:creationId xmlns:p14="http://schemas.microsoft.com/office/powerpoint/2010/main" val="37196584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17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Lithium</a:t>
            </a:r>
            <a:endParaRPr sz="2400"/>
          </a:p>
        </p:txBody>
      </p:sp>
      <p:sp>
        <p:nvSpPr>
          <p:cNvPr id="1913" name="Google Shape;1913;p171"/>
          <p:cNvSpPr txBox="1"/>
          <p:nvPr/>
        </p:nvSpPr>
        <p:spPr>
          <a:xfrm>
            <a:off x="783425" y="764450"/>
            <a:ext cx="7369200" cy="658800"/>
          </a:xfrm>
          <a:prstGeom prst="rect">
            <a:avLst/>
          </a:prstGeom>
          <a:noFill/>
          <a:ln>
            <a:noFill/>
          </a:ln>
        </p:spPr>
        <p:txBody>
          <a:bodyPr spcFirstLastPara="1" wrap="square" lIns="91425" tIns="91425" rIns="91425" bIns="91425" anchor="t" anchorCtr="0">
            <a:noAutofit/>
          </a:bodyPr>
          <a:lstStyle/>
          <a:p>
            <a:pPr marL="444500" lvl="0" indent="-342900" algn="l" rtl="0">
              <a:spcBef>
                <a:spcPts val="0"/>
              </a:spcBef>
              <a:spcAft>
                <a:spcPts val="400"/>
              </a:spcAft>
              <a:buSzPts val="2000"/>
              <a:buFont typeface="Arial" panose="020B0604020202020204" pitchFamily="34" charset="0"/>
              <a:buChar char="•"/>
            </a:pPr>
            <a:r>
              <a:rPr lang="en" sz="2000" dirty="0">
                <a:solidFill>
                  <a:schemeClr val="dk1"/>
                </a:solidFill>
              </a:rPr>
              <a:t>Gold-standard mood stabilizer</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Neuroprotective</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Suicide prevention </a:t>
            </a:r>
            <a:endParaRPr sz="2000" dirty="0">
              <a:solidFill>
                <a:schemeClr val="dk1"/>
              </a:solidFill>
            </a:endParaRPr>
          </a:p>
        </p:txBody>
      </p:sp>
    </p:spTree>
    <p:extLst>
      <p:ext uri="{BB962C8B-B14F-4D97-AF65-F5344CB8AC3E}">
        <p14:creationId xmlns:p14="http://schemas.microsoft.com/office/powerpoint/2010/main" val="23986852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17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Lithium</a:t>
            </a:r>
            <a:endParaRPr sz="2400"/>
          </a:p>
        </p:txBody>
      </p:sp>
      <p:sp>
        <p:nvSpPr>
          <p:cNvPr id="1913" name="Google Shape;1913;p171"/>
          <p:cNvSpPr txBox="1"/>
          <p:nvPr/>
        </p:nvSpPr>
        <p:spPr>
          <a:xfrm>
            <a:off x="783425" y="764450"/>
            <a:ext cx="7369200" cy="658800"/>
          </a:xfrm>
          <a:prstGeom prst="rect">
            <a:avLst/>
          </a:prstGeom>
          <a:noFill/>
          <a:ln>
            <a:noFill/>
          </a:ln>
        </p:spPr>
        <p:txBody>
          <a:bodyPr spcFirstLastPara="1" wrap="square" lIns="91425" tIns="91425" rIns="91425" bIns="91425" anchor="t" anchorCtr="0">
            <a:noAutofit/>
          </a:bodyPr>
          <a:lstStyle/>
          <a:p>
            <a:pPr marL="444500" lvl="0" indent="-342900" algn="l" rtl="0">
              <a:spcBef>
                <a:spcPts val="0"/>
              </a:spcBef>
              <a:spcAft>
                <a:spcPts val="400"/>
              </a:spcAft>
              <a:buSzPts val="2000"/>
              <a:buFont typeface="Arial" panose="020B0604020202020204" pitchFamily="34" charset="0"/>
              <a:buChar char="•"/>
            </a:pPr>
            <a:r>
              <a:rPr lang="en" sz="2000" dirty="0">
                <a:solidFill>
                  <a:schemeClr val="dk1"/>
                </a:solidFill>
              </a:rPr>
              <a:t>Gold-standard mood stabilizer</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Neuroprotective</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Suicide prevention </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Nephrogenic diabetes insipidus</a:t>
            </a:r>
            <a:endParaRPr sz="2000" dirty="0">
              <a:solidFill>
                <a:schemeClr val="dk1"/>
              </a:solidFill>
            </a:endParaRPr>
          </a:p>
        </p:txBody>
      </p:sp>
    </p:spTree>
    <p:extLst>
      <p:ext uri="{BB962C8B-B14F-4D97-AF65-F5344CB8AC3E}">
        <p14:creationId xmlns:p14="http://schemas.microsoft.com/office/powerpoint/2010/main" val="582714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17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Lithium</a:t>
            </a:r>
            <a:endParaRPr sz="2400"/>
          </a:p>
        </p:txBody>
      </p:sp>
      <p:sp>
        <p:nvSpPr>
          <p:cNvPr id="1913" name="Google Shape;1913;p171"/>
          <p:cNvSpPr txBox="1"/>
          <p:nvPr/>
        </p:nvSpPr>
        <p:spPr>
          <a:xfrm>
            <a:off x="783425" y="764450"/>
            <a:ext cx="7369200" cy="658800"/>
          </a:xfrm>
          <a:prstGeom prst="rect">
            <a:avLst/>
          </a:prstGeom>
          <a:noFill/>
          <a:ln>
            <a:noFill/>
          </a:ln>
        </p:spPr>
        <p:txBody>
          <a:bodyPr spcFirstLastPara="1" wrap="square" lIns="91425" tIns="91425" rIns="91425" bIns="91425" anchor="t" anchorCtr="0">
            <a:noAutofit/>
          </a:bodyPr>
          <a:lstStyle/>
          <a:p>
            <a:pPr marL="444500" lvl="0" indent="-342900" algn="l" rtl="0">
              <a:spcBef>
                <a:spcPts val="0"/>
              </a:spcBef>
              <a:spcAft>
                <a:spcPts val="400"/>
              </a:spcAft>
              <a:buSzPts val="2000"/>
              <a:buFont typeface="Arial" panose="020B0604020202020204" pitchFamily="34" charset="0"/>
              <a:buChar char="•"/>
            </a:pPr>
            <a:r>
              <a:rPr lang="en" sz="2000" dirty="0">
                <a:solidFill>
                  <a:schemeClr val="dk1"/>
                </a:solidFill>
              </a:rPr>
              <a:t>Gold-standard mood stabilizer</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Neuroprotective</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Suicide prevention </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Nephrogenic diabetes insipidus</a:t>
            </a:r>
            <a:endParaRPr sz="2000" dirty="0">
              <a:solidFill>
                <a:schemeClr val="dk1"/>
              </a:solidFill>
            </a:endParaRPr>
          </a:p>
          <a:p>
            <a:pPr marL="914400" lvl="0" algn="l" rtl="0">
              <a:spcBef>
                <a:spcPts val="0"/>
              </a:spcBef>
              <a:spcAft>
                <a:spcPts val="400"/>
              </a:spcAft>
            </a:pPr>
            <a:r>
              <a:rPr lang="en" sz="2000" dirty="0">
                <a:solidFill>
                  <a:schemeClr val="dk1"/>
                </a:solidFill>
              </a:rPr>
              <a:t> - ameliorate by giving in single daily dose</a:t>
            </a:r>
            <a:endParaRPr lang="en-US" sz="2000" dirty="0">
              <a:solidFill>
                <a:schemeClr val="dk1"/>
              </a:solidFill>
            </a:endParaRPr>
          </a:p>
        </p:txBody>
      </p:sp>
    </p:spTree>
    <p:extLst>
      <p:ext uri="{BB962C8B-B14F-4D97-AF65-F5344CB8AC3E}">
        <p14:creationId xmlns:p14="http://schemas.microsoft.com/office/powerpoint/2010/main" val="28246641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17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Lithium</a:t>
            </a:r>
            <a:endParaRPr sz="2400"/>
          </a:p>
        </p:txBody>
      </p:sp>
      <p:sp>
        <p:nvSpPr>
          <p:cNvPr id="1913" name="Google Shape;1913;p171"/>
          <p:cNvSpPr txBox="1"/>
          <p:nvPr/>
        </p:nvSpPr>
        <p:spPr>
          <a:xfrm>
            <a:off x="783425" y="764450"/>
            <a:ext cx="7369200" cy="658800"/>
          </a:xfrm>
          <a:prstGeom prst="rect">
            <a:avLst/>
          </a:prstGeom>
          <a:noFill/>
          <a:ln>
            <a:noFill/>
          </a:ln>
        </p:spPr>
        <p:txBody>
          <a:bodyPr spcFirstLastPara="1" wrap="square" lIns="91425" tIns="91425" rIns="91425" bIns="91425" anchor="t" anchorCtr="0">
            <a:noAutofit/>
          </a:bodyPr>
          <a:lstStyle/>
          <a:p>
            <a:pPr marL="444500" lvl="0" indent="-342900" algn="l" rtl="0">
              <a:spcBef>
                <a:spcPts val="0"/>
              </a:spcBef>
              <a:spcAft>
                <a:spcPts val="400"/>
              </a:spcAft>
              <a:buSzPts val="2000"/>
              <a:buFont typeface="Arial" panose="020B0604020202020204" pitchFamily="34" charset="0"/>
              <a:buChar char="•"/>
            </a:pPr>
            <a:r>
              <a:rPr lang="en" sz="2000" dirty="0">
                <a:solidFill>
                  <a:schemeClr val="dk1"/>
                </a:solidFill>
              </a:rPr>
              <a:t>Gold-standard mood stabilizer</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Neuroprotective</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Suicide prevention </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Nephrogenic diabetes insipidus</a:t>
            </a:r>
            <a:endParaRPr sz="2000" dirty="0">
              <a:solidFill>
                <a:schemeClr val="dk1"/>
              </a:solidFill>
            </a:endParaRPr>
          </a:p>
          <a:p>
            <a:pPr marL="914400" lvl="0" algn="l" rtl="0">
              <a:spcBef>
                <a:spcPts val="0"/>
              </a:spcBef>
              <a:spcAft>
                <a:spcPts val="400"/>
              </a:spcAft>
            </a:pPr>
            <a:r>
              <a:rPr lang="en" sz="2000" dirty="0">
                <a:solidFill>
                  <a:schemeClr val="dk1"/>
                </a:solidFill>
              </a:rPr>
              <a:t> - ameliorate by giving in single daily dose</a:t>
            </a:r>
            <a:endParaRPr lang="en-US"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US" sz="2000" dirty="0">
                <a:solidFill>
                  <a:schemeClr val="dk1"/>
                </a:solidFill>
              </a:rPr>
              <a:t>Hypothyroidism</a:t>
            </a:r>
          </a:p>
        </p:txBody>
      </p:sp>
    </p:spTree>
    <p:extLst>
      <p:ext uri="{BB962C8B-B14F-4D97-AF65-F5344CB8AC3E}">
        <p14:creationId xmlns:p14="http://schemas.microsoft.com/office/powerpoint/2010/main" val="1285164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81"/>
          <p:cNvPicPr preferRelativeResize="0"/>
          <p:nvPr/>
        </p:nvPicPr>
        <p:blipFill rotWithShape="1">
          <a:blip r:embed="rId3">
            <a:alphaModFix amt="81000"/>
          </a:blip>
          <a:srcRect l="732" r="1620"/>
          <a:stretch/>
        </p:blipFill>
        <p:spPr>
          <a:xfrm rot="10800000" flipH="1">
            <a:off x="71550" y="1051325"/>
            <a:ext cx="8919650" cy="1574050"/>
          </a:xfrm>
          <a:prstGeom prst="rect">
            <a:avLst/>
          </a:prstGeom>
          <a:noFill/>
          <a:ln>
            <a:noFill/>
          </a:ln>
        </p:spPr>
      </p:pic>
      <p:pic>
        <p:nvPicPr>
          <p:cNvPr id="941" name="Google Shape;941;p81"/>
          <p:cNvPicPr preferRelativeResize="0"/>
          <p:nvPr/>
        </p:nvPicPr>
        <p:blipFill rotWithShape="1">
          <a:blip r:embed="rId4">
            <a:alphaModFix amt="69000"/>
          </a:blip>
          <a:srcRect l="-732" r="1732"/>
          <a:stretch/>
        </p:blipFill>
        <p:spPr>
          <a:xfrm>
            <a:off x="0" y="2863850"/>
            <a:ext cx="8986324" cy="1518425"/>
          </a:xfrm>
          <a:prstGeom prst="rect">
            <a:avLst/>
          </a:prstGeom>
          <a:noFill/>
          <a:ln>
            <a:noFill/>
          </a:ln>
        </p:spPr>
      </p:pic>
      <p:grpSp>
        <p:nvGrpSpPr>
          <p:cNvPr id="942" name="Google Shape;942;p81"/>
          <p:cNvGrpSpPr/>
          <p:nvPr/>
        </p:nvGrpSpPr>
        <p:grpSpPr>
          <a:xfrm>
            <a:off x="66862" y="641425"/>
            <a:ext cx="9010274" cy="4305276"/>
            <a:chOff x="-188325" y="1103550"/>
            <a:chExt cx="9010274" cy="4305276"/>
          </a:xfrm>
        </p:grpSpPr>
        <p:pic>
          <p:nvPicPr>
            <p:cNvPr id="943" name="Google Shape;943;p81"/>
            <p:cNvPicPr preferRelativeResize="0"/>
            <p:nvPr/>
          </p:nvPicPr>
          <p:blipFill rotWithShape="1">
            <a:blip r:embed="rId5">
              <a:alphaModFix/>
            </a:blip>
            <a:srcRect l="21935" b="2353"/>
            <a:stretch/>
          </p:blipFill>
          <p:spPr>
            <a:xfrm>
              <a:off x="4715100" y="3140175"/>
              <a:ext cx="4106849" cy="2268651"/>
            </a:xfrm>
            <a:prstGeom prst="rect">
              <a:avLst/>
            </a:prstGeom>
            <a:noFill/>
            <a:ln>
              <a:noFill/>
            </a:ln>
          </p:spPr>
        </p:pic>
        <p:pic>
          <p:nvPicPr>
            <p:cNvPr id="944" name="Google Shape;944;p81"/>
            <p:cNvPicPr preferRelativeResize="0"/>
            <p:nvPr/>
          </p:nvPicPr>
          <p:blipFill>
            <a:blip r:embed="rId6">
              <a:alphaModFix/>
            </a:blip>
            <a:stretch>
              <a:fillRect/>
            </a:stretch>
          </p:blipFill>
          <p:spPr>
            <a:xfrm>
              <a:off x="-188325" y="1103550"/>
              <a:ext cx="4903425" cy="2127975"/>
            </a:xfrm>
            <a:prstGeom prst="rect">
              <a:avLst/>
            </a:prstGeom>
            <a:noFill/>
            <a:ln>
              <a:noFill/>
            </a:ln>
          </p:spPr>
        </p:pic>
      </p:grpSp>
      <p:sp>
        <p:nvSpPr>
          <p:cNvPr id="945" name="Google Shape;945;p81"/>
          <p:cNvSpPr txBox="1"/>
          <p:nvPr/>
        </p:nvSpPr>
        <p:spPr>
          <a:xfrm rot="-5400000">
            <a:off x="-585949" y="1537300"/>
            <a:ext cx="16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elevated mood</a:t>
            </a:r>
            <a:endParaRPr b="1"/>
          </a:p>
        </p:txBody>
      </p:sp>
      <p:sp>
        <p:nvSpPr>
          <p:cNvPr id="946" name="Google Shape;946;p81"/>
          <p:cNvSpPr txBox="1"/>
          <p:nvPr/>
        </p:nvSpPr>
        <p:spPr>
          <a:xfrm rot="-5400000">
            <a:off x="-585949" y="3389574"/>
            <a:ext cx="16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depressed mood</a:t>
            </a:r>
            <a:endParaRPr b="1"/>
          </a:p>
        </p:txBody>
      </p:sp>
      <p:sp>
        <p:nvSpPr>
          <p:cNvPr id="947" name="Google Shape;947;p81"/>
          <p:cNvSpPr txBox="1"/>
          <p:nvPr/>
        </p:nvSpPr>
        <p:spPr>
          <a:xfrm>
            <a:off x="4994148" y="916076"/>
            <a:ext cx="3466033"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dirty="0">
              <a:solidFill>
                <a:srgbClr val="38761D"/>
              </a:solidFill>
            </a:endParaRPr>
          </a:p>
          <a:p>
            <a:pPr marL="0" lvl="0" indent="0" algn="l" rtl="0">
              <a:spcBef>
                <a:spcPts val="0"/>
              </a:spcBef>
              <a:spcAft>
                <a:spcPts val="0"/>
              </a:spcAft>
              <a:buNone/>
            </a:pPr>
            <a:r>
              <a:rPr lang="en" sz="1800" dirty="0"/>
              <a:t>Lithium does all 4 (relative weakness for acute depressive episodes.  </a:t>
            </a:r>
            <a:endParaRPr sz="1800" dirty="0"/>
          </a:p>
        </p:txBody>
      </p:sp>
      <p:grpSp>
        <p:nvGrpSpPr>
          <p:cNvPr id="948" name="Google Shape;948;p81"/>
          <p:cNvGrpSpPr/>
          <p:nvPr/>
        </p:nvGrpSpPr>
        <p:grpSpPr>
          <a:xfrm>
            <a:off x="1555375" y="2665000"/>
            <a:ext cx="6532250" cy="159225"/>
            <a:chOff x="1555375" y="2665000"/>
            <a:chExt cx="6532250" cy="159225"/>
          </a:xfrm>
        </p:grpSpPr>
        <p:pic>
          <p:nvPicPr>
            <p:cNvPr id="949" name="Google Shape;949;p81"/>
            <p:cNvPicPr preferRelativeResize="0"/>
            <p:nvPr/>
          </p:nvPicPr>
          <p:blipFill rotWithShape="1">
            <a:blip r:embed="rId7">
              <a:alphaModFix/>
            </a:blip>
            <a:srcRect/>
            <a:stretch/>
          </p:blipFill>
          <p:spPr>
            <a:xfrm>
              <a:off x="1555375" y="2665000"/>
              <a:ext cx="698400" cy="159225"/>
            </a:xfrm>
            <a:prstGeom prst="rect">
              <a:avLst/>
            </a:prstGeom>
            <a:noFill/>
            <a:ln>
              <a:noFill/>
            </a:ln>
            <a:effectLst>
              <a:outerShdw blurRad="14288" dist="19050" dir="5400000" algn="bl" rotWithShape="0">
                <a:srgbClr val="000000">
                  <a:alpha val="32000"/>
                </a:srgbClr>
              </a:outerShdw>
            </a:effectLst>
          </p:spPr>
        </p:pic>
        <p:pic>
          <p:nvPicPr>
            <p:cNvPr id="950" name="Google Shape;950;p81"/>
            <p:cNvPicPr preferRelativeResize="0"/>
            <p:nvPr/>
          </p:nvPicPr>
          <p:blipFill rotWithShape="1">
            <a:blip r:embed="rId7">
              <a:alphaModFix/>
            </a:blip>
            <a:srcRect/>
            <a:stretch/>
          </p:blipFill>
          <p:spPr>
            <a:xfrm>
              <a:off x="3365950" y="2665000"/>
              <a:ext cx="698400" cy="159225"/>
            </a:xfrm>
            <a:prstGeom prst="rect">
              <a:avLst/>
            </a:prstGeom>
            <a:noFill/>
            <a:ln>
              <a:noFill/>
            </a:ln>
            <a:effectLst>
              <a:outerShdw blurRad="14288" dist="19050" dir="5400000" algn="bl" rotWithShape="0">
                <a:srgbClr val="000000">
                  <a:alpha val="32000"/>
                </a:srgbClr>
              </a:outerShdw>
            </a:effectLst>
          </p:spPr>
        </p:pic>
        <p:pic>
          <p:nvPicPr>
            <p:cNvPr id="952" name="Google Shape;952;p81"/>
            <p:cNvPicPr preferRelativeResize="0"/>
            <p:nvPr/>
          </p:nvPicPr>
          <p:blipFill rotWithShape="1">
            <a:blip r:embed="rId7">
              <a:alphaModFix/>
            </a:blip>
            <a:srcRect/>
            <a:stretch/>
          </p:blipFill>
          <p:spPr>
            <a:xfrm>
              <a:off x="7389225" y="2665000"/>
              <a:ext cx="698400" cy="159225"/>
            </a:xfrm>
            <a:prstGeom prst="rect">
              <a:avLst/>
            </a:prstGeom>
            <a:noFill/>
            <a:ln>
              <a:noFill/>
            </a:ln>
            <a:effectLst>
              <a:outerShdw blurRad="14288" dist="19050" dir="5400000" algn="bl" rotWithShape="0">
                <a:srgbClr val="000000">
                  <a:alpha val="32000"/>
                </a:srgbClr>
              </a:outerShdw>
            </a:effectLst>
          </p:spPr>
        </p:pic>
      </p:grpSp>
      <p:pic>
        <p:nvPicPr>
          <p:cNvPr id="2" name="Google Shape;951;p81">
            <a:extLst>
              <a:ext uri="{FF2B5EF4-FFF2-40B4-BE49-F238E27FC236}">
                <a16:creationId xmlns:a16="http://schemas.microsoft.com/office/drawing/2014/main" id="{4000329A-7945-BC0B-7BCE-2985F6A2B170}"/>
              </a:ext>
            </a:extLst>
          </p:cNvPr>
          <p:cNvPicPr preferRelativeResize="0"/>
          <p:nvPr/>
        </p:nvPicPr>
        <p:blipFill rotWithShape="1">
          <a:blip r:embed="rId7">
            <a:alphaModFix/>
          </a:blip>
          <a:srcRect/>
          <a:stretch/>
        </p:blipFill>
        <p:spPr>
          <a:xfrm>
            <a:off x="5682369" y="2709172"/>
            <a:ext cx="419426" cy="95623"/>
          </a:xfrm>
          <a:prstGeom prst="rect">
            <a:avLst/>
          </a:prstGeom>
          <a:noFill/>
          <a:ln>
            <a:noFill/>
          </a:ln>
          <a:effectLst>
            <a:outerShdw blurRad="14288" dist="19050" dir="5400000" algn="bl" rotWithShape="0">
              <a:srgbClr val="000000">
                <a:alpha val="32000"/>
              </a:srgbClr>
            </a:outerShdw>
          </a:effectLst>
        </p:spPr>
      </p:pic>
      <p:sp>
        <p:nvSpPr>
          <p:cNvPr id="3" name="Google Shape;947;p81">
            <a:extLst>
              <a:ext uri="{FF2B5EF4-FFF2-40B4-BE49-F238E27FC236}">
                <a16:creationId xmlns:a16="http://schemas.microsoft.com/office/drawing/2014/main" id="{44C90061-54A0-7514-2233-1D9A3194F611}"/>
              </a:ext>
            </a:extLst>
          </p:cNvPr>
          <p:cNvSpPr txBox="1"/>
          <p:nvPr/>
        </p:nvSpPr>
        <p:spPr>
          <a:xfrm>
            <a:off x="5460420" y="2234447"/>
            <a:ext cx="3466033"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dirty="0">
              <a:solidFill>
                <a:srgbClr val="38761D"/>
              </a:solidFill>
            </a:endParaRPr>
          </a:p>
          <a:p>
            <a:pPr marL="0" lvl="0" indent="0" algn="l" rtl="0">
              <a:spcBef>
                <a:spcPts val="0"/>
              </a:spcBef>
              <a:spcAft>
                <a:spcPts val="0"/>
              </a:spcAft>
              <a:buNone/>
            </a:pPr>
            <a:r>
              <a:rPr lang="en" sz="1800" dirty="0"/>
              <a:t>(         )</a:t>
            </a:r>
            <a:endParaRPr sz="1800" dirty="0"/>
          </a:p>
        </p:txBody>
      </p:sp>
    </p:spTree>
    <p:extLst>
      <p:ext uri="{BB962C8B-B14F-4D97-AF65-F5344CB8AC3E}">
        <p14:creationId xmlns:p14="http://schemas.microsoft.com/office/powerpoint/2010/main" val="19676218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17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Lithium</a:t>
            </a:r>
            <a:endParaRPr sz="2400"/>
          </a:p>
        </p:txBody>
      </p:sp>
      <p:sp>
        <p:nvSpPr>
          <p:cNvPr id="1913" name="Google Shape;1913;p171"/>
          <p:cNvSpPr txBox="1"/>
          <p:nvPr/>
        </p:nvSpPr>
        <p:spPr>
          <a:xfrm>
            <a:off x="783425" y="764450"/>
            <a:ext cx="7369200" cy="658800"/>
          </a:xfrm>
          <a:prstGeom prst="rect">
            <a:avLst/>
          </a:prstGeom>
          <a:noFill/>
          <a:ln>
            <a:noFill/>
          </a:ln>
        </p:spPr>
        <p:txBody>
          <a:bodyPr spcFirstLastPara="1" wrap="square" lIns="91425" tIns="91425" rIns="91425" bIns="91425" anchor="t" anchorCtr="0">
            <a:noAutofit/>
          </a:bodyPr>
          <a:lstStyle/>
          <a:p>
            <a:pPr marL="444500" lvl="0" indent="-342900" algn="l" rtl="0">
              <a:spcBef>
                <a:spcPts val="0"/>
              </a:spcBef>
              <a:spcAft>
                <a:spcPts val="400"/>
              </a:spcAft>
              <a:buSzPts val="2000"/>
              <a:buFont typeface="Arial" panose="020B0604020202020204" pitchFamily="34" charset="0"/>
              <a:buChar char="•"/>
            </a:pPr>
            <a:r>
              <a:rPr lang="en" sz="2000" dirty="0">
                <a:solidFill>
                  <a:schemeClr val="dk1"/>
                </a:solidFill>
              </a:rPr>
              <a:t>Gold-standard mood stabilizer</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Neuroprotective</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Suicide prevention </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Nephrogenic diabetes insipidus</a:t>
            </a:r>
            <a:endParaRPr sz="2000" dirty="0">
              <a:solidFill>
                <a:schemeClr val="dk1"/>
              </a:solidFill>
            </a:endParaRPr>
          </a:p>
          <a:p>
            <a:pPr marL="914400" lvl="0" algn="l" rtl="0">
              <a:spcBef>
                <a:spcPts val="0"/>
              </a:spcBef>
              <a:spcAft>
                <a:spcPts val="400"/>
              </a:spcAft>
            </a:pPr>
            <a:r>
              <a:rPr lang="en" sz="2000" dirty="0">
                <a:solidFill>
                  <a:schemeClr val="dk1"/>
                </a:solidFill>
              </a:rPr>
              <a:t> - ameliorate by giving in single daily dose</a:t>
            </a:r>
            <a:endParaRPr lang="en-US"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US" sz="2000" dirty="0">
                <a:solidFill>
                  <a:schemeClr val="dk1"/>
                </a:solidFill>
              </a:rPr>
              <a:t>Hypothyroidism</a:t>
            </a: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Hyperparathyroidism (but bone strengthening)</a:t>
            </a:r>
            <a:endParaRPr sz="2000" dirty="0">
              <a:solidFill>
                <a:schemeClr val="dk1"/>
              </a:solidFill>
            </a:endParaRPr>
          </a:p>
        </p:txBody>
      </p:sp>
    </p:spTree>
    <p:extLst>
      <p:ext uri="{BB962C8B-B14F-4D97-AF65-F5344CB8AC3E}">
        <p14:creationId xmlns:p14="http://schemas.microsoft.com/office/powerpoint/2010/main" val="37734593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17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Lithium</a:t>
            </a:r>
            <a:endParaRPr sz="2400"/>
          </a:p>
        </p:txBody>
      </p:sp>
      <p:sp>
        <p:nvSpPr>
          <p:cNvPr id="1913" name="Google Shape;1913;p171"/>
          <p:cNvSpPr txBox="1"/>
          <p:nvPr/>
        </p:nvSpPr>
        <p:spPr>
          <a:xfrm>
            <a:off x="783425" y="764450"/>
            <a:ext cx="7369200" cy="658800"/>
          </a:xfrm>
          <a:prstGeom prst="rect">
            <a:avLst/>
          </a:prstGeom>
          <a:noFill/>
          <a:ln>
            <a:noFill/>
          </a:ln>
        </p:spPr>
        <p:txBody>
          <a:bodyPr spcFirstLastPara="1" wrap="square" lIns="91425" tIns="91425" rIns="91425" bIns="91425" anchor="t" anchorCtr="0">
            <a:noAutofit/>
          </a:bodyPr>
          <a:lstStyle/>
          <a:p>
            <a:pPr marL="444500" lvl="0" indent="-342900" algn="l" rtl="0">
              <a:spcBef>
                <a:spcPts val="0"/>
              </a:spcBef>
              <a:spcAft>
                <a:spcPts val="400"/>
              </a:spcAft>
              <a:buSzPts val="2000"/>
              <a:buFont typeface="Arial" panose="020B0604020202020204" pitchFamily="34" charset="0"/>
              <a:buChar char="•"/>
            </a:pPr>
            <a:r>
              <a:rPr lang="en" sz="2000" dirty="0">
                <a:solidFill>
                  <a:schemeClr val="dk1"/>
                </a:solidFill>
              </a:rPr>
              <a:t>Gold-standard mood stabilizer</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Neuroprotective</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Suicide prevention </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Nephrogenic diabetes insipidus</a:t>
            </a:r>
            <a:endParaRPr sz="2000" dirty="0">
              <a:solidFill>
                <a:schemeClr val="dk1"/>
              </a:solidFill>
            </a:endParaRPr>
          </a:p>
          <a:p>
            <a:pPr marL="914400" lvl="0" algn="l" rtl="0">
              <a:spcBef>
                <a:spcPts val="0"/>
              </a:spcBef>
              <a:spcAft>
                <a:spcPts val="400"/>
              </a:spcAft>
            </a:pPr>
            <a:r>
              <a:rPr lang="en" sz="2000" dirty="0">
                <a:solidFill>
                  <a:schemeClr val="dk1"/>
                </a:solidFill>
              </a:rPr>
              <a:t> - ameliorate by giving in single daily dose</a:t>
            </a:r>
            <a:endParaRPr lang="en-US"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US" sz="2000" dirty="0">
                <a:solidFill>
                  <a:schemeClr val="dk1"/>
                </a:solidFill>
              </a:rPr>
              <a:t>Hypothyroidism</a:t>
            </a: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Hyperparathyroidism (but bone strengthening)</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Avoid toxic levels!</a:t>
            </a:r>
          </a:p>
        </p:txBody>
      </p:sp>
    </p:spTree>
    <p:extLst>
      <p:ext uri="{BB962C8B-B14F-4D97-AF65-F5344CB8AC3E}">
        <p14:creationId xmlns:p14="http://schemas.microsoft.com/office/powerpoint/2010/main" val="38611768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17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Lithium</a:t>
            </a:r>
            <a:endParaRPr sz="2400"/>
          </a:p>
        </p:txBody>
      </p:sp>
      <p:sp>
        <p:nvSpPr>
          <p:cNvPr id="1913" name="Google Shape;1913;p171"/>
          <p:cNvSpPr txBox="1"/>
          <p:nvPr/>
        </p:nvSpPr>
        <p:spPr>
          <a:xfrm>
            <a:off x="783425" y="764450"/>
            <a:ext cx="7369200" cy="658800"/>
          </a:xfrm>
          <a:prstGeom prst="rect">
            <a:avLst/>
          </a:prstGeom>
          <a:noFill/>
          <a:ln>
            <a:noFill/>
          </a:ln>
        </p:spPr>
        <p:txBody>
          <a:bodyPr spcFirstLastPara="1" wrap="square" lIns="91425" tIns="91425" rIns="91425" bIns="91425" anchor="t" anchorCtr="0">
            <a:noAutofit/>
          </a:bodyPr>
          <a:lstStyle/>
          <a:p>
            <a:pPr marL="444500" lvl="0" indent="-342900" algn="l" rtl="0">
              <a:spcBef>
                <a:spcPts val="0"/>
              </a:spcBef>
              <a:spcAft>
                <a:spcPts val="400"/>
              </a:spcAft>
              <a:buSzPts val="2000"/>
              <a:buFont typeface="Arial" panose="020B0604020202020204" pitchFamily="34" charset="0"/>
              <a:buChar char="•"/>
            </a:pPr>
            <a:r>
              <a:rPr lang="en" sz="2000" dirty="0">
                <a:solidFill>
                  <a:schemeClr val="dk1"/>
                </a:solidFill>
              </a:rPr>
              <a:t>Gold-standard mood stabilizer</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Neuroprotective</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Suicide prevention </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Nephrogenic diabetes insipidus</a:t>
            </a:r>
            <a:endParaRPr sz="2000" dirty="0">
              <a:solidFill>
                <a:schemeClr val="dk1"/>
              </a:solidFill>
            </a:endParaRPr>
          </a:p>
          <a:p>
            <a:pPr marL="914400" lvl="0" algn="l" rtl="0">
              <a:spcBef>
                <a:spcPts val="0"/>
              </a:spcBef>
              <a:spcAft>
                <a:spcPts val="400"/>
              </a:spcAft>
            </a:pPr>
            <a:r>
              <a:rPr lang="en" sz="2000" dirty="0">
                <a:solidFill>
                  <a:schemeClr val="dk1"/>
                </a:solidFill>
              </a:rPr>
              <a:t> - ameliorate by giving in single daily dose</a:t>
            </a:r>
            <a:endParaRPr lang="en-US"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US" sz="2000" dirty="0">
                <a:solidFill>
                  <a:schemeClr val="dk1"/>
                </a:solidFill>
              </a:rPr>
              <a:t>Hypothyroidism</a:t>
            </a: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Hyperparathyroidism (but bone strengthening)</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Avoid toxic levels!</a:t>
            </a:r>
          </a:p>
          <a:p>
            <a:pPr marL="101600" lvl="1">
              <a:spcAft>
                <a:spcPts val="400"/>
              </a:spcAft>
              <a:buClr>
                <a:schemeClr val="dk1"/>
              </a:buClr>
              <a:buSzPts val="2000"/>
            </a:pPr>
            <a:r>
              <a:rPr lang="en" sz="2000" dirty="0">
                <a:solidFill>
                  <a:schemeClr val="dk1"/>
                </a:solidFill>
              </a:rPr>
              <a:t>	- renal damage</a:t>
            </a:r>
          </a:p>
        </p:txBody>
      </p:sp>
    </p:spTree>
    <p:extLst>
      <p:ext uri="{BB962C8B-B14F-4D97-AF65-F5344CB8AC3E}">
        <p14:creationId xmlns:p14="http://schemas.microsoft.com/office/powerpoint/2010/main" val="13358602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17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Lithium</a:t>
            </a:r>
            <a:endParaRPr sz="2400"/>
          </a:p>
        </p:txBody>
      </p:sp>
      <p:sp>
        <p:nvSpPr>
          <p:cNvPr id="1913" name="Google Shape;1913;p171"/>
          <p:cNvSpPr txBox="1"/>
          <p:nvPr/>
        </p:nvSpPr>
        <p:spPr>
          <a:xfrm>
            <a:off x="783425" y="764450"/>
            <a:ext cx="7369200" cy="658800"/>
          </a:xfrm>
          <a:prstGeom prst="rect">
            <a:avLst/>
          </a:prstGeom>
          <a:noFill/>
          <a:ln>
            <a:noFill/>
          </a:ln>
        </p:spPr>
        <p:txBody>
          <a:bodyPr spcFirstLastPara="1" wrap="square" lIns="91425" tIns="91425" rIns="91425" bIns="91425" anchor="t" anchorCtr="0">
            <a:noAutofit/>
          </a:bodyPr>
          <a:lstStyle/>
          <a:p>
            <a:pPr marL="444500" lvl="0" indent="-342900" algn="l" rtl="0">
              <a:spcBef>
                <a:spcPts val="0"/>
              </a:spcBef>
              <a:spcAft>
                <a:spcPts val="400"/>
              </a:spcAft>
              <a:buSzPts val="2000"/>
              <a:buFont typeface="Arial" panose="020B0604020202020204" pitchFamily="34" charset="0"/>
              <a:buChar char="•"/>
            </a:pPr>
            <a:r>
              <a:rPr lang="en" sz="2000" dirty="0">
                <a:solidFill>
                  <a:schemeClr val="dk1"/>
                </a:solidFill>
              </a:rPr>
              <a:t>Gold-standard mood stabilizer</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Neuroprotective</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Suicide prevention </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Nephrogenic diabetes insipidus</a:t>
            </a:r>
            <a:endParaRPr sz="2000" dirty="0">
              <a:solidFill>
                <a:schemeClr val="dk1"/>
              </a:solidFill>
            </a:endParaRPr>
          </a:p>
          <a:p>
            <a:pPr marL="914400" lvl="0" algn="l" rtl="0">
              <a:spcBef>
                <a:spcPts val="0"/>
              </a:spcBef>
              <a:spcAft>
                <a:spcPts val="400"/>
              </a:spcAft>
            </a:pPr>
            <a:r>
              <a:rPr lang="en" sz="2000" dirty="0">
                <a:solidFill>
                  <a:schemeClr val="dk1"/>
                </a:solidFill>
              </a:rPr>
              <a:t> - ameliorate by giving in single daily dose</a:t>
            </a:r>
            <a:endParaRPr lang="en-US"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US" sz="2000" dirty="0">
                <a:solidFill>
                  <a:schemeClr val="dk1"/>
                </a:solidFill>
              </a:rPr>
              <a:t>Hypothyroidism</a:t>
            </a: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Hyperparathyroidism (but bone strengthening)</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Avoid toxic levels!</a:t>
            </a:r>
          </a:p>
          <a:p>
            <a:pPr marL="101600" lvl="1">
              <a:spcAft>
                <a:spcPts val="400"/>
              </a:spcAft>
              <a:buClr>
                <a:schemeClr val="dk1"/>
              </a:buClr>
              <a:buSzPts val="2000"/>
            </a:pPr>
            <a:r>
              <a:rPr lang="en" sz="2000" dirty="0">
                <a:solidFill>
                  <a:schemeClr val="dk1"/>
                </a:solidFill>
              </a:rPr>
              <a:t>	- renal damage</a:t>
            </a:r>
          </a:p>
          <a:p>
            <a:pPr marL="101600" lvl="0" algn="l" rtl="0">
              <a:spcBef>
                <a:spcPts val="0"/>
              </a:spcBef>
              <a:spcAft>
                <a:spcPts val="400"/>
              </a:spcAft>
              <a:buClr>
                <a:schemeClr val="dk1"/>
              </a:buClr>
              <a:buSzPts val="2000"/>
            </a:pPr>
            <a:r>
              <a:rPr lang="en-US" sz="2000" dirty="0">
                <a:solidFill>
                  <a:schemeClr val="dk1"/>
                </a:solidFill>
              </a:rPr>
              <a:t>	- e</a:t>
            </a:r>
            <a:r>
              <a:rPr lang="en" sz="2000" dirty="0">
                <a:solidFill>
                  <a:schemeClr val="dk1"/>
                </a:solidFill>
              </a:rPr>
              <a:t>ncephalopathy</a:t>
            </a:r>
          </a:p>
        </p:txBody>
      </p:sp>
    </p:spTree>
    <p:extLst>
      <p:ext uri="{BB962C8B-B14F-4D97-AF65-F5344CB8AC3E}">
        <p14:creationId xmlns:p14="http://schemas.microsoft.com/office/powerpoint/2010/main" val="21661051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17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Lithium</a:t>
            </a:r>
            <a:endParaRPr sz="2400"/>
          </a:p>
        </p:txBody>
      </p:sp>
      <p:sp>
        <p:nvSpPr>
          <p:cNvPr id="1913" name="Google Shape;1913;p171"/>
          <p:cNvSpPr txBox="1"/>
          <p:nvPr/>
        </p:nvSpPr>
        <p:spPr>
          <a:xfrm>
            <a:off x="783425" y="764450"/>
            <a:ext cx="7369200" cy="658800"/>
          </a:xfrm>
          <a:prstGeom prst="rect">
            <a:avLst/>
          </a:prstGeom>
          <a:noFill/>
          <a:ln>
            <a:noFill/>
          </a:ln>
        </p:spPr>
        <p:txBody>
          <a:bodyPr spcFirstLastPara="1" wrap="square" lIns="91425" tIns="91425" rIns="91425" bIns="91425" anchor="t" anchorCtr="0">
            <a:noAutofit/>
          </a:bodyPr>
          <a:lstStyle/>
          <a:p>
            <a:pPr marL="444500" lvl="0" indent="-342900" algn="l" rtl="0">
              <a:spcBef>
                <a:spcPts val="0"/>
              </a:spcBef>
              <a:spcAft>
                <a:spcPts val="400"/>
              </a:spcAft>
              <a:buSzPts val="2000"/>
              <a:buFont typeface="Arial" panose="020B0604020202020204" pitchFamily="34" charset="0"/>
              <a:buChar char="•"/>
            </a:pPr>
            <a:r>
              <a:rPr lang="en" sz="2000" dirty="0">
                <a:solidFill>
                  <a:schemeClr val="dk1"/>
                </a:solidFill>
              </a:rPr>
              <a:t>Gold-standard mood stabilizer</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Neuroprotective</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Suicide prevention </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Nephrogenic diabetes insipidus</a:t>
            </a:r>
            <a:endParaRPr sz="2000" dirty="0">
              <a:solidFill>
                <a:schemeClr val="dk1"/>
              </a:solidFill>
            </a:endParaRPr>
          </a:p>
          <a:p>
            <a:pPr marL="914400" lvl="0" algn="l" rtl="0">
              <a:spcBef>
                <a:spcPts val="0"/>
              </a:spcBef>
              <a:spcAft>
                <a:spcPts val="400"/>
              </a:spcAft>
            </a:pPr>
            <a:r>
              <a:rPr lang="en" sz="2000" dirty="0">
                <a:solidFill>
                  <a:schemeClr val="dk1"/>
                </a:solidFill>
              </a:rPr>
              <a:t> - ameliorate by giving in single daily dose</a:t>
            </a:r>
            <a:endParaRPr lang="en-US"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US" sz="2000" dirty="0">
                <a:solidFill>
                  <a:schemeClr val="dk1"/>
                </a:solidFill>
              </a:rPr>
              <a:t>Hypothyroidism</a:t>
            </a: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Hyperparathyroidism (but bone strengthening)</a:t>
            </a:r>
            <a:endParaRPr sz="2000" dirty="0">
              <a:solidFill>
                <a:schemeClr val="dk1"/>
              </a:solidFill>
            </a:endParaRPr>
          </a:p>
          <a:p>
            <a:pPr marL="444500" lvl="0" indent="-342900" algn="l" rtl="0">
              <a:spcBef>
                <a:spcPts val="0"/>
              </a:spcBef>
              <a:spcAft>
                <a:spcPts val="400"/>
              </a:spcAft>
              <a:buClr>
                <a:schemeClr val="dk1"/>
              </a:buClr>
              <a:buSzPts val="2000"/>
              <a:buFont typeface="Arial" panose="020B0604020202020204" pitchFamily="34" charset="0"/>
              <a:buChar char="•"/>
            </a:pPr>
            <a:r>
              <a:rPr lang="en" sz="2000" dirty="0">
                <a:solidFill>
                  <a:schemeClr val="dk1"/>
                </a:solidFill>
              </a:rPr>
              <a:t>Avoid toxic levels!</a:t>
            </a:r>
          </a:p>
          <a:p>
            <a:pPr marL="101600" lvl="1">
              <a:spcAft>
                <a:spcPts val="400"/>
              </a:spcAft>
              <a:buClr>
                <a:schemeClr val="dk1"/>
              </a:buClr>
              <a:buSzPts val="2000"/>
            </a:pPr>
            <a:r>
              <a:rPr lang="en" sz="2000" dirty="0">
                <a:solidFill>
                  <a:schemeClr val="dk1"/>
                </a:solidFill>
              </a:rPr>
              <a:t>	- renal damage</a:t>
            </a:r>
          </a:p>
          <a:p>
            <a:pPr marL="101600" lvl="0" algn="l" rtl="0">
              <a:spcBef>
                <a:spcPts val="0"/>
              </a:spcBef>
              <a:spcAft>
                <a:spcPts val="400"/>
              </a:spcAft>
              <a:buClr>
                <a:schemeClr val="dk1"/>
              </a:buClr>
              <a:buSzPts val="2000"/>
            </a:pPr>
            <a:r>
              <a:rPr lang="en-US" sz="2000" dirty="0">
                <a:solidFill>
                  <a:schemeClr val="dk1"/>
                </a:solidFill>
              </a:rPr>
              <a:t>	- e</a:t>
            </a:r>
            <a:r>
              <a:rPr lang="en" sz="2000" dirty="0">
                <a:solidFill>
                  <a:schemeClr val="dk1"/>
                </a:solidFill>
              </a:rPr>
              <a:t>ncephalopathy</a:t>
            </a:r>
          </a:p>
          <a:p>
            <a:pPr marL="101600" lvl="0" algn="l" rtl="0">
              <a:spcBef>
                <a:spcPts val="0"/>
              </a:spcBef>
              <a:spcAft>
                <a:spcPts val="400"/>
              </a:spcAft>
              <a:buClr>
                <a:schemeClr val="dk1"/>
              </a:buClr>
              <a:buSzPts val="2000"/>
            </a:pPr>
            <a:r>
              <a:rPr lang="en" sz="2000" dirty="0">
                <a:solidFill>
                  <a:schemeClr val="dk1"/>
                </a:solidFill>
              </a:rPr>
              <a:t>	- potentially irreversible cerebellar damage</a:t>
            </a:r>
            <a:endParaRPr sz="2000" dirty="0">
              <a:solidFill>
                <a:schemeClr val="dk1"/>
              </a:solidFill>
            </a:endParaRPr>
          </a:p>
        </p:txBody>
      </p:sp>
    </p:spTree>
    <p:extLst>
      <p:ext uri="{BB962C8B-B14F-4D97-AF65-F5344CB8AC3E}">
        <p14:creationId xmlns:p14="http://schemas.microsoft.com/office/powerpoint/2010/main" val="24603133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917"/>
        <p:cNvGrpSpPr/>
        <p:nvPr/>
      </p:nvGrpSpPr>
      <p:grpSpPr>
        <a:xfrm>
          <a:off x="0" y="0"/>
          <a:ext cx="0" cy="0"/>
          <a:chOff x="0" y="0"/>
          <a:chExt cx="0" cy="0"/>
        </a:xfrm>
      </p:grpSpPr>
      <p:sp>
        <p:nvSpPr>
          <p:cNvPr id="1918" name="Google Shape;1918;p172"/>
          <p:cNvSpPr txBox="1"/>
          <p:nvPr/>
        </p:nvSpPr>
        <p:spPr>
          <a:xfrm rot="3398">
            <a:off x="896861" y="10376975"/>
            <a:ext cx="7587604" cy="58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Arial"/>
                <a:ea typeface="Arial"/>
                <a:cs typeface="Arial"/>
                <a:sym typeface="Arial"/>
              </a:rPr>
              <a:t>Conclusion:</a:t>
            </a:r>
            <a:r>
              <a:rPr lang="en" sz="900" b="0" i="0" u="none" strike="noStrike" cap="none">
                <a:solidFill>
                  <a:srgbClr val="000000"/>
                </a:solidFill>
                <a:latin typeface="Arial"/>
                <a:ea typeface="Arial"/>
                <a:cs typeface="Arial"/>
                <a:sym typeface="Arial"/>
              </a:rPr>
              <a:t> Educate patients that NSAIDS, blood pressure meds, and </a:t>
            </a:r>
            <a:r>
              <a:rPr lang="en" sz="900"/>
              <a:t>diuretics </a:t>
            </a:r>
            <a:r>
              <a:rPr lang="en" sz="900" b="0" i="0" u="none" strike="noStrike" cap="none">
                <a:solidFill>
                  <a:srgbClr val="000000"/>
                </a:solidFill>
                <a:latin typeface="Arial"/>
                <a:ea typeface="Arial"/>
                <a:cs typeface="Arial"/>
                <a:sym typeface="Arial"/>
              </a:rPr>
              <a:t>can cause lithium toxicity. For OTC pain medications, they should </a:t>
            </a:r>
            <a:r>
              <a:rPr lang="en" sz="900" b="0" i="0" u="sng" strike="noStrike" cap="none">
                <a:solidFill>
                  <a:srgbClr val="000000"/>
                </a:solidFill>
                <a:latin typeface="Arial"/>
                <a:ea typeface="Arial"/>
                <a:cs typeface="Arial"/>
                <a:sym typeface="Arial"/>
              </a:rPr>
              <a:t>choose Tylenol or </a:t>
            </a:r>
            <a:r>
              <a:rPr lang="en" sz="900" u="sng"/>
              <a:t>a</a:t>
            </a:r>
            <a:r>
              <a:rPr lang="en" sz="900" b="0" i="0" u="sng" strike="noStrike" cap="none">
                <a:solidFill>
                  <a:srgbClr val="000000"/>
                </a:solidFill>
                <a:latin typeface="Arial"/>
                <a:ea typeface="Arial"/>
                <a:cs typeface="Arial"/>
                <a:sym typeface="Arial"/>
              </a:rPr>
              <a:t>spirin</a:t>
            </a:r>
            <a:r>
              <a:rPr lang="en" sz="900" b="0" i="0" u="none" strike="noStrike" cap="none">
                <a:solidFill>
                  <a:srgbClr val="000000"/>
                </a:solidFill>
                <a:latin typeface="Arial"/>
                <a:ea typeface="Arial"/>
                <a:cs typeface="Arial"/>
                <a:sym typeface="Arial"/>
              </a:rPr>
              <a:t>. Advise them to inform the prescriber if they are planning to change their caffeine intake. Excedrin is OK (combo of </a:t>
            </a:r>
            <a:r>
              <a:rPr lang="en" sz="900"/>
              <a:t>a</a:t>
            </a:r>
            <a:r>
              <a:rPr lang="en" sz="900" b="0" i="0" u="none" strike="noStrike" cap="none">
                <a:solidFill>
                  <a:srgbClr val="000000"/>
                </a:solidFill>
                <a:latin typeface="Arial"/>
                <a:ea typeface="Arial"/>
                <a:cs typeface="Arial"/>
                <a:sym typeface="Arial"/>
              </a:rPr>
              <a:t>spirin, </a:t>
            </a:r>
            <a:r>
              <a:rPr lang="en" sz="900"/>
              <a:t>acetaminophen,</a:t>
            </a:r>
            <a:r>
              <a:rPr lang="en" sz="900" b="0" i="0" u="none" strike="noStrike" cap="none">
                <a:solidFill>
                  <a:srgbClr val="000000"/>
                </a:solidFill>
                <a:latin typeface="Arial"/>
                <a:ea typeface="Arial"/>
                <a:cs typeface="Arial"/>
                <a:sym typeface="Arial"/>
              </a:rPr>
              <a:t> and caffeine</a:t>
            </a:r>
            <a:r>
              <a:rPr lang="en" sz="900"/>
              <a:t>). </a:t>
            </a:r>
            <a:r>
              <a:rPr lang="en" sz="900" b="0" i="0" u="none" strike="noStrike" cap="none">
                <a:solidFill>
                  <a:srgbClr val="000000"/>
                </a:solidFill>
                <a:latin typeface="Arial"/>
                <a:ea typeface="Arial"/>
                <a:cs typeface="Arial"/>
                <a:sym typeface="Arial"/>
              </a:rPr>
              <a:t>Check lithium levels frequently for patients on interacting medications. Teach the signs of lithium toxicity </a:t>
            </a:r>
            <a:r>
              <a:rPr lang="en" sz="900">
                <a:solidFill>
                  <a:srgbClr val="000000"/>
                </a:solidFill>
              </a:rPr>
              <a:t>including </a:t>
            </a:r>
            <a:r>
              <a:rPr lang="en" sz="900" b="0" i="0" u="none" strike="noStrike" cap="none">
                <a:solidFill>
                  <a:srgbClr val="000000"/>
                </a:solidFill>
                <a:latin typeface="Arial"/>
                <a:ea typeface="Arial"/>
                <a:cs typeface="Arial"/>
                <a:sym typeface="Arial"/>
              </a:rPr>
              <a:t>tremor, nausea, diarrhea, fatigue, and drowsiness.</a:t>
            </a:r>
            <a:endParaRPr sz="900" b="0" i="0" u="none" strike="noStrike" cap="none">
              <a:solidFill>
                <a:srgbClr val="000000"/>
              </a:solidFill>
              <a:latin typeface="Arial"/>
              <a:ea typeface="Arial"/>
              <a:cs typeface="Arial"/>
              <a:sym typeface="Arial"/>
            </a:endParaRPr>
          </a:p>
        </p:txBody>
      </p:sp>
      <p:pic>
        <p:nvPicPr>
          <p:cNvPr id="1919" name="Google Shape;1919;p172"/>
          <p:cNvPicPr preferRelativeResize="0"/>
          <p:nvPr/>
        </p:nvPicPr>
        <p:blipFill rotWithShape="1">
          <a:blip r:embed="rId3">
            <a:alphaModFix/>
          </a:blip>
          <a:srcRect/>
          <a:stretch/>
        </p:blipFill>
        <p:spPr>
          <a:xfrm>
            <a:off x="1851251" y="1452310"/>
            <a:ext cx="1497050" cy="341325"/>
          </a:xfrm>
          <a:prstGeom prst="rect">
            <a:avLst/>
          </a:prstGeom>
          <a:noFill/>
          <a:ln>
            <a:noFill/>
          </a:ln>
          <a:effectLst>
            <a:outerShdw blurRad="57150" dist="19050" dir="5400000" algn="bl" rotWithShape="0">
              <a:srgbClr val="000000">
                <a:alpha val="49410"/>
              </a:srgbClr>
            </a:outerShdw>
          </a:effectLst>
        </p:spPr>
      </p:pic>
      <p:sp>
        <p:nvSpPr>
          <p:cNvPr id="1920" name="Google Shape;1920;p172"/>
          <p:cNvSpPr txBox="1"/>
          <p:nvPr/>
        </p:nvSpPr>
        <p:spPr>
          <a:xfrm>
            <a:off x="1405932" y="998100"/>
            <a:ext cx="8061600" cy="45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a:t>Lithium levels increased by:</a:t>
            </a:r>
            <a:endParaRPr sz="1800" b="0" i="0" u="none" strike="noStrike" cap="none">
              <a:solidFill>
                <a:srgbClr val="000000"/>
              </a:solidFill>
              <a:latin typeface="Arial"/>
              <a:ea typeface="Arial"/>
              <a:cs typeface="Arial"/>
              <a:sym typeface="Arial"/>
            </a:endParaRPr>
          </a:p>
        </p:txBody>
      </p:sp>
      <p:sp>
        <p:nvSpPr>
          <p:cNvPr id="1921" name="Google Shape;1921;p172"/>
          <p:cNvSpPr txBox="1"/>
          <p:nvPr/>
        </p:nvSpPr>
        <p:spPr>
          <a:xfrm>
            <a:off x="1314332" y="1880113"/>
            <a:ext cx="8061600" cy="454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The “N said” lithium toxicity</a:t>
            </a:r>
            <a:endParaRPr>
              <a:solidFill>
                <a:schemeClr val="dk1"/>
              </a:solidFill>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p:txBody>
      </p:sp>
      <p:grpSp>
        <p:nvGrpSpPr>
          <p:cNvPr id="1922" name="Google Shape;1922;p172"/>
          <p:cNvGrpSpPr/>
          <p:nvPr/>
        </p:nvGrpSpPr>
        <p:grpSpPr>
          <a:xfrm>
            <a:off x="4997747" y="1063150"/>
            <a:ext cx="2399199" cy="2494265"/>
            <a:chOff x="5323812" y="493305"/>
            <a:chExt cx="2578121" cy="2680276"/>
          </a:xfrm>
        </p:grpSpPr>
        <p:grpSp>
          <p:nvGrpSpPr>
            <p:cNvPr id="1923" name="Google Shape;1923;p172"/>
            <p:cNvGrpSpPr/>
            <p:nvPr/>
          </p:nvGrpSpPr>
          <p:grpSpPr>
            <a:xfrm>
              <a:off x="5323812" y="742819"/>
              <a:ext cx="1885913" cy="2430762"/>
              <a:chOff x="4678999" y="7558243"/>
              <a:chExt cx="541152" cy="697493"/>
            </a:xfrm>
          </p:grpSpPr>
          <p:pic>
            <p:nvPicPr>
              <p:cNvPr id="1924" name="Google Shape;1924;p172" descr="clipped result image"/>
              <p:cNvPicPr preferRelativeResize="0"/>
              <p:nvPr/>
            </p:nvPicPr>
            <p:blipFill rotWithShape="1">
              <a:blip r:embed="rId4">
                <a:alphaModFix/>
              </a:blip>
              <a:srcRect/>
              <a:stretch/>
            </p:blipFill>
            <p:spPr>
              <a:xfrm>
                <a:off x="4735787" y="7612176"/>
                <a:ext cx="484364" cy="643560"/>
              </a:xfrm>
              <a:prstGeom prst="rect">
                <a:avLst/>
              </a:prstGeom>
              <a:noFill/>
              <a:ln>
                <a:noFill/>
              </a:ln>
            </p:spPr>
          </p:pic>
          <p:pic>
            <p:nvPicPr>
              <p:cNvPr id="1925" name="Google Shape;1925;p172" descr="clipped result image"/>
              <p:cNvPicPr preferRelativeResize="0"/>
              <p:nvPr/>
            </p:nvPicPr>
            <p:blipFill rotWithShape="1">
              <a:blip r:embed="rId5">
                <a:alphaModFix/>
              </a:blip>
              <a:srcRect/>
              <a:stretch/>
            </p:blipFill>
            <p:spPr>
              <a:xfrm rot="292167">
                <a:off x="4693097" y="7569115"/>
                <a:ext cx="270774" cy="343674"/>
              </a:xfrm>
              <a:prstGeom prst="rect">
                <a:avLst/>
              </a:prstGeom>
              <a:noFill/>
              <a:ln>
                <a:noFill/>
              </a:ln>
            </p:spPr>
          </p:pic>
        </p:grpSp>
        <p:grpSp>
          <p:nvGrpSpPr>
            <p:cNvPr id="1926" name="Google Shape;1926;p172"/>
            <p:cNvGrpSpPr/>
            <p:nvPr/>
          </p:nvGrpSpPr>
          <p:grpSpPr>
            <a:xfrm>
              <a:off x="7025475" y="493305"/>
              <a:ext cx="876457" cy="527125"/>
              <a:chOff x="7363375" y="391455"/>
              <a:chExt cx="876457" cy="527125"/>
            </a:xfrm>
          </p:grpSpPr>
          <p:sp>
            <p:nvSpPr>
              <p:cNvPr id="1927" name="Google Shape;1927;p172"/>
              <p:cNvSpPr/>
              <p:nvPr/>
            </p:nvSpPr>
            <p:spPr>
              <a:xfrm>
                <a:off x="7363375" y="464381"/>
                <a:ext cx="741900" cy="454200"/>
              </a:xfrm>
              <a:prstGeom prst="wedgeRectCallout">
                <a:avLst>
                  <a:gd name="adj1" fmla="val -131753"/>
                  <a:gd name="adj2" fmla="val 100313"/>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28" name="Google Shape;1928;p172"/>
              <p:cNvSpPr txBox="1"/>
              <p:nvPr/>
            </p:nvSpPr>
            <p:spPr>
              <a:xfrm rot="2407">
                <a:off x="7382882" y="391755"/>
                <a:ext cx="856800" cy="25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200" b="0" i="0" u="none" strike="noStrike" cap="none">
                    <a:solidFill>
                      <a:srgbClr val="000000"/>
                    </a:solidFill>
                    <a:latin typeface="Arial"/>
                    <a:ea typeface="Arial"/>
                    <a:cs typeface="Arial"/>
                    <a:sym typeface="Arial"/>
                  </a:rPr>
                  <a:t>Lithiu</a:t>
                </a:r>
                <a:r>
                  <a:rPr lang="en" sz="1200"/>
                  <a:t>m </a:t>
                </a:r>
                <a:r>
                  <a:rPr lang="en" sz="1200" b="0" i="0" u="none" strike="noStrike" cap="none">
                    <a:solidFill>
                      <a:srgbClr val="000000"/>
                    </a:solidFill>
                    <a:latin typeface="Arial"/>
                    <a:ea typeface="Arial"/>
                    <a:cs typeface="Arial"/>
                    <a:sym typeface="Arial"/>
                  </a:rPr>
                  <a:t>toxicity</a:t>
                </a:r>
                <a:endParaRPr sz="1200" b="0" i="0" u="none" strike="noStrike" cap="none">
                  <a:solidFill>
                    <a:srgbClr val="000000"/>
                  </a:solidFill>
                  <a:latin typeface="Arial"/>
                  <a:ea typeface="Arial"/>
                  <a:cs typeface="Arial"/>
                  <a:sym typeface="Arial"/>
                </a:endParaRPr>
              </a:p>
            </p:txBody>
          </p:sp>
        </p:grpSp>
      </p:grpSp>
      <p:sp>
        <p:nvSpPr>
          <p:cNvPr id="1929" name="Google Shape;1929;p172"/>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72"/>
          <p:cNvSpPr txBox="1"/>
          <p:nvPr/>
        </p:nvSpPr>
        <p:spPr>
          <a:xfrm>
            <a:off x="901225" y="51425"/>
            <a:ext cx="6339600" cy="1363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b="1">
                <a:solidFill>
                  <a:schemeClr val="lt1"/>
                </a:solidFill>
              </a:rPr>
              <a:t>Lithium toxicity</a:t>
            </a:r>
            <a:endParaRPr sz="2400">
              <a:solidFill>
                <a:schemeClr val="lt1"/>
              </a:solidFill>
            </a:endParaRPr>
          </a:p>
          <a:p>
            <a:pPr marL="0" lvl="0" indent="0" algn="l" rtl="0">
              <a:lnSpc>
                <a:spcPct val="115000"/>
              </a:lnSpc>
              <a:spcBef>
                <a:spcPts val="3000"/>
              </a:spcBef>
              <a:spcAft>
                <a:spcPts val="3000"/>
              </a:spcAft>
              <a:buNone/>
            </a:pPr>
            <a:endParaRPr sz="2400" b="1">
              <a:solidFill>
                <a:schemeClr val="lt1"/>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Google Shape;1935;p173"/>
          <p:cNvSpPr txBox="1"/>
          <p:nvPr/>
        </p:nvSpPr>
        <p:spPr>
          <a:xfrm rot="3398">
            <a:off x="896861" y="10376975"/>
            <a:ext cx="7587604" cy="58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Arial"/>
                <a:ea typeface="Arial"/>
                <a:cs typeface="Arial"/>
                <a:sym typeface="Arial"/>
              </a:rPr>
              <a:t>Conclusion:</a:t>
            </a:r>
            <a:r>
              <a:rPr lang="en" sz="900" b="0" i="0" u="none" strike="noStrike" cap="none">
                <a:solidFill>
                  <a:srgbClr val="000000"/>
                </a:solidFill>
                <a:latin typeface="Arial"/>
                <a:ea typeface="Arial"/>
                <a:cs typeface="Arial"/>
                <a:sym typeface="Arial"/>
              </a:rPr>
              <a:t> Educate patients that NSAIDS, blood pressure meds, and </a:t>
            </a:r>
            <a:r>
              <a:rPr lang="en" sz="900"/>
              <a:t>diuretics </a:t>
            </a:r>
            <a:r>
              <a:rPr lang="en" sz="900" b="0" i="0" u="none" strike="noStrike" cap="none">
                <a:solidFill>
                  <a:srgbClr val="000000"/>
                </a:solidFill>
                <a:latin typeface="Arial"/>
                <a:ea typeface="Arial"/>
                <a:cs typeface="Arial"/>
                <a:sym typeface="Arial"/>
              </a:rPr>
              <a:t>can cause lithium toxicity. For OTC pain medications, they should </a:t>
            </a:r>
            <a:r>
              <a:rPr lang="en" sz="900" b="0" i="0" u="sng" strike="noStrike" cap="none">
                <a:solidFill>
                  <a:srgbClr val="000000"/>
                </a:solidFill>
                <a:latin typeface="Arial"/>
                <a:ea typeface="Arial"/>
                <a:cs typeface="Arial"/>
                <a:sym typeface="Arial"/>
              </a:rPr>
              <a:t>choose Tylenol or </a:t>
            </a:r>
            <a:r>
              <a:rPr lang="en" sz="900" u="sng"/>
              <a:t>a</a:t>
            </a:r>
            <a:r>
              <a:rPr lang="en" sz="900" b="0" i="0" u="sng" strike="noStrike" cap="none">
                <a:solidFill>
                  <a:srgbClr val="000000"/>
                </a:solidFill>
                <a:latin typeface="Arial"/>
                <a:ea typeface="Arial"/>
                <a:cs typeface="Arial"/>
                <a:sym typeface="Arial"/>
              </a:rPr>
              <a:t>spirin</a:t>
            </a:r>
            <a:r>
              <a:rPr lang="en" sz="900" b="0" i="0" u="none" strike="noStrike" cap="none">
                <a:solidFill>
                  <a:srgbClr val="000000"/>
                </a:solidFill>
                <a:latin typeface="Arial"/>
                <a:ea typeface="Arial"/>
                <a:cs typeface="Arial"/>
                <a:sym typeface="Arial"/>
              </a:rPr>
              <a:t>. Advise them to inform the prescriber if they are planning to change their caffeine intake. Excedrin is OK (combo of </a:t>
            </a:r>
            <a:r>
              <a:rPr lang="en" sz="900"/>
              <a:t>a</a:t>
            </a:r>
            <a:r>
              <a:rPr lang="en" sz="900" b="0" i="0" u="none" strike="noStrike" cap="none">
                <a:solidFill>
                  <a:srgbClr val="000000"/>
                </a:solidFill>
                <a:latin typeface="Arial"/>
                <a:ea typeface="Arial"/>
                <a:cs typeface="Arial"/>
                <a:sym typeface="Arial"/>
              </a:rPr>
              <a:t>spirin, </a:t>
            </a:r>
            <a:r>
              <a:rPr lang="en" sz="900"/>
              <a:t>acetaminophen,</a:t>
            </a:r>
            <a:r>
              <a:rPr lang="en" sz="900" b="0" i="0" u="none" strike="noStrike" cap="none">
                <a:solidFill>
                  <a:srgbClr val="000000"/>
                </a:solidFill>
                <a:latin typeface="Arial"/>
                <a:ea typeface="Arial"/>
                <a:cs typeface="Arial"/>
                <a:sym typeface="Arial"/>
              </a:rPr>
              <a:t> and caffeine</a:t>
            </a:r>
            <a:r>
              <a:rPr lang="en" sz="900"/>
              <a:t>). </a:t>
            </a:r>
            <a:r>
              <a:rPr lang="en" sz="900" b="0" i="0" u="none" strike="noStrike" cap="none">
                <a:solidFill>
                  <a:srgbClr val="000000"/>
                </a:solidFill>
                <a:latin typeface="Arial"/>
                <a:ea typeface="Arial"/>
                <a:cs typeface="Arial"/>
                <a:sym typeface="Arial"/>
              </a:rPr>
              <a:t>Check lithium levels frequently for patients on interacting medications. Teach the signs of lithium toxicity </a:t>
            </a:r>
            <a:r>
              <a:rPr lang="en" sz="900">
                <a:solidFill>
                  <a:srgbClr val="000000"/>
                </a:solidFill>
              </a:rPr>
              <a:t>including </a:t>
            </a:r>
            <a:r>
              <a:rPr lang="en" sz="900" b="0" i="0" u="none" strike="noStrike" cap="none">
                <a:solidFill>
                  <a:srgbClr val="000000"/>
                </a:solidFill>
                <a:latin typeface="Arial"/>
                <a:ea typeface="Arial"/>
                <a:cs typeface="Arial"/>
                <a:sym typeface="Arial"/>
              </a:rPr>
              <a:t>tremor, nausea, diarrhea, fatigue, and drowsiness.</a:t>
            </a:r>
            <a:endParaRPr sz="900" b="0" i="0" u="none" strike="noStrike" cap="none">
              <a:solidFill>
                <a:srgbClr val="000000"/>
              </a:solidFill>
              <a:latin typeface="Arial"/>
              <a:ea typeface="Arial"/>
              <a:cs typeface="Arial"/>
              <a:sym typeface="Arial"/>
            </a:endParaRPr>
          </a:p>
        </p:txBody>
      </p:sp>
      <p:pic>
        <p:nvPicPr>
          <p:cNvPr id="1936" name="Google Shape;1936;p173"/>
          <p:cNvPicPr preferRelativeResize="0"/>
          <p:nvPr/>
        </p:nvPicPr>
        <p:blipFill rotWithShape="1">
          <a:blip r:embed="rId3">
            <a:alphaModFix/>
          </a:blip>
          <a:srcRect/>
          <a:stretch/>
        </p:blipFill>
        <p:spPr>
          <a:xfrm>
            <a:off x="1851251" y="1452310"/>
            <a:ext cx="1497050" cy="341325"/>
          </a:xfrm>
          <a:prstGeom prst="rect">
            <a:avLst/>
          </a:prstGeom>
          <a:noFill/>
          <a:ln>
            <a:noFill/>
          </a:ln>
          <a:effectLst>
            <a:outerShdw blurRad="57150" dist="19050" dir="5400000" algn="bl" rotWithShape="0">
              <a:srgbClr val="000000">
                <a:alpha val="49410"/>
              </a:srgbClr>
            </a:outerShdw>
          </a:effectLst>
        </p:spPr>
      </p:pic>
      <p:sp>
        <p:nvSpPr>
          <p:cNvPr id="1937" name="Google Shape;1937;p173"/>
          <p:cNvSpPr txBox="1"/>
          <p:nvPr/>
        </p:nvSpPr>
        <p:spPr>
          <a:xfrm>
            <a:off x="1405932" y="998100"/>
            <a:ext cx="8061600" cy="45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a:t>Lithium levels increased by:</a:t>
            </a:r>
            <a:endParaRPr sz="1800" b="0" i="0" u="none" strike="noStrike" cap="none">
              <a:solidFill>
                <a:srgbClr val="000000"/>
              </a:solidFill>
              <a:latin typeface="Arial"/>
              <a:ea typeface="Arial"/>
              <a:cs typeface="Arial"/>
              <a:sym typeface="Arial"/>
            </a:endParaRPr>
          </a:p>
        </p:txBody>
      </p:sp>
      <p:sp>
        <p:nvSpPr>
          <p:cNvPr id="1938" name="Google Shape;1938;p173"/>
          <p:cNvSpPr txBox="1"/>
          <p:nvPr/>
        </p:nvSpPr>
        <p:spPr>
          <a:xfrm>
            <a:off x="1314332" y="1880113"/>
            <a:ext cx="8061600" cy="454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The “N said” lithium toxicity</a:t>
            </a:r>
            <a:endParaRPr>
              <a:solidFill>
                <a:schemeClr val="dk1"/>
              </a:solidFill>
            </a:endParaRPr>
          </a:p>
          <a:p>
            <a:pPr marL="457200" marR="0" lvl="0" indent="-317500" algn="l" rtl="0">
              <a:lnSpc>
                <a:spcPct val="100000"/>
              </a:lnSpc>
              <a:spcBef>
                <a:spcPts val="0"/>
              </a:spcBef>
              <a:spcAft>
                <a:spcPts val="0"/>
              </a:spcAft>
              <a:buSzPts val="1400"/>
              <a:buChar char="●"/>
            </a:pPr>
            <a:r>
              <a:rPr lang="en"/>
              <a:t>“Tie-dyed diuretics”</a:t>
            </a:r>
            <a:endParaRPr/>
          </a:p>
          <a:p>
            <a:pPr marL="0" marR="0" lvl="0" indent="0" algn="l" rtl="0">
              <a:lnSpc>
                <a:spcPct val="100000"/>
              </a:lnSpc>
              <a:spcBef>
                <a:spcPts val="0"/>
              </a:spcBef>
              <a:spcAft>
                <a:spcPts val="0"/>
              </a:spcAft>
              <a:buNone/>
            </a:pPr>
            <a:endParaRPr/>
          </a:p>
        </p:txBody>
      </p:sp>
      <p:grpSp>
        <p:nvGrpSpPr>
          <p:cNvPr id="1939" name="Google Shape;1939;p173"/>
          <p:cNvGrpSpPr/>
          <p:nvPr/>
        </p:nvGrpSpPr>
        <p:grpSpPr>
          <a:xfrm>
            <a:off x="4997747" y="1063150"/>
            <a:ext cx="2399199" cy="3037849"/>
            <a:chOff x="5504522" y="1531200"/>
            <a:chExt cx="2399199" cy="3037849"/>
          </a:xfrm>
        </p:grpSpPr>
        <p:grpSp>
          <p:nvGrpSpPr>
            <p:cNvPr id="1940" name="Google Shape;1940;p173"/>
            <p:cNvGrpSpPr/>
            <p:nvPr/>
          </p:nvGrpSpPr>
          <p:grpSpPr>
            <a:xfrm>
              <a:off x="5504522" y="1531200"/>
              <a:ext cx="2399199" cy="2494265"/>
              <a:chOff x="5323812" y="493305"/>
              <a:chExt cx="2578121" cy="2680276"/>
            </a:xfrm>
          </p:grpSpPr>
          <p:grpSp>
            <p:nvGrpSpPr>
              <p:cNvPr id="1941" name="Google Shape;1941;p173"/>
              <p:cNvGrpSpPr/>
              <p:nvPr/>
            </p:nvGrpSpPr>
            <p:grpSpPr>
              <a:xfrm>
                <a:off x="5323812" y="742819"/>
                <a:ext cx="1885913" cy="2430762"/>
                <a:chOff x="4678999" y="7558243"/>
                <a:chExt cx="541152" cy="697493"/>
              </a:xfrm>
            </p:grpSpPr>
            <p:pic>
              <p:nvPicPr>
                <p:cNvPr id="1942" name="Google Shape;1942;p173" descr="clipped result image"/>
                <p:cNvPicPr preferRelativeResize="0"/>
                <p:nvPr/>
              </p:nvPicPr>
              <p:blipFill rotWithShape="1">
                <a:blip r:embed="rId4">
                  <a:alphaModFix/>
                </a:blip>
                <a:srcRect/>
                <a:stretch/>
              </p:blipFill>
              <p:spPr>
                <a:xfrm>
                  <a:off x="4735787" y="7612176"/>
                  <a:ext cx="484364" cy="643560"/>
                </a:xfrm>
                <a:prstGeom prst="rect">
                  <a:avLst/>
                </a:prstGeom>
                <a:noFill/>
                <a:ln>
                  <a:noFill/>
                </a:ln>
              </p:spPr>
            </p:pic>
            <p:pic>
              <p:nvPicPr>
                <p:cNvPr id="1943" name="Google Shape;1943;p173" descr="clipped result image"/>
                <p:cNvPicPr preferRelativeResize="0"/>
                <p:nvPr/>
              </p:nvPicPr>
              <p:blipFill rotWithShape="1">
                <a:blip r:embed="rId5">
                  <a:alphaModFix/>
                </a:blip>
                <a:srcRect/>
                <a:stretch/>
              </p:blipFill>
              <p:spPr>
                <a:xfrm rot="292167">
                  <a:off x="4693097" y="7569115"/>
                  <a:ext cx="270774" cy="343674"/>
                </a:xfrm>
                <a:prstGeom prst="rect">
                  <a:avLst/>
                </a:prstGeom>
                <a:noFill/>
                <a:ln>
                  <a:noFill/>
                </a:ln>
              </p:spPr>
            </p:pic>
          </p:grpSp>
          <p:grpSp>
            <p:nvGrpSpPr>
              <p:cNvPr id="1944" name="Google Shape;1944;p173"/>
              <p:cNvGrpSpPr/>
              <p:nvPr/>
            </p:nvGrpSpPr>
            <p:grpSpPr>
              <a:xfrm>
                <a:off x="7025475" y="493305"/>
                <a:ext cx="876457" cy="527125"/>
                <a:chOff x="7363375" y="391455"/>
                <a:chExt cx="876457" cy="527125"/>
              </a:xfrm>
            </p:grpSpPr>
            <p:sp>
              <p:nvSpPr>
                <p:cNvPr id="1945" name="Google Shape;1945;p173"/>
                <p:cNvSpPr/>
                <p:nvPr/>
              </p:nvSpPr>
              <p:spPr>
                <a:xfrm>
                  <a:off x="7363375" y="464381"/>
                  <a:ext cx="741900" cy="454200"/>
                </a:xfrm>
                <a:prstGeom prst="wedgeRectCallout">
                  <a:avLst>
                    <a:gd name="adj1" fmla="val -131753"/>
                    <a:gd name="adj2" fmla="val 100313"/>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46" name="Google Shape;1946;p173"/>
                <p:cNvSpPr txBox="1"/>
                <p:nvPr/>
              </p:nvSpPr>
              <p:spPr>
                <a:xfrm rot="2407">
                  <a:off x="7382882" y="391755"/>
                  <a:ext cx="856800" cy="25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200" b="0" i="0" u="none" strike="noStrike" cap="none">
                      <a:solidFill>
                        <a:srgbClr val="000000"/>
                      </a:solidFill>
                      <a:latin typeface="Arial"/>
                      <a:ea typeface="Arial"/>
                      <a:cs typeface="Arial"/>
                      <a:sym typeface="Arial"/>
                    </a:rPr>
                    <a:t>Lithiu</a:t>
                  </a:r>
                  <a:r>
                    <a:rPr lang="en" sz="1200"/>
                    <a:t>m </a:t>
                  </a:r>
                  <a:r>
                    <a:rPr lang="en" sz="1200" b="0" i="0" u="none" strike="noStrike" cap="none">
                      <a:solidFill>
                        <a:srgbClr val="000000"/>
                      </a:solidFill>
                      <a:latin typeface="Arial"/>
                      <a:ea typeface="Arial"/>
                      <a:cs typeface="Arial"/>
                      <a:sym typeface="Arial"/>
                    </a:rPr>
                    <a:t>toxicity</a:t>
                  </a:r>
                  <a:endParaRPr sz="1200" b="0" i="0" u="none" strike="noStrike" cap="none">
                    <a:solidFill>
                      <a:srgbClr val="000000"/>
                    </a:solidFill>
                    <a:latin typeface="Arial"/>
                    <a:ea typeface="Arial"/>
                    <a:cs typeface="Arial"/>
                    <a:sym typeface="Arial"/>
                  </a:endParaRPr>
                </a:p>
              </p:txBody>
            </p:sp>
          </p:grpSp>
        </p:grpSp>
        <p:pic>
          <p:nvPicPr>
            <p:cNvPr id="1947" name="Google Shape;1947;p173"/>
            <p:cNvPicPr preferRelativeResize="0"/>
            <p:nvPr/>
          </p:nvPicPr>
          <p:blipFill rotWithShape="1">
            <a:blip r:embed="rId6">
              <a:alphaModFix/>
            </a:blip>
            <a:srcRect t="31600"/>
            <a:stretch/>
          </p:blipFill>
          <p:spPr>
            <a:xfrm>
              <a:off x="5787625" y="3131425"/>
              <a:ext cx="342200" cy="1437625"/>
            </a:xfrm>
            <a:prstGeom prst="rect">
              <a:avLst/>
            </a:prstGeom>
            <a:noFill/>
            <a:ln>
              <a:noFill/>
            </a:ln>
          </p:spPr>
        </p:pic>
        <p:pic>
          <p:nvPicPr>
            <p:cNvPr id="1948" name="Google Shape;1948;p173" descr="clipped result image"/>
            <p:cNvPicPr preferRelativeResize="0"/>
            <p:nvPr/>
          </p:nvPicPr>
          <p:blipFill rotWithShape="1">
            <a:blip r:embed="rId7">
              <a:alphaModFix/>
            </a:blip>
            <a:srcRect b="85149"/>
            <a:stretch/>
          </p:blipFill>
          <p:spPr>
            <a:xfrm>
              <a:off x="5677575" y="2878490"/>
              <a:ext cx="562300" cy="341326"/>
            </a:xfrm>
            <a:prstGeom prst="rect">
              <a:avLst/>
            </a:prstGeom>
            <a:noFill/>
            <a:ln>
              <a:noFill/>
            </a:ln>
          </p:spPr>
        </p:pic>
      </p:grpSp>
      <p:sp>
        <p:nvSpPr>
          <p:cNvPr id="1949" name="Google Shape;1949;p173"/>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73"/>
          <p:cNvSpPr txBox="1"/>
          <p:nvPr/>
        </p:nvSpPr>
        <p:spPr>
          <a:xfrm>
            <a:off x="901225" y="51425"/>
            <a:ext cx="6339600" cy="1363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b="1">
                <a:solidFill>
                  <a:schemeClr val="lt1"/>
                </a:solidFill>
              </a:rPr>
              <a:t>Lithium toxicity</a:t>
            </a:r>
            <a:endParaRPr sz="2400">
              <a:solidFill>
                <a:schemeClr val="lt1"/>
              </a:solidFill>
            </a:endParaRPr>
          </a:p>
          <a:p>
            <a:pPr marL="0" lvl="0" indent="0" algn="l" rtl="0">
              <a:lnSpc>
                <a:spcPct val="115000"/>
              </a:lnSpc>
              <a:spcBef>
                <a:spcPts val="3000"/>
              </a:spcBef>
              <a:spcAft>
                <a:spcPts val="3000"/>
              </a:spcAft>
              <a:buNone/>
            </a:pPr>
            <a:endParaRPr sz="2400" b="1">
              <a:solidFill>
                <a:schemeClr val="lt1"/>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99" name="Google Shape;99;p25"/>
          <p:cNvGrpSpPr/>
          <p:nvPr/>
        </p:nvGrpSpPr>
        <p:grpSpPr>
          <a:xfrm>
            <a:off x="1480923" y="1347120"/>
            <a:ext cx="4296807" cy="3307537"/>
            <a:chOff x="767275" y="2138955"/>
            <a:chExt cx="2690212" cy="2070835"/>
          </a:xfrm>
        </p:grpSpPr>
        <p:grpSp>
          <p:nvGrpSpPr>
            <p:cNvPr id="100" name="Google Shape;100;p25"/>
            <p:cNvGrpSpPr/>
            <p:nvPr/>
          </p:nvGrpSpPr>
          <p:grpSpPr>
            <a:xfrm>
              <a:off x="767275" y="2138955"/>
              <a:ext cx="2690212" cy="2070835"/>
              <a:chOff x="6078179" y="3303635"/>
              <a:chExt cx="1398821" cy="1076765"/>
            </a:xfrm>
          </p:grpSpPr>
          <p:grpSp>
            <p:nvGrpSpPr>
              <p:cNvPr id="101" name="Google Shape;101;p25"/>
              <p:cNvGrpSpPr/>
              <p:nvPr/>
            </p:nvGrpSpPr>
            <p:grpSpPr>
              <a:xfrm>
                <a:off x="6078179" y="3303635"/>
                <a:ext cx="1398821" cy="937890"/>
                <a:chOff x="6030564" y="6895190"/>
                <a:chExt cx="1457561" cy="977274"/>
              </a:xfrm>
            </p:grpSpPr>
            <p:grpSp>
              <p:nvGrpSpPr>
                <p:cNvPr id="102" name="Google Shape;102;p25"/>
                <p:cNvGrpSpPr/>
                <p:nvPr/>
              </p:nvGrpSpPr>
              <p:grpSpPr>
                <a:xfrm>
                  <a:off x="6030564" y="6895190"/>
                  <a:ext cx="1457561" cy="977274"/>
                  <a:chOff x="5619327" y="6680160"/>
                  <a:chExt cx="1740163" cy="1166755"/>
                </a:xfrm>
              </p:grpSpPr>
              <p:pic>
                <p:nvPicPr>
                  <p:cNvPr id="103" name="Google Shape;103;p25"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104" name="Google Shape;104;p25"/>
                  <p:cNvPicPr preferRelativeResize="0"/>
                  <p:nvPr/>
                </p:nvPicPr>
                <p:blipFill rotWithShape="1">
                  <a:blip r:embed="rId4">
                    <a:alphaModFix/>
                  </a:blip>
                  <a:srcRect/>
                  <a:stretch/>
                </p:blipFill>
                <p:spPr>
                  <a:xfrm>
                    <a:off x="5619327" y="6680160"/>
                    <a:ext cx="866543" cy="668044"/>
                  </a:xfrm>
                  <a:prstGeom prst="rect">
                    <a:avLst/>
                  </a:prstGeom>
                  <a:noFill/>
                  <a:ln>
                    <a:noFill/>
                  </a:ln>
                </p:spPr>
              </p:pic>
            </p:grpSp>
            <p:sp>
              <p:nvSpPr>
                <p:cNvPr id="105" name="Google Shape;105;p25"/>
                <p:cNvSpPr txBox="1"/>
                <p:nvPr/>
              </p:nvSpPr>
              <p:spPr>
                <a:xfrm>
                  <a:off x="6472806" y="7280416"/>
                  <a:ext cx="882900" cy="348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900"/>
                    <a:buFont typeface="Arial"/>
                    <a:buNone/>
                  </a:pPr>
                  <a:r>
                    <a:rPr lang="en" sz="2300" b="1"/>
                    <a:t>Lamotrigine</a:t>
                  </a:r>
                  <a:endParaRPr sz="2300" b="1">
                    <a:solidFill>
                      <a:srgbClr val="000000"/>
                    </a:solidFill>
                  </a:endParaRPr>
                </a:p>
              </p:txBody>
            </p:sp>
          </p:grpSp>
          <p:pic>
            <p:nvPicPr>
              <p:cNvPr id="106" name="Google Shape;106;p25"/>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107" name="Google Shape;107;p25"/>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108" name="Google Shape;108;p25"/>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109" name="Google Shape;109;p25"/>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
        <p:nvSpPr>
          <p:cNvPr id="110" name="Google Shape;110;p25"/>
          <p:cNvSpPr/>
          <p:nvPr/>
        </p:nvSpPr>
        <p:spPr>
          <a:xfrm>
            <a:off x="-23850"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5"/>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
        <p:nvSpPr>
          <p:cNvPr id="112" name="Google Shape;112;p25"/>
          <p:cNvSpPr txBox="1"/>
          <p:nvPr/>
        </p:nvSpPr>
        <p:spPr>
          <a:xfrm>
            <a:off x="3174928" y="1239021"/>
            <a:ext cx="2602800" cy="102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900"/>
              <a:buFont typeface="Arial"/>
              <a:buNone/>
            </a:pPr>
            <a:r>
              <a:rPr lang="en" sz="2300"/>
              <a:t>“Lamb-ictal”</a:t>
            </a:r>
            <a:endParaRPr sz="2300">
              <a:solidFill>
                <a:srgbClr val="000000"/>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6"/>
          <p:cNvPicPr preferRelativeResize="0"/>
          <p:nvPr/>
        </p:nvPicPr>
        <p:blipFill rotWithShape="1">
          <a:blip r:embed="rId3">
            <a:alphaModFix amt="81000"/>
          </a:blip>
          <a:srcRect l="732" r="1620"/>
          <a:stretch/>
        </p:blipFill>
        <p:spPr>
          <a:xfrm rot="10800000" flipH="1">
            <a:off x="71550" y="1051325"/>
            <a:ext cx="8919650" cy="1574050"/>
          </a:xfrm>
          <a:prstGeom prst="rect">
            <a:avLst/>
          </a:prstGeom>
          <a:noFill/>
          <a:ln>
            <a:noFill/>
          </a:ln>
        </p:spPr>
      </p:pic>
      <p:pic>
        <p:nvPicPr>
          <p:cNvPr id="118" name="Google Shape;118;p26"/>
          <p:cNvPicPr preferRelativeResize="0"/>
          <p:nvPr/>
        </p:nvPicPr>
        <p:blipFill rotWithShape="1">
          <a:blip r:embed="rId4">
            <a:alphaModFix amt="69000"/>
          </a:blip>
          <a:srcRect l="-732" r="1732"/>
          <a:stretch/>
        </p:blipFill>
        <p:spPr>
          <a:xfrm>
            <a:off x="0" y="2863850"/>
            <a:ext cx="8986324" cy="1518425"/>
          </a:xfrm>
          <a:prstGeom prst="rect">
            <a:avLst/>
          </a:prstGeom>
          <a:noFill/>
          <a:ln>
            <a:noFill/>
          </a:ln>
        </p:spPr>
      </p:pic>
      <p:grpSp>
        <p:nvGrpSpPr>
          <p:cNvPr id="119" name="Google Shape;119;p26"/>
          <p:cNvGrpSpPr/>
          <p:nvPr/>
        </p:nvGrpSpPr>
        <p:grpSpPr>
          <a:xfrm>
            <a:off x="66862" y="641425"/>
            <a:ext cx="9010274" cy="4305276"/>
            <a:chOff x="-188325" y="1103550"/>
            <a:chExt cx="9010274" cy="4305276"/>
          </a:xfrm>
        </p:grpSpPr>
        <p:pic>
          <p:nvPicPr>
            <p:cNvPr id="120" name="Google Shape;120;p26"/>
            <p:cNvPicPr preferRelativeResize="0"/>
            <p:nvPr/>
          </p:nvPicPr>
          <p:blipFill rotWithShape="1">
            <a:blip r:embed="rId5">
              <a:alphaModFix/>
            </a:blip>
            <a:srcRect l="21935" b="2353"/>
            <a:stretch/>
          </p:blipFill>
          <p:spPr>
            <a:xfrm>
              <a:off x="4715100" y="3140175"/>
              <a:ext cx="4106849" cy="2268651"/>
            </a:xfrm>
            <a:prstGeom prst="rect">
              <a:avLst/>
            </a:prstGeom>
            <a:noFill/>
            <a:ln>
              <a:noFill/>
            </a:ln>
          </p:spPr>
        </p:pic>
        <p:pic>
          <p:nvPicPr>
            <p:cNvPr id="121" name="Google Shape;121;p26"/>
            <p:cNvPicPr preferRelativeResize="0"/>
            <p:nvPr/>
          </p:nvPicPr>
          <p:blipFill>
            <a:blip r:embed="rId6">
              <a:alphaModFix/>
            </a:blip>
            <a:stretch>
              <a:fillRect/>
            </a:stretch>
          </p:blipFill>
          <p:spPr>
            <a:xfrm>
              <a:off x="-188325" y="1103550"/>
              <a:ext cx="4903425" cy="2127975"/>
            </a:xfrm>
            <a:prstGeom prst="rect">
              <a:avLst/>
            </a:prstGeom>
            <a:noFill/>
            <a:ln>
              <a:noFill/>
            </a:ln>
          </p:spPr>
        </p:pic>
      </p:grpSp>
      <p:sp>
        <p:nvSpPr>
          <p:cNvPr id="122" name="Google Shape;122;p26"/>
          <p:cNvSpPr txBox="1"/>
          <p:nvPr/>
        </p:nvSpPr>
        <p:spPr>
          <a:xfrm rot="-5400000">
            <a:off x="-585949" y="1537300"/>
            <a:ext cx="16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elevated mood</a:t>
            </a:r>
            <a:endParaRPr b="1"/>
          </a:p>
        </p:txBody>
      </p:sp>
      <p:sp>
        <p:nvSpPr>
          <p:cNvPr id="123" name="Google Shape;123;p26"/>
          <p:cNvSpPr txBox="1"/>
          <p:nvPr/>
        </p:nvSpPr>
        <p:spPr>
          <a:xfrm rot="-5400000">
            <a:off x="-585949" y="3389574"/>
            <a:ext cx="16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depressed mood</a:t>
            </a:r>
            <a:endParaRPr b="1"/>
          </a:p>
        </p:txBody>
      </p:sp>
      <p:sp>
        <p:nvSpPr>
          <p:cNvPr id="127" name="Google Shape;127;p26"/>
          <p:cNvSpPr txBox="1"/>
          <p:nvPr/>
        </p:nvSpPr>
        <p:spPr>
          <a:xfrm>
            <a:off x="5024150" y="947075"/>
            <a:ext cx="3496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rgbClr val="38761D"/>
              </a:solidFill>
            </a:endParaRPr>
          </a:p>
          <a:p>
            <a:pPr marL="0" lvl="0" indent="0" algn="l" rtl="0">
              <a:spcBef>
                <a:spcPts val="0"/>
              </a:spcBef>
              <a:spcAft>
                <a:spcPts val="0"/>
              </a:spcAft>
              <a:buNone/>
            </a:pPr>
            <a:r>
              <a:rPr lang="en" sz="1800"/>
              <a:t>Lamotrigine is a true “mood stabilizer” but ineffective in treatment of mania.</a:t>
            </a:r>
            <a:endParaRPr sz="1800"/>
          </a:p>
        </p:txBody>
      </p:sp>
      <p:grpSp>
        <p:nvGrpSpPr>
          <p:cNvPr id="128" name="Google Shape;128;p26"/>
          <p:cNvGrpSpPr/>
          <p:nvPr/>
        </p:nvGrpSpPr>
        <p:grpSpPr>
          <a:xfrm>
            <a:off x="3330500" y="2294387"/>
            <a:ext cx="785700" cy="605007"/>
            <a:chOff x="766792" y="2138381"/>
            <a:chExt cx="2690063" cy="2071409"/>
          </a:xfrm>
        </p:grpSpPr>
        <p:grpSp>
          <p:nvGrpSpPr>
            <p:cNvPr id="129" name="Google Shape;129;p26"/>
            <p:cNvGrpSpPr/>
            <p:nvPr/>
          </p:nvGrpSpPr>
          <p:grpSpPr>
            <a:xfrm>
              <a:off x="766792" y="2138381"/>
              <a:ext cx="2690063" cy="2071409"/>
              <a:chOff x="6077928" y="3303336"/>
              <a:chExt cx="1398743" cy="1077064"/>
            </a:xfrm>
          </p:grpSpPr>
          <p:grpSp>
            <p:nvGrpSpPr>
              <p:cNvPr id="130" name="Google Shape;130;p26"/>
              <p:cNvGrpSpPr/>
              <p:nvPr/>
            </p:nvGrpSpPr>
            <p:grpSpPr>
              <a:xfrm>
                <a:off x="6077928" y="3303336"/>
                <a:ext cx="1398743" cy="937837"/>
                <a:chOff x="5619327" y="6680160"/>
                <a:chExt cx="1740163" cy="1166755"/>
              </a:xfrm>
            </p:grpSpPr>
            <p:pic>
              <p:nvPicPr>
                <p:cNvPr id="131" name="Google Shape;131;p26" descr="clipped result image"/>
                <p:cNvPicPr preferRelativeResize="0"/>
                <p:nvPr/>
              </p:nvPicPr>
              <p:blipFill rotWithShape="1">
                <a:blip r:embed="rId7">
                  <a:alphaModFix/>
                </a:blip>
                <a:srcRect l="28602" t="24642" b="13268"/>
                <a:stretch/>
              </p:blipFill>
              <p:spPr>
                <a:xfrm>
                  <a:off x="5945660" y="6923321"/>
                  <a:ext cx="1413830" cy="923593"/>
                </a:xfrm>
                <a:prstGeom prst="rect">
                  <a:avLst/>
                </a:prstGeom>
                <a:noFill/>
                <a:ln>
                  <a:noFill/>
                </a:ln>
              </p:spPr>
            </p:pic>
            <p:pic>
              <p:nvPicPr>
                <p:cNvPr id="132" name="Google Shape;132;p26"/>
                <p:cNvPicPr preferRelativeResize="0"/>
                <p:nvPr/>
              </p:nvPicPr>
              <p:blipFill rotWithShape="1">
                <a:blip r:embed="rId8">
                  <a:alphaModFix/>
                </a:blip>
                <a:srcRect/>
                <a:stretch/>
              </p:blipFill>
              <p:spPr>
                <a:xfrm>
                  <a:off x="5619327" y="6680160"/>
                  <a:ext cx="866543" cy="668044"/>
                </a:xfrm>
                <a:prstGeom prst="rect">
                  <a:avLst/>
                </a:prstGeom>
                <a:noFill/>
                <a:ln>
                  <a:noFill/>
                </a:ln>
              </p:spPr>
            </p:pic>
          </p:grpSp>
          <p:pic>
            <p:nvPicPr>
              <p:cNvPr id="133" name="Google Shape;133;p26"/>
              <p:cNvPicPr preferRelativeResize="0"/>
              <p:nvPr/>
            </p:nvPicPr>
            <p:blipFill>
              <a:blip r:embed="rId9">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134" name="Google Shape;134;p26"/>
              <p:cNvPicPr preferRelativeResize="0"/>
              <p:nvPr/>
            </p:nvPicPr>
            <p:blipFill>
              <a:blip r:embed="rId9">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135" name="Google Shape;135;p26"/>
              <p:cNvPicPr preferRelativeResize="0"/>
              <p:nvPr/>
            </p:nvPicPr>
            <p:blipFill>
              <a:blip r:embed="rId9">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136" name="Google Shape;136;p26"/>
            <p:cNvPicPr preferRelativeResize="0"/>
            <p:nvPr/>
          </p:nvPicPr>
          <p:blipFill>
            <a:blip r:embed="rId9">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grpSp>
        <p:nvGrpSpPr>
          <p:cNvPr id="2" name="Google Shape;128;p26">
            <a:extLst>
              <a:ext uri="{FF2B5EF4-FFF2-40B4-BE49-F238E27FC236}">
                <a16:creationId xmlns:a16="http://schemas.microsoft.com/office/drawing/2014/main" id="{426C609E-1237-71DA-D5D1-9451C55373C6}"/>
              </a:ext>
            </a:extLst>
          </p:cNvPr>
          <p:cNvGrpSpPr/>
          <p:nvPr/>
        </p:nvGrpSpPr>
        <p:grpSpPr>
          <a:xfrm>
            <a:off x="5479579" y="2355737"/>
            <a:ext cx="785700" cy="605007"/>
            <a:chOff x="766792" y="2138381"/>
            <a:chExt cx="2690063" cy="2071409"/>
          </a:xfrm>
        </p:grpSpPr>
        <p:grpSp>
          <p:nvGrpSpPr>
            <p:cNvPr id="3" name="Google Shape;129;p26">
              <a:extLst>
                <a:ext uri="{FF2B5EF4-FFF2-40B4-BE49-F238E27FC236}">
                  <a16:creationId xmlns:a16="http://schemas.microsoft.com/office/drawing/2014/main" id="{544FCE5C-EE6A-AB1C-7B1A-C69CC037A1AA}"/>
                </a:ext>
              </a:extLst>
            </p:cNvPr>
            <p:cNvGrpSpPr/>
            <p:nvPr/>
          </p:nvGrpSpPr>
          <p:grpSpPr>
            <a:xfrm>
              <a:off x="766792" y="2138381"/>
              <a:ext cx="2690063" cy="2071409"/>
              <a:chOff x="6077928" y="3303336"/>
              <a:chExt cx="1398743" cy="1077064"/>
            </a:xfrm>
          </p:grpSpPr>
          <p:grpSp>
            <p:nvGrpSpPr>
              <p:cNvPr id="5" name="Google Shape;130;p26">
                <a:extLst>
                  <a:ext uri="{FF2B5EF4-FFF2-40B4-BE49-F238E27FC236}">
                    <a16:creationId xmlns:a16="http://schemas.microsoft.com/office/drawing/2014/main" id="{8DAEA0FD-EAAB-0F07-43EB-4993C3839C00}"/>
                  </a:ext>
                </a:extLst>
              </p:cNvPr>
              <p:cNvGrpSpPr/>
              <p:nvPr/>
            </p:nvGrpSpPr>
            <p:grpSpPr>
              <a:xfrm>
                <a:off x="6077928" y="3303336"/>
                <a:ext cx="1398743" cy="937837"/>
                <a:chOff x="5619327" y="6680160"/>
                <a:chExt cx="1740163" cy="1166755"/>
              </a:xfrm>
            </p:grpSpPr>
            <p:pic>
              <p:nvPicPr>
                <p:cNvPr id="9" name="Google Shape;131;p26" descr="clipped result image">
                  <a:extLst>
                    <a:ext uri="{FF2B5EF4-FFF2-40B4-BE49-F238E27FC236}">
                      <a16:creationId xmlns:a16="http://schemas.microsoft.com/office/drawing/2014/main" id="{35AD41AA-3234-32C5-4FB5-EA2D9E9724DE}"/>
                    </a:ext>
                  </a:extLst>
                </p:cNvPr>
                <p:cNvPicPr preferRelativeResize="0"/>
                <p:nvPr/>
              </p:nvPicPr>
              <p:blipFill rotWithShape="1">
                <a:blip r:embed="rId7">
                  <a:alphaModFix/>
                </a:blip>
                <a:srcRect l="28602" t="24642" b="13268"/>
                <a:stretch/>
              </p:blipFill>
              <p:spPr>
                <a:xfrm>
                  <a:off x="5945660" y="6923321"/>
                  <a:ext cx="1413830" cy="923593"/>
                </a:xfrm>
                <a:prstGeom prst="rect">
                  <a:avLst/>
                </a:prstGeom>
                <a:noFill/>
                <a:ln>
                  <a:noFill/>
                </a:ln>
              </p:spPr>
            </p:pic>
            <p:pic>
              <p:nvPicPr>
                <p:cNvPr id="10" name="Google Shape;132;p26">
                  <a:extLst>
                    <a:ext uri="{FF2B5EF4-FFF2-40B4-BE49-F238E27FC236}">
                      <a16:creationId xmlns:a16="http://schemas.microsoft.com/office/drawing/2014/main" id="{3D57908B-DE62-2439-95DE-200816A47F25}"/>
                    </a:ext>
                  </a:extLst>
                </p:cNvPr>
                <p:cNvPicPr preferRelativeResize="0"/>
                <p:nvPr/>
              </p:nvPicPr>
              <p:blipFill rotWithShape="1">
                <a:blip r:embed="rId8">
                  <a:alphaModFix/>
                </a:blip>
                <a:srcRect/>
                <a:stretch/>
              </p:blipFill>
              <p:spPr>
                <a:xfrm>
                  <a:off x="5619327" y="6680160"/>
                  <a:ext cx="866543" cy="668044"/>
                </a:xfrm>
                <a:prstGeom prst="rect">
                  <a:avLst/>
                </a:prstGeom>
                <a:noFill/>
                <a:ln>
                  <a:noFill/>
                </a:ln>
              </p:spPr>
            </p:pic>
          </p:grpSp>
          <p:pic>
            <p:nvPicPr>
              <p:cNvPr id="6" name="Google Shape;133;p26">
                <a:extLst>
                  <a:ext uri="{FF2B5EF4-FFF2-40B4-BE49-F238E27FC236}">
                    <a16:creationId xmlns:a16="http://schemas.microsoft.com/office/drawing/2014/main" id="{71FA875E-EDEA-655C-4F4E-F4A94D0F36D2}"/>
                  </a:ext>
                </a:extLst>
              </p:cNvPr>
              <p:cNvPicPr preferRelativeResize="0"/>
              <p:nvPr/>
            </p:nvPicPr>
            <p:blipFill>
              <a:blip r:embed="rId9">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7" name="Google Shape;134;p26">
                <a:extLst>
                  <a:ext uri="{FF2B5EF4-FFF2-40B4-BE49-F238E27FC236}">
                    <a16:creationId xmlns:a16="http://schemas.microsoft.com/office/drawing/2014/main" id="{C45A5868-0906-4B2D-DFE3-B58C1CC38DB5}"/>
                  </a:ext>
                </a:extLst>
              </p:cNvPr>
              <p:cNvPicPr preferRelativeResize="0"/>
              <p:nvPr/>
            </p:nvPicPr>
            <p:blipFill>
              <a:blip r:embed="rId9">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8" name="Google Shape;135;p26">
                <a:extLst>
                  <a:ext uri="{FF2B5EF4-FFF2-40B4-BE49-F238E27FC236}">
                    <a16:creationId xmlns:a16="http://schemas.microsoft.com/office/drawing/2014/main" id="{17831134-68B6-C598-D2C0-EA84EDD2654F}"/>
                  </a:ext>
                </a:extLst>
              </p:cNvPr>
              <p:cNvPicPr preferRelativeResize="0"/>
              <p:nvPr/>
            </p:nvPicPr>
            <p:blipFill>
              <a:blip r:embed="rId9">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4" name="Google Shape;136;p26">
              <a:extLst>
                <a:ext uri="{FF2B5EF4-FFF2-40B4-BE49-F238E27FC236}">
                  <a16:creationId xmlns:a16="http://schemas.microsoft.com/office/drawing/2014/main" id="{9B7F9B35-5F0E-552E-A7D2-F62BB3CAC626}"/>
                </a:ext>
              </a:extLst>
            </p:cNvPr>
            <p:cNvPicPr preferRelativeResize="0"/>
            <p:nvPr/>
          </p:nvPicPr>
          <p:blipFill>
            <a:blip r:embed="rId9">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grpSp>
        <p:nvGrpSpPr>
          <p:cNvPr id="11" name="Google Shape;128;p26">
            <a:extLst>
              <a:ext uri="{FF2B5EF4-FFF2-40B4-BE49-F238E27FC236}">
                <a16:creationId xmlns:a16="http://schemas.microsoft.com/office/drawing/2014/main" id="{03F53962-220B-AC8E-28FE-68D715353B5F}"/>
              </a:ext>
            </a:extLst>
          </p:cNvPr>
          <p:cNvGrpSpPr/>
          <p:nvPr/>
        </p:nvGrpSpPr>
        <p:grpSpPr>
          <a:xfrm>
            <a:off x="7274582" y="2388369"/>
            <a:ext cx="785700" cy="605007"/>
            <a:chOff x="766792" y="2138381"/>
            <a:chExt cx="2690063" cy="2071409"/>
          </a:xfrm>
        </p:grpSpPr>
        <p:grpSp>
          <p:nvGrpSpPr>
            <p:cNvPr id="12" name="Google Shape;129;p26">
              <a:extLst>
                <a:ext uri="{FF2B5EF4-FFF2-40B4-BE49-F238E27FC236}">
                  <a16:creationId xmlns:a16="http://schemas.microsoft.com/office/drawing/2014/main" id="{33E1FA2E-8E54-98B0-C133-91C841A3FF25}"/>
                </a:ext>
              </a:extLst>
            </p:cNvPr>
            <p:cNvGrpSpPr/>
            <p:nvPr/>
          </p:nvGrpSpPr>
          <p:grpSpPr>
            <a:xfrm>
              <a:off x="766792" y="2138381"/>
              <a:ext cx="2690063" cy="2071409"/>
              <a:chOff x="6077928" y="3303336"/>
              <a:chExt cx="1398743" cy="1077064"/>
            </a:xfrm>
          </p:grpSpPr>
          <p:grpSp>
            <p:nvGrpSpPr>
              <p:cNvPr id="14" name="Google Shape;130;p26">
                <a:extLst>
                  <a:ext uri="{FF2B5EF4-FFF2-40B4-BE49-F238E27FC236}">
                    <a16:creationId xmlns:a16="http://schemas.microsoft.com/office/drawing/2014/main" id="{3A617F90-8170-41DF-D754-9735A49415EC}"/>
                  </a:ext>
                </a:extLst>
              </p:cNvPr>
              <p:cNvGrpSpPr/>
              <p:nvPr/>
            </p:nvGrpSpPr>
            <p:grpSpPr>
              <a:xfrm>
                <a:off x="6077928" y="3303336"/>
                <a:ext cx="1398743" cy="937837"/>
                <a:chOff x="5619327" y="6680160"/>
                <a:chExt cx="1740163" cy="1166755"/>
              </a:xfrm>
            </p:grpSpPr>
            <p:pic>
              <p:nvPicPr>
                <p:cNvPr id="18" name="Google Shape;131;p26" descr="clipped result image">
                  <a:extLst>
                    <a:ext uri="{FF2B5EF4-FFF2-40B4-BE49-F238E27FC236}">
                      <a16:creationId xmlns:a16="http://schemas.microsoft.com/office/drawing/2014/main" id="{237E7D96-5E00-4ECD-3E1B-FEE542BB8721}"/>
                    </a:ext>
                  </a:extLst>
                </p:cNvPr>
                <p:cNvPicPr preferRelativeResize="0"/>
                <p:nvPr/>
              </p:nvPicPr>
              <p:blipFill rotWithShape="1">
                <a:blip r:embed="rId7">
                  <a:alphaModFix/>
                </a:blip>
                <a:srcRect l="28602" t="24642" b="13268"/>
                <a:stretch/>
              </p:blipFill>
              <p:spPr>
                <a:xfrm>
                  <a:off x="5945660" y="6923321"/>
                  <a:ext cx="1413830" cy="923593"/>
                </a:xfrm>
                <a:prstGeom prst="rect">
                  <a:avLst/>
                </a:prstGeom>
                <a:noFill/>
                <a:ln>
                  <a:noFill/>
                </a:ln>
              </p:spPr>
            </p:pic>
            <p:pic>
              <p:nvPicPr>
                <p:cNvPr id="19" name="Google Shape;132;p26">
                  <a:extLst>
                    <a:ext uri="{FF2B5EF4-FFF2-40B4-BE49-F238E27FC236}">
                      <a16:creationId xmlns:a16="http://schemas.microsoft.com/office/drawing/2014/main" id="{7134D97B-3D49-033D-0437-4251A2D3033B}"/>
                    </a:ext>
                  </a:extLst>
                </p:cNvPr>
                <p:cNvPicPr preferRelativeResize="0"/>
                <p:nvPr/>
              </p:nvPicPr>
              <p:blipFill rotWithShape="1">
                <a:blip r:embed="rId8">
                  <a:alphaModFix/>
                </a:blip>
                <a:srcRect/>
                <a:stretch/>
              </p:blipFill>
              <p:spPr>
                <a:xfrm>
                  <a:off x="5619327" y="6680160"/>
                  <a:ext cx="866543" cy="668044"/>
                </a:xfrm>
                <a:prstGeom prst="rect">
                  <a:avLst/>
                </a:prstGeom>
                <a:noFill/>
                <a:ln>
                  <a:noFill/>
                </a:ln>
              </p:spPr>
            </p:pic>
          </p:grpSp>
          <p:pic>
            <p:nvPicPr>
              <p:cNvPr id="15" name="Google Shape;133;p26">
                <a:extLst>
                  <a:ext uri="{FF2B5EF4-FFF2-40B4-BE49-F238E27FC236}">
                    <a16:creationId xmlns:a16="http://schemas.microsoft.com/office/drawing/2014/main" id="{18C11544-74ED-D3E3-6304-BF97DAE96C84}"/>
                  </a:ext>
                </a:extLst>
              </p:cNvPr>
              <p:cNvPicPr preferRelativeResize="0"/>
              <p:nvPr/>
            </p:nvPicPr>
            <p:blipFill>
              <a:blip r:embed="rId9">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16" name="Google Shape;134;p26">
                <a:extLst>
                  <a:ext uri="{FF2B5EF4-FFF2-40B4-BE49-F238E27FC236}">
                    <a16:creationId xmlns:a16="http://schemas.microsoft.com/office/drawing/2014/main" id="{64C92243-39BF-63B6-8BCD-AF9D3FFC0A18}"/>
                  </a:ext>
                </a:extLst>
              </p:cNvPr>
              <p:cNvPicPr preferRelativeResize="0"/>
              <p:nvPr/>
            </p:nvPicPr>
            <p:blipFill>
              <a:blip r:embed="rId9">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17" name="Google Shape;135;p26">
                <a:extLst>
                  <a:ext uri="{FF2B5EF4-FFF2-40B4-BE49-F238E27FC236}">
                    <a16:creationId xmlns:a16="http://schemas.microsoft.com/office/drawing/2014/main" id="{8986DF0E-0761-B787-7BB5-8D3696484205}"/>
                  </a:ext>
                </a:extLst>
              </p:cNvPr>
              <p:cNvPicPr preferRelativeResize="0"/>
              <p:nvPr/>
            </p:nvPicPr>
            <p:blipFill>
              <a:blip r:embed="rId9">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13" name="Google Shape;136;p26">
              <a:extLst>
                <a:ext uri="{FF2B5EF4-FFF2-40B4-BE49-F238E27FC236}">
                  <a16:creationId xmlns:a16="http://schemas.microsoft.com/office/drawing/2014/main" id="{CE429A26-F97B-5558-45E5-AC2F67FC6B32}"/>
                </a:ext>
              </a:extLst>
            </p:cNvPr>
            <p:cNvPicPr preferRelativeResize="0"/>
            <p:nvPr/>
          </p:nvPicPr>
          <p:blipFill>
            <a:blip r:embed="rId9">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7"/>
          <p:cNvSpPr/>
          <p:nvPr/>
        </p:nvSpPr>
        <p:spPr>
          <a:xfrm>
            <a:off x="-6099"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7"/>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
        <p:nvSpPr>
          <p:cNvPr id="161" name="Google Shape;161;p27"/>
          <p:cNvSpPr txBox="1"/>
          <p:nvPr/>
        </p:nvSpPr>
        <p:spPr>
          <a:xfrm>
            <a:off x="868200" y="838700"/>
            <a:ext cx="4233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Neuroscience-based nomenclature: </a:t>
            </a:r>
            <a:endParaRPr sz="3800"/>
          </a:p>
        </p:txBody>
      </p:sp>
      <p:pic>
        <p:nvPicPr>
          <p:cNvPr id="162" name="Google Shape;162;p27"/>
          <p:cNvPicPr preferRelativeResize="0"/>
          <p:nvPr/>
        </p:nvPicPr>
        <p:blipFill rotWithShape="1">
          <a:blip r:embed="rId3">
            <a:alphaModFix/>
          </a:blip>
          <a:srcRect t="10650"/>
          <a:stretch/>
        </p:blipFill>
        <p:spPr>
          <a:xfrm>
            <a:off x="805103" y="1402099"/>
            <a:ext cx="3758289" cy="3504525"/>
          </a:xfrm>
          <a:prstGeom prst="rect">
            <a:avLst/>
          </a:prstGeom>
          <a:noFill/>
          <a:ln>
            <a:noFill/>
          </a:ln>
        </p:spPr>
      </p:pic>
      <p:pic>
        <p:nvPicPr>
          <p:cNvPr id="163" name="Google Shape;163;p27"/>
          <p:cNvPicPr preferRelativeResize="0"/>
          <p:nvPr/>
        </p:nvPicPr>
        <p:blipFill rotWithShape="1">
          <a:blip r:embed="rId4">
            <a:alphaModFix/>
          </a:blip>
          <a:srcRect t="12945"/>
          <a:stretch/>
        </p:blipFill>
        <p:spPr>
          <a:xfrm>
            <a:off x="4718839" y="1416122"/>
            <a:ext cx="3572349" cy="2680238"/>
          </a:xfrm>
          <a:prstGeom prst="rect">
            <a:avLst/>
          </a:prstGeom>
          <a:noFill/>
          <a:ln>
            <a:noFill/>
          </a:ln>
        </p:spPr>
      </p:pic>
      <p:sp>
        <p:nvSpPr>
          <p:cNvPr id="164" name="Google Shape;164;p27"/>
          <p:cNvSpPr/>
          <p:nvPr/>
        </p:nvSpPr>
        <p:spPr>
          <a:xfrm>
            <a:off x="930125" y="2559050"/>
            <a:ext cx="1065300" cy="3294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7"/>
          <p:cNvSpPr/>
          <p:nvPr/>
        </p:nvSpPr>
        <p:spPr>
          <a:xfrm>
            <a:off x="4818900" y="2186750"/>
            <a:ext cx="1835100" cy="3294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27"/>
          <p:cNvGrpSpPr/>
          <p:nvPr/>
        </p:nvGrpSpPr>
        <p:grpSpPr>
          <a:xfrm>
            <a:off x="7664936" y="160712"/>
            <a:ext cx="1320087" cy="1016159"/>
            <a:chOff x="767275" y="2138955"/>
            <a:chExt cx="2690212" cy="2070835"/>
          </a:xfrm>
        </p:grpSpPr>
        <p:grpSp>
          <p:nvGrpSpPr>
            <p:cNvPr id="167" name="Google Shape;167;p27"/>
            <p:cNvGrpSpPr/>
            <p:nvPr/>
          </p:nvGrpSpPr>
          <p:grpSpPr>
            <a:xfrm>
              <a:off x="767275" y="2138955"/>
              <a:ext cx="2690212" cy="2070835"/>
              <a:chOff x="6078179" y="3303635"/>
              <a:chExt cx="1398821" cy="1076765"/>
            </a:xfrm>
          </p:grpSpPr>
          <p:grpSp>
            <p:nvGrpSpPr>
              <p:cNvPr id="168" name="Google Shape;168;p27"/>
              <p:cNvGrpSpPr/>
              <p:nvPr/>
            </p:nvGrpSpPr>
            <p:grpSpPr>
              <a:xfrm>
                <a:off x="6078179" y="3303635"/>
                <a:ext cx="1398821" cy="937890"/>
                <a:chOff x="5619327" y="6680160"/>
                <a:chExt cx="1740163" cy="1166755"/>
              </a:xfrm>
            </p:grpSpPr>
            <p:pic>
              <p:nvPicPr>
                <p:cNvPr id="169" name="Google Shape;169;p27" descr="clipped result image"/>
                <p:cNvPicPr preferRelativeResize="0"/>
                <p:nvPr/>
              </p:nvPicPr>
              <p:blipFill rotWithShape="1">
                <a:blip r:embed="rId5">
                  <a:alphaModFix/>
                </a:blip>
                <a:srcRect l="28602" t="24642" b="13268"/>
                <a:stretch/>
              </p:blipFill>
              <p:spPr>
                <a:xfrm>
                  <a:off x="5945660" y="6923321"/>
                  <a:ext cx="1413830" cy="923593"/>
                </a:xfrm>
                <a:prstGeom prst="rect">
                  <a:avLst/>
                </a:prstGeom>
                <a:noFill/>
                <a:ln>
                  <a:noFill/>
                </a:ln>
              </p:spPr>
            </p:pic>
            <p:pic>
              <p:nvPicPr>
                <p:cNvPr id="170" name="Google Shape;170;p27"/>
                <p:cNvPicPr preferRelativeResize="0"/>
                <p:nvPr/>
              </p:nvPicPr>
              <p:blipFill rotWithShape="1">
                <a:blip r:embed="rId6">
                  <a:alphaModFix/>
                </a:blip>
                <a:srcRect/>
                <a:stretch/>
              </p:blipFill>
              <p:spPr>
                <a:xfrm>
                  <a:off x="5619327" y="6680160"/>
                  <a:ext cx="866543" cy="668044"/>
                </a:xfrm>
                <a:prstGeom prst="rect">
                  <a:avLst/>
                </a:prstGeom>
                <a:noFill/>
                <a:ln>
                  <a:noFill/>
                </a:ln>
              </p:spPr>
            </p:pic>
          </p:grpSp>
          <p:pic>
            <p:nvPicPr>
              <p:cNvPr id="171" name="Google Shape;171;p27"/>
              <p:cNvPicPr preferRelativeResize="0"/>
              <p:nvPr/>
            </p:nvPicPr>
            <p:blipFill>
              <a:blip r:embed="rId7">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172" name="Google Shape;172;p27"/>
              <p:cNvPicPr preferRelativeResize="0"/>
              <p:nvPr/>
            </p:nvPicPr>
            <p:blipFill>
              <a:blip r:embed="rId7">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173" name="Google Shape;173;p27"/>
              <p:cNvPicPr preferRelativeResize="0"/>
              <p:nvPr/>
            </p:nvPicPr>
            <p:blipFill>
              <a:blip r:embed="rId7">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174" name="Google Shape;174;p27"/>
            <p:cNvPicPr preferRelativeResize="0"/>
            <p:nvPr/>
          </p:nvPicPr>
          <p:blipFill>
            <a:blip r:embed="rId7">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p82"/>
          <p:cNvPicPr preferRelativeResize="0"/>
          <p:nvPr/>
        </p:nvPicPr>
        <p:blipFill rotWithShape="1">
          <a:blip r:embed="rId3">
            <a:alphaModFix amt="81000"/>
          </a:blip>
          <a:srcRect l="732" r="1620"/>
          <a:stretch/>
        </p:blipFill>
        <p:spPr>
          <a:xfrm rot="10800000" flipH="1">
            <a:off x="71550" y="1051325"/>
            <a:ext cx="8919650" cy="1574050"/>
          </a:xfrm>
          <a:prstGeom prst="rect">
            <a:avLst/>
          </a:prstGeom>
          <a:noFill/>
          <a:ln>
            <a:noFill/>
          </a:ln>
        </p:spPr>
      </p:pic>
      <p:pic>
        <p:nvPicPr>
          <p:cNvPr id="958" name="Google Shape;958;p82"/>
          <p:cNvPicPr preferRelativeResize="0"/>
          <p:nvPr/>
        </p:nvPicPr>
        <p:blipFill rotWithShape="1">
          <a:blip r:embed="rId4">
            <a:alphaModFix amt="69000"/>
          </a:blip>
          <a:srcRect l="-732" r="1732"/>
          <a:stretch/>
        </p:blipFill>
        <p:spPr>
          <a:xfrm>
            <a:off x="0" y="2863850"/>
            <a:ext cx="8986324" cy="1518425"/>
          </a:xfrm>
          <a:prstGeom prst="rect">
            <a:avLst/>
          </a:prstGeom>
          <a:noFill/>
          <a:ln>
            <a:noFill/>
          </a:ln>
        </p:spPr>
      </p:pic>
      <p:grpSp>
        <p:nvGrpSpPr>
          <p:cNvPr id="959" name="Google Shape;959;p82"/>
          <p:cNvGrpSpPr/>
          <p:nvPr/>
        </p:nvGrpSpPr>
        <p:grpSpPr>
          <a:xfrm>
            <a:off x="66862" y="641425"/>
            <a:ext cx="9010274" cy="4305276"/>
            <a:chOff x="-188325" y="1103550"/>
            <a:chExt cx="9010274" cy="4305276"/>
          </a:xfrm>
        </p:grpSpPr>
        <p:pic>
          <p:nvPicPr>
            <p:cNvPr id="960" name="Google Shape;960;p82"/>
            <p:cNvPicPr preferRelativeResize="0"/>
            <p:nvPr/>
          </p:nvPicPr>
          <p:blipFill rotWithShape="1">
            <a:blip r:embed="rId5">
              <a:alphaModFix/>
            </a:blip>
            <a:srcRect l="21935" b="2353"/>
            <a:stretch/>
          </p:blipFill>
          <p:spPr>
            <a:xfrm>
              <a:off x="4715100" y="3140175"/>
              <a:ext cx="4106849" cy="2268651"/>
            </a:xfrm>
            <a:prstGeom prst="rect">
              <a:avLst/>
            </a:prstGeom>
            <a:noFill/>
            <a:ln>
              <a:noFill/>
            </a:ln>
          </p:spPr>
        </p:pic>
        <p:pic>
          <p:nvPicPr>
            <p:cNvPr id="961" name="Google Shape;961;p82"/>
            <p:cNvPicPr preferRelativeResize="0"/>
            <p:nvPr/>
          </p:nvPicPr>
          <p:blipFill>
            <a:blip r:embed="rId6">
              <a:alphaModFix/>
            </a:blip>
            <a:stretch>
              <a:fillRect/>
            </a:stretch>
          </p:blipFill>
          <p:spPr>
            <a:xfrm>
              <a:off x="-188325" y="1103550"/>
              <a:ext cx="4903425" cy="2127975"/>
            </a:xfrm>
            <a:prstGeom prst="rect">
              <a:avLst/>
            </a:prstGeom>
            <a:noFill/>
            <a:ln>
              <a:noFill/>
            </a:ln>
          </p:spPr>
        </p:pic>
      </p:grpSp>
      <p:sp>
        <p:nvSpPr>
          <p:cNvPr id="962" name="Google Shape;962;p82"/>
          <p:cNvSpPr txBox="1"/>
          <p:nvPr/>
        </p:nvSpPr>
        <p:spPr>
          <a:xfrm rot="-5400000">
            <a:off x="-585949" y="1537300"/>
            <a:ext cx="16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elevated mood</a:t>
            </a:r>
            <a:endParaRPr b="1"/>
          </a:p>
        </p:txBody>
      </p:sp>
      <p:sp>
        <p:nvSpPr>
          <p:cNvPr id="963" name="Google Shape;963;p82"/>
          <p:cNvSpPr txBox="1"/>
          <p:nvPr/>
        </p:nvSpPr>
        <p:spPr>
          <a:xfrm rot="-5400000">
            <a:off x="-585949" y="3389574"/>
            <a:ext cx="16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depressed mood</a:t>
            </a:r>
            <a:endParaRPr b="1"/>
          </a:p>
        </p:txBody>
      </p:sp>
      <p:sp>
        <p:nvSpPr>
          <p:cNvPr id="967" name="Google Shape;967;p82"/>
          <p:cNvSpPr txBox="1"/>
          <p:nvPr/>
        </p:nvSpPr>
        <p:spPr>
          <a:xfrm>
            <a:off x="4828055" y="1134790"/>
            <a:ext cx="3457765"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dirty="0">
              <a:solidFill>
                <a:srgbClr val="38761D"/>
              </a:solidFill>
            </a:endParaRPr>
          </a:p>
          <a:p>
            <a:pPr marL="0" lvl="0" indent="0" algn="l" rtl="0">
              <a:spcBef>
                <a:spcPts val="0"/>
              </a:spcBef>
              <a:spcAft>
                <a:spcPts val="0"/>
              </a:spcAft>
              <a:buNone/>
            </a:pPr>
            <a:r>
              <a:rPr lang="en" sz="1800" dirty="0"/>
              <a:t>Valproate (Depakote) is mostly antimanic.</a:t>
            </a:r>
            <a:endParaRPr sz="1800" dirty="0"/>
          </a:p>
        </p:txBody>
      </p:sp>
      <p:pic>
        <p:nvPicPr>
          <p:cNvPr id="3" name="Google Shape;103;p25">
            <a:extLst>
              <a:ext uri="{FF2B5EF4-FFF2-40B4-BE49-F238E27FC236}">
                <a16:creationId xmlns:a16="http://schemas.microsoft.com/office/drawing/2014/main" id="{C419769C-6E7E-0E4F-AA84-716C06929AE7}"/>
              </a:ext>
            </a:extLst>
          </p:cNvPr>
          <p:cNvPicPr preferRelativeResize="0"/>
          <p:nvPr/>
        </p:nvPicPr>
        <p:blipFill>
          <a:blip r:embed="rId7">
            <a:alphaModFix/>
          </a:blip>
          <a:stretch>
            <a:fillRect/>
          </a:stretch>
        </p:blipFill>
        <p:spPr>
          <a:xfrm>
            <a:off x="1357282" y="1905629"/>
            <a:ext cx="957346" cy="1018666"/>
          </a:xfrm>
          <a:prstGeom prst="rect">
            <a:avLst/>
          </a:prstGeom>
          <a:noFill/>
          <a:ln>
            <a:noFill/>
          </a:ln>
        </p:spPr>
      </p:pic>
      <p:pic>
        <p:nvPicPr>
          <p:cNvPr id="4" name="Google Shape;103;p25">
            <a:extLst>
              <a:ext uri="{FF2B5EF4-FFF2-40B4-BE49-F238E27FC236}">
                <a16:creationId xmlns:a16="http://schemas.microsoft.com/office/drawing/2014/main" id="{C666CB89-0EC9-02C7-620F-1824F67B0AD9}"/>
              </a:ext>
            </a:extLst>
          </p:cNvPr>
          <p:cNvPicPr preferRelativeResize="0"/>
          <p:nvPr/>
        </p:nvPicPr>
        <p:blipFill>
          <a:blip r:embed="rId7">
            <a:alphaModFix/>
          </a:blip>
          <a:stretch>
            <a:fillRect/>
          </a:stretch>
        </p:blipFill>
        <p:spPr>
          <a:xfrm>
            <a:off x="3493722" y="2511388"/>
            <a:ext cx="400201" cy="443812"/>
          </a:xfrm>
          <a:prstGeom prst="rect">
            <a:avLst/>
          </a:prstGeom>
          <a:noFill/>
          <a:ln>
            <a:noFill/>
          </a:ln>
        </p:spPr>
      </p:pic>
      <p:pic>
        <p:nvPicPr>
          <p:cNvPr id="5" name="Google Shape;103;p25">
            <a:extLst>
              <a:ext uri="{FF2B5EF4-FFF2-40B4-BE49-F238E27FC236}">
                <a16:creationId xmlns:a16="http://schemas.microsoft.com/office/drawing/2014/main" id="{24B24E1B-83BC-6F33-8D73-2514E82D068E}"/>
              </a:ext>
            </a:extLst>
          </p:cNvPr>
          <p:cNvPicPr preferRelativeResize="0"/>
          <p:nvPr/>
        </p:nvPicPr>
        <p:blipFill>
          <a:blip r:embed="rId7">
            <a:alphaModFix/>
          </a:blip>
          <a:stretch>
            <a:fillRect/>
          </a:stretch>
        </p:blipFill>
        <p:spPr>
          <a:xfrm>
            <a:off x="5719288" y="2538718"/>
            <a:ext cx="400201" cy="443812"/>
          </a:xfrm>
          <a:prstGeom prst="rect">
            <a:avLst/>
          </a:prstGeom>
          <a:noFill/>
          <a:ln>
            <a:noFill/>
          </a:ln>
        </p:spPr>
      </p:pic>
      <p:sp>
        <p:nvSpPr>
          <p:cNvPr id="6" name="Google Shape;947;p81">
            <a:extLst>
              <a:ext uri="{FF2B5EF4-FFF2-40B4-BE49-F238E27FC236}">
                <a16:creationId xmlns:a16="http://schemas.microsoft.com/office/drawing/2014/main" id="{672AFAAC-69DF-F0CE-7843-68CB38AAC53C}"/>
              </a:ext>
            </a:extLst>
          </p:cNvPr>
          <p:cNvSpPr txBox="1"/>
          <p:nvPr/>
        </p:nvSpPr>
        <p:spPr>
          <a:xfrm>
            <a:off x="3253372" y="2134510"/>
            <a:ext cx="1160973"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dirty="0">
              <a:solidFill>
                <a:srgbClr val="38761D"/>
              </a:solidFill>
            </a:endParaRPr>
          </a:p>
          <a:p>
            <a:pPr marL="0" lvl="0" indent="0" algn="l" rtl="0">
              <a:spcBef>
                <a:spcPts val="0"/>
              </a:spcBef>
              <a:spcAft>
                <a:spcPts val="0"/>
              </a:spcAft>
              <a:buNone/>
            </a:pPr>
            <a:r>
              <a:rPr lang="en" sz="2400" dirty="0"/>
              <a:t>(      )</a:t>
            </a:r>
            <a:endParaRPr sz="2400" dirty="0"/>
          </a:p>
        </p:txBody>
      </p:sp>
      <p:sp>
        <p:nvSpPr>
          <p:cNvPr id="7" name="Google Shape;947;p81">
            <a:extLst>
              <a:ext uri="{FF2B5EF4-FFF2-40B4-BE49-F238E27FC236}">
                <a16:creationId xmlns:a16="http://schemas.microsoft.com/office/drawing/2014/main" id="{D70A81F5-3E0A-9757-BC55-617454B06665}"/>
              </a:ext>
            </a:extLst>
          </p:cNvPr>
          <p:cNvSpPr txBox="1"/>
          <p:nvPr/>
        </p:nvSpPr>
        <p:spPr>
          <a:xfrm>
            <a:off x="5467080" y="2134509"/>
            <a:ext cx="1160973"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dirty="0">
              <a:solidFill>
                <a:srgbClr val="38761D"/>
              </a:solidFill>
            </a:endParaRPr>
          </a:p>
          <a:p>
            <a:pPr marL="0" lvl="0" indent="0" algn="l" rtl="0">
              <a:spcBef>
                <a:spcPts val="0"/>
              </a:spcBef>
              <a:spcAft>
                <a:spcPts val="0"/>
              </a:spcAft>
              <a:buNone/>
            </a:pPr>
            <a:r>
              <a:rPr lang="en" sz="2400" dirty="0"/>
              <a:t>(      )</a:t>
            </a:r>
            <a:endParaRPr sz="2400" dirty="0"/>
          </a:p>
        </p:txBody>
      </p:sp>
    </p:spTree>
    <p:extLst>
      <p:ext uri="{BB962C8B-B14F-4D97-AF65-F5344CB8AC3E}">
        <p14:creationId xmlns:p14="http://schemas.microsoft.com/office/powerpoint/2010/main" val="32360947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8"/>
          <p:cNvPicPr preferRelativeResize="0"/>
          <p:nvPr/>
        </p:nvPicPr>
        <p:blipFill>
          <a:blip r:embed="rId3">
            <a:alphaModFix/>
          </a:blip>
          <a:stretch>
            <a:fillRect/>
          </a:stretch>
        </p:blipFill>
        <p:spPr>
          <a:xfrm>
            <a:off x="2308325" y="663775"/>
            <a:ext cx="4000876" cy="3858651"/>
          </a:xfrm>
          <a:prstGeom prst="rect">
            <a:avLst/>
          </a:prstGeom>
          <a:noFill/>
          <a:ln>
            <a:noFill/>
          </a:ln>
        </p:spPr>
      </p:pic>
      <p:sp>
        <p:nvSpPr>
          <p:cNvPr id="180" name="Google Shape;180;p28"/>
          <p:cNvSpPr/>
          <p:nvPr/>
        </p:nvSpPr>
        <p:spPr>
          <a:xfrm>
            <a:off x="-1" y="-1288"/>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8"/>
          <p:cNvSpPr txBox="1"/>
          <p:nvPr/>
        </p:nvSpPr>
        <p:spPr>
          <a:xfrm>
            <a:off x="648275" y="-128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
        <p:nvSpPr>
          <p:cNvPr id="182" name="Google Shape;182;p28"/>
          <p:cNvSpPr txBox="1"/>
          <p:nvPr/>
        </p:nvSpPr>
        <p:spPr>
          <a:xfrm>
            <a:off x="648275" y="1086175"/>
            <a:ext cx="2145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“May have actions at other ion channels”</a:t>
            </a:r>
            <a:endParaRPr sz="3800"/>
          </a:p>
        </p:txBody>
      </p:sp>
      <p:cxnSp>
        <p:nvCxnSpPr>
          <p:cNvPr id="183" name="Google Shape;183;p28"/>
          <p:cNvCxnSpPr>
            <a:stCxn id="182" idx="3"/>
          </p:cNvCxnSpPr>
          <p:nvPr/>
        </p:nvCxnSpPr>
        <p:spPr>
          <a:xfrm rot="10800000" flipH="1">
            <a:off x="2793275" y="1234375"/>
            <a:ext cx="1831500" cy="181200"/>
          </a:xfrm>
          <a:prstGeom prst="straightConnector1">
            <a:avLst/>
          </a:prstGeom>
          <a:noFill/>
          <a:ln w="9525" cap="flat" cmpd="sng">
            <a:solidFill>
              <a:schemeClr val="dk2"/>
            </a:solidFill>
            <a:prstDash val="solid"/>
            <a:round/>
            <a:headEnd type="none" w="med" len="med"/>
            <a:tailEnd type="triangle" w="med" len="med"/>
          </a:ln>
        </p:spPr>
      </p:cxnSp>
      <p:cxnSp>
        <p:nvCxnSpPr>
          <p:cNvPr id="184" name="Google Shape;184;p28"/>
          <p:cNvCxnSpPr/>
          <p:nvPr/>
        </p:nvCxnSpPr>
        <p:spPr>
          <a:xfrm>
            <a:off x="2756450" y="1415575"/>
            <a:ext cx="765000" cy="402600"/>
          </a:xfrm>
          <a:prstGeom prst="straightConnector1">
            <a:avLst/>
          </a:prstGeom>
          <a:noFill/>
          <a:ln w="9525" cap="flat" cmpd="sng">
            <a:solidFill>
              <a:schemeClr val="dk2"/>
            </a:solidFill>
            <a:prstDash val="solid"/>
            <a:round/>
            <a:headEnd type="none" w="med" len="med"/>
            <a:tailEnd type="triangle" w="med" len="med"/>
          </a:ln>
        </p:spPr>
      </p:cxnSp>
      <p:sp>
        <p:nvSpPr>
          <p:cNvPr id="185" name="Google Shape;185;p28"/>
          <p:cNvSpPr txBox="1"/>
          <p:nvPr/>
        </p:nvSpPr>
        <p:spPr>
          <a:xfrm>
            <a:off x="5271725" y="3993050"/>
            <a:ext cx="30645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reduces glutamate release</a:t>
            </a:r>
            <a:endParaRPr sz="3800"/>
          </a:p>
        </p:txBody>
      </p:sp>
      <p:sp>
        <p:nvSpPr>
          <p:cNvPr id="186" name="Google Shape;186;p28"/>
          <p:cNvSpPr txBox="1"/>
          <p:nvPr/>
        </p:nvSpPr>
        <p:spPr>
          <a:xfrm>
            <a:off x="611450" y="4741625"/>
            <a:ext cx="4233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rPr>
              <a:t>Stahl’s Essential Psychopharmacology</a:t>
            </a:r>
            <a:endParaRPr sz="3500"/>
          </a:p>
        </p:txBody>
      </p:sp>
      <p:sp>
        <p:nvSpPr>
          <p:cNvPr id="187" name="Google Shape;187;p28"/>
          <p:cNvSpPr txBox="1"/>
          <p:nvPr/>
        </p:nvSpPr>
        <p:spPr>
          <a:xfrm>
            <a:off x="554850" y="2840900"/>
            <a:ext cx="30597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blocks voltage-sensitive</a:t>
            </a:r>
            <a:endParaRPr sz="1600">
              <a:solidFill>
                <a:schemeClr val="dk1"/>
              </a:solidFill>
            </a:endParaRPr>
          </a:p>
          <a:p>
            <a:pPr marL="0" lvl="0" indent="0" algn="l" rtl="0">
              <a:spcBef>
                <a:spcPts val="0"/>
              </a:spcBef>
              <a:spcAft>
                <a:spcPts val="0"/>
              </a:spcAft>
              <a:buNone/>
            </a:pPr>
            <a:r>
              <a:rPr lang="en" sz="1600">
                <a:solidFill>
                  <a:schemeClr val="dk1"/>
                </a:solidFill>
              </a:rPr>
              <a:t>sodium channels</a:t>
            </a:r>
            <a:endParaRPr sz="1600">
              <a:solidFill>
                <a:schemeClr val="dk1"/>
              </a:solidFill>
            </a:endParaRPr>
          </a:p>
        </p:txBody>
      </p:sp>
      <p:grpSp>
        <p:nvGrpSpPr>
          <p:cNvPr id="188" name="Google Shape;188;p28"/>
          <p:cNvGrpSpPr/>
          <p:nvPr/>
        </p:nvGrpSpPr>
        <p:grpSpPr>
          <a:xfrm>
            <a:off x="7664699" y="160430"/>
            <a:ext cx="1320014" cy="1016440"/>
            <a:chOff x="766792" y="2138381"/>
            <a:chExt cx="2690063" cy="2071409"/>
          </a:xfrm>
        </p:grpSpPr>
        <p:grpSp>
          <p:nvGrpSpPr>
            <p:cNvPr id="189" name="Google Shape;189;p28"/>
            <p:cNvGrpSpPr/>
            <p:nvPr/>
          </p:nvGrpSpPr>
          <p:grpSpPr>
            <a:xfrm>
              <a:off x="766792" y="2138381"/>
              <a:ext cx="2690063" cy="2071409"/>
              <a:chOff x="6077928" y="3303336"/>
              <a:chExt cx="1398743" cy="1077064"/>
            </a:xfrm>
          </p:grpSpPr>
          <p:grpSp>
            <p:nvGrpSpPr>
              <p:cNvPr id="190" name="Google Shape;190;p28"/>
              <p:cNvGrpSpPr/>
              <p:nvPr/>
            </p:nvGrpSpPr>
            <p:grpSpPr>
              <a:xfrm>
                <a:off x="6077928" y="3303336"/>
                <a:ext cx="1398743" cy="937837"/>
                <a:chOff x="5619327" y="6680160"/>
                <a:chExt cx="1740163" cy="1166755"/>
              </a:xfrm>
            </p:grpSpPr>
            <p:pic>
              <p:nvPicPr>
                <p:cNvPr id="191" name="Google Shape;191;p28" descr="clipped result image"/>
                <p:cNvPicPr preferRelativeResize="0"/>
                <p:nvPr/>
              </p:nvPicPr>
              <p:blipFill rotWithShape="1">
                <a:blip r:embed="rId4">
                  <a:alphaModFix/>
                </a:blip>
                <a:srcRect l="28602" t="24642" b="13268"/>
                <a:stretch/>
              </p:blipFill>
              <p:spPr>
                <a:xfrm>
                  <a:off x="5945660" y="6923321"/>
                  <a:ext cx="1413830" cy="923593"/>
                </a:xfrm>
                <a:prstGeom prst="rect">
                  <a:avLst/>
                </a:prstGeom>
                <a:noFill/>
                <a:ln>
                  <a:noFill/>
                </a:ln>
              </p:spPr>
            </p:pic>
            <p:pic>
              <p:nvPicPr>
                <p:cNvPr id="192" name="Google Shape;192;p28"/>
                <p:cNvPicPr preferRelativeResize="0"/>
                <p:nvPr/>
              </p:nvPicPr>
              <p:blipFill rotWithShape="1">
                <a:blip r:embed="rId5">
                  <a:alphaModFix/>
                </a:blip>
                <a:srcRect/>
                <a:stretch/>
              </p:blipFill>
              <p:spPr>
                <a:xfrm>
                  <a:off x="5619327" y="6680160"/>
                  <a:ext cx="866543" cy="668044"/>
                </a:xfrm>
                <a:prstGeom prst="rect">
                  <a:avLst/>
                </a:prstGeom>
                <a:noFill/>
                <a:ln>
                  <a:noFill/>
                </a:ln>
              </p:spPr>
            </p:pic>
          </p:grpSp>
          <p:pic>
            <p:nvPicPr>
              <p:cNvPr id="193" name="Google Shape;193;p28"/>
              <p:cNvPicPr preferRelativeResize="0"/>
              <p:nvPr/>
            </p:nvPicPr>
            <p:blipFill>
              <a:blip r:embed="rId6">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194" name="Google Shape;194;p28"/>
              <p:cNvPicPr preferRelativeResize="0"/>
              <p:nvPr/>
            </p:nvPicPr>
            <p:blipFill>
              <a:blip r:embed="rId6">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195" name="Google Shape;195;p28"/>
              <p:cNvPicPr preferRelativeResize="0"/>
              <p:nvPr/>
            </p:nvPicPr>
            <p:blipFill>
              <a:blip r:embed="rId6">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196" name="Google Shape;196;p28"/>
            <p:cNvPicPr preferRelativeResize="0"/>
            <p:nvPr/>
          </p:nvPicPr>
          <p:blipFill>
            <a:blip r:embed="rId6">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29"/>
          <p:cNvPicPr preferRelativeResize="0"/>
          <p:nvPr/>
        </p:nvPicPr>
        <p:blipFill>
          <a:blip r:embed="rId3">
            <a:alphaModFix/>
          </a:blip>
          <a:stretch>
            <a:fillRect/>
          </a:stretch>
        </p:blipFill>
        <p:spPr>
          <a:xfrm>
            <a:off x="2250925" y="717025"/>
            <a:ext cx="4514526" cy="4120200"/>
          </a:xfrm>
          <a:prstGeom prst="rect">
            <a:avLst/>
          </a:prstGeom>
          <a:noFill/>
          <a:ln>
            <a:noFill/>
          </a:ln>
        </p:spPr>
      </p:pic>
      <p:sp>
        <p:nvSpPr>
          <p:cNvPr id="202" name="Google Shape;202;p29"/>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
        <p:nvSpPr>
          <p:cNvPr id="204" name="Google Shape;204;p29"/>
          <p:cNvSpPr txBox="1"/>
          <p:nvPr/>
        </p:nvSpPr>
        <p:spPr>
          <a:xfrm>
            <a:off x="825175" y="3228125"/>
            <a:ext cx="30597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blocks voltage-sensitive</a:t>
            </a:r>
            <a:endParaRPr sz="1600">
              <a:solidFill>
                <a:schemeClr val="dk1"/>
              </a:solidFill>
            </a:endParaRPr>
          </a:p>
          <a:p>
            <a:pPr marL="0" lvl="0" indent="0" algn="l" rtl="0">
              <a:spcBef>
                <a:spcPts val="0"/>
              </a:spcBef>
              <a:spcAft>
                <a:spcPts val="0"/>
              </a:spcAft>
              <a:buNone/>
            </a:pPr>
            <a:r>
              <a:rPr lang="en" sz="1600">
                <a:solidFill>
                  <a:schemeClr val="dk1"/>
                </a:solidFill>
              </a:rPr>
              <a:t>sodium channels</a:t>
            </a:r>
            <a:endParaRPr sz="1600">
              <a:solidFill>
                <a:schemeClr val="dk1"/>
              </a:solidFill>
            </a:endParaRPr>
          </a:p>
        </p:txBody>
      </p:sp>
      <p:sp>
        <p:nvSpPr>
          <p:cNvPr id="205" name="Google Shape;205;p29"/>
          <p:cNvSpPr txBox="1"/>
          <p:nvPr/>
        </p:nvSpPr>
        <p:spPr>
          <a:xfrm>
            <a:off x="611450" y="4741625"/>
            <a:ext cx="4233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rPr>
              <a:t>Stahl’s Essential Psychopharmacology</a:t>
            </a:r>
            <a:endParaRPr sz="3500"/>
          </a:p>
        </p:txBody>
      </p:sp>
      <p:sp>
        <p:nvSpPr>
          <p:cNvPr id="206" name="Google Shape;206;p29"/>
          <p:cNvSpPr txBox="1"/>
          <p:nvPr/>
        </p:nvSpPr>
        <p:spPr>
          <a:xfrm>
            <a:off x="6079500" y="3700800"/>
            <a:ext cx="30645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reduces glutamate release</a:t>
            </a:r>
            <a:endParaRPr sz="3800"/>
          </a:p>
        </p:txBody>
      </p:sp>
      <p:grpSp>
        <p:nvGrpSpPr>
          <p:cNvPr id="207" name="Google Shape;207;p29"/>
          <p:cNvGrpSpPr/>
          <p:nvPr/>
        </p:nvGrpSpPr>
        <p:grpSpPr>
          <a:xfrm>
            <a:off x="7664699" y="160430"/>
            <a:ext cx="1320014" cy="1016440"/>
            <a:chOff x="766792" y="2138381"/>
            <a:chExt cx="2690063" cy="2071409"/>
          </a:xfrm>
        </p:grpSpPr>
        <p:grpSp>
          <p:nvGrpSpPr>
            <p:cNvPr id="208" name="Google Shape;208;p29"/>
            <p:cNvGrpSpPr/>
            <p:nvPr/>
          </p:nvGrpSpPr>
          <p:grpSpPr>
            <a:xfrm>
              <a:off x="766792" y="2138381"/>
              <a:ext cx="2690063" cy="2071409"/>
              <a:chOff x="6077928" y="3303336"/>
              <a:chExt cx="1398743" cy="1077064"/>
            </a:xfrm>
          </p:grpSpPr>
          <p:grpSp>
            <p:nvGrpSpPr>
              <p:cNvPr id="209" name="Google Shape;209;p29"/>
              <p:cNvGrpSpPr/>
              <p:nvPr/>
            </p:nvGrpSpPr>
            <p:grpSpPr>
              <a:xfrm>
                <a:off x="6077928" y="3303336"/>
                <a:ext cx="1398743" cy="937837"/>
                <a:chOff x="5619327" y="6680160"/>
                <a:chExt cx="1740163" cy="1166755"/>
              </a:xfrm>
            </p:grpSpPr>
            <p:pic>
              <p:nvPicPr>
                <p:cNvPr id="210" name="Google Shape;210;p29" descr="clipped result image"/>
                <p:cNvPicPr preferRelativeResize="0"/>
                <p:nvPr/>
              </p:nvPicPr>
              <p:blipFill rotWithShape="1">
                <a:blip r:embed="rId4">
                  <a:alphaModFix/>
                </a:blip>
                <a:srcRect l="28602" t="24642" b="13268"/>
                <a:stretch/>
              </p:blipFill>
              <p:spPr>
                <a:xfrm>
                  <a:off x="5945660" y="6923321"/>
                  <a:ext cx="1413830" cy="923593"/>
                </a:xfrm>
                <a:prstGeom prst="rect">
                  <a:avLst/>
                </a:prstGeom>
                <a:noFill/>
                <a:ln>
                  <a:noFill/>
                </a:ln>
              </p:spPr>
            </p:pic>
            <p:pic>
              <p:nvPicPr>
                <p:cNvPr id="211" name="Google Shape;211;p29"/>
                <p:cNvPicPr preferRelativeResize="0"/>
                <p:nvPr/>
              </p:nvPicPr>
              <p:blipFill rotWithShape="1">
                <a:blip r:embed="rId5">
                  <a:alphaModFix/>
                </a:blip>
                <a:srcRect/>
                <a:stretch/>
              </p:blipFill>
              <p:spPr>
                <a:xfrm>
                  <a:off x="5619327" y="6680160"/>
                  <a:ext cx="866543" cy="668044"/>
                </a:xfrm>
                <a:prstGeom prst="rect">
                  <a:avLst/>
                </a:prstGeom>
                <a:noFill/>
                <a:ln>
                  <a:noFill/>
                </a:ln>
              </p:spPr>
            </p:pic>
          </p:grpSp>
          <p:pic>
            <p:nvPicPr>
              <p:cNvPr id="212" name="Google Shape;212;p29"/>
              <p:cNvPicPr preferRelativeResize="0"/>
              <p:nvPr/>
            </p:nvPicPr>
            <p:blipFill>
              <a:blip r:embed="rId6">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213" name="Google Shape;213;p29"/>
              <p:cNvPicPr preferRelativeResize="0"/>
              <p:nvPr/>
            </p:nvPicPr>
            <p:blipFill>
              <a:blip r:embed="rId6">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214" name="Google Shape;214;p29"/>
              <p:cNvPicPr preferRelativeResize="0"/>
              <p:nvPr/>
            </p:nvPicPr>
            <p:blipFill>
              <a:blip r:embed="rId6">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215" name="Google Shape;215;p29"/>
            <p:cNvPicPr preferRelativeResize="0"/>
            <p:nvPr/>
          </p:nvPicPr>
          <p:blipFill>
            <a:blip r:embed="rId6">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0"/>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0"/>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
        <p:nvSpPr>
          <p:cNvPr id="222" name="Google Shape;222;p30"/>
          <p:cNvSpPr txBox="1"/>
          <p:nvPr/>
        </p:nvSpPr>
        <p:spPr>
          <a:xfrm>
            <a:off x="783425" y="764450"/>
            <a:ext cx="7293000" cy="658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AutoNum type="arabicPeriod"/>
            </a:pPr>
            <a:r>
              <a:rPr lang="en" sz="1800">
                <a:solidFill>
                  <a:schemeClr val="dk1"/>
                </a:solidFill>
              </a:rPr>
              <a:t>Minimal side effects</a:t>
            </a:r>
            <a:endParaRPr sz="1800">
              <a:solidFill>
                <a:schemeClr val="dk1"/>
              </a:solidFill>
            </a:endParaRPr>
          </a:p>
          <a:p>
            <a:pPr marL="0" lvl="0" indent="0" algn="l" rtl="0">
              <a:spcBef>
                <a:spcPts val="1000"/>
              </a:spcBef>
              <a:spcAft>
                <a:spcPts val="0"/>
              </a:spcAft>
              <a:buNone/>
            </a:pPr>
            <a:endParaRPr sz="1800">
              <a:solidFill>
                <a:schemeClr val="dk1"/>
              </a:solidFill>
            </a:endParaRPr>
          </a:p>
          <a:p>
            <a:pPr marL="0" lvl="0" indent="0" algn="l" rtl="0">
              <a:spcBef>
                <a:spcPts val="1000"/>
              </a:spcBef>
              <a:spcAft>
                <a:spcPts val="0"/>
              </a:spcAft>
              <a:buNone/>
            </a:pPr>
            <a:endParaRPr sz="1800">
              <a:solidFill>
                <a:schemeClr val="dk1"/>
              </a:solidFill>
            </a:endParaRPr>
          </a:p>
          <a:p>
            <a:pPr marL="0" lvl="0" indent="0" algn="l" rtl="0">
              <a:spcBef>
                <a:spcPts val="1000"/>
              </a:spcBef>
              <a:spcAft>
                <a:spcPts val="0"/>
              </a:spcAft>
              <a:buNone/>
            </a:pPr>
            <a:endParaRPr sz="1800">
              <a:solidFill>
                <a:schemeClr val="dk1"/>
              </a:solidFill>
            </a:endParaRPr>
          </a:p>
          <a:p>
            <a:pPr marL="457200" lvl="0" indent="0" algn="l" rtl="0">
              <a:spcBef>
                <a:spcPts val="0"/>
              </a:spcBef>
              <a:spcAft>
                <a:spcPts val="1000"/>
              </a:spcAft>
              <a:buNone/>
            </a:pPr>
            <a:endParaRPr sz="1800">
              <a:solidFill>
                <a:schemeClr val="dk1"/>
              </a:solidFill>
            </a:endParaRPr>
          </a:p>
        </p:txBody>
      </p:sp>
      <p:grpSp>
        <p:nvGrpSpPr>
          <p:cNvPr id="223" name="Google Shape;223;p30"/>
          <p:cNvGrpSpPr/>
          <p:nvPr/>
        </p:nvGrpSpPr>
        <p:grpSpPr>
          <a:xfrm>
            <a:off x="7664699" y="160430"/>
            <a:ext cx="1320014" cy="1016440"/>
            <a:chOff x="766792" y="2138381"/>
            <a:chExt cx="2690063" cy="2071409"/>
          </a:xfrm>
        </p:grpSpPr>
        <p:grpSp>
          <p:nvGrpSpPr>
            <p:cNvPr id="224" name="Google Shape;224;p30"/>
            <p:cNvGrpSpPr/>
            <p:nvPr/>
          </p:nvGrpSpPr>
          <p:grpSpPr>
            <a:xfrm>
              <a:off x="766792" y="2138381"/>
              <a:ext cx="2690063" cy="2071409"/>
              <a:chOff x="6077928" y="3303336"/>
              <a:chExt cx="1398743" cy="1077064"/>
            </a:xfrm>
          </p:grpSpPr>
          <p:grpSp>
            <p:nvGrpSpPr>
              <p:cNvPr id="225" name="Google Shape;225;p30"/>
              <p:cNvGrpSpPr/>
              <p:nvPr/>
            </p:nvGrpSpPr>
            <p:grpSpPr>
              <a:xfrm>
                <a:off x="6077928" y="3303336"/>
                <a:ext cx="1398743" cy="937837"/>
                <a:chOff x="5619327" y="6680160"/>
                <a:chExt cx="1740163" cy="1166755"/>
              </a:xfrm>
            </p:grpSpPr>
            <p:pic>
              <p:nvPicPr>
                <p:cNvPr id="226" name="Google Shape;226;p30"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227" name="Google Shape;227;p30"/>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228" name="Google Shape;228;p30"/>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229" name="Google Shape;229;p30"/>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230" name="Google Shape;230;p30"/>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231" name="Google Shape;231;p30"/>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
        <p:nvSpPr>
          <p:cNvPr id="238" name="Google Shape;238;p31"/>
          <p:cNvSpPr txBox="1"/>
          <p:nvPr/>
        </p:nvSpPr>
        <p:spPr>
          <a:xfrm>
            <a:off x="783425" y="764450"/>
            <a:ext cx="7293000" cy="658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AutoNum type="arabicPeriod"/>
            </a:pPr>
            <a:r>
              <a:rPr lang="en" sz="1800">
                <a:solidFill>
                  <a:schemeClr val="dk1"/>
                </a:solidFill>
              </a:rPr>
              <a:t>Minimal side effects</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Minimal risks </a:t>
            </a:r>
            <a:endParaRPr sz="1800">
              <a:solidFill>
                <a:schemeClr val="dk1"/>
              </a:solidFill>
            </a:endParaRPr>
          </a:p>
          <a:p>
            <a:pPr marL="0" lvl="0" indent="0" algn="l" rtl="0">
              <a:spcBef>
                <a:spcPts val="1000"/>
              </a:spcBef>
              <a:spcAft>
                <a:spcPts val="0"/>
              </a:spcAft>
              <a:buNone/>
            </a:pPr>
            <a:endParaRPr sz="1800">
              <a:solidFill>
                <a:schemeClr val="dk1"/>
              </a:solidFill>
            </a:endParaRPr>
          </a:p>
          <a:p>
            <a:pPr marL="0" lvl="0" indent="0" algn="l" rtl="0">
              <a:spcBef>
                <a:spcPts val="1000"/>
              </a:spcBef>
              <a:spcAft>
                <a:spcPts val="0"/>
              </a:spcAft>
              <a:buNone/>
            </a:pPr>
            <a:endParaRPr sz="1800">
              <a:solidFill>
                <a:schemeClr val="dk1"/>
              </a:solidFill>
            </a:endParaRPr>
          </a:p>
          <a:p>
            <a:pPr marL="457200" lvl="0" indent="0" algn="l" rtl="0">
              <a:spcBef>
                <a:spcPts val="0"/>
              </a:spcBef>
              <a:spcAft>
                <a:spcPts val="1000"/>
              </a:spcAft>
              <a:buNone/>
            </a:pPr>
            <a:endParaRPr sz="1800">
              <a:solidFill>
                <a:schemeClr val="dk1"/>
              </a:solidFill>
            </a:endParaRPr>
          </a:p>
        </p:txBody>
      </p:sp>
      <p:grpSp>
        <p:nvGrpSpPr>
          <p:cNvPr id="239" name="Google Shape;239;p31"/>
          <p:cNvGrpSpPr/>
          <p:nvPr/>
        </p:nvGrpSpPr>
        <p:grpSpPr>
          <a:xfrm>
            <a:off x="7664699" y="160430"/>
            <a:ext cx="1320014" cy="1016440"/>
            <a:chOff x="766792" y="2138381"/>
            <a:chExt cx="2690063" cy="2071409"/>
          </a:xfrm>
        </p:grpSpPr>
        <p:grpSp>
          <p:nvGrpSpPr>
            <p:cNvPr id="240" name="Google Shape;240;p31"/>
            <p:cNvGrpSpPr/>
            <p:nvPr/>
          </p:nvGrpSpPr>
          <p:grpSpPr>
            <a:xfrm>
              <a:off x="766792" y="2138381"/>
              <a:ext cx="2690063" cy="2071409"/>
              <a:chOff x="6077928" y="3303336"/>
              <a:chExt cx="1398743" cy="1077064"/>
            </a:xfrm>
          </p:grpSpPr>
          <p:grpSp>
            <p:nvGrpSpPr>
              <p:cNvPr id="241" name="Google Shape;241;p31"/>
              <p:cNvGrpSpPr/>
              <p:nvPr/>
            </p:nvGrpSpPr>
            <p:grpSpPr>
              <a:xfrm>
                <a:off x="6077928" y="3303336"/>
                <a:ext cx="1398743" cy="937837"/>
                <a:chOff x="5619327" y="6680160"/>
                <a:chExt cx="1740163" cy="1166755"/>
              </a:xfrm>
            </p:grpSpPr>
            <p:pic>
              <p:nvPicPr>
                <p:cNvPr id="242" name="Google Shape;242;p31"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243" name="Google Shape;243;p31"/>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244" name="Google Shape;244;p31"/>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245" name="Google Shape;245;p31"/>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246" name="Google Shape;246;p31"/>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247" name="Google Shape;247;p31"/>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2"/>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2"/>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
        <p:nvSpPr>
          <p:cNvPr id="254" name="Google Shape;254;p32"/>
          <p:cNvSpPr txBox="1"/>
          <p:nvPr/>
        </p:nvSpPr>
        <p:spPr>
          <a:xfrm>
            <a:off x="783425" y="764450"/>
            <a:ext cx="7293000" cy="658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AutoNum type="arabicPeriod"/>
            </a:pPr>
            <a:r>
              <a:rPr lang="en" sz="1800">
                <a:solidFill>
                  <a:schemeClr val="dk1"/>
                </a:solidFill>
              </a:rPr>
              <a:t>Minimal side effects</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Minimal risks other than Stevens-Johnson syndrome </a:t>
            </a:r>
            <a:endParaRPr sz="1800">
              <a:solidFill>
                <a:schemeClr val="dk1"/>
              </a:solidFill>
            </a:endParaRPr>
          </a:p>
          <a:p>
            <a:pPr marL="0" lvl="0" indent="0" algn="l" rtl="0">
              <a:spcBef>
                <a:spcPts val="1000"/>
              </a:spcBef>
              <a:spcAft>
                <a:spcPts val="0"/>
              </a:spcAft>
              <a:buNone/>
            </a:pPr>
            <a:endParaRPr sz="1800">
              <a:solidFill>
                <a:schemeClr val="dk1"/>
              </a:solidFill>
            </a:endParaRPr>
          </a:p>
          <a:p>
            <a:pPr marL="0" lvl="0" indent="0" algn="l" rtl="0">
              <a:spcBef>
                <a:spcPts val="1000"/>
              </a:spcBef>
              <a:spcAft>
                <a:spcPts val="0"/>
              </a:spcAft>
              <a:buNone/>
            </a:pPr>
            <a:endParaRPr sz="1800">
              <a:solidFill>
                <a:schemeClr val="dk1"/>
              </a:solidFill>
            </a:endParaRPr>
          </a:p>
          <a:p>
            <a:pPr marL="457200" lvl="0" indent="0" algn="l" rtl="0">
              <a:spcBef>
                <a:spcPts val="0"/>
              </a:spcBef>
              <a:spcAft>
                <a:spcPts val="1000"/>
              </a:spcAft>
              <a:buNone/>
            </a:pPr>
            <a:endParaRPr sz="1800">
              <a:solidFill>
                <a:schemeClr val="dk1"/>
              </a:solidFill>
            </a:endParaRPr>
          </a:p>
        </p:txBody>
      </p:sp>
      <p:grpSp>
        <p:nvGrpSpPr>
          <p:cNvPr id="255" name="Google Shape;255;p32"/>
          <p:cNvGrpSpPr/>
          <p:nvPr/>
        </p:nvGrpSpPr>
        <p:grpSpPr>
          <a:xfrm>
            <a:off x="7664699" y="160430"/>
            <a:ext cx="1320014" cy="1016440"/>
            <a:chOff x="766792" y="2138381"/>
            <a:chExt cx="2690063" cy="2071409"/>
          </a:xfrm>
        </p:grpSpPr>
        <p:grpSp>
          <p:nvGrpSpPr>
            <p:cNvPr id="256" name="Google Shape;256;p32"/>
            <p:cNvGrpSpPr/>
            <p:nvPr/>
          </p:nvGrpSpPr>
          <p:grpSpPr>
            <a:xfrm>
              <a:off x="766792" y="2138381"/>
              <a:ext cx="2690063" cy="2071409"/>
              <a:chOff x="6077928" y="3303336"/>
              <a:chExt cx="1398743" cy="1077064"/>
            </a:xfrm>
          </p:grpSpPr>
          <p:grpSp>
            <p:nvGrpSpPr>
              <p:cNvPr id="257" name="Google Shape;257;p32"/>
              <p:cNvGrpSpPr/>
              <p:nvPr/>
            </p:nvGrpSpPr>
            <p:grpSpPr>
              <a:xfrm>
                <a:off x="6077928" y="3303336"/>
                <a:ext cx="1398743" cy="937837"/>
                <a:chOff x="5619327" y="6680160"/>
                <a:chExt cx="1740163" cy="1166755"/>
              </a:xfrm>
            </p:grpSpPr>
            <p:pic>
              <p:nvPicPr>
                <p:cNvPr id="258" name="Google Shape;258;p32"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259" name="Google Shape;259;p32"/>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260" name="Google Shape;260;p32"/>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261" name="Google Shape;261;p32"/>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262" name="Google Shape;262;p32"/>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263" name="Google Shape;263;p32"/>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
        <p:nvSpPr>
          <p:cNvPr id="264" name="Google Shape;264;p32"/>
          <p:cNvSpPr/>
          <p:nvPr/>
        </p:nvSpPr>
        <p:spPr>
          <a:xfrm>
            <a:off x="3805196" y="1269550"/>
            <a:ext cx="28944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3"/>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3"/>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
        <p:nvSpPr>
          <p:cNvPr id="271" name="Google Shape;271;p33"/>
          <p:cNvSpPr txBox="1"/>
          <p:nvPr/>
        </p:nvSpPr>
        <p:spPr>
          <a:xfrm>
            <a:off x="783425" y="764450"/>
            <a:ext cx="7293000" cy="658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AutoNum type="arabicPeriod"/>
            </a:pPr>
            <a:r>
              <a:rPr lang="en" sz="1800">
                <a:solidFill>
                  <a:schemeClr val="dk1"/>
                </a:solidFill>
              </a:rPr>
              <a:t>Minimal side effects</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Minimal risks other than Stevens-Johnson syndrome </a:t>
            </a:r>
            <a:endParaRPr sz="1800">
              <a:solidFill>
                <a:schemeClr val="dk1"/>
              </a:solidFill>
            </a:endParaRPr>
          </a:p>
          <a:p>
            <a:pPr marL="0" lvl="0" indent="0" algn="l" rtl="0">
              <a:spcBef>
                <a:spcPts val="1000"/>
              </a:spcBef>
              <a:spcAft>
                <a:spcPts val="0"/>
              </a:spcAft>
              <a:buNone/>
            </a:pPr>
            <a:endParaRPr sz="1800">
              <a:solidFill>
                <a:schemeClr val="dk1"/>
              </a:solidFill>
            </a:endParaRPr>
          </a:p>
          <a:p>
            <a:pPr marL="0" lvl="0" indent="0" algn="l" rtl="0">
              <a:spcBef>
                <a:spcPts val="1000"/>
              </a:spcBef>
              <a:spcAft>
                <a:spcPts val="0"/>
              </a:spcAft>
              <a:buNone/>
            </a:pPr>
            <a:endParaRPr sz="1800">
              <a:solidFill>
                <a:schemeClr val="dk1"/>
              </a:solidFill>
            </a:endParaRPr>
          </a:p>
          <a:p>
            <a:pPr marL="457200" lvl="0" indent="0" algn="l" rtl="0">
              <a:spcBef>
                <a:spcPts val="0"/>
              </a:spcBef>
              <a:spcAft>
                <a:spcPts val="1000"/>
              </a:spcAft>
              <a:buNone/>
            </a:pPr>
            <a:endParaRPr sz="1800">
              <a:solidFill>
                <a:schemeClr val="dk1"/>
              </a:solidFill>
            </a:endParaRPr>
          </a:p>
        </p:txBody>
      </p:sp>
      <p:grpSp>
        <p:nvGrpSpPr>
          <p:cNvPr id="272" name="Google Shape;272;p33"/>
          <p:cNvGrpSpPr/>
          <p:nvPr/>
        </p:nvGrpSpPr>
        <p:grpSpPr>
          <a:xfrm>
            <a:off x="7664699" y="160430"/>
            <a:ext cx="1320014" cy="1016440"/>
            <a:chOff x="766792" y="2138381"/>
            <a:chExt cx="2690063" cy="2071409"/>
          </a:xfrm>
        </p:grpSpPr>
        <p:grpSp>
          <p:nvGrpSpPr>
            <p:cNvPr id="273" name="Google Shape;273;p33"/>
            <p:cNvGrpSpPr/>
            <p:nvPr/>
          </p:nvGrpSpPr>
          <p:grpSpPr>
            <a:xfrm>
              <a:off x="766792" y="2138381"/>
              <a:ext cx="2690063" cy="2071409"/>
              <a:chOff x="6077928" y="3303336"/>
              <a:chExt cx="1398743" cy="1077064"/>
            </a:xfrm>
          </p:grpSpPr>
          <p:grpSp>
            <p:nvGrpSpPr>
              <p:cNvPr id="274" name="Google Shape;274;p33"/>
              <p:cNvGrpSpPr/>
              <p:nvPr/>
            </p:nvGrpSpPr>
            <p:grpSpPr>
              <a:xfrm>
                <a:off x="6077928" y="3303336"/>
                <a:ext cx="1398743" cy="937837"/>
                <a:chOff x="5619327" y="6680160"/>
                <a:chExt cx="1740163" cy="1166755"/>
              </a:xfrm>
            </p:grpSpPr>
            <p:pic>
              <p:nvPicPr>
                <p:cNvPr id="275" name="Google Shape;275;p33"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276" name="Google Shape;276;p33"/>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277" name="Google Shape;277;p33"/>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278" name="Google Shape;278;p33"/>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279" name="Google Shape;279;p33"/>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280" name="Google Shape;280;p33"/>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4"/>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4"/>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
        <p:nvSpPr>
          <p:cNvPr id="287" name="Google Shape;287;p34"/>
          <p:cNvSpPr txBox="1"/>
          <p:nvPr/>
        </p:nvSpPr>
        <p:spPr>
          <a:xfrm>
            <a:off x="783425" y="764450"/>
            <a:ext cx="7293000" cy="658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AutoNum type="arabicPeriod"/>
            </a:pPr>
            <a:r>
              <a:rPr lang="en" sz="1800">
                <a:solidFill>
                  <a:schemeClr val="dk1"/>
                </a:solidFill>
              </a:rPr>
              <a:t>Minimal side effects</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Minimal risks other than Stevens-Johnson syndrome  </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Great for bipolar maintenance</a:t>
            </a:r>
            <a:endParaRPr sz="1800">
              <a:solidFill>
                <a:schemeClr val="dk1"/>
              </a:solidFill>
            </a:endParaRPr>
          </a:p>
          <a:p>
            <a:pPr marL="0" lvl="0" indent="0" algn="l" rtl="0">
              <a:spcBef>
                <a:spcPts val="1000"/>
              </a:spcBef>
              <a:spcAft>
                <a:spcPts val="0"/>
              </a:spcAft>
              <a:buNone/>
            </a:pPr>
            <a:endParaRPr sz="1800">
              <a:solidFill>
                <a:schemeClr val="dk1"/>
              </a:solidFill>
            </a:endParaRPr>
          </a:p>
          <a:p>
            <a:pPr marL="0" lvl="0" indent="0" algn="l" rtl="0">
              <a:spcBef>
                <a:spcPts val="1000"/>
              </a:spcBef>
              <a:spcAft>
                <a:spcPts val="0"/>
              </a:spcAft>
              <a:buNone/>
            </a:pPr>
            <a:endParaRPr sz="1800">
              <a:solidFill>
                <a:schemeClr val="dk1"/>
              </a:solidFill>
            </a:endParaRPr>
          </a:p>
          <a:p>
            <a:pPr marL="457200" lvl="0" indent="0" algn="l" rtl="0">
              <a:spcBef>
                <a:spcPts val="0"/>
              </a:spcBef>
              <a:spcAft>
                <a:spcPts val="1000"/>
              </a:spcAft>
              <a:buNone/>
            </a:pPr>
            <a:endParaRPr sz="1800">
              <a:solidFill>
                <a:schemeClr val="dk1"/>
              </a:solidFill>
            </a:endParaRPr>
          </a:p>
        </p:txBody>
      </p:sp>
      <p:grpSp>
        <p:nvGrpSpPr>
          <p:cNvPr id="288" name="Google Shape;288;p34"/>
          <p:cNvGrpSpPr/>
          <p:nvPr/>
        </p:nvGrpSpPr>
        <p:grpSpPr>
          <a:xfrm>
            <a:off x="7664699" y="160430"/>
            <a:ext cx="1320014" cy="1016440"/>
            <a:chOff x="766792" y="2138381"/>
            <a:chExt cx="2690063" cy="2071409"/>
          </a:xfrm>
        </p:grpSpPr>
        <p:grpSp>
          <p:nvGrpSpPr>
            <p:cNvPr id="289" name="Google Shape;289;p34"/>
            <p:cNvGrpSpPr/>
            <p:nvPr/>
          </p:nvGrpSpPr>
          <p:grpSpPr>
            <a:xfrm>
              <a:off x="766792" y="2138381"/>
              <a:ext cx="2690063" cy="2071409"/>
              <a:chOff x="6077928" y="3303336"/>
              <a:chExt cx="1398743" cy="1077064"/>
            </a:xfrm>
          </p:grpSpPr>
          <p:grpSp>
            <p:nvGrpSpPr>
              <p:cNvPr id="290" name="Google Shape;290;p34"/>
              <p:cNvGrpSpPr/>
              <p:nvPr/>
            </p:nvGrpSpPr>
            <p:grpSpPr>
              <a:xfrm>
                <a:off x="6077928" y="3303336"/>
                <a:ext cx="1398743" cy="937837"/>
                <a:chOff x="5619327" y="6680160"/>
                <a:chExt cx="1740163" cy="1166755"/>
              </a:xfrm>
            </p:grpSpPr>
            <p:pic>
              <p:nvPicPr>
                <p:cNvPr id="291" name="Google Shape;291;p34"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292" name="Google Shape;292;p34"/>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293" name="Google Shape;293;p34"/>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294" name="Google Shape;294;p34"/>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295" name="Google Shape;295;p34"/>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296" name="Google Shape;296;p34"/>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5"/>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5"/>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
        <p:nvSpPr>
          <p:cNvPr id="303" name="Google Shape;303;p35"/>
          <p:cNvSpPr txBox="1"/>
          <p:nvPr/>
        </p:nvSpPr>
        <p:spPr>
          <a:xfrm>
            <a:off x="783425" y="764450"/>
            <a:ext cx="7293000" cy="658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AutoNum type="arabicPeriod"/>
            </a:pPr>
            <a:r>
              <a:rPr lang="en" sz="1800">
                <a:solidFill>
                  <a:schemeClr val="dk1"/>
                </a:solidFill>
              </a:rPr>
              <a:t>Minimal side effects</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Minimal risks other than Stevens-Johnson syndrome  </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Great for bipolar maintenance</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Not effective for bipolar mania</a:t>
            </a:r>
            <a:endParaRPr sz="1800">
              <a:solidFill>
                <a:schemeClr val="dk1"/>
              </a:solidFill>
            </a:endParaRPr>
          </a:p>
          <a:p>
            <a:pPr marL="0" lvl="0" indent="0" algn="l" rtl="0">
              <a:spcBef>
                <a:spcPts val="1000"/>
              </a:spcBef>
              <a:spcAft>
                <a:spcPts val="0"/>
              </a:spcAft>
              <a:buNone/>
            </a:pPr>
            <a:endParaRPr sz="1800">
              <a:solidFill>
                <a:schemeClr val="dk1"/>
              </a:solidFill>
            </a:endParaRPr>
          </a:p>
          <a:p>
            <a:pPr marL="457200" lvl="0" indent="0" algn="l" rtl="0">
              <a:spcBef>
                <a:spcPts val="0"/>
              </a:spcBef>
              <a:spcAft>
                <a:spcPts val="1000"/>
              </a:spcAft>
              <a:buNone/>
            </a:pPr>
            <a:endParaRPr sz="1800">
              <a:solidFill>
                <a:schemeClr val="dk1"/>
              </a:solidFill>
            </a:endParaRPr>
          </a:p>
        </p:txBody>
      </p:sp>
      <p:grpSp>
        <p:nvGrpSpPr>
          <p:cNvPr id="304" name="Google Shape;304;p35"/>
          <p:cNvGrpSpPr/>
          <p:nvPr/>
        </p:nvGrpSpPr>
        <p:grpSpPr>
          <a:xfrm>
            <a:off x="7664699" y="160430"/>
            <a:ext cx="1320014" cy="1016440"/>
            <a:chOff x="766792" y="2138381"/>
            <a:chExt cx="2690063" cy="2071409"/>
          </a:xfrm>
        </p:grpSpPr>
        <p:grpSp>
          <p:nvGrpSpPr>
            <p:cNvPr id="305" name="Google Shape;305;p35"/>
            <p:cNvGrpSpPr/>
            <p:nvPr/>
          </p:nvGrpSpPr>
          <p:grpSpPr>
            <a:xfrm>
              <a:off x="766792" y="2138381"/>
              <a:ext cx="2690063" cy="2071409"/>
              <a:chOff x="6077928" y="3303336"/>
              <a:chExt cx="1398743" cy="1077064"/>
            </a:xfrm>
          </p:grpSpPr>
          <p:grpSp>
            <p:nvGrpSpPr>
              <p:cNvPr id="306" name="Google Shape;306;p35"/>
              <p:cNvGrpSpPr/>
              <p:nvPr/>
            </p:nvGrpSpPr>
            <p:grpSpPr>
              <a:xfrm>
                <a:off x="6077928" y="3303336"/>
                <a:ext cx="1398743" cy="937837"/>
                <a:chOff x="5619327" y="6680160"/>
                <a:chExt cx="1740163" cy="1166755"/>
              </a:xfrm>
            </p:grpSpPr>
            <p:pic>
              <p:nvPicPr>
                <p:cNvPr id="307" name="Google Shape;307;p35"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308" name="Google Shape;308;p35"/>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309" name="Google Shape;309;p35"/>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310" name="Google Shape;310;p35"/>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311" name="Google Shape;311;p35"/>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312" name="Google Shape;312;p35"/>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6"/>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6"/>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
        <p:nvSpPr>
          <p:cNvPr id="319" name="Google Shape;319;p36"/>
          <p:cNvSpPr txBox="1"/>
          <p:nvPr/>
        </p:nvSpPr>
        <p:spPr>
          <a:xfrm>
            <a:off x="783425" y="764450"/>
            <a:ext cx="7293000" cy="658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AutoNum type="arabicPeriod"/>
            </a:pPr>
            <a:r>
              <a:rPr lang="en" sz="1800">
                <a:solidFill>
                  <a:schemeClr val="dk1"/>
                </a:solidFill>
              </a:rPr>
              <a:t>Minimal side effects</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Minimal risks other than Stevens-Johnson syndrome  </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Great for bipolar maintenance</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Not effective for bipolar mania</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Must be titrated over 5 weeks</a:t>
            </a:r>
            <a:endParaRPr sz="1800">
              <a:solidFill>
                <a:schemeClr val="dk1"/>
              </a:solidFill>
            </a:endParaRPr>
          </a:p>
          <a:p>
            <a:pPr marL="0" lvl="0" indent="0" algn="l" rtl="0">
              <a:spcBef>
                <a:spcPts val="1000"/>
              </a:spcBef>
              <a:spcAft>
                <a:spcPts val="0"/>
              </a:spcAft>
              <a:buNone/>
            </a:pPr>
            <a:endParaRPr sz="1800">
              <a:solidFill>
                <a:schemeClr val="dk1"/>
              </a:solidFill>
            </a:endParaRPr>
          </a:p>
          <a:p>
            <a:pPr marL="457200" lvl="0" indent="0" algn="l" rtl="0">
              <a:spcBef>
                <a:spcPts val="0"/>
              </a:spcBef>
              <a:spcAft>
                <a:spcPts val="1000"/>
              </a:spcAft>
              <a:buNone/>
            </a:pPr>
            <a:endParaRPr sz="1800">
              <a:solidFill>
                <a:schemeClr val="dk1"/>
              </a:solidFill>
            </a:endParaRPr>
          </a:p>
        </p:txBody>
      </p:sp>
      <p:grpSp>
        <p:nvGrpSpPr>
          <p:cNvPr id="320" name="Google Shape;320;p36"/>
          <p:cNvGrpSpPr/>
          <p:nvPr/>
        </p:nvGrpSpPr>
        <p:grpSpPr>
          <a:xfrm>
            <a:off x="7664699" y="160430"/>
            <a:ext cx="1320014" cy="1016440"/>
            <a:chOff x="766792" y="2138381"/>
            <a:chExt cx="2690063" cy="2071409"/>
          </a:xfrm>
        </p:grpSpPr>
        <p:grpSp>
          <p:nvGrpSpPr>
            <p:cNvPr id="321" name="Google Shape;321;p36"/>
            <p:cNvGrpSpPr/>
            <p:nvPr/>
          </p:nvGrpSpPr>
          <p:grpSpPr>
            <a:xfrm>
              <a:off x="766792" y="2138381"/>
              <a:ext cx="2690063" cy="2071409"/>
              <a:chOff x="6077928" y="3303336"/>
              <a:chExt cx="1398743" cy="1077064"/>
            </a:xfrm>
          </p:grpSpPr>
          <p:grpSp>
            <p:nvGrpSpPr>
              <p:cNvPr id="322" name="Google Shape;322;p36"/>
              <p:cNvGrpSpPr/>
              <p:nvPr/>
            </p:nvGrpSpPr>
            <p:grpSpPr>
              <a:xfrm>
                <a:off x="6077928" y="3303336"/>
                <a:ext cx="1398743" cy="937837"/>
                <a:chOff x="5619327" y="6680160"/>
                <a:chExt cx="1740163" cy="1166755"/>
              </a:xfrm>
            </p:grpSpPr>
            <p:pic>
              <p:nvPicPr>
                <p:cNvPr id="323" name="Google Shape;323;p36"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324" name="Google Shape;324;p36"/>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325" name="Google Shape;325;p36"/>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326" name="Google Shape;326;p36"/>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327" name="Google Shape;327;p36"/>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328" name="Google Shape;328;p36"/>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7"/>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7"/>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
        <p:nvSpPr>
          <p:cNvPr id="335" name="Google Shape;335;p37"/>
          <p:cNvSpPr txBox="1"/>
          <p:nvPr/>
        </p:nvSpPr>
        <p:spPr>
          <a:xfrm>
            <a:off x="783425" y="764450"/>
            <a:ext cx="7293000" cy="658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AutoNum type="arabicPeriod"/>
            </a:pPr>
            <a:r>
              <a:rPr lang="en" sz="1800">
                <a:solidFill>
                  <a:schemeClr val="dk1"/>
                </a:solidFill>
              </a:rPr>
              <a:t>Minimal side effects</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Minimal risks other than Stevens-Johnson syndrome </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Great for bipolar maintenance</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Not effective for bipolar mania</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Must be titrated over 5 weeks</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No lab monitoring required</a:t>
            </a:r>
            <a:endParaRPr sz="1800">
              <a:solidFill>
                <a:schemeClr val="dk1"/>
              </a:solidFill>
            </a:endParaRPr>
          </a:p>
          <a:p>
            <a:pPr marL="0" lvl="0" indent="0" algn="l" rtl="0">
              <a:spcBef>
                <a:spcPts val="1000"/>
              </a:spcBef>
              <a:spcAft>
                <a:spcPts val="0"/>
              </a:spcAft>
              <a:buNone/>
            </a:pPr>
            <a:endParaRPr sz="1800">
              <a:solidFill>
                <a:schemeClr val="dk1"/>
              </a:solidFill>
            </a:endParaRPr>
          </a:p>
          <a:p>
            <a:pPr marL="457200" lvl="0" indent="0" algn="l" rtl="0">
              <a:spcBef>
                <a:spcPts val="0"/>
              </a:spcBef>
              <a:spcAft>
                <a:spcPts val="1000"/>
              </a:spcAft>
              <a:buNone/>
            </a:pPr>
            <a:endParaRPr sz="1800">
              <a:solidFill>
                <a:schemeClr val="dk1"/>
              </a:solidFill>
            </a:endParaRPr>
          </a:p>
        </p:txBody>
      </p:sp>
      <p:grpSp>
        <p:nvGrpSpPr>
          <p:cNvPr id="336" name="Google Shape;336;p37"/>
          <p:cNvGrpSpPr/>
          <p:nvPr/>
        </p:nvGrpSpPr>
        <p:grpSpPr>
          <a:xfrm>
            <a:off x="7664699" y="160430"/>
            <a:ext cx="1320014" cy="1016440"/>
            <a:chOff x="766792" y="2138381"/>
            <a:chExt cx="2690063" cy="2071409"/>
          </a:xfrm>
        </p:grpSpPr>
        <p:grpSp>
          <p:nvGrpSpPr>
            <p:cNvPr id="337" name="Google Shape;337;p37"/>
            <p:cNvGrpSpPr/>
            <p:nvPr/>
          </p:nvGrpSpPr>
          <p:grpSpPr>
            <a:xfrm>
              <a:off x="766792" y="2138381"/>
              <a:ext cx="2690063" cy="2071409"/>
              <a:chOff x="6077928" y="3303336"/>
              <a:chExt cx="1398743" cy="1077064"/>
            </a:xfrm>
          </p:grpSpPr>
          <p:grpSp>
            <p:nvGrpSpPr>
              <p:cNvPr id="338" name="Google Shape;338;p37"/>
              <p:cNvGrpSpPr/>
              <p:nvPr/>
            </p:nvGrpSpPr>
            <p:grpSpPr>
              <a:xfrm>
                <a:off x="6077928" y="3303336"/>
                <a:ext cx="1398743" cy="937837"/>
                <a:chOff x="5619327" y="6680160"/>
                <a:chExt cx="1740163" cy="1166755"/>
              </a:xfrm>
            </p:grpSpPr>
            <p:pic>
              <p:nvPicPr>
                <p:cNvPr id="339" name="Google Shape;339;p37"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340" name="Google Shape;340;p37"/>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341" name="Google Shape;341;p37"/>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342" name="Google Shape;342;p37"/>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343" name="Google Shape;343;p37"/>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344" name="Google Shape;344;p37"/>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p82"/>
          <p:cNvPicPr preferRelativeResize="0"/>
          <p:nvPr/>
        </p:nvPicPr>
        <p:blipFill rotWithShape="1">
          <a:blip r:embed="rId3">
            <a:alphaModFix amt="81000"/>
          </a:blip>
          <a:srcRect l="732" r="1620"/>
          <a:stretch/>
        </p:blipFill>
        <p:spPr>
          <a:xfrm rot="10800000" flipH="1">
            <a:off x="71550" y="1051325"/>
            <a:ext cx="8919650" cy="1574050"/>
          </a:xfrm>
          <a:prstGeom prst="rect">
            <a:avLst/>
          </a:prstGeom>
          <a:noFill/>
          <a:ln>
            <a:noFill/>
          </a:ln>
        </p:spPr>
      </p:pic>
      <p:pic>
        <p:nvPicPr>
          <p:cNvPr id="958" name="Google Shape;958;p82"/>
          <p:cNvPicPr preferRelativeResize="0"/>
          <p:nvPr/>
        </p:nvPicPr>
        <p:blipFill rotWithShape="1">
          <a:blip r:embed="rId4">
            <a:alphaModFix amt="69000"/>
          </a:blip>
          <a:srcRect l="-732" r="1732"/>
          <a:stretch/>
        </p:blipFill>
        <p:spPr>
          <a:xfrm>
            <a:off x="0" y="2863850"/>
            <a:ext cx="8986324" cy="1518425"/>
          </a:xfrm>
          <a:prstGeom prst="rect">
            <a:avLst/>
          </a:prstGeom>
          <a:noFill/>
          <a:ln>
            <a:noFill/>
          </a:ln>
        </p:spPr>
      </p:pic>
      <p:grpSp>
        <p:nvGrpSpPr>
          <p:cNvPr id="959" name="Google Shape;959;p82"/>
          <p:cNvGrpSpPr/>
          <p:nvPr/>
        </p:nvGrpSpPr>
        <p:grpSpPr>
          <a:xfrm>
            <a:off x="66862" y="641425"/>
            <a:ext cx="9010274" cy="4305276"/>
            <a:chOff x="-188325" y="1103550"/>
            <a:chExt cx="9010274" cy="4305276"/>
          </a:xfrm>
        </p:grpSpPr>
        <p:pic>
          <p:nvPicPr>
            <p:cNvPr id="960" name="Google Shape;960;p82"/>
            <p:cNvPicPr preferRelativeResize="0"/>
            <p:nvPr/>
          </p:nvPicPr>
          <p:blipFill rotWithShape="1">
            <a:blip r:embed="rId5">
              <a:alphaModFix/>
            </a:blip>
            <a:srcRect l="21935" b="2353"/>
            <a:stretch/>
          </p:blipFill>
          <p:spPr>
            <a:xfrm>
              <a:off x="4715100" y="3140175"/>
              <a:ext cx="4106849" cy="2268651"/>
            </a:xfrm>
            <a:prstGeom prst="rect">
              <a:avLst/>
            </a:prstGeom>
            <a:noFill/>
            <a:ln>
              <a:noFill/>
            </a:ln>
          </p:spPr>
        </p:pic>
        <p:pic>
          <p:nvPicPr>
            <p:cNvPr id="961" name="Google Shape;961;p82"/>
            <p:cNvPicPr preferRelativeResize="0"/>
            <p:nvPr/>
          </p:nvPicPr>
          <p:blipFill>
            <a:blip r:embed="rId6">
              <a:alphaModFix/>
            </a:blip>
            <a:stretch>
              <a:fillRect/>
            </a:stretch>
          </p:blipFill>
          <p:spPr>
            <a:xfrm>
              <a:off x="-188325" y="1103550"/>
              <a:ext cx="4903425" cy="2127975"/>
            </a:xfrm>
            <a:prstGeom prst="rect">
              <a:avLst/>
            </a:prstGeom>
            <a:noFill/>
            <a:ln>
              <a:noFill/>
            </a:ln>
          </p:spPr>
        </p:pic>
      </p:grpSp>
      <p:sp>
        <p:nvSpPr>
          <p:cNvPr id="962" name="Google Shape;962;p82"/>
          <p:cNvSpPr txBox="1"/>
          <p:nvPr/>
        </p:nvSpPr>
        <p:spPr>
          <a:xfrm rot="-5400000">
            <a:off x="-585949" y="1537300"/>
            <a:ext cx="16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elevated mood</a:t>
            </a:r>
            <a:endParaRPr b="1"/>
          </a:p>
        </p:txBody>
      </p:sp>
      <p:sp>
        <p:nvSpPr>
          <p:cNvPr id="963" name="Google Shape;963;p82"/>
          <p:cNvSpPr txBox="1"/>
          <p:nvPr/>
        </p:nvSpPr>
        <p:spPr>
          <a:xfrm rot="-5400000">
            <a:off x="-585949" y="3389574"/>
            <a:ext cx="16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depressed mood</a:t>
            </a:r>
            <a:endParaRPr b="1"/>
          </a:p>
        </p:txBody>
      </p:sp>
      <p:sp>
        <p:nvSpPr>
          <p:cNvPr id="967" name="Google Shape;967;p82"/>
          <p:cNvSpPr txBox="1"/>
          <p:nvPr/>
        </p:nvSpPr>
        <p:spPr>
          <a:xfrm>
            <a:off x="4899170" y="1025977"/>
            <a:ext cx="3457765"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dirty="0">
              <a:solidFill>
                <a:srgbClr val="38761D"/>
              </a:solidFill>
            </a:endParaRPr>
          </a:p>
          <a:p>
            <a:pPr marL="0" lvl="0" indent="0" algn="l" rtl="0">
              <a:spcBef>
                <a:spcPts val="0"/>
              </a:spcBef>
              <a:spcAft>
                <a:spcPts val="0"/>
              </a:spcAft>
              <a:buNone/>
            </a:pPr>
            <a:r>
              <a:rPr lang="en" sz="1800" dirty="0"/>
              <a:t>Ditto for carbamazepine (Tegretol) – mostly antimanic</a:t>
            </a:r>
            <a:endParaRPr sz="1800" dirty="0"/>
          </a:p>
        </p:txBody>
      </p:sp>
      <p:pic>
        <p:nvPicPr>
          <p:cNvPr id="2" name="Google Shape;142;p36" descr="Resultado de imagen para tiger">
            <a:extLst>
              <a:ext uri="{FF2B5EF4-FFF2-40B4-BE49-F238E27FC236}">
                <a16:creationId xmlns:a16="http://schemas.microsoft.com/office/drawing/2014/main" id="{8DE004FB-AD62-04CA-517F-E0606F7F3578}"/>
              </a:ext>
            </a:extLst>
          </p:cNvPr>
          <p:cNvPicPr preferRelativeResize="0"/>
          <p:nvPr/>
        </p:nvPicPr>
        <p:blipFill rotWithShape="1">
          <a:blip r:embed="rId7">
            <a:alphaModFix/>
          </a:blip>
          <a:srcRect/>
          <a:stretch/>
        </p:blipFill>
        <p:spPr>
          <a:xfrm rot="-312030" flipH="1">
            <a:off x="1586464" y="2295327"/>
            <a:ext cx="810073" cy="795347"/>
          </a:xfrm>
          <a:prstGeom prst="rect">
            <a:avLst/>
          </a:prstGeom>
          <a:noFill/>
          <a:ln>
            <a:noFill/>
          </a:ln>
        </p:spPr>
      </p:pic>
      <p:pic>
        <p:nvPicPr>
          <p:cNvPr id="8" name="Google Shape;142;p36" descr="Resultado de imagen para tiger">
            <a:extLst>
              <a:ext uri="{FF2B5EF4-FFF2-40B4-BE49-F238E27FC236}">
                <a16:creationId xmlns:a16="http://schemas.microsoft.com/office/drawing/2014/main" id="{CEF82874-B106-53E9-A3CB-BDA850695D72}"/>
              </a:ext>
            </a:extLst>
          </p:cNvPr>
          <p:cNvPicPr preferRelativeResize="0"/>
          <p:nvPr/>
        </p:nvPicPr>
        <p:blipFill rotWithShape="1">
          <a:blip r:embed="rId7">
            <a:alphaModFix/>
          </a:blip>
          <a:srcRect/>
          <a:stretch/>
        </p:blipFill>
        <p:spPr>
          <a:xfrm rot="-312030" flipH="1">
            <a:off x="3589397" y="2538151"/>
            <a:ext cx="315432" cy="309698"/>
          </a:xfrm>
          <a:prstGeom prst="rect">
            <a:avLst/>
          </a:prstGeom>
          <a:noFill/>
          <a:ln>
            <a:noFill/>
          </a:ln>
        </p:spPr>
      </p:pic>
      <p:pic>
        <p:nvPicPr>
          <p:cNvPr id="9" name="Google Shape;142;p36" descr="Resultado de imagen para tiger">
            <a:extLst>
              <a:ext uri="{FF2B5EF4-FFF2-40B4-BE49-F238E27FC236}">
                <a16:creationId xmlns:a16="http://schemas.microsoft.com/office/drawing/2014/main" id="{F0D42E39-2999-1AF2-5F78-9DCCA9E7D025}"/>
              </a:ext>
            </a:extLst>
          </p:cNvPr>
          <p:cNvPicPr preferRelativeResize="0"/>
          <p:nvPr/>
        </p:nvPicPr>
        <p:blipFill rotWithShape="1">
          <a:blip r:embed="rId7">
            <a:alphaModFix/>
          </a:blip>
          <a:srcRect/>
          <a:stretch/>
        </p:blipFill>
        <p:spPr>
          <a:xfrm rot="-312030" flipH="1">
            <a:off x="5799198" y="2538153"/>
            <a:ext cx="315432" cy="309698"/>
          </a:xfrm>
          <a:prstGeom prst="rect">
            <a:avLst/>
          </a:prstGeom>
          <a:noFill/>
          <a:ln>
            <a:noFill/>
          </a:ln>
        </p:spPr>
      </p:pic>
      <p:sp>
        <p:nvSpPr>
          <p:cNvPr id="10" name="Google Shape;947;p81">
            <a:extLst>
              <a:ext uri="{FF2B5EF4-FFF2-40B4-BE49-F238E27FC236}">
                <a16:creationId xmlns:a16="http://schemas.microsoft.com/office/drawing/2014/main" id="{A39B2FD7-477A-8BD7-343B-6E992E7A8869}"/>
              </a:ext>
            </a:extLst>
          </p:cNvPr>
          <p:cNvSpPr txBox="1"/>
          <p:nvPr/>
        </p:nvSpPr>
        <p:spPr>
          <a:xfrm>
            <a:off x="3253372" y="2024148"/>
            <a:ext cx="1160973"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dirty="0">
              <a:solidFill>
                <a:srgbClr val="38761D"/>
              </a:solidFill>
            </a:endParaRPr>
          </a:p>
          <a:p>
            <a:pPr marL="0" lvl="0" indent="0" algn="l" rtl="0">
              <a:spcBef>
                <a:spcPts val="0"/>
              </a:spcBef>
              <a:spcAft>
                <a:spcPts val="0"/>
              </a:spcAft>
              <a:buNone/>
            </a:pPr>
            <a:r>
              <a:rPr lang="en" sz="2400" dirty="0"/>
              <a:t>(      )</a:t>
            </a:r>
            <a:endParaRPr sz="2400" dirty="0"/>
          </a:p>
        </p:txBody>
      </p:sp>
      <p:sp>
        <p:nvSpPr>
          <p:cNvPr id="11" name="Google Shape;947;p81">
            <a:extLst>
              <a:ext uri="{FF2B5EF4-FFF2-40B4-BE49-F238E27FC236}">
                <a16:creationId xmlns:a16="http://schemas.microsoft.com/office/drawing/2014/main" id="{85CF2151-BFFE-78EE-77AA-4EE603DEB288}"/>
              </a:ext>
            </a:extLst>
          </p:cNvPr>
          <p:cNvSpPr txBox="1"/>
          <p:nvPr/>
        </p:nvSpPr>
        <p:spPr>
          <a:xfrm>
            <a:off x="5467080" y="2024147"/>
            <a:ext cx="1160973"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dirty="0">
              <a:solidFill>
                <a:srgbClr val="38761D"/>
              </a:solidFill>
            </a:endParaRPr>
          </a:p>
          <a:p>
            <a:pPr marL="0" lvl="0" indent="0" algn="l" rtl="0">
              <a:spcBef>
                <a:spcPts val="0"/>
              </a:spcBef>
              <a:spcAft>
                <a:spcPts val="0"/>
              </a:spcAft>
              <a:buNone/>
            </a:pPr>
            <a:r>
              <a:rPr lang="en" sz="2400" dirty="0"/>
              <a:t>(      )</a:t>
            </a:r>
            <a:endParaRPr sz="2400" dirty="0"/>
          </a:p>
        </p:txBody>
      </p:sp>
    </p:spTree>
    <p:extLst>
      <p:ext uri="{BB962C8B-B14F-4D97-AF65-F5344CB8AC3E}">
        <p14:creationId xmlns:p14="http://schemas.microsoft.com/office/powerpoint/2010/main" val="2877274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8"/>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8"/>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
        <p:nvSpPr>
          <p:cNvPr id="351" name="Google Shape;351;p38"/>
          <p:cNvSpPr txBox="1"/>
          <p:nvPr/>
        </p:nvSpPr>
        <p:spPr>
          <a:xfrm>
            <a:off x="783425" y="764450"/>
            <a:ext cx="7293000" cy="658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AutoNum type="arabicPeriod"/>
            </a:pPr>
            <a:r>
              <a:rPr lang="en" sz="1800">
                <a:solidFill>
                  <a:schemeClr val="dk1"/>
                </a:solidFill>
              </a:rPr>
              <a:t>Minimal side effects</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Minimal risks other than Stevens-Johnson syndrome </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Great for bipolar maintenance</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Not effective for bipolar mania</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Must be titrated over 5 weeks</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No lab monitoring required</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Serum levels usually unnecessary </a:t>
            </a:r>
            <a:endParaRPr sz="1800">
              <a:solidFill>
                <a:schemeClr val="dk1"/>
              </a:solidFill>
            </a:endParaRPr>
          </a:p>
          <a:p>
            <a:pPr marL="457200" lvl="0" indent="0" algn="l" rtl="0">
              <a:spcBef>
                <a:spcPts val="0"/>
              </a:spcBef>
              <a:spcAft>
                <a:spcPts val="1000"/>
              </a:spcAft>
              <a:buNone/>
            </a:pPr>
            <a:endParaRPr sz="1800">
              <a:solidFill>
                <a:schemeClr val="dk1"/>
              </a:solidFill>
            </a:endParaRPr>
          </a:p>
        </p:txBody>
      </p:sp>
      <p:grpSp>
        <p:nvGrpSpPr>
          <p:cNvPr id="352" name="Google Shape;352;p38"/>
          <p:cNvGrpSpPr/>
          <p:nvPr/>
        </p:nvGrpSpPr>
        <p:grpSpPr>
          <a:xfrm>
            <a:off x="7664699" y="160430"/>
            <a:ext cx="1320014" cy="1016440"/>
            <a:chOff x="766792" y="2138381"/>
            <a:chExt cx="2690063" cy="2071409"/>
          </a:xfrm>
        </p:grpSpPr>
        <p:grpSp>
          <p:nvGrpSpPr>
            <p:cNvPr id="353" name="Google Shape;353;p38"/>
            <p:cNvGrpSpPr/>
            <p:nvPr/>
          </p:nvGrpSpPr>
          <p:grpSpPr>
            <a:xfrm>
              <a:off x="766792" y="2138381"/>
              <a:ext cx="2690063" cy="2071409"/>
              <a:chOff x="6077928" y="3303336"/>
              <a:chExt cx="1398743" cy="1077064"/>
            </a:xfrm>
          </p:grpSpPr>
          <p:grpSp>
            <p:nvGrpSpPr>
              <p:cNvPr id="354" name="Google Shape;354;p38"/>
              <p:cNvGrpSpPr/>
              <p:nvPr/>
            </p:nvGrpSpPr>
            <p:grpSpPr>
              <a:xfrm>
                <a:off x="6077928" y="3303336"/>
                <a:ext cx="1398743" cy="937837"/>
                <a:chOff x="5619327" y="6680160"/>
                <a:chExt cx="1740163" cy="1166755"/>
              </a:xfrm>
            </p:grpSpPr>
            <p:pic>
              <p:nvPicPr>
                <p:cNvPr id="355" name="Google Shape;355;p38"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356" name="Google Shape;356;p38"/>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357" name="Google Shape;357;p38"/>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358" name="Google Shape;358;p38"/>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359" name="Google Shape;359;p38"/>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360" name="Google Shape;360;p38"/>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9"/>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9"/>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
        <p:nvSpPr>
          <p:cNvPr id="367" name="Google Shape;367;p39"/>
          <p:cNvSpPr txBox="1"/>
          <p:nvPr/>
        </p:nvSpPr>
        <p:spPr>
          <a:xfrm>
            <a:off x="783425" y="764450"/>
            <a:ext cx="7293000" cy="658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AutoNum type="arabicPeriod"/>
            </a:pPr>
            <a:r>
              <a:rPr lang="en" sz="1800">
                <a:solidFill>
                  <a:schemeClr val="dk1"/>
                </a:solidFill>
              </a:rPr>
              <a:t>Minimal side effects</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Minimal risks other than Stevens-Johnson syndrome </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Great for bipolar maintenance</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Not effective for bipolar mania</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Must be titrated over 5 weeks</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No lab monitoring required</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Serum levels usually unnecessary </a:t>
            </a:r>
            <a:endParaRPr sz="1800">
              <a:solidFill>
                <a:schemeClr val="dk1"/>
              </a:solidFill>
            </a:endParaRPr>
          </a:p>
          <a:p>
            <a:pPr marL="914400" lvl="1" indent="-342900" algn="l" rtl="0">
              <a:spcBef>
                <a:spcPts val="0"/>
              </a:spcBef>
              <a:spcAft>
                <a:spcPts val="0"/>
              </a:spcAft>
              <a:buClr>
                <a:schemeClr val="dk1"/>
              </a:buClr>
              <a:buSzPts val="1800"/>
              <a:buAutoNum type="alphaLcPeriod"/>
            </a:pPr>
            <a:r>
              <a:rPr lang="en" sz="1800">
                <a:solidFill>
                  <a:schemeClr val="dk1"/>
                </a:solidFill>
              </a:rPr>
              <a:t>Wide therapeutic index</a:t>
            </a:r>
            <a:endParaRPr sz="1800">
              <a:solidFill>
                <a:schemeClr val="dk1"/>
              </a:solidFill>
            </a:endParaRPr>
          </a:p>
          <a:p>
            <a:pPr marL="914400" lvl="1" indent="-342900" algn="l" rtl="0">
              <a:spcBef>
                <a:spcPts val="0"/>
              </a:spcBef>
              <a:spcAft>
                <a:spcPts val="0"/>
              </a:spcAft>
              <a:buClr>
                <a:schemeClr val="dk1"/>
              </a:buClr>
              <a:buSzPts val="1800"/>
              <a:buAutoNum type="alphaLcPeriod"/>
            </a:pPr>
            <a:r>
              <a:rPr lang="en" sz="1800">
                <a:solidFill>
                  <a:schemeClr val="dk1"/>
                </a:solidFill>
              </a:rPr>
              <a:t>Wide therapeutic window</a:t>
            </a:r>
            <a:endParaRPr sz="1800">
              <a:solidFill>
                <a:schemeClr val="dk1"/>
              </a:solidFill>
            </a:endParaRPr>
          </a:p>
          <a:p>
            <a:pPr marL="457200" lvl="0" indent="0" algn="l" rtl="0">
              <a:spcBef>
                <a:spcPts val="1000"/>
              </a:spcBef>
              <a:spcAft>
                <a:spcPts val="1000"/>
              </a:spcAft>
              <a:buNone/>
            </a:pPr>
            <a:endParaRPr sz="1800">
              <a:solidFill>
                <a:schemeClr val="dk1"/>
              </a:solidFill>
            </a:endParaRPr>
          </a:p>
        </p:txBody>
      </p:sp>
      <p:grpSp>
        <p:nvGrpSpPr>
          <p:cNvPr id="368" name="Google Shape;368;p39"/>
          <p:cNvGrpSpPr/>
          <p:nvPr/>
        </p:nvGrpSpPr>
        <p:grpSpPr>
          <a:xfrm>
            <a:off x="7664699" y="160430"/>
            <a:ext cx="1320014" cy="1016440"/>
            <a:chOff x="766792" y="2138381"/>
            <a:chExt cx="2690063" cy="2071409"/>
          </a:xfrm>
        </p:grpSpPr>
        <p:grpSp>
          <p:nvGrpSpPr>
            <p:cNvPr id="369" name="Google Shape;369;p39"/>
            <p:cNvGrpSpPr/>
            <p:nvPr/>
          </p:nvGrpSpPr>
          <p:grpSpPr>
            <a:xfrm>
              <a:off x="766792" y="2138381"/>
              <a:ext cx="2690063" cy="2071409"/>
              <a:chOff x="6077928" y="3303336"/>
              <a:chExt cx="1398743" cy="1077064"/>
            </a:xfrm>
          </p:grpSpPr>
          <p:grpSp>
            <p:nvGrpSpPr>
              <p:cNvPr id="370" name="Google Shape;370;p39"/>
              <p:cNvGrpSpPr/>
              <p:nvPr/>
            </p:nvGrpSpPr>
            <p:grpSpPr>
              <a:xfrm>
                <a:off x="6077928" y="3303336"/>
                <a:ext cx="1398743" cy="937837"/>
                <a:chOff x="5619327" y="6680160"/>
                <a:chExt cx="1740163" cy="1166755"/>
              </a:xfrm>
            </p:grpSpPr>
            <p:pic>
              <p:nvPicPr>
                <p:cNvPr id="371" name="Google Shape;371;p39"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372" name="Google Shape;372;p39"/>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373" name="Google Shape;373;p39"/>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374" name="Google Shape;374;p39"/>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375" name="Google Shape;375;p39"/>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376" name="Google Shape;376;p39"/>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0"/>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
        <p:nvSpPr>
          <p:cNvPr id="383" name="Google Shape;383;p40"/>
          <p:cNvSpPr txBox="1"/>
          <p:nvPr/>
        </p:nvSpPr>
        <p:spPr>
          <a:xfrm>
            <a:off x="783425" y="764450"/>
            <a:ext cx="7293000" cy="658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AutoNum type="arabicPeriod"/>
            </a:pPr>
            <a:r>
              <a:rPr lang="en" sz="1800">
                <a:solidFill>
                  <a:schemeClr val="dk1"/>
                </a:solidFill>
              </a:rPr>
              <a:t>Minimal side effects</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Minimal risks other than Stevens-Johnson syndrome</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Great for bipolar maintenance</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Not effective for bipolar mania</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Must be titrated over 5 weeks</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No lab monitoring required</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Serum levels usually unnecessary </a:t>
            </a:r>
            <a:endParaRPr sz="1800">
              <a:solidFill>
                <a:schemeClr val="dk1"/>
              </a:solidFill>
            </a:endParaRPr>
          </a:p>
          <a:p>
            <a:pPr marL="914400" lvl="1" indent="-342900" algn="l" rtl="0">
              <a:spcBef>
                <a:spcPts val="0"/>
              </a:spcBef>
              <a:spcAft>
                <a:spcPts val="0"/>
              </a:spcAft>
              <a:buClr>
                <a:schemeClr val="dk1"/>
              </a:buClr>
              <a:buSzPts val="1800"/>
              <a:buAutoNum type="alphaLcPeriod"/>
            </a:pPr>
            <a:r>
              <a:rPr lang="en" sz="1800">
                <a:solidFill>
                  <a:schemeClr val="dk1"/>
                </a:solidFill>
              </a:rPr>
              <a:t>Wide therapeutic index</a:t>
            </a:r>
            <a:endParaRPr sz="1800">
              <a:solidFill>
                <a:schemeClr val="dk1"/>
              </a:solidFill>
            </a:endParaRPr>
          </a:p>
          <a:p>
            <a:pPr marL="914400" lvl="1" indent="-342900" algn="l" rtl="0">
              <a:spcBef>
                <a:spcPts val="0"/>
              </a:spcBef>
              <a:spcAft>
                <a:spcPts val="0"/>
              </a:spcAft>
              <a:buClr>
                <a:schemeClr val="dk1"/>
              </a:buClr>
              <a:buSzPts val="1800"/>
              <a:buAutoNum type="alphaLcPeriod"/>
            </a:pPr>
            <a:r>
              <a:rPr lang="en" sz="1800">
                <a:solidFill>
                  <a:schemeClr val="dk1"/>
                </a:solidFill>
              </a:rPr>
              <a:t>Wide therapeutic window</a:t>
            </a:r>
            <a:endParaRPr sz="1800">
              <a:solidFill>
                <a:schemeClr val="dk1"/>
              </a:solidFill>
            </a:endParaRPr>
          </a:p>
          <a:p>
            <a:pPr marL="457200" lvl="0" indent="-342900" algn="l" rtl="0">
              <a:spcBef>
                <a:spcPts val="1000"/>
              </a:spcBef>
              <a:spcAft>
                <a:spcPts val="1000"/>
              </a:spcAft>
              <a:buClr>
                <a:schemeClr val="dk1"/>
              </a:buClr>
              <a:buSzPts val="1800"/>
              <a:buAutoNum type="arabicPeriod"/>
            </a:pPr>
            <a:r>
              <a:rPr lang="en" sz="1800">
                <a:solidFill>
                  <a:schemeClr val="dk1"/>
                </a:solidFill>
              </a:rPr>
              <a:t>Can be used off-label for unipolar depression</a:t>
            </a:r>
            <a:endParaRPr sz="1800">
              <a:solidFill>
                <a:schemeClr val="dk1"/>
              </a:solidFill>
            </a:endParaRPr>
          </a:p>
        </p:txBody>
      </p:sp>
      <p:grpSp>
        <p:nvGrpSpPr>
          <p:cNvPr id="384" name="Google Shape;384;p40"/>
          <p:cNvGrpSpPr/>
          <p:nvPr/>
        </p:nvGrpSpPr>
        <p:grpSpPr>
          <a:xfrm>
            <a:off x="7664699" y="160430"/>
            <a:ext cx="1320014" cy="1016440"/>
            <a:chOff x="766792" y="2138381"/>
            <a:chExt cx="2690063" cy="2071409"/>
          </a:xfrm>
        </p:grpSpPr>
        <p:grpSp>
          <p:nvGrpSpPr>
            <p:cNvPr id="385" name="Google Shape;385;p40"/>
            <p:cNvGrpSpPr/>
            <p:nvPr/>
          </p:nvGrpSpPr>
          <p:grpSpPr>
            <a:xfrm>
              <a:off x="766792" y="2138381"/>
              <a:ext cx="2690063" cy="2071409"/>
              <a:chOff x="6077928" y="3303336"/>
              <a:chExt cx="1398743" cy="1077064"/>
            </a:xfrm>
          </p:grpSpPr>
          <p:grpSp>
            <p:nvGrpSpPr>
              <p:cNvPr id="386" name="Google Shape;386;p40"/>
              <p:cNvGrpSpPr/>
              <p:nvPr/>
            </p:nvGrpSpPr>
            <p:grpSpPr>
              <a:xfrm>
                <a:off x="6077928" y="3303336"/>
                <a:ext cx="1398743" cy="937837"/>
                <a:chOff x="5619327" y="6680160"/>
                <a:chExt cx="1740163" cy="1166755"/>
              </a:xfrm>
            </p:grpSpPr>
            <p:pic>
              <p:nvPicPr>
                <p:cNvPr id="387" name="Google Shape;387;p40"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388" name="Google Shape;388;p40"/>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389" name="Google Shape;389;p40"/>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390" name="Google Shape;390;p40"/>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391" name="Google Shape;391;p40"/>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392" name="Google Shape;392;p40"/>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
        <p:nvSpPr>
          <p:cNvPr id="399" name="Google Shape;399;p41"/>
          <p:cNvSpPr txBox="1"/>
          <p:nvPr/>
        </p:nvSpPr>
        <p:spPr>
          <a:xfrm>
            <a:off x="783425" y="764450"/>
            <a:ext cx="7293000" cy="658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AutoNum type="arabicPeriod"/>
            </a:pPr>
            <a:r>
              <a:rPr lang="en" sz="1800">
                <a:solidFill>
                  <a:schemeClr val="dk1"/>
                </a:solidFill>
              </a:rPr>
              <a:t>Minimal side effects</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Minimal risks other than Stevens-Johnson syndrome </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Great for bipolar maintenance</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Not effective for bipolar mania</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Must be titrated over 5 weeks</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No lab monitoring required</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Serum levels usually unnecessary </a:t>
            </a:r>
            <a:endParaRPr sz="1800">
              <a:solidFill>
                <a:schemeClr val="dk1"/>
              </a:solidFill>
            </a:endParaRPr>
          </a:p>
          <a:p>
            <a:pPr marL="914400" lvl="1" indent="-342900" algn="l" rtl="0">
              <a:spcBef>
                <a:spcPts val="0"/>
              </a:spcBef>
              <a:spcAft>
                <a:spcPts val="0"/>
              </a:spcAft>
              <a:buClr>
                <a:schemeClr val="dk1"/>
              </a:buClr>
              <a:buSzPts val="1800"/>
              <a:buAutoNum type="alphaLcPeriod"/>
            </a:pPr>
            <a:r>
              <a:rPr lang="en" sz="1800">
                <a:solidFill>
                  <a:schemeClr val="dk1"/>
                </a:solidFill>
              </a:rPr>
              <a:t>Wide therapeutic index</a:t>
            </a:r>
            <a:endParaRPr sz="1800">
              <a:solidFill>
                <a:schemeClr val="dk1"/>
              </a:solidFill>
            </a:endParaRPr>
          </a:p>
          <a:p>
            <a:pPr marL="914400" lvl="1" indent="-342900" algn="l" rtl="0">
              <a:spcBef>
                <a:spcPts val="0"/>
              </a:spcBef>
              <a:spcAft>
                <a:spcPts val="0"/>
              </a:spcAft>
              <a:buClr>
                <a:schemeClr val="dk1"/>
              </a:buClr>
              <a:buSzPts val="1800"/>
              <a:buAutoNum type="alphaLcPeriod"/>
            </a:pPr>
            <a:r>
              <a:rPr lang="en" sz="1800">
                <a:solidFill>
                  <a:schemeClr val="dk1"/>
                </a:solidFill>
              </a:rPr>
              <a:t>Wide therapeutic window</a:t>
            </a:r>
            <a:endParaRPr sz="1800">
              <a:solidFill>
                <a:schemeClr val="dk1"/>
              </a:solidFill>
            </a:endParaRPr>
          </a:p>
          <a:p>
            <a:pPr marL="457200" lvl="0" indent="-342900" algn="l" rtl="0">
              <a:spcBef>
                <a:spcPts val="1000"/>
              </a:spcBef>
              <a:spcAft>
                <a:spcPts val="0"/>
              </a:spcAft>
              <a:buClr>
                <a:schemeClr val="dk1"/>
              </a:buClr>
              <a:buSzPts val="1800"/>
              <a:buAutoNum type="arabicPeriod"/>
            </a:pPr>
            <a:r>
              <a:rPr lang="en" sz="1800">
                <a:solidFill>
                  <a:schemeClr val="dk1"/>
                </a:solidFill>
              </a:rPr>
              <a:t>Can be used off-label for unipolar depression</a:t>
            </a:r>
            <a:endParaRPr sz="1800">
              <a:solidFill>
                <a:schemeClr val="dk1"/>
              </a:solidFill>
            </a:endParaRPr>
          </a:p>
          <a:p>
            <a:pPr marL="457200" lvl="0" indent="-342900" algn="l" rtl="0">
              <a:spcBef>
                <a:spcPts val="1000"/>
              </a:spcBef>
              <a:spcAft>
                <a:spcPts val="1000"/>
              </a:spcAft>
              <a:buClr>
                <a:schemeClr val="dk1"/>
              </a:buClr>
              <a:buSzPts val="1800"/>
              <a:buAutoNum type="arabicPeriod"/>
            </a:pPr>
            <a:r>
              <a:rPr lang="en" sz="1800">
                <a:solidFill>
                  <a:schemeClr val="dk1"/>
                </a:solidFill>
              </a:rPr>
              <a:t>Can combine with lithium for maintenance  </a:t>
            </a:r>
            <a:endParaRPr sz="1800">
              <a:solidFill>
                <a:schemeClr val="dk1"/>
              </a:solidFill>
            </a:endParaRPr>
          </a:p>
        </p:txBody>
      </p:sp>
      <p:grpSp>
        <p:nvGrpSpPr>
          <p:cNvPr id="400" name="Google Shape;400;p41"/>
          <p:cNvGrpSpPr/>
          <p:nvPr/>
        </p:nvGrpSpPr>
        <p:grpSpPr>
          <a:xfrm>
            <a:off x="7664699" y="160430"/>
            <a:ext cx="1320014" cy="1016440"/>
            <a:chOff x="766792" y="2138381"/>
            <a:chExt cx="2690063" cy="2071409"/>
          </a:xfrm>
        </p:grpSpPr>
        <p:grpSp>
          <p:nvGrpSpPr>
            <p:cNvPr id="401" name="Google Shape;401;p41"/>
            <p:cNvGrpSpPr/>
            <p:nvPr/>
          </p:nvGrpSpPr>
          <p:grpSpPr>
            <a:xfrm>
              <a:off x="766792" y="2138381"/>
              <a:ext cx="2690063" cy="2071409"/>
              <a:chOff x="6077928" y="3303336"/>
              <a:chExt cx="1398743" cy="1077064"/>
            </a:xfrm>
          </p:grpSpPr>
          <p:grpSp>
            <p:nvGrpSpPr>
              <p:cNvPr id="402" name="Google Shape;402;p41"/>
              <p:cNvGrpSpPr/>
              <p:nvPr/>
            </p:nvGrpSpPr>
            <p:grpSpPr>
              <a:xfrm>
                <a:off x="6077928" y="3303336"/>
                <a:ext cx="1398743" cy="937837"/>
                <a:chOff x="5619327" y="6680160"/>
                <a:chExt cx="1740163" cy="1166755"/>
              </a:xfrm>
            </p:grpSpPr>
            <p:pic>
              <p:nvPicPr>
                <p:cNvPr id="403" name="Google Shape;403;p41"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404" name="Google Shape;404;p41"/>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405" name="Google Shape;405;p41"/>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406" name="Google Shape;406;p41"/>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407" name="Google Shape;407;p41"/>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408" name="Google Shape;408;p41"/>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grpSp>
        <p:nvGrpSpPr>
          <p:cNvPr id="409" name="Google Shape;409;p41"/>
          <p:cNvGrpSpPr/>
          <p:nvPr/>
        </p:nvGrpSpPr>
        <p:grpSpPr>
          <a:xfrm>
            <a:off x="6600573" y="4187841"/>
            <a:ext cx="908165" cy="699308"/>
            <a:chOff x="766792" y="2138381"/>
            <a:chExt cx="2690063" cy="2071409"/>
          </a:xfrm>
        </p:grpSpPr>
        <p:grpSp>
          <p:nvGrpSpPr>
            <p:cNvPr id="410" name="Google Shape;410;p41"/>
            <p:cNvGrpSpPr/>
            <p:nvPr/>
          </p:nvGrpSpPr>
          <p:grpSpPr>
            <a:xfrm>
              <a:off x="766792" y="2138381"/>
              <a:ext cx="2690063" cy="2071409"/>
              <a:chOff x="6077928" y="3303336"/>
              <a:chExt cx="1398743" cy="1077064"/>
            </a:xfrm>
          </p:grpSpPr>
          <p:grpSp>
            <p:nvGrpSpPr>
              <p:cNvPr id="411" name="Google Shape;411;p41"/>
              <p:cNvGrpSpPr/>
              <p:nvPr/>
            </p:nvGrpSpPr>
            <p:grpSpPr>
              <a:xfrm>
                <a:off x="6077928" y="3303336"/>
                <a:ext cx="1398743" cy="937837"/>
                <a:chOff x="5619327" y="6680160"/>
                <a:chExt cx="1740163" cy="1166755"/>
              </a:xfrm>
            </p:grpSpPr>
            <p:pic>
              <p:nvPicPr>
                <p:cNvPr id="412" name="Google Shape;412;p41"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413" name="Google Shape;413;p41"/>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414" name="Google Shape;414;p41"/>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415" name="Google Shape;415;p41"/>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416" name="Google Shape;416;p41"/>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417" name="Google Shape;417;p41"/>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
        <p:nvSpPr>
          <p:cNvPr id="418" name="Google Shape;418;p41"/>
          <p:cNvSpPr txBox="1"/>
          <p:nvPr/>
        </p:nvSpPr>
        <p:spPr>
          <a:xfrm>
            <a:off x="7540525" y="4284975"/>
            <a:ext cx="372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0"/>
              </a:spcAft>
              <a:buNone/>
            </a:pPr>
            <a:r>
              <a:rPr lang="en" sz="2400" b="1">
                <a:solidFill>
                  <a:schemeClr val="dk1"/>
                </a:solidFill>
              </a:rPr>
              <a:t>+</a:t>
            </a:r>
            <a:endParaRPr sz="2400" b="1">
              <a:solidFill>
                <a:schemeClr val="dk1"/>
              </a:solidFill>
            </a:endParaRPr>
          </a:p>
        </p:txBody>
      </p:sp>
      <p:pic>
        <p:nvPicPr>
          <p:cNvPr id="419" name="Google Shape;419;p41"/>
          <p:cNvPicPr preferRelativeResize="0"/>
          <p:nvPr/>
        </p:nvPicPr>
        <p:blipFill rotWithShape="1">
          <a:blip r:embed="rId6">
            <a:alphaModFix/>
          </a:blip>
          <a:srcRect/>
          <a:stretch/>
        </p:blipFill>
        <p:spPr>
          <a:xfrm>
            <a:off x="7944300" y="4423638"/>
            <a:ext cx="998827" cy="227725"/>
          </a:xfrm>
          <a:prstGeom prst="rect">
            <a:avLst/>
          </a:prstGeom>
          <a:noFill/>
          <a:ln>
            <a:noFill/>
          </a:ln>
          <a:effectLst>
            <a:outerShdw blurRad="14288" dist="19050" dir="5400000" algn="bl" rotWithShape="0">
              <a:srgbClr val="000000">
                <a:alpha val="32000"/>
              </a:srgbClr>
            </a:outerShdw>
          </a:effec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2"/>
          <p:cNvSpPr txBox="1"/>
          <p:nvPr/>
        </p:nvSpPr>
        <p:spPr>
          <a:xfrm>
            <a:off x="861875" y="649425"/>
            <a:ext cx="7561200" cy="567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rPr>
              <a:t>1 in 4,000 patients develop Stevens-Johnson rash on lamotrigine (standard titration).</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1 in  10  develop benign allergic rash.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So, if a patient develops a rash on lamotrigine (standard titration), the likelihood that it’s SJS is 1 in 400</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Nonetheless, for any rash occurring within  2  months, lamotrigine needs to be discontinued (because we don’t know if rash will evolve into SJS)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The risk of SJS is ~1 in 100  if lamotrigine is started at full strength without titration.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Retitration is necessary if patient stops taking lamotrigine for &gt; 1 week. </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
        <p:nvSpPr>
          <p:cNvPr id="425" name="Google Shape;425;p42"/>
          <p:cNvSpPr/>
          <p:nvPr/>
        </p:nvSpPr>
        <p:spPr>
          <a:xfrm>
            <a:off x="1355175" y="733775"/>
            <a:ext cx="6243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2"/>
          <p:cNvSpPr/>
          <p:nvPr/>
        </p:nvSpPr>
        <p:spPr>
          <a:xfrm>
            <a:off x="-1" y="-1452"/>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2"/>
          <p:cNvSpPr/>
          <p:nvPr/>
        </p:nvSpPr>
        <p:spPr>
          <a:xfrm>
            <a:off x="1420872" y="1550098"/>
            <a:ext cx="3273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2"/>
          <p:cNvSpPr/>
          <p:nvPr/>
        </p:nvSpPr>
        <p:spPr>
          <a:xfrm>
            <a:off x="3878549" y="2351246"/>
            <a:ext cx="4503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2"/>
          <p:cNvSpPr/>
          <p:nvPr/>
        </p:nvSpPr>
        <p:spPr>
          <a:xfrm>
            <a:off x="3350323" y="3652274"/>
            <a:ext cx="4503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2"/>
          <p:cNvSpPr/>
          <p:nvPr/>
        </p:nvSpPr>
        <p:spPr>
          <a:xfrm>
            <a:off x="7280876" y="4440400"/>
            <a:ext cx="7668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2"/>
          <p:cNvSpPr/>
          <p:nvPr/>
        </p:nvSpPr>
        <p:spPr>
          <a:xfrm>
            <a:off x="5244599" y="2828725"/>
            <a:ext cx="2745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2"/>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grpSp>
        <p:nvGrpSpPr>
          <p:cNvPr id="433" name="Google Shape;433;p42"/>
          <p:cNvGrpSpPr/>
          <p:nvPr/>
        </p:nvGrpSpPr>
        <p:grpSpPr>
          <a:xfrm>
            <a:off x="7664699" y="160430"/>
            <a:ext cx="1320014" cy="1016440"/>
            <a:chOff x="766792" y="2138381"/>
            <a:chExt cx="2690063" cy="2071409"/>
          </a:xfrm>
        </p:grpSpPr>
        <p:grpSp>
          <p:nvGrpSpPr>
            <p:cNvPr id="434" name="Google Shape;434;p42"/>
            <p:cNvGrpSpPr/>
            <p:nvPr/>
          </p:nvGrpSpPr>
          <p:grpSpPr>
            <a:xfrm>
              <a:off x="766792" y="2138381"/>
              <a:ext cx="2690063" cy="2071409"/>
              <a:chOff x="6077928" y="3303336"/>
              <a:chExt cx="1398743" cy="1077064"/>
            </a:xfrm>
          </p:grpSpPr>
          <p:grpSp>
            <p:nvGrpSpPr>
              <p:cNvPr id="435" name="Google Shape;435;p42"/>
              <p:cNvGrpSpPr/>
              <p:nvPr/>
            </p:nvGrpSpPr>
            <p:grpSpPr>
              <a:xfrm>
                <a:off x="6077928" y="3303336"/>
                <a:ext cx="1398743" cy="937837"/>
                <a:chOff x="5619327" y="6680160"/>
                <a:chExt cx="1740163" cy="1166755"/>
              </a:xfrm>
            </p:grpSpPr>
            <p:pic>
              <p:nvPicPr>
                <p:cNvPr id="436" name="Google Shape;436;p42"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437" name="Google Shape;437;p42"/>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438" name="Google Shape;438;p42"/>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439" name="Google Shape;439;p42"/>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440" name="Google Shape;440;p42"/>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441" name="Google Shape;441;p42"/>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3"/>
          <p:cNvSpPr txBox="1"/>
          <p:nvPr/>
        </p:nvSpPr>
        <p:spPr>
          <a:xfrm>
            <a:off x="861875" y="649425"/>
            <a:ext cx="7561200" cy="567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rPr>
              <a:t>1 in 4,000 patients develop Stevens-Johnson rash on lamotrigine (standard titration).</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1 in  10  develop benign allergic rash.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So, if a patient develops a rash on lamotrigine (standard titration), the likelihood that it’s SJS is 1 in 400</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Nonetheless, for any rash occurring within  2  months, lamotrigine needs to be discontinued (because we don’t know if rash will evolve into SJS)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The risk of SJS is ~1 in 100  if lamotrigine is started at full strength without titration.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Retitration is necessary if patient stops taking lamotrigine for &gt; 1 week. </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
        <p:nvSpPr>
          <p:cNvPr id="447" name="Google Shape;447;p43"/>
          <p:cNvSpPr/>
          <p:nvPr/>
        </p:nvSpPr>
        <p:spPr>
          <a:xfrm>
            <a:off x="-1" y="-1452"/>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3"/>
          <p:cNvSpPr/>
          <p:nvPr/>
        </p:nvSpPr>
        <p:spPr>
          <a:xfrm>
            <a:off x="1420872" y="1550098"/>
            <a:ext cx="3273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3"/>
          <p:cNvSpPr/>
          <p:nvPr/>
        </p:nvSpPr>
        <p:spPr>
          <a:xfrm>
            <a:off x="3878549" y="2351246"/>
            <a:ext cx="4503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3"/>
          <p:cNvSpPr/>
          <p:nvPr/>
        </p:nvSpPr>
        <p:spPr>
          <a:xfrm>
            <a:off x="3350323" y="3652274"/>
            <a:ext cx="4503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3"/>
          <p:cNvSpPr/>
          <p:nvPr/>
        </p:nvSpPr>
        <p:spPr>
          <a:xfrm>
            <a:off x="7280876" y="4440400"/>
            <a:ext cx="7668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3"/>
          <p:cNvSpPr/>
          <p:nvPr/>
        </p:nvSpPr>
        <p:spPr>
          <a:xfrm>
            <a:off x="5244599" y="2828725"/>
            <a:ext cx="2745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3"/>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grpSp>
        <p:nvGrpSpPr>
          <p:cNvPr id="454" name="Google Shape;454;p43"/>
          <p:cNvGrpSpPr/>
          <p:nvPr/>
        </p:nvGrpSpPr>
        <p:grpSpPr>
          <a:xfrm>
            <a:off x="7664699" y="160430"/>
            <a:ext cx="1320014" cy="1016440"/>
            <a:chOff x="766792" y="2138381"/>
            <a:chExt cx="2690063" cy="2071409"/>
          </a:xfrm>
        </p:grpSpPr>
        <p:grpSp>
          <p:nvGrpSpPr>
            <p:cNvPr id="455" name="Google Shape;455;p43"/>
            <p:cNvGrpSpPr/>
            <p:nvPr/>
          </p:nvGrpSpPr>
          <p:grpSpPr>
            <a:xfrm>
              <a:off x="766792" y="2138381"/>
              <a:ext cx="2690063" cy="2071409"/>
              <a:chOff x="6077928" y="3303336"/>
              <a:chExt cx="1398743" cy="1077064"/>
            </a:xfrm>
          </p:grpSpPr>
          <p:grpSp>
            <p:nvGrpSpPr>
              <p:cNvPr id="456" name="Google Shape;456;p43"/>
              <p:cNvGrpSpPr/>
              <p:nvPr/>
            </p:nvGrpSpPr>
            <p:grpSpPr>
              <a:xfrm>
                <a:off x="6077928" y="3303336"/>
                <a:ext cx="1398743" cy="937837"/>
                <a:chOff x="5619327" y="6680160"/>
                <a:chExt cx="1740163" cy="1166755"/>
              </a:xfrm>
            </p:grpSpPr>
            <p:pic>
              <p:nvPicPr>
                <p:cNvPr id="457" name="Google Shape;457;p43"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458" name="Google Shape;458;p43"/>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459" name="Google Shape;459;p43"/>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460" name="Google Shape;460;p43"/>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461" name="Google Shape;461;p43"/>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462" name="Google Shape;462;p43"/>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44"/>
          <p:cNvSpPr txBox="1"/>
          <p:nvPr/>
        </p:nvSpPr>
        <p:spPr>
          <a:xfrm>
            <a:off x="861875" y="649425"/>
            <a:ext cx="7561200" cy="567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rPr>
              <a:t>1 in 4,000 patients develop Stevens-Johnson rash on lamotrigine (standard titration).</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1 in  10  develop benign allergic rash.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So, if a patient develops a rash on lamotrigine (standard titration), the likelihood that it’s SJS is 1 in 400</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Nonetheless, for any rash occurring within  2  months, lamotrigine needs to be discontinued (because we don’t know if rash will evolve into SJS)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The risk of SJS is ~1 in 100  if lamotrigine is started at full strength without titration.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Retitration is necessary if patient stops taking lamotrigine for &gt; 1 week. </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
        <p:nvSpPr>
          <p:cNvPr id="468" name="Google Shape;468;p44"/>
          <p:cNvSpPr/>
          <p:nvPr/>
        </p:nvSpPr>
        <p:spPr>
          <a:xfrm>
            <a:off x="-1" y="-1452"/>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4"/>
          <p:cNvSpPr/>
          <p:nvPr/>
        </p:nvSpPr>
        <p:spPr>
          <a:xfrm>
            <a:off x="3878549" y="2351246"/>
            <a:ext cx="4503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4"/>
          <p:cNvSpPr/>
          <p:nvPr/>
        </p:nvSpPr>
        <p:spPr>
          <a:xfrm>
            <a:off x="3350323" y="3652274"/>
            <a:ext cx="4503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a:off x="7280876" y="4440400"/>
            <a:ext cx="7668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a:off x="5244599" y="2828725"/>
            <a:ext cx="2745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grpSp>
        <p:nvGrpSpPr>
          <p:cNvPr id="474" name="Google Shape;474;p44"/>
          <p:cNvGrpSpPr/>
          <p:nvPr/>
        </p:nvGrpSpPr>
        <p:grpSpPr>
          <a:xfrm>
            <a:off x="7664699" y="160430"/>
            <a:ext cx="1320014" cy="1016440"/>
            <a:chOff x="766792" y="2138381"/>
            <a:chExt cx="2690063" cy="2071409"/>
          </a:xfrm>
        </p:grpSpPr>
        <p:grpSp>
          <p:nvGrpSpPr>
            <p:cNvPr id="475" name="Google Shape;475;p44"/>
            <p:cNvGrpSpPr/>
            <p:nvPr/>
          </p:nvGrpSpPr>
          <p:grpSpPr>
            <a:xfrm>
              <a:off x="766792" y="2138381"/>
              <a:ext cx="2690063" cy="2071409"/>
              <a:chOff x="6077928" y="3303336"/>
              <a:chExt cx="1398743" cy="1077064"/>
            </a:xfrm>
          </p:grpSpPr>
          <p:grpSp>
            <p:nvGrpSpPr>
              <p:cNvPr id="476" name="Google Shape;476;p44"/>
              <p:cNvGrpSpPr/>
              <p:nvPr/>
            </p:nvGrpSpPr>
            <p:grpSpPr>
              <a:xfrm>
                <a:off x="6077928" y="3303336"/>
                <a:ext cx="1398743" cy="937837"/>
                <a:chOff x="5619327" y="6680160"/>
                <a:chExt cx="1740163" cy="1166755"/>
              </a:xfrm>
            </p:grpSpPr>
            <p:pic>
              <p:nvPicPr>
                <p:cNvPr id="477" name="Google Shape;477;p44"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478" name="Google Shape;478;p44"/>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479" name="Google Shape;479;p44"/>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480" name="Google Shape;480;p44"/>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481" name="Google Shape;481;p44"/>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482" name="Google Shape;482;p44"/>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45"/>
          <p:cNvSpPr txBox="1"/>
          <p:nvPr/>
        </p:nvSpPr>
        <p:spPr>
          <a:xfrm>
            <a:off x="861875" y="649425"/>
            <a:ext cx="7561200" cy="567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rPr>
              <a:t>1 in 4,000 patients develop Stevens-Johnson rash on lamotrigine (standard titration).</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1 in  10  develop benign allergic rash.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So, if a patient develops a rash on lamotrigine (standard titration), the likelihood that it’s SJS is 1 in 400</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Nonetheless, for any rash occurring within  2  months, lamotrigine needs to be discontinued (because we don’t know if rash will evolve into SJS)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The risk of SJS is ~1 in 100  if lamotrigine is started at full strength without titration.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Retitration is necessary if patient stops taking lamotrigine for &gt; 1 week. </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
        <p:nvSpPr>
          <p:cNvPr id="488" name="Google Shape;488;p45"/>
          <p:cNvSpPr/>
          <p:nvPr/>
        </p:nvSpPr>
        <p:spPr>
          <a:xfrm>
            <a:off x="-1" y="-1452"/>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5"/>
          <p:cNvSpPr/>
          <p:nvPr/>
        </p:nvSpPr>
        <p:spPr>
          <a:xfrm>
            <a:off x="3350323" y="3652274"/>
            <a:ext cx="4503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5"/>
          <p:cNvSpPr/>
          <p:nvPr/>
        </p:nvSpPr>
        <p:spPr>
          <a:xfrm>
            <a:off x="7280876" y="4440400"/>
            <a:ext cx="7668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5"/>
          <p:cNvSpPr/>
          <p:nvPr/>
        </p:nvSpPr>
        <p:spPr>
          <a:xfrm>
            <a:off x="5244599" y="2828725"/>
            <a:ext cx="2745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5"/>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grpSp>
        <p:nvGrpSpPr>
          <p:cNvPr id="493" name="Google Shape;493;p45"/>
          <p:cNvGrpSpPr/>
          <p:nvPr/>
        </p:nvGrpSpPr>
        <p:grpSpPr>
          <a:xfrm>
            <a:off x="7664699" y="160430"/>
            <a:ext cx="1320014" cy="1016440"/>
            <a:chOff x="766792" y="2138381"/>
            <a:chExt cx="2690063" cy="2071409"/>
          </a:xfrm>
        </p:grpSpPr>
        <p:grpSp>
          <p:nvGrpSpPr>
            <p:cNvPr id="494" name="Google Shape;494;p45"/>
            <p:cNvGrpSpPr/>
            <p:nvPr/>
          </p:nvGrpSpPr>
          <p:grpSpPr>
            <a:xfrm>
              <a:off x="766792" y="2138381"/>
              <a:ext cx="2690063" cy="2071409"/>
              <a:chOff x="6077928" y="3303336"/>
              <a:chExt cx="1398743" cy="1077064"/>
            </a:xfrm>
          </p:grpSpPr>
          <p:grpSp>
            <p:nvGrpSpPr>
              <p:cNvPr id="495" name="Google Shape;495;p45"/>
              <p:cNvGrpSpPr/>
              <p:nvPr/>
            </p:nvGrpSpPr>
            <p:grpSpPr>
              <a:xfrm>
                <a:off x="6077928" y="3303336"/>
                <a:ext cx="1398743" cy="937837"/>
                <a:chOff x="5619327" y="6680160"/>
                <a:chExt cx="1740163" cy="1166755"/>
              </a:xfrm>
            </p:grpSpPr>
            <p:pic>
              <p:nvPicPr>
                <p:cNvPr id="496" name="Google Shape;496;p45"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497" name="Google Shape;497;p45"/>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498" name="Google Shape;498;p45"/>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499" name="Google Shape;499;p45"/>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500" name="Google Shape;500;p45"/>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501" name="Google Shape;501;p45"/>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6"/>
          <p:cNvSpPr txBox="1"/>
          <p:nvPr/>
        </p:nvSpPr>
        <p:spPr>
          <a:xfrm>
            <a:off x="861875" y="649425"/>
            <a:ext cx="7561200" cy="567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highlight>
                  <a:srgbClr val="FFFF00"/>
                </a:highlight>
              </a:rPr>
              <a:t>1 in 4,000</a:t>
            </a:r>
            <a:r>
              <a:rPr lang="en" sz="1800">
                <a:solidFill>
                  <a:schemeClr val="dk1"/>
                </a:solidFill>
              </a:rPr>
              <a:t> patients develop Stevens-Johnson rash on lamotrigine (</a:t>
            </a:r>
            <a:r>
              <a:rPr lang="en" sz="1800">
                <a:solidFill>
                  <a:schemeClr val="dk1"/>
                </a:solidFill>
                <a:highlight>
                  <a:srgbClr val="FFFF00"/>
                </a:highlight>
              </a:rPr>
              <a:t>standard titration</a:t>
            </a:r>
            <a:r>
              <a:rPr lang="en" sz="1800">
                <a:solidFill>
                  <a:schemeClr val="dk1"/>
                </a:solidFill>
              </a:rPr>
              <a:t>).</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1 in  10  develop benign allergic rash.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So, if a patient develops a rash on lamotrigine (standard titration), the likelihood that it’s SJS is 1 in 400</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Nonetheless, for any rash occurring within  2  months, lamotrigine needs to be discontinued (because we don’t know if rash will evolve into SJS)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The risk of SJS is ~1 in 100  if lamotrigine is started at full strength without titration.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Retitration is necessary if patient stops taking lamotrigine for &gt; 1 week. </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
        <p:nvSpPr>
          <p:cNvPr id="507" name="Google Shape;507;p46"/>
          <p:cNvSpPr/>
          <p:nvPr/>
        </p:nvSpPr>
        <p:spPr>
          <a:xfrm>
            <a:off x="-1" y="-1452"/>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6"/>
          <p:cNvSpPr/>
          <p:nvPr/>
        </p:nvSpPr>
        <p:spPr>
          <a:xfrm>
            <a:off x="3350323" y="3652274"/>
            <a:ext cx="4503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6"/>
          <p:cNvSpPr/>
          <p:nvPr/>
        </p:nvSpPr>
        <p:spPr>
          <a:xfrm>
            <a:off x="7280876" y="4440400"/>
            <a:ext cx="7668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6"/>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grpSp>
        <p:nvGrpSpPr>
          <p:cNvPr id="511" name="Google Shape;511;p46"/>
          <p:cNvGrpSpPr/>
          <p:nvPr/>
        </p:nvGrpSpPr>
        <p:grpSpPr>
          <a:xfrm>
            <a:off x="7664699" y="160430"/>
            <a:ext cx="1320014" cy="1016440"/>
            <a:chOff x="766792" y="2138381"/>
            <a:chExt cx="2690063" cy="2071409"/>
          </a:xfrm>
        </p:grpSpPr>
        <p:grpSp>
          <p:nvGrpSpPr>
            <p:cNvPr id="512" name="Google Shape;512;p46"/>
            <p:cNvGrpSpPr/>
            <p:nvPr/>
          </p:nvGrpSpPr>
          <p:grpSpPr>
            <a:xfrm>
              <a:off x="766792" y="2138381"/>
              <a:ext cx="2690063" cy="2071409"/>
              <a:chOff x="6077928" y="3303336"/>
              <a:chExt cx="1398743" cy="1077064"/>
            </a:xfrm>
          </p:grpSpPr>
          <p:grpSp>
            <p:nvGrpSpPr>
              <p:cNvPr id="513" name="Google Shape;513;p46"/>
              <p:cNvGrpSpPr/>
              <p:nvPr/>
            </p:nvGrpSpPr>
            <p:grpSpPr>
              <a:xfrm>
                <a:off x="6077928" y="3303336"/>
                <a:ext cx="1398743" cy="937837"/>
                <a:chOff x="5619327" y="6680160"/>
                <a:chExt cx="1740163" cy="1166755"/>
              </a:xfrm>
            </p:grpSpPr>
            <p:pic>
              <p:nvPicPr>
                <p:cNvPr id="514" name="Google Shape;514;p46"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515" name="Google Shape;515;p46"/>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516" name="Google Shape;516;p46"/>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517" name="Google Shape;517;p46"/>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518" name="Google Shape;518;p46"/>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519" name="Google Shape;519;p46"/>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47"/>
          <p:cNvSpPr txBox="1"/>
          <p:nvPr/>
        </p:nvSpPr>
        <p:spPr>
          <a:xfrm>
            <a:off x="861875" y="649425"/>
            <a:ext cx="7561200" cy="567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highlight>
                  <a:srgbClr val="FFFF00"/>
                </a:highlight>
              </a:rPr>
              <a:t>1 in 4,000</a:t>
            </a:r>
            <a:r>
              <a:rPr lang="en" sz="1800">
                <a:solidFill>
                  <a:schemeClr val="dk1"/>
                </a:solidFill>
              </a:rPr>
              <a:t> patients develop Stevens-Johnson rash on lamotrigine (</a:t>
            </a:r>
            <a:r>
              <a:rPr lang="en" sz="1800">
                <a:solidFill>
                  <a:schemeClr val="dk1"/>
                </a:solidFill>
                <a:highlight>
                  <a:srgbClr val="FFFF00"/>
                </a:highlight>
              </a:rPr>
              <a:t>standard titration</a:t>
            </a:r>
            <a:r>
              <a:rPr lang="en" sz="1800">
                <a:solidFill>
                  <a:schemeClr val="dk1"/>
                </a:solidFill>
              </a:rPr>
              <a:t>).</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1 in  10  develop benign allergic rash.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So, if a patient develops a rash on lamotrigine (standard titration), the likelihood that it’s SJS is 1 in 400</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Nonetheless, for any rash occurring within  2  months, lamotrigine needs to be discontinued (because we don’t know if rash will evolve into SJS)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The risk of SJS is </a:t>
            </a:r>
            <a:r>
              <a:rPr lang="en" sz="1800">
                <a:solidFill>
                  <a:schemeClr val="dk1"/>
                </a:solidFill>
                <a:highlight>
                  <a:srgbClr val="FFFF00"/>
                </a:highlight>
              </a:rPr>
              <a:t>~1 in 100</a:t>
            </a:r>
            <a:r>
              <a:rPr lang="en" sz="1800">
                <a:solidFill>
                  <a:schemeClr val="dk1"/>
                </a:solidFill>
              </a:rPr>
              <a:t>  if lamotrigine is started at full strength </a:t>
            </a:r>
            <a:r>
              <a:rPr lang="en" sz="1800">
                <a:solidFill>
                  <a:schemeClr val="dk1"/>
                </a:solidFill>
                <a:highlight>
                  <a:srgbClr val="FFFF00"/>
                </a:highlight>
              </a:rPr>
              <a:t>without titration</a:t>
            </a:r>
            <a:r>
              <a:rPr lang="en" sz="1800">
                <a:solidFill>
                  <a:schemeClr val="dk1"/>
                </a:solidFill>
              </a:rPr>
              <a:t>.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Retitration is necessary if patient stops taking lamotrigine for &gt; 1 week. </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
        <p:nvSpPr>
          <p:cNvPr id="525" name="Google Shape;525;p47"/>
          <p:cNvSpPr/>
          <p:nvPr/>
        </p:nvSpPr>
        <p:spPr>
          <a:xfrm>
            <a:off x="-1" y="-1452"/>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7"/>
          <p:cNvSpPr/>
          <p:nvPr/>
        </p:nvSpPr>
        <p:spPr>
          <a:xfrm>
            <a:off x="7280876" y="4440400"/>
            <a:ext cx="766800" cy="2937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7"/>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grpSp>
        <p:nvGrpSpPr>
          <p:cNvPr id="528" name="Google Shape;528;p47"/>
          <p:cNvGrpSpPr/>
          <p:nvPr/>
        </p:nvGrpSpPr>
        <p:grpSpPr>
          <a:xfrm>
            <a:off x="7664699" y="160430"/>
            <a:ext cx="1320014" cy="1016440"/>
            <a:chOff x="766792" y="2138381"/>
            <a:chExt cx="2690063" cy="2071409"/>
          </a:xfrm>
        </p:grpSpPr>
        <p:grpSp>
          <p:nvGrpSpPr>
            <p:cNvPr id="529" name="Google Shape;529;p47"/>
            <p:cNvGrpSpPr/>
            <p:nvPr/>
          </p:nvGrpSpPr>
          <p:grpSpPr>
            <a:xfrm>
              <a:off x="766792" y="2138381"/>
              <a:ext cx="2690063" cy="2071409"/>
              <a:chOff x="6077928" y="3303336"/>
              <a:chExt cx="1398743" cy="1077064"/>
            </a:xfrm>
          </p:grpSpPr>
          <p:grpSp>
            <p:nvGrpSpPr>
              <p:cNvPr id="530" name="Google Shape;530;p47"/>
              <p:cNvGrpSpPr/>
              <p:nvPr/>
            </p:nvGrpSpPr>
            <p:grpSpPr>
              <a:xfrm>
                <a:off x="6077928" y="3303336"/>
                <a:ext cx="1398743" cy="937837"/>
                <a:chOff x="5619327" y="6680160"/>
                <a:chExt cx="1740163" cy="1166755"/>
              </a:xfrm>
            </p:grpSpPr>
            <p:pic>
              <p:nvPicPr>
                <p:cNvPr id="531" name="Google Shape;531;p47"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532" name="Google Shape;532;p47"/>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533" name="Google Shape;533;p47"/>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534" name="Google Shape;534;p47"/>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535" name="Google Shape;535;p47"/>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536" name="Google Shape;536;p47"/>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6"/>
          <p:cNvPicPr preferRelativeResize="0"/>
          <p:nvPr/>
        </p:nvPicPr>
        <p:blipFill rotWithShape="1">
          <a:blip r:embed="rId3">
            <a:alphaModFix amt="81000"/>
          </a:blip>
          <a:srcRect l="732" r="1620"/>
          <a:stretch/>
        </p:blipFill>
        <p:spPr>
          <a:xfrm rot="10800000" flipH="1">
            <a:off x="71550" y="1051325"/>
            <a:ext cx="8919650" cy="1574050"/>
          </a:xfrm>
          <a:prstGeom prst="rect">
            <a:avLst/>
          </a:prstGeom>
          <a:noFill/>
          <a:ln>
            <a:noFill/>
          </a:ln>
        </p:spPr>
      </p:pic>
      <p:pic>
        <p:nvPicPr>
          <p:cNvPr id="118" name="Google Shape;118;p26"/>
          <p:cNvPicPr preferRelativeResize="0"/>
          <p:nvPr/>
        </p:nvPicPr>
        <p:blipFill rotWithShape="1">
          <a:blip r:embed="rId4">
            <a:alphaModFix amt="69000"/>
          </a:blip>
          <a:srcRect l="-732" r="1732"/>
          <a:stretch/>
        </p:blipFill>
        <p:spPr>
          <a:xfrm>
            <a:off x="0" y="2863850"/>
            <a:ext cx="8986324" cy="1518425"/>
          </a:xfrm>
          <a:prstGeom prst="rect">
            <a:avLst/>
          </a:prstGeom>
          <a:noFill/>
          <a:ln>
            <a:noFill/>
          </a:ln>
        </p:spPr>
      </p:pic>
      <p:grpSp>
        <p:nvGrpSpPr>
          <p:cNvPr id="119" name="Google Shape;119;p26"/>
          <p:cNvGrpSpPr/>
          <p:nvPr/>
        </p:nvGrpSpPr>
        <p:grpSpPr>
          <a:xfrm>
            <a:off x="66862" y="641425"/>
            <a:ext cx="9010274" cy="4305276"/>
            <a:chOff x="-188325" y="1103550"/>
            <a:chExt cx="9010274" cy="4305276"/>
          </a:xfrm>
        </p:grpSpPr>
        <p:pic>
          <p:nvPicPr>
            <p:cNvPr id="120" name="Google Shape;120;p26"/>
            <p:cNvPicPr preferRelativeResize="0"/>
            <p:nvPr/>
          </p:nvPicPr>
          <p:blipFill rotWithShape="1">
            <a:blip r:embed="rId5">
              <a:alphaModFix/>
            </a:blip>
            <a:srcRect l="21935" b="2353"/>
            <a:stretch/>
          </p:blipFill>
          <p:spPr>
            <a:xfrm>
              <a:off x="4715100" y="3140175"/>
              <a:ext cx="4106849" cy="2268651"/>
            </a:xfrm>
            <a:prstGeom prst="rect">
              <a:avLst/>
            </a:prstGeom>
            <a:noFill/>
            <a:ln>
              <a:noFill/>
            </a:ln>
          </p:spPr>
        </p:pic>
        <p:pic>
          <p:nvPicPr>
            <p:cNvPr id="121" name="Google Shape;121;p26"/>
            <p:cNvPicPr preferRelativeResize="0"/>
            <p:nvPr/>
          </p:nvPicPr>
          <p:blipFill>
            <a:blip r:embed="rId6">
              <a:alphaModFix/>
            </a:blip>
            <a:stretch>
              <a:fillRect/>
            </a:stretch>
          </p:blipFill>
          <p:spPr>
            <a:xfrm>
              <a:off x="-188325" y="1103550"/>
              <a:ext cx="4903425" cy="2127975"/>
            </a:xfrm>
            <a:prstGeom prst="rect">
              <a:avLst/>
            </a:prstGeom>
            <a:noFill/>
            <a:ln>
              <a:noFill/>
            </a:ln>
          </p:spPr>
        </p:pic>
      </p:grpSp>
      <p:sp>
        <p:nvSpPr>
          <p:cNvPr id="122" name="Google Shape;122;p26"/>
          <p:cNvSpPr txBox="1"/>
          <p:nvPr/>
        </p:nvSpPr>
        <p:spPr>
          <a:xfrm rot="-5400000">
            <a:off x="-585949" y="1537300"/>
            <a:ext cx="16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elevated mood</a:t>
            </a:r>
            <a:endParaRPr b="1"/>
          </a:p>
        </p:txBody>
      </p:sp>
      <p:sp>
        <p:nvSpPr>
          <p:cNvPr id="123" name="Google Shape;123;p26"/>
          <p:cNvSpPr txBox="1"/>
          <p:nvPr/>
        </p:nvSpPr>
        <p:spPr>
          <a:xfrm rot="-5400000">
            <a:off x="-585949" y="3389574"/>
            <a:ext cx="16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depressed mood</a:t>
            </a:r>
            <a:endParaRPr b="1"/>
          </a:p>
        </p:txBody>
      </p:sp>
      <p:sp>
        <p:nvSpPr>
          <p:cNvPr id="127" name="Google Shape;127;p26"/>
          <p:cNvSpPr txBox="1"/>
          <p:nvPr/>
        </p:nvSpPr>
        <p:spPr>
          <a:xfrm>
            <a:off x="5024150" y="947075"/>
            <a:ext cx="3496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rgbClr val="38761D"/>
              </a:solidFill>
            </a:endParaRPr>
          </a:p>
          <a:p>
            <a:pPr marL="0" lvl="0" indent="0" algn="l" rtl="0">
              <a:spcBef>
                <a:spcPts val="0"/>
              </a:spcBef>
              <a:spcAft>
                <a:spcPts val="0"/>
              </a:spcAft>
              <a:buNone/>
            </a:pPr>
            <a:r>
              <a:rPr lang="en" sz="1800"/>
              <a:t>Lamotrigine is a true “mood stabilizer” but ineffective in treatment of mania.</a:t>
            </a:r>
            <a:endParaRPr sz="1800"/>
          </a:p>
        </p:txBody>
      </p:sp>
      <p:grpSp>
        <p:nvGrpSpPr>
          <p:cNvPr id="2" name="Google Shape;128;p26">
            <a:extLst>
              <a:ext uri="{FF2B5EF4-FFF2-40B4-BE49-F238E27FC236}">
                <a16:creationId xmlns:a16="http://schemas.microsoft.com/office/drawing/2014/main" id="{68D269D8-B5C3-148D-9DD6-BF0E8E874DDD}"/>
              </a:ext>
            </a:extLst>
          </p:cNvPr>
          <p:cNvGrpSpPr/>
          <p:nvPr/>
        </p:nvGrpSpPr>
        <p:grpSpPr>
          <a:xfrm>
            <a:off x="7232132" y="2405436"/>
            <a:ext cx="875704" cy="674312"/>
            <a:chOff x="766792" y="2138381"/>
            <a:chExt cx="2690063" cy="2071409"/>
          </a:xfrm>
        </p:grpSpPr>
        <p:grpSp>
          <p:nvGrpSpPr>
            <p:cNvPr id="3" name="Google Shape;129;p26">
              <a:extLst>
                <a:ext uri="{FF2B5EF4-FFF2-40B4-BE49-F238E27FC236}">
                  <a16:creationId xmlns:a16="http://schemas.microsoft.com/office/drawing/2014/main" id="{69F75852-A0CA-6BC0-9DD5-811254DF9BA2}"/>
                </a:ext>
              </a:extLst>
            </p:cNvPr>
            <p:cNvGrpSpPr/>
            <p:nvPr/>
          </p:nvGrpSpPr>
          <p:grpSpPr>
            <a:xfrm>
              <a:off x="766792" y="2138381"/>
              <a:ext cx="2690063" cy="2071409"/>
              <a:chOff x="6077928" y="3303336"/>
              <a:chExt cx="1398743" cy="1077064"/>
            </a:xfrm>
          </p:grpSpPr>
          <p:grpSp>
            <p:nvGrpSpPr>
              <p:cNvPr id="5" name="Google Shape;130;p26">
                <a:extLst>
                  <a:ext uri="{FF2B5EF4-FFF2-40B4-BE49-F238E27FC236}">
                    <a16:creationId xmlns:a16="http://schemas.microsoft.com/office/drawing/2014/main" id="{F26A3372-E71B-911D-8204-5ACADDDFFAB2}"/>
                  </a:ext>
                </a:extLst>
              </p:cNvPr>
              <p:cNvGrpSpPr/>
              <p:nvPr/>
            </p:nvGrpSpPr>
            <p:grpSpPr>
              <a:xfrm>
                <a:off x="6077928" y="3303336"/>
                <a:ext cx="1398743" cy="937837"/>
                <a:chOff x="5619327" y="6680160"/>
                <a:chExt cx="1740163" cy="1166755"/>
              </a:xfrm>
            </p:grpSpPr>
            <p:pic>
              <p:nvPicPr>
                <p:cNvPr id="9" name="Google Shape;131;p26" descr="clipped result image">
                  <a:extLst>
                    <a:ext uri="{FF2B5EF4-FFF2-40B4-BE49-F238E27FC236}">
                      <a16:creationId xmlns:a16="http://schemas.microsoft.com/office/drawing/2014/main" id="{6DE9D5E8-9E51-C137-90BA-2E4FC240B6F7}"/>
                    </a:ext>
                  </a:extLst>
                </p:cNvPr>
                <p:cNvPicPr preferRelativeResize="0"/>
                <p:nvPr/>
              </p:nvPicPr>
              <p:blipFill rotWithShape="1">
                <a:blip r:embed="rId7">
                  <a:alphaModFix/>
                </a:blip>
                <a:srcRect l="28602" t="24642" b="13268"/>
                <a:stretch/>
              </p:blipFill>
              <p:spPr>
                <a:xfrm>
                  <a:off x="5945660" y="6923321"/>
                  <a:ext cx="1413830" cy="923593"/>
                </a:xfrm>
                <a:prstGeom prst="rect">
                  <a:avLst/>
                </a:prstGeom>
                <a:noFill/>
                <a:ln>
                  <a:noFill/>
                </a:ln>
              </p:spPr>
            </p:pic>
            <p:pic>
              <p:nvPicPr>
                <p:cNvPr id="10" name="Google Shape;132;p26">
                  <a:extLst>
                    <a:ext uri="{FF2B5EF4-FFF2-40B4-BE49-F238E27FC236}">
                      <a16:creationId xmlns:a16="http://schemas.microsoft.com/office/drawing/2014/main" id="{F972CDBD-1E36-4822-BD7E-DA934D72452F}"/>
                    </a:ext>
                  </a:extLst>
                </p:cNvPr>
                <p:cNvPicPr preferRelativeResize="0"/>
                <p:nvPr/>
              </p:nvPicPr>
              <p:blipFill rotWithShape="1">
                <a:blip r:embed="rId8">
                  <a:alphaModFix/>
                </a:blip>
                <a:srcRect/>
                <a:stretch/>
              </p:blipFill>
              <p:spPr>
                <a:xfrm>
                  <a:off x="5619327" y="6680160"/>
                  <a:ext cx="866543" cy="668044"/>
                </a:xfrm>
                <a:prstGeom prst="rect">
                  <a:avLst/>
                </a:prstGeom>
                <a:noFill/>
                <a:ln>
                  <a:noFill/>
                </a:ln>
              </p:spPr>
            </p:pic>
          </p:grpSp>
          <p:pic>
            <p:nvPicPr>
              <p:cNvPr id="6" name="Google Shape;133;p26">
                <a:extLst>
                  <a:ext uri="{FF2B5EF4-FFF2-40B4-BE49-F238E27FC236}">
                    <a16:creationId xmlns:a16="http://schemas.microsoft.com/office/drawing/2014/main" id="{C0A837B9-D844-7E03-632E-FC33D6CC93F9}"/>
                  </a:ext>
                </a:extLst>
              </p:cNvPr>
              <p:cNvPicPr preferRelativeResize="0"/>
              <p:nvPr/>
            </p:nvPicPr>
            <p:blipFill>
              <a:blip r:embed="rId9">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7" name="Google Shape;134;p26">
                <a:extLst>
                  <a:ext uri="{FF2B5EF4-FFF2-40B4-BE49-F238E27FC236}">
                    <a16:creationId xmlns:a16="http://schemas.microsoft.com/office/drawing/2014/main" id="{AF7A8AB1-D427-6042-0D00-57016C6B6908}"/>
                  </a:ext>
                </a:extLst>
              </p:cNvPr>
              <p:cNvPicPr preferRelativeResize="0"/>
              <p:nvPr/>
            </p:nvPicPr>
            <p:blipFill>
              <a:blip r:embed="rId9">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8" name="Google Shape;135;p26">
                <a:extLst>
                  <a:ext uri="{FF2B5EF4-FFF2-40B4-BE49-F238E27FC236}">
                    <a16:creationId xmlns:a16="http://schemas.microsoft.com/office/drawing/2014/main" id="{F29EB52B-7E17-887A-510C-3CB7AA350E58}"/>
                  </a:ext>
                </a:extLst>
              </p:cNvPr>
              <p:cNvPicPr preferRelativeResize="0"/>
              <p:nvPr/>
            </p:nvPicPr>
            <p:blipFill>
              <a:blip r:embed="rId9">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4" name="Google Shape;136;p26">
              <a:extLst>
                <a:ext uri="{FF2B5EF4-FFF2-40B4-BE49-F238E27FC236}">
                  <a16:creationId xmlns:a16="http://schemas.microsoft.com/office/drawing/2014/main" id="{492F13F0-794E-C2AC-EB61-714635C9DE6B}"/>
                </a:ext>
              </a:extLst>
            </p:cNvPr>
            <p:cNvPicPr preferRelativeResize="0"/>
            <p:nvPr/>
          </p:nvPicPr>
          <p:blipFill>
            <a:blip r:embed="rId9">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grpSp>
        <p:nvGrpSpPr>
          <p:cNvPr id="11" name="Google Shape;128;p26">
            <a:extLst>
              <a:ext uri="{FF2B5EF4-FFF2-40B4-BE49-F238E27FC236}">
                <a16:creationId xmlns:a16="http://schemas.microsoft.com/office/drawing/2014/main" id="{741AC494-EE0D-13AE-A738-EB7EBFB43185}"/>
              </a:ext>
            </a:extLst>
          </p:cNvPr>
          <p:cNvGrpSpPr/>
          <p:nvPr/>
        </p:nvGrpSpPr>
        <p:grpSpPr>
          <a:xfrm>
            <a:off x="3283735" y="2362309"/>
            <a:ext cx="875704" cy="674312"/>
            <a:chOff x="766792" y="2138381"/>
            <a:chExt cx="2690063" cy="2071409"/>
          </a:xfrm>
        </p:grpSpPr>
        <p:grpSp>
          <p:nvGrpSpPr>
            <p:cNvPr id="12" name="Google Shape;129;p26">
              <a:extLst>
                <a:ext uri="{FF2B5EF4-FFF2-40B4-BE49-F238E27FC236}">
                  <a16:creationId xmlns:a16="http://schemas.microsoft.com/office/drawing/2014/main" id="{170EA193-5380-49C5-4F10-DE8859AB36E1}"/>
                </a:ext>
              </a:extLst>
            </p:cNvPr>
            <p:cNvGrpSpPr/>
            <p:nvPr/>
          </p:nvGrpSpPr>
          <p:grpSpPr>
            <a:xfrm>
              <a:off x="766792" y="2138381"/>
              <a:ext cx="2690063" cy="2071409"/>
              <a:chOff x="6077928" y="3303336"/>
              <a:chExt cx="1398743" cy="1077064"/>
            </a:xfrm>
          </p:grpSpPr>
          <p:grpSp>
            <p:nvGrpSpPr>
              <p:cNvPr id="14" name="Google Shape;130;p26">
                <a:extLst>
                  <a:ext uri="{FF2B5EF4-FFF2-40B4-BE49-F238E27FC236}">
                    <a16:creationId xmlns:a16="http://schemas.microsoft.com/office/drawing/2014/main" id="{42260D21-26F8-683E-9268-9ABC3FBF0712}"/>
                  </a:ext>
                </a:extLst>
              </p:cNvPr>
              <p:cNvGrpSpPr/>
              <p:nvPr/>
            </p:nvGrpSpPr>
            <p:grpSpPr>
              <a:xfrm>
                <a:off x="6077928" y="3303336"/>
                <a:ext cx="1398743" cy="937837"/>
                <a:chOff x="5619327" y="6680160"/>
                <a:chExt cx="1740163" cy="1166755"/>
              </a:xfrm>
            </p:grpSpPr>
            <p:pic>
              <p:nvPicPr>
                <p:cNvPr id="18" name="Google Shape;131;p26" descr="clipped result image">
                  <a:extLst>
                    <a:ext uri="{FF2B5EF4-FFF2-40B4-BE49-F238E27FC236}">
                      <a16:creationId xmlns:a16="http://schemas.microsoft.com/office/drawing/2014/main" id="{5E5E7332-8934-68D8-1942-191DCECD799C}"/>
                    </a:ext>
                  </a:extLst>
                </p:cNvPr>
                <p:cNvPicPr preferRelativeResize="0"/>
                <p:nvPr/>
              </p:nvPicPr>
              <p:blipFill rotWithShape="1">
                <a:blip r:embed="rId7">
                  <a:alphaModFix/>
                </a:blip>
                <a:srcRect l="28602" t="24642" b="13268"/>
                <a:stretch/>
              </p:blipFill>
              <p:spPr>
                <a:xfrm>
                  <a:off x="5945660" y="6923321"/>
                  <a:ext cx="1413830" cy="923593"/>
                </a:xfrm>
                <a:prstGeom prst="rect">
                  <a:avLst/>
                </a:prstGeom>
                <a:noFill/>
                <a:ln>
                  <a:noFill/>
                </a:ln>
              </p:spPr>
            </p:pic>
            <p:pic>
              <p:nvPicPr>
                <p:cNvPr id="19" name="Google Shape;132;p26">
                  <a:extLst>
                    <a:ext uri="{FF2B5EF4-FFF2-40B4-BE49-F238E27FC236}">
                      <a16:creationId xmlns:a16="http://schemas.microsoft.com/office/drawing/2014/main" id="{46EEAC86-BBA3-2A8D-926C-60458601B490}"/>
                    </a:ext>
                  </a:extLst>
                </p:cNvPr>
                <p:cNvPicPr preferRelativeResize="0"/>
                <p:nvPr/>
              </p:nvPicPr>
              <p:blipFill rotWithShape="1">
                <a:blip r:embed="rId8">
                  <a:alphaModFix/>
                </a:blip>
                <a:srcRect/>
                <a:stretch/>
              </p:blipFill>
              <p:spPr>
                <a:xfrm>
                  <a:off x="5619327" y="6680160"/>
                  <a:ext cx="866543" cy="668044"/>
                </a:xfrm>
                <a:prstGeom prst="rect">
                  <a:avLst/>
                </a:prstGeom>
                <a:noFill/>
                <a:ln>
                  <a:noFill/>
                </a:ln>
              </p:spPr>
            </p:pic>
          </p:grpSp>
          <p:pic>
            <p:nvPicPr>
              <p:cNvPr id="15" name="Google Shape;133;p26">
                <a:extLst>
                  <a:ext uri="{FF2B5EF4-FFF2-40B4-BE49-F238E27FC236}">
                    <a16:creationId xmlns:a16="http://schemas.microsoft.com/office/drawing/2014/main" id="{053549E5-2CBF-8845-6C54-62242D4DCB0F}"/>
                  </a:ext>
                </a:extLst>
              </p:cNvPr>
              <p:cNvPicPr preferRelativeResize="0"/>
              <p:nvPr/>
            </p:nvPicPr>
            <p:blipFill>
              <a:blip r:embed="rId9">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16" name="Google Shape;134;p26">
                <a:extLst>
                  <a:ext uri="{FF2B5EF4-FFF2-40B4-BE49-F238E27FC236}">
                    <a16:creationId xmlns:a16="http://schemas.microsoft.com/office/drawing/2014/main" id="{D6F2D094-71A5-B51A-AD66-53713E175975}"/>
                  </a:ext>
                </a:extLst>
              </p:cNvPr>
              <p:cNvPicPr preferRelativeResize="0"/>
              <p:nvPr/>
            </p:nvPicPr>
            <p:blipFill>
              <a:blip r:embed="rId9">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17" name="Google Shape;135;p26">
                <a:extLst>
                  <a:ext uri="{FF2B5EF4-FFF2-40B4-BE49-F238E27FC236}">
                    <a16:creationId xmlns:a16="http://schemas.microsoft.com/office/drawing/2014/main" id="{8EC0DB2A-F75E-05FE-7291-C681F37A1BAE}"/>
                  </a:ext>
                </a:extLst>
              </p:cNvPr>
              <p:cNvPicPr preferRelativeResize="0"/>
              <p:nvPr/>
            </p:nvPicPr>
            <p:blipFill>
              <a:blip r:embed="rId9">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13" name="Google Shape;136;p26">
              <a:extLst>
                <a:ext uri="{FF2B5EF4-FFF2-40B4-BE49-F238E27FC236}">
                  <a16:creationId xmlns:a16="http://schemas.microsoft.com/office/drawing/2014/main" id="{16EAF870-B821-374C-1296-0B3E990272FB}"/>
                </a:ext>
              </a:extLst>
            </p:cNvPr>
            <p:cNvPicPr preferRelativeResize="0"/>
            <p:nvPr/>
          </p:nvPicPr>
          <p:blipFill>
            <a:blip r:embed="rId9">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grpSp>
        <p:nvGrpSpPr>
          <p:cNvPr id="20" name="Google Shape;128;p26">
            <a:extLst>
              <a:ext uri="{FF2B5EF4-FFF2-40B4-BE49-F238E27FC236}">
                <a16:creationId xmlns:a16="http://schemas.microsoft.com/office/drawing/2014/main" id="{8FDB1BD7-FB2B-53C4-450A-91FFF17850AB}"/>
              </a:ext>
            </a:extLst>
          </p:cNvPr>
          <p:cNvGrpSpPr/>
          <p:nvPr/>
        </p:nvGrpSpPr>
        <p:grpSpPr>
          <a:xfrm>
            <a:off x="5473065" y="2362309"/>
            <a:ext cx="875704" cy="674312"/>
            <a:chOff x="766792" y="2138381"/>
            <a:chExt cx="2690063" cy="2071409"/>
          </a:xfrm>
        </p:grpSpPr>
        <p:grpSp>
          <p:nvGrpSpPr>
            <p:cNvPr id="21" name="Google Shape;129;p26">
              <a:extLst>
                <a:ext uri="{FF2B5EF4-FFF2-40B4-BE49-F238E27FC236}">
                  <a16:creationId xmlns:a16="http://schemas.microsoft.com/office/drawing/2014/main" id="{14373AA9-F853-F5A9-978C-045BD1EAB51B}"/>
                </a:ext>
              </a:extLst>
            </p:cNvPr>
            <p:cNvGrpSpPr/>
            <p:nvPr/>
          </p:nvGrpSpPr>
          <p:grpSpPr>
            <a:xfrm>
              <a:off x="766792" y="2138381"/>
              <a:ext cx="2690063" cy="2071409"/>
              <a:chOff x="6077928" y="3303336"/>
              <a:chExt cx="1398743" cy="1077064"/>
            </a:xfrm>
          </p:grpSpPr>
          <p:grpSp>
            <p:nvGrpSpPr>
              <p:cNvPr id="23" name="Google Shape;130;p26">
                <a:extLst>
                  <a:ext uri="{FF2B5EF4-FFF2-40B4-BE49-F238E27FC236}">
                    <a16:creationId xmlns:a16="http://schemas.microsoft.com/office/drawing/2014/main" id="{606D08B2-04F0-95DF-C60C-775FB0C61342}"/>
                  </a:ext>
                </a:extLst>
              </p:cNvPr>
              <p:cNvGrpSpPr/>
              <p:nvPr/>
            </p:nvGrpSpPr>
            <p:grpSpPr>
              <a:xfrm>
                <a:off x="6077928" y="3303336"/>
                <a:ext cx="1398743" cy="937837"/>
                <a:chOff x="5619327" y="6680160"/>
                <a:chExt cx="1740163" cy="1166755"/>
              </a:xfrm>
            </p:grpSpPr>
            <p:pic>
              <p:nvPicPr>
                <p:cNvPr id="27" name="Google Shape;131;p26" descr="clipped result image">
                  <a:extLst>
                    <a:ext uri="{FF2B5EF4-FFF2-40B4-BE49-F238E27FC236}">
                      <a16:creationId xmlns:a16="http://schemas.microsoft.com/office/drawing/2014/main" id="{634339E6-FE39-02AB-3C74-0F75BEDCA38A}"/>
                    </a:ext>
                  </a:extLst>
                </p:cNvPr>
                <p:cNvPicPr preferRelativeResize="0"/>
                <p:nvPr/>
              </p:nvPicPr>
              <p:blipFill rotWithShape="1">
                <a:blip r:embed="rId7">
                  <a:alphaModFix/>
                </a:blip>
                <a:srcRect l="28602" t="24642" b="13268"/>
                <a:stretch/>
              </p:blipFill>
              <p:spPr>
                <a:xfrm>
                  <a:off x="5945660" y="6923321"/>
                  <a:ext cx="1413830" cy="923593"/>
                </a:xfrm>
                <a:prstGeom prst="rect">
                  <a:avLst/>
                </a:prstGeom>
                <a:noFill/>
                <a:ln>
                  <a:noFill/>
                </a:ln>
              </p:spPr>
            </p:pic>
            <p:pic>
              <p:nvPicPr>
                <p:cNvPr id="28" name="Google Shape;132;p26">
                  <a:extLst>
                    <a:ext uri="{FF2B5EF4-FFF2-40B4-BE49-F238E27FC236}">
                      <a16:creationId xmlns:a16="http://schemas.microsoft.com/office/drawing/2014/main" id="{034C36F0-AC2E-E9E6-993C-64B8E3DCD5DF}"/>
                    </a:ext>
                  </a:extLst>
                </p:cNvPr>
                <p:cNvPicPr preferRelativeResize="0"/>
                <p:nvPr/>
              </p:nvPicPr>
              <p:blipFill rotWithShape="1">
                <a:blip r:embed="rId8">
                  <a:alphaModFix/>
                </a:blip>
                <a:srcRect/>
                <a:stretch/>
              </p:blipFill>
              <p:spPr>
                <a:xfrm>
                  <a:off x="5619327" y="6680160"/>
                  <a:ext cx="866543" cy="668044"/>
                </a:xfrm>
                <a:prstGeom prst="rect">
                  <a:avLst/>
                </a:prstGeom>
                <a:noFill/>
                <a:ln>
                  <a:noFill/>
                </a:ln>
              </p:spPr>
            </p:pic>
          </p:grpSp>
          <p:pic>
            <p:nvPicPr>
              <p:cNvPr id="24" name="Google Shape;133;p26">
                <a:extLst>
                  <a:ext uri="{FF2B5EF4-FFF2-40B4-BE49-F238E27FC236}">
                    <a16:creationId xmlns:a16="http://schemas.microsoft.com/office/drawing/2014/main" id="{4CDDC751-1867-E917-5AE0-F07693EC81DA}"/>
                  </a:ext>
                </a:extLst>
              </p:cNvPr>
              <p:cNvPicPr preferRelativeResize="0"/>
              <p:nvPr/>
            </p:nvPicPr>
            <p:blipFill>
              <a:blip r:embed="rId9">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25" name="Google Shape;134;p26">
                <a:extLst>
                  <a:ext uri="{FF2B5EF4-FFF2-40B4-BE49-F238E27FC236}">
                    <a16:creationId xmlns:a16="http://schemas.microsoft.com/office/drawing/2014/main" id="{BEE8ED27-2222-7587-B6E1-32B4A66AFCBA}"/>
                  </a:ext>
                </a:extLst>
              </p:cNvPr>
              <p:cNvPicPr preferRelativeResize="0"/>
              <p:nvPr/>
            </p:nvPicPr>
            <p:blipFill>
              <a:blip r:embed="rId9">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26" name="Google Shape;135;p26">
                <a:extLst>
                  <a:ext uri="{FF2B5EF4-FFF2-40B4-BE49-F238E27FC236}">
                    <a16:creationId xmlns:a16="http://schemas.microsoft.com/office/drawing/2014/main" id="{7FBF3F29-22EE-C61C-40AA-2B55DBFA885A}"/>
                  </a:ext>
                </a:extLst>
              </p:cNvPr>
              <p:cNvPicPr preferRelativeResize="0"/>
              <p:nvPr/>
            </p:nvPicPr>
            <p:blipFill>
              <a:blip r:embed="rId9">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22" name="Google Shape;136;p26">
              <a:extLst>
                <a:ext uri="{FF2B5EF4-FFF2-40B4-BE49-F238E27FC236}">
                  <a16:creationId xmlns:a16="http://schemas.microsoft.com/office/drawing/2014/main" id="{A2ACDB7D-9AD0-2FBB-F36D-56C1794F2331}"/>
                </a:ext>
              </a:extLst>
            </p:cNvPr>
            <p:cNvPicPr preferRelativeResize="0"/>
            <p:nvPr/>
          </p:nvPicPr>
          <p:blipFill>
            <a:blip r:embed="rId9">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8"/>
          <p:cNvSpPr txBox="1"/>
          <p:nvPr/>
        </p:nvSpPr>
        <p:spPr>
          <a:xfrm>
            <a:off x="861875" y="649425"/>
            <a:ext cx="7561200" cy="567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rPr>
              <a:t>1 in 4,000 patients develop Stevens-Johnson rash on lamotrigine (standard titration).</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1 in  10  develop benign allergic rash.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So, if a patient develops a rash on lamotrigine (standard titration), the likelihood that it’s SJS is 1 in 400</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Nonetheless, for any rash occurring within  2  months, lamotrigine needs to be discontinued (because we don’t know if rash will evolve into SJS)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The risk of SJS is ~1 in 100  if lamotrigine is started at full strength without titration. </a:t>
            </a:r>
            <a:endParaRPr sz="18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800">
                <a:solidFill>
                  <a:schemeClr val="dk1"/>
                </a:solidFill>
              </a:rPr>
              <a:t>Retitration is necessary if patient stops taking lamotrigine for &gt; 1 week. </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
        <p:nvSpPr>
          <p:cNvPr id="542" name="Google Shape;542;p48"/>
          <p:cNvSpPr/>
          <p:nvPr/>
        </p:nvSpPr>
        <p:spPr>
          <a:xfrm>
            <a:off x="-1" y="-1452"/>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8"/>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grpSp>
        <p:nvGrpSpPr>
          <p:cNvPr id="544" name="Google Shape;544;p48"/>
          <p:cNvGrpSpPr/>
          <p:nvPr/>
        </p:nvGrpSpPr>
        <p:grpSpPr>
          <a:xfrm>
            <a:off x="7664699" y="160430"/>
            <a:ext cx="1320014" cy="1016440"/>
            <a:chOff x="766792" y="2138381"/>
            <a:chExt cx="2690063" cy="2071409"/>
          </a:xfrm>
        </p:grpSpPr>
        <p:grpSp>
          <p:nvGrpSpPr>
            <p:cNvPr id="545" name="Google Shape;545;p48"/>
            <p:cNvGrpSpPr/>
            <p:nvPr/>
          </p:nvGrpSpPr>
          <p:grpSpPr>
            <a:xfrm>
              <a:off x="766792" y="2138381"/>
              <a:ext cx="2690063" cy="2071409"/>
              <a:chOff x="6077928" y="3303336"/>
              <a:chExt cx="1398743" cy="1077064"/>
            </a:xfrm>
          </p:grpSpPr>
          <p:grpSp>
            <p:nvGrpSpPr>
              <p:cNvPr id="546" name="Google Shape;546;p48"/>
              <p:cNvGrpSpPr/>
              <p:nvPr/>
            </p:nvGrpSpPr>
            <p:grpSpPr>
              <a:xfrm>
                <a:off x="6077928" y="3303336"/>
                <a:ext cx="1398743" cy="937837"/>
                <a:chOff x="5619327" y="6680160"/>
                <a:chExt cx="1740163" cy="1166755"/>
              </a:xfrm>
            </p:grpSpPr>
            <p:pic>
              <p:nvPicPr>
                <p:cNvPr id="547" name="Google Shape;547;p48"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548" name="Google Shape;548;p48"/>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549" name="Google Shape;549;p48"/>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550" name="Google Shape;550;p48"/>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551" name="Google Shape;551;p48"/>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552" name="Google Shape;552;p48"/>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graphicFrame>
        <p:nvGraphicFramePr>
          <p:cNvPr id="557" name="Google Shape;557;p49"/>
          <p:cNvGraphicFramePr/>
          <p:nvPr/>
        </p:nvGraphicFramePr>
        <p:xfrm>
          <a:off x="364995" y="1244379"/>
          <a:ext cx="3000000" cy="3000000"/>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558" name="Google Shape;558;p49"/>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9"/>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aphicFrame>
        <p:nvGraphicFramePr>
          <p:cNvPr id="564" name="Google Shape;564;p50"/>
          <p:cNvGraphicFramePr/>
          <p:nvPr/>
        </p:nvGraphicFramePr>
        <p:xfrm>
          <a:off x="364995" y="1244379"/>
          <a:ext cx="8414025" cy="2408220"/>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565" name="Google Shape;565;p50"/>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0"/>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grpSp>
        <p:nvGrpSpPr>
          <p:cNvPr id="567" name="Google Shape;567;p50"/>
          <p:cNvGrpSpPr/>
          <p:nvPr/>
        </p:nvGrpSpPr>
        <p:grpSpPr>
          <a:xfrm>
            <a:off x="2375099" y="3861780"/>
            <a:ext cx="1320014" cy="1016440"/>
            <a:chOff x="766792" y="2138381"/>
            <a:chExt cx="2690063" cy="2071409"/>
          </a:xfrm>
        </p:grpSpPr>
        <p:grpSp>
          <p:nvGrpSpPr>
            <p:cNvPr id="568" name="Google Shape;568;p50"/>
            <p:cNvGrpSpPr/>
            <p:nvPr/>
          </p:nvGrpSpPr>
          <p:grpSpPr>
            <a:xfrm>
              <a:off x="766792" y="2138381"/>
              <a:ext cx="2690063" cy="2071409"/>
              <a:chOff x="6077928" y="3303336"/>
              <a:chExt cx="1398743" cy="1077064"/>
            </a:xfrm>
          </p:grpSpPr>
          <p:grpSp>
            <p:nvGrpSpPr>
              <p:cNvPr id="569" name="Google Shape;569;p50"/>
              <p:cNvGrpSpPr/>
              <p:nvPr/>
            </p:nvGrpSpPr>
            <p:grpSpPr>
              <a:xfrm>
                <a:off x="6077928" y="3303336"/>
                <a:ext cx="1398743" cy="937837"/>
                <a:chOff x="5619327" y="6680160"/>
                <a:chExt cx="1740163" cy="1166755"/>
              </a:xfrm>
            </p:grpSpPr>
            <p:pic>
              <p:nvPicPr>
                <p:cNvPr id="570" name="Google Shape;570;p50"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571" name="Google Shape;571;p50"/>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572" name="Google Shape;572;p50"/>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573" name="Google Shape;573;p50"/>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574" name="Google Shape;574;p50"/>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575" name="Google Shape;575;p50"/>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graphicFrame>
        <p:nvGraphicFramePr>
          <p:cNvPr id="580" name="Google Shape;580;p51"/>
          <p:cNvGraphicFramePr/>
          <p:nvPr/>
        </p:nvGraphicFramePr>
        <p:xfrm>
          <a:off x="364995" y="1244379"/>
          <a:ext cx="3000000" cy="3000000"/>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581" name="Google Shape;581;p5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grpSp>
        <p:nvGrpSpPr>
          <p:cNvPr id="583" name="Google Shape;583;p51"/>
          <p:cNvGrpSpPr/>
          <p:nvPr/>
        </p:nvGrpSpPr>
        <p:grpSpPr>
          <a:xfrm>
            <a:off x="2375099" y="3861780"/>
            <a:ext cx="1320014" cy="1016440"/>
            <a:chOff x="766792" y="2138381"/>
            <a:chExt cx="2690063" cy="2071409"/>
          </a:xfrm>
        </p:grpSpPr>
        <p:grpSp>
          <p:nvGrpSpPr>
            <p:cNvPr id="584" name="Google Shape;584;p51"/>
            <p:cNvGrpSpPr/>
            <p:nvPr/>
          </p:nvGrpSpPr>
          <p:grpSpPr>
            <a:xfrm>
              <a:off x="766792" y="2138381"/>
              <a:ext cx="2690063" cy="2071409"/>
              <a:chOff x="6077928" y="3303336"/>
              <a:chExt cx="1398743" cy="1077064"/>
            </a:xfrm>
          </p:grpSpPr>
          <p:grpSp>
            <p:nvGrpSpPr>
              <p:cNvPr id="585" name="Google Shape;585;p51"/>
              <p:cNvGrpSpPr/>
              <p:nvPr/>
            </p:nvGrpSpPr>
            <p:grpSpPr>
              <a:xfrm>
                <a:off x="6077928" y="3303336"/>
                <a:ext cx="1398743" cy="937837"/>
                <a:chOff x="5619327" y="6680160"/>
                <a:chExt cx="1740163" cy="1166755"/>
              </a:xfrm>
            </p:grpSpPr>
            <p:pic>
              <p:nvPicPr>
                <p:cNvPr id="586" name="Google Shape;586;p51"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587" name="Google Shape;587;p51"/>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588" name="Google Shape;588;p51"/>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589" name="Google Shape;589;p51"/>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590" name="Google Shape;590;p51"/>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591" name="Google Shape;591;p51"/>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592" name="Google Shape;592;p51" descr="Resultado de imagen para tiger"/>
          <p:cNvPicPr preferRelativeResize="0"/>
          <p:nvPr/>
        </p:nvPicPr>
        <p:blipFill rotWithShape="1">
          <a:blip r:embed="rId6">
            <a:alphaModFix/>
          </a:blip>
          <a:srcRect/>
          <a:stretch/>
        </p:blipFill>
        <p:spPr>
          <a:xfrm rot="-312019" flipH="1">
            <a:off x="4065081" y="3872293"/>
            <a:ext cx="1013849" cy="995404"/>
          </a:xfrm>
          <a:prstGeom prst="rect">
            <a:avLst/>
          </a:prstGeom>
          <a:noFill/>
          <a:ln>
            <a:noFill/>
          </a:ln>
        </p:spPr>
      </p:pic>
      <p:grpSp>
        <p:nvGrpSpPr>
          <p:cNvPr id="593" name="Google Shape;593;p51"/>
          <p:cNvGrpSpPr/>
          <p:nvPr/>
        </p:nvGrpSpPr>
        <p:grpSpPr>
          <a:xfrm>
            <a:off x="5448894" y="3861789"/>
            <a:ext cx="954373" cy="1016420"/>
            <a:chOff x="3374139" y="1912394"/>
            <a:chExt cx="2188929" cy="2347390"/>
          </a:xfrm>
        </p:grpSpPr>
        <p:pic>
          <p:nvPicPr>
            <p:cNvPr id="594" name="Google Shape;594;p51"/>
            <p:cNvPicPr preferRelativeResize="0"/>
            <p:nvPr/>
          </p:nvPicPr>
          <p:blipFill>
            <a:blip r:embed="rId7">
              <a:alphaModFix/>
            </a:blip>
            <a:stretch>
              <a:fillRect/>
            </a:stretch>
          </p:blipFill>
          <p:spPr>
            <a:xfrm>
              <a:off x="3374139" y="2813057"/>
              <a:ext cx="2188929" cy="1446727"/>
            </a:xfrm>
            <a:prstGeom prst="rect">
              <a:avLst/>
            </a:prstGeom>
            <a:noFill/>
            <a:ln>
              <a:noFill/>
            </a:ln>
          </p:spPr>
        </p:pic>
        <p:pic>
          <p:nvPicPr>
            <p:cNvPr id="595" name="Google Shape;595;p51"/>
            <p:cNvPicPr preferRelativeResize="0"/>
            <p:nvPr/>
          </p:nvPicPr>
          <p:blipFill>
            <a:blip r:embed="rId8">
              <a:alphaModFix/>
            </a:blip>
            <a:stretch>
              <a:fillRect/>
            </a:stretch>
          </p:blipFill>
          <p:spPr>
            <a:xfrm>
              <a:off x="3502103" y="1912394"/>
              <a:ext cx="1419854" cy="1241092"/>
            </a:xfrm>
            <a:prstGeom prst="rect">
              <a:avLst/>
            </a:prstGeom>
            <a:noFill/>
            <a:ln>
              <a:noFill/>
            </a:ln>
          </p:spPr>
        </p:pic>
        <p:sp>
          <p:nvSpPr>
            <p:cNvPr id="596" name="Google Shape;596;p51"/>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597" name="Google Shape;597;p51"/>
            <p:cNvPicPr preferRelativeResize="0"/>
            <p:nvPr/>
          </p:nvPicPr>
          <p:blipFill>
            <a:blip r:embed="rId9">
              <a:alphaModFix/>
            </a:blip>
            <a:stretch>
              <a:fillRect/>
            </a:stretch>
          </p:blipFill>
          <p:spPr>
            <a:xfrm rot="-9181826">
              <a:off x="4239680" y="3841219"/>
              <a:ext cx="89165" cy="237186"/>
            </a:xfrm>
            <a:prstGeom prst="rect">
              <a:avLst/>
            </a:prstGeom>
            <a:noFill/>
            <a:ln>
              <a:noFill/>
            </a:ln>
          </p:spPr>
        </p:pic>
        <p:pic>
          <p:nvPicPr>
            <p:cNvPr id="598" name="Google Shape;598;p51"/>
            <p:cNvPicPr preferRelativeResize="0"/>
            <p:nvPr/>
          </p:nvPicPr>
          <p:blipFill>
            <a:blip r:embed="rId9">
              <a:alphaModFix/>
            </a:blip>
            <a:stretch>
              <a:fillRect/>
            </a:stretch>
          </p:blipFill>
          <p:spPr>
            <a:xfrm rot="-2906577">
              <a:off x="3640666" y="3696122"/>
              <a:ext cx="89169" cy="182729"/>
            </a:xfrm>
            <a:prstGeom prst="rect">
              <a:avLst/>
            </a:prstGeom>
            <a:noFill/>
            <a:ln>
              <a:noFill/>
            </a:ln>
          </p:spPr>
        </p:pic>
      </p:gr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graphicFrame>
        <p:nvGraphicFramePr>
          <p:cNvPr id="603" name="Google Shape;603;p52"/>
          <p:cNvGraphicFramePr/>
          <p:nvPr/>
        </p:nvGraphicFramePr>
        <p:xfrm>
          <a:off x="364995" y="1244379"/>
          <a:ext cx="3000000" cy="3000000"/>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occurs between 1</a:t>
                      </a:r>
                      <a:r>
                        <a:rPr lang="en" sz="1650"/>
                        <a:t>–</a:t>
                      </a:r>
                      <a:r>
                        <a:rPr lang="en" sz="1650" u="none" strike="noStrike" cap="none"/>
                        <a:t>12 weeks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604" name="Google Shape;604;p52"/>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52"/>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sp>
        <p:nvSpPr>
          <p:cNvPr id="606" name="Google Shape;606;p52"/>
          <p:cNvSpPr/>
          <p:nvPr/>
        </p:nvSpPr>
        <p:spPr>
          <a:xfrm rot="2096">
            <a:off x="3069400" y="1638250"/>
            <a:ext cx="492000" cy="2880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oogle Shape;607;p52"/>
          <p:cNvGrpSpPr/>
          <p:nvPr/>
        </p:nvGrpSpPr>
        <p:grpSpPr>
          <a:xfrm>
            <a:off x="2375099" y="3861780"/>
            <a:ext cx="1320014" cy="1016440"/>
            <a:chOff x="766792" y="2138381"/>
            <a:chExt cx="2690063" cy="2071409"/>
          </a:xfrm>
        </p:grpSpPr>
        <p:grpSp>
          <p:nvGrpSpPr>
            <p:cNvPr id="608" name="Google Shape;608;p52"/>
            <p:cNvGrpSpPr/>
            <p:nvPr/>
          </p:nvGrpSpPr>
          <p:grpSpPr>
            <a:xfrm>
              <a:off x="766792" y="2138381"/>
              <a:ext cx="2690063" cy="2071409"/>
              <a:chOff x="6077928" y="3303336"/>
              <a:chExt cx="1398743" cy="1077064"/>
            </a:xfrm>
          </p:grpSpPr>
          <p:grpSp>
            <p:nvGrpSpPr>
              <p:cNvPr id="609" name="Google Shape;609;p52"/>
              <p:cNvGrpSpPr/>
              <p:nvPr/>
            </p:nvGrpSpPr>
            <p:grpSpPr>
              <a:xfrm>
                <a:off x="6077928" y="3303336"/>
                <a:ext cx="1398743" cy="937837"/>
                <a:chOff x="5619327" y="6680160"/>
                <a:chExt cx="1740163" cy="1166755"/>
              </a:xfrm>
            </p:grpSpPr>
            <p:pic>
              <p:nvPicPr>
                <p:cNvPr id="610" name="Google Shape;610;p52"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611" name="Google Shape;611;p52"/>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612" name="Google Shape;612;p52"/>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613" name="Google Shape;613;p52"/>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614" name="Google Shape;614;p52"/>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615" name="Google Shape;615;p52"/>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616" name="Google Shape;616;p52" descr="Resultado de imagen para tiger"/>
          <p:cNvPicPr preferRelativeResize="0"/>
          <p:nvPr/>
        </p:nvPicPr>
        <p:blipFill rotWithShape="1">
          <a:blip r:embed="rId6">
            <a:alphaModFix/>
          </a:blip>
          <a:srcRect/>
          <a:stretch/>
        </p:blipFill>
        <p:spPr>
          <a:xfrm rot="-312019" flipH="1">
            <a:off x="4065081" y="3872293"/>
            <a:ext cx="1013849" cy="995404"/>
          </a:xfrm>
          <a:prstGeom prst="rect">
            <a:avLst/>
          </a:prstGeom>
          <a:noFill/>
          <a:ln>
            <a:noFill/>
          </a:ln>
        </p:spPr>
      </p:pic>
      <p:grpSp>
        <p:nvGrpSpPr>
          <p:cNvPr id="617" name="Google Shape;617;p52"/>
          <p:cNvGrpSpPr/>
          <p:nvPr/>
        </p:nvGrpSpPr>
        <p:grpSpPr>
          <a:xfrm>
            <a:off x="5448894" y="3861789"/>
            <a:ext cx="954373" cy="1016420"/>
            <a:chOff x="3374139" y="1912394"/>
            <a:chExt cx="2188929" cy="2347390"/>
          </a:xfrm>
        </p:grpSpPr>
        <p:pic>
          <p:nvPicPr>
            <p:cNvPr id="618" name="Google Shape;618;p52"/>
            <p:cNvPicPr preferRelativeResize="0"/>
            <p:nvPr/>
          </p:nvPicPr>
          <p:blipFill>
            <a:blip r:embed="rId7">
              <a:alphaModFix/>
            </a:blip>
            <a:stretch>
              <a:fillRect/>
            </a:stretch>
          </p:blipFill>
          <p:spPr>
            <a:xfrm>
              <a:off x="3374139" y="2813057"/>
              <a:ext cx="2188929" cy="1446727"/>
            </a:xfrm>
            <a:prstGeom prst="rect">
              <a:avLst/>
            </a:prstGeom>
            <a:noFill/>
            <a:ln>
              <a:noFill/>
            </a:ln>
          </p:spPr>
        </p:pic>
        <p:pic>
          <p:nvPicPr>
            <p:cNvPr id="619" name="Google Shape;619;p52"/>
            <p:cNvPicPr preferRelativeResize="0"/>
            <p:nvPr/>
          </p:nvPicPr>
          <p:blipFill>
            <a:blip r:embed="rId8">
              <a:alphaModFix/>
            </a:blip>
            <a:stretch>
              <a:fillRect/>
            </a:stretch>
          </p:blipFill>
          <p:spPr>
            <a:xfrm>
              <a:off x="3502103" y="1912394"/>
              <a:ext cx="1419854" cy="1241092"/>
            </a:xfrm>
            <a:prstGeom prst="rect">
              <a:avLst/>
            </a:prstGeom>
            <a:noFill/>
            <a:ln>
              <a:noFill/>
            </a:ln>
          </p:spPr>
        </p:pic>
        <p:sp>
          <p:nvSpPr>
            <p:cNvPr id="620" name="Google Shape;620;p52"/>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621" name="Google Shape;621;p52"/>
            <p:cNvPicPr preferRelativeResize="0"/>
            <p:nvPr/>
          </p:nvPicPr>
          <p:blipFill>
            <a:blip r:embed="rId9">
              <a:alphaModFix/>
            </a:blip>
            <a:stretch>
              <a:fillRect/>
            </a:stretch>
          </p:blipFill>
          <p:spPr>
            <a:xfrm rot="-9181826">
              <a:off x="4239680" y="3841219"/>
              <a:ext cx="89165" cy="237186"/>
            </a:xfrm>
            <a:prstGeom prst="rect">
              <a:avLst/>
            </a:prstGeom>
            <a:noFill/>
            <a:ln>
              <a:noFill/>
            </a:ln>
          </p:spPr>
        </p:pic>
        <p:pic>
          <p:nvPicPr>
            <p:cNvPr id="622" name="Google Shape;622;p52"/>
            <p:cNvPicPr preferRelativeResize="0"/>
            <p:nvPr/>
          </p:nvPicPr>
          <p:blipFill>
            <a:blip r:embed="rId9">
              <a:alphaModFix/>
            </a:blip>
            <a:stretch>
              <a:fillRect/>
            </a:stretch>
          </p:blipFill>
          <p:spPr>
            <a:xfrm rot="-2906577">
              <a:off x="3640666" y="3696122"/>
              <a:ext cx="89169" cy="182729"/>
            </a:xfrm>
            <a:prstGeom prst="rect">
              <a:avLst/>
            </a:prstGeom>
            <a:noFill/>
            <a:ln>
              <a:noFill/>
            </a:ln>
          </p:spPr>
        </p:pic>
      </p:gr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graphicFrame>
        <p:nvGraphicFramePr>
          <p:cNvPr id="627" name="Google Shape;627;p53"/>
          <p:cNvGraphicFramePr/>
          <p:nvPr/>
        </p:nvGraphicFramePr>
        <p:xfrm>
          <a:off x="364995" y="1244379"/>
          <a:ext cx="8414025" cy="2408220"/>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occurs between 1</a:t>
                      </a:r>
                      <a:r>
                        <a:rPr lang="en" sz="1650"/>
                        <a:t>–</a:t>
                      </a:r>
                      <a:r>
                        <a:rPr lang="en" sz="1650" u="none" strike="noStrike" cap="none"/>
                        <a:t>12 weeks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628" name="Google Shape;628;p53"/>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3"/>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grpSp>
        <p:nvGrpSpPr>
          <p:cNvPr id="630" name="Google Shape;630;p53"/>
          <p:cNvGrpSpPr/>
          <p:nvPr/>
        </p:nvGrpSpPr>
        <p:grpSpPr>
          <a:xfrm>
            <a:off x="2375099" y="3861780"/>
            <a:ext cx="1320014" cy="1016440"/>
            <a:chOff x="766792" y="2138381"/>
            <a:chExt cx="2690063" cy="2071409"/>
          </a:xfrm>
        </p:grpSpPr>
        <p:grpSp>
          <p:nvGrpSpPr>
            <p:cNvPr id="631" name="Google Shape;631;p53"/>
            <p:cNvGrpSpPr/>
            <p:nvPr/>
          </p:nvGrpSpPr>
          <p:grpSpPr>
            <a:xfrm>
              <a:off x="766792" y="2138381"/>
              <a:ext cx="2690063" cy="2071409"/>
              <a:chOff x="6077928" y="3303336"/>
              <a:chExt cx="1398743" cy="1077064"/>
            </a:xfrm>
          </p:grpSpPr>
          <p:grpSp>
            <p:nvGrpSpPr>
              <p:cNvPr id="632" name="Google Shape;632;p53"/>
              <p:cNvGrpSpPr/>
              <p:nvPr/>
            </p:nvGrpSpPr>
            <p:grpSpPr>
              <a:xfrm>
                <a:off x="6077928" y="3303336"/>
                <a:ext cx="1398743" cy="937837"/>
                <a:chOff x="5619327" y="6680160"/>
                <a:chExt cx="1740163" cy="1166755"/>
              </a:xfrm>
            </p:grpSpPr>
            <p:pic>
              <p:nvPicPr>
                <p:cNvPr id="633" name="Google Shape;633;p53"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634" name="Google Shape;634;p53"/>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635" name="Google Shape;635;p53"/>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636" name="Google Shape;636;p53"/>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637" name="Google Shape;637;p53"/>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638" name="Google Shape;638;p53"/>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639" name="Google Shape;639;p53" descr="Resultado de imagen para tiger"/>
          <p:cNvPicPr preferRelativeResize="0"/>
          <p:nvPr/>
        </p:nvPicPr>
        <p:blipFill rotWithShape="1">
          <a:blip r:embed="rId6">
            <a:alphaModFix/>
          </a:blip>
          <a:srcRect/>
          <a:stretch/>
        </p:blipFill>
        <p:spPr>
          <a:xfrm rot="-312019" flipH="1">
            <a:off x="4065081" y="3872293"/>
            <a:ext cx="1013849" cy="995404"/>
          </a:xfrm>
          <a:prstGeom prst="rect">
            <a:avLst/>
          </a:prstGeom>
          <a:noFill/>
          <a:ln>
            <a:noFill/>
          </a:ln>
        </p:spPr>
      </p:pic>
      <p:grpSp>
        <p:nvGrpSpPr>
          <p:cNvPr id="640" name="Google Shape;640;p53"/>
          <p:cNvGrpSpPr/>
          <p:nvPr/>
        </p:nvGrpSpPr>
        <p:grpSpPr>
          <a:xfrm>
            <a:off x="5448894" y="3861789"/>
            <a:ext cx="954373" cy="1016420"/>
            <a:chOff x="3374139" y="1912394"/>
            <a:chExt cx="2188929" cy="2347390"/>
          </a:xfrm>
        </p:grpSpPr>
        <p:pic>
          <p:nvPicPr>
            <p:cNvPr id="641" name="Google Shape;641;p53"/>
            <p:cNvPicPr preferRelativeResize="0"/>
            <p:nvPr/>
          </p:nvPicPr>
          <p:blipFill>
            <a:blip r:embed="rId7">
              <a:alphaModFix/>
            </a:blip>
            <a:stretch>
              <a:fillRect/>
            </a:stretch>
          </p:blipFill>
          <p:spPr>
            <a:xfrm>
              <a:off x="3374139" y="2813057"/>
              <a:ext cx="2188929" cy="1446727"/>
            </a:xfrm>
            <a:prstGeom prst="rect">
              <a:avLst/>
            </a:prstGeom>
            <a:noFill/>
            <a:ln>
              <a:noFill/>
            </a:ln>
          </p:spPr>
        </p:pic>
        <p:pic>
          <p:nvPicPr>
            <p:cNvPr id="642" name="Google Shape;642;p53"/>
            <p:cNvPicPr preferRelativeResize="0"/>
            <p:nvPr/>
          </p:nvPicPr>
          <p:blipFill>
            <a:blip r:embed="rId8">
              <a:alphaModFix/>
            </a:blip>
            <a:stretch>
              <a:fillRect/>
            </a:stretch>
          </p:blipFill>
          <p:spPr>
            <a:xfrm>
              <a:off x="3502103" y="1912394"/>
              <a:ext cx="1419854" cy="1241092"/>
            </a:xfrm>
            <a:prstGeom prst="rect">
              <a:avLst/>
            </a:prstGeom>
            <a:noFill/>
            <a:ln>
              <a:noFill/>
            </a:ln>
          </p:spPr>
        </p:pic>
        <p:sp>
          <p:nvSpPr>
            <p:cNvPr id="643" name="Google Shape;643;p53"/>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644" name="Google Shape;644;p53"/>
            <p:cNvPicPr preferRelativeResize="0"/>
            <p:nvPr/>
          </p:nvPicPr>
          <p:blipFill>
            <a:blip r:embed="rId9">
              <a:alphaModFix/>
            </a:blip>
            <a:stretch>
              <a:fillRect/>
            </a:stretch>
          </p:blipFill>
          <p:spPr>
            <a:xfrm rot="-9181826">
              <a:off x="4239680" y="3841219"/>
              <a:ext cx="89165" cy="237186"/>
            </a:xfrm>
            <a:prstGeom prst="rect">
              <a:avLst/>
            </a:prstGeom>
            <a:noFill/>
            <a:ln>
              <a:noFill/>
            </a:ln>
          </p:spPr>
        </p:pic>
        <p:pic>
          <p:nvPicPr>
            <p:cNvPr id="645" name="Google Shape;645;p53"/>
            <p:cNvPicPr preferRelativeResize="0"/>
            <p:nvPr/>
          </p:nvPicPr>
          <p:blipFill>
            <a:blip r:embed="rId9">
              <a:alphaModFix/>
            </a:blip>
            <a:stretch>
              <a:fillRect/>
            </a:stretch>
          </p:blipFill>
          <p:spPr>
            <a:xfrm rot="-2906577">
              <a:off x="3640666" y="3696122"/>
              <a:ext cx="89169" cy="182729"/>
            </a:xfrm>
            <a:prstGeom prst="rect">
              <a:avLst/>
            </a:prstGeom>
            <a:noFill/>
            <a:ln>
              <a:noFill/>
            </a:ln>
          </p:spPr>
        </p:pic>
      </p:gr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graphicFrame>
        <p:nvGraphicFramePr>
          <p:cNvPr id="650" name="Google Shape;650;p54"/>
          <p:cNvGraphicFramePr/>
          <p:nvPr/>
        </p:nvGraphicFramePr>
        <p:xfrm>
          <a:off x="364995" y="1244379"/>
          <a:ext cx="8414025" cy="2408220"/>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occurs between 1</a:t>
                      </a:r>
                      <a:r>
                        <a:rPr lang="en" sz="1650"/>
                        <a:t>–</a:t>
                      </a:r>
                      <a:r>
                        <a:rPr lang="en" sz="1650" u="none" strike="noStrike" cap="none"/>
                        <a:t>12 weeks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Peaks at 10</a:t>
                      </a:r>
                      <a:r>
                        <a:rPr lang="en" sz="1650">
                          <a:solidFill>
                            <a:srgbClr val="000000"/>
                          </a:solidFill>
                        </a:rPr>
                        <a:t>–</a:t>
                      </a:r>
                      <a:r>
                        <a:rPr lang="en" sz="1650" u="none" strike="noStrike" cap="none"/>
                        <a:t>14 days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651" name="Google Shape;651;p54"/>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4"/>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grpSp>
        <p:nvGrpSpPr>
          <p:cNvPr id="653" name="Google Shape;653;p54"/>
          <p:cNvGrpSpPr/>
          <p:nvPr/>
        </p:nvGrpSpPr>
        <p:grpSpPr>
          <a:xfrm>
            <a:off x="2375099" y="3861780"/>
            <a:ext cx="1320014" cy="1016440"/>
            <a:chOff x="766792" y="2138381"/>
            <a:chExt cx="2690063" cy="2071409"/>
          </a:xfrm>
        </p:grpSpPr>
        <p:grpSp>
          <p:nvGrpSpPr>
            <p:cNvPr id="654" name="Google Shape;654;p54"/>
            <p:cNvGrpSpPr/>
            <p:nvPr/>
          </p:nvGrpSpPr>
          <p:grpSpPr>
            <a:xfrm>
              <a:off x="766792" y="2138381"/>
              <a:ext cx="2690063" cy="2071409"/>
              <a:chOff x="6077928" y="3303336"/>
              <a:chExt cx="1398743" cy="1077064"/>
            </a:xfrm>
          </p:grpSpPr>
          <p:grpSp>
            <p:nvGrpSpPr>
              <p:cNvPr id="655" name="Google Shape;655;p54"/>
              <p:cNvGrpSpPr/>
              <p:nvPr/>
            </p:nvGrpSpPr>
            <p:grpSpPr>
              <a:xfrm>
                <a:off x="6077928" y="3303336"/>
                <a:ext cx="1398743" cy="937837"/>
                <a:chOff x="5619327" y="6680160"/>
                <a:chExt cx="1740163" cy="1166755"/>
              </a:xfrm>
            </p:grpSpPr>
            <p:pic>
              <p:nvPicPr>
                <p:cNvPr id="656" name="Google Shape;656;p54"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657" name="Google Shape;657;p54"/>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658" name="Google Shape;658;p54"/>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659" name="Google Shape;659;p54"/>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660" name="Google Shape;660;p54"/>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661" name="Google Shape;661;p54"/>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662" name="Google Shape;662;p54" descr="Resultado de imagen para tiger"/>
          <p:cNvPicPr preferRelativeResize="0"/>
          <p:nvPr/>
        </p:nvPicPr>
        <p:blipFill rotWithShape="1">
          <a:blip r:embed="rId6">
            <a:alphaModFix/>
          </a:blip>
          <a:srcRect/>
          <a:stretch/>
        </p:blipFill>
        <p:spPr>
          <a:xfrm rot="-312019" flipH="1">
            <a:off x="4065081" y="3872293"/>
            <a:ext cx="1013849" cy="995404"/>
          </a:xfrm>
          <a:prstGeom prst="rect">
            <a:avLst/>
          </a:prstGeom>
          <a:noFill/>
          <a:ln>
            <a:noFill/>
          </a:ln>
        </p:spPr>
      </p:pic>
      <p:grpSp>
        <p:nvGrpSpPr>
          <p:cNvPr id="663" name="Google Shape;663;p54"/>
          <p:cNvGrpSpPr/>
          <p:nvPr/>
        </p:nvGrpSpPr>
        <p:grpSpPr>
          <a:xfrm>
            <a:off x="5448894" y="3861789"/>
            <a:ext cx="954373" cy="1016420"/>
            <a:chOff x="3374139" y="1912394"/>
            <a:chExt cx="2188929" cy="2347390"/>
          </a:xfrm>
        </p:grpSpPr>
        <p:pic>
          <p:nvPicPr>
            <p:cNvPr id="664" name="Google Shape;664;p54"/>
            <p:cNvPicPr preferRelativeResize="0"/>
            <p:nvPr/>
          </p:nvPicPr>
          <p:blipFill>
            <a:blip r:embed="rId7">
              <a:alphaModFix/>
            </a:blip>
            <a:stretch>
              <a:fillRect/>
            </a:stretch>
          </p:blipFill>
          <p:spPr>
            <a:xfrm>
              <a:off x="3374139" y="2813057"/>
              <a:ext cx="2188929" cy="1446727"/>
            </a:xfrm>
            <a:prstGeom prst="rect">
              <a:avLst/>
            </a:prstGeom>
            <a:noFill/>
            <a:ln>
              <a:noFill/>
            </a:ln>
          </p:spPr>
        </p:pic>
        <p:pic>
          <p:nvPicPr>
            <p:cNvPr id="665" name="Google Shape;665;p54"/>
            <p:cNvPicPr preferRelativeResize="0"/>
            <p:nvPr/>
          </p:nvPicPr>
          <p:blipFill>
            <a:blip r:embed="rId8">
              <a:alphaModFix/>
            </a:blip>
            <a:stretch>
              <a:fillRect/>
            </a:stretch>
          </p:blipFill>
          <p:spPr>
            <a:xfrm>
              <a:off x="3502103" y="1912394"/>
              <a:ext cx="1419854" cy="1241092"/>
            </a:xfrm>
            <a:prstGeom prst="rect">
              <a:avLst/>
            </a:prstGeom>
            <a:noFill/>
            <a:ln>
              <a:noFill/>
            </a:ln>
          </p:spPr>
        </p:pic>
        <p:sp>
          <p:nvSpPr>
            <p:cNvPr id="666" name="Google Shape;666;p54"/>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667" name="Google Shape;667;p54"/>
            <p:cNvPicPr preferRelativeResize="0"/>
            <p:nvPr/>
          </p:nvPicPr>
          <p:blipFill>
            <a:blip r:embed="rId9">
              <a:alphaModFix/>
            </a:blip>
            <a:stretch>
              <a:fillRect/>
            </a:stretch>
          </p:blipFill>
          <p:spPr>
            <a:xfrm rot="-9181826">
              <a:off x="4239680" y="3841219"/>
              <a:ext cx="89165" cy="237186"/>
            </a:xfrm>
            <a:prstGeom prst="rect">
              <a:avLst/>
            </a:prstGeom>
            <a:noFill/>
            <a:ln>
              <a:noFill/>
            </a:ln>
          </p:spPr>
        </p:pic>
        <p:pic>
          <p:nvPicPr>
            <p:cNvPr id="668" name="Google Shape;668;p54"/>
            <p:cNvPicPr preferRelativeResize="0"/>
            <p:nvPr/>
          </p:nvPicPr>
          <p:blipFill>
            <a:blip r:embed="rId9">
              <a:alphaModFix/>
            </a:blip>
            <a:stretch>
              <a:fillRect/>
            </a:stretch>
          </p:blipFill>
          <p:spPr>
            <a:xfrm rot="-2906577">
              <a:off x="3640666" y="3696122"/>
              <a:ext cx="89169" cy="182729"/>
            </a:xfrm>
            <a:prstGeom prst="rect">
              <a:avLst/>
            </a:prstGeom>
            <a:noFill/>
            <a:ln>
              <a:noFill/>
            </a:ln>
          </p:spPr>
        </p:pic>
      </p:gr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graphicFrame>
        <p:nvGraphicFramePr>
          <p:cNvPr id="673" name="Google Shape;673;p55"/>
          <p:cNvGraphicFramePr/>
          <p:nvPr/>
        </p:nvGraphicFramePr>
        <p:xfrm>
          <a:off x="364995" y="1244379"/>
          <a:ext cx="3000000" cy="3000000"/>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occurs between 1</a:t>
                      </a:r>
                      <a:r>
                        <a:rPr lang="en" sz="1650"/>
                        <a:t>–</a:t>
                      </a:r>
                      <a:r>
                        <a:rPr lang="en" sz="1650" u="none" strike="noStrike" cap="none"/>
                        <a:t>12 weeks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Purpuric (non-blanching), may be 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Peaks at 10</a:t>
                      </a:r>
                      <a:r>
                        <a:rPr lang="en" sz="1650">
                          <a:solidFill>
                            <a:srgbClr val="000000"/>
                          </a:solidFill>
                        </a:rPr>
                        <a:t>–</a:t>
                      </a:r>
                      <a:r>
                        <a:rPr lang="en" sz="1650" u="none" strike="noStrike" cap="none"/>
                        <a:t>14 days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674" name="Google Shape;674;p55"/>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5"/>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grpSp>
        <p:nvGrpSpPr>
          <p:cNvPr id="676" name="Google Shape;676;p55"/>
          <p:cNvGrpSpPr/>
          <p:nvPr/>
        </p:nvGrpSpPr>
        <p:grpSpPr>
          <a:xfrm>
            <a:off x="2375099" y="3861780"/>
            <a:ext cx="1320014" cy="1016440"/>
            <a:chOff x="766792" y="2138381"/>
            <a:chExt cx="2690063" cy="2071409"/>
          </a:xfrm>
        </p:grpSpPr>
        <p:grpSp>
          <p:nvGrpSpPr>
            <p:cNvPr id="677" name="Google Shape;677;p55"/>
            <p:cNvGrpSpPr/>
            <p:nvPr/>
          </p:nvGrpSpPr>
          <p:grpSpPr>
            <a:xfrm>
              <a:off x="766792" y="2138381"/>
              <a:ext cx="2690063" cy="2071409"/>
              <a:chOff x="6077928" y="3303336"/>
              <a:chExt cx="1398743" cy="1077064"/>
            </a:xfrm>
          </p:grpSpPr>
          <p:grpSp>
            <p:nvGrpSpPr>
              <p:cNvPr id="678" name="Google Shape;678;p55"/>
              <p:cNvGrpSpPr/>
              <p:nvPr/>
            </p:nvGrpSpPr>
            <p:grpSpPr>
              <a:xfrm>
                <a:off x="6077928" y="3303336"/>
                <a:ext cx="1398743" cy="937837"/>
                <a:chOff x="5619327" y="6680160"/>
                <a:chExt cx="1740163" cy="1166755"/>
              </a:xfrm>
            </p:grpSpPr>
            <p:pic>
              <p:nvPicPr>
                <p:cNvPr id="679" name="Google Shape;679;p55"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680" name="Google Shape;680;p55"/>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681" name="Google Shape;681;p55"/>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682" name="Google Shape;682;p55"/>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683" name="Google Shape;683;p55"/>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684" name="Google Shape;684;p55"/>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685" name="Google Shape;685;p55" descr="Resultado de imagen para tiger"/>
          <p:cNvPicPr preferRelativeResize="0"/>
          <p:nvPr/>
        </p:nvPicPr>
        <p:blipFill rotWithShape="1">
          <a:blip r:embed="rId6">
            <a:alphaModFix/>
          </a:blip>
          <a:srcRect/>
          <a:stretch/>
        </p:blipFill>
        <p:spPr>
          <a:xfrm rot="-312019" flipH="1">
            <a:off x="4065081" y="3872293"/>
            <a:ext cx="1013849" cy="995404"/>
          </a:xfrm>
          <a:prstGeom prst="rect">
            <a:avLst/>
          </a:prstGeom>
          <a:noFill/>
          <a:ln>
            <a:noFill/>
          </a:ln>
        </p:spPr>
      </p:pic>
      <p:grpSp>
        <p:nvGrpSpPr>
          <p:cNvPr id="686" name="Google Shape;686;p55"/>
          <p:cNvGrpSpPr/>
          <p:nvPr/>
        </p:nvGrpSpPr>
        <p:grpSpPr>
          <a:xfrm>
            <a:off x="5448894" y="3861789"/>
            <a:ext cx="954373" cy="1016420"/>
            <a:chOff x="3374139" y="1912394"/>
            <a:chExt cx="2188929" cy="2347390"/>
          </a:xfrm>
        </p:grpSpPr>
        <p:pic>
          <p:nvPicPr>
            <p:cNvPr id="687" name="Google Shape;687;p55"/>
            <p:cNvPicPr preferRelativeResize="0"/>
            <p:nvPr/>
          </p:nvPicPr>
          <p:blipFill>
            <a:blip r:embed="rId7">
              <a:alphaModFix/>
            </a:blip>
            <a:stretch>
              <a:fillRect/>
            </a:stretch>
          </p:blipFill>
          <p:spPr>
            <a:xfrm>
              <a:off x="3374139" y="2813057"/>
              <a:ext cx="2188929" cy="1446727"/>
            </a:xfrm>
            <a:prstGeom prst="rect">
              <a:avLst/>
            </a:prstGeom>
            <a:noFill/>
            <a:ln>
              <a:noFill/>
            </a:ln>
          </p:spPr>
        </p:pic>
        <p:pic>
          <p:nvPicPr>
            <p:cNvPr id="688" name="Google Shape;688;p55"/>
            <p:cNvPicPr preferRelativeResize="0"/>
            <p:nvPr/>
          </p:nvPicPr>
          <p:blipFill>
            <a:blip r:embed="rId8">
              <a:alphaModFix/>
            </a:blip>
            <a:stretch>
              <a:fillRect/>
            </a:stretch>
          </p:blipFill>
          <p:spPr>
            <a:xfrm>
              <a:off x="3502103" y="1912394"/>
              <a:ext cx="1419854" cy="1241092"/>
            </a:xfrm>
            <a:prstGeom prst="rect">
              <a:avLst/>
            </a:prstGeom>
            <a:noFill/>
            <a:ln>
              <a:noFill/>
            </a:ln>
          </p:spPr>
        </p:pic>
        <p:sp>
          <p:nvSpPr>
            <p:cNvPr id="689" name="Google Shape;689;p55"/>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690" name="Google Shape;690;p55"/>
            <p:cNvPicPr preferRelativeResize="0"/>
            <p:nvPr/>
          </p:nvPicPr>
          <p:blipFill>
            <a:blip r:embed="rId9">
              <a:alphaModFix/>
            </a:blip>
            <a:stretch>
              <a:fillRect/>
            </a:stretch>
          </p:blipFill>
          <p:spPr>
            <a:xfrm rot="-9181826">
              <a:off x="4239680" y="3841219"/>
              <a:ext cx="89165" cy="237186"/>
            </a:xfrm>
            <a:prstGeom prst="rect">
              <a:avLst/>
            </a:prstGeom>
            <a:noFill/>
            <a:ln>
              <a:noFill/>
            </a:ln>
          </p:spPr>
        </p:pic>
        <p:pic>
          <p:nvPicPr>
            <p:cNvPr id="691" name="Google Shape;691;p55"/>
            <p:cNvPicPr preferRelativeResize="0"/>
            <p:nvPr/>
          </p:nvPicPr>
          <p:blipFill>
            <a:blip r:embed="rId9">
              <a:alphaModFix/>
            </a:blip>
            <a:stretch>
              <a:fillRect/>
            </a:stretch>
          </p:blipFill>
          <p:spPr>
            <a:xfrm rot="-2906577">
              <a:off x="3640666" y="3696122"/>
              <a:ext cx="89169" cy="182729"/>
            </a:xfrm>
            <a:prstGeom prst="rect">
              <a:avLst/>
            </a:prstGeom>
            <a:noFill/>
            <a:ln>
              <a:noFill/>
            </a:ln>
          </p:spPr>
        </p:pic>
      </p:gr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aphicFrame>
        <p:nvGraphicFramePr>
          <p:cNvPr id="696" name="Google Shape;696;p56"/>
          <p:cNvGraphicFramePr/>
          <p:nvPr/>
        </p:nvGraphicFramePr>
        <p:xfrm>
          <a:off x="364995" y="1244379"/>
          <a:ext cx="3000000" cy="3000000"/>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occurs between 1</a:t>
                      </a:r>
                      <a:r>
                        <a:rPr lang="en" sz="1650"/>
                        <a:t>–</a:t>
                      </a:r>
                      <a:r>
                        <a:rPr lang="en" sz="1650" u="none" strike="noStrike" cap="none"/>
                        <a:t>12 weeks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Purpuric (non-blanching), may be 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Peaks at 10</a:t>
                      </a:r>
                      <a:r>
                        <a:rPr lang="en" sz="1650">
                          <a:solidFill>
                            <a:srgbClr val="000000"/>
                          </a:solidFill>
                        </a:rPr>
                        <a:t>–</a:t>
                      </a:r>
                      <a:r>
                        <a:rPr lang="en" sz="1650" u="none" strike="noStrike" cap="none"/>
                        <a:t>14 days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Non-tender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697" name="Google Shape;697;p56"/>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6"/>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grpSp>
        <p:nvGrpSpPr>
          <p:cNvPr id="699" name="Google Shape;699;p56"/>
          <p:cNvGrpSpPr/>
          <p:nvPr/>
        </p:nvGrpSpPr>
        <p:grpSpPr>
          <a:xfrm>
            <a:off x="2375099" y="3861780"/>
            <a:ext cx="1320014" cy="1016440"/>
            <a:chOff x="766792" y="2138381"/>
            <a:chExt cx="2690063" cy="2071409"/>
          </a:xfrm>
        </p:grpSpPr>
        <p:grpSp>
          <p:nvGrpSpPr>
            <p:cNvPr id="700" name="Google Shape;700;p56"/>
            <p:cNvGrpSpPr/>
            <p:nvPr/>
          </p:nvGrpSpPr>
          <p:grpSpPr>
            <a:xfrm>
              <a:off x="766792" y="2138381"/>
              <a:ext cx="2690063" cy="2071409"/>
              <a:chOff x="6077928" y="3303336"/>
              <a:chExt cx="1398743" cy="1077064"/>
            </a:xfrm>
          </p:grpSpPr>
          <p:grpSp>
            <p:nvGrpSpPr>
              <p:cNvPr id="701" name="Google Shape;701;p56"/>
              <p:cNvGrpSpPr/>
              <p:nvPr/>
            </p:nvGrpSpPr>
            <p:grpSpPr>
              <a:xfrm>
                <a:off x="6077928" y="3303336"/>
                <a:ext cx="1398743" cy="937837"/>
                <a:chOff x="5619327" y="6680160"/>
                <a:chExt cx="1740163" cy="1166755"/>
              </a:xfrm>
            </p:grpSpPr>
            <p:pic>
              <p:nvPicPr>
                <p:cNvPr id="702" name="Google Shape;702;p56"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703" name="Google Shape;703;p56"/>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704" name="Google Shape;704;p56"/>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705" name="Google Shape;705;p56"/>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706" name="Google Shape;706;p56"/>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707" name="Google Shape;707;p56"/>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708" name="Google Shape;708;p56" descr="Resultado de imagen para tiger"/>
          <p:cNvPicPr preferRelativeResize="0"/>
          <p:nvPr/>
        </p:nvPicPr>
        <p:blipFill rotWithShape="1">
          <a:blip r:embed="rId6">
            <a:alphaModFix/>
          </a:blip>
          <a:srcRect/>
          <a:stretch/>
        </p:blipFill>
        <p:spPr>
          <a:xfrm rot="-312019" flipH="1">
            <a:off x="4065081" y="3872293"/>
            <a:ext cx="1013849" cy="995404"/>
          </a:xfrm>
          <a:prstGeom prst="rect">
            <a:avLst/>
          </a:prstGeom>
          <a:noFill/>
          <a:ln>
            <a:noFill/>
          </a:ln>
        </p:spPr>
      </p:pic>
      <p:grpSp>
        <p:nvGrpSpPr>
          <p:cNvPr id="709" name="Google Shape;709;p56"/>
          <p:cNvGrpSpPr/>
          <p:nvPr/>
        </p:nvGrpSpPr>
        <p:grpSpPr>
          <a:xfrm>
            <a:off x="5448894" y="3861789"/>
            <a:ext cx="954373" cy="1016420"/>
            <a:chOff x="3374139" y="1912394"/>
            <a:chExt cx="2188929" cy="2347390"/>
          </a:xfrm>
        </p:grpSpPr>
        <p:pic>
          <p:nvPicPr>
            <p:cNvPr id="710" name="Google Shape;710;p56"/>
            <p:cNvPicPr preferRelativeResize="0"/>
            <p:nvPr/>
          </p:nvPicPr>
          <p:blipFill>
            <a:blip r:embed="rId7">
              <a:alphaModFix/>
            </a:blip>
            <a:stretch>
              <a:fillRect/>
            </a:stretch>
          </p:blipFill>
          <p:spPr>
            <a:xfrm>
              <a:off x="3374139" y="2813057"/>
              <a:ext cx="2188929" cy="1446727"/>
            </a:xfrm>
            <a:prstGeom prst="rect">
              <a:avLst/>
            </a:prstGeom>
            <a:noFill/>
            <a:ln>
              <a:noFill/>
            </a:ln>
          </p:spPr>
        </p:pic>
        <p:pic>
          <p:nvPicPr>
            <p:cNvPr id="711" name="Google Shape;711;p56"/>
            <p:cNvPicPr preferRelativeResize="0"/>
            <p:nvPr/>
          </p:nvPicPr>
          <p:blipFill>
            <a:blip r:embed="rId8">
              <a:alphaModFix/>
            </a:blip>
            <a:stretch>
              <a:fillRect/>
            </a:stretch>
          </p:blipFill>
          <p:spPr>
            <a:xfrm>
              <a:off x="3502103" y="1912394"/>
              <a:ext cx="1419854" cy="1241092"/>
            </a:xfrm>
            <a:prstGeom prst="rect">
              <a:avLst/>
            </a:prstGeom>
            <a:noFill/>
            <a:ln>
              <a:noFill/>
            </a:ln>
          </p:spPr>
        </p:pic>
        <p:sp>
          <p:nvSpPr>
            <p:cNvPr id="712" name="Google Shape;712;p56"/>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713" name="Google Shape;713;p56"/>
            <p:cNvPicPr preferRelativeResize="0"/>
            <p:nvPr/>
          </p:nvPicPr>
          <p:blipFill>
            <a:blip r:embed="rId9">
              <a:alphaModFix/>
            </a:blip>
            <a:stretch>
              <a:fillRect/>
            </a:stretch>
          </p:blipFill>
          <p:spPr>
            <a:xfrm rot="-9181826">
              <a:off x="4239680" y="3841219"/>
              <a:ext cx="89165" cy="237186"/>
            </a:xfrm>
            <a:prstGeom prst="rect">
              <a:avLst/>
            </a:prstGeom>
            <a:noFill/>
            <a:ln>
              <a:noFill/>
            </a:ln>
          </p:spPr>
        </p:pic>
        <p:pic>
          <p:nvPicPr>
            <p:cNvPr id="714" name="Google Shape;714;p56"/>
            <p:cNvPicPr preferRelativeResize="0"/>
            <p:nvPr/>
          </p:nvPicPr>
          <p:blipFill>
            <a:blip r:embed="rId9">
              <a:alphaModFix/>
            </a:blip>
            <a:stretch>
              <a:fillRect/>
            </a:stretch>
          </p:blipFill>
          <p:spPr>
            <a:xfrm rot="-2906577">
              <a:off x="3640666" y="3696122"/>
              <a:ext cx="89169" cy="182729"/>
            </a:xfrm>
            <a:prstGeom prst="rect">
              <a:avLst/>
            </a:prstGeom>
            <a:noFill/>
            <a:ln>
              <a:noFill/>
            </a:ln>
          </p:spPr>
        </p:pic>
      </p:gr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graphicFrame>
        <p:nvGraphicFramePr>
          <p:cNvPr id="719" name="Google Shape;719;p57"/>
          <p:cNvGraphicFramePr/>
          <p:nvPr/>
        </p:nvGraphicFramePr>
        <p:xfrm>
          <a:off x="364995" y="1244379"/>
          <a:ext cx="3000000" cy="3000000"/>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occurs between 1</a:t>
                      </a:r>
                      <a:r>
                        <a:rPr lang="en" sz="1650"/>
                        <a:t>–</a:t>
                      </a:r>
                      <a:r>
                        <a:rPr lang="en" sz="1650" u="none" strike="noStrike" cap="none"/>
                        <a:t>12 weeks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Purpuric (non-blanching), may be 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Rapidly confluent and wide-spread</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Peaks at 10</a:t>
                      </a:r>
                      <a:r>
                        <a:rPr lang="en" sz="1650">
                          <a:solidFill>
                            <a:srgbClr val="000000"/>
                          </a:solidFill>
                        </a:rPr>
                        <a:t>–</a:t>
                      </a:r>
                      <a:r>
                        <a:rPr lang="en" sz="1650" u="none" strike="noStrike" cap="none"/>
                        <a:t>14 days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Non-tender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720" name="Google Shape;720;p57"/>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7"/>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grpSp>
        <p:nvGrpSpPr>
          <p:cNvPr id="722" name="Google Shape;722;p57"/>
          <p:cNvGrpSpPr/>
          <p:nvPr/>
        </p:nvGrpSpPr>
        <p:grpSpPr>
          <a:xfrm>
            <a:off x="2375099" y="3861780"/>
            <a:ext cx="1320014" cy="1016440"/>
            <a:chOff x="766792" y="2138381"/>
            <a:chExt cx="2690063" cy="2071409"/>
          </a:xfrm>
        </p:grpSpPr>
        <p:grpSp>
          <p:nvGrpSpPr>
            <p:cNvPr id="723" name="Google Shape;723;p57"/>
            <p:cNvGrpSpPr/>
            <p:nvPr/>
          </p:nvGrpSpPr>
          <p:grpSpPr>
            <a:xfrm>
              <a:off x="766792" y="2138381"/>
              <a:ext cx="2690063" cy="2071409"/>
              <a:chOff x="6077928" y="3303336"/>
              <a:chExt cx="1398743" cy="1077064"/>
            </a:xfrm>
          </p:grpSpPr>
          <p:grpSp>
            <p:nvGrpSpPr>
              <p:cNvPr id="724" name="Google Shape;724;p57"/>
              <p:cNvGrpSpPr/>
              <p:nvPr/>
            </p:nvGrpSpPr>
            <p:grpSpPr>
              <a:xfrm>
                <a:off x="6077928" y="3303336"/>
                <a:ext cx="1398743" cy="937837"/>
                <a:chOff x="5619327" y="6680160"/>
                <a:chExt cx="1740163" cy="1166755"/>
              </a:xfrm>
            </p:grpSpPr>
            <p:pic>
              <p:nvPicPr>
                <p:cNvPr id="725" name="Google Shape;725;p57"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726" name="Google Shape;726;p57"/>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727" name="Google Shape;727;p57"/>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728" name="Google Shape;728;p57"/>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729" name="Google Shape;729;p57"/>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730" name="Google Shape;730;p57"/>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731" name="Google Shape;731;p57" descr="Resultado de imagen para tiger"/>
          <p:cNvPicPr preferRelativeResize="0"/>
          <p:nvPr/>
        </p:nvPicPr>
        <p:blipFill rotWithShape="1">
          <a:blip r:embed="rId6">
            <a:alphaModFix/>
          </a:blip>
          <a:srcRect/>
          <a:stretch/>
        </p:blipFill>
        <p:spPr>
          <a:xfrm rot="-312019" flipH="1">
            <a:off x="4065081" y="3872293"/>
            <a:ext cx="1013849" cy="995404"/>
          </a:xfrm>
          <a:prstGeom prst="rect">
            <a:avLst/>
          </a:prstGeom>
          <a:noFill/>
          <a:ln>
            <a:noFill/>
          </a:ln>
        </p:spPr>
      </p:pic>
      <p:grpSp>
        <p:nvGrpSpPr>
          <p:cNvPr id="732" name="Google Shape;732;p57"/>
          <p:cNvGrpSpPr/>
          <p:nvPr/>
        </p:nvGrpSpPr>
        <p:grpSpPr>
          <a:xfrm>
            <a:off x="5448894" y="3861789"/>
            <a:ext cx="954373" cy="1016420"/>
            <a:chOff x="3374139" y="1912394"/>
            <a:chExt cx="2188929" cy="2347390"/>
          </a:xfrm>
        </p:grpSpPr>
        <p:pic>
          <p:nvPicPr>
            <p:cNvPr id="733" name="Google Shape;733;p57"/>
            <p:cNvPicPr preferRelativeResize="0"/>
            <p:nvPr/>
          </p:nvPicPr>
          <p:blipFill>
            <a:blip r:embed="rId7">
              <a:alphaModFix/>
            </a:blip>
            <a:stretch>
              <a:fillRect/>
            </a:stretch>
          </p:blipFill>
          <p:spPr>
            <a:xfrm>
              <a:off x="3374139" y="2813057"/>
              <a:ext cx="2188929" cy="1446727"/>
            </a:xfrm>
            <a:prstGeom prst="rect">
              <a:avLst/>
            </a:prstGeom>
            <a:noFill/>
            <a:ln>
              <a:noFill/>
            </a:ln>
          </p:spPr>
        </p:pic>
        <p:pic>
          <p:nvPicPr>
            <p:cNvPr id="734" name="Google Shape;734;p57"/>
            <p:cNvPicPr preferRelativeResize="0"/>
            <p:nvPr/>
          </p:nvPicPr>
          <p:blipFill>
            <a:blip r:embed="rId8">
              <a:alphaModFix/>
            </a:blip>
            <a:stretch>
              <a:fillRect/>
            </a:stretch>
          </p:blipFill>
          <p:spPr>
            <a:xfrm>
              <a:off x="3502103" y="1912394"/>
              <a:ext cx="1419854" cy="1241092"/>
            </a:xfrm>
            <a:prstGeom prst="rect">
              <a:avLst/>
            </a:prstGeom>
            <a:noFill/>
            <a:ln>
              <a:noFill/>
            </a:ln>
          </p:spPr>
        </p:pic>
        <p:sp>
          <p:nvSpPr>
            <p:cNvPr id="735" name="Google Shape;735;p57"/>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736" name="Google Shape;736;p57"/>
            <p:cNvPicPr preferRelativeResize="0"/>
            <p:nvPr/>
          </p:nvPicPr>
          <p:blipFill>
            <a:blip r:embed="rId9">
              <a:alphaModFix/>
            </a:blip>
            <a:stretch>
              <a:fillRect/>
            </a:stretch>
          </p:blipFill>
          <p:spPr>
            <a:xfrm rot="-9181826">
              <a:off x="4239680" y="3841219"/>
              <a:ext cx="89165" cy="237186"/>
            </a:xfrm>
            <a:prstGeom prst="rect">
              <a:avLst/>
            </a:prstGeom>
            <a:noFill/>
            <a:ln>
              <a:noFill/>
            </a:ln>
          </p:spPr>
        </p:pic>
        <p:pic>
          <p:nvPicPr>
            <p:cNvPr id="737" name="Google Shape;737;p57"/>
            <p:cNvPicPr preferRelativeResize="0"/>
            <p:nvPr/>
          </p:nvPicPr>
          <p:blipFill>
            <a:blip r:embed="rId9">
              <a:alphaModFix/>
            </a:blip>
            <a:stretch>
              <a:fillRect/>
            </a:stretch>
          </p:blipFill>
          <p:spPr>
            <a:xfrm rot="-2906577">
              <a:off x="3640666" y="3696122"/>
              <a:ext cx="89169" cy="182729"/>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1019" name="Google Shape;1019;p85"/>
          <p:cNvPicPr preferRelativeResize="0"/>
          <p:nvPr/>
        </p:nvPicPr>
        <p:blipFill rotWithShape="1">
          <a:blip r:embed="rId3">
            <a:alphaModFix amt="81000"/>
          </a:blip>
          <a:srcRect l="732" r="1620"/>
          <a:stretch/>
        </p:blipFill>
        <p:spPr>
          <a:xfrm rot="10800000" flipH="1">
            <a:off x="71550" y="1051325"/>
            <a:ext cx="8919650" cy="1574050"/>
          </a:xfrm>
          <a:prstGeom prst="rect">
            <a:avLst/>
          </a:prstGeom>
          <a:noFill/>
          <a:ln>
            <a:noFill/>
          </a:ln>
        </p:spPr>
      </p:pic>
      <p:pic>
        <p:nvPicPr>
          <p:cNvPr id="1020" name="Google Shape;1020;p85"/>
          <p:cNvPicPr preferRelativeResize="0"/>
          <p:nvPr/>
        </p:nvPicPr>
        <p:blipFill rotWithShape="1">
          <a:blip r:embed="rId4">
            <a:alphaModFix amt="69000"/>
          </a:blip>
          <a:srcRect l="-732" r="1732"/>
          <a:stretch/>
        </p:blipFill>
        <p:spPr>
          <a:xfrm>
            <a:off x="0" y="2863850"/>
            <a:ext cx="8986324" cy="1518425"/>
          </a:xfrm>
          <a:prstGeom prst="rect">
            <a:avLst/>
          </a:prstGeom>
          <a:noFill/>
          <a:ln>
            <a:noFill/>
          </a:ln>
        </p:spPr>
      </p:pic>
      <p:grpSp>
        <p:nvGrpSpPr>
          <p:cNvPr id="1021" name="Google Shape;1021;p85"/>
          <p:cNvGrpSpPr/>
          <p:nvPr/>
        </p:nvGrpSpPr>
        <p:grpSpPr>
          <a:xfrm>
            <a:off x="66862" y="641425"/>
            <a:ext cx="9010274" cy="4305276"/>
            <a:chOff x="-188325" y="1103550"/>
            <a:chExt cx="9010274" cy="4305276"/>
          </a:xfrm>
        </p:grpSpPr>
        <p:pic>
          <p:nvPicPr>
            <p:cNvPr id="1022" name="Google Shape;1022;p85"/>
            <p:cNvPicPr preferRelativeResize="0"/>
            <p:nvPr/>
          </p:nvPicPr>
          <p:blipFill rotWithShape="1">
            <a:blip r:embed="rId5">
              <a:alphaModFix/>
            </a:blip>
            <a:srcRect l="21935" b="2353"/>
            <a:stretch/>
          </p:blipFill>
          <p:spPr>
            <a:xfrm>
              <a:off x="4715100" y="3140175"/>
              <a:ext cx="4106849" cy="2268651"/>
            </a:xfrm>
            <a:prstGeom prst="rect">
              <a:avLst/>
            </a:prstGeom>
            <a:noFill/>
            <a:ln>
              <a:noFill/>
            </a:ln>
          </p:spPr>
        </p:pic>
        <p:pic>
          <p:nvPicPr>
            <p:cNvPr id="1023" name="Google Shape;1023;p85"/>
            <p:cNvPicPr preferRelativeResize="0"/>
            <p:nvPr/>
          </p:nvPicPr>
          <p:blipFill>
            <a:blip r:embed="rId6">
              <a:alphaModFix/>
            </a:blip>
            <a:stretch>
              <a:fillRect/>
            </a:stretch>
          </p:blipFill>
          <p:spPr>
            <a:xfrm>
              <a:off x="-188325" y="1103550"/>
              <a:ext cx="4903425" cy="2127975"/>
            </a:xfrm>
            <a:prstGeom prst="rect">
              <a:avLst/>
            </a:prstGeom>
            <a:noFill/>
            <a:ln>
              <a:noFill/>
            </a:ln>
          </p:spPr>
        </p:pic>
      </p:grpSp>
      <p:sp>
        <p:nvSpPr>
          <p:cNvPr id="1024" name="Google Shape;1024;p85"/>
          <p:cNvSpPr txBox="1"/>
          <p:nvPr/>
        </p:nvSpPr>
        <p:spPr>
          <a:xfrm rot="-5400000">
            <a:off x="-585949" y="1537300"/>
            <a:ext cx="16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elevated mood</a:t>
            </a:r>
            <a:endParaRPr b="1"/>
          </a:p>
        </p:txBody>
      </p:sp>
      <p:sp>
        <p:nvSpPr>
          <p:cNvPr id="1025" name="Google Shape;1025;p85"/>
          <p:cNvSpPr txBox="1"/>
          <p:nvPr/>
        </p:nvSpPr>
        <p:spPr>
          <a:xfrm rot="-5400000">
            <a:off x="-585949" y="3389574"/>
            <a:ext cx="16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depressed mood</a:t>
            </a:r>
            <a:endParaRPr b="1"/>
          </a:p>
        </p:txBody>
      </p:sp>
      <p:sp>
        <p:nvSpPr>
          <p:cNvPr id="1032" name="Google Shape;1032;p85"/>
          <p:cNvSpPr txBox="1"/>
          <p:nvPr/>
        </p:nvSpPr>
        <p:spPr>
          <a:xfrm>
            <a:off x="4859050" y="898925"/>
            <a:ext cx="38544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dirty="0">
              <a:solidFill>
                <a:srgbClr val="38761D"/>
              </a:solidFill>
            </a:endParaRPr>
          </a:p>
          <a:p>
            <a:pPr marL="0" lvl="0" indent="0" algn="l" rtl="0">
              <a:spcBef>
                <a:spcPts val="0"/>
              </a:spcBef>
              <a:spcAft>
                <a:spcPts val="0"/>
              </a:spcAft>
              <a:buNone/>
            </a:pPr>
            <a:r>
              <a:rPr lang="en" sz="1800" dirty="0"/>
              <a:t>Quetiapine (Seroquel) is a great mood stabilizer (and not much of an antipsychotic), but we call it an antipsychotic. </a:t>
            </a:r>
            <a:endParaRPr sz="1800" dirty="0"/>
          </a:p>
        </p:txBody>
      </p:sp>
      <p:pic>
        <p:nvPicPr>
          <p:cNvPr id="2" name="Google Shape;2755;p169" descr="clipped result image">
            <a:extLst>
              <a:ext uri="{FF2B5EF4-FFF2-40B4-BE49-F238E27FC236}">
                <a16:creationId xmlns:a16="http://schemas.microsoft.com/office/drawing/2014/main" id="{C9F4DFDC-554F-1680-C2B8-E9AF2E855FE8}"/>
              </a:ext>
            </a:extLst>
          </p:cNvPr>
          <p:cNvPicPr preferRelativeResize="0"/>
          <p:nvPr/>
        </p:nvPicPr>
        <p:blipFill rotWithShape="1">
          <a:blip r:embed="rId7">
            <a:alphaModFix/>
          </a:blip>
          <a:srcRect/>
          <a:stretch/>
        </p:blipFill>
        <p:spPr>
          <a:xfrm>
            <a:off x="1443160" y="2300448"/>
            <a:ext cx="964178" cy="600244"/>
          </a:xfrm>
          <a:prstGeom prst="rect">
            <a:avLst/>
          </a:prstGeom>
          <a:noFill/>
          <a:ln>
            <a:noFill/>
          </a:ln>
        </p:spPr>
      </p:pic>
      <p:pic>
        <p:nvPicPr>
          <p:cNvPr id="3" name="Google Shape;2755;p169" descr="clipped result image">
            <a:extLst>
              <a:ext uri="{FF2B5EF4-FFF2-40B4-BE49-F238E27FC236}">
                <a16:creationId xmlns:a16="http://schemas.microsoft.com/office/drawing/2014/main" id="{8E91C05F-BF06-2434-20A5-6D770162BE57}"/>
              </a:ext>
            </a:extLst>
          </p:cNvPr>
          <p:cNvPicPr preferRelativeResize="0"/>
          <p:nvPr/>
        </p:nvPicPr>
        <p:blipFill rotWithShape="1">
          <a:blip r:embed="rId7">
            <a:alphaModFix/>
          </a:blip>
          <a:srcRect/>
          <a:stretch/>
        </p:blipFill>
        <p:spPr>
          <a:xfrm>
            <a:off x="3209536" y="2415028"/>
            <a:ext cx="964178" cy="600244"/>
          </a:xfrm>
          <a:prstGeom prst="rect">
            <a:avLst/>
          </a:prstGeom>
          <a:noFill/>
          <a:ln>
            <a:noFill/>
          </a:ln>
        </p:spPr>
      </p:pic>
      <p:pic>
        <p:nvPicPr>
          <p:cNvPr id="4" name="Google Shape;2755;p169" descr="clipped result image">
            <a:extLst>
              <a:ext uri="{FF2B5EF4-FFF2-40B4-BE49-F238E27FC236}">
                <a16:creationId xmlns:a16="http://schemas.microsoft.com/office/drawing/2014/main" id="{4F6CC6CB-C549-1BF3-CA87-867C7DA614D1}"/>
              </a:ext>
            </a:extLst>
          </p:cNvPr>
          <p:cNvPicPr preferRelativeResize="0"/>
          <p:nvPr/>
        </p:nvPicPr>
        <p:blipFill rotWithShape="1">
          <a:blip r:embed="rId7">
            <a:alphaModFix/>
          </a:blip>
          <a:srcRect/>
          <a:stretch/>
        </p:blipFill>
        <p:spPr>
          <a:xfrm>
            <a:off x="5488157" y="2392878"/>
            <a:ext cx="964178" cy="600244"/>
          </a:xfrm>
          <a:prstGeom prst="rect">
            <a:avLst/>
          </a:prstGeom>
          <a:noFill/>
          <a:ln>
            <a:noFill/>
          </a:ln>
        </p:spPr>
      </p:pic>
      <p:pic>
        <p:nvPicPr>
          <p:cNvPr id="5" name="Google Shape;2755;p169" descr="clipped result image">
            <a:extLst>
              <a:ext uri="{FF2B5EF4-FFF2-40B4-BE49-F238E27FC236}">
                <a16:creationId xmlns:a16="http://schemas.microsoft.com/office/drawing/2014/main" id="{0C16650A-DD7A-7267-540C-E2BDD2DADE78}"/>
              </a:ext>
            </a:extLst>
          </p:cNvPr>
          <p:cNvPicPr preferRelativeResize="0"/>
          <p:nvPr/>
        </p:nvPicPr>
        <p:blipFill rotWithShape="1">
          <a:blip r:embed="rId7">
            <a:alphaModFix/>
          </a:blip>
          <a:srcRect/>
          <a:stretch/>
        </p:blipFill>
        <p:spPr>
          <a:xfrm>
            <a:off x="7282646" y="2468228"/>
            <a:ext cx="964178" cy="600244"/>
          </a:xfrm>
          <a:prstGeom prst="rect">
            <a:avLst/>
          </a:prstGeom>
          <a:noFill/>
          <a:ln>
            <a:noFill/>
          </a:ln>
        </p:spPr>
      </p:pic>
    </p:spTree>
    <p:extLst>
      <p:ext uri="{BB962C8B-B14F-4D97-AF65-F5344CB8AC3E}">
        <p14:creationId xmlns:p14="http://schemas.microsoft.com/office/powerpoint/2010/main" val="35507249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graphicFrame>
        <p:nvGraphicFramePr>
          <p:cNvPr id="742" name="Google Shape;742;p58"/>
          <p:cNvGraphicFramePr/>
          <p:nvPr/>
        </p:nvGraphicFramePr>
        <p:xfrm>
          <a:off x="364995" y="1244379"/>
          <a:ext cx="3000000" cy="3000000"/>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occurs between 1</a:t>
                      </a:r>
                      <a:r>
                        <a:rPr lang="en" sz="1650"/>
                        <a:t>–</a:t>
                      </a:r>
                      <a:r>
                        <a:rPr lang="en" sz="1650" u="none" strike="noStrike" cap="none"/>
                        <a:t>12 weeks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Purpuric (non-blanching), may be 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Rapidly confluent and wide-spread</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Peaks at 10</a:t>
                      </a:r>
                      <a:r>
                        <a:rPr lang="en" sz="1650">
                          <a:solidFill>
                            <a:srgbClr val="000000"/>
                          </a:solidFill>
                        </a:rPr>
                        <a:t>–</a:t>
                      </a:r>
                      <a:r>
                        <a:rPr lang="en" sz="1650" u="none" strike="noStrike" cap="none"/>
                        <a:t>14 days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Non-tender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Spotty (non-confluent)</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743" name="Google Shape;743;p58"/>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8"/>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grpSp>
        <p:nvGrpSpPr>
          <p:cNvPr id="745" name="Google Shape;745;p58"/>
          <p:cNvGrpSpPr/>
          <p:nvPr/>
        </p:nvGrpSpPr>
        <p:grpSpPr>
          <a:xfrm>
            <a:off x="2375099" y="3861780"/>
            <a:ext cx="1320014" cy="1016440"/>
            <a:chOff x="766792" y="2138381"/>
            <a:chExt cx="2690063" cy="2071409"/>
          </a:xfrm>
        </p:grpSpPr>
        <p:grpSp>
          <p:nvGrpSpPr>
            <p:cNvPr id="746" name="Google Shape;746;p58"/>
            <p:cNvGrpSpPr/>
            <p:nvPr/>
          </p:nvGrpSpPr>
          <p:grpSpPr>
            <a:xfrm>
              <a:off x="766792" y="2138381"/>
              <a:ext cx="2690063" cy="2071409"/>
              <a:chOff x="6077928" y="3303336"/>
              <a:chExt cx="1398743" cy="1077064"/>
            </a:xfrm>
          </p:grpSpPr>
          <p:grpSp>
            <p:nvGrpSpPr>
              <p:cNvPr id="747" name="Google Shape;747;p58"/>
              <p:cNvGrpSpPr/>
              <p:nvPr/>
            </p:nvGrpSpPr>
            <p:grpSpPr>
              <a:xfrm>
                <a:off x="6077928" y="3303336"/>
                <a:ext cx="1398743" cy="937837"/>
                <a:chOff x="5619327" y="6680160"/>
                <a:chExt cx="1740163" cy="1166755"/>
              </a:xfrm>
            </p:grpSpPr>
            <p:pic>
              <p:nvPicPr>
                <p:cNvPr id="748" name="Google Shape;748;p58"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749" name="Google Shape;749;p58"/>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750" name="Google Shape;750;p58"/>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751" name="Google Shape;751;p58"/>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752" name="Google Shape;752;p58"/>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753" name="Google Shape;753;p58"/>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754" name="Google Shape;754;p58" descr="Resultado de imagen para tiger"/>
          <p:cNvPicPr preferRelativeResize="0"/>
          <p:nvPr/>
        </p:nvPicPr>
        <p:blipFill rotWithShape="1">
          <a:blip r:embed="rId6">
            <a:alphaModFix/>
          </a:blip>
          <a:srcRect/>
          <a:stretch/>
        </p:blipFill>
        <p:spPr>
          <a:xfrm rot="-312019" flipH="1">
            <a:off x="4065081" y="3872293"/>
            <a:ext cx="1013849" cy="995404"/>
          </a:xfrm>
          <a:prstGeom prst="rect">
            <a:avLst/>
          </a:prstGeom>
          <a:noFill/>
          <a:ln>
            <a:noFill/>
          </a:ln>
        </p:spPr>
      </p:pic>
      <p:grpSp>
        <p:nvGrpSpPr>
          <p:cNvPr id="755" name="Google Shape;755;p58"/>
          <p:cNvGrpSpPr/>
          <p:nvPr/>
        </p:nvGrpSpPr>
        <p:grpSpPr>
          <a:xfrm>
            <a:off x="5448894" y="3861789"/>
            <a:ext cx="954373" cy="1016420"/>
            <a:chOff x="3374139" y="1912394"/>
            <a:chExt cx="2188929" cy="2347390"/>
          </a:xfrm>
        </p:grpSpPr>
        <p:pic>
          <p:nvPicPr>
            <p:cNvPr id="756" name="Google Shape;756;p58"/>
            <p:cNvPicPr preferRelativeResize="0"/>
            <p:nvPr/>
          </p:nvPicPr>
          <p:blipFill>
            <a:blip r:embed="rId7">
              <a:alphaModFix/>
            </a:blip>
            <a:stretch>
              <a:fillRect/>
            </a:stretch>
          </p:blipFill>
          <p:spPr>
            <a:xfrm>
              <a:off x="3374139" y="2813057"/>
              <a:ext cx="2188929" cy="1446727"/>
            </a:xfrm>
            <a:prstGeom prst="rect">
              <a:avLst/>
            </a:prstGeom>
            <a:noFill/>
            <a:ln>
              <a:noFill/>
            </a:ln>
          </p:spPr>
        </p:pic>
        <p:pic>
          <p:nvPicPr>
            <p:cNvPr id="757" name="Google Shape;757;p58"/>
            <p:cNvPicPr preferRelativeResize="0"/>
            <p:nvPr/>
          </p:nvPicPr>
          <p:blipFill>
            <a:blip r:embed="rId8">
              <a:alphaModFix/>
            </a:blip>
            <a:stretch>
              <a:fillRect/>
            </a:stretch>
          </p:blipFill>
          <p:spPr>
            <a:xfrm>
              <a:off x="3502103" y="1912394"/>
              <a:ext cx="1419854" cy="1241092"/>
            </a:xfrm>
            <a:prstGeom prst="rect">
              <a:avLst/>
            </a:prstGeom>
            <a:noFill/>
            <a:ln>
              <a:noFill/>
            </a:ln>
          </p:spPr>
        </p:pic>
        <p:sp>
          <p:nvSpPr>
            <p:cNvPr id="758" name="Google Shape;758;p58"/>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759" name="Google Shape;759;p58"/>
            <p:cNvPicPr preferRelativeResize="0"/>
            <p:nvPr/>
          </p:nvPicPr>
          <p:blipFill>
            <a:blip r:embed="rId9">
              <a:alphaModFix/>
            </a:blip>
            <a:stretch>
              <a:fillRect/>
            </a:stretch>
          </p:blipFill>
          <p:spPr>
            <a:xfrm rot="-9181826">
              <a:off x="4239680" y="3841219"/>
              <a:ext cx="89165" cy="237186"/>
            </a:xfrm>
            <a:prstGeom prst="rect">
              <a:avLst/>
            </a:prstGeom>
            <a:noFill/>
            <a:ln>
              <a:noFill/>
            </a:ln>
          </p:spPr>
        </p:pic>
        <p:pic>
          <p:nvPicPr>
            <p:cNvPr id="760" name="Google Shape;760;p58"/>
            <p:cNvPicPr preferRelativeResize="0"/>
            <p:nvPr/>
          </p:nvPicPr>
          <p:blipFill>
            <a:blip r:embed="rId9">
              <a:alphaModFix/>
            </a:blip>
            <a:stretch>
              <a:fillRect/>
            </a:stretch>
          </p:blipFill>
          <p:spPr>
            <a:xfrm rot="-2906577">
              <a:off x="3640666" y="3696122"/>
              <a:ext cx="89169" cy="182729"/>
            </a:xfrm>
            <a:prstGeom prst="rect">
              <a:avLst/>
            </a:prstGeom>
            <a:noFill/>
            <a:ln>
              <a:noFill/>
            </a:ln>
          </p:spPr>
        </p:pic>
      </p:gr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graphicFrame>
        <p:nvGraphicFramePr>
          <p:cNvPr id="765" name="Google Shape;765;p59"/>
          <p:cNvGraphicFramePr/>
          <p:nvPr/>
        </p:nvGraphicFramePr>
        <p:xfrm>
          <a:off x="364995" y="1244379"/>
          <a:ext cx="3000000" cy="3000000"/>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occurs between 1</a:t>
                      </a:r>
                      <a:r>
                        <a:rPr lang="en" sz="1650"/>
                        <a:t>–</a:t>
                      </a:r>
                      <a:r>
                        <a:rPr lang="en" sz="1650" u="none" strike="noStrike" cap="none"/>
                        <a:t>12 weeks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Purpuric (non-blanching), may be 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Rapidly confluent and wide-spread</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involves neck and above</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Peaks at 10</a:t>
                      </a:r>
                      <a:r>
                        <a:rPr lang="en" sz="1650">
                          <a:solidFill>
                            <a:srgbClr val="000000"/>
                          </a:solidFill>
                        </a:rPr>
                        <a:t>–</a:t>
                      </a:r>
                      <a:r>
                        <a:rPr lang="en" sz="1650" u="none" strike="noStrike" cap="none"/>
                        <a:t>14 days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Non-tender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Spotty (non-confluent)</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766" name="Google Shape;766;p59"/>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9"/>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grpSp>
        <p:nvGrpSpPr>
          <p:cNvPr id="768" name="Google Shape;768;p59"/>
          <p:cNvGrpSpPr/>
          <p:nvPr/>
        </p:nvGrpSpPr>
        <p:grpSpPr>
          <a:xfrm>
            <a:off x="2375099" y="3861780"/>
            <a:ext cx="1320014" cy="1016440"/>
            <a:chOff x="766792" y="2138381"/>
            <a:chExt cx="2690063" cy="2071409"/>
          </a:xfrm>
        </p:grpSpPr>
        <p:grpSp>
          <p:nvGrpSpPr>
            <p:cNvPr id="769" name="Google Shape;769;p59"/>
            <p:cNvGrpSpPr/>
            <p:nvPr/>
          </p:nvGrpSpPr>
          <p:grpSpPr>
            <a:xfrm>
              <a:off x="766792" y="2138381"/>
              <a:ext cx="2690063" cy="2071409"/>
              <a:chOff x="6077928" y="3303336"/>
              <a:chExt cx="1398743" cy="1077064"/>
            </a:xfrm>
          </p:grpSpPr>
          <p:grpSp>
            <p:nvGrpSpPr>
              <p:cNvPr id="770" name="Google Shape;770;p59"/>
              <p:cNvGrpSpPr/>
              <p:nvPr/>
            </p:nvGrpSpPr>
            <p:grpSpPr>
              <a:xfrm>
                <a:off x="6077928" y="3303336"/>
                <a:ext cx="1398743" cy="937837"/>
                <a:chOff x="5619327" y="6680160"/>
                <a:chExt cx="1740163" cy="1166755"/>
              </a:xfrm>
            </p:grpSpPr>
            <p:pic>
              <p:nvPicPr>
                <p:cNvPr id="771" name="Google Shape;771;p59"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772" name="Google Shape;772;p59"/>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773" name="Google Shape;773;p59"/>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774" name="Google Shape;774;p59"/>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775" name="Google Shape;775;p59"/>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776" name="Google Shape;776;p59"/>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777" name="Google Shape;777;p59" descr="Resultado de imagen para tiger"/>
          <p:cNvPicPr preferRelativeResize="0"/>
          <p:nvPr/>
        </p:nvPicPr>
        <p:blipFill rotWithShape="1">
          <a:blip r:embed="rId6">
            <a:alphaModFix/>
          </a:blip>
          <a:srcRect/>
          <a:stretch/>
        </p:blipFill>
        <p:spPr>
          <a:xfrm rot="-312019" flipH="1">
            <a:off x="4065081" y="3872293"/>
            <a:ext cx="1013849" cy="995404"/>
          </a:xfrm>
          <a:prstGeom prst="rect">
            <a:avLst/>
          </a:prstGeom>
          <a:noFill/>
          <a:ln>
            <a:noFill/>
          </a:ln>
        </p:spPr>
      </p:pic>
      <p:grpSp>
        <p:nvGrpSpPr>
          <p:cNvPr id="778" name="Google Shape;778;p59"/>
          <p:cNvGrpSpPr/>
          <p:nvPr/>
        </p:nvGrpSpPr>
        <p:grpSpPr>
          <a:xfrm>
            <a:off x="5448894" y="3861789"/>
            <a:ext cx="954373" cy="1016420"/>
            <a:chOff x="3374139" y="1912394"/>
            <a:chExt cx="2188929" cy="2347390"/>
          </a:xfrm>
        </p:grpSpPr>
        <p:pic>
          <p:nvPicPr>
            <p:cNvPr id="779" name="Google Shape;779;p59"/>
            <p:cNvPicPr preferRelativeResize="0"/>
            <p:nvPr/>
          </p:nvPicPr>
          <p:blipFill>
            <a:blip r:embed="rId7">
              <a:alphaModFix/>
            </a:blip>
            <a:stretch>
              <a:fillRect/>
            </a:stretch>
          </p:blipFill>
          <p:spPr>
            <a:xfrm>
              <a:off x="3374139" y="2813057"/>
              <a:ext cx="2188929" cy="1446727"/>
            </a:xfrm>
            <a:prstGeom prst="rect">
              <a:avLst/>
            </a:prstGeom>
            <a:noFill/>
            <a:ln>
              <a:noFill/>
            </a:ln>
          </p:spPr>
        </p:pic>
        <p:pic>
          <p:nvPicPr>
            <p:cNvPr id="780" name="Google Shape;780;p59"/>
            <p:cNvPicPr preferRelativeResize="0"/>
            <p:nvPr/>
          </p:nvPicPr>
          <p:blipFill>
            <a:blip r:embed="rId8">
              <a:alphaModFix/>
            </a:blip>
            <a:stretch>
              <a:fillRect/>
            </a:stretch>
          </p:blipFill>
          <p:spPr>
            <a:xfrm>
              <a:off x="3502103" y="1912394"/>
              <a:ext cx="1419854" cy="1241092"/>
            </a:xfrm>
            <a:prstGeom prst="rect">
              <a:avLst/>
            </a:prstGeom>
            <a:noFill/>
            <a:ln>
              <a:noFill/>
            </a:ln>
          </p:spPr>
        </p:pic>
        <p:sp>
          <p:nvSpPr>
            <p:cNvPr id="781" name="Google Shape;781;p59"/>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782" name="Google Shape;782;p59"/>
            <p:cNvPicPr preferRelativeResize="0"/>
            <p:nvPr/>
          </p:nvPicPr>
          <p:blipFill>
            <a:blip r:embed="rId9">
              <a:alphaModFix/>
            </a:blip>
            <a:stretch>
              <a:fillRect/>
            </a:stretch>
          </p:blipFill>
          <p:spPr>
            <a:xfrm rot="-9181826">
              <a:off x="4239680" y="3841219"/>
              <a:ext cx="89165" cy="237186"/>
            </a:xfrm>
            <a:prstGeom prst="rect">
              <a:avLst/>
            </a:prstGeom>
            <a:noFill/>
            <a:ln>
              <a:noFill/>
            </a:ln>
          </p:spPr>
        </p:pic>
        <p:pic>
          <p:nvPicPr>
            <p:cNvPr id="783" name="Google Shape;783;p59"/>
            <p:cNvPicPr preferRelativeResize="0"/>
            <p:nvPr/>
          </p:nvPicPr>
          <p:blipFill>
            <a:blip r:embed="rId9">
              <a:alphaModFix/>
            </a:blip>
            <a:stretch>
              <a:fillRect/>
            </a:stretch>
          </p:blipFill>
          <p:spPr>
            <a:xfrm rot="-2906577">
              <a:off x="3640666" y="3696122"/>
              <a:ext cx="89169" cy="182729"/>
            </a:xfrm>
            <a:prstGeom prst="rect">
              <a:avLst/>
            </a:prstGeom>
            <a:noFill/>
            <a:ln>
              <a:noFill/>
            </a:ln>
          </p:spPr>
        </p:pic>
      </p:gr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graphicFrame>
        <p:nvGraphicFramePr>
          <p:cNvPr id="788" name="Google Shape;788;p60"/>
          <p:cNvGraphicFramePr/>
          <p:nvPr/>
        </p:nvGraphicFramePr>
        <p:xfrm>
          <a:off x="364995" y="1244379"/>
          <a:ext cx="3000000" cy="3000000"/>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occurs between 1</a:t>
                      </a:r>
                      <a:r>
                        <a:rPr lang="en" sz="1650"/>
                        <a:t>–</a:t>
                      </a:r>
                      <a:r>
                        <a:rPr lang="en" sz="1650" u="none" strike="noStrike" cap="none"/>
                        <a:t>12 weeks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Purpuric (non-blanching), may be 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Rapidly confluent and wide-spread</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involves neck and above</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Peaks at 10</a:t>
                      </a:r>
                      <a:r>
                        <a:rPr lang="en" sz="1650">
                          <a:solidFill>
                            <a:srgbClr val="000000"/>
                          </a:solidFill>
                        </a:rPr>
                        <a:t>–</a:t>
                      </a:r>
                      <a:r>
                        <a:rPr lang="en" sz="1650" u="none" strike="noStrike" cap="none"/>
                        <a:t>14 days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Non-tender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Spotty (non-confluent)</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Below the neck</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789" name="Google Shape;789;p60"/>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0"/>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grpSp>
        <p:nvGrpSpPr>
          <p:cNvPr id="791" name="Google Shape;791;p60"/>
          <p:cNvGrpSpPr/>
          <p:nvPr/>
        </p:nvGrpSpPr>
        <p:grpSpPr>
          <a:xfrm>
            <a:off x="2375099" y="3861780"/>
            <a:ext cx="1320014" cy="1016440"/>
            <a:chOff x="766792" y="2138381"/>
            <a:chExt cx="2690063" cy="2071409"/>
          </a:xfrm>
        </p:grpSpPr>
        <p:grpSp>
          <p:nvGrpSpPr>
            <p:cNvPr id="792" name="Google Shape;792;p60"/>
            <p:cNvGrpSpPr/>
            <p:nvPr/>
          </p:nvGrpSpPr>
          <p:grpSpPr>
            <a:xfrm>
              <a:off x="766792" y="2138381"/>
              <a:ext cx="2690063" cy="2071409"/>
              <a:chOff x="6077928" y="3303336"/>
              <a:chExt cx="1398743" cy="1077064"/>
            </a:xfrm>
          </p:grpSpPr>
          <p:grpSp>
            <p:nvGrpSpPr>
              <p:cNvPr id="793" name="Google Shape;793;p60"/>
              <p:cNvGrpSpPr/>
              <p:nvPr/>
            </p:nvGrpSpPr>
            <p:grpSpPr>
              <a:xfrm>
                <a:off x="6077928" y="3303336"/>
                <a:ext cx="1398743" cy="937837"/>
                <a:chOff x="5619327" y="6680160"/>
                <a:chExt cx="1740163" cy="1166755"/>
              </a:xfrm>
            </p:grpSpPr>
            <p:pic>
              <p:nvPicPr>
                <p:cNvPr id="794" name="Google Shape;794;p60"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795" name="Google Shape;795;p60"/>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796" name="Google Shape;796;p60"/>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797" name="Google Shape;797;p60"/>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798" name="Google Shape;798;p60"/>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799" name="Google Shape;799;p60"/>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800" name="Google Shape;800;p60" descr="Resultado de imagen para tiger"/>
          <p:cNvPicPr preferRelativeResize="0"/>
          <p:nvPr/>
        </p:nvPicPr>
        <p:blipFill rotWithShape="1">
          <a:blip r:embed="rId6">
            <a:alphaModFix/>
          </a:blip>
          <a:srcRect/>
          <a:stretch/>
        </p:blipFill>
        <p:spPr>
          <a:xfrm rot="-312019" flipH="1">
            <a:off x="4065081" y="3872293"/>
            <a:ext cx="1013849" cy="995404"/>
          </a:xfrm>
          <a:prstGeom prst="rect">
            <a:avLst/>
          </a:prstGeom>
          <a:noFill/>
          <a:ln>
            <a:noFill/>
          </a:ln>
        </p:spPr>
      </p:pic>
      <p:grpSp>
        <p:nvGrpSpPr>
          <p:cNvPr id="801" name="Google Shape;801;p60"/>
          <p:cNvGrpSpPr/>
          <p:nvPr/>
        </p:nvGrpSpPr>
        <p:grpSpPr>
          <a:xfrm>
            <a:off x="5448894" y="3861789"/>
            <a:ext cx="954373" cy="1016420"/>
            <a:chOff x="3374139" y="1912394"/>
            <a:chExt cx="2188929" cy="2347390"/>
          </a:xfrm>
        </p:grpSpPr>
        <p:pic>
          <p:nvPicPr>
            <p:cNvPr id="802" name="Google Shape;802;p60"/>
            <p:cNvPicPr preferRelativeResize="0"/>
            <p:nvPr/>
          </p:nvPicPr>
          <p:blipFill>
            <a:blip r:embed="rId7">
              <a:alphaModFix/>
            </a:blip>
            <a:stretch>
              <a:fillRect/>
            </a:stretch>
          </p:blipFill>
          <p:spPr>
            <a:xfrm>
              <a:off x="3374139" y="2813057"/>
              <a:ext cx="2188929" cy="1446727"/>
            </a:xfrm>
            <a:prstGeom prst="rect">
              <a:avLst/>
            </a:prstGeom>
            <a:noFill/>
            <a:ln>
              <a:noFill/>
            </a:ln>
          </p:spPr>
        </p:pic>
        <p:pic>
          <p:nvPicPr>
            <p:cNvPr id="803" name="Google Shape;803;p60"/>
            <p:cNvPicPr preferRelativeResize="0"/>
            <p:nvPr/>
          </p:nvPicPr>
          <p:blipFill>
            <a:blip r:embed="rId8">
              <a:alphaModFix/>
            </a:blip>
            <a:stretch>
              <a:fillRect/>
            </a:stretch>
          </p:blipFill>
          <p:spPr>
            <a:xfrm>
              <a:off x="3502103" y="1912394"/>
              <a:ext cx="1419854" cy="1241092"/>
            </a:xfrm>
            <a:prstGeom prst="rect">
              <a:avLst/>
            </a:prstGeom>
            <a:noFill/>
            <a:ln>
              <a:noFill/>
            </a:ln>
          </p:spPr>
        </p:pic>
        <p:sp>
          <p:nvSpPr>
            <p:cNvPr id="804" name="Google Shape;804;p60"/>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805" name="Google Shape;805;p60"/>
            <p:cNvPicPr preferRelativeResize="0"/>
            <p:nvPr/>
          </p:nvPicPr>
          <p:blipFill>
            <a:blip r:embed="rId9">
              <a:alphaModFix/>
            </a:blip>
            <a:stretch>
              <a:fillRect/>
            </a:stretch>
          </p:blipFill>
          <p:spPr>
            <a:xfrm rot="-9181826">
              <a:off x="4239680" y="3841219"/>
              <a:ext cx="89165" cy="237186"/>
            </a:xfrm>
            <a:prstGeom prst="rect">
              <a:avLst/>
            </a:prstGeom>
            <a:noFill/>
            <a:ln>
              <a:noFill/>
            </a:ln>
          </p:spPr>
        </p:pic>
        <p:pic>
          <p:nvPicPr>
            <p:cNvPr id="806" name="Google Shape;806;p60"/>
            <p:cNvPicPr preferRelativeResize="0"/>
            <p:nvPr/>
          </p:nvPicPr>
          <p:blipFill>
            <a:blip r:embed="rId9">
              <a:alphaModFix/>
            </a:blip>
            <a:stretch>
              <a:fillRect/>
            </a:stretch>
          </p:blipFill>
          <p:spPr>
            <a:xfrm rot="-2906577">
              <a:off x="3640666" y="3696122"/>
              <a:ext cx="89169" cy="182729"/>
            </a:xfrm>
            <a:prstGeom prst="rect">
              <a:avLst/>
            </a:prstGeom>
            <a:noFill/>
            <a:ln>
              <a:noFill/>
            </a:ln>
          </p:spPr>
        </p:pic>
      </p:gr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graphicFrame>
        <p:nvGraphicFramePr>
          <p:cNvPr id="811" name="Google Shape;811;p61"/>
          <p:cNvGraphicFramePr/>
          <p:nvPr/>
        </p:nvGraphicFramePr>
        <p:xfrm>
          <a:off x="364995" y="1244379"/>
          <a:ext cx="3000000" cy="3000000"/>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occurs between 1</a:t>
                      </a:r>
                      <a:r>
                        <a:rPr lang="en" sz="1650"/>
                        <a:t>–</a:t>
                      </a:r>
                      <a:r>
                        <a:rPr lang="en" sz="1650" u="none" strike="noStrike" cap="none"/>
                        <a:t>12 weeks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Purpuric (non-blanching), may be 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Rapidly confluent and wide-spread</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involves neck and above</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Can involve conjunctiva, mucous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a:t>     </a:t>
                      </a:r>
                      <a:r>
                        <a:rPr lang="en" sz="1650" u="none" strike="noStrike" cap="none"/>
                        <a:t>membranes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Peaks at 10</a:t>
                      </a:r>
                      <a:r>
                        <a:rPr lang="en" sz="1650">
                          <a:solidFill>
                            <a:srgbClr val="000000"/>
                          </a:solidFill>
                        </a:rPr>
                        <a:t>–</a:t>
                      </a:r>
                      <a:r>
                        <a:rPr lang="en" sz="1650" u="none" strike="noStrike" cap="none"/>
                        <a:t>14 days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Non-tender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Spotty (non-confluent)</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Below the neck</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812" name="Google Shape;812;p6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6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grpSp>
        <p:nvGrpSpPr>
          <p:cNvPr id="814" name="Google Shape;814;p61"/>
          <p:cNvGrpSpPr/>
          <p:nvPr/>
        </p:nvGrpSpPr>
        <p:grpSpPr>
          <a:xfrm>
            <a:off x="2375099" y="4072629"/>
            <a:ext cx="1320014" cy="1016440"/>
            <a:chOff x="766792" y="2138381"/>
            <a:chExt cx="2690063" cy="2071409"/>
          </a:xfrm>
        </p:grpSpPr>
        <p:grpSp>
          <p:nvGrpSpPr>
            <p:cNvPr id="815" name="Google Shape;815;p61"/>
            <p:cNvGrpSpPr/>
            <p:nvPr/>
          </p:nvGrpSpPr>
          <p:grpSpPr>
            <a:xfrm>
              <a:off x="766792" y="2138381"/>
              <a:ext cx="2690063" cy="2071409"/>
              <a:chOff x="6077928" y="3303336"/>
              <a:chExt cx="1398743" cy="1077064"/>
            </a:xfrm>
          </p:grpSpPr>
          <p:grpSp>
            <p:nvGrpSpPr>
              <p:cNvPr id="816" name="Google Shape;816;p61"/>
              <p:cNvGrpSpPr/>
              <p:nvPr/>
            </p:nvGrpSpPr>
            <p:grpSpPr>
              <a:xfrm>
                <a:off x="6077928" y="3303336"/>
                <a:ext cx="1398743" cy="937837"/>
                <a:chOff x="5619327" y="6680160"/>
                <a:chExt cx="1740163" cy="1166755"/>
              </a:xfrm>
            </p:grpSpPr>
            <p:pic>
              <p:nvPicPr>
                <p:cNvPr id="817" name="Google Shape;817;p61"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818" name="Google Shape;818;p61"/>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819" name="Google Shape;819;p61"/>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820" name="Google Shape;820;p61"/>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821" name="Google Shape;821;p61"/>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822" name="Google Shape;822;p61"/>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823" name="Google Shape;823;p61" descr="Resultado de imagen para tiger"/>
          <p:cNvPicPr preferRelativeResize="0"/>
          <p:nvPr/>
        </p:nvPicPr>
        <p:blipFill rotWithShape="1">
          <a:blip r:embed="rId6">
            <a:alphaModFix/>
          </a:blip>
          <a:srcRect/>
          <a:stretch/>
        </p:blipFill>
        <p:spPr>
          <a:xfrm rot="-312019" flipH="1">
            <a:off x="4065081" y="4083142"/>
            <a:ext cx="1013849" cy="995404"/>
          </a:xfrm>
          <a:prstGeom prst="rect">
            <a:avLst/>
          </a:prstGeom>
          <a:noFill/>
          <a:ln>
            <a:noFill/>
          </a:ln>
        </p:spPr>
      </p:pic>
      <p:grpSp>
        <p:nvGrpSpPr>
          <p:cNvPr id="824" name="Google Shape;824;p61"/>
          <p:cNvGrpSpPr/>
          <p:nvPr/>
        </p:nvGrpSpPr>
        <p:grpSpPr>
          <a:xfrm>
            <a:off x="5448894" y="4072637"/>
            <a:ext cx="954373" cy="1016420"/>
            <a:chOff x="3374139" y="1912394"/>
            <a:chExt cx="2188929" cy="2347390"/>
          </a:xfrm>
        </p:grpSpPr>
        <p:pic>
          <p:nvPicPr>
            <p:cNvPr id="825" name="Google Shape;825;p61"/>
            <p:cNvPicPr preferRelativeResize="0"/>
            <p:nvPr/>
          </p:nvPicPr>
          <p:blipFill>
            <a:blip r:embed="rId7">
              <a:alphaModFix/>
            </a:blip>
            <a:stretch>
              <a:fillRect/>
            </a:stretch>
          </p:blipFill>
          <p:spPr>
            <a:xfrm>
              <a:off x="3374139" y="2813057"/>
              <a:ext cx="2188929" cy="1446727"/>
            </a:xfrm>
            <a:prstGeom prst="rect">
              <a:avLst/>
            </a:prstGeom>
            <a:noFill/>
            <a:ln>
              <a:noFill/>
            </a:ln>
          </p:spPr>
        </p:pic>
        <p:pic>
          <p:nvPicPr>
            <p:cNvPr id="826" name="Google Shape;826;p61"/>
            <p:cNvPicPr preferRelativeResize="0"/>
            <p:nvPr/>
          </p:nvPicPr>
          <p:blipFill>
            <a:blip r:embed="rId8">
              <a:alphaModFix/>
            </a:blip>
            <a:stretch>
              <a:fillRect/>
            </a:stretch>
          </p:blipFill>
          <p:spPr>
            <a:xfrm>
              <a:off x="3502103" y="1912394"/>
              <a:ext cx="1419854" cy="1241092"/>
            </a:xfrm>
            <a:prstGeom prst="rect">
              <a:avLst/>
            </a:prstGeom>
            <a:noFill/>
            <a:ln>
              <a:noFill/>
            </a:ln>
          </p:spPr>
        </p:pic>
        <p:sp>
          <p:nvSpPr>
            <p:cNvPr id="827" name="Google Shape;827;p61"/>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828" name="Google Shape;828;p61"/>
            <p:cNvPicPr preferRelativeResize="0"/>
            <p:nvPr/>
          </p:nvPicPr>
          <p:blipFill>
            <a:blip r:embed="rId9">
              <a:alphaModFix/>
            </a:blip>
            <a:stretch>
              <a:fillRect/>
            </a:stretch>
          </p:blipFill>
          <p:spPr>
            <a:xfrm rot="-9181826">
              <a:off x="4239680" y="3841219"/>
              <a:ext cx="89165" cy="237186"/>
            </a:xfrm>
            <a:prstGeom prst="rect">
              <a:avLst/>
            </a:prstGeom>
            <a:noFill/>
            <a:ln>
              <a:noFill/>
            </a:ln>
          </p:spPr>
        </p:pic>
        <p:pic>
          <p:nvPicPr>
            <p:cNvPr id="829" name="Google Shape;829;p61"/>
            <p:cNvPicPr preferRelativeResize="0"/>
            <p:nvPr/>
          </p:nvPicPr>
          <p:blipFill>
            <a:blip r:embed="rId9">
              <a:alphaModFix/>
            </a:blip>
            <a:stretch>
              <a:fillRect/>
            </a:stretch>
          </p:blipFill>
          <p:spPr>
            <a:xfrm rot="-2906577">
              <a:off x="3640666" y="3696122"/>
              <a:ext cx="89169" cy="182729"/>
            </a:xfrm>
            <a:prstGeom prst="rect">
              <a:avLst/>
            </a:prstGeom>
            <a:noFill/>
            <a:ln>
              <a:noFill/>
            </a:ln>
          </p:spPr>
        </p:pic>
      </p:gr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graphicFrame>
        <p:nvGraphicFramePr>
          <p:cNvPr id="834" name="Google Shape;834;p62"/>
          <p:cNvGraphicFramePr/>
          <p:nvPr/>
        </p:nvGraphicFramePr>
        <p:xfrm>
          <a:off x="364995" y="1244379"/>
          <a:ext cx="3000000" cy="3000000"/>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occurs between 1</a:t>
                      </a:r>
                      <a:r>
                        <a:rPr lang="en" sz="1650"/>
                        <a:t>–</a:t>
                      </a:r>
                      <a:r>
                        <a:rPr lang="en" sz="1650" u="none" strike="noStrike" cap="none"/>
                        <a:t>12 weeks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Purpuric (non-blanching), may be 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Rapidly confluent and wide-spread</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involves neck and above</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Can involve conjunctiva, mucous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a:t>     </a:t>
                      </a:r>
                      <a:r>
                        <a:rPr lang="en" sz="1650" u="none" strike="noStrike" cap="none"/>
                        <a:t>membranes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Peaks at 10</a:t>
                      </a:r>
                      <a:r>
                        <a:rPr lang="en" sz="1650">
                          <a:solidFill>
                            <a:srgbClr val="000000"/>
                          </a:solidFill>
                        </a:rPr>
                        <a:t>–</a:t>
                      </a:r>
                      <a:r>
                        <a:rPr lang="en" sz="1650" u="none" strike="noStrike" cap="none"/>
                        <a:t>14 days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Non-tender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Spotty (non-confluent)</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Below the neck</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 involvement of mucous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a:t>     </a:t>
                      </a:r>
                      <a:r>
                        <a:rPr lang="en" sz="1650" u="none" strike="noStrike" cap="none"/>
                        <a:t>membranes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835" name="Google Shape;835;p62"/>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2"/>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grpSp>
        <p:nvGrpSpPr>
          <p:cNvPr id="837" name="Google Shape;837;p62"/>
          <p:cNvGrpSpPr/>
          <p:nvPr/>
        </p:nvGrpSpPr>
        <p:grpSpPr>
          <a:xfrm>
            <a:off x="2375099" y="4072629"/>
            <a:ext cx="1320014" cy="1016440"/>
            <a:chOff x="766792" y="2138381"/>
            <a:chExt cx="2690063" cy="2071409"/>
          </a:xfrm>
        </p:grpSpPr>
        <p:grpSp>
          <p:nvGrpSpPr>
            <p:cNvPr id="838" name="Google Shape;838;p62"/>
            <p:cNvGrpSpPr/>
            <p:nvPr/>
          </p:nvGrpSpPr>
          <p:grpSpPr>
            <a:xfrm>
              <a:off x="766792" y="2138381"/>
              <a:ext cx="2690063" cy="2071409"/>
              <a:chOff x="6077928" y="3303336"/>
              <a:chExt cx="1398743" cy="1077064"/>
            </a:xfrm>
          </p:grpSpPr>
          <p:grpSp>
            <p:nvGrpSpPr>
              <p:cNvPr id="839" name="Google Shape;839;p62"/>
              <p:cNvGrpSpPr/>
              <p:nvPr/>
            </p:nvGrpSpPr>
            <p:grpSpPr>
              <a:xfrm>
                <a:off x="6077928" y="3303336"/>
                <a:ext cx="1398743" cy="937837"/>
                <a:chOff x="5619327" y="6680160"/>
                <a:chExt cx="1740163" cy="1166755"/>
              </a:xfrm>
            </p:grpSpPr>
            <p:pic>
              <p:nvPicPr>
                <p:cNvPr id="840" name="Google Shape;840;p62"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841" name="Google Shape;841;p62"/>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842" name="Google Shape;842;p62"/>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843" name="Google Shape;843;p62"/>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844" name="Google Shape;844;p62"/>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845" name="Google Shape;845;p62"/>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846" name="Google Shape;846;p62" descr="Resultado de imagen para tiger"/>
          <p:cNvPicPr preferRelativeResize="0"/>
          <p:nvPr/>
        </p:nvPicPr>
        <p:blipFill rotWithShape="1">
          <a:blip r:embed="rId6">
            <a:alphaModFix/>
          </a:blip>
          <a:srcRect/>
          <a:stretch/>
        </p:blipFill>
        <p:spPr>
          <a:xfrm rot="-312019" flipH="1">
            <a:off x="4065081" y="4083142"/>
            <a:ext cx="1013849" cy="995404"/>
          </a:xfrm>
          <a:prstGeom prst="rect">
            <a:avLst/>
          </a:prstGeom>
          <a:noFill/>
          <a:ln>
            <a:noFill/>
          </a:ln>
        </p:spPr>
      </p:pic>
      <p:grpSp>
        <p:nvGrpSpPr>
          <p:cNvPr id="847" name="Google Shape;847;p62"/>
          <p:cNvGrpSpPr/>
          <p:nvPr/>
        </p:nvGrpSpPr>
        <p:grpSpPr>
          <a:xfrm>
            <a:off x="5448894" y="4072637"/>
            <a:ext cx="954373" cy="1016420"/>
            <a:chOff x="3374139" y="1912394"/>
            <a:chExt cx="2188929" cy="2347390"/>
          </a:xfrm>
        </p:grpSpPr>
        <p:pic>
          <p:nvPicPr>
            <p:cNvPr id="848" name="Google Shape;848;p62"/>
            <p:cNvPicPr preferRelativeResize="0"/>
            <p:nvPr/>
          </p:nvPicPr>
          <p:blipFill>
            <a:blip r:embed="rId7">
              <a:alphaModFix/>
            </a:blip>
            <a:stretch>
              <a:fillRect/>
            </a:stretch>
          </p:blipFill>
          <p:spPr>
            <a:xfrm>
              <a:off x="3374139" y="2813057"/>
              <a:ext cx="2188929" cy="1446727"/>
            </a:xfrm>
            <a:prstGeom prst="rect">
              <a:avLst/>
            </a:prstGeom>
            <a:noFill/>
            <a:ln>
              <a:noFill/>
            </a:ln>
          </p:spPr>
        </p:pic>
        <p:pic>
          <p:nvPicPr>
            <p:cNvPr id="849" name="Google Shape;849;p62"/>
            <p:cNvPicPr preferRelativeResize="0"/>
            <p:nvPr/>
          </p:nvPicPr>
          <p:blipFill>
            <a:blip r:embed="rId8">
              <a:alphaModFix/>
            </a:blip>
            <a:stretch>
              <a:fillRect/>
            </a:stretch>
          </p:blipFill>
          <p:spPr>
            <a:xfrm>
              <a:off x="3502103" y="1912394"/>
              <a:ext cx="1419854" cy="1241092"/>
            </a:xfrm>
            <a:prstGeom prst="rect">
              <a:avLst/>
            </a:prstGeom>
            <a:noFill/>
            <a:ln>
              <a:noFill/>
            </a:ln>
          </p:spPr>
        </p:pic>
        <p:sp>
          <p:nvSpPr>
            <p:cNvPr id="850" name="Google Shape;850;p62"/>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851" name="Google Shape;851;p62"/>
            <p:cNvPicPr preferRelativeResize="0"/>
            <p:nvPr/>
          </p:nvPicPr>
          <p:blipFill>
            <a:blip r:embed="rId9">
              <a:alphaModFix/>
            </a:blip>
            <a:stretch>
              <a:fillRect/>
            </a:stretch>
          </p:blipFill>
          <p:spPr>
            <a:xfrm rot="-9181826">
              <a:off x="4239680" y="3841219"/>
              <a:ext cx="89165" cy="237186"/>
            </a:xfrm>
            <a:prstGeom prst="rect">
              <a:avLst/>
            </a:prstGeom>
            <a:noFill/>
            <a:ln>
              <a:noFill/>
            </a:ln>
          </p:spPr>
        </p:pic>
        <p:pic>
          <p:nvPicPr>
            <p:cNvPr id="852" name="Google Shape;852;p62"/>
            <p:cNvPicPr preferRelativeResize="0"/>
            <p:nvPr/>
          </p:nvPicPr>
          <p:blipFill>
            <a:blip r:embed="rId9">
              <a:alphaModFix/>
            </a:blip>
            <a:stretch>
              <a:fillRect/>
            </a:stretch>
          </p:blipFill>
          <p:spPr>
            <a:xfrm rot="-2906577">
              <a:off x="3640666" y="3696122"/>
              <a:ext cx="89169" cy="182729"/>
            </a:xfrm>
            <a:prstGeom prst="rect">
              <a:avLst/>
            </a:prstGeom>
            <a:noFill/>
            <a:ln>
              <a:noFill/>
            </a:ln>
          </p:spPr>
        </p:pic>
      </p:gr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graphicFrame>
        <p:nvGraphicFramePr>
          <p:cNvPr id="857" name="Google Shape;857;p63"/>
          <p:cNvGraphicFramePr/>
          <p:nvPr/>
        </p:nvGraphicFramePr>
        <p:xfrm>
          <a:off x="364995" y="1244379"/>
          <a:ext cx="3000000" cy="3000000"/>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occurs between 1</a:t>
                      </a:r>
                      <a:r>
                        <a:rPr lang="en" sz="1650"/>
                        <a:t>–</a:t>
                      </a:r>
                      <a:r>
                        <a:rPr lang="en" sz="1650" u="none" strike="noStrike" cap="none"/>
                        <a:t>12 weeks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Purpuric (non-blanching), may be 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Rapidly confluent and wide-spread</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involves neck and above</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Can involve conjunctiva, mucous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a:t>     </a:t>
                      </a:r>
                      <a:r>
                        <a:rPr lang="en" sz="1650" u="none" strike="noStrike" cap="none"/>
                        <a:t>membranes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With fever, malaise or lymphadenopathy</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Peaks at 10</a:t>
                      </a:r>
                      <a:r>
                        <a:rPr lang="en" sz="1650">
                          <a:solidFill>
                            <a:srgbClr val="000000"/>
                          </a:solidFill>
                        </a:rPr>
                        <a:t>–</a:t>
                      </a:r>
                      <a:r>
                        <a:rPr lang="en" sz="1650" u="none" strike="noStrike" cap="none"/>
                        <a:t>14 days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Non-tender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Spotty (non-confluent)</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Below the neck</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 involvement of mucous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a:t>     </a:t>
                      </a:r>
                      <a:r>
                        <a:rPr lang="en" sz="1650" u="none" strike="noStrike" cap="none"/>
                        <a:t>membranes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858" name="Google Shape;858;p63"/>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3"/>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grpSp>
        <p:nvGrpSpPr>
          <p:cNvPr id="860" name="Google Shape;860;p63"/>
          <p:cNvGrpSpPr/>
          <p:nvPr/>
        </p:nvGrpSpPr>
        <p:grpSpPr>
          <a:xfrm>
            <a:off x="2375099" y="4072629"/>
            <a:ext cx="1320014" cy="1016440"/>
            <a:chOff x="766792" y="2138381"/>
            <a:chExt cx="2690063" cy="2071409"/>
          </a:xfrm>
        </p:grpSpPr>
        <p:grpSp>
          <p:nvGrpSpPr>
            <p:cNvPr id="861" name="Google Shape;861;p63"/>
            <p:cNvGrpSpPr/>
            <p:nvPr/>
          </p:nvGrpSpPr>
          <p:grpSpPr>
            <a:xfrm>
              <a:off x="766792" y="2138381"/>
              <a:ext cx="2690063" cy="2071409"/>
              <a:chOff x="6077928" y="3303336"/>
              <a:chExt cx="1398743" cy="1077064"/>
            </a:xfrm>
          </p:grpSpPr>
          <p:grpSp>
            <p:nvGrpSpPr>
              <p:cNvPr id="862" name="Google Shape;862;p63"/>
              <p:cNvGrpSpPr/>
              <p:nvPr/>
            </p:nvGrpSpPr>
            <p:grpSpPr>
              <a:xfrm>
                <a:off x="6077928" y="3303336"/>
                <a:ext cx="1398743" cy="937837"/>
                <a:chOff x="5619327" y="6680160"/>
                <a:chExt cx="1740163" cy="1166755"/>
              </a:xfrm>
            </p:grpSpPr>
            <p:pic>
              <p:nvPicPr>
                <p:cNvPr id="863" name="Google Shape;863;p63"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864" name="Google Shape;864;p63"/>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865" name="Google Shape;865;p63"/>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866" name="Google Shape;866;p63"/>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867" name="Google Shape;867;p63"/>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868" name="Google Shape;868;p63"/>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869" name="Google Shape;869;p63" descr="Resultado de imagen para tiger"/>
          <p:cNvPicPr preferRelativeResize="0"/>
          <p:nvPr/>
        </p:nvPicPr>
        <p:blipFill rotWithShape="1">
          <a:blip r:embed="rId6">
            <a:alphaModFix/>
          </a:blip>
          <a:srcRect/>
          <a:stretch/>
        </p:blipFill>
        <p:spPr>
          <a:xfrm rot="-312019" flipH="1">
            <a:off x="4065081" y="4083142"/>
            <a:ext cx="1013849" cy="995404"/>
          </a:xfrm>
          <a:prstGeom prst="rect">
            <a:avLst/>
          </a:prstGeom>
          <a:noFill/>
          <a:ln>
            <a:noFill/>
          </a:ln>
        </p:spPr>
      </p:pic>
      <p:grpSp>
        <p:nvGrpSpPr>
          <p:cNvPr id="870" name="Google Shape;870;p63"/>
          <p:cNvGrpSpPr/>
          <p:nvPr/>
        </p:nvGrpSpPr>
        <p:grpSpPr>
          <a:xfrm>
            <a:off x="5448894" y="4072637"/>
            <a:ext cx="954373" cy="1016420"/>
            <a:chOff x="3374139" y="1912394"/>
            <a:chExt cx="2188929" cy="2347390"/>
          </a:xfrm>
        </p:grpSpPr>
        <p:pic>
          <p:nvPicPr>
            <p:cNvPr id="871" name="Google Shape;871;p63"/>
            <p:cNvPicPr preferRelativeResize="0"/>
            <p:nvPr/>
          </p:nvPicPr>
          <p:blipFill>
            <a:blip r:embed="rId7">
              <a:alphaModFix/>
            </a:blip>
            <a:stretch>
              <a:fillRect/>
            </a:stretch>
          </p:blipFill>
          <p:spPr>
            <a:xfrm>
              <a:off x="3374139" y="2813057"/>
              <a:ext cx="2188929" cy="1446727"/>
            </a:xfrm>
            <a:prstGeom prst="rect">
              <a:avLst/>
            </a:prstGeom>
            <a:noFill/>
            <a:ln>
              <a:noFill/>
            </a:ln>
          </p:spPr>
        </p:pic>
        <p:pic>
          <p:nvPicPr>
            <p:cNvPr id="872" name="Google Shape;872;p63"/>
            <p:cNvPicPr preferRelativeResize="0"/>
            <p:nvPr/>
          </p:nvPicPr>
          <p:blipFill>
            <a:blip r:embed="rId8">
              <a:alphaModFix/>
            </a:blip>
            <a:stretch>
              <a:fillRect/>
            </a:stretch>
          </p:blipFill>
          <p:spPr>
            <a:xfrm>
              <a:off x="3502103" y="1912394"/>
              <a:ext cx="1419854" cy="1241092"/>
            </a:xfrm>
            <a:prstGeom prst="rect">
              <a:avLst/>
            </a:prstGeom>
            <a:noFill/>
            <a:ln>
              <a:noFill/>
            </a:ln>
          </p:spPr>
        </p:pic>
        <p:sp>
          <p:nvSpPr>
            <p:cNvPr id="873" name="Google Shape;873;p63"/>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874" name="Google Shape;874;p63"/>
            <p:cNvPicPr preferRelativeResize="0"/>
            <p:nvPr/>
          </p:nvPicPr>
          <p:blipFill>
            <a:blip r:embed="rId9">
              <a:alphaModFix/>
            </a:blip>
            <a:stretch>
              <a:fillRect/>
            </a:stretch>
          </p:blipFill>
          <p:spPr>
            <a:xfrm rot="-9181826">
              <a:off x="4239680" y="3841219"/>
              <a:ext cx="89165" cy="237186"/>
            </a:xfrm>
            <a:prstGeom prst="rect">
              <a:avLst/>
            </a:prstGeom>
            <a:noFill/>
            <a:ln>
              <a:noFill/>
            </a:ln>
          </p:spPr>
        </p:pic>
        <p:pic>
          <p:nvPicPr>
            <p:cNvPr id="875" name="Google Shape;875;p63"/>
            <p:cNvPicPr preferRelativeResize="0"/>
            <p:nvPr/>
          </p:nvPicPr>
          <p:blipFill>
            <a:blip r:embed="rId9">
              <a:alphaModFix/>
            </a:blip>
            <a:stretch>
              <a:fillRect/>
            </a:stretch>
          </p:blipFill>
          <p:spPr>
            <a:xfrm rot="-2906577">
              <a:off x="3640666" y="3696122"/>
              <a:ext cx="89169" cy="182729"/>
            </a:xfrm>
            <a:prstGeom prst="rect">
              <a:avLst/>
            </a:prstGeom>
            <a:noFill/>
            <a:ln>
              <a:noFill/>
            </a:ln>
          </p:spPr>
        </p:pic>
      </p:gr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graphicFrame>
        <p:nvGraphicFramePr>
          <p:cNvPr id="880" name="Google Shape;880;p64"/>
          <p:cNvGraphicFramePr/>
          <p:nvPr/>
        </p:nvGraphicFramePr>
        <p:xfrm>
          <a:off x="364995" y="1244379"/>
          <a:ext cx="8414025" cy="2697399"/>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occurs between 1</a:t>
                      </a:r>
                      <a:r>
                        <a:rPr lang="en" sz="1650"/>
                        <a:t>–</a:t>
                      </a:r>
                      <a:r>
                        <a:rPr lang="en" sz="1650" u="none" strike="noStrike" cap="none"/>
                        <a:t>12 weeks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Purpuric (non-blanching), may be 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Rapidly confluent and wide-spread</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involves neck and above</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Can involve conjunctiva, mucous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a:t>     </a:t>
                      </a:r>
                      <a:r>
                        <a:rPr lang="en" sz="1650" u="none" strike="noStrike" cap="none"/>
                        <a:t>membranes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With fever, malaise or lymphadenopathy</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Peaks at 10</a:t>
                      </a:r>
                      <a:r>
                        <a:rPr lang="en" sz="1650">
                          <a:solidFill>
                            <a:srgbClr val="000000"/>
                          </a:solidFill>
                        </a:rPr>
                        <a:t>–</a:t>
                      </a:r>
                      <a:r>
                        <a:rPr lang="en" sz="1650" u="none" strike="noStrike" cap="none"/>
                        <a:t>14 days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Non-tender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Spotty (non-confluent)</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Below the neck</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 involvement of mucous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a:t>     </a:t>
                      </a:r>
                      <a:r>
                        <a:rPr lang="en" sz="1650" u="none" strike="noStrike" cap="none"/>
                        <a:t>membranes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 fever, malaise or</a:t>
                      </a:r>
                      <a:r>
                        <a:rPr lang="en" sz="1650"/>
                        <a:t> </a:t>
                      </a:r>
                      <a:r>
                        <a:rPr lang="en" sz="1550" u="none" strike="noStrike" cap="none"/>
                        <a:t>lymphadenopathy</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881" name="Google Shape;881;p64"/>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4"/>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grpSp>
        <p:nvGrpSpPr>
          <p:cNvPr id="883" name="Google Shape;883;p64"/>
          <p:cNvGrpSpPr/>
          <p:nvPr/>
        </p:nvGrpSpPr>
        <p:grpSpPr>
          <a:xfrm>
            <a:off x="2375099" y="4072629"/>
            <a:ext cx="1320014" cy="1016440"/>
            <a:chOff x="766792" y="2138381"/>
            <a:chExt cx="2690063" cy="2071409"/>
          </a:xfrm>
        </p:grpSpPr>
        <p:grpSp>
          <p:nvGrpSpPr>
            <p:cNvPr id="884" name="Google Shape;884;p64"/>
            <p:cNvGrpSpPr/>
            <p:nvPr/>
          </p:nvGrpSpPr>
          <p:grpSpPr>
            <a:xfrm>
              <a:off x="766792" y="2138381"/>
              <a:ext cx="2690063" cy="2071409"/>
              <a:chOff x="6077928" y="3303336"/>
              <a:chExt cx="1398743" cy="1077064"/>
            </a:xfrm>
          </p:grpSpPr>
          <p:grpSp>
            <p:nvGrpSpPr>
              <p:cNvPr id="885" name="Google Shape;885;p64"/>
              <p:cNvGrpSpPr/>
              <p:nvPr/>
            </p:nvGrpSpPr>
            <p:grpSpPr>
              <a:xfrm>
                <a:off x="6077928" y="3303336"/>
                <a:ext cx="1398743" cy="937837"/>
                <a:chOff x="5619327" y="6680160"/>
                <a:chExt cx="1740163" cy="1166755"/>
              </a:xfrm>
            </p:grpSpPr>
            <p:pic>
              <p:nvPicPr>
                <p:cNvPr id="886" name="Google Shape;886;p64"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887" name="Google Shape;887;p64"/>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888" name="Google Shape;888;p64"/>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889" name="Google Shape;889;p64"/>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890" name="Google Shape;890;p64"/>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891" name="Google Shape;891;p64"/>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892" name="Google Shape;892;p64" descr="Resultado de imagen para tiger"/>
          <p:cNvPicPr preferRelativeResize="0"/>
          <p:nvPr/>
        </p:nvPicPr>
        <p:blipFill rotWithShape="1">
          <a:blip r:embed="rId6">
            <a:alphaModFix/>
          </a:blip>
          <a:srcRect/>
          <a:stretch/>
        </p:blipFill>
        <p:spPr>
          <a:xfrm rot="-312019" flipH="1">
            <a:off x="4065081" y="4083142"/>
            <a:ext cx="1013849" cy="995404"/>
          </a:xfrm>
          <a:prstGeom prst="rect">
            <a:avLst/>
          </a:prstGeom>
          <a:noFill/>
          <a:ln>
            <a:noFill/>
          </a:ln>
        </p:spPr>
      </p:pic>
      <p:grpSp>
        <p:nvGrpSpPr>
          <p:cNvPr id="893" name="Google Shape;893;p64"/>
          <p:cNvGrpSpPr/>
          <p:nvPr/>
        </p:nvGrpSpPr>
        <p:grpSpPr>
          <a:xfrm>
            <a:off x="5448894" y="4072637"/>
            <a:ext cx="954373" cy="1016420"/>
            <a:chOff x="3374139" y="1912394"/>
            <a:chExt cx="2188929" cy="2347390"/>
          </a:xfrm>
        </p:grpSpPr>
        <p:pic>
          <p:nvPicPr>
            <p:cNvPr id="894" name="Google Shape;894;p64"/>
            <p:cNvPicPr preferRelativeResize="0"/>
            <p:nvPr/>
          </p:nvPicPr>
          <p:blipFill>
            <a:blip r:embed="rId7">
              <a:alphaModFix/>
            </a:blip>
            <a:stretch>
              <a:fillRect/>
            </a:stretch>
          </p:blipFill>
          <p:spPr>
            <a:xfrm>
              <a:off x="3374139" y="2813057"/>
              <a:ext cx="2188929" cy="1446727"/>
            </a:xfrm>
            <a:prstGeom prst="rect">
              <a:avLst/>
            </a:prstGeom>
            <a:noFill/>
            <a:ln>
              <a:noFill/>
            </a:ln>
          </p:spPr>
        </p:pic>
        <p:pic>
          <p:nvPicPr>
            <p:cNvPr id="895" name="Google Shape;895;p64"/>
            <p:cNvPicPr preferRelativeResize="0"/>
            <p:nvPr/>
          </p:nvPicPr>
          <p:blipFill>
            <a:blip r:embed="rId8">
              <a:alphaModFix/>
            </a:blip>
            <a:stretch>
              <a:fillRect/>
            </a:stretch>
          </p:blipFill>
          <p:spPr>
            <a:xfrm>
              <a:off x="3502103" y="1912394"/>
              <a:ext cx="1419854" cy="1241092"/>
            </a:xfrm>
            <a:prstGeom prst="rect">
              <a:avLst/>
            </a:prstGeom>
            <a:noFill/>
            <a:ln>
              <a:noFill/>
            </a:ln>
          </p:spPr>
        </p:pic>
        <p:sp>
          <p:nvSpPr>
            <p:cNvPr id="896" name="Google Shape;896;p64"/>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897" name="Google Shape;897;p64"/>
            <p:cNvPicPr preferRelativeResize="0"/>
            <p:nvPr/>
          </p:nvPicPr>
          <p:blipFill>
            <a:blip r:embed="rId9">
              <a:alphaModFix/>
            </a:blip>
            <a:stretch>
              <a:fillRect/>
            </a:stretch>
          </p:blipFill>
          <p:spPr>
            <a:xfrm rot="-9181826">
              <a:off x="4239680" y="3841219"/>
              <a:ext cx="89165" cy="237186"/>
            </a:xfrm>
            <a:prstGeom prst="rect">
              <a:avLst/>
            </a:prstGeom>
            <a:noFill/>
            <a:ln>
              <a:noFill/>
            </a:ln>
          </p:spPr>
        </p:pic>
        <p:pic>
          <p:nvPicPr>
            <p:cNvPr id="898" name="Google Shape;898;p64"/>
            <p:cNvPicPr preferRelativeResize="0"/>
            <p:nvPr/>
          </p:nvPicPr>
          <p:blipFill>
            <a:blip r:embed="rId9">
              <a:alphaModFix/>
            </a:blip>
            <a:stretch>
              <a:fillRect/>
            </a:stretch>
          </p:blipFill>
          <p:spPr>
            <a:xfrm rot="-2906577">
              <a:off x="3640666" y="3696122"/>
              <a:ext cx="89169" cy="182729"/>
            </a:xfrm>
            <a:prstGeom prst="rect">
              <a:avLst/>
            </a:prstGeom>
            <a:noFill/>
            <a:ln>
              <a:noFill/>
            </a:ln>
          </p:spPr>
        </p:pic>
      </p:gr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graphicFrame>
        <p:nvGraphicFramePr>
          <p:cNvPr id="903" name="Google Shape;903;p65"/>
          <p:cNvGraphicFramePr/>
          <p:nvPr/>
        </p:nvGraphicFramePr>
        <p:xfrm>
          <a:off x="364995" y="1244379"/>
          <a:ext cx="8414025" cy="2697399"/>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occurs between 1</a:t>
                      </a:r>
                      <a:r>
                        <a:rPr lang="en" sz="1650"/>
                        <a:t>–</a:t>
                      </a:r>
                      <a:r>
                        <a:rPr lang="en" sz="1650" u="none" strike="noStrike" cap="none"/>
                        <a:t>12 weeks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Purpuric (non-blanching), may be 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Rapidly confluent and wide-spread</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involves neck and above</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Can involve conjunctiva, mucous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a:t>     </a:t>
                      </a:r>
                      <a:r>
                        <a:rPr lang="en" sz="1650" u="none" strike="noStrike" cap="none"/>
                        <a:t>membranes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With fever, malaise or lymphadenopathy</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Leukocytosis</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Peaks at 10</a:t>
                      </a:r>
                      <a:r>
                        <a:rPr lang="en" sz="1650">
                          <a:solidFill>
                            <a:srgbClr val="000000"/>
                          </a:solidFill>
                        </a:rPr>
                        <a:t>–</a:t>
                      </a:r>
                      <a:r>
                        <a:rPr lang="en" sz="1650" u="none" strike="noStrike" cap="none"/>
                        <a:t>14 days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Non-tender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Spotty (non-confluent)</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Below the neck</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 involvement of mucous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a:t>     </a:t>
                      </a:r>
                      <a:r>
                        <a:rPr lang="en" sz="1650" u="none" strike="noStrike" cap="none"/>
                        <a:t>membranes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 fever, malaise or</a:t>
                      </a:r>
                      <a:r>
                        <a:rPr lang="en" sz="1650"/>
                        <a:t> </a:t>
                      </a:r>
                      <a:r>
                        <a:rPr lang="en" sz="1550" u="none" strike="noStrike" cap="none"/>
                        <a:t>lymphadenopathy</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904" name="Google Shape;904;p65"/>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5"/>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grpSp>
        <p:nvGrpSpPr>
          <p:cNvPr id="906" name="Google Shape;906;p65"/>
          <p:cNvGrpSpPr/>
          <p:nvPr/>
        </p:nvGrpSpPr>
        <p:grpSpPr>
          <a:xfrm>
            <a:off x="2375099" y="4072629"/>
            <a:ext cx="1320014" cy="1016440"/>
            <a:chOff x="766792" y="2138381"/>
            <a:chExt cx="2690063" cy="2071409"/>
          </a:xfrm>
        </p:grpSpPr>
        <p:grpSp>
          <p:nvGrpSpPr>
            <p:cNvPr id="907" name="Google Shape;907;p65"/>
            <p:cNvGrpSpPr/>
            <p:nvPr/>
          </p:nvGrpSpPr>
          <p:grpSpPr>
            <a:xfrm>
              <a:off x="766792" y="2138381"/>
              <a:ext cx="2690063" cy="2071409"/>
              <a:chOff x="6077928" y="3303336"/>
              <a:chExt cx="1398743" cy="1077064"/>
            </a:xfrm>
          </p:grpSpPr>
          <p:grpSp>
            <p:nvGrpSpPr>
              <p:cNvPr id="908" name="Google Shape;908;p65"/>
              <p:cNvGrpSpPr/>
              <p:nvPr/>
            </p:nvGrpSpPr>
            <p:grpSpPr>
              <a:xfrm>
                <a:off x="6077928" y="3303336"/>
                <a:ext cx="1398743" cy="937837"/>
                <a:chOff x="5619327" y="6680160"/>
                <a:chExt cx="1740163" cy="1166755"/>
              </a:xfrm>
            </p:grpSpPr>
            <p:pic>
              <p:nvPicPr>
                <p:cNvPr id="909" name="Google Shape;909;p65"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910" name="Google Shape;910;p65"/>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911" name="Google Shape;911;p65"/>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912" name="Google Shape;912;p65"/>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913" name="Google Shape;913;p65"/>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914" name="Google Shape;914;p65"/>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915" name="Google Shape;915;p65" descr="Resultado de imagen para tiger"/>
          <p:cNvPicPr preferRelativeResize="0"/>
          <p:nvPr/>
        </p:nvPicPr>
        <p:blipFill rotWithShape="1">
          <a:blip r:embed="rId6">
            <a:alphaModFix/>
          </a:blip>
          <a:srcRect/>
          <a:stretch/>
        </p:blipFill>
        <p:spPr>
          <a:xfrm rot="-312019" flipH="1">
            <a:off x="4065081" y="4083142"/>
            <a:ext cx="1013849" cy="995404"/>
          </a:xfrm>
          <a:prstGeom prst="rect">
            <a:avLst/>
          </a:prstGeom>
          <a:noFill/>
          <a:ln>
            <a:noFill/>
          </a:ln>
        </p:spPr>
      </p:pic>
      <p:grpSp>
        <p:nvGrpSpPr>
          <p:cNvPr id="916" name="Google Shape;916;p65"/>
          <p:cNvGrpSpPr/>
          <p:nvPr/>
        </p:nvGrpSpPr>
        <p:grpSpPr>
          <a:xfrm>
            <a:off x="5448894" y="4072637"/>
            <a:ext cx="954373" cy="1016420"/>
            <a:chOff x="3374139" y="1912394"/>
            <a:chExt cx="2188929" cy="2347390"/>
          </a:xfrm>
        </p:grpSpPr>
        <p:pic>
          <p:nvPicPr>
            <p:cNvPr id="917" name="Google Shape;917;p65"/>
            <p:cNvPicPr preferRelativeResize="0"/>
            <p:nvPr/>
          </p:nvPicPr>
          <p:blipFill>
            <a:blip r:embed="rId7">
              <a:alphaModFix/>
            </a:blip>
            <a:stretch>
              <a:fillRect/>
            </a:stretch>
          </p:blipFill>
          <p:spPr>
            <a:xfrm>
              <a:off x="3374139" y="2813057"/>
              <a:ext cx="2188929" cy="1446727"/>
            </a:xfrm>
            <a:prstGeom prst="rect">
              <a:avLst/>
            </a:prstGeom>
            <a:noFill/>
            <a:ln>
              <a:noFill/>
            </a:ln>
          </p:spPr>
        </p:pic>
        <p:pic>
          <p:nvPicPr>
            <p:cNvPr id="918" name="Google Shape;918;p65"/>
            <p:cNvPicPr preferRelativeResize="0"/>
            <p:nvPr/>
          </p:nvPicPr>
          <p:blipFill>
            <a:blip r:embed="rId8">
              <a:alphaModFix/>
            </a:blip>
            <a:stretch>
              <a:fillRect/>
            </a:stretch>
          </p:blipFill>
          <p:spPr>
            <a:xfrm>
              <a:off x="3502103" y="1912394"/>
              <a:ext cx="1419854" cy="1241092"/>
            </a:xfrm>
            <a:prstGeom prst="rect">
              <a:avLst/>
            </a:prstGeom>
            <a:noFill/>
            <a:ln>
              <a:noFill/>
            </a:ln>
          </p:spPr>
        </p:pic>
        <p:sp>
          <p:nvSpPr>
            <p:cNvPr id="919" name="Google Shape;919;p65"/>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920" name="Google Shape;920;p65"/>
            <p:cNvPicPr preferRelativeResize="0"/>
            <p:nvPr/>
          </p:nvPicPr>
          <p:blipFill>
            <a:blip r:embed="rId9">
              <a:alphaModFix/>
            </a:blip>
            <a:stretch>
              <a:fillRect/>
            </a:stretch>
          </p:blipFill>
          <p:spPr>
            <a:xfrm rot="-9181826">
              <a:off x="4239680" y="3841219"/>
              <a:ext cx="89165" cy="237186"/>
            </a:xfrm>
            <a:prstGeom prst="rect">
              <a:avLst/>
            </a:prstGeom>
            <a:noFill/>
            <a:ln>
              <a:noFill/>
            </a:ln>
          </p:spPr>
        </p:pic>
        <p:pic>
          <p:nvPicPr>
            <p:cNvPr id="921" name="Google Shape;921;p65"/>
            <p:cNvPicPr preferRelativeResize="0"/>
            <p:nvPr/>
          </p:nvPicPr>
          <p:blipFill>
            <a:blip r:embed="rId9">
              <a:alphaModFix/>
            </a:blip>
            <a:stretch>
              <a:fillRect/>
            </a:stretch>
          </p:blipFill>
          <p:spPr>
            <a:xfrm rot="-2906577">
              <a:off x="3640666" y="3696122"/>
              <a:ext cx="89169" cy="182729"/>
            </a:xfrm>
            <a:prstGeom prst="rect">
              <a:avLst/>
            </a:prstGeom>
            <a:noFill/>
            <a:ln>
              <a:noFill/>
            </a:ln>
          </p:spPr>
        </p:pic>
      </p:gr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graphicFrame>
        <p:nvGraphicFramePr>
          <p:cNvPr id="926" name="Google Shape;926;p66"/>
          <p:cNvGraphicFramePr/>
          <p:nvPr/>
        </p:nvGraphicFramePr>
        <p:xfrm>
          <a:off x="364995" y="1244379"/>
          <a:ext cx="8414025" cy="2697399"/>
        </p:xfrm>
        <a:graphic>
          <a:graphicData uri="http://schemas.openxmlformats.org/drawingml/2006/table">
            <a:tbl>
              <a:tblPr>
                <a:noFill/>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occurs between 1</a:t>
                      </a:r>
                      <a:r>
                        <a:rPr lang="en" sz="1650"/>
                        <a:t>–</a:t>
                      </a:r>
                      <a:r>
                        <a:rPr lang="en" sz="1650" u="none" strike="noStrike" cap="none"/>
                        <a:t>12 weeks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Purpuric (non-blanching), may be 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Rapidly confluent and wide-spread</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involves neck and above</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Can involve conjunctiva, mucous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a:t>     </a:t>
                      </a:r>
                      <a:r>
                        <a:rPr lang="en" sz="1650" u="none" strike="noStrike" cap="none"/>
                        <a:t>membranes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With fever, malaise or lymphadenopathy</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Leukocytosis</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Peaks at 10</a:t>
                      </a:r>
                      <a:r>
                        <a:rPr lang="en" sz="1650">
                          <a:solidFill>
                            <a:srgbClr val="000000"/>
                          </a:solidFill>
                        </a:rPr>
                        <a:t>–</a:t>
                      </a:r>
                      <a:r>
                        <a:rPr lang="en" sz="1650" u="none" strike="noStrike" cap="none"/>
                        <a:t>14 days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Non-tender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Spotty (non-confluent)</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Below the neck</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 involvement of mucous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a:t>     </a:t>
                      </a:r>
                      <a:r>
                        <a:rPr lang="en" sz="1650" u="none" strike="noStrike" cap="none"/>
                        <a:t>membranes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 fever, malaise or</a:t>
                      </a:r>
                      <a:r>
                        <a:rPr lang="en" sz="1650"/>
                        <a:t> </a:t>
                      </a:r>
                      <a:r>
                        <a:rPr lang="en" sz="1550" u="none" strike="noStrike" cap="none"/>
                        <a:t>lymphadenopathy</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Normal CBC and CMP</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927" name="Google Shape;927;p66"/>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66"/>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Stevens-Johnson syndrome (SJS)</a:t>
            </a:r>
            <a:endParaRPr sz="2400"/>
          </a:p>
        </p:txBody>
      </p:sp>
      <p:grpSp>
        <p:nvGrpSpPr>
          <p:cNvPr id="929" name="Google Shape;929;p66"/>
          <p:cNvGrpSpPr/>
          <p:nvPr/>
        </p:nvGrpSpPr>
        <p:grpSpPr>
          <a:xfrm>
            <a:off x="2375099" y="4072629"/>
            <a:ext cx="1320014" cy="1016440"/>
            <a:chOff x="766792" y="2138381"/>
            <a:chExt cx="2690063" cy="2071409"/>
          </a:xfrm>
        </p:grpSpPr>
        <p:grpSp>
          <p:nvGrpSpPr>
            <p:cNvPr id="930" name="Google Shape;930;p66"/>
            <p:cNvGrpSpPr/>
            <p:nvPr/>
          </p:nvGrpSpPr>
          <p:grpSpPr>
            <a:xfrm>
              <a:off x="766792" y="2138381"/>
              <a:ext cx="2690063" cy="2071409"/>
              <a:chOff x="6077928" y="3303336"/>
              <a:chExt cx="1398743" cy="1077064"/>
            </a:xfrm>
          </p:grpSpPr>
          <p:grpSp>
            <p:nvGrpSpPr>
              <p:cNvPr id="931" name="Google Shape;931;p66"/>
              <p:cNvGrpSpPr/>
              <p:nvPr/>
            </p:nvGrpSpPr>
            <p:grpSpPr>
              <a:xfrm>
                <a:off x="6077928" y="3303336"/>
                <a:ext cx="1398743" cy="937837"/>
                <a:chOff x="5619327" y="6680160"/>
                <a:chExt cx="1740163" cy="1166755"/>
              </a:xfrm>
            </p:grpSpPr>
            <p:pic>
              <p:nvPicPr>
                <p:cNvPr id="932" name="Google Shape;932;p66"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933" name="Google Shape;933;p66"/>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934" name="Google Shape;934;p66"/>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935" name="Google Shape;935;p66"/>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936" name="Google Shape;936;p66"/>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937" name="Google Shape;937;p66"/>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938" name="Google Shape;938;p66" descr="Resultado de imagen para tiger"/>
          <p:cNvPicPr preferRelativeResize="0"/>
          <p:nvPr/>
        </p:nvPicPr>
        <p:blipFill rotWithShape="1">
          <a:blip r:embed="rId6">
            <a:alphaModFix/>
          </a:blip>
          <a:srcRect/>
          <a:stretch/>
        </p:blipFill>
        <p:spPr>
          <a:xfrm rot="-312019" flipH="1">
            <a:off x="4065081" y="4083142"/>
            <a:ext cx="1013849" cy="995404"/>
          </a:xfrm>
          <a:prstGeom prst="rect">
            <a:avLst/>
          </a:prstGeom>
          <a:noFill/>
          <a:ln>
            <a:noFill/>
          </a:ln>
        </p:spPr>
      </p:pic>
      <p:grpSp>
        <p:nvGrpSpPr>
          <p:cNvPr id="939" name="Google Shape;939;p66"/>
          <p:cNvGrpSpPr/>
          <p:nvPr/>
        </p:nvGrpSpPr>
        <p:grpSpPr>
          <a:xfrm>
            <a:off x="5448894" y="4072637"/>
            <a:ext cx="954373" cy="1016420"/>
            <a:chOff x="3374139" y="1912394"/>
            <a:chExt cx="2188929" cy="2347390"/>
          </a:xfrm>
        </p:grpSpPr>
        <p:pic>
          <p:nvPicPr>
            <p:cNvPr id="940" name="Google Shape;940;p66"/>
            <p:cNvPicPr preferRelativeResize="0"/>
            <p:nvPr/>
          </p:nvPicPr>
          <p:blipFill>
            <a:blip r:embed="rId7">
              <a:alphaModFix/>
            </a:blip>
            <a:stretch>
              <a:fillRect/>
            </a:stretch>
          </p:blipFill>
          <p:spPr>
            <a:xfrm>
              <a:off x="3374139" y="2813057"/>
              <a:ext cx="2188929" cy="1446727"/>
            </a:xfrm>
            <a:prstGeom prst="rect">
              <a:avLst/>
            </a:prstGeom>
            <a:noFill/>
            <a:ln>
              <a:noFill/>
            </a:ln>
          </p:spPr>
        </p:pic>
        <p:pic>
          <p:nvPicPr>
            <p:cNvPr id="941" name="Google Shape;941;p66"/>
            <p:cNvPicPr preferRelativeResize="0"/>
            <p:nvPr/>
          </p:nvPicPr>
          <p:blipFill>
            <a:blip r:embed="rId8">
              <a:alphaModFix/>
            </a:blip>
            <a:stretch>
              <a:fillRect/>
            </a:stretch>
          </p:blipFill>
          <p:spPr>
            <a:xfrm>
              <a:off x="3502103" y="1912394"/>
              <a:ext cx="1419854" cy="1241092"/>
            </a:xfrm>
            <a:prstGeom prst="rect">
              <a:avLst/>
            </a:prstGeom>
            <a:noFill/>
            <a:ln>
              <a:noFill/>
            </a:ln>
          </p:spPr>
        </p:pic>
        <p:sp>
          <p:nvSpPr>
            <p:cNvPr id="942" name="Google Shape;942;p66"/>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943" name="Google Shape;943;p66"/>
            <p:cNvPicPr preferRelativeResize="0"/>
            <p:nvPr/>
          </p:nvPicPr>
          <p:blipFill>
            <a:blip r:embed="rId9">
              <a:alphaModFix/>
            </a:blip>
            <a:stretch>
              <a:fillRect/>
            </a:stretch>
          </p:blipFill>
          <p:spPr>
            <a:xfrm rot="-9181826">
              <a:off x="4239680" y="3841219"/>
              <a:ext cx="89165" cy="237186"/>
            </a:xfrm>
            <a:prstGeom prst="rect">
              <a:avLst/>
            </a:prstGeom>
            <a:noFill/>
            <a:ln>
              <a:noFill/>
            </a:ln>
          </p:spPr>
        </p:pic>
        <p:pic>
          <p:nvPicPr>
            <p:cNvPr id="944" name="Google Shape;944;p66"/>
            <p:cNvPicPr preferRelativeResize="0"/>
            <p:nvPr/>
          </p:nvPicPr>
          <p:blipFill>
            <a:blip r:embed="rId9">
              <a:alphaModFix/>
            </a:blip>
            <a:stretch>
              <a:fillRect/>
            </a:stretch>
          </p:blipFill>
          <p:spPr>
            <a:xfrm rot="-2906577">
              <a:off x="3640666" y="3696122"/>
              <a:ext cx="89169" cy="182729"/>
            </a:xfrm>
            <a:prstGeom prst="rect">
              <a:avLst/>
            </a:prstGeom>
            <a:noFill/>
            <a:ln>
              <a:noFill/>
            </a:ln>
          </p:spPr>
        </p:pic>
      </p:gr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67"/>
          <p:cNvSpPr txBox="1"/>
          <p:nvPr/>
        </p:nvSpPr>
        <p:spPr>
          <a:xfrm>
            <a:off x="4462300" y="349250"/>
            <a:ext cx="1733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rPr>
              <a:t>Serious or benign?</a:t>
            </a:r>
            <a:endParaRPr>
              <a:solidFill>
                <a:schemeClr val="dk1"/>
              </a:solidFill>
            </a:endParaRPr>
          </a:p>
        </p:txBody>
      </p:sp>
      <p:pic>
        <p:nvPicPr>
          <p:cNvPr id="950" name="Google Shape;950;p67"/>
          <p:cNvPicPr preferRelativeResize="0"/>
          <p:nvPr/>
        </p:nvPicPr>
        <p:blipFill>
          <a:blip r:embed="rId3">
            <a:alphaModFix/>
          </a:blip>
          <a:stretch>
            <a:fillRect/>
          </a:stretch>
        </p:blipFill>
        <p:spPr>
          <a:xfrm>
            <a:off x="0" y="0"/>
            <a:ext cx="3603200" cy="5143500"/>
          </a:xfrm>
          <a:prstGeom prst="rect">
            <a:avLst/>
          </a:prstGeom>
          <a:noFill/>
          <a:ln>
            <a:noFill/>
          </a:ln>
        </p:spPr>
      </p:pic>
      <p:sp>
        <p:nvSpPr>
          <p:cNvPr id="951" name="Google Shape;951;p67"/>
          <p:cNvSpPr txBox="1"/>
          <p:nvPr/>
        </p:nvSpPr>
        <p:spPr>
          <a:xfrm>
            <a:off x="6006669" y="4931633"/>
            <a:ext cx="336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https://www.contemporarypediatrics.com/view/drug-eruptions-benignand-life-threatening</a:t>
            </a:r>
            <a:endParaRPr sz="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3"/>
          <p:cNvSpPr txBox="1"/>
          <p:nvPr/>
        </p:nvSpPr>
        <p:spPr>
          <a:xfrm>
            <a:off x="1321875" y="971325"/>
            <a:ext cx="66216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3D85C6"/>
                </a:solidFill>
              </a:rPr>
              <a:t>Most psychiatrists consider these to be mood stabilizers:</a:t>
            </a: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r>
              <a:rPr lang="en" sz="1800">
                <a:solidFill>
                  <a:srgbClr val="3D85C6"/>
                </a:solidFill>
              </a:rPr>
              <a:t> </a:t>
            </a:r>
            <a:endParaRPr sz="1800">
              <a:solidFill>
                <a:srgbClr val="3D85C6"/>
              </a:solidFill>
            </a:endParaRPr>
          </a:p>
        </p:txBody>
      </p:sp>
      <p:sp>
        <p:nvSpPr>
          <p:cNvPr id="154" name="Google Shape;154;p33"/>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3"/>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What’s a mood stabilizer?</a:t>
            </a:r>
            <a:endParaRPr sz="2400">
              <a:solidFill>
                <a:srgbClr val="3D85C6"/>
              </a:solidFill>
            </a:endParaRPr>
          </a:p>
          <a:p>
            <a:pPr marL="0" lvl="0" indent="0" algn="l" rtl="0">
              <a:spcBef>
                <a:spcPts val="0"/>
              </a:spcBef>
              <a:spcAft>
                <a:spcPts val="0"/>
              </a:spcAft>
              <a:buClr>
                <a:schemeClr val="dk1"/>
              </a:buClr>
              <a:buSzPts val="1400"/>
              <a:buFont typeface="Arial"/>
              <a:buNone/>
            </a:pPr>
            <a:endParaRPr sz="2400">
              <a:solidFill>
                <a:schemeClr val="lt1"/>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68"/>
          <p:cNvSpPr txBox="1"/>
          <p:nvPr/>
        </p:nvSpPr>
        <p:spPr>
          <a:xfrm>
            <a:off x="4462300" y="349250"/>
            <a:ext cx="17331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rPr>
              <a:t>Serious or benign?</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BENIGN</a:t>
            </a:r>
            <a:endParaRPr>
              <a:solidFill>
                <a:schemeClr val="dk1"/>
              </a:solidFill>
            </a:endParaRPr>
          </a:p>
        </p:txBody>
      </p:sp>
      <p:sp>
        <p:nvSpPr>
          <p:cNvPr id="957" name="Google Shape;957;p68"/>
          <p:cNvSpPr txBox="1"/>
          <p:nvPr/>
        </p:nvSpPr>
        <p:spPr>
          <a:xfrm>
            <a:off x="4509600" y="1245050"/>
            <a:ext cx="2874000" cy="177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50">
                <a:solidFill>
                  <a:srgbClr val="373A3C"/>
                </a:solidFill>
                <a:highlight>
                  <a:srgbClr val="FFFFFF"/>
                </a:highlight>
                <a:latin typeface="Roboto"/>
                <a:ea typeface="Roboto"/>
                <a:cs typeface="Roboto"/>
                <a:sym typeface="Roboto"/>
              </a:rPr>
              <a:t>The exanthematous (maculopapular) drug eruption with confluent areas of morbilliform (measles-looking) erythema with small white areas of sparing.</a:t>
            </a:r>
            <a:endParaRPr sz="1150">
              <a:solidFill>
                <a:srgbClr val="373A3C"/>
              </a:solidFill>
              <a:highlight>
                <a:srgbClr val="FFFFFF"/>
              </a:highlight>
              <a:latin typeface="Roboto"/>
              <a:ea typeface="Roboto"/>
              <a:cs typeface="Roboto"/>
              <a:sym typeface="Roboto"/>
            </a:endParaRPr>
          </a:p>
          <a:p>
            <a:pPr marL="0" lvl="0" indent="0" algn="l" rtl="0">
              <a:spcBef>
                <a:spcPts val="0"/>
              </a:spcBef>
              <a:spcAft>
                <a:spcPts val="0"/>
              </a:spcAft>
              <a:buNone/>
            </a:pPr>
            <a:endParaRPr sz="1150">
              <a:solidFill>
                <a:srgbClr val="373A3C"/>
              </a:solidFill>
              <a:highlight>
                <a:srgbClr val="FFFFFF"/>
              </a:highlight>
              <a:latin typeface="Roboto"/>
              <a:ea typeface="Roboto"/>
              <a:cs typeface="Roboto"/>
              <a:sym typeface="Roboto"/>
            </a:endParaRPr>
          </a:p>
          <a:p>
            <a:pPr marL="0" lvl="0" indent="0" algn="l" rtl="0">
              <a:spcBef>
                <a:spcPts val="0"/>
              </a:spcBef>
              <a:spcAft>
                <a:spcPts val="0"/>
              </a:spcAft>
              <a:buNone/>
            </a:pPr>
            <a:r>
              <a:rPr lang="en" sz="1150">
                <a:solidFill>
                  <a:srgbClr val="373A3C"/>
                </a:solidFill>
                <a:highlight>
                  <a:srgbClr val="FFFFFF"/>
                </a:highlight>
                <a:latin typeface="Roboto"/>
                <a:ea typeface="Roboto"/>
                <a:cs typeface="Roboto"/>
                <a:sym typeface="Roboto"/>
              </a:rPr>
              <a:t>This is the most common type of drug reaction.</a:t>
            </a:r>
            <a:endParaRPr sz="1150">
              <a:solidFill>
                <a:srgbClr val="373A3C"/>
              </a:solidFill>
              <a:highlight>
                <a:srgbClr val="FFFFFF"/>
              </a:highlight>
              <a:latin typeface="Roboto"/>
              <a:ea typeface="Roboto"/>
              <a:cs typeface="Roboto"/>
              <a:sym typeface="Roboto"/>
            </a:endParaRPr>
          </a:p>
          <a:p>
            <a:pPr marL="0" lvl="0" indent="0" algn="l" rtl="0">
              <a:spcBef>
                <a:spcPts val="0"/>
              </a:spcBef>
              <a:spcAft>
                <a:spcPts val="0"/>
              </a:spcAft>
              <a:buNone/>
            </a:pPr>
            <a:endParaRPr sz="1150">
              <a:solidFill>
                <a:srgbClr val="373A3C"/>
              </a:solidFill>
              <a:highlight>
                <a:srgbClr val="FFFFFF"/>
              </a:highlight>
              <a:latin typeface="Roboto"/>
              <a:ea typeface="Roboto"/>
              <a:cs typeface="Roboto"/>
              <a:sym typeface="Roboto"/>
            </a:endParaRPr>
          </a:p>
          <a:p>
            <a:pPr marL="0" lvl="0" indent="0" algn="l" rtl="0">
              <a:spcBef>
                <a:spcPts val="0"/>
              </a:spcBef>
              <a:spcAft>
                <a:spcPts val="0"/>
              </a:spcAft>
              <a:buNone/>
            </a:pPr>
            <a:endParaRPr sz="1150">
              <a:solidFill>
                <a:srgbClr val="373A3C"/>
              </a:solidFill>
              <a:highlight>
                <a:srgbClr val="FFFFFF"/>
              </a:highlight>
              <a:latin typeface="Roboto"/>
              <a:ea typeface="Roboto"/>
              <a:cs typeface="Roboto"/>
              <a:sym typeface="Roboto"/>
            </a:endParaRPr>
          </a:p>
        </p:txBody>
      </p:sp>
      <p:pic>
        <p:nvPicPr>
          <p:cNvPr id="958" name="Google Shape;958;p68"/>
          <p:cNvPicPr preferRelativeResize="0"/>
          <p:nvPr/>
        </p:nvPicPr>
        <p:blipFill>
          <a:blip r:embed="rId3">
            <a:alphaModFix/>
          </a:blip>
          <a:stretch>
            <a:fillRect/>
          </a:stretch>
        </p:blipFill>
        <p:spPr>
          <a:xfrm>
            <a:off x="0" y="0"/>
            <a:ext cx="3603200" cy="5143500"/>
          </a:xfrm>
          <a:prstGeom prst="rect">
            <a:avLst/>
          </a:prstGeom>
          <a:noFill/>
          <a:ln>
            <a:noFill/>
          </a:ln>
        </p:spPr>
      </p:pic>
      <p:sp>
        <p:nvSpPr>
          <p:cNvPr id="959" name="Google Shape;959;p68"/>
          <p:cNvSpPr txBox="1"/>
          <p:nvPr/>
        </p:nvSpPr>
        <p:spPr>
          <a:xfrm>
            <a:off x="6006669" y="4931633"/>
            <a:ext cx="336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https://www.contemporarypediatrics.com/view/drug-eruptions-benignand-life-threatening</a:t>
            </a:r>
            <a:endParaRPr sz="60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69"/>
          <p:cNvSpPr txBox="1"/>
          <p:nvPr/>
        </p:nvSpPr>
        <p:spPr>
          <a:xfrm>
            <a:off x="4462300" y="349250"/>
            <a:ext cx="26814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rPr>
              <a:t>Serious or benign?</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pic>
        <p:nvPicPr>
          <p:cNvPr id="965" name="Google Shape;965;p69"/>
          <p:cNvPicPr preferRelativeResize="0"/>
          <p:nvPr/>
        </p:nvPicPr>
        <p:blipFill>
          <a:blip r:embed="rId3">
            <a:alphaModFix/>
          </a:blip>
          <a:stretch>
            <a:fillRect/>
          </a:stretch>
        </p:blipFill>
        <p:spPr>
          <a:xfrm>
            <a:off x="0" y="0"/>
            <a:ext cx="3492832" cy="5143499"/>
          </a:xfrm>
          <a:prstGeom prst="rect">
            <a:avLst/>
          </a:prstGeom>
          <a:noFill/>
          <a:ln>
            <a:noFill/>
          </a:ln>
        </p:spPr>
      </p:pic>
      <p:sp>
        <p:nvSpPr>
          <p:cNvPr id="966" name="Google Shape;966;p69"/>
          <p:cNvSpPr txBox="1"/>
          <p:nvPr/>
        </p:nvSpPr>
        <p:spPr>
          <a:xfrm>
            <a:off x="5533600" y="4804000"/>
            <a:ext cx="3577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MERCK MANUAL - DR P. MARAZZI/SCIENCE PHOTO LIBRARY</a:t>
            </a:r>
            <a:endParaRPr sz="80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70"/>
          <p:cNvSpPr txBox="1"/>
          <p:nvPr/>
        </p:nvSpPr>
        <p:spPr>
          <a:xfrm>
            <a:off x="4462300" y="349250"/>
            <a:ext cx="2681400" cy="263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rPr>
              <a:t>Serious or benign?</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Serious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Stevens-Johnsons Syndrome</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 </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 </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pic>
        <p:nvPicPr>
          <p:cNvPr id="972" name="Google Shape;972;p70"/>
          <p:cNvPicPr preferRelativeResize="0"/>
          <p:nvPr/>
        </p:nvPicPr>
        <p:blipFill>
          <a:blip r:embed="rId3">
            <a:alphaModFix/>
          </a:blip>
          <a:stretch>
            <a:fillRect/>
          </a:stretch>
        </p:blipFill>
        <p:spPr>
          <a:xfrm>
            <a:off x="0" y="0"/>
            <a:ext cx="3492832" cy="5143499"/>
          </a:xfrm>
          <a:prstGeom prst="rect">
            <a:avLst/>
          </a:prstGeom>
          <a:noFill/>
          <a:ln>
            <a:noFill/>
          </a:ln>
        </p:spPr>
      </p:pic>
      <p:sp>
        <p:nvSpPr>
          <p:cNvPr id="973" name="Google Shape;973;p70"/>
          <p:cNvSpPr txBox="1"/>
          <p:nvPr/>
        </p:nvSpPr>
        <p:spPr>
          <a:xfrm>
            <a:off x="5533600" y="4804000"/>
            <a:ext cx="3577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MERCK MANUAL - DR P. MARAZZI/SCIENCE PHOTO LIBRARY</a:t>
            </a:r>
            <a:endParaRPr sz="80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71"/>
          <p:cNvSpPr txBox="1"/>
          <p:nvPr/>
        </p:nvSpPr>
        <p:spPr>
          <a:xfrm>
            <a:off x="4462300" y="349250"/>
            <a:ext cx="2681400" cy="213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rPr>
              <a:t>Serious or benign?</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Serious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Stevens-Johnsons Syndrome</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above the neck</a:t>
            </a:r>
            <a:endParaRPr>
              <a:solidFill>
                <a:schemeClr val="dk1"/>
              </a:solidFill>
            </a:endParaRPr>
          </a:p>
          <a:p>
            <a:pPr marL="457200" lvl="0" indent="-317500" algn="l" rtl="0">
              <a:lnSpc>
                <a:spcPct val="115000"/>
              </a:lnSpc>
              <a:spcBef>
                <a:spcPts val="0"/>
              </a:spcBef>
              <a:spcAft>
                <a:spcPts val="0"/>
              </a:spcAft>
              <a:buClr>
                <a:schemeClr val="dk1"/>
              </a:buClr>
              <a:buSzPts val="1400"/>
              <a:buChar char="●"/>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pic>
        <p:nvPicPr>
          <p:cNvPr id="979" name="Google Shape;979;p71"/>
          <p:cNvPicPr preferRelativeResize="0"/>
          <p:nvPr/>
        </p:nvPicPr>
        <p:blipFill>
          <a:blip r:embed="rId3">
            <a:alphaModFix/>
          </a:blip>
          <a:stretch>
            <a:fillRect/>
          </a:stretch>
        </p:blipFill>
        <p:spPr>
          <a:xfrm>
            <a:off x="0" y="0"/>
            <a:ext cx="3492832" cy="5143499"/>
          </a:xfrm>
          <a:prstGeom prst="rect">
            <a:avLst/>
          </a:prstGeom>
          <a:noFill/>
          <a:ln>
            <a:noFill/>
          </a:ln>
        </p:spPr>
      </p:pic>
      <p:sp>
        <p:nvSpPr>
          <p:cNvPr id="980" name="Google Shape;980;p71"/>
          <p:cNvSpPr txBox="1"/>
          <p:nvPr/>
        </p:nvSpPr>
        <p:spPr>
          <a:xfrm>
            <a:off x="5533600" y="4804000"/>
            <a:ext cx="3577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MERCK MANUAL - DR P. MARAZZI/SCIENCE PHOTO LIBRARY</a:t>
            </a:r>
            <a:endParaRPr sz="80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72"/>
          <p:cNvSpPr txBox="1"/>
          <p:nvPr/>
        </p:nvSpPr>
        <p:spPr>
          <a:xfrm>
            <a:off x="4462300" y="349250"/>
            <a:ext cx="2681400" cy="238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rPr>
              <a:t>Serious or benign?</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Serious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Stevens-Johnsons Syndrome</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above the neck</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mucus membrane involvement</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pic>
        <p:nvPicPr>
          <p:cNvPr id="986" name="Google Shape;986;p72"/>
          <p:cNvPicPr preferRelativeResize="0"/>
          <p:nvPr/>
        </p:nvPicPr>
        <p:blipFill>
          <a:blip r:embed="rId3">
            <a:alphaModFix/>
          </a:blip>
          <a:stretch>
            <a:fillRect/>
          </a:stretch>
        </p:blipFill>
        <p:spPr>
          <a:xfrm>
            <a:off x="0" y="0"/>
            <a:ext cx="3492832" cy="5143499"/>
          </a:xfrm>
          <a:prstGeom prst="rect">
            <a:avLst/>
          </a:prstGeom>
          <a:noFill/>
          <a:ln>
            <a:noFill/>
          </a:ln>
        </p:spPr>
      </p:pic>
      <p:sp>
        <p:nvSpPr>
          <p:cNvPr id="987" name="Google Shape;987;p72"/>
          <p:cNvSpPr txBox="1"/>
          <p:nvPr/>
        </p:nvSpPr>
        <p:spPr>
          <a:xfrm>
            <a:off x="5533600" y="4804000"/>
            <a:ext cx="3577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MERCK MANUAL - DR P. MARAZZI/SCIENCE PHOTO LIBRARY</a:t>
            </a:r>
            <a:endParaRPr sz="80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73"/>
          <p:cNvSpPr txBox="1"/>
          <p:nvPr/>
        </p:nvSpPr>
        <p:spPr>
          <a:xfrm>
            <a:off x="4462300" y="349250"/>
            <a:ext cx="2939100" cy="110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rPr>
              <a:t>Serious or benign?</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endParaRPr>
              <a:solidFill>
                <a:schemeClr val="dk1"/>
              </a:solidFill>
            </a:endParaRPr>
          </a:p>
        </p:txBody>
      </p:sp>
      <p:pic>
        <p:nvPicPr>
          <p:cNvPr id="993" name="Google Shape;993;p73"/>
          <p:cNvPicPr preferRelativeResize="0"/>
          <p:nvPr/>
        </p:nvPicPr>
        <p:blipFill rotWithShape="1">
          <a:blip r:embed="rId3">
            <a:alphaModFix/>
          </a:blip>
          <a:srcRect r="26438"/>
          <a:stretch/>
        </p:blipFill>
        <p:spPr>
          <a:xfrm>
            <a:off x="625851" y="883838"/>
            <a:ext cx="3308050" cy="3375825"/>
          </a:xfrm>
          <a:prstGeom prst="rect">
            <a:avLst/>
          </a:prstGeom>
          <a:noFill/>
          <a:ln>
            <a:noFill/>
          </a:ln>
        </p:spPr>
      </p:pic>
      <p:sp>
        <p:nvSpPr>
          <p:cNvPr id="994" name="Google Shape;994;p73"/>
          <p:cNvSpPr txBox="1"/>
          <p:nvPr/>
        </p:nvSpPr>
        <p:spPr>
          <a:xfrm>
            <a:off x="6006669" y="4931633"/>
            <a:ext cx="336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https://www.contemporarypediatrics.com/view/drug-eruptions-benignand-life-threatening</a:t>
            </a:r>
            <a:endParaRPr sz="60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74"/>
          <p:cNvSpPr txBox="1"/>
          <p:nvPr/>
        </p:nvSpPr>
        <p:spPr>
          <a:xfrm>
            <a:off x="4462300" y="349250"/>
            <a:ext cx="2939100" cy="20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rPr>
              <a:t>Serious or benign?</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Serious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sz="1300">
                <a:solidFill>
                  <a:schemeClr val="dk1"/>
                </a:solidFill>
              </a:rPr>
              <a:t>Toxic epidermal necrolysis (TEN)</a:t>
            </a:r>
            <a:endParaRPr sz="1300">
              <a:solidFill>
                <a:schemeClr val="dk1"/>
              </a:solidFill>
            </a:endParaRPr>
          </a:p>
          <a:p>
            <a:pPr marL="0" lvl="0" indent="0" algn="l" rtl="0">
              <a:lnSpc>
                <a:spcPct val="115000"/>
              </a:lnSpc>
              <a:spcBef>
                <a:spcPts val="0"/>
              </a:spcBef>
              <a:spcAft>
                <a:spcPts val="0"/>
              </a:spcAft>
              <a:buNone/>
            </a:pPr>
            <a:endParaRPr sz="1300">
              <a:solidFill>
                <a:schemeClr val="dk1"/>
              </a:solidFill>
            </a:endParaRPr>
          </a:p>
          <a:p>
            <a:pPr marL="0" lvl="0" indent="0" algn="l" rtl="0">
              <a:lnSpc>
                <a:spcPct val="115000"/>
              </a:lnSpc>
              <a:spcBef>
                <a:spcPts val="0"/>
              </a:spcBef>
              <a:spcAft>
                <a:spcPts val="0"/>
              </a:spcAft>
              <a:buNone/>
            </a:pPr>
            <a:r>
              <a:rPr lang="en" sz="1300">
                <a:solidFill>
                  <a:schemeClr val="dk1"/>
                </a:solidFill>
              </a:rPr>
              <a:t>TEN = </a:t>
            </a:r>
            <a:endParaRPr sz="1300">
              <a:solidFill>
                <a:schemeClr val="dk1"/>
              </a:solidFill>
            </a:endParaRPr>
          </a:p>
          <a:p>
            <a:pPr marL="0" lvl="0" indent="0" algn="l" rtl="0">
              <a:lnSpc>
                <a:spcPct val="115000"/>
              </a:lnSpc>
              <a:spcBef>
                <a:spcPts val="0"/>
              </a:spcBef>
              <a:spcAft>
                <a:spcPts val="0"/>
              </a:spcAft>
              <a:buNone/>
            </a:pPr>
            <a:endParaRPr>
              <a:solidFill>
                <a:schemeClr val="dk1"/>
              </a:solidFill>
            </a:endParaRPr>
          </a:p>
        </p:txBody>
      </p:sp>
      <p:pic>
        <p:nvPicPr>
          <p:cNvPr id="1000" name="Google Shape;1000;p74"/>
          <p:cNvPicPr preferRelativeResize="0"/>
          <p:nvPr/>
        </p:nvPicPr>
        <p:blipFill rotWithShape="1">
          <a:blip r:embed="rId3">
            <a:alphaModFix/>
          </a:blip>
          <a:srcRect r="26438"/>
          <a:stretch/>
        </p:blipFill>
        <p:spPr>
          <a:xfrm>
            <a:off x="625851" y="883838"/>
            <a:ext cx="3308050" cy="3375825"/>
          </a:xfrm>
          <a:prstGeom prst="rect">
            <a:avLst/>
          </a:prstGeom>
          <a:noFill/>
          <a:ln>
            <a:noFill/>
          </a:ln>
        </p:spPr>
      </p:pic>
      <p:sp>
        <p:nvSpPr>
          <p:cNvPr id="1001" name="Google Shape;1001;p74"/>
          <p:cNvSpPr txBox="1"/>
          <p:nvPr/>
        </p:nvSpPr>
        <p:spPr>
          <a:xfrm>
            <a:off x="6006669" y="4931633"/>
            <a:ext cx="336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https://www.contemporarypediatrics.com/view/drug-eruptions-benignand-life-threatening</a:t>
            </a:r>
            <a:endParaRPr sz="60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75"/>
          <p:cNvSpPr txBox="1"/>
          <p:nvPr/>
        </p:nvSpPr>
        <p:spPr>
          <a:xfrm>
            <a:off x="4462300" y="349250"/>
            <a:ext cx="2939100" cy="231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rPr>
              <a:t>Serious or benign?</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Serious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sz="1300">
                <a:solidFill>
                  <a:schemeClr val="dk1"/>
                </a:solidFill>
              </a:rPr>
              <a:t>Toxic epidermal necrolysis (TEN)</a:t>
            </a:r>
            <a:endParaRPr sz="1300">
              <a:solidFill>
                <a:schemeClr val="dk1"/>
              </a:solidFill>
            </a:endParaRPr>
          </a:p>
          <a:p>
            <a:pPr marL="0" lvl="0" indent="0" algn="l" rtl="0">
              <a:lnSpc>
                <a:spcPct val="115000"/>
              </a:lnSpc>
              <a:spcBef>
                <a:spcPts val="0"/>
              </a:spcBef>
              <a:spcAft>
                <a:spcPts val="0"/>
              </a:spcAft>
              <a:buNone/>
            </a:pPr>
            <a:endParaRPr sz="1300">
              <a:solidFill>
                <a:schemeClr val="dk1"/>
              </a:solidFill>
            </a:endParaRPr>
          </a:p>
          <a:p>
            <a:pPr marL="0" lvl="0" indent="0" algn="l" rtl="0">
              <a:lnSpc>
                <a:spcPct val="115000"/>
              </a:lnSpc>
              <a:spcBef>
                <a:spcPts val="0"/>
              </a:spcBef>
              <a:spcAft>
                <a:spcPts val="0"/>
              </a:spcAft>
              <a:buNone/>
            </a:pPr>
            <a:r>
              <a:rPr lang="en" sz="1300">
                <a:solidFill>
                  <a:schemeClr val="dk1"/>
                </a:solidFill>
              </a:rPr>
              <a:t>TEN = SJS covering 30%+ body surface</a:t>
            </a:r>
            <a:endParaRPr sz="1300">
              <a:solidFill>
                <a:schemeClr val="dk1"/>
              </a:solidFill>
            </a:endParaRPr>
          </a:p>
          <a:p>
            <a:pPr marL="0" lvl="0" indent="0" algn="l" rtl="0">
              <a:lnSpc>
                <a:spcPct val="115000"/>
              </a:lnSpc>
              <a:spcBef>
                <a:spcPts val="0"/>
              </a:spcBef>
              <a:spcAft>
                <a:spcPts val="0"/>
              </a:spcAft>
              <a:buNone/>
            </a:pPr>
            <a:endParaRPr>
              <a:solidFill>
                <a:schemeClr val="dk1"/>
              </a:solidFill>
            </a:endParaRPr>
          </a:p>
        </p:txBody>
      </p:sp>
      <p:pic>
        <p:nvPicPr>
          <p:cNvPr id="1007" name="Google Shape;1007;p75"/>
          <p:cNvPicPr preferRelativeResize="0"/>
          <p:nvPr/>
        </p:nvPicPr>
        <p:blipFill rotWithShape="1">
          <a:blip r:embed="rId3">
            <a:alphaModFix/>
          </a:blip>
          <a:srcRect r="26438"/>
          <a:stretch/>
        </p:blipFill>
        <p:spPr>
          <a:xfrm>
            <a:off x="625851" y="883838"/>
            <a:ext cx="3308050" cy="3375825"/>
          </a:xfrm>
          <a:prstGeom prst="rect">
            <a:avLst/>
          </a:prstGeom>
          <a:noFill/>
          <a:ln>
            <a:noFill/>
          </a:ln>
        </p:spPr>
      </p:pic>
      <p:sp>
        <p:nvSpPr>
          <p:cNvPr id="1008" name="Google Shape;1008;p75"/>
          <p:cNvSpPr txBox="1"/>
          <p:nvPr/>
        </p:nvSpPr>
        <p:spPr>
          <a:xfrm>
            <a:off x="6006669" y="4931633"/>
            <a:ext cx="336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https://www.contemporarypediatrics.com/view/drug-eruptions-benignand-life-threatening</a:t>
            </a:r>
            <a:endParaRPr sz="60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76"/>
          <p:cNvSpPr/>
          <p:nvPr/>
        </p:nvSpPr>
        <p:spPr>
          <a:xfrm>
            <a:off x="0" y="-28450"/>
            <a:ext cx="9144000" cy="14400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76"/>
          <p:cNvSpPr txBox="1"/>
          <p:nvPr/>
        </p:nvSpPr>
        <p:spPr>
          <a:xfrm>
            <a:off x="767285" y="350219"/>
            <a:ext cx="4049700" cy="36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000" b="1">
                <a:solidFill>
                  <a:srgbClr val="FFFFFF"/>
                </a:solidFill>
              </a:rPr>
              <a:t>Lamotrigine interactions </a:t>
            </a:r>
            <a:endParaRPr sz="2000" b="1">
              <a:solidFill>
                <a:srgbClr val="FFFFFF"/>
              </a:solidFill>
            </a:endParaRPr>
          </a:p>
          <a:p>
            <a:pPr marL="0" marR="0" lvl="0" indent="0" algn="l" rtl="0">
              <a:lnSpc>
                <a:spcPct val="100000"/>
              </a:lnSpc>
              <a:spcBef>
                <a:spcPts val="0"/>
              </a:spcBef>
              <a:spcAft>
                <a:spcPts val="0"/>
              </a:spcAft>
              <a:buClr>
                <a:schemeClr val="dk1"/>
              </a:buClr>
              <a:buSzPts val="1100"/>
              <a:buFont typeface="Arial"/>
              <a:buNone/>
            </a:pPr>
            <a:endParaRPr sz="1200" b="1">
              <a:solidFill>
                <a:srgbClr val="FFFFFF"/>
              </a:solidFill>
            </a:endParaRPr>
          </a:p>
          <a:p>
            <a:pPr marL="0" marR="0" lvl="0" indent="0" algn="l" rtl="0">
              <a:lnSpc>
                <a:spcPct val="100000"/>
              </a:lnSpc>
              <a:spcBef>
                <a:spcPts val="0"/>
              </a:spcBef>
              <a:spcAft>
                <a:spcPts val="0"/>
              </a:spcAft>
              <a:buClr>
                <a:srgbClr val="000000"/>
              </a:buClr>
              <a:buSzPts val="1200"/>
              <a:buFont typeface="Arial"/>
              <a:buNone/>
            </a:pPr>
            <a:endParaRPr sz="1200" b="1">
              <a:solidFill>
                <a:srgbClr val="FFFFFF"/>
              </a:solidFil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015" name="Google Shape;1015;p76"/>
          <p:cNvSpPr txBox="1"/>
          <p:nvPr/>
        </p:nvSpPr>
        <p:spPr>
          <a:xfrm>
            <a:off x="767282" y="753425"/>
            <a:ext cx="2442600" cy="563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chemeClr val="lt1"/>
                </a:solidFill>
              </a:rPr>
              <a:t>Phase II metabolism, UGT1A4</a:t>
            </a:r>
            <a:endParaRPr sz="1200" b="1" i="0" u="none" strike="noStrike" cap="none">
              <a:solidFill>
                <a:schemeClr val="lt1"/>
              </a:solidFill>
            </a:endParaRPr>
          </a:p>
        </p:txBody>
      </p:sp>
      <p:sp>
        <p:nvSpPr>
          <p:cNvPr id="1016" name="Google Shape;1016;p76"/>
          <p:cNvSpPr txBox="1"/>
          <p:nvPr/>
        </p:nvSpPr>
        <p:spPr>
          <a:xfrm rot="2680">
            <a:off x="4432924" y="591675"/>
            <a:ext cx="4617301" cy="43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300" b="1" i="0" u="none" strike="noStrike" cap="none">
                <a:solidFill>
                  <a:schemeClr val="lt1"/>
                </a:solidFill>
              </a:rPr>
              <a:t>18% of individuals are UGT1A4 ultrarapid metabolizers</a:t>
            </a:r>
            <a:r>
              <a:rPr lang="en" sz="1300" b="1">
                <a:solidFill>
                  <a:schemeClr val="lt1"/>
                </a:solidFill>
              </a:rPr>
              <a:t>.</a:t>
            </a:r>
            <a:endParaRPr sz="1300" b="1">
              <a:solidFill>
                <a:schemeClr val="lt1"/>
              </a:solidFill>
            </a:endParaRPr>
          </a:p>
          <a:p>
            <a:pPr marL="0" marR="0" lvl="0" indent="0" algn="l" rtl="0">
              <a:lnSpc>
                <a:spcPct val="100000"/>
              </a:lnSpc>
              <a:spcBef>
                <a:spcPts val="0"/>
              </a:spcBef>
              <a:spcAft>
                <a:spcPts val="0"/>
              </a:spcAft>
              <a:buClr>
                <a:srgbClr val="000000"/>
              </a:buClr>
              <a:buSzPts val="900"/>
              <a:buFont typeface="Arial"/>
              <a:buNone/>
            </a:pPr>
            <a:endParaRPr sz="1300" b="1">
              <a:solidFill>
                <a:schemeClr val="lt1"/>
              </a:solidFill>
            </a:endParaRPr>
          </a:p>
          <a:p>
            <a:pPr marL="0" marR="0" lvl="0" indent="0" algn="l" rtl="0">
              <a:lnSpc>
                <a:spcPct val="100000"/>
              </a:lnSpc>
              <a:spcBef>
                <a:spcPts val="0"/>
              </a:spcBef>
              <a:spcAft>
                <a:spcPts val="0"/>
              </a:spcAft>
              <a:buClr>
                <a:srgbClr val="000000"/>
              </a:buClr>
              <a:buSzPts val="900"/>
              <a:buFont typeface="Arial"/>
              <a:buNone/>
            </a:pPr>
            <a:r>
              <a:rPr lang="en" sz="1300" b="1">
                <a:solidFill>
                  <a:schemeClr val="lt1"/>
                </a:solidFill>
              </a:rPr>
              <a:t>  </a:t>
            </a:r>
            <a:r>
              <a:rPr lang="en" sz="1300" b="1" i="0" u="none" strike="noStrike" cap="none">
                <a:solidFill>
                  <a:schemeClr val="lt1"/>
                </a:solidFill>
              </a:rPr>
              <a:t>0% are poor metabolizers.</a:t>
            </a:r>
            <a:endParaRPr sz="1900" b="1">
              <a:solidFill>
                <a:schemeClr val="lt1"/>
              </a:solidFill>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lt1"/>
              </a:solidFill>
            </a:endParaRPr>
          </a:p>
        </p:txBody>
      </p:sp>
      <p:sp>
        <p:nvSpPr>
          <p:cNvPr id="1017" name="Google Shape;1017;p76"/>
          <p:cNvSpPr txBox="1"/>
          <p:nvPr/>
        </p:nvSpPr>
        <p:spPr>
          <a:xfrm rot="24732">
            <a:off x="769350" y="3941330"/>
            <a:ext cx="1959951" cy="59521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500" b="1" i="0" u="none" strike="noStrike" cap="none">
                <a:solidFill>
                  <a:srgbClr val="000000"/>
                </a:solidFill>
              </a:rPr>
              <a:t>UGT1A4  </a:t>
            </a:r>
            <a:r>
              <a:rPr lang="en" sz="1500" b="1"/>
              <a:t>substrate</a:t>
            </a:r>
            <a:endParaRPr sz="1500" b="0" i="0" u="none" strike="noStrike" cap="none">
              <a:solidFill>
                <a:srgbClr val="000000"/>
              </a:solidFill>
              <a:latin typeface="Arial"/>
              <a:ea typeface="Arial"/>
              <a:cs typeface="Arial"/>
              <a:sym typeface="Arial"/>
            </a:endParaRPr>
          </a:p>
        </p:txBody>
      </p:sp>
      <p:sp>
        <p:nvSpPr>
          <p:cNvPr id="1018" name="Google Shape;1018;p76"/>
          <p:cNvSpPr txBox="1"/>
          <p:nvPr/>
        </p:nvSpPr>
        <p:spPr>
          <a:xfrm rot="3517">
            <a:off x="6014425" y="4049625"/>
            <a:ext cx="1759201" cy="77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450" i="1" u="sng"/>
              <a:t>Ug</a:t>
            </a:r>
            <a:r>
              <a:rPr lang="en" sz="1450" i="1"/>
              <a:t>g wool boots for </a:t>
            </a:r>
            <a:r>
              <a:rPr lang="en" sz="1450" i="1" u="sng"/>
              <a:t>UG</a:t>
            </a:r>
            <a:r>
              <a:rPr lang="en" sz="1450" i="1"/>
              <a:t>T substrate</a:t>
            </a:r>
            <a:endParaRPr sz="1450" i="1"/>
          </a:p>
          <a:p>
            <a:pPr marL="0" marR="0" lvl="0" indent="0" algn="l" rtl="0">
              <a:lnSpc>
                <a:spcPct val="100000"/>
              </a:lnSpc>
              <a:spcBef>
                <a:spcPts val="0"/>
              </a:spcBef>
              <a:spcAft>
                <a:spcPts val="0"/>
              </a:spcAft>
              <a:buClr>
                <a:srgbClr val="000000"/>
              </a:buClr>
              <a:buSzPts val="900"/>
              <a:buFont typeface="Arial"/>
              <a:buNone/>
            </a:pPr>
            <a:r>
              <a:rPr lang="en" sz="950"/>
              <a:t>Jou Young Lee, PA</a:t>
            </a:r>
            <a:endParaRPr sz="950"/>
          </a:p>
          <a:p>
            <a:pPr marL="0" marR="0" lvl="0" indent="0" algn="l" rtl="0">
              <a:lnSpc>
                <a:spcPct val="100000"/>
              </a:lnSpc>
              <a:spcBef>
                <a:spcPts val="0"/>
              </a:spcBef>
              <a:spcAft>
                <a:spcPts val="0"/>
              </a:spcAft>
              <a:buClr>
                <a:srgbClr val="000000"/>
              </a:buClr>
              <a:buSzPts val="900"/>
              <a:buFont typeface="Arial"/>
              <a:buNone/>
            </a:pPr>
            <a:endParaRPr sz="800" b="0" i="0" u="none" strike="noStrike" cap="none">
              <a:solidFill>
                <a:srgbClr val="000000"/>
              </a:solidFill>
              <a:latin typeface="Arial"/>
              <a:ea typeface="Arial"/>
              <a:cs typeface="Arial"/>
              <a:sym typeface="Arial"/>
            </a:endParaRPr>
          </a:p>
        </p:txBody>
      </p:sp>
      <p:sp>
        <p:nvSpPr>
          <p:cNvPr id="1019" name="Google Shape;1019;p76"/>
          <p:cNvSpPr txBox="1"/>
          <p:nvPr/>
        </p:nvSpPr>
        <p:spPr>
          <a:xfrm rot="2953">
            <a:off x="924998" y="4278750"/>
            <a:ext cx="2444401" cy="77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250" i="1" u="sng"/>
              <a:t>1</a:t>
            </a:r>
            <a:r>
              <a:rPr lang="en" sz="1250" i="1"/>
              <a:t> </a:t>
            </a:r>
            <a:r>
              <a:rPr lang="en" sz="1250" i="1" u="sng"/>
              <a:t>A</a:t>
            </a:r>
            <a:r>
              <a:rPr lang="en" sz="1250" i="1"/>
              <a:t>nimal, </a:t>
            </a:r>
            <a:r>
              <a:rPr lang="en" sz="1250" i="1" u="sng"/>
              <a:t>4</a:t>
            </a:r>
            <a:r>
              <a:rPr lang="en" sz="1250" i="1"/>
              <a:t> boots</a:t>
            </a:r>
            <a:endParaRPr sz="1150"/>
          </a:p>
          <a:p>
            <a:pPr marL="0" marR="0" lvl="0" indent="0" algn="l" rtl="0">
              <a:lnSpc>
                <a:spcPct val="100000"/>
              </a:lnSpc>
              <a:spcBef>
                <a:spcPts val="0"/>
              </a:spcBef>
              <a:spcAft>
                <a:spcPts val="0"/>
              </a:spcAft>
              <a:buClr>
                <a:srgbClr val="000000"/>
              </a:buClr>
              <a:buSzPts val="900"/>
              <a:buFont typeface="Arial"/>
              <a:buNone/>
            </a:pPr>
            <a:endParaRPr sz="800" b="0" i="0" u="none" strike="noStrike" cap="none">
              <a:solidFill>
                <a:srgbClr val="000000"/>
              </a:solidFill>
              <a:latin typeface="Arial"/>
              <a:ea typeface="Arial"/>
              <a:cs typeface="Arial"/>
              <a:sym typeface="Arial"/>
            </a:endParaRPr>
          </a:p>
        </p:txBody>
      </p:sp>
      <p:grpSp>
        <p:nvGrpSpPr>
          <p:cNvPr id="1020" name="Google Shape;1020;p76"/>
          <p:cNvGrpSpPr/>
          <p:nvPr/>
        </p:nvGrpSpPr>
        <p:grpSpPr>
          <a:xfrm>
            <a:off x="2323451" y="2112359"/>
            <a:ext cx="3550542" cy="2733088"/>
            <a:chOff x="767275" y="2138955"/>
            <a:chExt cx="2690212" cy="2070835"/>
          </a:xfrm>
        </p:grpSpPr>
        <p:grpSp>
          <p:nvGrpSpPr>
            <p:cNvPr id="1021" name="Google Shape;1021;p76"/>
            <p:cNvGrpSpPr/>
            <p:nvPr/>
          </p:nvGrpSpPr>
          <p:grpSpPr>
            <a:xfrm>
              <a:off x="767275" y="2138955"/>
              <a:ext cx="2690212" cy="2070835"/>
              <a:chOff x="6078179" y="3303635"/>
              <a:chExt cx="1398821" cy="1076765"/>
            </a:xfrm>
          </p:grpSpPr>
          <p:grpSp>
            <p:nvGrpSpPr>
              <p:cNvPr id="1022" name="Google Shape;1022;p76"/>
              <p:cNvGrpSpPr/>
              <p:nvPr/>
            </p:nvGrpSpPr>
            <p:grpSpPr>
              <a:xfrm>
                <a:off x="6078179" y="3303635"/>
                <a:ext cx="1398821" cy="937890"/>
                <a:chOff x="6030564" y="6895190"/>
                <a:chExt cx="1457561" cy="977274"/>
              </a:xfrm>
            </p:grpSpPr>
            <p:grpSp>
              <p:nvGrpSpPr>
                <p:cNvPr id="1023" name="Google Shape;1023;p76"/>
                <p:cNvGrpSpPr/>
                <p:nvPr/>
              </p:nvGrpSpPr>
              <p:grpSpPr>
                <a:xfrm>
                  <a:off x="6030564" y="6895190"/>
                  <a:ext cx="1457561" cy="977274"/>
                  <a:chOff x="5619327" y="6680160"/>
                  <a:chExt cx="1740163" cy="1166755"/>
                </a:xfrm>
              </p:grpSpPr>
              <p:pic>
                <p:nvPicPr>
                  <p:cNvPr id="1024" name="Google Shape;1024;p76" descr="clipped result image"/>
                  <p:cNvPicPr preferRelativeResize="0"/>
                  <p:nvPr/>
                </p:nvPicPr>
                <p:blipFill rotWithShape="1">
                  <a:blip r:embed="rId3">
                    <a:alphaModFix/>
                  </a:blip>
                  <a:srcRect l="28602" t="24642" b="13268"/>
                  <a:stretch/>
                </p:blipFill>
                <p:spPr>
                  <a:xfrm>
                    <a:off x="5945660" y="6923321"/>
                    <a:ext cx="1413830" cy="923593"/>
                  </a:xfrm>
                  <a:prstGeom prst="rect">
                    <a:avLst/>
                  </a:prstGeom>
                  <a:noFill/>
                  <a:ln>
                    <a:noFill/>
                  </a:ln>
                </p:spPr>
              </p:pic>
              <p:pic>
                <p:nvPicPr>
                  <p:cNvPr id="1025" name="Google Shape;1025;p76"/>
                  <p:cNvPicPr preferRelativeResize="0"/>
                  <p:nvPr/>
                </p:nvPicPr>
                <p:blipFill rotWithShape="1">
                  <a:blip r:embed="rId4">
                    <a:alphaModFix/>
                  </a:blip>
                  <a:srcRect/>
                  <a:stretch/>
                </p:blipFill>
                <p:spPr>
                  <a:xfrm>
                    <a:off x="5619327" y="6680160"/>
                    <a:ext cx="866543" cy="668044"/>
                  </a:xfrm>
                  <a:prstGeom prst="rect">
                    <a:avLst/>
                  </a:prstGeom>
                  <a:noFill/>
                  <a:ln>
                    <a:noFill/>
                  </a:ln>
                </p:spPr>
              </p:pic>
            </p:grpSp>
            <p:sp>
              <p:nvSpPr>
                <p:cNvPr id="1026" name="Google Shape;1026;p76"/>
                <p:cNvSpPr txBox="1"/>
                <p:nvPr/>
              </p:nvSpPr>
              <p:spPr>
                <a:xfrm>
                  <a:off x="6472806" y="7280416"/>
                  <a:ext cx="882900" cy="348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900"/>
                    <a:buFont typeface="Arial"/>
                    <a:buNone/>
                  </a:pPr>
                  <a:r>
                    <a:rPr lang="en" sz="1300" b="1"/>
                    <a:t>Lamotrigine</a:t>
                  </a:r>
                  <a:endParaRPr sz="1300" b="1">
                    <a:solidFill>
                      <a:srgbClr val="000000"/>
                    </a:solidFill>
                  </a:endParaRPr>
                </a:p>
              </p:txBody>
            </p:sp>
          </p:grpSp>
          <p:pic>
            <p:nvPicPr>
              <p:cNvPr id="1027" name="Google Shape;1027;p76"/>
              <p:cNvPicPr preferRelativeResize="0"/>
              <p:nvPr/>
            </p:nvPicPr>
            <p:blipFill>
              <a:blip r:embed="rId5">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1028" name="Google Shape;1028;p76"/>
              <p:cNvPicPr preferRelativeResize="0"/>
              <p:nvPr/>
            </p:nvPicPr>
            <p:blipFill>
              <a:blip r:embed="rId5">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1029" name="Google Shape;1029;p76"/>
              <p:cNvPicPr preferRelativeResize="0"/>
              <p:nvPr/>
            </p:nvPicPr>
            <p:blipFill>
              <a:blip r:embed="rId5">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1030" name="Google Shape;1030;p76"/>
            <p:cNvPicPr preferRelativeResize="0"/>
            <p:nvPr/>
          </p:nvPicPr>
          <p:blipFill>
            <a:blip r:embed="rId5">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77"/>
          <p:cNvSpPr/>
          <p:nvPr/>
        </p:nvSpPr>
        <p:spPr>
          <a:xfrm>
            <a:off x="0" y="-28450"/>
            <a:ext cx="9144000" cy="14400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77"/>
          <p:cNvSpPr txBox="1"/>
          <p:nvPr/>
        </p:nvSpPr>
        <p:spPr>
          <a:xfrm>
            <a:off x="767285" y="350219"/>
            <a:ext cx="4049700" cy="36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000" b="1">
                <a:solidFill>
                  <a:srgbClr val="FFFFFF"/>
                </a:solidFill>
              </a:rPr>
              <a:t>Lamotrigine interactions </a:t>
            </a:r>
            <a:endParaRPr sz="2000" b="1">
              <a:solidFill>
                <a:srgbClr val="FFFFFF"/>
              </a:solidFill>
            </a:endParaRPr>
          </a:p>
          <a:p>
            <a:pPr marL="0" marR="0" lvl="0" indent="0" algn="l" rtl="0">
              <a:lnSpc>
                <a:spcPct val="100000"/>
              </a:lnSpc>
              <a:spcBef>
                <a:spcPts val="0"/>
              </a:spcBef>
              <a:spcAft>
                <a:spcPts val="0"/>
              </a:spcAft>
              <a:buClr>
                <a:schemeClr val="dk1"/>
              </a:buClr>
              <a:buSzPts val="1100"/>
              <a:buFont typeface="Arial"/>
              <a:buNone/>
            </a:pPr>
            <a:endParaRPr sz="1200" b="1">
              <a:solidFill>
                <a:srgbClr val="FFFFFF"/>
              </a:solidFill>
            </a:endParaRPr>
          </a:p>
          <a:p>
            <a:pPr marL="0" marR="0" lvl="0" indent="0" algn="l" rtl="0">
              <a:lnSpc>
                <a:spcPct val="100000"/>
              </a:lnSpc>
              <a:spcBef>
                <a:spcPts val="0"/>
              </a:spcBef>
              <a:spcAft>
                <a:spcPts val="0"/>
              </a:spcAft>
              <a:buClr>
                <a:srgbClr val="000000"/>
              </a:buClr>
              <a:buSzPts val="1200"/>
              <a:buFont typeface="Arial"/>
              <a:buNone/>
            </a:pPr>
            <a:endParaRPr sz="1200" b="1">
              <a:solidFill>
                <a:srgbClr val="FFFFFF"/>
              </a:solidFil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037" name="Google Shape;1037;p77"/>
          <p:cNvSpPr txBox="1"/>
          <p:nvPr/>
        </p:nvSpPr>
        <p:spPr>
          <a:xfrm>
            <a:off x="767282" y="753425"/>
            <a:ext cx="2442600" cy="563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chemeClr val="lt1"/>
                </a:solidFill>
              </a:rPr>
              <a:t>Phase II metabolism, UGT1A4</a:t>
            </a:r>
            <a:endParaRPr sz="1200" b="1" i="0" u="none" strike="noStrike" cap="none">
              <a:solidFill>
                <a:schemeClr val="lt1"/>
              </a:solidFill>
            </a:endParaRPr>
          </a:p>
        </p:txBody>
      </p:sp>
      <p:sp>
        <p:nvSpPr>
          <p:cNvPr id="1038" name="Google Shape;1038;p77"/>
          <p:cNvSpPr txBox="1"/>
          <p:nvPr/>
        </p:nvSpPr>
        <p:spPr>
          <a:xfrm rot="2680">
            <a:off x="4432924" y="591675"/>
            <a:ext cx="4617301" cy="43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300" b="1" i="0" u="none" strike="noStrike" cap="none">
                <a:solidFill>
                  <a:schemeClr val="lt1"/>
                </a:solidFill>
              </a:rPr>
              <a:t>18% of individuals are UGT1A4 ultrarapid metabolizers</a:t>
            </a:r>
            <a:r>
              <a:rPr lang="en" sz="1300" b="1">
                <a:solidFill>
                  <a:schemeClr val="lt1"/>
                </a:solidFill>
              </a:rPr>
              <a:t>.</a:t>
            </a:r>
            <a:endParaRPr sz="1300" b="1">
              <a:solidFill>
                <a:schemeClr val="lt1"/>
              </a:solidFill>
            </a:endParaRPr>
          </a:p>
          <a:p>
            <a:pPr marL="0" marR="0" lvl="0" indent="0" algn="l" rtl="0">
              <a:lnSpc>
                <a:spcPct val="100000"/>
              </a:lnSpc>
              <a:spcBef>
                <a:spcPts val="0"/>
              </a:spcBef>
              <a:spcAft>
                <a:spcPts val="0"/>
              </a:spcAft>
              <a:buClr>
                <a:srgbClr val="000000"/>
              </a:buClr>
              <a:buSzPts val="900"/>
              <a:buFont typeface="Arial"/>
              <a:buNone/>
            </a:pPr>
            <a:endParaRPr sz="1300" b="1">
              <a:solidFill>
                <a:schemeClr val="lt1"/>
              </a:solidFill>
            </a:endParaRPr>
          </a:p>
          <a:p>
            <a:pPr marL="0" marR="0" lvl="0" indent="0" algn="l" rtl="0">
              <a:lnSpc>
                <a:spcPct val="100000"/>
              </a:lnSpc>
              <a:spcBef>
                <a:spcPts val="0"/>
              </a:spcBef>
              <a:spcAft>
                <a:spcPts val="0"/>
              </a:spcAft>
              <a:buClr>
                <a:srgbClr val="000000"/>
              </a:buClr>
              <a:buSzPts val="900"/>
              <a:buFont typeface="Arial"/>
              <a:buNone/>
            </a:pPr>
            <a:r>
              <a:rPr lang="en" sz="1300" b="1">
                <a:solidFill>
                  <a:schemeClr val="lt1"/>
                </a:solidFill>
              </a:rPr>
              <a:t>  </a:t>
            </a:r>
            <a:r>
              <a:rPr lang="en" sz="1300" b="1" i="0" u="none" strike="noStrike" cap="none">
                <a:solidFill>
                  <a:schemeClr val="lt1"/>
                </a:solidFill>
              </a:rPr>
              <a:t>0% are poor metabolizers.</a:t>
            </a:r>
            <a:endParaRPr sz="1900" b="1">
              <a:solidFill>
                <a:schemeClr val="lt1"/>
              </a:solidFill>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lt1"/>
              </a:solidFill>
            </a:endParaRPr>
          </a:p>
        </p:txBody>
      </p:sp>
      <p:grpSp>
        <p:nvGrpSpPr>
          <p:cNvPr id="1039" name="Google Shape;1039;p77"/>
          <p:cNvGrpSpPr/>
          <p:nvPr/>
        </p:nvGrpSpPr>
        <p:grpSpPr>
          <a:xfrm>
            <a:off x="328850" y="2030930"/>
            <a:ext cx="2932175" cy="2197343"/>
            <a:chOff x="6078179" y="3303635"/>
            <a:chExt cx="1524634" cy="1142545"/>
          </a:xfrm>
        </p:grpSpPr>
        <p:grpSp>
          <p:nvGrpSpPr>
            <p:cNvPr id="1040" name="Google Shape;1040;p77"/>
            <p:cNvGrpSpPr/>
            <p:nvPr/>
          </p:nvGrpSpPr>
          <p:grpSpPr>
            <a:xfrm>
              <a:off x="6078179" y="3303635"/>
              <a:ext cx="1524634" cy="1142545"/>
              <a:chOff x="6030564" y="6895190"/>
              <a:chExt cx="1588656" cy="1190523"/>
            </a:xfrm>
          </p:grpSpPr>
          <p:grpSp>
            <p:nvGrpSpPr>
              <p:cNvPr id="1041" name="Google Shape;1041;p77"/>
              <p:cNvGrpSpPr/>
              <p:nvPr/>
            </p:nvGrpSpPr>
            <p:grpSpPr>
              <a:xfrm>
                <a:off x="6030564" y="6895190"/>
                <a:ext cx="1588656" cy="1190523"/>
                <a:chOff x="5657427" y="6713673"/>
                <a:chExt cx="1896677" cy="1421351"/>
              </a:xfrm>
            </p:grpSpPr>
            <p:pic>
              <p:nvPicPr>
                <p:cNvPr id="1042" name="Google Shape;1042;p77" descr="clipped result image"/>
                <p:cNvPicPr preferRelativeResize="0"/>
                <p:nvPr/>
              </p:nvPicPr>
              <p:blipFill>
                <a:blip r:embed="rId3">
                  <a:alphaModFix/>
                </a:blip>
                <a:stretch>
                  <a:fillRect/>
                </a:stretch>
              </p:blipFill>
              <p:spPr>
                <a:xfrm>
                  <a:off x="6133662" y="7856623"/>
                  <a:ext cx="1420441" cy="278400"/>
                </a:xfrm>
                <a:prstGeom prst="rect">
                  <a:avLst/>
                </a:prstGeom>
                <a:noFill/>
                <a:ln>
                  <a:noFill/>
                </a:ln>
              </p:spPr>
            </p:pic>
            <p:grpSp>
              <p:nvGrpSpPr>
                <p:cNvPr id="1043" name="Google Shape;1043;p77"/>
                <p:cNvGrpSpPr/>
                <p:nvPr/>
              </p:nvGrpSpPr>
              <p:grpSpPr>
                <a:xfrm>
                  <a:off x="5657427" y="6713673"/>
                  <a:ext cx="1740163" cy="1166755"/>
                  <a:chOff x="5619327" y="6680160"/>
                  <a:chExt cx="1740163" cy="1166755"/>
                </a:xfrm>
              </p:grpSpPr>
              <p:pic>
                <p:nvPicPr>
                  <p:cNvPr id="1044" name="Google Shape;1044;p77" descr="clipped result image"/>
                  <p:cNvPicPr preferRelativeResize="0"/>
                  <p:nvPr/>
                </p:nvPicPr>
                <p:blipFill rotWithShape="1">
                  <a:blip r:embed="rId4">
                    <a:alphaModFix/>
                  </a:blip>
                  <a:srcRect l="28602" t="24642" b="13268"/>
                  <a:stretch/>
                </p:blipFill>
                <p:spPr>
                  <a:xfrm>
                    <a:off x="5945660" y="6923321"/>
                    <a:ext cx="1413830" cy="923593"/>
                  </a:xfrm>
                  <a:prstGeom prst="rect">
                    <a:avLst/>
                  </a:prstGeom>
                  <a:noFill/>
                  <a:ln>
                    <a:noFill/>
                  </a:ln>
                </p:spPr>
              </p:pic>
              <p:pic>
                <p:nvPicPr>
                  <p:cNvPr id="1045" name="Google Shape;1045;p77"/>
                  <p:cNvPicPr preferRelativeResize="0"/>
                  <p:nvPr/>
                </p:nvPicPr>
                <p:blipFill rotWithShape="1">
                  <a:blip r:embed="rId5">
                    <a:alphaModFix/>
                  </a:blip>
                  <a:srcRect/>
                  <a:stretch/>
                </p:blipFill>
                <p:spPr>
                  <a:xfrm>
                    <a:off x="5619327" y="6680160"/>
                    <a:ext cx="866543" cy="668044"/>
                  </a:xfrm>
                  <a:prstGeom prst="rect">
                    <a:avLst/>
                  </a:prstGeom>
                  <a:noFill/>
                  <a:ln>
                    <a:noFill/>
                  </a:ln>
                </p:spPr>
              </p:pic>
            </p:grpSp>
            <p:pic>
              <p:nvPicPr>
                <p:cNvPr id="1046" name="Google Shape;1046;p77" descr="clipped result image"/>
                <p:cNvPicPr preferRelativeResize="0"/>
                <p:nvPr/>
              </p:nvPicPr>
              <p:blipFill>
                <a:blip r:embed="rId6">
                  <a:alphaModFix/>
                </a:blip>
                <a:stretch>
                  <a:fillRect/>
                </a:stretch>
              </p:blipFill>
              <p:spPr>
                <a:xfrm>
                  <a:off x="6751662" y="7836000"/>
                  <a:ext cx="89125" cy="90775"/>
                </a:xfrm>
                <a:prstGeom prst="rect">
                  <a:avLst/>
                </a:prstGeom>
                <a:noFill/>
                <a:ln>
                  <a:noFill/>
                </a:ln>
              </p:spPr>
            </p:pic>
            <p:pic>
              <p:nvPicPr>
                <p:cNvPr id="1047" name="Google Shape;1047;p77" descr="clipped result image"/>
                <p:cNvPicPr preferRelativeResize="0"/>
                <p:nvPr/>
              </p:nvPicPr>
              <p:blipFill>
                <a:blip r:embed="rId6">
                  <a:alphaModFix/>
                </a:blip>
                <a:stretch>
                  <a:fillRect/>
                </a:stretch>
              </p:blipFill>
              <p:spPr>
                <a:xfrm>
                  <a:off x="6590212" y="7856625"/>
                  <a:ext cx="89125" cy="90775"/>
                </a:xfrm>
                <a:prstGeom prst="rect">
                  <a:avLst/>
                </a:prstGeom>
                <a:noFill/>
                <a:ln>
                  <a:noFill/>
                </a:ln>
              </p:spPr>
            </p:pic>
            <p:pic>
              <p:nvPicPr>
                <p:cNvPr id="1048" name="Google Shape;1048;p77" descr="clipped result image"/>
                <p:cNvPicPr preferRelativeResize="0"/>
                <p:nvPr/>
              </p:nvPicPr>
              <p:blipFill>
                <a:blip r:embed="rId6">
                  <a:alphaModFix/>
                </a:blip>
                <a:stretch>
                  <a:fillRect/>
                </a:stretch>
              </p:blipFill>
              <p:spPr>
                <a:xfrm>
                  <a:off x="6428750" y="7789650"/>
                  <a:ext cx="89125" cy="90775"/>
                </a:xfrm>
                <a:prstGeom prst="rect">
                  <a:avLst/>
                </a:prstGeom>
                <a:noFill/>
                <a:ln>
                  <a:noFill/>
                </a:ln>
              </p:spPr>
            </p:pic>
            <p:pic>
              <p:nvPicPr>
                <p:cNvPr id="1049" name="Google Shape;1049;p77" descr="clipped result image"/>
                <p:cNvPicPr preferRelativeResize="0"/>
                <p:nvPr/>
              </p:nvPicPr>
              <p:blipFill>
                <a:blip r:embed="rId7">
                  <a:alphaModFix/>
                </a:blip>
                <a:stretch>
                  <a:fillRect/>
                </a:stretch>
              </p:blipFill>
              <p:spPr>
                <a:xfrm rot="4166770">
                  <a:off x="6481505" y="7607053"/>
                  <a:ext cx="124059" cy="147707"/>
                </a:xfrm>
                <a:prstGeom prst="rect">
                  <a:avLst/>
                </a:prstGeom>
                <a:noFill/>
                <a:ln>
                  <a:noFill/>
                </a:ln>
              </p:spPr>
            </p:pic>
            <p:pic>
              <p:nvPicPr>
                <p:cNvPr id="1050" name="Google Shape;1050;p77" descr="clipped result image"/>
                <p:cNvPicPr preferRelativeResize="0"/>
                <p:nvPr/>
              </p:nvPicPr>
              <p:blipFill>
                <a:blip r:embed="rId7">
                  <a:alphaModFix/>
                </a:blip>
                <a:stretch>
                  <a:fillRect/>
                </a:stretch>
              </p:blipFill>
              <p:spPr>
                <a:xfrm rot="4166770">
                  <a:off x="6592984" y="7670642"/>
                  <a:ext cx="124059" cy="147707"/>
                </a:xfrm>
                <a:prstGeom prst="rect">
                  <a:avLst/>
                </a:prstGeom>
                <a:noFill/>
                <a:ln>
                  <a:noFill/>
                </a:ln>
              </p:spPr>
            </p:pic>
            <p:pic>
              <p:nvPicPr>
                <p:cNvPr id="1051" name="Google Shape;1051;p77" descr="clipped result image"/>
                <p:cNvPicPr preferRelativeResize="0"/>
                <p:nvPr/>
              </p:nvPicPr>
              <p:blipFill>
                <a:blip r:embed="rId7">
                  <a:alphaModFix/>
                </a:blip>
                <a:stretch>
                  <a:fillRect/>
                </a:stretch>
              </p:blipFill>
              <p:spPr>
                <a:xfrm rot="4166770">
                  <a:off x="6781834" y="7670642"/>
                  <a:ext cx="124059" cy="147707"/>
                </a:xfrm>
                <a:prstGeom prst="rect">
                  <a:avLst/>
                </a:prstGeom>
                <a:noFill/>
                <a:ln>
                  <a:noFill/>
                </a:ln>
              </p:spPr>
            </p:pic>
          </p:grpSp>
          <p:sp>
            <p:nvSpPr>
              <p:cNvPr id="1052" name="Google Shape;1052;p77"/>
              <p:cNvSpPr txBox="1"/>
              <p:nvPr/>
            </p:nvSpPr>
            <p:spPr>
              <a:xfrm>
                <a:off x="6514091" y="7172216"/>
                <a:ext cx="882900" cy="348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900"/>
                  <a:buFont typeface="Arial"/>
                  <a:buNone/>
                </a:pPr>
                <a:r>
                  <a:rPr lang="en" sz="1300" b="1">
                    <a:solidFill>
                      <a:srgbClr val="000000"/>
                    </a:solidFill>
                  </a:rPr>
                  <a:t>UGT1A4 </a:t>
                </a:r>
                <a:endParaRPr sz="1300" b="1">
                  <a:solidFill>
                    <a:srgbClr val="000000"/>
                  </a:solidFill>
                </a:endParaRPr>
              </a:p>
              <a:p>
                <a:pPr marL="0" lvl="0" indent="0" algn="ctr" rtl="0">
                  <a:lnSpc>
                    <a:spcPct val="100000"/>
                  </a:lnSpc>
                  <a:spcBef>
                    <a:spcPts val="0"/>
                  </a:spcBef>
                  <a:spcAft>
                    <a:spcPts val="0"/>
                  </a:spcAft>
                  <a:buClr>
                    <a:srgbClr val="000000"/>
                  </a:buClr>
                  <a:buSzPts val="900"/>
                  <a:buFont typeface="Arial"/>
                  <a:buNone/>
                </a:pPr>
                <a:r>
                  <a:rPr lang="en" sz="1300" b="1"/>
                  <a:t>ultrarapid </a:t>
                </a:r>
                <a:endParaRPr sz="1300" b="1"/>
              </a:p>
              <a:p>
                <a:pPr marL="0" lvl="0" indent="0" algn="ctr" rtl="0">
                  <a:lnSpc>
                    <a:spcPct val="100000"/>
                  </a:lnSpc>
                  <a:spcBef>
                    <a:spcPts val="0"/>
                  </a:spcBef>
                  <a:spcAft>
                    <a:spcPts val="0"/>
                  </a:spcAft>
                  <a:buClr>
                    <a:srgbClr val="000000"/>
                  </a:buClr>
                  <a:buSzPts val="900"/>
                  <a:buFont typeface="Arial"/>
                  <a:buNone/>
                </a:pPr>
                <a:r>
                  <a:rPr lang="en" sz="1300" b="1"/>
                  <a:t>metabolizer</a:t>
                </a:r>
                <a:endParaRPr sz="1300" b="1"/>
              </a:p>
            </p:txBody>
          </p:sp>
        </p:grpSp>
        <p:pic>
          <p:nvPicPr>
            <p:cNvPr id="1053" name="Google Shape;1053;p77"/>
            <p:cNvPicPr preferRelativeResize="0"/>
            <p:nvPr/>
          </p:nvPicPr>
          <p:blipFill>
            <a:blip r:embed="rId8">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1054" name="Google Shape;1054;p77"/>
            <p:cNvPicPr preferRelativeResize="0"/>
            <p:nvPr/>
          </p:nvPicPr>
          <p:blipFill>
            <a:blip r:embed="rId8">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1055" name="Google Shape;1055;p77"/>
            <p:cNvPicPr preferRelativeResize="0"/>
            <p:nvPr/>
          </p:nvPicPr>
          <p:blipFill>
            <a:blip r:embed="rId8">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sp>
        <p:nvSpPr>
          <p:cNvPr id="1056" name="Google Shape;1056;p77"/>
          <p:cNvSpPr/>
          <p:nvPr/>
        </p:nvSpPr>
        <p:spPr>
          <a:xfrm>
            <a:off x="4378325" y="433350"/>
            <a:ext cx="4726500" cy="6486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7" name="Google Shape;1057;p77"/>
          <p:cNvPicPr preferRelativeResize="0"/>
          <p:nvPr/>
        </p:nvPicPr>
        <p:blipFill>
          <a:blip r:embed="rId8">
            <a:alphaModFix/>
          </a:blip>
          <a:stretch>
            <a:fillRect/>
          </a:stretch>
        </p:blipFill>
        <p:spPr>
          <a:xfrm flipH="1">
            <a:off x="1061713" y="3612075"/>
            <a:ext cx="452497" cy="442200"/>
          </a:xfrm>
          <a:prstGeom prst="rect">
            <a:avLst/>
          </a:prstGeom>
          <a:noFill/>
          <a:ln>
            <a:noFill/>
          </a:ln>
          <a:effectLst>
            <a:outerShdw blurRad="28575" dist="9525" algn="bl" rotWithShape="0">
              <a:srgbClr val="000000">
                <a:alpha val="21000"/>
              </a:srgbClr>
            </a:outerShdw>
          </a:effectLst>
        </p:spPr>
      </p:pic>
      <p:pic>
        <p:nvPicPr>
          <p:cNvPr id="1058" name="Google Shape;1058;p77"/>
          <p:cNvPicPr preferRelativeResize="0"/>
          <p:nvPr/>
        </p:nvPicPr>
        <p:blipFill>
          <a:blip r:embed="rId9">
            <a:alphaModFix/>
          </a:blip>
          <a:stretch>
            <a:fillRect/>
          </a:stretch>
        </p:blipFill>
        <p:spPr>
          <a:xfrm>
            <a:off x="3393450" y="1561550"/>
            <a:ext cx="5984150" cy="33660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4"/>
          <p:cNvSpPr txBox="1"/>
          <p:nvPr/>
        </p:nvSpPr>
        <p:spPr>
          <a:xfrm>
            <a:off x="1321875" y="971325"/>
            <a:ext cx="66216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3D85C6"/>
                </a:solidFill>
              </a:rPr>
              <a:t>Most psychiatrists consider these to be mood stabilizers:</a:t>
            </a:r>
            <a:endParaRPr sz="1800">
              <a:solidFill>
                <a:srgbClr val="3D85C6"/>
              </a:solidFill>
            </a:endParaRPr>
          </a:p>
          <a:p>
            <a:pPr marL="457200" lvl="0" indent="-342900" algn="l" rtl="0">
              <a:spcBef>
                <a:spcPts val="0"/>
              </a:spcBef>
              <a:spcAft>
                <a:spcPts val="0"/>
              </a:spcAft>
              <a:buClr>
                <a:srgbClr val="3D85C6"/>
              </a:buClr>
              <a:buSzPts val="1800"/>
              <a:buChar char="●"/>
            </a:pPr>
            <a:r>
              <a:rPr lang="en" sz="1800">
                <a:solidFill>
                  <a:srgbClr val="3D85C6"/>
                </a:solidFill>
              </a:rPr>
              <a:t>Lithium</a:t>
            </a: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r>
              <a:rPr lang="en" sz="1800">
                <a:solidFill>
                  <a:srgbClr val="3D85C6"/>
                </a:solidFill>
              </a:rPr>
              <a:t> </a:t>
            </a:r>
            <a:endParaRPr sz="1800">
              <a:solidFill>
                <a:srgbClr val="3D85C6"/>
              </a:solidFill>
            </a:endParaRPr>
          </a:p>
        </p:txBody>
      </p:sp>
      <p:sp>
        <p:nvSpPr>
          <p:cNvPr id="161" name="Google Shape;161;p34"/>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4"/>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What’s a mood stabilizer?</a:t>
            </a:r>
            <a:endParaRPr sz="2400">
              <a:solidFill>
                <a:srgbClr val="3D85C6"/>
              </a:solidFill>
            </a:endParaRPr>
          </a:p>
          <a:p>
            <a:pPr marL="0" lvl="0" indent="0" algn="l" rtl="0">
              <a:spcBef>
                <a:spcPts val="0"/>
              </a:spcBef>
              <a:spcAft>
                <a:spcPts val="0"/>
              </a:spcAft>
              <a:buClr>
                <a:schemeClr val="dk1"/>
              </a:buClr>
              <a:buSzPts val="1400"/>
              <a:buFont typeface="Arial"/>
              <a:buNone/>
            </a:pPr>
            <a:endParaRPr sz="2400">
              <a:solidFill>
                <a:schemeClr val="lt1"/>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cxnSp>
        <p:nvCxnSpPr>
          <p:cNvPr id="429" name="Google Shape;429;p45"/>
          <p:cNvCxnSpPr/>
          <p:nvPr/>
        </p:nvCxnSpPr>
        <p:spPr>
          <a:xfrm>
            <a:off x="3673738" y="3094535"/>
            <a:ext cx="2043600" cy="0"/>
          </a:xfrm>
          <a:prstGeom prst="straightConnector1">
            <a:avLst/>
          </a:prstGeom>
          <a:noFill/>
          <a:ln w="76200" cap="flat" cmpd="sng">
            <a:solidFill>
              <a:srgbClr val="595959"/>
            </a:solidFill>
            <a:prstDash val="solid"/>
            <a:round/>
            <a:headEnd type="none" w="sm" len="sm"/>
            <a:tailEnd type="triangle" w="med" len="med"/>
          </a:ln>
        </p:spPr>
      </p:cxnSp>
      <p:pic>
        <p:nvPicPr>
          <p:cNvPr id="430" name="Google Shape;430;p45"/>
          <p:cNvPicPr preferRelativeResize="0"/>
          <p:nvPr/>
        </p:nvPicPr>
        <p:blipFill>
          <a:blip r:embed="rId3"/>
          <a:srcRect/>
          <a:stretch/>
        </p:blipFill>
        <p:spPr>
          <a:xfrm>
            <a:off x="961529" y="1994356"/>
            <a:ext cx="2431416" cy="1852322"/>
          </a:xfrm>
          <a:prstGeom prst="rect">
            <a:avLst/>
          </a:prstGeom>
          <a:noFill/>
          <a:ln>
            <a:noFill/>
          </a:ln>
          <a:effectLst>
            <a:outerShdw blurRad="57150" dist="19050" dir="5400000" algn="bl" rotWithShape="0">
              <a:srgbClr val="000000">
                <a:alpha val="49410"/>
              </a:srgbClr>
            </a:outerShdw>
          </a:effectLst>
        </p:spPr>
      </p:pic>
      <p:sp>
        <p:nvSpPr>
          <p:cNvPr id="431" name="Google Shape;431;p45"/>
          <p:cNvSpPr txBox="1"/>
          <p:nvPr/>
        </p:nvSpPr>
        <p:spPr>
          <a:xfrm>
            <a:off x="1656254" y="3941151"/>
            <a:ext cx="2183700" cy="88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u="sng"/>
              <a:t>S</a:t>
            </a:r>
            <a:r>
              <a:rPr lang="en" sz="2000" b="0" i="0" u="sng" strike="noStrike" cap="none">
                <a:solidFill>
                  <a:srgbClr val="000000"/>
                </a:solidFill>
                <a:latin typeface="Arial"/>
                <a:ea typeface="Arial"/>
                <a:cs typeface="Arial"/>
                <a:sym typeface="Arial"/>
              </a:rPr>
              <a:t>ub</a:t>
            </a:r>
            <a:r>
              <a:rPr lang="en" sz="2000" b="0" i="0" u="none" strike="noStrike" cap="none">
                <a:solidFill>
                  <a:srgbClr val="000000"/>
                </a:solidFill>
                <a:latin typeface="Arial"/>
                <a:ea typeface="Arial"/>
                <a:cs typeface="Arial"/>
                <a:sym typeface="Arial"/>
              </a:rPr>
              <a:t>strate</a:t>
            </a:r>
            <a:endParaRPr sz="2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600"/>
              <a:t>“victim drug”</a:t>
            </a:r>
            <a:endParaRPr sz="1600"/>
          </a:p>
        </p:txBody>
      </p:sp>
      <p:pic>
        <p:nvPicPr>
          <p:cNvPr id="432" name="Google Shape;432;p45"/>
          <p:cNvPicPr preferRelativeResize="0"/>
          <p:nvPr/>
        </p:nvPicPr>
        <p:blipFill>
          <a:blip r:embed="rId4"/>
          <a:srcRect/>
          <a:stretch/>
        </p:blipFill>
        <p:spPr>
          <a:xfrm>
            <a:off x="5975911" y="2571750"/>
            <a:ext cx="2464610" cy="1154097"/>
          </a:xfrm>
          <a:prstGeom prst="rect">
            <a:avLst/>
          </a:prstGeom>
          <a:noFill/>
          <a:ln>
            <a:noFill/>
          </a:ln>
          <a:effectLst>
            <a:outerShdw blurRad="57150" dist="19050" dir="5400000" algn="bl" rotWithShape="0">
              <a:srgbClr val="000000">
                <a:alpha val="49410"/>
              </a:srgbClr>
            </a:outerShdw>
          </a:effectLst>
        </p:spPr>
      </p:pic>
      <p:sp>
        <p:nvSpPr>
          <p:cNvPr id="433" name="Google Shape;433;p45"/>
          <p:cNvSpPr txBox="1"/>
          <p:nvPr/>
        </p:nvSpPr>
        <p:spPr>
          <a:xfrm>
            <a:off x="6420715" y="3962039"/>
            <a:ext cx="2294400" cy="88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b="0" i="0" u="none" strike="noStrike" cap="none" dirty="0">
                <a:solidFill>
                  <a:srgbClr val="000000"/>
                </a:solidFill>
                <a:latin typeface="Arial"/>
                <a:ea typeface="Arial"/>
                <a:cs typeface="Arial"/>
                <a:sym typeface="Arial"/>
              </a:rPr>
              <a:t>metabolite</a:t>
            </a:r>
            <a:endParaRPr sz="2000" b="0" i="0" u="none" strike="noStrike" cap="none" dirty="0">
              <a:solidFill>
                <a:srgbClr val="000000"/>
              </a:solidFill>
              <a:latin typeface="Arial"/>
              <a:ea typeface="Arial"/>
              <a:cs typeface="Arial"/>
              <a:sym typeface="Arial"/>
            </a:endParaRPr>
          </a:p>
        </p:txBody>
      </p:sp>
      <p:sp>
        <p:nvSpPr>
          <p:cNvPr id="434" name="Google Shape;434;p45"/>
          <p:cNvSpPr txBox="1"/>
          <p:nvPr/>
        </p:nvSpPr>
        <p:spPr>
          <a:xfrm>
            <a:off x="850175" y="1109925"/>
            <a:ext cx="8022600" cy="2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200"/>
              <a:t>Drug metabolism</a:t>
            </a:r>
            <a:endParaRPr sz="2200" b="0" i="0" u="none" strike="noStrike" cap="none">
              <a:solidFill>
                <a:srgbClr val="000000"/>
              </a:solidFill>
              <a:latin typeface="Arial"/>
              <a:ea typeface="Arial"/>
              <a:cs typeface="Arial"/>
              <a:sym typeface="Arial"/>
            </a:endParaRPr>
          </a:p>
        </p:txBody>
      </p:sp>
      <p:sp>
        <p:nvSpPr>
          <p:cNvPr id="435" name="Google Shape;435;p45"/>
          <p:cNvSpPr txBox="1"/>
          <p:nvPr/>
        </p:nvSpPr>
        <p:spPr>
          <a:xfrm>
            <a:off x="4074959" y="3122997"/>
            <a:ext cx="3314100" cy="88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dirty="0"/>
              <a:t>enzyme</a:t>
            </a:r>
            <a:r>
              <a:rPr lang="en" sz="2000" b="0" i="0" u="none" strike="noStrike" cap="none" dirty="0">
                <a:solidFill>
                  <a:srgbClr val="000000"/>
                </a:solidFill>
                <a:latin typeface="Arial"/>
                <a:ea typeface="Arial"/>
                <a:cs typeface="Arial"/>
                <a:sym typeface="Arial"/>
              </a:rPr>
              <a:t> </a:t>
            </a:r>
            <a:endParaRPr sz="2000" b="0" i="0" u="none" strike="noStrike" cap="none" dirty="0">
              <a:solidFill>
                <a:srgbClr val="000000"/>
              </a:solidFill>
              <a:latin typeface="Arial"/>
              <a:ea typeface="Arial"/>
              <a:cs typeface="Arial"/>
              <a:sym typeface="Arial"/>
            </a:endParaRPr>
          </a:p>
        </p:txBody>
      </p:sp>
      <p:sp>
        <p:nvSpPr>
          <p:cNvPr id="436" name="Google Shape;436;p45"/>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5"/>
          <p:cNvSpPr txBox="1"/>
          <p:nvPr/>
        </p:nvSpPr>
        <p:spPr>
          <a:xfrm>
            <a:off x="1105948" y="66000"/>
            <a:ext cx="69321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a:solidFill>
                  <a:schemeClr val="lt1"/>
                </a:solidFill>
              </a:rPr>
              <a:t>Pharmacokinetic (PK) interactions</a:t>
            </a:r>
            <a:endParaRPr sz="35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1000"/>
                                        <p:tgtEl>
                                          <p:spTgt spid="429"/>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35"/>
                                        </p:tgtEl>
                                        <p:attrNameLst>
                                          <p:attrName>style.visibility</p:attrName>
                                        </p:attrNameLst>
                                      </p:cBhvr>
                                      <p:to>
                                        <p:strVal val="visible"/>
                                      </p:to>
                                    </p:set>
                                    <p:animEffect transition="in" filter="fade">
                                      <p:cBhvr>
                                        <p:cTn id="10" dur="1000"/>
                                        <p:tgtEl>
                                          <p:spTgt spid="435"/>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433"/>
                                        </p:tgtEl>
                                        <p:attrNameLst>
                                          <p:attrName>style.visibility</p:attrName>
                                        </p:attrNameLst>
                                      </p:cBhvr>
                                      <p:to>
                                        <p:strVal val="visible"/>
                                      </p:to>
                                    </p:set>
                                    <p:animEffect transition="in" filter="fade">
                                      <p:cBhvr>
                                        <p:cTn id="13" dur="1000"/>
                                        <p:tgtEl>
                                          <p:spTgt spid="433"/>
                                        </p:tgtEl>
                                      </p:cBhvr>
                                    </p:animEffect>
                                  </p:childTnLst>
                                </p:cTn>
                              </p:par>
                              <p:par>
                                <p:cTn id="14" presetID="10" presetClass="entr" presetSubtype="0" fill="hold" nodeType="withEffect">
                                  <p:stCondLst>
                                    <p:cond delay="2000"/>
                                  </p:stCondLst>
                                  <p:childTnLst>
                                    <p:set>
                                      <p:cBhvr>
                                        <p:cTn id="15" dur="1" fill="hold">
                                          <p:stCondLst>
                                            <p:cond delay="0"/>
                                          </p:stCondLst>
                                        </p:cTn>
                                        <p:tgtEl>
                                          <p:spTgt spid="432"/>
                                        </p:tgtEl>
                                        <p:attrNameLst>
                                          <p:attrName>style.visibility</p:attrName>
                                        </p:attrNameLst>
                                      </p:cBhvr>
                                      <p:to>
                                        <p:strVal val="visible"/>
                                      </p:to>
                                    </p:set>
                                    <p:animEffect transition="in" filter="fade">
                                      <p:cBhvr>
                                        <p:cTn id="16" dur="10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 grpId="0"/>
      <p:bldP spid="435"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2" name="Google Shape;453;p46">
            <a:extLst>
              <a:ext uri="{FF2B5EF4-FFF2-40B4-BE49-F238E27FC236}">
                <a16:creationId xmlns:a16="http://schemas.microsoft.com/office/drawing/2014/main" id="{8A5B0C1D-33BD-7F31-FF8F-AA30075D41C1}"/>
              </a:ext>
            </a:extLst>
          </p:cNvPr>
          <p:cNvPicPr preferRelativeResize="0"/>
          <p:nvPr/>
        </p:nvPicPr>
        <p:blipFill>
          <a:blip r:embed="rId3">
            <a:alphaModFix amt="20000"/>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3616907" y="847885"/>
            <a:ext cx="4000770" cy="2675910"/>
          </a:xfrm>
          <a:prstGeom prst="rect">
            <a:avLst/>
          </a:prstGeom>
          <a:noFill/>
          <a:ln>
            <a:noFill/>
          </a:ln>
          <a:effectLst>
            <a:outerShdw blurRad="57150" dist="19050" dir="5400000" algn="bl" rotWithShape="0">
              <a:srgbClr val="000000">
                <a:alpha val="49410"/>
              </a:srgbClr>
            </a:outerShdw>
          </a:effectLst>
        </p:spPr>
      </p:pic>
      <p:grpSp>
        <p:nvGrpSpPr>
          <p:cNvPr id="443" name="Google Shape;443;p46"/>
          <p:cNvGrpSpPr/>
          <p:nvPr/>
        </p:nvGrpSpPr>
        <p:grpSpPr>
          <a:xfrm>
            <a:off x="5282817" y="3702330"/>
            <a:ext cx="1140756" cy="953592"/>
            <a:chOff x="2174271" y="2655311"/>
            <a:chExt cx="1252800" cy="924000"/>
          </a:xfrm>
        </p:grpSpPr>
        <p:sp>
          <p:nvSpPr>
            <p:cNvPr id="444" name="Google Shape;444;p46"/>
            <p:cNvSpPr/>
            <p:nvPr/>
          </p:nvSpPr>
          <p:spPr>
            <a:xfrm>
              <a:off x="2174271" y="2655311"/>
              <a:ext cx="1252800" cy="924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45" name="Google Shape;445;p46"/>
            <p:cNvGrpSpPr/>
            <p:nvPr/>
          </p:nvGrpSpPr>
          <p:grpSpPr>
            <a:xfrm>
              <a:off x="2508631" y="2975648"/>
              <a:ext cx="583967" cy="594085"/>
              <a:chOff x="4676168" y="1109370"/>
              <a:chExt cx="583967" cy="940902"/>
            </a:xfrm>
          </p:grpSpPr>
          <p:grpSp>
            <p:nvGrpSpPr>
              <p:cNvPr id="446" name="Google Shape;446;p46"/>
              <p:cNvGrpSpPr/>
              <p:nvPr/>
            </p:nvGrpSpPr>
            <p:grpSpPr>
              <a:xfrm>
                <a:off x="4680408" y="1326925"/>
                <a:ext cx="579727" cy="723346"/>
                <a:chOff x="5232858" y="4584475"/>
                <a:chExt cx="579727" cy="723346"/>
              </a:xfrm>
            </p:grpSpPr>
            <p:grpSp>
              <p:nvGrpSpPr>
                <p:cNvPr id="447" name="Google Shape;447;p46"/>
                <p:cNvGrpSpPr/>
                <p:nvPr/>
              </p:nvGrpSpPr>
              <p:grpSpPr>
                <a:xfrm rot="-5400000">
                  <a:off x="5269438" y="4764675"/>
                  <a:ext cx="509022" cy="577272"/>
                  <a:chOff x="7383061" y="3772189"/>
                  <a:chExt cx="1584257" cy="2088537"/>
                </a:xfrm>
              </p:grpSpPr>
              <p:pic>
                <p:nvPicPr>
                  <p:cNvPr id="448" name="Google Shape;448;p46" descr="clipped result image"/>
                  <p:cNvPicPr preferRelativeResize="0"/>
                  <p:nvPr/>
                </p:nvPicPr>
                <p:blipFill rotWithShape="1">
                  <a:blip r:embed="rId5">
                    <a:alphaModFix/>
                  </a:blip>
                  <a:srcRect/>
                  <a:stretch/>
                </p:blipFill>
                <p:spPr>
                  <a:xfrm>
                    <a:off x="8036220" y="3772189"/>
                    <a:ext cx="931098" cy="2084525"/>
                  </a:xfrm>
                  <a:prstGeom prst="rect">
                    <a:avLst/>
                  </a:prstGeom>
                  <a:noFill/>
                  <a:ln>
                    <a:noFill/>
                  </a:ln>
                </p:spPr>
              </p:pic>
              <p:pic>
                <p:nvPicPr>
                  <p:cNvPr id="449" name="Google Shape;449;p46" descr="clipped result image"/>
                  <p:cNvPicPr preferRelativeResize="0"/>
                  <p:nvPr/>
                </p:nvPicPr>
                <p:blipFill rotWithShape="1">
                  <a:blip r:embed="rId6">
                    <a:alphaModFix/>
                  </a:blip>
                  <a:srcRect/>
                  <a:stretch/>
                </p:blipFill>
                <p:spPr>
                  <a:xfrm>
                    <a:off x="7383061" y="3776201"/>
                    <a:ext cx="938047" cy="2084524"/>
                  </a:xfrm>
                  <a:prstGeom prst="rect">
                    <a:avLst/>
                  </a:prstGeom>
                  <a:noFill/>
                  <a:ln>
                    <a:noFill/>
                  </a:ln>
                </p:spPr>
              </p:pic>
            </p:grpSp>
            <p:pic>
              <p:nvPicPr>
                <p:cNvPr id="450" name="Google Shape;450;p46" descr="clipped result image"/>
                <p:cNvPicPr preferRelativeResize="0"/>
                <p:nvPr/>
              </p:nvPicPr>
              <p:blipFill rotWithShape="1">
                <a:blip r:embed="rId7">
                  <a:alphaModFix/>
                </a:blip>
                <a:srcRect/>
                <a:stretch/>
              </p:blipFill>
              <p:spPr>
                <a:xfrm rot="-5400000">
                  <a:off x="5371358" y="4445975"/>
                  <a:ext cx="299162" cy="576163"/>
                </a:xfrm>
                <a:prstGeom prst="rect">
                  <a:avLst/>
                </a:prstGeom>
                <a:noFill/>
                <a:ln>
                  <a:noFill/>
                </a:ln>
              </p:spPr>
            </p:pic>
          </p:grpSp>
          <p:pic>
            <p:nvPicPr>
              <p:cNvPr id="451" name="Google Shape;451;p46" descr="clipped result image"/>
              <p:cNvPicPr preferRelativeResize="0"/>
              <p:nvPr/>
            </p:nvPicPr>
            <p:blipFill rotWithShape="1">
              <a:blip r:embed="rId8">
                <a:alphaModFix/>
              </a:blip>
              <a:srcRect/>
              <a:stretch/>
            </p:blipFill>
            <p:spPr>
              <a:xfrm rot="-5400000">
                <a:off x="4814668" y="970869"/>
                <a:ext cx="299162" cy="576163"/>
              </a:xfrm>
              <a:prstGeom prst="rect">
                <a:avLst/>
              </a:prstGeom>
              <a:noFill/>
              <a:ln>
                <a:noFill/>
              </a:ln>
            </p:spPr>
          </p:pic>
        </p:grpSp>
      </p:grpSp>
      <p:grpSp>
        <p:nvGrpSpPr>
          <p:cNvPr id="452" name="Google Shape;452;p46"/>
          <p:cNvGrpSpPr/>
          <p:nvPr/>
        </p:nvGrpSpPr>
        <p:grpSpPr>
          <a:xfrm>
            <a:off x="4153989" y="1588599"/>
            <a:ext cx="3313811" cy="1867979"/>
            <a:chOff x="4689537" y="412403"/>
            <a:chExt cx="873067" cy="492143"/>
          </a:xfrm>
        </p:grpSpPr>
        <p:pic>
          <p:nvPicPr>
            <p:cNvPr id="454" name="Google Shape;454;p46"/>
            <p:cNvPicPr preferRelativeResize="0"/>
            <p:nvPr/>
          </p:nvPicPr>
          <p:blipFill>
            <a:blip r:embed="rId9"/>
            <a:srcRect/>
            <a:stretch/>
          </p:blipFill>
          <p:spPr>
            <a:xfrm>
              <a:off x="4779774" y="454628"/>
              <a:ext cx="590576" cy="449918"/>
            </a:xfrm>
            <a:prstGeom prst="rect">
              <a:avLst/>
            </a:prstGeom>
            <a:noFill/>
            <a:ln>
              <a:noFill/>
            </a:ln>
            <a:effectLst>
              <a:outerShdw blurRad="57150" dist="19050" dir="5400000" algn="bl" rotWithShape="0">
                <a:srgbClr val="000000">
                  <a:alpha val="49410"/>
                </a:srgbClr>
              </a:outerShdw>
            </a:effectLst>
          </p:spPr>
        </p:pic>
        <p:cxnSp>
          <p:nvCxnSpPr>
            <p:cNvPr id="455" name="Google Shape;455;p46"/>
            <p:cNvCxnSpPr>
              <a:cxnSpLocks/>
            </p:cNvCxnSpPr>
            <p:nvPr/>
          </p:nvCxnSpPr>
          <p:spPr>
            <a:xfrm flipH="1" flipV="1">
              <a:off x="4689537" y="670843"/>
              <a:ext cx="151429" cy="84759"/>
            </a:xfrm>
            <a:prstGeom prst="straightConnector1">
              <a:avLst/>
            </a:prstGeom>
            <a:noFill/>
            <a:ln w="9525" cap="flat" cmpd="sng">
              <a:solidFill>
                <a:srgbClr val="595959"/>
              </a:solidFill>
              <a:prstDash val="solid"/>
              <a:round/>
              <a:headEnd type="none" w="sm" len="sm"/>
              <a:tailEnd type="triangle" w="med" len="med"/>
            </a:ln>
          </p:spPr>
        </p:cxnSp>
        <p:cxnSp>
          <p:nvCxnSpPr>
            <p:cNvPr id="456" name="Google Shape;456;p46"/>
            <p:cNvCxnSpPr/>
            <p:nvPr/>
          </p:nvCxnSpPr>
          <p:spPr>
            <a:xfrm rot="10800000" flipH="1">
              <a:off x="5331604" y="670843"/>
              <a:ext cx="231000" cy="66600"/>
            </a:xfrm>
            <a:prstGeom prst="straightConnector1">
              <a:avLst/>
            </a:prstGeom>
            <a:noFill/>
            <a:ln w="9525" cap="flat" cmpd="sng">
              <a:solidFill>
                <a:srgbClr val="595959"/>
              </a:solidFill>
              <a:prstDash val="solid"/>
              <a:round/>
              <a:headEnd type="none" w="sm" len="sm"/>
              <a:tailEnd type="triangle" w="med" len="med"/>
            </a:ln>
          </p:spPr>
        </p:cxnSp>
        <p:cxnSp>
          <p:nvCxnSpPr>
            <p:cNvPr id="457" name="Google Shape;457;p46"/>
            <p:cNvCxnSpPr>
              <a:cxnSpLocks/>
            </p:cNvCxnSpPr>
            <p:nvPr/>
          </p:nvCxnSpPr>
          <p:spPr>
            <a:xfrm flipH="1" flipV="1">
              <a:off x="5061611" y="412403"/>
              <a:ext cx="7416" cy="164237"/>
            </a:xfrm>
            <a:prstGeom prst="straightConnector1">
              <a:avLst/>
            </a:prstGeom>
            <a:noFill/>
            <a:ln w="9525" cap="flat" cmpd="sng">
              <a:solidFill>
                <a:srgbClr val="595959"/>
              </a:solidFill>
              <a:prstDash val="solid"/>
              <a:round/>
              <a:headEnd type="none" w="sm" len="sm"/>
              <a:tailEnd type="triangle" w="med" len="med"/>
            </a:ln>
          </p:spPr>
        </p:cxnSp>
      </p:grpSp>
      <p:sp>
        <p:nvSpPr>
          <p:cNvPr id="458" name="Google Shape;458;p46"/>
          <p:cNvSpPr txBox="1"/>
          <p:nvPr/>
        </p:nvSpPr>
        <p:spPr>
          <a:xfrm>
            <a:off x="4282305" y="4107601"/>
            <a:ext cx="1574400" cy="29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b="0" i="0" u="none" strike="noStrike" cap="none" dirty="0">
                <a:solidFill>
                  <a:srgbClr val="000000"/>
                </a:solidFill>
                <a:latin typeface="Arial"/>
                <a:ea typeface="Arial"/>
                <a:cs typeface="Arial"/>
                <a:sym typeface="Arial"/>
              </a:rPr>
              <a:t>in</a:t>
            </a:r>
            <a:r>
              <a:rPr lang="en" sz="2000" b="1" i="0" u="sng" strike="noStrike" cap="none" dirty="0">
                <a:solidFill>
                  <a:srgbClr val="000000"/>
                </a:solidFill>
                <a:latin typeface="Arial"/>
                <a:ea typeface="Arial"/>
                <a:cs typeface="Arial"/>
                <a:sym typeface="Arial"/>
              </a:rPr>
              <a:t>H</a:t>
            </a:r>
            <a:r>
              <a:rPr lang="en" sz="2000" b="0" i="0" u="none" strike="noStrike" cap="none" dirty="0">
                <a:solidFill>
                  <a:srgbClr val="000000"/>
                </a:solidFill>
                <a:latin typeface="Arial"/>
                <a:ea typeface="Arial"/>
                <a:cs typeface="Arial"/>
                <a:sym typeface="Arial"/>
              </a:rPr>
              <a:t>ibitor</a:t>
            </a:r>
            <a:endParaRPr sz="2000" b="0" i="0" u="none" strike="noStrike" cap="none" dirty="0">
              <a:solidFill>
                <a:srgbClr val="000000"/>
              </a:solidFill>
              <a:latin typeface="Arial"/>
              <a:ea typeface="Arial"/>
              <a:cs typeface="Arial"/>
              <a:sym typeface="Arial"/>
            </a:endParaRPr>
          </a:p>
        </p:txBody>
      </p:sp>
      <p:sp>
        <p:nvSpPr>
          <p:cNvPr id="459" name="Google Shape;459;p46"/>
          <p:cNvSpPr txBox="1"/>
          <p:nvPr/>
        </p:nvSpPr>
        <p:spPr>
          <a:xfrm>
            <a:off x="3991834" y="1588600"/>
            <a:ext cx="1574400" cy="29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dirty="0"/>
              <a:t>substrate</a:t>
            </a:r>
            <a:endParaRPr sz="2000" b="0" i="0" u="none" strike="noStrike" cap="none" dirty="0">
              <a:solidFill>
                <a:srgbClr val="000000"/>
              </a:solidFill>
              <a:latin typeface="Arial"/>
              <a:ea typeface="Arial"/>
              <a:cs typeface="Arial"/>
              <a:sym typeface="Arial"/>
            </a:endParaRPr>
          </a:p>
        </p:txBody>
      </p:sp>
      <p:sp>
        <p:nvSpPr>
          <p:cNvPr id="460" name="Google Shape;460;p46"/>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6"/>
          <p:cNvSpPr txBox="1"/>
          <p:nvPr/>
        </p:nvSpPr>
        <p:spPr>
          <a:xfrm>
            <a:off x="1105948" y="66000"/>
            <a:ext cx="69321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a:solidFill>
                  <a:schemeClr val="lt1"/>
                </a:solidFill>
              </a:rPr>
              <a:t>Enzyme in</a:t>
            </a:r>
            <a:r>
              <a:rPr lang="en" sz="2500" u="sng">
                <a:solidFill>
                  <a:schemeClr val="lt1"/>
                </a:solidFill>
              </a:rPr>
              <a:t>H</a:t>
            </a:r>
            <a:r>
              <a:rPr lang="en" sz="2500">
                <a:solidFill>
                  <a:schemeClr val="lt1"/>
                </a:solidFill>
              </a:rPr>
              <a:t>ibition</a:t>
            </a:r>
            <a:endParaRPr sz="3500">
              <a:solidFill>
                <a:schemeClr val="lt1"/>
              </a:solidFill>
            </a:endParaRPr>
          </a:p>
        </p:txBody>
      </p:sp>
      <p:sp>
        <p:nvSpPr>
          <p:cNvPr id="462" name="Google Shape;462;p46"/>
          <p:cNvSpPr txBox="1"/>
          <p:nvPr/>
        </p:nvSpPr>
        <p:spPr>
          <a:xfrm>
            <a:off x="546875" y="1283800"/>
            <a:ext cx="2668259" cy="45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000" dirty="0"/>
              <a:t>Enzyme in</a:t>
            </a:r>
            <a:r>
              <a:rPr lang="en" sz="2000" b="1" u="sng" dirty="0">
                <a:highlight>
                  <a:srgbClr val="FFFF00"/>
                </a:highlight>
              </a:rPr>
              <a:t>H</a:t>
            </a:r>
            <a:r>
              <a:rPr lang="en" sz="2000" dirty="0"/>
              <a:t>ibition causes i</a:t>
            </a:r>
            <a:r>
              <a:rPr lang="en" sz="2000" b="0" i="0" u="none" strike="noStrike" cap="none" dirty="0">
                <a:solidFill>
                  <a:srgbClr val="000000"/>
                </a:solidFill>
                <a:latin typeface="Arial"/>
                <a:ea typeface="Arial"/>
                <a:cs typeface="Arial"/>
                <a:sym typeface="Arial"/>
              </a:rPr>
              <a:t>ncreased </a:t>
            </a:r>
            <a:r>
              <a:rPr lang="en" sz="2000" dirty="0"/>
              <a:t>levels</a:t>
            </a:r>
            <a:r>
              <a:rPr lang="en" sz="2000" b="0" i="0" u="none" strike="noStrike" cap="none" dirty="0">
                <a:solidFill>
                  <a:srgbClr val="000000"/>
                </a:solidFill>
                <a:latin typeface="Arial"/>
                <a:ea typeface="Arial"/>
                <a:cs typeface="Arial"/>
                <a:sym typeface="Arial"/>
              </a:rPr>
              <a:t> of </a:t>
            </a:r>
            <a:r>
              <a:rPr lang="en" sz="2000" dirty="0"/>
              <a:t>“victim” drug (substrate).</a:t>
            </a:r>
            <a:endParaRPr sz="2000" dirty="0"/>
          </a:p>
          <a:p>
            <a:pPr marL="0" marR="0" lvl="0" indent="0" algn="l" rtl="0">
              <a:lnSpc>
                <a:spcPct val="100000"/>
              </a:lnSpc>
              <a:spcBef>
                <a:spcPts val="0"/>
              </a:spcBef>
              <a:spcAft>
                <a:spcPts val="0"/>
              </a:spcAft>
              <a:buClr>
                <a:srgbClr val="000000"/>
              </a:buClr>
              <a:buSzPts val="1100"/>
              <a:buFont typeface="Arial"/>
              <a:buNone/>
            </a:pPr>
            <a:endParaRPr sz="2000" dirty="0"/>
          </a:p>
          <a:p>
            <a:pPr marL="0" lvl="0" indent="0" algn="l" rtl="0">
              <a:spcBef>
                <a:spcPts val="0"/>
              </a:spcBef>
              <a:spcAft>
                <a:spcPts val="0"/>
              </a:spcAft>
              <a:buClr>
                <a:schemeClr val="dk1"/>
              </a:buClr>
              <a:buSzPts val="1100"/>
              <a:buFont typeface="Arial"/>
              <a:buNone/>
            </a:pPr>
            <a:r>
              <a:rPr lang="en" sz="2000" b="1" u="sng" dirty="0">
                <a:solidFill>
                  <a:schemeClr val="dk1"/>
                </a:solidFill>
              </a:rPr>
              <a:t>H</a:t>
            </a:r>
            <a:r>
              <a:rPr lang="en" sz="2000" dirty="0">
                <a:solidFill>
                  <a:schemeClr val="dk1"/>
                </a:solidFill>
              </a:rPr>
              <a:t> for </a:t>
            </a:r>
            <a:r>
              <a:rPr lang="en" sz="2000" b="1" u="sng" dirty="0">
                <a:solidFill>
                  <a:schemeClr val="dk1"/>
                </a:solidFill>
                <a:highlight>
                  <a:schemeClr val="accent6"/>
                </a:highlight>
              </a:rPr>
              <a:t>H</a:t>
            </a:r>
            <a:r>
              <a:rPr lang="en" sz="2000" dirty="0">
                <a:solidFill>
                  <a:schemeClr val="dk1"/>
                </a:solidFill>
              </a:rPr>
              <a:t>igh and </a:t>
            </a:r>
            <a:r>
              <a:rPr lang="en" sz="2000" b="1" u="sng" dirty="0">
                <a:solidFill>
                  <a:schemeClr val="dk1"/>
                </a:solidFill>
                <a:highlight>
                  <a:schemeClr val="accent6"/>
                </a:highlight>
              </a:rPr>
              <a:t>H</a:t>
            </a:r>
            <a:r>
              <a:rPr lang="en" sz="2000" dirty="0">
                <a:solidFill>
                  <a:schemeClr val="dk1"/>
                </a:solidFill>
              </a:rPr>
              <a:t>urried</a:t>
            </a:r>
            <a:endParaRPr sz="2000" dirty="0">
              <a:solidFill>
                <a:schemeClr val="dk1"/>
              </a:solidFill>
            </a:endParaRPr>
          </a:p>
          <a:p>
            <a:pPr marL="0" lvl="0" indent="0" algn="l" rtl="0">
              <a:spcBef>
                <a:spcPts val="0"/>
              </a:spcBef>
              <a:spcAft>
                <a:spcPts val="0"/>
              </a:spcAft>
              <a:buClr>
                <a:schemeClr val="dk1"/>
              </a:buClr>
              <a:buSzPts val="1100"/>
              <a:buFont typeface="Arial"/>
              <a:buNone/>
            </a:pPr>
            <a:r>
              <a:rPr lang="en" sz="2000" dirty="0">
                <a:solidFill>
                  <a:schemeClr val="dk1"/>
                </a:solidFill>
              </a:rPr>
              <a:t>(immediate effect)</a:t>
            </a:r>
            <a:endParaRPr sz="2000" dirty="0">
              <a:solidFill>
                <a:schemeClr val="dk1"/>
              </a:solidFill>
            </a:endParaRPr>
          </a:p>
          <a:p>
            <a:pPr marL="0" lvl="0" indent="0" algn="l" rtl="0">
              <a:spcBef>
                <a:spcPts val="0"/>
              </a:spcBef>
              <a:spcAft>
                <a:spcPts val="0"/>
              </a:spcAft>
              <a:buClr>
                <a:schemeClr val="dk1"/>
              </a:buClr>
              <a:buSzPts val="1100"/>
              <a:buFont typeface="Arial"/>
              <a:buNone/>
            </a:pPr>
            <a:endParaRPr sz="2000" dirty="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2000" dirty="0"/>
          </a:p>
          <a:p>
            <a:pPr marL="0" marR="0" lvl="0" indent="0" algn="l" rtl="0">
              <a:lnSpc>
                <a:spcPct val="100000"/>
              </a:lnSpc>
              <a:spcBef>
                <a:spcPts val="0"/>
              </a:spcBef>
              <a:spcAft>
                <a:spcPts val="0"/>
              </a:spcAft>
              <a:buClr>
                <a:srgbClr val="000000"/>
              </a:buClr>
              <a:buSzPts val="1100"/>
              <a:buFont typeface="Arial"/>
              <a:buNone/>
            </a:pPr>
            <a:endParaRPr sz="2000" b="0" i="0" u="none" strike="noStrike" cap="none" dirty="0">
              <a:solidFill>
                <a:srgbClr val="000000"/>
              </a:solidFill>
              <a:latin typeface="Arial"/>
              <a:ea typeface="Arial"/>
              <a:cs typeface="Arial"/>
              <a:sym typeface="Aria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97" name="Google Shape;497;p48"/>
          <p:cNvSpPr txBox="1"/>
          <p:nvPr/>
        </p:nvSpPr>
        <p:spPr>
          <a:xfrm>
            <a:off x="5524813" y="3294422"/>
            <a:ext cx="2750060" cy="2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dirty="0">
                <a:solidFill>
                  <a:schemeClr val="dk1"/>
                </a:solidFill>
              </a:rPr>
              <a:t>substrate, e.g.,</a:t>
            </a:r>
          </a:p>
          <a:p>
            <a:pPr marL="0" lvl="0" indent="0" algn="l" rtl="0">
              <a:spcBef>
                <a:spcPts val="0"/>
              </a:spcBef>
              <a:spcAft>
                <a:spcPts val="0"/>
              </a:spcAft>
              <a:buClr>
                <a:schemeClr val="dk1"/>
              </a:buClr>
              <a:buSzPts val="1100"/>
              <a:buFont typeface="Arial"/>
              <a:buNone/>
            </a:pPr>
            <a:r>
              <a:rPr lang="en-US" sz="2000" dirty="0">
                <a:solidFill>
                  <a:schemeClr val="dk1"/>
                </a:solidFill>
              </a:rPr>
              <a:t>lamotrigine (Lamictal)</a:t>
            </a:r>
            <a:endParaRPr sz="2000" dirty="0">
              <a:solidFill>
                <a:schemeClr val="dk1"/>
              </a:solidFill>
            </a:endParaRPr>
          </a:p>
          <a:p>
            <a:pPr marL="0" marR="0" lvl="0" indent="0" algn="l" rtl="0">
              <a:spcBef>
                <a:spcPts val="0"/>
              </a:spcBef>
              <a:spcAft>
                <a:spcPts val="0"/>
              </a:spcAft>
              <a:buClr>
                <a:srgbClr val="000000"/>
              </a:buClr>
              <a:buSzPts val="1100"/>
              <a:buFont typeface="Arial"/>
              <a:buNone/>
            </a:pPr>
            <a:endParaRPr sz="2000" dirty="0"/>
          </a:p>
        </p:txBody>
      </p:sp>
      <p:sp>
        <p:nvSpPr>
          <p:cNvPr id="8" name="Google Shape;844;p63">
            <a:extLst>
              <a:ext uri="{FF2B5EF4-FFF2-40B4-BE49-F238E27FC236}">
                <a16:creationId xmlns:a16="http://schemas.microsoft.com/office/drawing/2014/main" id="{801DD350-5B4F-B48B-A6F4-E2C68AA0DF3A}"/>
              </a:ext>
            </a:extLst>
          </p:cNvPr>
          <p:cNvSpPr txBox="1"/>
          <p:nvPr/>
        </p:nvSpPr>
        <p:spPr>
          <a:xfrm>
            <a:off x="1593229" y="1446178"/>
            <a:ext cx="16617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b="1" dirty="0">
                <a:solidFill>
                  <a:srgbClr val="FF0000"/>
                </a:solidFill>
              </a:rPr>
              <a:t>2-fold</a:t>
            </a:r>
          </a:p>
          <a:p>
            <a:pPr marL="0" lvl="0" indent="0" algn="l" rtl="0">
              <a:spcBef>
                <a:spcPts val="0"/>
              </a:spcBef>
              <a:spcAft>
                <a:spcPts val="0"/>
              </a:spcAft>
              <a:buClr>
                <a:schemeClr val="dk1"/>
              </a:buClr>
              <a:buSzPts val="1100"/>
              <a:buFont typeface="Arial"/>
              <a:buNone/>
            </a:pPr>
            <a:r>
              <a:rPr lang="en-US" sz="2000" b="1" dirty="0">
                <a:solidFill>
                  <a:srgbClr val="FF0000"/>
                </a:solidFill>
              </a:rPr>
              <a:t>increase</a:t>
            </a:r>
            <a:endParaRPr sz="2000" b="1" dirty="0">
              <a:solidFill>
                <a:srgbClr val="FF0000"/>
              </a:solidFill>
            </a:endParaRPr>
          </a:p>
          <a:p>
            <a:pPr marL="0" lvl="0" indent="0" algn="l" rtl="0">
              <a:spcBef>
                <a:spcPts val="0"/>
              </a:spcBef>
              <a:spcAft>
                <a:spcPts val="0"/>
              </a:spcAft>
              <a:buClr>
                <a:schemeClr val="dk1"/>
              </a:buClr>
              <a:buSzPts val="1100"/>
              <a:buFont typeface="Arial"/>
              <a:buNone/>
            </a:pPr>
            <a:endParaRPr sz="2000" dirty="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2000" dirty="0"/>
          </a:p>
          <a:p>
            <a:pPr marL="0" marR="0" lvl="0" indent="0" algn="l" rtl="0">
              <a:lnSpc>
                <a:spcPct val="100000"/>
              </a:lnSpc>
              <a:spcBef>
                <a:spcPts val="0"/>
              </a:spcBef>
              <a:spcAft>
                <a:spcPts val="0"/>
              </a:spcAft>
              <a:buClr>
                <a:srgbClr val="000000"/>
              </a:buClr>
              <a:buSzPts val="1100"/>
              <a:buFont typeface="Arial"/>
              <a:buNone/>
            </a:pPr>
            <a:endParaRPr sz="2000" b="0" i="0" u="none" strike="noStrike" cap="none" dirty="0">
              <a:solidFill>
                <a:srgbClr val="000000"/>
              </a:solidFill>
              <a:latin typeface="Arial"/>
              <a:ea typeface="Arial"/>
              <a:cs typeface="Arial"/>
              <a:sym typeface="Arial"/>
            </a:endParaRPr>
          </a:p>
        </p:txBody>
      </p:sp>
      <p:sp>
        <p:nvSpPr>
          <p:cNvPr id="2" name="Google Shape;503;p48">
            <a:extLst>
              <a:ext uri="{FF2B5EF4-FFF2-40B4-BE49-F238E27FC236}">
                <a16:creationId xmlns:a16="http://schemas.microsoft.com/office/drawing/2014/main" id="{1C590609-F81F-AB98-3954-9AD9698CF361}"/>
              </a:ext>
            </a:extLst>
          </p:cNvPr>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04;p48">
            <a:extLst>
              <a:ext uri="{FF2B5EF4-FFF2-40B4-BE49-F238E27FC236}">
                <a16:creationId xmlns:a16="http://schemas.microsoft.com/office/drawing/2014/main" id="{15E8DBCF-E6A8-117C-A622-63A784BDBC3E}"/>
              </a:ext>
            </a:extLst>
          </p:cNvPr>
          <p:cNvSpPr txBox="1"/>
          <p:nvPr/>
        </p:nvSpPr>
        <p:spPr>
          <a:xfrm>
            <a:off x="1105948" y="66000"/>
            <a:ext cx="69321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a:solidFill>
                  <a:schemeClr val="lt1"/>
                </a:solidFill>
              </a:rPr>
              <a:t>Enzyme in</a:t>
            </a:r>
            <a:r>
              <a:rPr lang="en" sz="2500" u="sng">
                <a:solidFill>
                  <a:schemeClr val="lt1"/>
                </a:solidFill>
              </a:rPr>
              <a:t>H</a:t>
            </a:r>
            <a:r>
              <a:rPr lang="en" sz="2500">
                <a:solidFill>
                  <a:schemeClr val="lt1"/>
                </a:solidFill>
              </a:rPr>
              <a:t>ibition</a:t>
            </a:r>
            <a:endParaRPr sz="3500">
              <a:solidFill>
                <a:schemeClr val="lt1"/>
              </a:solidFill>
            </a:endParaRPr>
          </a:p>
        </p:txBody>
      </p:sp>
      <p:grpSp>
        <p:nvGrpSpPr>
          <p:cNvPr id="13" name="Group 12">
            <a:extLst>
              <a:ext uri="{FF2B5EF4-FFF2-40B4-BE49-F238E27FC236}">
                <a16:creationId xmlns:a16="http://schemas.microsoft.com/office/drawing/2014/main" id="{74595EAD-5EBB-62CD-C4A8-AEB244382F7F}"/>
              </a:ext>
            </a:extLst>
          </p:cNvPr>
          <p:cNvGrpSpPr/>
          <p:nvPr/>
        </p:nvGrpSpPr>
        <p:grpSpPr>
          <a:xfrm>
            <a:off x="1988626" y="3943468"/>
            <a:ext cx="6199785" cy="918678"/>
            <a:chOff x="1988626" y="3943468"/>
            <a:chExt cx="6199785" cy="918678"/>
          </a:xfrm>
        </p:grpSpPr>
        <p:sp>
          <p:nvSpPr>
            <p:cNvPr id="496" name="Google Shape;496;p48"/>
            <p:cNvSpPr txBox="1"/>
            <p:nvPr/>
          </p:nvSpPr>
          <p:spPr>
            <a:xfrm>
              <a:off x="5611276" y="4084120"/>
              <a:ext cx="2577135" cy="2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dirty="0">
                  <a:solidFill>
                    <a:schemeClr val="dk1"/>
                  </a:solidFill>
                </a:rPr>
                <a:t>in</a:t>
              </a:r>
              <a:r>
                <a:rPr lang="en" sz="2000" b="1" u="sng" dirty="0">
                  <a:solidFill>
                    <a:schemeClr val="dk1"/>
                  </a:solidFill>
                </a:rPr>
                <a:t>H</a:t>
              </a:r>
              <a:r>
                <a:rPr lang="en" sz="2000" dirty="0">
                  <a:solidFill>
                    <a:schemeClr val="dk1"/>
                  </a:solidFill>
                </a:rPr>
                <a:t>ibitor, e.g.,</a:t>
              </a:r>
            </a:p>
            <a:p>
              <a:pPr marL="0" lvl="0" indent="0" algn="l" rtl="0">
                <a:spcBef>
                  <a:spcPts val="0"/>
                </a:spcBef>
                <a:spcAft>
                  <a:spcPts val="0"/>
                </a:spcAft>
                <a:buClr>
                  <a:schemeClr val="dk1"/>
                </a:buClr>
                <a:buSzPts val="1100"/>
                <a:buFont typeface="Arial"/>
                <a:buNone/>
              </a:pPr>
              <a:r>
                <a:rPr lang="en-US" sz="2000" dirty="0">
                  <a:solidFill>
                    <a:schemeClr val="dk1"/>
                  </a:solidFill>
                </a:rPr>
                <a:t>valproate (Depakote)</a:t>
              </a:r>
              <a:endParaRPr sz="2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2000" dirty="0">
                <a:solidFill>
                  <a:schemeClr val="dk1"/>
                </a:solidFill>
              </a:endParaRPr>
            </a:p>
            <a:p>
              <a:pPr marL="0" marR="0" lvl="0" indent="0" algn="l" rtl="0">
                <a:lnSpc>
                  <a:spcPct val="115000"/>
                </a:lnSpc>
                <a:spcBef>
                  <a:spcPts val="0"/>
                </a:spcBef>
                <a:spcAft>
                  <a:spcPts val="0"/>
                </a:spcAft>
                <a:buClr>
                  <a:srgbClr val="000000"/>
                </a:buClr>
                <a:buSzPts val="1100"/>
                <a:buFont typeface="Arial"/>
                <a:buNone/>
              </a:pPr>
              <a:endParaRPr sz="2000" dirty="0"/>
            </a:p>
          </p:txBody>
        </p:sp>
        <p:sp>
          <p:nvSpPr>
            <p:cNvPr id="3" name="Google Shape;496;p48">
              <a:extLst>
                <a:ext uri="{FF2B5EF4-FFF2-40B4-BE49-F238E27FC236}">
                  <a16:creationId xmlns:a16="http://schemas.microsoft.com/office/drawing/2014/main" id="{E8F0A7E6-D617-7F9A-DF61-9F47EF451359}"/>
                </a:ext>
              </a:extLst>
            </p:cNvPr>
            <p:cNvSpPr txBox="1"/>
            <p:nvPr/>
          </p:nvSpPr>
          <p:spPr>
            <a:xfrm>
              <a:off x="1988626" y="4077129"/>
              <a:ext cx="1366971" cy="2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b="1" u="sng" dirty="0">
                  <a:solidFill>
                    <a:schemeClr val="dk1"/>
                  </a:solidFill>
                </a:rPr>
                <a:t>H</a:t>
              </a:r>
              <a:r>
                <a:rPr lang="en" sz="2000" dirty="0">
                  <a:solidFill>
                    <a:schemeClr val="dk1"/>
                  </a:solidFill>
                </a:rPr>
                <a:t>igh and </a:t>
              </a:r>
            </a:p>
            <a:p>
              <a:pPr marL="0" lvl="0" indent="0" algn="l" rtl="0">
                <a:spcBef>
                  <a:spcPts val="0"/>
                </a:spcBef>
                <a:spcAft>
                  <a:spcPts val="0"/>
                </a:spcAft>
                <a:buClr>
                  <a:schemeClr val="dk1"/>
                </a:buClr>
                <a:buSzPts val="1100"/>
                <a:buFont typeface="Arial"/>
                <a:buNone/>
              </a:pPr>
              <a:r>
                <a:rPr lang="en" sz="2000" b="1" u="sng" dirty="0">
                  <a:solidFill>
                    <a:schemeClr val="dk1"/>
                  </a:solidFill>
                </a:rPr>
                <a:t>H</a:t>
              </a:r>
              <a:r>
                <a:rPr lang="en" sz="2000" dirty="0">
                  <a:solidFill>
                    <a:schemeClr val="dk1"/>
                  </a:solidFill>
                </a:rPr>
                <a:t>urried</a:t>
              </a:r>
              <a:endParaRPr sz="2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2000" dirty="0">
                <a:solidFill>
                  <a:schemeClr val="dk1"/>
                </a:solidFill>
              </a:endParaRPr>
            </a:p>
            <a:p>
              <a:pPr marL="0" marR="0" lvl="0" indent="0" algn="l" rtl="0">
                <a:lnSpc>
                  <a:spcPct val="115000"/>
                </a:lnSpc>
                <a:spcBef>
                  <a:spcPts val="0"/>
                </a:spcBef>
                <a:spcAft>
                  <a:spcPts val="0"/>
                </a:spcAft>
                <a:buClr>
                  <a:srgbClr val="000000"/>
                </a:buClr>
                <a:buSzPts val="1100"/>
                <a:buFont typeface="Arial"/>
                <a:buNone/>
              </a:pPr>
              <a:endParaRPr sz="2000" dirty="0"/>
            </a:p>
          </p:txBody>
        </p:sp>
        <p:pic>
          <p:nvPicPr>
            <p:cNvPr id="12" name="Picture 11" descr="Logo, company name&#10;&#10;Description automatically generated">
              <a:extLst>
                <a:ext uri="{FF2B5EF4-FFF2-40B4-BE49-F238E27FC236}">
                  <a16:creationId xmlns:a16="http://schemas.microsoft.com/office/drawing/2014/main" id="{A83ECC2F-620F-CB6A-2667-91D7E10BF290}"/>
                </a:ext>
              </a:extLst>
            </p:cNvPr>
            <p:cNvPicPr>
              <a:picLocks noChangeAspect="1"/>
            </p:cNvPicPr>
            <p:nvPr/>
          </p:nvPicPr>
          <p:blipFill>
            <a:blip r:embed="rId3"/>
            <a:stretch>
              <a:fillRect/>
            </a:stretch>
          </p:blipFill>
          <p:spPr>
            <a:xfrm>
              <a:off x="3951490" y="3943468"/>
              <a:ext cx="1103072" cy="918678"/>
            </a:xfrm>
            <a:prstGeom prst="rect">
              <a:avLst/>
            </a:prstGeom>
            <a:effectLst>
              <a:outerShdw blurRad="50800" dist="38100" dir="8100000" algn="tr" rotWithShape="0">
                <a:prstClr val="black">
                  <a:alpha val="40000"/>
                </a:prstClr>
              </a:outerShdw>
            </a:effectLst>
          </p:spPr>
        </p:pic>
      </p:grpSp>
      <p:pic>
        <p:nvPicPr>
          <p:cNvPr id="5" name="Google Shape;475;p47">
            <a:extLst>
              <a:ext uri="{FF2B5EF4-FFF2-40B4-BE49-F238E27FC236}">
                <a16:creationId xmlns:a16="http://schemas.microsoft.com/office/drawing/2014/main" id="{63DDDD66-744E-9CAB-8639-C86A58D5DA69}"/>
              </a:ext>
            </a:extLst>
          </p:cNvPr>
          <p:cNvPicPr preferRelativeResize="0"/>
          <p:nvPr/>
        </p:nvPicPr>
        <p:blipFill>
          <a:blip r:embed="rId4"/>
          <a:srcRect/>
          <a:stretch/>
        </p:blipFill>
        <p:spPr>
          <a:xfrm>
            <a:off x="2863043" y="2823671"/>
            <a:ext cx="3060217" cy="2383972"/>
          </a:xfrm>
          <a:prstGeom prst="rect">
            <a:avLst/>
          </a:prstGeom>
          <a:noFill/>
          <a:ln>
            <a:noFill/>
          </a:ln>
          <a:effectLst>
            <a:outerShdw blurRad="57150" dist="19050" dir="5400000" algn="bl" rotWithShape="0">
              <a:srgbClr val="000000">
                <a:alpha val="49410"/>
              </a:srgbClr>
            </a:outerShdw>
          </a:effectLst>
        </p:spPr>
      </p:pic>
    </p:spTree>
    <p:extLst>
      <p:ext uri="{BB962C8B-B14F-4D97-AF65-F5344CB8AC3E}">
        <p14:creationId xmlns:p14="http://schemas.microsoft.com/office/powerpoint/2010/main" val="242128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6" presetClass="emph" presetSubtype="0" fill="hold" nodeType="withEffect">
                                  <p:stCondLst>
                                    <p:cond delay="0"/>
                                  </p:stCondLst>
                                  <p:childTnLst>
                                    <p:animScale>
                                      <p:cBhvr>
                                        <p:cTn id="8" dur="10" fill="hold"/>
                                        <p:tgtEl>
                                          <p:spTgt spid="5"/>
                                        </p:tgtEl>
                                      </p:cBhvr>
                                      <p:by x="25000" y="25000"/>
                                    </p:animScale>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6" presetClass="emph" presetSubtype="0" fill="hold" nodeType="withEffect">
                                  <p:stCondLst>
                                    <p:cond delay="0"/>
                                  </p:stCondLst>
                                  <p:childTnLst>
                                    <p:animScale>
                                      <p:cBhvr>
                                        <p:cTn id="12" dur="8000" fill="hold"/>
                                        <p:tgtEl>
                                          <p:spTgt spid="5"/>
                                        </p:tgtEl>
                                      </p:cBhvr>
                                      <p:by x="200000" y="200000"/>
                                    </p:animScale>
                                  </p:childTnLst>
                                </p:cTn>
                              </p:par>
                              <p:par>
                                <p:cTn id="13" presetID="42" presetClass="path" presetSubtype="0" fill="hold" nodeType="withEffect">
                                  <p:stCondLst>
                                    <p:cond delay="0"/>
                                  </p:stCondLst>
                                  <p:childTnLst>
                                    <p:animMotion origin="layout" path="M -1.94444E-6 4.44444E-6 L -0.00087 -0.41729 " pathEditMode="relative" rAng="0" ptsTypes="AA">
                                      <p:cBhvr>
                                        <p:cTn id="14" dur="8000" fill="hold"/>
                                        <p:tgtEl>
                                          <p:spTgt spid="5"/>
                                        </p:tgtEl>
                                        <p:attrNameLst>
                                          <p:attrName>ppt_x</p:attrName>
                                          <p:attrName>ppt_y</p:attrName>
                                        </p:attrNameLst>
                                      </p:cBhvr>
                                      <p:rCtr x="-52" y="-20864"/>
                                    </p:animMotion>
                                  </p:childTnLst>
                                </p:cTn>
                              </p:par>
                              <p:par>
                                <p:cTn id="15" presetID="42" presetClass="path" presetSubtype="0" fill="hold" grpId="0" nodeType="withEffect">
                                  <p:stCondLst>
                                    <p:cond delay="0"/>
                                  </p:stCondLst>
                                  <p:childTnLst>
                                    <p:animMotion origin="layout" path="M 0.00087 -0.00154 L 0.02483 -0.36666 " pathEditMode="relative" rAng="0" ptsTypes="AA">
                                      <p:cBhvr>
                                        <p:cTn id="16" dur="8300" fill="hold"/>
                                        <p:tgtEl>
                                          <p:spTgt spid="497"/>
                                        </p:tgtEl>
                                        <p:attrNameLst>
                                          <p:attrName>ppt_x</p:attrName>
                                          <p:attrName>ppt_y</p:attrName>
                                        </p:attrNameLst>
                                      </p:cBhvr>
                                      <p:rCtr x="1198" y="-18272"/>
                                    </p:animMotion>
                                  </p:childTnLst>
                                </p:cTn>
                              </p:par>
                              <p:par>
                                <p:cTn id="17" presetID="10" presetClass="entr" presetSubtype="0" fill="hold" grpId="0" nodeType="withEffect">
                                  <p:stCondLst>
                                    <p:cond delay="8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42" presetClass="path" presetSubtype="0" fill="hold" nodeType="withEffect">
                                  <p:stCondLst>
                                    <p:cond delay="0"/>
                                  </p:stCondLst>
                                  <p:childTnLst>
                                    <p:animMotion origin="layout" path="M -3.61111E-6 -4.19753E-6 L 0.00122 -0.34321 " pathEditMode="relative" rAng="0" ptsTypes="AA">
                                      <p:cBhvr>
                                        <p:cTn id="21" dur="8300" fill="hold"/>
                                        <p:tgtEl>
                                          <p:spTgt spid="13"/>
                                        </p:tgtEl>
                                        <p:attrNameLst>
                                          <p:attrName>ppt_x</p:attrName>
                                          <p:attrName>ppt_y</p:attrName>
                                        </p:attrNameLst>
                                      </p:cBhvr>
                                      <p:rCtr x="52" y="-171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 grpId="0"/>
      <p:bldP spid="8"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grpSp>
        <p:nvGrpSpPr>
          <p:cNvPr id="801" name="Google Shape;801;p61"/>
          <p:cNvGrpSpPr/>
          <p:nvPr/>
        </p:nvGrpSpPr>
        <p:grpSpPr>
          <a:xfrm>
            <a:off x="1171988" y="1866898"/>
            <a:ext cx="3192928" cy="2668442"/>
            <a:chOff x="-3811898" y="444373"/>
            <a:chExt cx="3506400" cy="2585700"/>
          </a:xfrm>
        </p:grpSpPr>
        <p:sp>
          <p:nvSpPr>
            <p:cNvPr id="802" name="Google Shape;802;p61"/>
            <p:cNvSpPr/>
            <p:nvPr/>
          </p:nvSpPr>
          <p:spPr>
            <a:xfrm>
              <a:off x="-3811898" y="444373"/>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03" name="Google Shape;803;p61"/>
            <p:cNvGrpSpPr/>
            <p:nvPr/>
          </p:nvGrpSpPr>
          <p:grpSpPr>
            <a:xfrm>
              <a:off x="-2876086" y="1340926"/>
              <a:ext cx="1634417" cy="1662716"/>
              <a:chOff x="-708549" y="-1479673"/>
              <a:chExt cx="1634417" cy="2633379"/>
            </a:xfrm>
          </p:grpSpPr>
          <p:grpSp>
            <p:nvGrpSpPr>
              <p:cNvPr id="804" name="Google Shape;804;p61"/>
              <p:cNvGrpSpPr/>
              <p:nvPr/>
            </p:nvGrpSpPr>
            <p:grpSpPr>
              <a:xfrm>
                <a:off x="-696683" y="-870783"/>
                <a:ext cx="1622550" cy="2024489"/>
                <a:chOff x="-144233" y="2386767"/>
                <a:chExt cx="1622550" cy="2024489"/>
              </a:xfrm>
            </p:grpSpPr>
            <p:grpSp>
              <p:nvGrpSpPr>
                <p:cNvPr id="805" name="Google Shape;805;p61"/>
                <p:cNvGrpSpPr/>
                <p:nvPr/>
              </p:nvGrpSpPr>
              <p:grpSpPr>
                <a:xfrm rot="-5400000">
                  <a:off x="-41842" y="2891097"/>
                  <a:ext cx="1424641" cy="1615677"/>
                  <a:chOff x="10173493" y="-15665848"/>
                  <a:chExt cx="4433990" cy="5845432"/>
                </a:xfrm>
              </p:grpSpPr>
              <p:pic>
                <p:nvPicPr>
                  <p:cNvPr id="806" name="Google Shape;806;p61" descr="clipped result image"/>
                  <p:cNvPicPr preferRelativeResize="0"/>
                  <p:nvPr/>
                </p:nvPicPr>
                <p:blipFill rotWithShape="1">
                  <a:blip r:embed="rId3">
                    <a:alphaModFix/>
                  </a:blip>
                  <a:srcRect/>
                  <a:stretch/>
                </p:blipFill>
                <p:spPr>
                  <a:xfrm>
                    <a:off x="12001541" y="-15665848"/>
                    <a:ext cx="2605942" cy="5834203"/>
                  </a:xfrm>
                  <a:prstGeom prst="rect">
                    <a:avLst/>
                  </a:prstGeom>
                  <a:noFill/>
                  <a:ln>
                    <a:noFill/>
                  </a:ln>
                </p:spPr>
              </p:pic>
              <p:pic>
                <p:nvPicPr>
                  <p:cNvPr id="807" name="Google Shape;807;p61" descr="clipped result image"/>
                  <p:cNvPicPr preferRelativeResize="0"/>
                  <p:nvPr/>
                </p:nvPicPr>
                <p:blipFill rotWithShape="1">
                  <a:blip r:embed="rId4">
                    <a:alphaModFix/>
                  </a:blip>
                  <a:srcRect/>
                  <a:stretch/>
                </p:blipFill>
                <p:spPr>
                  <a:xfrm>
                    <a:off x="10173493" y="-15654618"/>
                    <a:ext cx="2625389" cy="5834203"/>
                  </a:xfrm>
                  <a:prstGeom prst="rect">
                    <a:avLst/>
                  </a:prstGeom>
                  <a:noFill/>
                  <a:ln>
                    <a:noFill/>
                  </a:ln>
                </p:spPr>
              </p:pic>
            </p:grpSp>
            <p:pic>
              <p:nvPicPr>
                <p:cNvPr id="808" name="Google Shape;808;p61" descr="clipped result image"/>
                <p:cNvPicPr preferRelativeResize="0"/>
                <p:nvPr/>
              </p:nvPicPr>
              <p:blipFill rotWithShape="1">
                <a:blip r:embed="rId5">
                  <a:alphaModFix/>
                </a:blip>
                <a:srcRect/>
                <a:stretch/>
              </p:blipFill>
              <p:spPr>
                <a:xfrm rot="-5400000">
                  <a:off x="243410" y="1999124"/>
                  <a:ext cx="837288" cy="1612574"/>
                </a:xfrm>
                <a:prstGeom prst="rect">
                  <a:avLst/>
                </a:prstGeom>
                <a:noFill/>
                <a:ln>
                  <a:noFill/>
                </a:ln>
              </p:spPr>
            </p:pic>
          </p:grpSp>
          <p:pic>
            <p:nvPicPr>
              <p:cNvPr id="809" name="Google Shape;809;p61" descr="clipped result image"/>
              <p:cNvPicPr preferRelativeResize="0"/>
              <p:nvPr/>
            </p:nvPicPr>
            <p:blipFill rotWithShape="1">
              <a:blip r:embed="rId6">
                <a:alphaModFix/>
              </a:blip>
              <a:srcRect/>
              <a:stretch/>
            </p:blipFill>
            <p:spPr>
              <a:xfrm rot="-5400000">
                <a:off x="-320906" y="-1867316"/>
                <a:ext cx="837288" cy="1612574"/>
              </a:xfrm>
              <a:prstGeom prst="rect">
                <a:avLst/>
              </a:prstGeom>
              <a:noFill/>
              <a:ln>
                <a:noFill/>
              </a:ln>
            </p:spPr>
          </p:pic>
        </p:grpSp>
      </p:grpSp>
      <p:sp>
        <p:nvSpPr>
          <p:cNvPr id="810" name="Google Shape;810;p61"/>
          <p:cNvSpPr/>
          <p:nvPr/>
        </p:nvSpPr>
        <p:spPr>
          <a:xfrm rot="10800000" flipH="1">
            <a:off x="4962490" y="1952964"/>
            <a:ext cx="3570600" cy="2739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61"/>
          <p:cNvSpPr txBox="1"/>
          <p:nvPr/>
        </p:nvSpPr>
        <p:spPr>
          <a:xfrm>
            <a:off x="2077039" y="1016100"/>
            <a:ext cx="8022600" cy="2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700"/>
              <a:t>in</a:t>
            </a:r>
            <a:r>
              <a:rPr lang="en" sz="2700" b="1" u="sng"/>
              <a:t>H</a:t>
            </a:r>
            <a:r>
              <a:rPr lang="en" sz="2700"/>
              <a:t>ibitor </a:t>
            </a:r>
            <a:endParaRPr sz="2700" b="0" i="0" u="none" strike="noStrike" cap="none">
              <a:solidFill>
                <a:srgbClr val="000000"/>
              </a:solidFill>
              <a:latin typeface="Arial"/>
              <a:ea typeface="Arial"/>
              <a:cs typeface="Arial"/>
              <a:sym typeface="Arial"/>
            </a:endParaRPr>
          </a:p>
        </p:txBody>
      </p:sp>
      <p:sp>
        <p:nvSpPr>
          <p:cNvPr id="813" name="Google Shape;813;p61"/>
          <p:cNvSpPr txBox="1"/>
          <p:nvPr/>
        </p:nvSpPr>
        <p:spPr>
          <a:xfrm>
            <a:off x="5987038" y="1016100"/>
            <a:ext cx="1371294" cy="2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700" dirty="0"/>
              <a:t>in</a:t>
            </a:r>
            <a:r>
              <a:rPr lang="en" sz="2700" b="1" u="sng" dirty="0"/>
              <a:t>D</a:t>
            </a:r>
            <a:r>
              <a:rPr lang="en" sz="2700" dirty="0"/>
              <a:t>ucer</a:t>
            </a:r>
            <a:endParaRPr sz="2700" b="0" i="0" u="none" strike="noStrike" cap="none" dirty="0">
              <a:solidFill>
                <a:srgbClr val="000000"/>
              </a:solidFill>
              <a:latin typeface="Arial"/>
              <a:ea typeface="Arial"/>
              <a:cs typeface="Arial"/>
              <a:sym typeface="Arial"/>
            </a:endParaRPr>
          </a:p>
        </p:txBody>
      </p:sp>
      <p:sp>
        <p:nvSpPr>
          <p:cNvPr id="814" name="Google Shape;814;p61"/>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1"/>
          <p:cNvSpPr txBox="1"/>
          <p:nvPr/>
        </p:nvSpPr>
        <p:spPr>
          <a:xfrm>
            <a:off x="1105948" y="66000"/>
            <a:ext cx="69321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a:solidFill>
                  <a:schemeClr val="lt1"/>
                </a:solidFill>
              </a:rPr>
              <a:t>The 2 Actions</a:t>
            </a:r>
            <a:endParaRPr sz="3500">
              <a:solidFill>
                <a:schemeClr val="lt1"/>
              </a:solidFill>
            </a:endParaRPr>
          </a:p>
        </p:txBody>
      </p:sp>
      <p:pic>
        <p:nvPicPr>
          <p:cNvPr id="1026" name="Picture 2">
            <a:extLst>
              <a:ext uri="{FF2B5EF4-FFF2-40B4-BE49-F238E27FC236}">
                <a16:creationId xmlns:a16="http://schemas.microsoft.com/office/drawing/2014/main" id="{1E0EBD27-4C44-E04C-F38D-7B2007853B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7038" y="2389863"/>
            <a:ext cx="1462688" cy="1462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62"/>
          <p:cNvSpPr/>
          <p:nvPr/>
        </p:nvSpPr>
        <p:spPr>
          <a:xfrm rot="10800000" flipH="1">
            <a:off x="4372111" y="1046720"/>
            <a:ext cx="1375800" cy="10554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2" name="Google Shape;822;p62"/>
          <p:cNvPicPr preferRelativeResize="0"/>
          <p:nvPr/>
        </p:nvPicPr>
        <p:blipFill>
          <a:blip r:embed="rId3"/>
          <a:srcRect/>
          <a:stretch/>
        </p:blipFill>
        <p:spPr>
          <a:xfrm>
            <a:off x="4104836" y="2116139"/>
            <a:ext cx="1744479" cy="1328994"/>
          </a:xfrm>
          <a:prstGeom prst="rect">
            <a:avLst/>
          </a:prstGeom>
          <a:noFill/>
          <a:ln>
            <a:noFill/>
          </a:ln>
          <a:effectLst>
            <a:outerShdw blurRad="14288" dist="19050" dir="5400000" algn="bl" rotWithShape="0">
              <a:srgbClr val="000000">
                <a:alpha val="35000"/>
              </a:srgbClr>
            </a:outerShdw>
          </a:effectLst>
        </p:spPr>
      </p:pic>
      <p:pic>
        <p:nvPicPr>
          <p:cNvPr id="823" name="Google Shape;823;p62"/>
          <p:cNvPicPr preferRelativeResize="0"/>
          <p:nvPr/>
        </p:nvPicPr>
        <p:blipFill>
          <a:blip r:embed="rId3"/>
          <a:srcRect/>
          <a:stretch/>
        </p:blipFill>
        <p:spPr>
          <a:xfrm>
            <a:off x="4543733" y="3830232"/>
            <a:ext cx="977507" cy="744693"/>
          </a:xfrm>
          <a:prstGeom prst="rect">
            <a:avLst/>
          </a:prstGeom>
          <a:noFill/>
          <a:ln>
            <a:noFill/>
          </a:ln>
          <a:effectLst>
            <a:outerShdw blurRad="14288" dist="19050" dir="5400000" algn="bl" rotWithShape="0">
              <a:srgbClr val="000000">
                <a:alpha val="32000"/>
              </a:srgbClr>
            </a:outerShdw>
          </a:effectLst>
        </p:spPr>
      </p:pic>
      <p:cxnSp>
        <p:nvCxnSpPr>
          <p:cNvPr id="824" name="Google Shape;824;p62"/>
          <p:cNvCxnSpPr/>
          <p:nvPr/>
        </p:nvCxnSpPr>
        <p:spPr>
          <a:xfrm>
            <a:off x="4451078" y="3538821"/>
            <a:ext cx="215700" cy="688500"/>
          </a:xfrm>
          <a:prstGeom prst="straightConnector1">
            <a:avLst/>
          </a:prstGeom>
          <a:noFill/>
          <a:ln w="9525" cap="flat" cmpd="sng">
            <a:solidFill>
              <a:srgbClr val="595959"/>
            </a:solidFill>
            <a:prstDash val="solid"/>
            <a:round/>
            <a:headEnd type="none" w="sm" len="sm"/>
            <a:tailEnd type="triangle" w="med" len="med"/>
          </a:ln>
        </p:spPr>
      </p:cxnSp>
      <p:cxnSp>
        <p:nvCxnSpPr>
          <p:cNvPr id="825" name="Google Shape;825;p62"/>
          <p:cNvCxnSpPr/>
          <p:nvPr/>
        </p:nvCxnSpPr>
        <p:spPr>
          <a:xfrm flipH="1">
            <a:off x="5426988" y="3497646"/>
            <a:ext cx="227700" cy="685800"/>
          </a:xfrm>
          <a:prstGeom prst="straightConnector1">
            <a:avLst/>
          </a:prstGeom>
          <a:noFill/>
          <a:ln w="9525" cap="flat" cmpd="sng">
            <a:solidFill>
              <a:srgbClr val="595959"/>
            </a:solidFill>
            <a:prstDash val="solid"/>
            <a:round/>
            <a:headEnd type="none" w="sm" len="sm"/>
            <a:tailEnd type="triangle" w="med" len="med"/>
          </a:ln>
        </p:spPr>
      </p:cxnSp>
      <p:sp>
        <p:nvSpPr>
          <p:cNvPr id="826" name="Google Shape;826;p62"/>
          <p:cNvSpPr txBox="1"/>
          <p:nvPr/>
        </p:nvSpPr>
        <p:spPr>
          <a:xfrm>
            <a:off x="5818689" y="1212035"/>
            <a:ext cx="1718700" cy="72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b="0" i="0" u="none" strike="noStrike" cap="none">
                <a:solidFill>
                  <a:srgbClr val="000000"/>
                </a:solidFill>
                <a:latin typeface="Arial"/>
                <a:ea typeface="Arial"/>
                <a:cs typeface="Arial"/>
                <a:sym typeface="Arial"/>
              </a:rPr>
              <a:t>in</a:t>
            </a:r>
            <a:r>
              <a:rPr lang="en" sz="2000" b="1" i="0" u="sng" strike="noStrike" cap="none">
                <a:solidFill>
                  <a:srgbClr val="000000"/>
                </a:solidFill>
                <a:latin typeface="Arial"/>
                <a:ea typeface="Arial"/>
                <a:cs typeface="Arial"/>
                <a:sym typeface="Arial"/>
              </a:rPr>
              <a:t>D</a:t>
            </a:r>
            <a:r>
              <a:rPr lang="en" sz="2000" b="0" i="0" u="none" strike="noStrike" cap="none">
                <a:solidFill>
                  <a:srgbClr val="000000"/>
                </a:solidFill>
                <a:latin typeface="Arial"/>
                <a:ea typeface="Arial"/>
                <a:cs typeface="Arial"/>
                <a:sym typeface="Arial"/>
              </a:rPr>
              <a:t>ucer </a:t>
            </a:r>
            <a:endParaRPr sz="2000" b="0" i="0" u="none" strike="noStrike" cap="none">
              <a:solidFill>
                <a:srgbClr val="000000"/>
              </a:solidFill>
              <a:latin typeface="Arial"/>
              <a:ea typeface="Arial"/>
              <a:cs typeface="Arial"/>
              <a:sym typeface="Arial"/>
            </a:endParaRPr>
          </a:p>
        </p:txBody>
      </p:sp>
      <p:sp>
        <p:nvSpPr>
          <p:cNvPr id="827" name="Google Shape;827;p62"/>
          <p:cNvSpPr txBox="1"/>
          <p:nvPr/>
        </p:nvSpPr>
        <p:spPr>
          <a:xfrm>
            <a:off x="451508" y="3400724"/>
            <a:ext cx="3400800" cy="72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p:txBody>
      </p:sp>
      <p:grpSp>
        <p:nvGrpSpPr>
          <p:cNvPr id="828" name="Google Shape;828;p62"/>
          <p:cNvGrpSpPr/>
          <p:nvPr/>
        </p:nvGrpSpPr>
        <p:grpSpPr>
          <a:xfrm>
            <a:off x="0" y="0"/>
            <a:ext cx="9144000" cy="724800"/>
            <a:chOff x="0" y="0"/>
            <a:chExt cx="9144000" cy="724800"/>
          </a:xfrm>
        </p:grpSpPr>
        <p:sp>
          <p:nvSpPr>
            <p:cNvPr id="829" name="Google Shape;829;p62"/>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2"/>
            <p:cNvSpPr txBox="1"/>
            <p:nvPr/>
          </p:nvSpPr>
          <p:spPr>
            <a:xfrm>
              <a:off x="1105948" y="66000"/>
              <a:ext cx="69321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dirty="0">
                  <a:solidFill>
                    <a:schemeClr val="lt1"/>
                  </a:solidFill>
                </a:rPr>
                <a:t>Enzyme in</a:t>
              </a:r>
              <a:r>
                <a:rPr lang="en" sz="2500" u="sng" dirty="0">
                  <a:solidFill>
                    <a:schemeClr val="lt1"/>
                  </a:solidFill>
                </a:rPr>
                <a:t>D</a:t>
              </a:r>
              <a:r>
                <a:rPr lang="en" sz="2500" dirty="0">
                  <a:solidFill>
                    <a:schemeClr val="lt1"/>
                  </a:solidFill>
                </a:rPr>
                <a:t>uction</a:t>
              </a:r>
              <a:endParaRPr sz="3500" dirty="0">
                <a:solidFill>
                  <a:schemeClr val="lt1"/>
                </a:solidFill>
              </a:endParaRPr>
            </a:p>
          </p:txBody>
        </p:sp>
      </p:grpSp>
      <p:sp>
        <p:nvSpPr>
          <p:cNvPr id="831" name="Google Shape;831;p62"/>
          <p:cNvSpPr txBox="1"/>
          <p:nvPr/>
        </p:nvSpPr>
        <p:spPr>
          <a:xfrm>
            <a:off x="928475" y="1133300"/>
            <a:ext cx="2721568" cy="45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000" dirty="0"/>
              <a:t>Enzyme in</a:t>
            </a:r>
            <a:r>
              <a:rPr lang="en" sz="2000" b="1" u="sng" dirty="0">
                <a:highlight>
                  <a:srgbClr val="FFFF00"/>
                </a:highlight>
              </a:rPr>
              <a:t>D</a:t>
            </a:r>
            <a:r>
              <a:rPr lang="en" sz="2000" dirty="0"/>
              <a:t>uction causes decreased levels</a:t>
            </a:r>
            <a:r>
              <a:rPr lang="en" sz="2000" b="0" i="0" u="none" strike="noStrike" cap="none" dirty="0">
                <a:solidFill>
                  <a:srgbClr val="000000"/>
                </a:solidFill>
                <a:latin typeface="Arial"/>
                <a:ea typeface="Arial"/>
                <a:cs typeface="Arial"/>
                <a:sym typeface="Arial"/>
              </a:rPr>
              <a:t> of </a:t>
            </a:r>
            <a:r>
              <a:rPr lang="en" sz="2000" dirty="0"/>
              <a:t>“victim” drug (substrate).</a:t>
            </a:r>
            <a:endParaRPr sz="2000" dirty="0"/>
          </a:p>
          <a:p>
            <a:pPr marL="0" marR="0" lvl="0" indent="0" algn="l" rtl="0">
              <a:lnSpc>
                <a:spcPct val="100000"/>
              </a:lnSpc>
              <a:spcBef>
                <a:spcPts val="0"/>
              </a:spcBef>
              <a:spcAft>
                <a:spcPts val="0"/>
              </a:spcAft>
              <a:buClr>
                <a:srgbClr val="000000"/>
              </a:buClr>
              <a:buSzPts val="1100"/>
              <a:buFont typeface="Arial"/>
              <a:buNone/>
            </a:pPr>
            <a:endParaRPr sz="2000" dirty="0"/>
          </a:p>
          <a:p>
            <a:pPr marL="0" lvl="0" indent="0" algn="l" rtl="0">
              <a:spcBef>
                <a:spcPts val="0"/>
              </a:spcBef>
              <a:spcAft>
                <a:spcPts val="0"/>
              </a:spcAft>
              <a:buClr>
                <a:schemeClr val="dk1"/>
              </a:buClr>
              <a:buSzPts val="1100"/>
              <a:buFont typeface="Arial"/>
              <a:buNone/>
            </a:pPr>
            <a:r>
              <a:rPr lang="en" sz="2000" b="1" u="sng" dirty="0">
                <a:solidFill>
                  <a:schemeClr val="dk1"/>
                </a:solidFill>
              </a:rPr>
              <a:t>D</a:t>
            </a:r>
            <a:r>
              <a:rPr lang="en" sz="2000" dirty="0">
                <a:solidFill>
                  <a:schemeClr val="dk1"/>
                </a:solidFill>
              </a:rPr>
              <a:t> for </a:t>
            </a:r>
            <a:r>
              <a:rPr lang="en" sz="2000" b="1" u="sng" dirty="0">
                <a:solidFill>
                  <a:schemeClr val="dk1"/>
                </a:solidFill>
                <a:highlight>
                  <a:schemeClr val="accent6"/>
                </a:highlight>
              </a:rPr>
              <a:t>D</a:t>
            </a:r>
            <a:r>
              <a:rPr lang="en" sz="2000" dirty="0">
                <a:solidFill>
                  <a:schemeClr val="dk1"/>
                </a:solidFill>
              </a:rPr>
              <a:t>own and </a:t>
            </a:r>
            <a:r>
              <a:rPr lang="en" sz="2000" b="1" u="sng" dirty="0">
                <a:solidFill>
                  <a:schemeClr val="dk1"/>
                </a:solidFill>
                <a:highlight>
                  <a:schemeClr val="accent6"/>
                </a:highlight>
              </a:rPr>
              <a:t>D</a:t>
            </a:r>
            <a:r>
              <a:rPr lang="en" sz="2000" dirty="0">
                <a:solidFill>
                  <a:schemeClr val="dk1"/>
                </a:solidFill>
              </a:rPr>
              <a:t>elayed </a:t>
            </a:r>
            <a:endParaRPr sz="2000" dirty="0">
              <a:solidFill>
                <a:schemeClr val="dk1"/>
              </a:solidFill>
            </a:endParaRPr>
          </a:p>
          <a:p>
            <a:pPr marL="0" lvl="0" indent="0" algn="l" rtl="0">
              <a:spcBef>
                <a:spcPts val="0"/>
              </a:spcBef>
              <a:spcAft>
                <a:spcPts val="0"/>
              </a:spcAft>
              <a:buClr>
                <a:schemeClr val="dk1"/>
              </a:buClr>
              <a:buSzPts val="1100"/>
              <a:buFont typeface="Arial"/>
              <a:buNone/>
            </a:pPr>
            <a:r>
              <a:rPr lang="en" sz="2000" dirty="0">
                <a:solidFill>
                  <a:schemeClr val="dk1"/>
                </a:solidFill>
              </a:rPr>
              <a:t>(2–4 weeks)</a:t>
            </a:r>
            <a:endParaRPr sz="2000" dirty="0">
              <a:solidFill>
                <a:schemeClr val="dk1"/>
              </a:solidFill>
            </a:endParaRPr>
          </a:p>
          <a:p>
            <a:pPr marL="0" lvl="0" indent="0" algn="l" rtl="0">
              <a:spcBef>
                <a:spcPts val="0"/>
              </a:spcBef>
              <a:spcAft>
                <a:spcPts val="0"/>
              </a:spcAft>
              <a:buClr>
                <a:schemeClr val="dk1"/>
              </a:buClr>
              <a:buSzPts val="1100"/>
              <a:buFont typeface="Arial"/>
              <a:buNone/>
            </a:pPr>
            <a:endParaRPr sz="2000" dirty="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2000" dirty="0"/>
          </a:p>
          <a:p>
            <a:pPr marL="0" marR="0" lvl="0" indent="0" algn="l" rtl="0">
              <a:lnSpc>
                <a:spcPct val="100000"/>
              </a:lnSpc>
              <a:spcBef>
                <a:spcPts val="0"/>
              </a:spcBef>
              <a:spcAft>
                <a:spcPts val="0"/>
              </a:spcAft>
              <a:buClr>
                <a:srgbClr val="000000"/>
              </a:buClr>
              <a:buSzPts val="1100"/>
              <a:buFont typeface="Arial"/>
              <a:buNone/>
            </a:pPr>
            <a:endParaRPr sz="2000" b="0" i="0" u="none" strike="noStrike" cap="none" dirty="0">
              <a:solidFill>
                <a:srgbClr val="000000"/>
              </a:solidFill>
              <a:latin typeface="Arial"/>
              <a:ea typeface="Arial"/>
              <a:cs typeface="Arial"/>
              <a:sym typeface="Arial"/>
            </a:endParaRPr>
          </a:p>
        </p:txBody>
      </p:sp>
      <p:sp>
        <p:nvSpPr>
          <p:cNvPr id="832" name="Google Shape;832;p62"/>
          <p:cNvSpPr txBox="1"/>
          <p:nvPr/>
        </p:nvSpPr>
        <p:spPr>
          <a:xfrm>
            <a:off x="6016864" y="2804750"/>
            <a:ext cx="1242600" cy="52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000"/>
              <a:t>s</a:t>
            </a:r>
            <a:r>
              <a:rPr lang="en" sz="2000" b="0" i="0" u="none" strike="noStrike" cap="none">
                <a:solidFill>
                  <a:srgbClr val="000000"/>
                </a:solidFill>
                <a:latin typeface="Arial"/>
                <a:ea typeface="Arial"/>
                <a:cs typeface="Arial"/>
                <a:sym typeface="Arial"/>
              </a:rPr>
              <a:t>ubstrate</a:t>
            </a:r>
            <a:endParaRPr sz="2000" b="0" i="0" u="none" strike="noStrike" cap="none">
              <a:solidFill>
                <a:srgbClr val="000000"/>
              </a:solidFill>
              <a:latin typeface="Arial"/>
              <a:ea typeface="Arial"/>
              <a:cs typeface="Arial"/>
              <a:sym typeface="Arial"/>
            </a:endParaRPr>
          </a:p>
        </p:txBody>
      </p:sp>
      <p:pic>
        <p:nvPicPr>
          <p:cNvPr id="2050" name="Picture 2" descr="Spins Uploading Sticker by Jess Mac for iOS &amp; Android | GIPHY">
            <a:extLst>
              <a:ext uri="{FF2B5EF4-FFF2-40B4-BE49-F238E27FC236}">
                <a16:creationId xmlns:a16="http://schemas.microsoft.com/office/drawing/2014/main" id="{396268D1-8D4F-2879-9B7E-86B8FC056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611" y="1133300"/>
            <a:ext cx="724800" cy="72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grpSp>
        <p:nvGrpSpPr>
          <p:cNvPr id="841" name="Google Shape;841;p63"/>
          <p:cNvGrpSpPr/>
          <p:nvPr/>
        </p:nvGrpSpPr>
        <p:grpSpPr>
          <a:xfrm>
            <a:off x="-3134" y="0"/>
            <a:ext cx="9144000" cy="724800"/>
            <a:chOff x="-1642585" y="0"/>
            <a:chExt cx="9144000" cy="724800"/>
          </a:xfrm>
        </p:grpSpPr>
        <p:sp>
          <p:nvSpPr>
            <p:cNvPr id="842" name="Google Shape;842;p63"/>
            <p:cNvSpPr/>
            <p:nvPr/>
          </p:nvSpPr>
          <p:spPr>
            <a:xfrm>
              <a:off x="-1642585"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3"/>
            <p:cNvSpPr txBox="1"/>
            <p:nvPr/>
          </p:nvSpPr>
          <p:spPr>
            <a:xfrm>
              <a:off x="-536637" y="66000"/>
              <a:ext cx="69321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dirty="0">
                  <a:solidFill>
                    <a:schemeClr val="lt1"/>
                  </a:solidFill>
                </a:rPr>
                <a:t>Enzyme in</a:t>
              </a:r>
              <a:r>
                <a:rPr lang="en" sz="2500" u="sng" dirty="0">
                  <a:solidFill>
                    <a:schemeClr val="lt1"/>
                  </a:solidFill>
                </a:rPr>
                <a:t>D</a:t>
              </a:r>
              <a:r>
                <a:rPr lang="en" sz="2500" dirty="0">
                  <a:solidFill>
                    <a:schemeClr val="lt1"/>
                  </a:solidFill>
                </a:rPr>
                <a:t>uction</a:t>
              </a:r>
              <a:endParaRPr sz="3500" dirty="0">
                <a:solidFill>
                  <a:schemeClr val="lt1"/>
                </a:solidFill>
              </a:endParaRPr>
            </a:p>
          </p:txBody>
        </p:sp>
      </p:grpSp>
      <p:grpSp>
        <p:nvGrpSpPr>
          <p:cNvPr id="13" name="Group 12">
            <a:extLst>
              <a:ext uri="{FF2B5EF4-FFF2-40B4-BE49-F238E27FC236}">
                <a16:creationId xmlns:a16="http://schemas.microsoft.com/office/drawing/2014/main" id="{FFD54A07-A339-6084-3C93-190CCCE2C2B2}"/>
              </a:ext>
            </a:extLst>
          </p:cNvPr>
          <p:cNvGrpSpPr/>
          <p:nvPr/>
        </p:nvGrpSpPr>
        <p:grpSpPr>
          <a:xfrm>
            <a:off x="2158516" y="975025"/>
            <a:ext cx="6324944" cy="2776366"/>
            <a:chOff x="563575" y="975025"/>
            <a:chExt cx="6324944" cy="2776366"/>
          </a:xfrm>
        </p:grpSpPr>
        <p:grpSp>
          <p:nvGrpSpPr>
            <p:cNvPr id="3" name="Group 2">
              <a:extLst>
                <a:ext uri="{FF2B5EF4-FFF2-40B4-BE49-F238E27FC236}">
                  <a16:creationId xmlns:a16="http://schemas.microsoft.com/office/drawing/2014/main" id="{087E7B3F-61CD-9E47-1294-6817F7A8FD82}"/>
                </a:ext>
              </a:extLst>
            </p:cNvPr>
            <p:cNvGrpSpPr/>
            <p:nvPr/>
          </p:nvGrpSpPr>
          <p:grpSpPr>
            <a:xfrm>
              <a:off x="563575" y="975025"/>
              <a:ext cx="5567745" cy="1421100"/>
              <a:chOff x="563575" y="1526686"/>
              <a:chExt cx="5567745" cy="1421100"/>
            </a:xfrm>
          </p:grpSpPr>
          <p:sp>
            <p:nvSpPr>
              <p:cNvPr id="837" name="Google Shape;837;p63"/>
              <p:cNvSpPr/>
              <p:nvPr/>
            </p:nvSpPr>
            <p:spPr>
              <a:xfrm rot="10800000" flipH="1">
                <a:off x="2022397" y="1526686"/>
                <a:ext cx="1852200" cy="14211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63"/>
              <p:cNvSpPr txBox="1"/>
              <p:nvPr/>
            </p:nvSpPr>
            <p:spPr>
              <a:xfrm>
                <a:off x="4064621" y="1577651"/>
                <a:ext cx="2066699" cy="87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b="0" i="0" u="none" strike="noStrike" cap="none" dirty="0">
                    <a:solidFill>
                      <a:srgbClr val="000000"/>
                    </a:solidFill>
                    <a:latin typeface="Arial"/>
                    <a:ea typeface="Arial"/>
                    <a:cs typeface="Arial"/>
                    <a:sym typeface="Arial"/>
                  </a:rPr>
                  <a:t>in</a:t>
                </a:r>
                <a:r>
                  <a:rPr lang="en" sz="2000" b="1" i="0" u="sng" strike="noStrike" cap="none" dirty="0">
                    <a:solidFill>
                      <a:srgbClr val="000000"/>
                    </a:solidFill>
                    <a:latin typeface="Arial"/>
                    <a:ea typeface="Arial"/>
                    <a:cs typeface="Arial"/>
                    <a:sym typeface="Arial"/>
                  </a:rPr>
                  <a:t>D</a:t>
                </a:r>
                <a:r>
                  <a:rPr lang="en" sz="2000" b="0" i="0" u="none" strike="noStrike" cap="none" dirty="0">
                    <a:solidFill>
                      <a:srgbClr val="000000"/>
                    </a:solidFill>
                    <a:latin typeface="Arial"/>
                    <a:ea typeface="Arial"/>
                    <a:cs typeface="Arial"/>
                    <a:sym typeface="Arial"/>
                  </a:rPr>
                  <a:t>ucer</a:t>
                </a:r>
                <a:r>
                  <a:rPr lang="en" sz="2000" dirty="0"/>
                  <a:t>, e.g.,</a:t>
                </a:r>
              </a:p>
              <a:p>
                <a:pPr marL="0" marR="0" lvl="0" indent="0" algn="l" rtl="0">
                  <a:lnSpc>
                    <a:spcPct val="115000"/>
                  </a:lnSpc>
                  <a:spcBef>
                    <a:spcPts val="0"/>
                  </a:spcBef>
                  <a:spcAft>
                    <a:spcPts val="0"/>
                  </a:spcAft>
                  <a:buClr>
                    <a:srgbClr val="000000"/>
                  </a:buClr>
                  <a:buSzPts val="1100"/>
                  <a:buFont typeface="Arial"/>
                  <a:buNone/>
                </a:pPr>
                <a:r>
                  <a:rPr lang="en" sz="2000" dirty="0"/>
                  <a:t>carbamazepine </a:t>
                </a:r>
                <a:endParaRPr sz="2000" b="0" i="0" u="none" strike="noStrike" cap="none" dirty="0">
                  <a:solidFill>
                    <a:srgbClr val="000000"/>
                  </a:solidFill>
                  <a:latin typeface="Arial"/>
                  <a:ea typeface="Arial"/>
                  <a:cs typeface="Arial"/>
                  <a:sym typeface="Arial"/>
                </a:endParaRPr>
              </a:p>
            </p:txBody>
          </p:sp>
          <p:sp>
            <p:nvSpPr>
              <p:cNvPr id="844" name="Google Shape;844;p63"/>
              <p:cNvSpPr txBox="1"/>
              <p:nvPr/>
            </p:nvSpPr>
            <p:spPr>
              <a:xfrm>
                <a:off x="563575" y="1598225"/>
                <a:ext cx="16617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b="1" u="sng" dirty="0">
                    <a:solidFill>
                      <a:schemeClr val="dk1"/>
                    </a:solidFill>
                  </a:rPr>
                  <a:t>D</a:t>
                </a:r>
                <a:r>
                  <a:rPr lang="en" sz="2000" dirty="0">
                    <a:solidFill>
                      <a:schemeClr val="dk1"/>
                    </a:solidFill>
                  </a:rPr>
                  <a:t>own and </a:t>
                </a:r>
                <a:r>
                  <a:rPr lang="en" sz="2000" b="1" u="sng" dirty="0">
                    <a:solidFill>
                      <a:schemeClr val="dk1"/>
                    </a:solidFill>
                  </a:rPr>
                  <a:t>D</a:t>
                </a:r>
                <a:r>
                  <a:rPr lang="en" sz="2000" dirty="0">
                    <a:solidFill>
                      <a:schemeClr val="dk1"/>
                    </a:solidFill>
                  </a:rPr>
                  <a:t>elayed </a:t>
                </a:r>
                <a:endParaRPr sz="2000" dirty="0">
                  <a:solidFill>
                    <a:schemeClr val="dk1"/>
                  </a:solidFill>
                </a:endParaRPr>
              </a:p>
              <a:p>
                <a:pPr marL="0" lvl="0" indent="0" algn="l" rtl="0">
                  <a:spcBef>
                    <a:spcPts val="0"/>
                  </a:spcBef>
                  <a:spcAft>
                    <a:spcPts val="0"/>
                  </a:spcAft>
                  <a:buClr>
                    <a:schemeClr val="dk1"/>
                  </a:buClr>
                  <a:buSzPts val="1100"/>
                  <a:buFont typeface="Arial"/>
                  <a:buNone/>
                </a:pPr>
                <a:endParaRPr sz="2000" dirty="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2000" dirty="0"/>
              </a:p>
              <a:p>
                <a:pPr marL="0" marR="0" lvl="0" indent="0" algn="l" rtl="0">
                  <a:lnSpc>
                    <a:spcPct val="100000"/>
                  </a:lnSpc>
                  <a:spcBef>
                    <a:spcPts val="0"/>
                  </a:spcBef>
                  <a:spcAft>
                    <a:spcPts val="0"/>
                  </a:spcAft>
                  <a:buClr>
                    <a:srgbClr val="000000"/>
                  </a:buClr>
                  <a:buSzPts val="1100"/>
                  <a:buFont typeface="Arial"/>
                  <a:buNone/>
                </a:pPr>
                <a:endParaRPr sz="2000" b="0" i="0" u="none" strike="noStrike" cap="none" dirty="0">
                  <a:solidFill>
                    <a:srgbClr val="000000"/>
                  </a:solidFill>
                  <a:latin typeface="Arial"/>
                  <a:ea typeface="Arial"/>
                  <a:cs typeface="Arial"/>
                  <a:sym typeface="Arial"/>
                </a:endParaRPr>
              </a:p>
            </p:txBody>
          </p:sp>
        </p:grpSp>
        <p:sp>
          <p:nvSpPr>
            <p:cNvPr id="9" name="Google Shape;840;p63">
              <a:extLst>
                <a:ext uri="{FF2B5EF4-FFF2-40B4-BE49-F238E27FC236}">
                  <a16:creationId xmlns:a16="http://schemas.microsoft.com/office/drawing/2014/main" id="{E9A9598A-A926-60EE-7F0F-09C6D92B1FBD}"/>
                </a:ext>
              </a:extLst>
            </p:cNvPr>
            <p:cNvSpPr txBox="1"/>
            <p:nvPr/>
          </p:nvSpPr>
          <p:spPr>
            <a:xfrm>
              <a:off x="4195442" y="3225791"/>
              <a:ext cx="2693077" cy="52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000" dirty="0"/>
                <a:t>          </a:t>
              </a:r>
              <a:r>
                <a:rPr lang="en" sz="2000" dirty="0">
                  <a:solidFill>
                    <a:schemeClr val="bg1"/>
                  </a:solidFill>
                </a:rPr>
                <a:t>)</a:t>
              </a:r>
              <a:r>
                <a:rPr lang="en" sz="2000" dirty="0"/>
                <a:t> </a:t>
              </a:r>
              <a:endParaRPr sz="2000" b="0" i="0" u="none" strike="noStrike" cap="none" dirty="0">
                <a:solidFill>
                  <a:srgbClr val="000000"/>
                </a:solidFill>
                <a:latin typeface="Arial"/>
                <a:ea typeface="Arial"/>
                <a:cs typeface="Arial"/>
                <a:sym typeface="Arial"/>
              </a:endParaRPr>
            </a:p>
          </p:txBody>
        </p:sp>
      </p:grpSp>
      <p:pic>
        <p:nvPicPr>
          <p:cNvPr id="12" name="Picture 2">
            <a:extLst>
              <a:ext uri="{FF2B5EF4-FFF2-40B4-BE49-F238E27FC236}">
                <a16:creationId xmlns:a16="http://schemas.microsoft.com/office/drawing/2014/main" id="{D429F404-7547-148A-93CE-FEEB054F3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6579" y="1153906"/>
            <a:ext cx="693715" cy="693715"/>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845;p63">
            <a:extLst>
              <a:ext uri="{FF2B5EF4-FFF2-40B4-BE49-F238E27FC236}">
                <a16:creationId xmlns:a16="http://schemas.microsoft.com/office/drawing/2014/main" id="{5029E9EE-BCB3-A769-D1D9-E6CE8B455647}"/>
              </a:ext>
            </a:extLst>
          </p:cNvPr>
          <p:cNvPicPr preferRelativeResize="0"/>
          <p:nvPr/>
        </p:nvPicPr>
        <p:blipFill>
          <a:blip r:embed="rId4"/>
          <a:srcRect/>
          <a:stretch/>
        </p:blipFill>
        <p:spPr>
          <a:xfrm>
            <a:off x="3197029" y="1937031"/>
            <a:ext cx="2693077" cy="2051662"/>
          </a:xfrm>
          <a:prstGeom prst="rect">
            <a:avLst/>
          </a:prstGeom>
          <a:noFill/>
          <a:ln>
            <a:noFill/>
          </a:ln>
          <a:effectLst>
            <a:outerShdw blurRad="14288" dist="19050" dir="5400000" algn="bl" rotWithShape="0">
              <a:srgbClr val="000000">
                <a:alpha val="35000"/>
              </a:srgbClr>
            </a:outerShdw>
          </a:effectLst>
        </p:spPr>
      </p:pic>
      <p:sp>
        <p:nvSpPr>
          <p:cNvPr id="15" name="Google Shape;840;p63">
            <a:extLst>
              <a:ext uri="{FF2B5EF4-FFF2-40B4-BE49-F238E27FC236}">
                <a16:creationId xmlns:a16="http://schemas.microsoft.com/office/drawing/2014/main" id="{820723F8-9B95-E3F2-BE1A-E234DEDCA18A}"/>
              </a:ext>
            </a:extLst>
          </p:cNvPr>
          <p:cNvSpPr txBox="1"/>
          <p:nvPr/>
        </p:nvSpPr>
        <p:spPr>
          <a:xfrm>
            <a:off x="6024650" y="3067496"/>
            <a:ext cx="2693077" cy="52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000" dirty="0"/>
              <a:t>s</a:t>
            </a:r>
            <a:r>
              <a:rPr lang="en" sz="2000" b="0" i="0" u="none" strike="noStrike" cap="none" dirty="0">
                <a:solidFill>
                  <a:srgbClr val="000000"/>
                </a:solidFill>
                <a:latin typeface="Arial"/>
                <a:ea typeface="Arial"/>
                <a:cs typeface="Arial"/>
                <a:sym typeface="Arial"/>
              </a:rPr>
              <a:t>ubstrate</a:t>
            </a:r>
            <a:r>
              <a:rPr lang="en" sz="2000" dirty="0"/>
              <a:t>, e.g., </a:t>
            </a:r>
          </a:p>
          <a:p>
            <a:pPr marL="0" marR="0" lvl="0" indent="0" algn="l" rtl="0">
              <a:lnSpc>
                <a:spcPct val="100000"/>
              </a:lnSpc>
              <a:spcBef>
                <a:spcPts val="0"/>
              </a:spcBef>
              <a:spcAft>
                <a:spcPts val="0"/>
              </a:spcAft>
              <a:buClr>
                <a:srgbClr val="000000"/>
              </a:buClr>
              <a:buSzPts val="1100"/>
              <a:buFont typeface="Arial"/>
              <a:buNone/>
            </a:pPr>
            <a:r>
              <a:rPr lang="en-US" sz="2000" dirty="0"/>
              <a:t>q</a:t>
            </a:r>
            <a:r>
              <a:rPr lang="en" sz="2000" dirty="0"/>
              <a:t>uetiapine (Seroquel)</a:t>
            </a:r>
            <a:endParaRPr sz="2000" b="0" i="0" u="none" strike="noStrike" cap="none" dirty="0">
              <a:solidFill>
                <a:srgbClr val="000000"/>
              </a:solidFill>
              <a:latin typeface="Arial"/>
              <a:ea typeface="Arial"/>
              <a:cs typeface="Arial"/>
              <a:sym typeface="Arial"/>
            </a:endParaRPr>
          </a:p>
        </p:txBody>
      </p:sp>
      <p:sp>
        <p:nvSpPr>
          <p:cNvPr id="16" name="Google Shape;844;p63">
            <a:extLst>
              <a:ext uri="{FF2B5EF4-FFF2-40B4-BE49-F238E27FC236}">
                <a16:creationId xmlns:a16="http://schemas.microsoft.com/office/drawing/2014/main" id="{C06F7D27-FAEB-5C2E-7048-E3050A8BB98C}"/>
              </a:ext>
            </a:extLst>
          </p:cNvPr>
          <p:cNvSpPr txBox="1"/>
          <p:nvPr/>
        </p:nvSpPr>
        <p:spPr>
          <a:xfrm>
            <a:off x="2223397" y="3852523"/>
            <a:ext cx="16617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b="1" dirty="0">
                <a:solidFill>
                  <a:srgbClr val="FF0000"/>
                </a:solidFill>
              </a:rPr>
              <a:t>6-fold</a:t>
            </a:r>
          </a:p>
          <a:p>
            <a:pPr marL="0" lvl="0" indent="0" algn="l" rtl="0">
              <a:spcBef>
                <a:spcPts val="0"/>
              </a:spcBef>
              <a:spcAft>
                <a:spcPts val="0"/>
              </a:spcAft>
              <a:buClr>
                <a:schemeClr val="dk1"/>
              </a:buClr>
              <a:buSzPts val="1100"/>
              <a:buFont typeface="Arial"/>
              <a:buNone/>
            </a:pPr>
            <a:r>
              <a:rPr lang="en-US" sz="2000" b="1" dirty="0">
                <a:solidFill>
                  <a:srgbClr val="FF0000"/>
                </a:solidFill>
              </a:rPr>
              <a:t>decrease</a:t>
            </a:r>
            <a:endParaRPr sz="2000" b="1" dirty="0">
              <a:solidFill>
                <a:srgbClr val="FF0000"/>
              </a:solidFill>
            </a:endParaRPr>
          </a:p>
          <a:p>
            <a:pPr marL="0" lvl="0" indent="0" algn="l" rtl="0">
              <a:spcBef>
                <a:spcPts val="0"/>
              </a:spcBef>
              <a:spcAft>
                <a:spcPts val="0"/>
              </a:spcAft>
              <a:buClr>
                <a:schemeClr val="dk1"/>
              </a:buClr>
              <a:buSzPts val="1100"/>
              <a:buFont typeface="Arial"/>
              <a:buNone/>
            </a:pPr>
            <a:endParaRPr sz="2000" dirty="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2000" dirty="0"/>
          </a:p>
          <a:p>
            <a:pPr marL="0" marR="0" lvl="0" indent="0" algn="l" rtl="0">
              <a:lnSpc>
                <a:spcPct val="100000"/>
              </a:lnSpc>
              <a:spcBef>
                <a:spcPts val="0"/>
              </a:spcBef>
              <a:spcAft>
                <a:spcPts val="0"/>
              </a:spcAft>
              <a:buClr>
                <a:srgbClr val="000000"/>
              </a:buClr>
              <a:buSzPts val="1100"/>
              <a:buFont typeface="Arial"/>
              <a:buNone/>
            </a:pPr>
            <a:endParaRPr sz="2000" b="0" i="0" u="none" strike="noStrike" cap="none" dirty="0">
              <a:solidFill>
                <a:srgbClr val="000000"/>
              </a:solidFill>
              <a:latin typeface="Arial"/>
              <a:ea typeface="Arial"/>
              <a:cs typeface="Arial"/>
              <a:sym typeface="Arial"/>
            </a:endParaRPr>
          </a:p>
        </p:txBody>
      </p:sp>
      <p:sp>
        <p:nvSpPr>
          <p:cNvPr id="4" name="Google Shape;839;p63">
            <a:extLst>
              <a:ext uri="{FF2B5EF4-FFF2-40B4-BE49-F238E27FC236}">
                <a16:creationId xmlns:a16="http://schemas.microsoft.com/office/drawing/2014/main" id="{076B447F-ACBF-41D5-D5AA-8C56A95AD272}"/>
              </a:ext>
            </a:extLst>
          </p:cNvPr>
          <p:cNvSpPr txBox="1"/>
          <p:nvPr/>
        </p:nvSpPr>
        <p:spPr>
          <a:xfrm>
            <a:off x="845853" y="1970503"/>
            <a:ext cx="3127305" cy="875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0000"/>
              </a:buClr>
              <a:buSzPts val="1100"/>
              <a:buFont typeface="Arial"/>
              <a:buNone/>
            </a:pPr>
            <a:r>
              <a:rPr lang="en" sz="2000" i="0" u="none" strike="noStrike" cap="none" dirty="0">
                <a:solidFill>
                  <a:srgbClr val="00B050"/>
                </a:solidFill>
                <a:latin typeface="Arial"/>
                <a:ea typeface="Arial"/>
                <a:cs typeface="Arial"/>
                <a:sym typeface="Arial"/>
              </a:rPr>
              <a:t>Wait for liver to unregulate production of metabolic enzymes</a:t>
            </a:r>
            <a:endParaRPr sz="2000" i="0" u="none" strike="noStrike" cap="none" dirty="0">
              <a:solidFill>
                <a:srgbClr val="00B05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42" presetClass="path" presetSubtype="0" accel="25000" decel="75000" fill="hold" nodeType="withEffect">
                                  <p:stCondLst>
                                    <p:cond delay="6000"/>
                                  </p:stCondLst>
                                  <p:childTnLst>
                                    <p:animMotion origin="layout" path="M 5E-6 3.33333E-6 L 5E-6 0.28858 " pathEditMode="relative" rAng="0" ptsTypes="AA">
                                      <p:cBhvr>
                                        <p:cTn id="9" dur="8000" fill="hold"/>
                                        <p:tgtEl>
                                          <p:spTgt spid="12"/>
                                        </p:tgtEl>
                                        <p:attrNameLst>
                                          <p:attrName>ppt_x</p:attrName>
                                          <p:attrName>ppt_y</p:attrName>
                                        </p:attrNameLst>
                                      </p:cBhvr>
                                      <p:rCtr x="0" y="14414"/>
                                    </p:animMotion>
                                  </p:childTnLst>
                                </p:cTn>
                              </p:par>
                              <p:par>
                                <p:cTn id="10" presetID="42" presetClass="path" presetSubtype="0" accel="25000" decel="75000" fill="hold" nodeType="withEffect">
                                  <p:stCondLst>
                                    <p:cond delay="6000"/>
                                  </p:stCondLst>
                                  <p:childTnLst>
                                    <p:animMotion origin="layout" path="M -4.44444E-6 7.40741E-7 L -4.44444E-6 0.27068 " pathEditMode="relative" rAng="0" ptsTypes="AA">
                                      <p:cBhvr>
                                        <p:cTn id="11" dur="8000" fill="hold"/>
                                        <p:tgtEl>
                                          <p:spTgt spid="13"/>
                                        </p:tgtEl>
                                        <p:attrNameLst>
                                          <p:attrName>ppt_x</p:attrName>
                                          <p:attrName>ppt_y</p:attrName>
                                        </p:attrNameLst>
                                      </p:cBhvr>
                                      <p:rCtr x="0" y="13519"/>
                                    </p:animMotion>
                                  </p:childTnLst>
                                </p:cTn>
                              </p:par>
                              <p:par>
                                <p:cTn id="12" presetID="42" presetClass="path" presetSubtype="0" accel="25000" decel="75000" fill="hold" nodeType="withEffect">
                                  <p:stCondLst>
                                    <p:cond delay="6000"/>
                                  </p:stCondLst>
                                  <p:childTnLst>
                                    <p:animMotion origin="layout" path="M 5E-6 4.07407E-6 L 0.0007 0.21512 " pathEditMode="relative" rAng="0" ptsTypes="AA">
                                      <p:cBhvr>
                                        <p:cTn id="13" dur="8000" fill="hold"/>
                                        <p:tgtEl>
                                          <p:spTgt spid="14"/>
                                        </p:tgtEl>
                                        <p:attrNameLst>
                                          <p:attrName>ppt_x</p:attrName>
                                          <p:attrName>ppt_y</p:attrName>
                                        </p:attrNameLst>
                                      </p:cBhvr>
                                      <p:rCtr x="35" y="10741"/>
                                    </p:animMotion>
                                  </p:childTnLst>
                                </p:cTn>
                              </p:par>
                              <p:par>
                                <p:cTn id="14" presetID="6" presetClass="emph" presetSubtype="0" accel="33333" decel="66667" fill="hold" nodeType="withEffect">
                                  <p:stCondLst>
                                    <p:cond delay="6000"/>
                                  </p:stCondLst>
                                  <p:childTnLst>
                                    <p:animScale>
                                      <p:cBhvr>
                                        <p:cTn id="15" dur="9000" fill="hold"/>
                                        <p:tgtEl>
                                          <p:spTgt spid="14"/>
                                        </p:tgtEl>
                                      </p:cBhvr>
                                      <p:by x="50000" y="50000"/>
                                    </p:animScale>
                                  </p:childTnLst>
                                </p:cTn>
                              </p:par>
                              <p:par>
                                <p:cTn id="16" presetID="42" presetClass="path" presetSubtype="0" accel="25000" decel="75000" fill="hold" grpId="0" nodeType="withEffect">
                                  <p:stCondLst>
                                    <p:cond delay="6000"/>
                                  </p:stCondLst>
                                  <p:childTnLst>
                                    <p:animMotion origin="layout" path="M 0.00086 -2.22222E-6 L -0.04289 0.14846 " pathEditMode="relative" rAng="0" ptsTypes="AA">
                                      <p:cBhvr>
                                        <p:cTn id="17" dur="8000" fill="hold"/>
                                        <p:tgtEl>
                                          <p:spTgt spid="15"/>
                                        </p:tgtEl>
                                        <p:attrNameLst>
                                          <p:attrName>ppt_x</p:attrName>
                                          <p:attrName>ppt_y</p:attrName>
                                        </p:attrNameLst>
                                      </p:cBhvr>
                                      <p:rCtr x="-2187" y="7407"/>
                                    </p:animMotion>
                                  </p:childTnLst>
                                </p:cTn>
                              </p:par>
                              <p:par>
                                <p:cTn id="18" presetID="10" presetClass="entr" presetSubtype="0" fill="hold" grpId="0" nodeType="withEffect">
                                  <p:stCondLst>
                                    <p:cond delay="10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10" presetClass="exit" presetSubtype="0" fill="hold" grpId="1" nodeType="withEffect">
                                  <p:stCondLst>
                                    <p:cond delay="5000"/>
                                  </p:stCondLst>
                                  <p:childTnLst>
                                    <p:animEffect transition="out" filter="fade">
                                      <p:cBhvr>
                                        <p:cTn id="25" dur="1000"/>
                                        <p:tgtEl>
                                          <p:spTgt spid="4"/>
                                        </p:tgtEl>
                                      </p:cBhvr>
                                    </p:animEffect>
                                    <p:set>
                                      <p:cBhvr>
                                        <p:cTn id="2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4" grpId="0"/>
      <p:bldP spid="4" grpId="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grpSp>
        <p:nvGrpSpPr>
          <p:cNvPr id="1227" name="Google Shape;1227;p93"/>
          <p:cNvGrpSpPr/>
          <p:nvPr/>
        </p:nvGrpSpPr>
        <p:grpSpPr>
          <a:xfrm>
            <a:off x="936393" y="1866898"/>
            <a:ext cx="3192928" cy="2668442"/>
            <a:chOff x="-3811898" y="444373"/>
            <a:chExt cx="3506400" cy="2585700"/>
          </a:xfrm>
        </p:grpSpPr>
        <p:sp>
          <p:nvSpPr>
            <p:cNvPr id="1228" name="Google Shape;1228;p93"/>
            <p:cNvSpPr/>
            <p:nvPr/>
          </p:nvSpPr>
          <p:spPr>
            <a:xfrm>
              <a:off x="-3811898" y="444373"/>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29" name="Google Shape;1229;p93"/>
            <p:cNvGrpSpPr/>
            <p:nvPr/>
          </p:nvGrpSpPr>
          <p:grpSpPr>
            <a:xfrm>
              <a:off x="-2876086" y="1340926"/>
              <a:ext cx="1634417" cy="1662716"/>
              <a:chOff x="-708549" y="-1479673"/>
              <a:chExt cx="1634417" cy="2633379"/>
            </a:xfrm>
          </p:grpSpPr>
          <p:grpSp>
            <p:nvGrpSpPr>
              <p:cNvPr id="1230" name="Google Shape;1230;p93"/>
              <p:cNvGrpSpPr/>
              <p:nvPr/>
            </p:nvGrpSpPr>
            <p:grpSpPr>
              <a:xfrm>
                <a:off x="-696683" y="-870783"/>
                <a:ext cx="1622550" cy="2024489"/>
                <a:chOff x="-144233" y="2386767"/>
                <a:chExt cx="1622550" cy="2024489"/>
              </a:xfrm>
            </p:grpSpPr>
            <p:grpSp>
              <p:nvGrpSpPr>
                <p:cNvPr id="1231" name="Google Shape;1231;p93"/>
                <p:cNvGrpSpPr/>
                <p:nvPr/>
              </p:nvGrpSpPr>
              <p:grpSpPr>
                <a:xfrm rot="-5400000">
                  <a:off x="-41842" y="2891097"/>
                  <a:ext cx="1424641" cy="1615677"/>
                  <a:chOff x="10173493" y="-15665848"/>
                  <a:chExt cx="4433990" cy="5845432"/>
                </a:xfrm>
              </p:grpSpPr>
              <p:pic>
                <p:nvPicPr>
                  <p:cNvPr id="1232" name="Google Shape;1232;p93" descr="clipped result image"/>
                  <p:cNvPicPr preferRelativeResize="0"/>
                  <p:nvPr/>
                </p:nvPicPr>
                <p:blipFill rotWithShape="1">
                  <a:blip r:embed="rId3">
                    <a:alphaModFix/>
                  </a:blip>
                  <a:srcRect/>
                  <a:stretch/>
                </p:blipFill>
                <p:spPr>
                  <a:xfrm>
                    <a:off x="12001541" y="-15665848"/>
                    <a:ext cx="2605942" cy="5834203"/>
                  </a:xfrm>
                  <a:prstGeom prst="rect">
                    <a:avLst/>
                  </a:prstGeom>
                  <a:noFill/>
                  <a:ln>
                    <a:noFill/>
                  </a:ln>
                </p:spPr>
              </p:pic>
              <p:pic>
                <p:nvPicPr>
                  <p:cNvPr id="1233" name="Google Shape;1233;p93" descr="clipped result image"/>
                  <p:cNvPicPr preferRelativeResize="0"/>
                  <p:nvPr/>
                </p:nvPicPr>
                <p:blipFill rotWithShape="1">
                  <a:blip r:embed="rId4">
                    <a:alphaModFix/>
                  </a:blip>
                  <a:srcRect/>
                  <a:stretch/>
                </p:blipFill>
                <p:spPr>
                  <a:xfrm>
                    <a:off x="10173493" y="-15654618"/>
                    <a:ext cx="2625389" cy="5834203"/>
                  </a:xfrm>
                  <a:prstGeom prst="rect">
                    <a:avLst/>
                  </a:prstGeom>
                  <a:noFill/>
                  <a:ln>
                    <a:noFill/>
                  </a:ln>
                </p:spPr>
              </p:pic>
            </p:grpSp>
            <p:pic>
              <p:nvPicPr>
                <p:cNvPr id="1234" name="Google Shape;1234;p93" descr="clipped result image"/>
                <p:cNvPicPr preferRelativeResize="0"/>
                <p:nvPr/>
              </p:nvPicPr>
              <p:blipFill rotWithShape="1">
                <a:blip r:embed="rId5">
                  <a:alphaModFix/>
                </a:blip>
                <a:srcRect/>
                <a:stretch/>
              </p:blipFill>
              <p:spPr>
                <a:xfrm rot="-5400000">
                  <a:off x="243410" y="1999124"/>
                  <a:ext cx="837288" cy="1612574"/>
                </a:xfrm>
                <a:prstGeom prst="rect">
                  <a:avLst/>
                </a:prstGeom>
                <a:noFill/>
                <a:ln>
                  <a:noFill/>
                </a:ln>
              </p:spPr>
            </p:pic>
          </p:grpSp>
          <p:pic>
            <p:nvPicPr>
              <p:cNvPr id="1235" name="Google Shape;1235;p93" descr="clipped result image"/>
              <p:cNvPicPr preferRelativeResize="0"/>
              <p:nvPr/>
            </p:nvPicPr>
            <p:blipFill rotWithShape="1">
              <a:blip r:embed="rId6">
                <a:alphaModFix/>
              </a:blip>
              <a:srcRect/>
              <a:stretch/>
            </p:blipFill>
            <p:spPr>
              <a:xfrm rot="-5400000">
                <a:off x="-320906" y="-1867316"/>
                <a:ext cx="837288" cy="1612574"/>
              </a:xfrm>
              <a:prstGeom prst="rect">
                <a:avLst/>
              </a:prstGeom>
              <a:noFill/>
              <a:ln>
                <a:noFill/>
              </a:ln>
            </p:spPr>
          </p:pic>
        </p:grpSp>
      </p:grpSp>
      <p:sp>
        <p:nvSpPr>
          <p:cNvPr id="1236" name="Google Shape;1236;p93"/>
          <p:cNvSpPr/>
          <p:nvPr/>
        </p:nvSpPr>
        <p:spPr>
          <a:xfrm rot="10800000" flipH="1">
            <a:off x="4746470" y="1952964"/>
            <a:ext cx="3570600" cy="2739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93"/>
          <p:cNvSpPr txBox="1"/>
          <p:nvPr/>
        </p:nvSpPr>
        <p:spPr>
          <a:xfrm>
            <a:off x="1810708" y="1016100"/>
            <a:ext cx="8022600" cy="2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700" dirty="0"/>
              <a:t>in</a:t>
            </a:r>
            <a:r>
              <a:rPr lang="en" sz="2700" b="1" u="sng" dirty="0"/>
              <a:t>H</a:t>
            </a:r>
            <a:r>
              <a:rPr lang="en" sz="2700" dirty="0"/>
              <a:t>ibitor </a:t>
            </a:r>
            <a:endParaRPr sz="2700" b="0" i="0" u="none" strike="noStrike" cap="none" dirty="0">
              <a:solidFill>
                <a:srgbClr val="000000"/>
              </a:solidFill>
              <a:latin typeface="Arial"/>
              <a:ea typeface="Arial"/>
              <a:cs typeface="Arial"/>
              <a:sym typeface="Arial"/>
            </a:endParaRPr>
          </a:p>
        </p:txBody>
      </p:sp>
      <p:sp>
        <p:nvSpPr>
          <p:cNvPr id="1239" name="Google Shape;1239;p93"/>
          <p:cNvSpPr txBox="1"/>
          <p:nvPr/>
        </p:nvSpPr>
        <p:spPr>
          <a:xfrm>
            <a:off x="5849885" y="1016100"/>
            <a:ext cx="1948394" cy="2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700" dirty="0"/>
              <a:t>in</a:t>
            </a:r>
            <a:r>
              <a:rPr lang="en" sz="2700" b="1" u="sng" dirty="0"/>
              <a:t>D</a:t>
            </a:r>
            <a:r>
              <a:rPr lang="en" sz="2700" dirty="0"/>
              <a:t>ucer</a:t>
            </a:r>
            <a:endParaRPr sz="2700" b="0" i="0" u="none" strike="noStrike" cap="none" dirty="0">
              <a:solidFill>
                <a:srgbClr val="000000"/>
              </a:solidFill>
              <a:latin typeface="Arial"/>
              <a:ea typeface="Arial"/>
              <a:cs typeface="Arial"/>
              <a:sym typeface="Arial"/>
            </a:endParaRPr>
          </a:p>
        </p:txBody>
      </p:sp>
      <p:sp>
        <p:nvSpPr>
          <p:cNvPr id="1240" name="Google Shape;1240;p93"/>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3"/>
          <p:cNvSpPr txBox="1"/>
          <p:nvPr/>
        </p:nvSpPr>
        <p:spPr>
          <a:xfrm>
            <a:off x="1105948" y="66000"/>
            <a:ext cx="69321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a:solidFill>
                  <a:schemeClr val="lt1"/>
                </a:solidFill>
              </a:rPr>
              <a:t>The Actions</a:t>
            </a:r>
            <a:endParaRPr sz="3500">
              <a:solidFill>
                <a:schemeClr val="lt1"/>
              </a:solidFill>
            </a:endParaRPr>
          </a:p>
        </p:txBody>
      </p:sp>
      <p:pic>
        <p:nvPicPr>
          <p:cNvPr id="2" name="Picture 2">
            <a:extLst>
              <a:ext uri="{FF2B5EF4-FFF2-40B4-BE49-F238E27FC236}">
                <a16:creationId xmlns:a16="http://schemas.microsoft.com/office/drawing/2014/main" id="{13DF0D9E-A03F-8543-D50E-F33BCF853A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801" y="2457553"/>
            <a:ext cx="1462688" cy="1462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p113"/>
          <p:cNvSpPr/>
          <p:nvPr/>
        </p:nvSpPr>
        <p:spPr>
          <a:xfrm>
            <a:off x="6313100" y="2441700"/>
            <a:ext cx="1254300" cy="981000"/>
          </a:xfrm>
          <a:prstGeom prst="roundRect">
            <a:avLst>
              <a:gd name="adj" fmla="val 16667"/>
            </a:avLst>
          </a:prstGeom>
          <a:noFill/>
          <a:ln w="1524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oogle Shape;1625;p113">
            <a:extLst>
              <a:ext uri="{FF2B5EF4-FFF2-40B4-BE49-F238E27FC236}">
                <a16:creationId xmlns:a16="http://schemas.microsoft.com/office/drawing/2014/main" id="{9444BB60-4DBB-E81F-2EF1-CE0FA83A61EC}"/>
              </a:ext>
            </a:extLst>
          </p:cNvPr>
          <p:cNvPicPr preferRelativeResize="0"/>
          <p:nvPr/>
        </p:nvPicPr>
        <p:blipFill>
          <a:blip r:embed="rId3"/>
          <a:srcRect/>
          <a:stretch/>
        </p:blipFill>
        <p:spPr>
          <a:xfrm>
            <a:off x="7470253" y="2626616"/>
            <a:ext cx="1501700" cy="703197"/>
          </a:xfrm>
          <a:prstGeom prst="rect">
            <a:avLst/>
          </a:prstGeom>
          <a:noFill/>
          <a:ln>
            <a:noFill/>
          </a:ln>
          <a:effectLst>
            <a:outerShdw blurRad="57150" dist="19050" dir="5400000" algn="bl" rotWithShape="0">
              <a:srgbClr val="000000">
                <a:alpha val="49410"/>
              </a:srgbClr>
            </a:outerShdw>
          </a:effectLst>
        </p:spPr>
      </p:pic>
      <p:cxnSp>
        <p:nvCxnSpPr>
          <p:cNvPr id="1623" name="Google Shape;1623;p113"/>
          <p:cNvCxnSpPr/>
          <p:nvPr/>
        </p:nvCxnSpPr>
        <p:spPr>
          <a:xfrm rot="10800000" flipH="1">
            <a:off x="1860900" y="2914350"/>
            <a:ext cx="1205100" cy="12300"/>
          </a:xfrm>
          <a:prstGeom prst="straightConnector1">
            <a:avLst/>
          </a:prstGeom>
          <a:noFill/>
          <a:ln w="38100" cap="flat" cmpd="sng">
            <a:solidFill>
              <a:srgbClr val="595959"/>
            </a:solidFill>
            <a:prstDash val="solid"/>
            <a:round/>
            <a:headEnd type="none" w="sm" len="sm"/>
            <a:tailEnd type="triangle" w="med" len="med"/>
          </a:ln>
        </p:spPr>
      </p:cxnSp>
      <p:pic>
        <p:nvPicPr>
          <p:cNvPr id="1624" name="Google Shape;1624;p113"/>
          <p:cNvPicPr preferRelativeResize="0"/>
          <p:nvPr/>
        </p:nvPicPr>
        <p:blipFill>
          <a:blip r:embed="rId4"/>
          <a:srcRect/>
          <a:stretch/>
        </p:blipFill>
        <p:spPr>
          <a:xfrm>
            <a:off x="121371" y="2110112"/>
            <a:ext cx="1601016" cy="1219700"/>
          </a:xfrm>
          <a:prstGeom prst="rect">
            <a:avLst/>
          </a:prstGeom>
          <a:noFill/>
          <a:ln>
            <a:noFill/>
          </a:ln>
          <a:effectLst>
            <a:outerShdw blurRad="57150" dist="19050" dir="5400000" algn="bl" rotWithShape="0">
              <a:srgbClr val="000000">
                <a:alpha val="49410"/>
              </a:srgbClr>
            </a:outerShdw>
          </a:effectLst>
        </p:spPr>
      </p:pic>
      <p:pic>
        <p:nvPicPr>
          <p:cNvPr id="1625" name="Google Shape;1625;p113"/>
          <p:cNvPicPr preferRelativeResize="0"/>
          <p:nvPr/>
        </p:nvPicPr>
        <p:blipFill>
          <a:blip r:embed="rId3"/>
          <a:srcRect/>
          <a:stretch/>
        </p:blipFill>
        <p:spPr>
          <a:xfrm>
            <a:off x="3273148" y="2626615"/>
            <a:ext cx="1501700" cy="703197"/>
          </a:xfrm>
          <a:prstGeom prst="rect">
            <a:avLst/>
          </a:prstGeom>
          <a:noFill/>
          <a:ln>
            <a:noFill/>
          </a:ln>
          <a:effectLst>
            <a:outerShdw blurRad="57150" dist="19050" dir="5400000" algn="bl" rotWithShape="0">
              <a:srgbClr val="000000">
                <a:alpha val="49410"/>
              </a:srgbClr>
            </a:outerShdw>
          </a:effectLst>
        </p:spPr>
      </p:pic>
      <p:sp>
        <p:nvSpPr>
          <p:cNvPr id="1626" name="Google Shape;1626;p113"/>
          <p:cNvSpPr txBox="1"/>
          <p:nvPr/>
        </p:nvSpPr>
        <p:spPr>
          <a:xfrm>
            <a:off x="1954103" y="3055775"/>
            <a:ext cx="975900" cy="88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500"/>
              <a:t>CYP</a:t>
            </a:r>
            <a:endParaRPr sz="2500" b="0" i="0" u="none" strike="noStrike" cap="none">
              <a:solidFill>
                <a:srgbClr val="000000"/>
              </a:solidFill>
              <a:latin typeface="Arial"/>
              <a:ea typeface="Arial"/>
              <a:cs typeface="Arial"/>
              <a:sym typeface="Arial"/>
            </a:endParaRPr>
          </a:p>
        </p:txBody>
      </p:sp>
      <p:sp>
        <p:nvSpPr>
          <p:cNvPr id="1627" name="Google Shape;1627;p113"/>
          <p:cNvSpPr txBox="1"/>
          <p:nvPr/>
        </p:nvSpPr>
        <p:spPr>
          <a:xfrm>
            <a:off x="1801700" y="2124650"/>
            <a:ext cx="1604100" cy="508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600"/>
              <a:t>Phase I</a:t>
            </a:r>
            <a:endParaRPr sz="2600" b="0" i="0" u="none" strike="noStrike" cap="none">
              <a:solidFill>
                <a:srgbClr val="000000"/>
              </a:solidFill>
              <a:latin typeface="Arial"/>
              <a:ea typeface="Arial"/>
              <a:cs typeface="Arial"/>
              <a:sym typeface="Arial"/>
            </a:endParaRPr>
          </a:p>
        </p:txBody>
      </p:sp>
      <p:pic>
        <p:nvPicPr>
          <p:cNvPr id="1628" name="Google Shape;1628;p113" descr="Resultado de imagen para glucuronic acid"/>
          <p:cNvPicPr preferRelativeResize="0"/>
          <p:nvPr/>
        </p:nvPicPr>
        <p:blipFill rotWithShape="1">
          <a:blip r:embed="rId5">
            <a:alphaModFix/>
          </a:blip>
          <a:srcRect/>
          <a:stretch/>
        </p:blipFill>
        <p:spPr>
          <a:xfrm>
            <a:off x="6333338" y="2495013"/>
            <a:ext cx="1321350" cy="729449"/>
          </a:xfrm>
          <a:prstGeom prst="rect">
            <a:avLst/>
          </a:prstGeom>
          <a:noFill/>
          <a:ln>
            <a:noFill/>
          </a:ln>
        </p:spPr>
      </p:pic>
      <p:cxnSp>
        <p:nvCxnSpPr>
          <p:cNvPr id="1630" name="Google Shape;1630;p113"/>
          <p:cNvCxnSpPr/>
          <p:nvPr/>
        </p:nvCxnSpPr>
        <p:spPr>
          <a:xfrm rot="10800000" flipH="1">
            <a:off x="4920054" y="2914350"/>
            <a:ext cx="1205100" cy="12300"/>
          </a:xfrm>
          <a:prstGeom prst="straightConnector1">
            <a:avLst/>
          </a:prstGeom>
          <a:noFill/>
          <a:ln w="38100" cap="flat" cmpd="sng">
            <a:solidFill>
              <a:srgbClr val="595959"/>
            </a:solidFill>
            <a:prstDash val="solid"/>
            <a:round/>
            <a:headEnd type="none" w="sm" len="sm"/>
            <a:tailEnd type="triangle" w="med" len="med"/>
          </a:ln>
        </p:spPr>
      </p:cxnSp>
      <p:sp>
        <p:nvSpPr>
          <p:cNvPr id="1631" name="Google Shape;1631;p113"/>
          <p:cNvSpPr txBox="1"/>
          <p:nvPr/>
        </p:nvSpPr>
        <p:spPr>
          <a:xfrm>
            <a:off x="4806956" y="2124650"/>
            <a:ext cx="1604100" cy="508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600"/>
              <a:t>Phase II</a:t>
            </a:r>
            <a:endParaRPr sz="2600" b="0" i="0" u="none" strike="noStrike" cap="none">
              <a:solidFill>
                <a:srgbClr val="000000"/>
              </a:solidFill>
              <a:latin typeface="Arial"/>
              <a:ea typeface="Arial"/>
              <a:cs typeface="Arial"/>
              <a:sym typeface="Arial"/>
            </a:endParaRPr>
          </a:p>
        </p:txBody>
      </p:sp>
      <p:sp>
        <p:nvSpPr>
          <p:cNvPr id="1632" name="Google Shape;1632;p113"/>
          <p:cNvSpPr txBox="1"/>
          <p:nvPr/>
        </p:nvSpPr>
        <p:spPr>
          <a:xfrm>
            <a:off x="5087603" y="3035525"/>
            <a:ext cx="975900" cy="88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500">
                <a:highlight>
                  <a:schemeClr val="accent6"/>
                </a:highlight>
              </a:rPr>
              <a:t>U</a:t>
            </a:r>
            <a:r>
              <a:rPr lang="en" sz="2500">
                <a:highlight>
                  <a:schemeClr val="accent1"/>
                </a:highlight>
              </a:rPr>
              <a:t>G</a:t>
            </a:r>
            <a:r>
              <a:rPr lang="en" sz="2500">
                <a:highlight>
                  <a:srgbClr val="00FFFF"/>
                </a:highlight>
              </a:rPr>
              <a:t>T</a:t>
            </a:r>
            <a:endParaRPr sz="2500" b="0" i="0" u="none" strike="noStrike" cap="none">
              <a:solidFill>
                <a:srgbClr val="000000"/>
              </a:solidFill>
              <a:highlight>
                <a:srgbClr val="00FFFF"/>
              </a:highlight>
              <a:latin typeface="Arial"/>
              <a:ea typeface="Arial"/>
              <a:cs typeface="Arial"/>
              <a:sym typeface="Arial"/>
            </a:endParaRPr>
          </a:p>
        </p:txBody>
      </p:sp>
      <p:sp>
        <p:nvSpPr>
          <p:cNvPr id="1633" name="Google Shape;1633;p113"/>
          <p:cNvSpPr txBox="1"/>
          <p:nvPr/>
        </p:nvSpPr>
        <p:spPr>
          <a:xfrm>
            <a:off x="5037109" y="3804400"/>
            <a:ext cx="3690900" cy="88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800" dirty="0"/>
              <a:t>“</a:t>
            </a:r>
            <a:r>
              <a:rPr lang="en" sz="1800" dirty="0">
                <a:highlight>
                  <a:schemeClr val="accent6"/>
                </a:highlight>
              </a:rPr>
              <a:t>U</a:t>
            </a:r>
            <a:r>
              <a:rPr lang="en" sz="1800" dirty="0"/>
              <a:t> </a:t>
            </a:r>
            <a:r>
              <a:rPr lang="en" sz="1800" dirty="0">
                <a:highlight>
                  <a:schemeClr val="accent1"/>
                </a:highlight>
              </a:rPr>
              <a:t>G</a:t>
            </a:r>
            <a:r>
              <a:rPr lang="en" sz="1800" dirty="0"/>
              <a:t>ot </a:t>
            </a:r>
            <a:r>
              <a:rPr lang="en" sz="1800" dirty="0">
                <a:highlight>
                  <a:srgbClr val="00FFFF"/>
                </a:highlight>
              </a:rPr>
              <a:t>T</a:t>
            </a:r>
            <a:r>
              <a:rPr lang="en" sz="1800" dirty="0"/>
              <a:t>agged”</a:t>
            </a:r>
            <a:endParaRPr sz="1800" b="0" i="0" u="none" strike="noStrike" cap="none" dirty="0">
              <a:solidFill>
                <a:srgbClr val="000000"/>
              </a:solidFill>
              <a:latin typeface="Arial"/>
              <a:ea typeface="Arial"/>
              <a:cs typeface="Arial"/>
              <a:sym typeface="Arial"/>
            </a:endParaRPr>
          </a:p>
        </p:txBody>
      </p:sp>
      <p:sp>
        <p:nvSpPr>
          <p:cNvPr id="1634" name="Google Shape;1634;p113"/>
          <p:cNvSpPr txBox="1"/>
          <p:nvPr/>
        </p:nvSpPr>
        <p:spPr>
          <a:xfrm>
            <a:off x="6349955" y="3231066"/>
            <a:ext cx="1205100" cy="291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a:t>glucuronic acid</a:t>
            </a:r>
            <a:endParaRPr sz="1100" b="0" i="0" u="none" strike="noStrike" cap="none">
              <a:solidFill>
                <a:srgbClr val="000000"/>
              </a:solidFill>
              <a:latin typeface="Arial"/>
              <a:ea typeface="Arial"/>
              <a:cs typeface="Arial"/>
              <a:sym typeface="Arial"/>
            </a:endParaRPr>
          </a:p>
        </p:txBody>
      </p:sp>
      <p:sp>
        <p:nvSpPr>
          <p:cNvPr id="1635" name="Google Shape;1635;p113"/>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13"/>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dirty="0">
                <a:solidFill>
                  <a:schemeClr val="lt1"/>
                </a:solidFill>
              </a:rPr>
              <a:t>Phase II Metabolism</a:t>
            </a:r>
            <a:endParaRPr sz="3500" dirty="0">
              <a:solidFill>
                <a:schemeClr val="lt1"/>
              </a:solidFil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pic>
        <p:nvPicPr>
          <p:cNvPr id="1632" name="Picture 1631">
            <a:extLst>
              <a:ext uri="{FF2B5EF4-FFF2-40B4-BE49-F238E27FC236}">
                <a16:creationId xmlns:a16="http://schemas.microsoft.com/office/drawing/2014/main" id="{4FA3C39E-F6EC-3FA4-35E8-2000AFE9BCBB}"/>
              </a:ext>
            </a:extLst>
          </p:cNvPr>
          <p:cNvPicPr>
            <a:picLocks noChangeAspect="1"/>
          </p:cNvPicPr>
          <p:nvPr/>
        </p:nvPicPr>
        <p:blipFill>
          <a:blip r:embed="rId4"/>
          <a:stretch>
            <a:fillRect/>
          </a:stretch>
        </p:blipFill>
        <p:spPr>
          <a:xfrm>
            <a:off x="2298808" y="2952437"/>
            <a:ext cx="2309438" cy="2103986"/>
          </a:xfrm>
          <a:prstGeom prst="rect">
            <a:avLst/>
          </a:prstGeom>
        </p:spPr>
      </p:pic>
      <p:sp>
        <p:nvSpPr>
          <p:cNvPr id="1641" name="Google Shape;1641;p114"/>
          <p:cNvSpPr txBox="1"/>
          <p:nvPr/>
        </p:nvSpPr>
        <p:spPr>
          <a:xfrm rot="3526">
            <a:off x="3841281" y="1921957"/>
            <a:ext cx="1754701" cy="94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a:t>UGT</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800"/>
              <a:t>in</a:t>
            </a:r>
            <a:r>
              <a:rPr lang="en" sz="1800" b="1" u="sng"/>
              <a:t>D</a:t>
            </a:r>
            <a:r>
              <a:rPr lang="en" sz="1800"/>
              <a:t>ucer</a:t>
            </a:r>
            <a:endParaRPr sz="1800" b="0" i="0" u="none" strike="noStrike" cap="none">
              <a:solidFill>
                <a:srgbClr val="000000"/>
              </a:solidFill>
              <a:latin typeface="Arial"/>
              <a:ea typeface="Arial"/>
              <a:cs typeface="Arial"/>
              <a:sym typeface="Arial"/>
            </a:endParaRPr>
          </a:p>
        </p:txBody>
      </p:sp>
      <p:sp>
        <p:nvSpPr>
          <p:cNvPr id="1642" name="Google Shape;1642;p114"/>
          <p:cNvSpPr txBox="1"/>
          <p:nvPr/>
        </p:nvSpPr>
        <p:spPr>
          <a:xfrm>
            <a:off x="693010" y="9644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dirty="0"/>
              <a:t>UGT enzymes</a:t>
            </a:r>
            <a:endParaRPr sz="2000" b="1" dirty="0"/>
          </a:p>
          <a:p>
            <a:pPr marL="0" marR="0" lvl="0" indent="0" algn="ctr" rtl="0">
              <a:lnSpc>
                <a:spcPct val="115000"/>
              </a:lnSpc>
              <a:spcBef>
                <a:spcPts val="0"/>
              </a:spcBef>
              <a:spcAft>
                <a:spcPts val="0"/>
              </a:spcAft>
              <a:buClr>
                <a:srgbClr val="000000"/>
              </a:buClr>
              <a:buSzPts val="1800"/>
              <a:buFont typeface="Arial"/>
              <a:buNone/>
            </a:pPr>
            <a:r>
              <a:rPr lang="en" sz="2000" dirty="0"/>
              <a:t>“U Got Tagged”</a:t>
            </a:r>
            <a:endParaRPr sz="2000" dirty="0"/>
          </a:p>
        </p:txBody>
      </p:sp>
      <p:sp>
        <p:nvSpPr>
          <p:cNvPr id="1643" name="Google Shape;1643;p114"/>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14"/>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a:solidFill>
                  <a:schemeClr val="lt1"/>
                </a:solidFill>
              </a:rPr>
              <a:t>Interaction mnemonics</a:t>
            </a:r>
            <a:endParaRPr sz="3500">
              <a:solidFill>
                <a:schemeClr val="lt1"/>
              </a:solidFill>
            </a:endParaRPr>
          </a:p>
        </p:txBody>
      </p:sp>
      <p:pic>
        <p:nvPicPr>
          <p:cNvPr id="1652" name="Google Shape;1652;p114" descr="Resultado de imagen para razor png"/>
          <p:cNvPicPr preferRelativeResize="0"/>
          <p:nvPr/>
        </p:nvPicPr>
        <p:blipFill rotWithShape="1">
          <a:blip r:embed="rId5">
            <a:alphaModFix/>
          </a:blip>
          <a:srcRect/>
          <a:stretch/>
        </p:blipFill>
        <p:spPr>
          <a:xfrm>
            <a:off x="3686992" y="2239876"/>
            <a:ext cx="2250007" cy="1678533"/>
          </a:xfrm>
          <a:prstGeom prst="rect">
            <a:avLst/>
          </a:prstGeom>
          <a:noFill/>
          <a:ln>
            <a:noFill/>
          </a:ln>
        </p:spPr>
      </p:pic>
      <p:sp>
        <p:nvSpPr>
          <p:cNvPr id="1653" name="Google Shape;1653;p114"/>
          <p:cNvSpPr txBox="1"/>
          <p:nvPr/>
        </p:nvSpPr>
        <p:spPr>
          <a:xfrm rot="3319">
            <a:off x="4005847" y="3594375"/>
            <a:ext cx="2485501" cy="94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dirty="0">
                <a:highlight>
                  <a:srgbClr val="FF00FF"/>
                </a:highlight>
              </a:rPr>
              <a:t>UG</a:t>
            </a:r>
            <a:r>
              <a:rPr lang="en" sz="1800" dirty="0"/>
              <a:t>T</a:t>
            </a:r>
            <a:r>
              <a:rPr lang="en" sz="1800" dirty="0">
                <a:highlight>
                  <a:schemeClr val="accent6"/>
                </a:highlight>
              </a:rPr>
              <a:t>1</a:t>
            </a:r>
            <a:r>
              <a:rPr lang="en" sz="1800" dirty="0">
                <a:highlight>
                  <a:schemeClr val="accent1"/>
                </a:highlight>
              </a:rPr>
              <a:t>A</a:t>
            </a:r>
            <a:r>
              <a:rPr lang="en" sz="1800" dirty="0">
                <a:highlight>
                  <a:srgbClr val="00FFFF"/>
                </a:highlight>
              </a:rPr>
              <a:t>4</a:t>
            </a:r>
            <a:endParaRPr sz="1800" b="0" i="0" u="none" strike="noStrike" cap="none" dirty="0">
              <a:solidFill>
                <a:srgbClr val="000000"/>
              </a:solidFill>
              <a:highlight>
                <a:srgbClr val="00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800" dirty="0"/>
              <a:t>S</a:t>
            </a:r>
            <a:r>
              <a:rPr lang="en" sz="1800" b="0" i="0" u="none" strike="noStrike" cap="none" dirty="0">
                <a:solidFill>
                  <a:srgbClr val="000000"/>
                </a:solidFill>
                <a:latin typeface="Arial"/>
                <a:ea typeface="Arial"/>
                <a:cs typeface="Arial"/>
                <a:sym typeface="Arial"/>
              </a:rPr>
              <a:t>ubstrate</a:t>
            </a: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200" dirty="0"/>
              <a:t>“</a:t>
            </a:r>
            <a:r>
              <a:rPr lang="en" sz="1200" dirty="0">
                <a:highlight>
                  <a:schemeClr val="accent6"/>
                </a:highlight>
              </a:rPr>
              <a:t>1</a:t>
            </a:r>
            <a:r>
              <a:rPr lang="en" sz="1200" dirty="0"/>
              <a:t> </a:t>
            </a:r>
            <a:r>
              <a:rPr lang="en" sz="1200" dirty="0">
                <a:highlight>
                  <a:schemeClr val="accent1"/>
                </a:highlight>
              </a:rPr>
              <a:t>A</a:t>
            </a:r>
            <a:r>
              <a:rPr lang="en" sz="1200" dirty="0"/>
              <a:t>nimal, </a:t>
            </a:r>
            <a:r>
              <a:rPr lang="en" sz="1200" dirty="0">
                <a:highlight>
                  <a:srgbClr val="00FFFF"/>
                </a:highlight>
              </a:rPr>
              <a:t>4</a:t>
            </a:r>
            <a:r>
              <a:rPr lang="en" sz="1200" dirty="0"/>
              <a:t> </a:t>
            </a:r>
            <a:r>
              <a:rPr lang="en" sz="1200" dirty="0">
                <a:highlight>
                  <a:srgbClr val="FF00FF"/>
                </a:highlight>
              </a:rPr>
              <a:t>Ug</a:t>
            </a:r>
            <a:r>
              <a:rPr lang="en" sz="1200" dirty="0"/>
              <a:t>gs”</a:t>
            </a:r>
            <a:endParaRPr sz="1200" dirty="0"/>
          </a:p>
        </p:txBody>
      </p:sp>
      <p:pic>
        <p:nvPicPr>
          <p:cNvPr id="1654" name="Google Shape;1654;p114" descr="clipped result image"/>
          <p:cNvPicPr preferRelativeResize="0"/>
          <p:nvPr/>
        </p:nvPicPr>
        <p:blipFill rotWithShape="1">
          <a:blip r:embed="rId6">
            <a:alphaModFix/>
          </a:blip>
          <a:srcRect/>
          <a:stretch/>
        </p:blipFill>
        <p:spPr>
          <a:xfrm>
            <a:off x="5655098" y="2290354"/>
            <a:ext cx="167101" cy="165881"/>
          </a:xfrm>
          <a:prstGeom prst="rect">
            <a:avLst/>
          </a:prstGeom>
          <a:noFill/>
          <a:ln>
            <a:noFill/>
          </a:ln>
        </p:spPr>
      </p:pic>
      <p:sp>
        <p:nvSpPr>
          <p:cNvPr id="3" name="Google Shape;1670;p115">
            <a:extLst>
              <a:ext uri="{FF2B5EF4-FFF2-40B4-BE49-F238E27FC236}">
                <a16:creationId xmlns:a16="http://schemas.microsoft.com/office/drawing/2014/main" id="{B5F49D80-E163-EAF0-F3BD-77C225BBA473}"/>
              </a:ext>
            </a:extLst>
          </p:cNvPr>
          <p:cNvSpPr txBox="1"/>
          <p:nvPr/>
        </p:nvSpPr>
        <p:spPr>
          <a:xfrm rot="3319">
            <a:off x="4003109" y="3585616"/>
            <a:ext cx="2485501" cy="94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dirty="0"/>
              <a:t>UGT1A4</a:t>
            </a: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800" dirty="0"/>
              <a:t>S</a:t>
            </a:r>
            <a:r>
              <a:rPr lang="en" sz="1800" b="0" i="0" u="none" strike="noStrike" cap="none" dirty="0">
                <a:solidFill>
                  <a:srgbClr val="000000"/>
                </a:solidFill>
                <a:latin typeface="Arial"/>
                <a:ea typeface="Arial"/>
                <a:cs typeface="Arial"/>
                <a:sym typeface="Arial"/>
              </a:rPr>
              <a:t>ubstrate</a:t>
            </a: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200" dirty="0"/>
              <a:t>“1 Animal, 4 Uggs”</a:t>
            </a:r>
            <a:endParaRPr sz="1200" dirty="0"/>
          </a:p>
        </p:txBody>
      </p:sp>
      <p:sp>
        <p:nvSpPr>
          <p:cNvPr id="4" name="Google Shape;1673;p115">
            <a:extLst>
              <a:ext uri="{FF2B5EF4-FFF2-40B4-BE49-F238E27FC236}">
                <a16:creationId xmlns:a16="http://schemas.microsoft.com/office/drawing/2014/main" id="{C63FC642-1B2A-859F-A9C4-1A01B1245CBF}"/>
              </a:ext>
            </a:extLst>
          </p:cNvPr>
          <p:cNvSpPr/>
          <p:nvPr/>
        </p:nvSpPr>
        <p:spPr>
          <a:xfrm rot="10800000" flipH="1">
            <a:off x="6363727" y="1578613"/>
            <a:ext cx="1048800" cy="80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1674;p115" descr="clipped result image">
            <a:extLst>
              <a:ext uri="{FF2B5EF4-FFF2-40B4-BE49-F238E27FC236}">
                <a16:creationId xmlns:a16="http://schemas.microsoft.com/office/drawing/2014/main" id="{D93F28F3-16FB-1621-0F1F-41BF80A1213B}"/>
              </a:ext>
            </a:extLst>
          </p:cNvPr>
          <p:cNvPicPr preferRelativeResize="0"/>
          <p:nvPr/>
        </p:nvPicPr>
        <p:blipFill rotWithShape="1">
          <a:blip r:embed="rId6">
            <a:alphaModFix/>
          </a:blip>
          <a:srcRect/>
          <a:stretch/>
        </p:blipFill>
        <p:spPr>
          <a:xfrm>
            <a:off x="6662994" y="1702424"/>
            <a:ext cx="450337" cy="447063"/>
          </a:xfrm>
          <a:prstGeom prst="rect">
            <a:avLst/>
          </a:prstGeom>
          <a:noFill/>
          <a:ln>
            <a:noFill/>
          </a:ln>
        </p:spPr>
      </p:pic>
      <p:sp>
        <p:nvSpPr>
          <p:cNvPr id="7" name="Google Shape;1676;p115">
            <a:extLst>
              <a:ext uri="{FF2B5EF4-FFF2-40B4-BE49-F238E27FC236}">
                <a16:creationId xmlns:a16="http://schemas.microsoft.com/office/drawing/2014/main" id="{5AD33362-DD6C-85AD-EE94-58F5EE2E3DA0}"/>
              </a:ext>
            </a:extLst>
          </p:cNvPr>
          <p:cNvSpPr txBox="1"/>
          <p:nvPr/>
        </p:nvSpPr>
        <p:spPr>
          <a:xfrm>
            <a:off x="7412524" y="1506623"/>
            <a:ext cx="14784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000" dirty="0">
                <a:solidFill>
                  <a:schemeClr val="dk1"/>
                </a:solidFill>
              </a:rPr>
              <a:t>in</a:t>
            </a:r>
            <a:r>
              <a:rPr lang="en" sz="2000" b="1" u="sng" dirty="0">
                <a:solidFill>
                  <a:schemeClr val="dk1"/>
                </a:solidFill>
              </a:rPr>
              <a:t>D</a:t>
            </a:r>
            <a:r>
              <a:rPr lang="en" sz="2000" dirty="0">
                <a:solidFill>
                  <a:schemeClr val="dk1"/>
                </a:solidFill>
              </a:rPr>
              <a:t>uction</a:t>
            </a:r>
            <a:endParaRPr sz="2000" dirty="0"/>
          </a:p>
        </p:txBody>
      </p:sp>
      <p:sp>
        <p:nvSpPr>
          <p:cNvPr id="9" name="Google Shape;1718;p117">
            <a:extLst>
              <a:ext uri="{FF2B5EF4-FFF2-40B4-BE49-F238E27FC236}">
                <a16:creationId xmlns:a16="http://schemas.microsoft.com/office/drawing/2014/main" id="{FD67E063-AC8E-37A6-335D-A31AC53C0AC2}"/>
              </a:ext>
            </a:extLst>
          </p:cNvPr>
          <p:cNvSpPr txBox="1"/>
          <p:nvPr/>
        </p:nvSpPr>
        <p:spPr>
          <a:xfrm>
            <a:off x="7652409" y="1835394"/>
            <a:ext cx="14259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1200" b="1" u="sng" dirty="0">
                <a:solidFill>
                  <a:schemeClr val="dk1"/>
                </a:solidFill>
              </a:rPr>
              <a:t>D</a:t>
            </a:r>
            <a:r>
              <a:rPr lang="en" sz="1200" dirty="0">
                <a:solidFill>
                  <a:schemeClr val="dk1"/>
                </a:solidFill>
              </a:rPr>
              <a:t>own and </a:t>
            </a:r>
            <a:r>
              <a:rPr lang="en" sz="1200" b="1" u="sng" dirty="0">
                <a:solidFill>
                  <a:schemeClr val="dk1"/>
                </a:solidFill>
              </a:rPr>
              <a:t>D</a:t>
            </a:r>
            <a:r>
              <a:rPr lang="en" sz="1200" dirty="0">
                <a:solidFill>
                  <a:schemeClr val="dk1"/>
                </a:solidFill>
              </a:rPr>
              <a:t>elayed</a:t>
            </a:r>
            <a:endParaRPr sz="12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1000"/>
                                  </p:stCondLst>
                                  <p:childTnLst>
                                    <p:set>
                                      <p:cBhvr>
                                        <p:cTn id="6" dur="1" fill="hold">
                                          <p:stCondLst>
                                            <p:cond delay="0"/>
                                          </p:stCondLst>
                                        </p:cTn>
                                        <p:tgtEl>
                                          <p:spTgt spid="1653"/>
                                        </p:tgtEl>
                                        <p:attrNameLst>
                                          <p:attrName>style.visibility</p:attrName>
                                        </p:attrNameLst>
                                      </p:cBhvr>
                                      <p:to>
                                        <p:strVal val="hidden"/>
                                      </p:to>
                                    </p:set>
                                  </p:childTnLst>
                                </p:cTn>
                              </p:par>
                              <p:par>
                                <p:cTn id="7" presetID="1" presetClass="entr" presetSubtype="0" fill="hold" grpId="0" nodeType="withEffect">
                                  <p:stCondLst>
                                    <p:cond delay="1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632"/>
                                        </p:tgtEl>
                                      </p:cBhvr>
                                    </p:animEffect>
                                    <p:animScale>
                                      <p:cBhvr>
                                        <p:cTn id="19" dur="250" autoRev="1" fill="hold"/>
                                        <p:tgtEl>
                                          <p:spTgt spid="16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3" grpId="0"/>
      <p:bldP spid="4" grpId="0" animBg="1"/>
      <p:bldP spid="7" grpId="0"/>
      <p:bldP spid="9"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p117"/>
          <p:cNvSpPr txBox="1"/>
          <p:nvPr/>
        </p:nvSpPr>
        <p:spPr>
          <a:xfrm>
            <a:off x="693010" y="9644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a:t>UGT enzymes</a:t>
            </a:r>
            <a:endParaRPr sz="2000" b="1"/>
          </a:p>
          <a:p>
            <a:pPr marL="0" marR="0" lvl="0" indent="0" algn="ctr" rtl="0">
              <a:lnSpc>
                <a:spcPct val="115000"/>
              </a:lnSpc>
              <a:spcBef>
                <a:spcPts val="0"/>
              </a:spcBef>
              <a:spcAft>
                <a:spcPts val="0"/>
              </a:spcAft>
              <a:buClr>
                <a:srgbClr val="000000"/>
              </a:buClr>
              <a:buSzPts val="1800"/>
              <a:buFont typeface="Arial"/>
              <a:buNone/>
            </a:pPr>
            <a:r>
              <a:rPr lang="en" sz="2000"/>
              <a:t>“U Got Tagged”</a:t>
            </a:r>
            <a:endParaRPr sz="2000"/>
          </a:p>
        </p:txBody>
      </p:sp>
      <p:sp>
        <p:nvSpPr>
          <p:cNvPr id="1706" name="Google Shape;1706;p117"/>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17"/>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dirty="0">
                <a:solidFill>
                  <a:schemeClr val="lt1"/>
                </a:solidFill>
              </a:rPr>
              <a:t>Interaction mnemonics</a:t>
            </a:r>
            <a:endParaRPr sz="3500" dirty="0">
              <a:solidFill>
                <a:schemeClr val="lt1"/>
              </a:solidFill>
            </a:endParaRPr>
          </a:p>
        </p:txBody>
      </p:sp>
      <p:sp>
        <p:nvSpPr>
          <p:cNvPr id="1723" name="Google Shape;1723;p117"/>
          <p:cNvSpPr txBox="1"/>
          <p:nvPr/>
        </p:nvSpPr>
        <p:spPr>
          <a:xfrm rot="-1388">
            <a:off x="2584814" y="1930759"/>
            <a:ext cx="2923554" cy="63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a:t>Carbamazepine </a:t>
            </a:r>
            <a:endParaRPr sz="1800"/>
          </a:p>
          <a:p>
            <a:pPr marL="0" marR="0" lvl="0" indent="0" algn="ctr" rtl="0">
              <a:lnSpc>
                <a:spcPct val="100000"/>
              </a:lnSpc>
              <a:spcBef>
                <a:spcPts val="0"/>
              </a:spcBef>
              <a:spcAft>
                <a:spcPts val="0"/>
              </a:spcAft>
              <a:buClr>
                <a:srgbClr val="000000"/>
              </a:buClr>
              <a:buSzPts val="900"/>
              <a:buFont typeface="Arial"/>
              <a:buNone/>
            </a:pPr>
            <a:r>
              <a:rPr lang="en" sz="1800"/>
              <a:t>(Tegretol) </a:t>
            </a:r>
            <a:endParaRPr sz="1800"/>
          </a:p>
          <a:p>
            <a:pPr marL="0" marR="0" lvl="0" indent="0" algn="ctr" rtl="0">
              <a:lnSpc>
                <a:spcPct val="100000"/>
              </a:lnSpc>
              <a:spcBef>
                <a:spcPts val="0"/>
              </a:spcBef>
              <a:spcAft>
                <a:spcPts val="0"/>
              </a:spcAft>
              <a:buClr>
                <a:srgbClr val="000000"/>
              </a:buClr>
              <a:buSzPts val="900"/>
              <a:buFont typeface="Arial"/>
              <a:buNone/>
            </a:pPr>
            <a:r>
              <a:rPr lang="en" sz="1200"/>
              <a:t>“Tiger tail”</a:t>
            </a:r>
            <a:endParaRPr sz="1200"/>
          </a:p>
        </p:txBody>
      </p:sp>
      <p:sp>
        <p:nvSpPr>
          <p:cNvPr id="1724" name="Google Shape;1724;p117"/>
          <p:cNvSpPr txBox="1"/>
          <p:nvPr/>
        </p:nvSpPr>
        <p:spPr>
          <a:xfrm rot="3526">
            <a:off x="4608731" y="3386869"/>
            <a:ext cx="1754701" cy="94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a:t>Lamotrigine (Lamictal)</a:t>
            </a:r>
            <a:endParaRPr sz="1800"/>
          </a:p>
          <a:p>
            <a:pPr marL="0" marR="0" lvl="0" indent="0" algn="ctr" rtl="0">
              <a:lnSpc>
                <a:spcPct val="100000"/>
              </a:lnSpc>
              <a:spcBef>
                <a:spcPts val="0"/>
              </a:spcBef>
              <a:spcAft>
                <a:spcPts val="0"/>
              </a:spcAft>
              <a:buClr>
                <a:srgbClr val="000000"/>
              </a:buClr>
              <a:buSzPts val="900"/>
              <a:buFont typeface="Arial"/>
              <a:buNone/>
            </a:pPr>
            <a:r>
              <a:rPr lang="en" sz="1200"/>
              <a:t>“Lamb-ictal”</a:t>
            </a:r>
            <a:endParaRPr sz="1200"/>
          </a:p>
        </p:txBody>
      </p:sp>
      <p:sp>
        <p:nvSpPr>
          <p:cNvPr id="1725" name="Google Shape;1725;p117"/>
          <p:cNvSpPr txBox="1"/>
          <p:nvPr/>
        </p:nvSpPr>
        <p:spPr>
          <a:xfrm>
            <a:off x="0" y="336809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400" dirty="0">
                <a:solidFill>
                  <a:srgbClr val="FF0000"/>
                </a:solidFill>
              </a:rPr>
              <a:t>50% decrease</a:t>
            </a:r>
            <a:endParaRPr sz="2400" dirty="0">
              <a:solidFill>
                <a:srgbClr val="FF0000"/>
              </a:solidFill>
            </a:endParaRPr>
          </a:p>
        </p:txBody>
      </p:sp>
      <p:grpSp>
        <p:nvGrpSpPr>
          <p:cNvPr id="10" name="Group 9">
            <a:extLst>
              <a:ext uri="{FF2B5EF4-FFF2-40B4-BE49-F238E27FC236}">
                <a16:creationId xmlns:a16="http://schemas.microsoft.com/office/drawing/2014/main" id="{14D48512-7B4A-8F6E-20A7-11C5E8FDF242}"/>
              </a:ext>
            </a:extLst>
          </p:cNvPr>
          <p:cNvGrpSpPr/>
          <p:nvPr/>
        </p:nvGrpSpPr>
        <p:grpSpPr>
          <a:xfrm>
            <a:off x="2326379" y="2971171"/>
            <a:ext cx="2233389" cy="1926531"/>
            <a:chOff x="2289773" y="2937925"/>
            <a:chExt cx="2233389" cy="1926531"/>
          </a:xfrm>
        </p:grpSpPr>
        <p:grpSp>
          <p:nvGrpSpPr>
            <p:cNvPr id="1708" name="Google Shape;1708;p117"/>
            <p:cNvGrpSpPr/>
            <p:nvPr/>
          </p:nvGrpSpPr>
          <p:grpSpPr>
            <a:xfrm>
              <a:off x="2633161" y="3112659"/>
              <a:ext cx="1890001" cy="1751797"/>
              <a:chOff x="1486360" y="2711248"/>
              <a:chExt cx="2323295" cy="2153408"/>
            </a:xfrm>
          </p:grpSpPr>
          <p:pic>
            <p:nvPicPr>
              <p:cNvPr id="1709" name="Google Shape;1709;p117" descr="Resultado de imagen para sheep png"/>
              <p:cNvPicPr preferRelativeResize="0"/>
              <p:nvPr/>
            </p:nvPicPr>
            <p:blipFill rotWithShape="1">
              <a:blip r:embed="rId3">
                <a:alphaModFix/>
              </a:blip>
              <a:srcRect/>
              <a:stretch/>
            </p:blipFill>
            <p:spPr>
              <a:xfrm>
                <a:off x="1486360" y="2711248"/>
                <a:ext cx="2323295" cy="2118802"/>
              </a:xfrm>
              <a:prstGeom prst="rect">
                <a:avLst/>
              </a:prstGeom>
              <a:noFill/>
              <a:ln>
                <a:noFill/>
              </a:ln>
            </p:spPr>
          </p:pic>
          <p:pic>
            <p:nvPicPr>
              <p:cNvPr id="1710" name="Google Shape;1710;p117"/>
              <p:cNvPicPr preferRelativeResize="0"/>
              <p:nvPr/>
            </p:nvPicPr>
            <p:blipFill>
              <a:blip r:embed="rId4">
                <a:alphaModFix/>
              </a:blip>
              <a:stretch>
                <a:fillRect/>
              </a:stretch>
            </p:blipFill>
            <p:spPr>
              <a:xfrm flipH="1">
                <a:off x="2004142" y="4491715"/>
                <a:ext cx="376596" cy="368032"/>
              </a:xfrm>
              <a:prstGeom prst="rect">
                <a:avLst/>
              </a:prstGeom>
              <a:noFill/>
              <a:ln>
                <a:noFill/>
              </a:ln>
              <a:effectLst>
                <a:outerShdw blurRad="28575" dist="9525" algn="bl" rotWithShape="0">
                  <a:srgbClr val="000000">
                    <a:alpha val="21000"/>
                  </a:srgbClr>
                </a:outerShdw>
              </a:effectLst>
            </p:spPr>
          </p:pic>
          <p:pic>
            <p:nvPicPr>
              <p:cNvPr id="1711" name="Google Shape;1711;p117"/>
              <p:cNvPicPr preferRelativeResize="0"/>
              <p:nvPr/>
            </p:nvPicPr>
            <p:blipFill>
              <a:blip r:embed="rId4">
                <a:alphaModFix/>
              </a:blip>
              <a:stretch>
                <a:fillRect/>
              </a:stretch>
            </p:blipFill>
            <p:spPr>
              <a:xfrm flipH="1">
                <a:off x="2241462" y="4496624"/>
                <a:ext cx="376596" cy="368032"/>
              </a:xfrm>
              <a:prstGeom prst="rect">
                <a:avLst/>
              </a:prstGeom>
              <a:noFill/>
              <a:ln>
                <a:noFill/>
              </a:ln>
              <a:effectLst>
                <a:outerShdw blurRad="28575" dist="9525" algn="bl" rotWithShape="0">
                  <a:srgbClr val="000000">
                    <a:alpha val="21000"/>
                  </a:srgbClr>
                </a:outerShdw>
              </a:effectLst>
            </p:spPr>
          </p:pic>
          <p:pic>
            <p:nvPicPr>
              <p:cNvPr id="1712" name="Google Shape;1712;p117"/>
              <p:cNvPicPr preferRelativeResize="0"/>
              <p:nvPr/>
            </p:nvPicPr>
            <p:blipFill>
              <a:blip r:embed="rId4">
                <a:alphaModFix/>
              </a:blip>
              <a:stretch>
                <a:fillRect/>
              </a:stretch>
            </p:blipFill>
            <p:spPr>
              <a:xfrm flipH="1">
                <a:off x="3305996" y="4347906"/>
                <a:ext cx="376596" cy="368032"/>
              </a:xfrm>
              <a:prstGeom prst="rect">
                <a:avLst/>
              </a:prstGeom>
              <a:noFill/>
              <a:ln>
                <a:noFill/>
              </a:ln>
              <a:effectLst>
                <a:outerShdw blurRad="28575" dist="9525" algn="bl" rotWithShape="0">
                  <a:srgbClr val="000000">
                    <a:alpha val="21000"/>
                  </a:srgbClr>
                </a:outerShdw>
              </a:effectLst>
            </p:spPr>
          </p:pic>
          <p:pic>
            <p:nvPicPr>
              <p:cNvPr id="1713" name="Google Shape;1713;p117"/>
              <p:cNvPicPr preferRelativeResize="0"/>
              <p:nvPr/>
            </p:nvPicPr>
            <p:blipFill>
              <a:blip r:embed="rId4">
                <a:alphaModFix/>
              </a:blip>
              <a:stretch>
                <a:fillRect/>
              </a:stretch>
            </p:blipFill>
            <p:spPr>
              <a:xfrm flipH="1">
                <a:off x="3193669" y="4399557"/>
                <a:ext cx="376596" cy="368032"/>
              </a:xfrm>
              <a:prstGeom prst="rect">
                <a:avLst/>
              </a:prstGeom>
              <a:noFill/>
              <a:ln>
                <a:noFill/>
              </a:ln>
              <a:effectLst>
                <a:outerShdw blurRad="28575" dist="9525" algn="bl" rotWithShape="0">
                  <a:srgbClr val="000000">
                    <a:alpha val="21000"/>
                  </a:srgbClr>
                </a:outerShdw>
              </a:effectLst>
            </p:spPr>
          </p:pic>
        </p:grpSp>
        <p:pic>
          <p:nvPicPr>
            <p:cNvPr id="9" name="Google Shape;1720;p117">
              <a:extLst>
                <a:ext uri="{FF2B5EF4-FFF2-40B4-BE49-F238E27FC236}">
                  <a16:creationId xmlns:a16="http://schemas.microsoft.com/office/drawing/2014/main" id="{266E7CB4-08DD-8B4F-FCA1-E4E919472928}"/>
                </a:ext>
              </a:extLst>
            </p:cNvPr>
            <p:cNvPicPr preferRelativeResize="0"/>
            <p:nvPr/>
          </p:nvPicPr>
          <p:blipFill rotWithShape="1">
            <a:blip r:embed="rId5">
              <a:alphaModFix/>
            </a:blip>
            <a:srcRect/>
            <a:stretch/>
          </p:blipFill>
          <p:spPr>
            <a:xfrm>
              <a:off x="2289773" y="2937925"/>
              <a:ext cx="1352074" cy="1042374"/>
            </a:xfrm>
            <a:prstGeom prst="rect">
              <a:avLst/>
            </a:prstGeom>
            <a:noFill/>
            <a:ln>
              <a:noFill/>
            </a:ln>
          </p:spPr>
        </p:pic>
      </p:grpSp>
      <p:grpSp>
        <p:nvGrpSpPr>
          <p:cNvPr id="11" name="Group 10">
            <a:extLst>
              <a:ext uri="{FF2B5EF4-FFF2-40B4-BE49-F238E27FC236}">
                <a16:creationId xmlns:a16="http://schemas.microsoft.com/office/drawing/2014/main" id="{406A39E9-848E-60BB-B1CF-5B35EEBC3862}"/>
              </a:ext>
            </a:extLst>
          </p:cNvPr>
          <p:cNvGrpSpPr/>
          <p:nvPr/>
        </p:nvGrpSpPr>
        <p:grpSpPr>
          <a:xfrm>
            <a:off x="3521528" y="2356872"/>
            <a:ext cx="2613788" cy="1796664"/>
            <a:chOff x="3686996" y="2121739"/>
            <a:chExt cx="2613788" cy="1796664"/>
          </a:xfrm>
        </p:grpSpPr>
        <p:pic>
          <p:nvPicPr>
            <p:cNvPr id="12" name="Google Shape;1714;p117" descr="Resultado de imagen para razor png">
              <a:extLst>
                <a:ext uri="{FF2B5EF4-FFF2-40B4-BE49-F238E27FC236}">
                  <a16:creationId xmlns:a16="http://schemas.microsoft.com/office/drawing/2014/main" id="{2D59A5CC-86B4-3C5A-97A7-C4373263D6D7}"/>
                </a:ext>
              </a:extLst>
            </p:cNvPr>
            <p:cNvPicPr preferRelativeResize="0"/>
            <p:nvPr/>
          </p:nvPicPr>
          <p:blipFill rotWithShape="1">
            <a:blip r:embed="rId6">
              <a:alphaModFix/>
            </a:blip>
            <a:srcRect t="41588" r="52716"/>
            <a:stretch/>
          </p:blipFill>
          <p:spPr>
            <a:xfrm>
              <a:off x="3686996" y="2937929"/>
              <a:ext cx="1063874" cy="980474"/>
            </a:xfrm>
            <a:prstGeom prst="rect">
              <a:avLst/>
            </a:prstGeom>
            <a:noFill/>
            <a:ln>
              <a:noFill/>
            </a:ln>
          </p:spPr>
        </p:pic>
        <p:pic>
          <p:nvPicPr>
            <p:cNvPr id="13" name="Google Shape;1721;p117" descr="clipped result image">
              <a:extLst>
                <a:ext uri="{FF2B5EF4-FFF2-40B4-BE49-F238E27FC236}">
                  <a16:creationId xmlns:a16="http://schemas.microsoft.com/office/drawing/2014/main" id="{6AF963BB-B8A0-8E8C-6E57-25C2B7700532}"/>
                </a:ext>
              </a:extLst>
            </p:cNvPr>
            <p:cNvPicPr preferRelativeResize="0"/>
            <p:nvPr/>
          </p:nvPicPr>
          <p:blipFill rotWithShape="1">
            <a:blip r:embed="rId7">
              <a:alphaModFix/>
            </a:blip>
            <a:srcRect/>
            <a:stretch/>
          </p:blipFill>
          <p:spPr>
            <a:xfrm rot="-2074006">
              <a:off x="4415371" y="2451079"/>
              <a:ext cx="1885413" cy="459859"/>
            </a:xfrm>
            <a:prstGeom prst="rect">
              <a:avLst/>
            </a:prstGeom>
            <a:noFill/>
            <a:ln>
              <a:noFill/>
            </a:ln>
          </p:spPr>
        </p:pic>
        <p:pic>
          <p:nvPicPr>
            <p:cNvPr id="14" name="Google Shape;1722;p117" descr="clipped result image">
              <a:extLst>
                <a:ext uri="{FF2B5EF4-FFF2-40B4-BE49-F238E27FC236}">
                  <a16:creationId xmlns:a16="http://schemas.microsoft.com/office/drawing/2014/main" id="{B2FDF591-9154-B474-6147-7D0BFD70C758}"/>
                </a:ext>
              </a:extLst>
            </p:cNvPr>
            <p:cNvPicPr preferRelativeResize="0"/>
            <p:nvPr/>
          </p:nvPicPr>
          <p:blipFill rotWithShape="1">
            <a:blip r:embed="rId8">
              <a:alphaModFix/>
            </a:blip>
            <a:srcRect/>
            <a:stretch/>
          </p:blipFill>
          <p:spPr>
            <a:xfrm>
              <a:off x="5898400" y="2121739"/>
              <a:ext cx="211925" cy="210375"/>
            </a:xfrm>
            <a:prstGeom prst="rect">
              <a:avLst/>
            </a:prstGeom>
            <a:noFill/>
            <a:ln>
              <a:noFill/>
            </a:ln>
          </p:spPr>
        </p:pic>
      </p:grpSp>
      <p:sp>
        <p:nvSpPr>
          <p:cNvPr id="3" name="Google Shape;1673;p115">
            <a:extLst>
              <a:ext uri="{FF2B5EF4-FFF2-40B4-BE49-F238E27FC236}">
                <a16:creationId xmlns:a16="http://schemas.microsoft.com/office/drawing/2014/main" id="{02F0056E-5E42-7E68-F7FD-A68BF1C20DB9}"/>
              </a:ext>
            </a:extLst>
          </p:cNvPr>
          <p:cNvSpPr/>
          <p:nvPr/>
        </p:nvSpPr>
        <p:spPr>
          <a:xfrm rot="10800000" flipH="1">
            <a:off x="6363727" y="1578613"/>
            <a:ext cx="1048800" cy="80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Google Shape;1674;p115" descr="clipped result image">
            <a:extLst>
              <a:ext uri="{FF2B5EF4-FFF2-40B4-BE49-F238E27FC236}">
                <a16:creationId xmlns:a16="http://schemas.microsoft.com/office/drawing/2014/main" id="{7D925047-48C8-5018-6F24-78D1AF0091ED}"/>
              </a:ext>
            </a:extLst>
          </p:cNvPr>
          <p:cNvPicPr preferRelativeResize="0"/>
          <p:nvPr/>
        </p:nvPicPr>
        <p:blipFill rotWithShape="1">
          <a:blip r:embed="rId9">
            <a:alphaModFix/>
          </a:blip>
          <a:srcRect/>
          <a:stretch/>
        </p:blipFill>
        <p:spPr>
          <a:xfrm>
            <a:off x="6662994" y="1702424"/>
            <a:ext cx="450337" cy="447063"/>
          </a:xfrm>
          <a:prstGeom prst="rect">
            <a:avLst/>
          </a:prstGeom>
          <a:noFill/>
          <a:ln>
            <a:noFill/>
          </a:ln>
        </p:spPr>
      </p:pic>
      <p:sp>
        <p:nvSpPr>
          <p:cNvPr id="5" name="Google Shape;1676;p115">
            <a:extLst>
              <a:ext uri="{FF2B5EF4-FFF2-40B4-BE49-F238E27FC236}">
                <a16:creationId xmlns:a16="http://schemas.microsoft.com/office/drawing/2014/main" id="{06A3CFCC-D9D9-76F9-C093-C599158C9191}"/>
              </a:ext>
            </a:extLst>
          </p:cNvPr>
          <p:cNvSpPr txBox="1"/>
          <p:nvPr/>
        </p:nvSpPr>
        <p:spPr>
          <a:xfrm>
            <a:off x="7412524" y="1506623"/>
            <a:ext cx="14784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000" dirty="0">
                <a:solidFill>
                  <a:schemeClr val="dk1"/>
                </a:solidFill>
              </a:rPr>
              <a:t>in</a:t>
            </a:r>
            <a:r>
              <a:rPr lang="en" sz="2000" b="1" u="sng" dirty="0">
                <a:solidFill>
                  <a:schemeClr val="dk1"/>
                </a:solidFill>
              </a:rPr>
              <a:t>D</a:t>
            </a:r>
            <a:r>
              <a:rPr lang="en" sz="2000" dirty="0">
                <a:solidFill>
                  <a:schemeClr val="dk1"/>
                </a:solidFill>
              </a:rPr>
              <a:t>uction</a:t>
            </a:r>
            <a:endParaRPr sz="2000" dirty="0"/>
          </a:p>
        </p:txBody>
      </p:sp>
      <p:sp>
        <p:nvSpPr>
          <p:cNvPr id="6" name="Google Shape;1718;p117">
            <a:extLst>
              <a:ext uri="{FF2B5EF4-FFF2-40B4-BE49-F238E27FC236}">
                <a16:creationId xmlns:a16="http://schemas.microsoft.com/office/drawing/2014/main" id="{242F70D3-AB55-7EA9-9591-E8D83981ABE0}"/>
              </a:ext>
            </a:extLst>
          </p:cNvPr>
          <p:cNvSpPr txBox="1"/>
          <p:nvPr/>
        </p:nvSpPr>
        <p:spPr>
          <a:xfrm>
            <a:off x="7652409" y="1835394"/>
            <a:ext cx="14259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1200" b="1" u="sng" dirty="0">
                <a:solidFill>
                  <a:schemeClr val="dk1"/>
                </a:solidFill>
              </a:rPr>
              <a:t>D</a:t>
            </a:r>
            <a:r>
              <a:rPr lang="en" sz="1200" dirty="0">
                <a:solidFill>
                  <a:schemeClr val="dk1"/>
                </a:solidFill>
              </a:rPr>
              <a:t>own and </a:t>
            </a:r>
            <a:r>
              <a:rPr lang="en" sz="1200" b="1" u="sng" dirty="0">
                <a:solidFill>
                  <a:schemeClr val="dk1"/>
                </a:solidFill>
              </a:rPr>
              <a:t>D</a:t>
            </a:r>
            <a:r>
              <a:rPr lang="en" sz="1200" dirty="0">
                <a:solidFill>
                  <a:schemeClr val="dk1"/>
                </a:solidFill>
              </a:rPr>
              <a:t>elayed</a:t>
            </a:r>
            <a:endParaRPr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38889E-6 3.95062E-6 L 0.01493 -0.01574 " pathEditMode="relative" rAng="0" ptsTypes="AA">
                                      <p:cBhvr>
                                        <p:cTn id="6" dur="1000" fill="hold"/>
                                        <p:tgtEl>
                                          <p:spTgt spid="11"/>
                                        </p:tgtEl>
                                        <p:attrNameLst>
                                          <p:attrName>ppt_x</p:attrName>
                                          <p:attrName>ppt_y</p:attrName>
                                        </p:attrNameLst>
                                      </p:cBhvr>
                                      <p:rCtr x="74700" y="-80200"/>
                                    </p:animMotion>
                                  </p:childTnLst>
                                </p:cTn>
                              </p:par>
                              <p:par>
                                <p:cTn id="7" presetID="6" presetClass="emph" presetSubtype="0" fill="hold" nodeType="withEffect">
                                  <p:stCondLst>
                                    <p:cond delay="600"/>
                                  </p:stCondLst>
                                  <p:childTnLst>
                                    <p:animScale>
                                      <p:cBhvr>
                                        <p:cTn id="8" dur="600" fill="hold"/>
                                        <p:tgtEl>
                                          <p:spTgt spid="10"/>
                                        </p:tgtEl>
                                      </p:cBhvr>
                                      <p:by x="70000" y="7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5"/>
          <p:cNvSpPr txBox="1"/>
          <p:nvPr/>
        </p:nvSpPr>
        <p:spPr>
          <a:xfrm>
            <a:off x="1321875" y="971325"/>
            <a:ext cx="66216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3D85C6"/>
                </a:solidFill>
              </a:rPr>
              <a:t>Most psychiatrists consider these to be mood stabilizers:</a:t>
            </a:r>
            <a:endParaRPr sz="1800">
              <a:solidFill>
                <a:srgbClr val="3D85C6"/>
              </a:solidFill>
            </a:endParaRPr>
          </a:p>
          <a:p>
            <a:pPr marL="457200" lvl="0" indent="-342900" algn="l" rtl="0">
              <a:spcBef>
                <a:spcPts val="0"/>
              </a:spcBef>
              <a:spcAft>
                <a:spcPts val="0"/>
              </a:spcAft>
              <a:buClr>
                <a:srgbClr val="3D85C6"/>
              </a:buClr>
              <a:buSzPts val="1800"/>
              <a:buChar char="●"/>
            </a:pPr>
            <a:r>
              <a:rPr lang="en" sz="1800">
                <a:solidFill>
                  <a:srgbClr val="3D85C6"/>
                </a:solidFill>
              </a:rPr>
              <a:t>Lithium</a:t>
            </a:r>
            <a:endParaRPr sz="1800">
              <a:solidFill>
                <a:srgbClr val="3D85C6"/>
              </a:solidFill>
            </a:endParaRPr>
          </a:p>
          <a:p>
            <a:pPr marL="457200" lvl="0" indent="-342900" algn="l" rtl="0">
              <a:spcBef>
                <a:spcPts val="0"/>
              </a:spcBef>
              <a:spcAft>
                <a:spcPts val="0"/>
              </a:spcAft>
              <a:buClr>
                <a:srgbClr val="3D85C6"/>
              </a:buClr>
              <a:buSzPts val="1800"/>
              <a:buChar char="●"/>
            </a:pPr>
            <a:r>
              <a:rPr lang="en" sz="1800">
                <a:solidFill>
                  <a:srgbClr val="3D85C6"/>
                </a:solidFill>
              </a:rPr>
              <a:t>Valproate (Depakote)</a:t>
            </a: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r>
              <a:rPr lang="en" sz="1800">
                <a:solidFill>
                  <a:srgbClr val="3D85C6"/>
                </a:solidFill>
              </a:rPr>
              <a:t> </a:t>
            </a:r>
            <a:endParaRPr sz="1800">
              <a:solidFill>
                <a:srgbClr val="3D85C6"/>
              </a:solidFill>
            </a:endParaRPr>
          </a:p>
        </p:txBody>
      </p:sp>
      <p:sp>
        <p:nvSpPr>
          <p:cNvPr id="168" name="Google Shape;168;p35"/>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5"/>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What’s a mood stabilizer?</a:t>
            </a:r>
            <a:endParaRPr sz="2400">
              <a:solidFill>
                <a:srgbClr val="3D85C6"/>
              </a:solidFill>
            </a:endParaRPr>
          </a:p>
          <a:p>
            <a:pPr marL="0" lvl="0" indent="0" algn="l" rtl="0">
              <a:spcBef>
                <a:spcPts val="0"/>
              </a:spcBef>
              <a:spcAft>
                <a:spcPts val="0"/>
              </a:spcAft>
              <a:buClr>
                <a:schemeClr val="dk1"/>
              </a:buClr>
              <a:buSzPts val="1400"/>
              <a:buFont typeface="Arial"/>
              <a:buNone/>
            </a:pPr>
            <a:endParaRPr sz="2400">
              <a:solidFill>
                <a:schemeClr val="lt1"/>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grpSp>
        <p:nvGrpSpPr>
          <p:cNvPr id="1090" name="Google Shape;1090;p79"/>
          <p:cNvGrpSpPr/>
          <p:nvPr/>
        </p:nvGrpSpPr>
        <p:grpSpPr>
          <a:xfrm>
            <a:off x="66273" y="-80455"/>
            <a:ext cx="9467955" cy="4861765"/>
            <a:chOff x="219224" y="2029202"/>
            <a:chExt cx="4472768" cy="2296752"/>
          </a:xfrm>
        </p:grpSpPr>
        <p:grpSp>
          <p:nvGrpSpPr>
            <p:cNvPr id="1091" name="Google Shape;1091;p79"/>
            <p:cNvGrpSpPr/>
            <p:nvPr/>
          </p:nvGrpSpPr>
          <p:grpSpPr>
            <a:xfrm>
              <a:off x="219224" y="2029202"/>
              <a:ext cx="4472768" cy="2042034"/>
              <a:chOff x="2089330" y="2987695"/>
              <a:chExt cx="2969768" cy="1355842"/>
            </a:xfrm>
          </p:grpSpPr>
          <p:grpSp>
            <p:nvGrpSpPr>
              <p:cNvPr id="1092" name="Google Shape;1092;p79"/>
              <p:cNvGrpSpPr/>
              <p:nvPr/>
            </p:nvGrpSpPr>
            <p:grpSpPr>
              <a:xfrm>
                <a:off x="2089330" y="2987695"/>
                <a:ext cx="2969768" cy="1355842"/>
                <a:chOff x="2013130" y="2759095"/>
                <a:chExt cx="2969768" cy="1355842"/>
              </a:xfrm>
            </p:grpSpPr>
            <p:grpSp>
              <p:nvGrpSpPr>
                <p:cNvPr id="1093" name="Google Shape;1093;p79"/>
                <p:cNvGrpSpPr/>
                <p:nvPr/>
              </p:nvGrpSpPr>
              <p:grpSpPr>
                <a:xfrm>
                  <a:off x="2013130" y="2759095"/>
                  <a:ext cx="2969768" cy="1355842"/>
                  <a:chOff x="475877" y="3456468"/>
                  <a:chExt cx="2969768" cy="1355842"/>
                </a:xfrm>
              </p:grpSpPr>
              <p:grpSp>
                <p:nvGrpSpPr>
                  <p:cNvPr id="1094" name="Google Shape;1094;p79"/>
                  <p:cNvGrpSpPr/>
                  <p:nvPr/>
                </p:nvGrpSpPr>
                <p:grpSpPr>
                  <a:xfrm>
                    <a:off x="666053" y="3456468"/>
                    <a:ext cx="2779592" cy="1355842"/>
                    <a:chOff x="559556" y="3574008"/>
                    <a:chExt cx="2779592" cy="1355842"/>
                  </a:xfrm>
                </p:grpSpPr>
                <p:grpSp>
                  <p:nvGrpSpPr>
                    <p:cNvPr id="1095" name="Google Shape;1095;p79"/>
                    <p:cNvGrpSpPr/>
                    <p:nvPr/>
                  </p:nvGrpSpPr>
                  <p:grpSpPr>
                    <a:xfrm>
                      <a:off x="559556" y="3574008"/>
                      <a:ext cx="2303560" cy="1355842"/>
                      <a:chOff x="530981" y="1011783"/>
                      <a:chExt cx="2303560" cy="1355842"/>
                    </a:xfrm>
                  </p:grpSpPr>
                  <p:pic>
                    <p:nvPicPr>
                      <p:cNvPr id="1096" name="Google Shape;1096;p79" descr="Resultado de imagen para sheep png"/>
                      <p:cNvPicPr preferRelativeResize="0"/>
                      <p:nvPr/>
                    </p:nvPicPr>
                    <p:blipFill rotWithShape="1">
                      <a:blip r:embed="rId3">
                        <a:alphaModFix/>
                      </a:blip>
                      <a:srcRect b="14266"/>
                      <a:stretch/>
                    </p:blipFill>
                    <p:spPr>
                      <a:xfrm>
                        <a:off x="530981" y="1406525"/>
                        <a:ext cx="1229200" cy="961100"/>
                      </a:xfrm>
                      <a:prstGeom prst="rect">
                        <a:avLst/>
                      </a:prstGeom>
                      <a:noFill/>
                      <a:ln>
                        <a:noFill/>
                      </a:ln>
                    </p:spPr>
                  </p:pic>
                  <p:pic>
                    <p:nvPicPr>
                      <p:cNvPr id="1097" name="Google Shape;1097;p79" descr="Resultado de imagen para razor png"/>
                      <p:cNvPicPr preferRelativeResize="0"/>
                      <p:nvPr/>
                    </p:nvPicPr>
                    <p:blipFill rotWithShape="1">
                      <a:blip r:embed="rId4">
                        <a:alphaModFix/>
                      </a:blip>
                      <a:srcRect/>
                      <a:stretch/>
                    </p:blipFill>
                    <p:spPr>
                      <a:xfrm rot="1763312">
                        <a:off x="1535061" y="1241041"/>
                        <a:ext cx="1161600" cy="866556"/>
                      </a:xfrm>
                      <a:prstGeom prst="rect">
                        <a:avLst/>
                      </a:prstGeom>
                      <a:noFill/>
                      <a:ln>
                        <a:noFill/>
                      </a:ln>
                    </p:spPr>
                  </p:pic>
                </p:grpSp>
                <p:sp>
                  <p:nvSpPr>
                    <p:cNvPr id="1098" name="Google Shape;1098;p79"/>
                    <p:cNvSpPr txBox="1"/>
                    <p:nvPr/>
                  </p:nvSpPr>
                  <p:spPr>
                    <a:xfrm rot="-129833">
                      <a:off x="2292977" y="3980552"/>
                      <a:ext cx="1040842" cy="298718"/>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900"/>
                        <a:buFont typeface="Arial"/>
                        <a:buNone/>
                      </a:pPr>
                      <a:r>
                        <a:rPr lang="en" sz="2300" b="1" i="0" u="none" strike="noStrike" cap="none">
                          <a:solidFill>
                            <a:srgbClr val="000000"/>
                          </a:solidFill>
                          <a:latin typeface="Arial"/>
                          <a:ea typeface="Arial"/>
                          <a:cs typeface="Arial"/>
                          <a:sym typeface="Arial"/>
                        </a:rPr>
                        <a:t>UGT1A4</a:t>
                      </a:r>
                      <a:endParaRPr sz="2900"/>
                    </a:p>
                    <a:p>
                      <a:pPr marL="0" marR="0" lvl="0" indent="0" algn="l" rtl="0">
                        <a:lnSpc>
                          <a:spcPct val="80000"/>
                        </a:lnSpc>
                        <a:spcBef>
                          <a:spcPts val="0"/>
                        </a:spcBef>
                        <a:spcAft>
                          <a:spcPts val="0"/>
                        </a:spcAft>
                        <a:buClr>
                          <a:srgbClr val="000000"/>
                        </a:buClr>
                        <a:buSzPts val="900"/>
                        <a:buFont typeface="Arial"/>
                        <a:buNone/>
                      </a:pPr>
                      <a:r>
                        <a:rPr lang="en" sz="2300" b="1" i="0" u="none" strike="noStrike" cap="none">
                          <a:solidFill>
                            <a:srgbClr val="FFFFFF"/>
                          </a:solidFill>
                          <a:latin typeface="Arial"/>
                          <a:ea typeface="Arial"/>
                          <a:cs typeface="Arial"/>
                          <a:sym typeface="Arial"/>
                        </a:rPr>
                        <a:t>inducer   </a:t>
                      </a:r>
                      <a:endParaRPr sz="2300" b="1" i="0" u="none" strike="noStrike" cap="none">
                        <a:solidFill>
                          <a:srgbClr val="FFFFFF"/>
                        </a:solidFill>
                        <a:latin typeface="Arial"/>
                        <a:ea typeface="Arial"/>
                        <a:cs typeface="Arial"/>
                        <a:sym typeface="Arial"/>
                      </a:endParaRPr>
                    </a:p>
                  </p:txBody>
                </p:sp>
              </p:grpSp>
              <p:pic>
                <p:nvPicPr>
                  <p:cNvPr id="1099" name="Google Shape;1099;p79"/>
                  <p:cNvPicPr preferRelativeResize="0"/>
                  <p:nvPr/>
                </p:nvPicPr>
                <p:blipFill rotWithShape="1">
                  <a:blip r:embed="rId5">
                    <a:alphaModFix/>
                  </a:blip>
                  <a:srcRect/>
                  <a:stretch/>
                </p:blipFill>
                <p:spPr>
                  <a:xfrm>
                    <a:off x="475877" y="3734464"/>
                    <a:ext cx="866543" cy="668044"/>
                  </a:xfrm>
                  <a:prstGeom prst="rect">
                    <a:avLst/>
                  </a:prstGeom>
                  <a:noFill/>
                  <a:ln>
                    <a:noFill/>
                  </a:ln>
                </p:spPr>
              </p:pic>
            </p:grpSp>
            <p:sp>
              <p:nvSpPr>
                <p:cNvPr id="1100" name="Google Shape;1100;p79"/>
                <p:cNvSpPr txBox="1"/>
                <p:nvPr/>
              </p:nvSpPr>
              <p:spPr>
                <a:xfrm rot="3824">
                  <a:off x="2407054" y="3444953"/>
                  <a:ext cx="1078801" cy="2772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400" b="1" i="0" u="none" strike="noStrike" cap="none">
                      <a:solidFill>
                        <a:srgbClr val="000000"/>
                      </a:solidFill>
                      <a:latin typeface="Arial"/>
                      <a:ea typeface="Arial"/>
                      <a:cs typeface="Arial"/>
                      <a:sym typeface="Arial"/>
                    </a:rPr>
                    <a:t>UGT1A4</a:t>
                  </a:r>
                  <a:endParaRPr sz="2400" b="1"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400" b="1" i="0" u="none" strike="noStrike" cap="none">
                      <a:solidFill>
                        <a:srgbClr val="000000"/>
                      </a:solidFill>
                      <a:latin typeface="Arial"/>
                      <a:ea typeface="Arial"/>
                      <a:cs typeface="Arial"/>
                      <a:sym typeface="Arial"/>
                    </a:rPr>
                    <a:t>substrate</a:t>
                  </a:r>
                  <a:endParaRPr sz="2400" b="1" i="0" u="none" strike="noStrike" cap="none">
                    <a:solidFill>
                      <a:srgbClr val="000000"/>
                    </a:solidFill>
                    <a:latin typeface="Arial"/>
                    <a:ea typeface="Arial"/>
                    <a:cs typeface="Arial"/>
                    <a:sym typeface="Arial"/>
                  </a:endParaRPr>
                </a:p>
              </p:txBody>
            </p:sp>
          </p:grpSp>
          <p:pic>
            <p:nvPicPr>
              <p:cNvPr id="1101" name="Google Shape;1101;p79" descr="clipped result image"/>
              <p:cNvPicPr preferRelativeResize="0"/>
              <p:nvPr/>
            </p:nvPicPr>
            <p:blipFill rotWithShape="1">
              <a:blip r:embed="rId6">
                <a:alphaModFix/>
              </a:blip>
              <a:srcRect/>
              <a:stretch/>
            </p:blipFill>
            <p:spPr>
              <a:xfrm>
                <a:off x="4407862" y="3526172"/>
                <a:ext cx="73303" cy="72771"/>
              </a:xfrm>
              <a:prstGeom prst="rect">
                <a:avLst/>
              </a:prstGeom>
              <a:noFill/>
              <a:ln>
                <a:noFill/>
              </a:ln>
            </p:spPr>
          </p:pic>
        </p:grpSp>
        <p:grpSp>
          <p:nvGrpSpPr>
            <p:cNvPr id="1102" name="Google Shape;1102;p79"/>
            <p:cNvGrpSpPr/>
            <p:nvPr/>
          </p:nvGrpSpPr>
          <p:grpSpPr>
            <a:xfrm>
              <a:off x="840593" y="3766027"/>
              <a:ext cx="1390180" cy="559927"/>
              <a:chOff x="840593" y="3766027"/>
              <a:chExt cx="1390180" cy="559927"/>
            </a:xfrm>
          </p:grpSpPr>
          <p:pic>
            <p:nvPicPr>
              <p:cNvPr id="1103" name="Google Shape;1103;p79"/>
              <p:cNvPicPr preferRelativeResize="0"/>
              <p:nvPr/>
            </p:nvPicPr>
            <p:blipFill>
              <a:blip r:embed="rId7">
                <a:alphaModFix/>
              </a:blip>
              <a:stretch>
                <a:fillRect/>
              </a:stretch>
            </p:blipFill>
            <p:spPr>
              <a:xfrm flipH="1">
                <a:off x="840593" y="3963615"/>
                <a:ext cx="365904" cy="357570"/>
              </a:xfrm>
              <a:prstGeom prst="rect">
                <a:avLst/>
              </a:prstGeom>
              <a:noFill/>
              <a:ln>
                <a:noFill/>
              </a:ln>
              <a:effectLst>
                <a:outerShdw blurRad="28575" dist="9525" algn="bl" rotWithShape="0">
                  <a:srgbClr val="000000">
                    <a:alpha val="21000"/>
                  </a:srgbClr>
                </a:outerShdw>
              </a:effectLst>
            </p:spPr>
          </p:pic>
          <p:pic>
            <p:nvPicPr>
              <p:cNvPr id="1104" name="Google Shape;1104;p79"/>
              <p:cNvPicPr preferRelativeResize="0"/>
              <p:nvPr/>
            </p:nvPicPr>
            <p:blipFill>
              <a:blip r:embed="rId7">
                <a:alphaModFix/>
              </a:blip>
              <a:stretch>
                <a:fillRect/>
              </a:stretch>
            </p:blipFill>
            <p:spPr>
              <a:xfrm flipH="1">
                <a:off x="1071175" y="3968384"/>
                <a:ext cx="365904" cy="357570"/>
              </a:xfrm>
              <a:prstGeom prst="rect">
                <a:avLst/>
              </a:prstGeom>
              <a:noFill/>
              <a:ln>
                <a:noFill/>
              </a:ln>
              <a:effectLst>
                <a:outerShdw blurRad="28575" dist="9525" algn="bl" rotWithShape="0">
                  <a:srgbClr val="000000">
                    <a:alpha val="21000"/>
                  </a:srgbClr>
                </a:outerShdw>
              </a:effectLst>
            </p:spPr>
          </p:pic>
          <p:pic>
            <p:nvPicPr>
              <p:cNvPr id="1105" name="Google Shape;1105;p79"/>
              <p:cNvPicPr preferRelativeResize="0"/>
              <p:nvPr/>
            </p:nvPicPr>
            <p:blipFill>
              <a:blip r:embed="rId7">
                <a:alphaModFix/>
              </a:blip>
              <a:stretch>
                <a:fillRect/>
              </a:stretch>
            </p:blipFill>
            <p:spPr>
              <a:xfrm flipH="1">
                <a:off x="1864869" y="3858618"/>
                <a:ext cx="365904" cy="357570"/>
              </a:xfrm>
              <a:prstGeom prst="rect">
                <a:avLst/>
              </a:prstGeom>
              <a:noFill/>
              <a:ln>
                <a:noFill/>
              </a:ln>
              <a:effectLst>
                <a:outerShdw blurRad="28575" dist="9525" algn="bl" rotWithShape="0">
                  <a:srgbClr val="000000">
                    <a:alpha val="21000"/>
                  </a:srgbClr>
                </a:outerShdw>
              </a:effectLst>
            </p:spPr>
          </p:pic>
          <p:pic>
            <p:nvPicPr>
              <p:cNvPr id="1106" name="Google Shape;1106;p79"/>
              <p:cNvPicPr preferRelativeResize="0"/>
              <p:nvPr/>
            </p:nvPicPr>
            <p:blipFill>
              <a:blip r:embed="rId7">
                <a:alphaModFix/>
              </a:blip>
              <a:stretch>
                <a:fillRect/>
              </a:stretch>
            </p:blipFill>
            <p:spPr>
              <a:xfrm flipH="1">
                <a:off x="1828932" y="3766027"/>
                <a:ext cx="389172" cy="380303"/>
              </a:xfrm>
              <a:prstGeom prst="rect">
                <a:avLst/>
              </a:prstGeom>
              <a:noFill/>
              <a:ln>
                <a:noFill/>
              </a:ln>
              <a:effectLst>
                <a:outerShdw blurRad="28575" dist="9525" algn="bl" rotWithShape="0">
                  <a:srgbClr val="000000">
                    <a:alpha val="21000"/>
                  </a:srgbClr>
                </a:outerShdw>
              </a:effectLst>
            </p:spPr>
          </p:pic>
        </p:grpSp>
      </p:grpSp>
      <p:sp>
        <p:nvSpPr>
          <p:cNvPr id="1107" name="Google Shape;1107;p79"/>
          <p:cNvSpPr/>
          <p:nvPr/>
        </p:nvSpPr>
        <p:spPr>
          <a:xfrm>
            <a:off x="2210875" y="2492775"/>
            <a:ext cx="1688700" cy="3081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79"/>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79"/>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
        <p:nvSpPr>
          <p:cNvPr id="1110" name="Google Shape;1110;p79"/>
          <p:cNvSpPr/>
          <p:nvPr/>
        </p:nvSpPr>
        <p:spPr>
          <a:xfrm>
            <a:off x="6051525" y="1612050"/>
            <a:ext cx="1688700" cy="3312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grpSp>
        <p:nvGrpSpPr>
          <p:cNvPr id="1115" name="Google Shape;1115;p80"/>
          <p:cNvGrpSpPr/>
          <p:nvPr/>
        </p:nvGrpSpPr>
        <p:grpSpPr>
          <a:xfrm>
            <a:off x="66273" y="-80455"/>
            <a:ext cx="9467955" cy="4861765"/>
            <a:chOff x="219224" y="2029202"/>
            <a:chExt cx="4472768" cy="2296752"/>
          </a:xfrm>
        </p:grpSpPr>
        <p:grpSp>
          <p:nvGrpSpPr>
            <p:cNvPr id="1116" name="Google Shape;1116;p80"/>
            <p:cNvGrpSpPr/>
            <p:nvPr/>
          </p:nvGrpSpPr>
          <p:grpSpPr>
            <a:xfrm>
              <a:off x="219224" y="2029202"/>
              <a:ext cx="4472768" cy="2042034"/>
              <a:chOff x="2089330" y="2987695"/>
              <a:chExt cx="2969768" cy="1355842"/>
            </a:xfrm>
          </p:grpSpPr>
          <p:grpSp>
            <p:nvGrpSpPr>
              <p:cNvPr id="1117" name="Google Shape;1117;p80"/>
              <p:cNvGrpSpPr/>
              <p:nvPr/>
            </p:nvGrpSpPr>
            <p:grpSpPr>
              <a:xfrm>
                <a:off x="2089330" y="2987695"/>
                <a:ext cx="2969768" cy="1355842"/>
                <a:chOff x="2013130" y="2759095"/>
                <a:chExt cx="2969768" cy="1355842"/>
              </a:xfrm>
            </p:grpSpPr>
            <p:grpSp>
              <p:nvGrpSpPr>
                <p:cNvPr id="1118" name="Google Shape;1118;p80"/>
                <p:cNvGrpSpPr/>
                <p:nvPr/>
              </p:nvGrpSpPr>
              <p:grpSpPr>
                <a:xfrm>
                  <a:off x="2013130" y="2759095"/>
                  <a:ext cx="2969768" cy="1355842"/>
                  <a:chOff x="475877" y="3456468"/>
                  <a:chExt cx="2969768" cy="1355842"/>
                </a:xfrm>
              </p:grpSpPr>
              <p:grpSp>
                <p:nvGrpSpPr>
                  <p:cNvPr id="1119" name="Google Shape;1119;p80"/>
                  <p:cNvGrpSpPr/>
                  <p:nvPr/>
                </p:nvGrpSpPr>
                <p:grpSpPr>
                  <a:xfrm>
                    <a:off x="666053" y="3456468"/>
                    <a:ext cx="2779592" cy="1355842"/>
                    <a:chOff x="559556" y="3574008"/>
                    <a:chExt cx="2779592" cy="1355842"/>
                  </a:xfrm>
                </p:grpSpPr>
                <p:grpSp>
                  <p:nvGrpSpPr>
                    <p:cNvPr id="1120" name="Google Shape;1120;p80"/>
                    <p:cNvGrpSpPr/>
                    <p:nvPr/>
                  </p:nvGrpSpPr>
                  <p:grpSpPr>
                    <a:xfrm>
                      <a:off x="559556" y="3574008"/>
                      <a:ext cx="2303560" cy="1355842"/>
                      <a:chOff x="530981" y="1011783"/>
                      <a:chExt cx="2303560" cy="1355842"/>
                    </a:xfrm>
                  </p:grpSpPr>
                  <p:pic>
                    <p:nvPicPr>
                      <p:cNvPr id="1121" name="Google Shape;1121;p80" descr="Resultado de imagen para sheep png"/>
                      <p:cNvPicPr preferRelativeResize="0"/>
                      <p:nvPr/>
                    </p:nvPicPr>
                    <p:blipFill rotWithShape="1">
                      <a:blip r:embed="rId3">
                        <a:alphaModFix/>
                      </a:blip>
                      <a:srcRect b="14266"/>
                      <a:stretch/>
                    </p:blipFill>
                    <p:spPr>
                      <a:xfrm>
                        <a:off x="530981" y="1406525"/>
                        <a:ext cx="1229200" cy="961100"/>
                      </a:xfrm>
                      <a:prstGeom prst="rect">
                        <a:avLst/>
                      </a:prstGeom>
                      <a:noFill/>
                      <a:ln>
                        <a:noFill/>
                      </a:ln>
                    </p:spPr>
                  </p:pic>
                  <p:pic>
                    <p:nvPicPr>
                      <p:cNvPr id="1122" name="Google Shape;1122;p80" descr="Resultado de imagen para razor png"/>
                      <p:cNvPicPr preferRelativeResize="0"/>
                      <p:nvPr/>
                    </p:nvPicPr>
                    <p:blipFill rotWithShape="1">
                      <a:blip r:embed="rId4">
                        <a:alphaModFix/>
                      </a:blip>
                      <a:srcRect/>
                      <a:stretch/>
                    </p:blipFill>
                    <p:spPr>
                      <a:xfrm rot="1763312">
                        <a:off x="1535061" y="1241041"/>
                        <a:ext cx="1161600" cy="866556"/>
                      </a:xfrm>
                      <a:prstGeom prst="rect">
                        <a:avLst/>
                      </a:prstGeom>
                      <a:noFill/>
                      <a:ln>
                        <a:noFill/>
                      </a:ln>
                    </p:spPr>
                  </p:pic>
                </p:grpSp>
                <p:sp>
                  <p:nvSpPr>
                    <p:cNvPr id="1123" name="Google Shape;1123;p80"/>
                    <p:cNvSpPr txBox="1"/>
                    <p:nvPr/>
                  </p:nvSpPr>
                  <p:spPr>
                    <a:xfrm rot="-129833">
                      <a:off x="2292977" y="3980552"/>
                      <a:ext cx="1040842" cy="298718"/>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900"/>
                        <a:buFont typeface="Arial"/>
                        <a:buNone/>
                      </a:pPr>
                      <a:r>
                        <a:rPr lang="en" sz="2300" b="1" i="0" u="none" strike="noStrike" cap="none">
                          <a:solidFill>
                            <a:srgbClr val="000000"/>
                          </a:solidFill>
                          <a:latin typeface="Arial"/>
                          <a:ea typeface="Arial"/>
                          <a:cs typeface="Arial"/>
                          <a:sym typeface="Arial"/>
                        </a:rPr>
                        <a:t>UGT1A4</a:t>
                      </a:r>
                      <a:endParaRPr sz="2900"/>
                    </a:p>
                    <a:p>
                      <a:pPr marL="0" marR="0" lvl="0" indent="0" algn="l" rtl="0">
                        <a:lnSpc>
                          <a:spcPct val="80000"/>
                        </a:lnSpc>
                        <a:spcBef>
                          <a:spcPts val="0"/>
                        </a:spcBef>
                        <a:spcAft>
                          <a:spcPts val="0"/>
                        </a:spcAft>
                        <a:buClr>
                          <a:srgbClr val="000000"/>
                        </a:buClr>
                        <a:buSzPts val="900"/>
                        <a:buFont typeface="Arial"/>
                        <a:buNone/>
                      </a:pPr>
                      <a:r>
                        <a:rPr lang="en" sz="2300" b="1" i="0" u="none" strike="noStrike" cap="none">
                          <a:solidFill>
                            <a:srgbClr val="FFFFFF"/>
                          </a:solidFill>
                          <a:latin typeface="Arial"/>
                          <a:ea typeface="Arial"/>
                          <a:cs typeface="Arial"/>
                          <a:sym typeface="Arial"/>
                        </a:rPr>
                        <a:t>inducer   </a:t>
                      </a:r>
                      <a:endParaRPr sz="2300" b="1" i="0" u="none" strike="noStrike" cap="none">
                        <a:solidFill>
                          <a:srgbClr val="FFFFFF"/>
                        </a:solidFill>
                        <a:latin typeface="Arial"/>
                        <a:ea typeface="Arial"/>
                        <a:cs typeface="Arial"/>
                        <a:sym typeface="Arial"/>
                      </a:endParaRPr>
                    </a:p>
                  </p:txBody>
                </p:sp>
              </p:grpSp>
              <p:pic>
                <p:nvPicPr>
                  <p:cNvPr id="1124" name="Google Shape;1124;p80"/>
                  <p:cNvPicPr preferRelativeResize="0"/>
                  <p:nvPr/>
                </p:nvPicPr>
                <p:blipFill rotWithShape="1">
                  <a:blip r:embed="rId5">
                    <a:alphaModFix/>
                  </a:blip>
                  <a:srcRect/>
                  <a:stretch/>
                </p:blipFill>
                <p:spPr>
                  <a:xfrm>
                    <a:off x="475877" y="3734464"/>
                    <a:ext cx="866543" cy="668044"/>
                  </a:xfrm>
                  <a:prstGeom prst="rect">
                    <a:avLst/>
                  </a:prstGeom>
                  <a:noFill/>
                  <a:ln>
                    <a:noFill/>
                  </a:ln>
                </p:spPr>
              </p:pic>
            </p:grpSp>
            <p:sp>
              <p:nvSpPr>
                <p:cNvPr id="1125" name="Google Shape;1125;p80"/>
                <p:cNvSpPr txBox="1"/>
                <p:nvPr/>
              </p:nvSpPr>
              <p:spPr>
                <a:xfrm rot="3824">
                  <a:off x="2407054" y="3444953"/>
                  <a:ext cx="1078801" cy="2772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400" b="1" i="0" u="none" strike="noStrike" cap="none">
                      <a:solidFill>
                        <a:srgbClr val="000000"/>
                      </a:solidFill>
                      <a:latin typeface="Arial"/>
                      <a:ea typeface="Arial"/>
                      <a:cs typeface="Arial"/>
                      <a:sym typeface="Arial"/>
                    </a:rPr>
                    <a:t>UGT1A4</a:t>
                  </a:r>
                  <a:endParaRPr sz="2400" b="1"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400" b="1" i="0" u="none" strike="noStrike" cap="none">
                      <a:solidFill>
                        <a:srgbClr val="000000"/>
                      </a:solidFill>
                      <a:latin typeface="Arial"/>
                      <a:ea typeface="Arial"/>
                      <a:cs typeface="Arial"/>
                      <a:sym typeface="Arial"/>
                    </a:rPr>
                    <a:t>substrate</a:t>
                  </a:r>
                  <a:endParaRPr sz="2400" b="1" i="0" u="none" strike="noStrike" cap="none">
                    <a:solidFill>
                      <a:srgbClr val="000000"/>
                    </a:solidFill>
                    <a:latin typeface="Arial"/>
                    <a:ea typeface="Arial"/>
                    <a:cs typeface="Arial"/>
                    <a:sym typeface="Arial"/>
                  </a:endParaRPr>
                </a:p>
              </p:txBody>
            </p:sp>
          </p:grpSp>
          <p:pic>
            <p:nvPicPr>
              <p:cNvPr id="1126" name="Google Shape;1126;p80" descr="clipped result image"/>
              <p:cNvPicPr preferRelativeResize="0"/>
              <p:nvPr/>
            </p:nvPicPr>
            <p:blipFill rotWithShape="1">
              <a:blip r:embed="rId6">
                <a:alphaModFix/>
              </a:blip>
              <a:srcRect/>
              <a:stretch/>
            </p:blipFill>
            <p:spPr>
              <a:xfrm>
                <a:off x="4407862" y="3526172"/>
                <a:ext cx="73303" cy="72771"/>
              </a:xfrm>
              <a:prstGeom prst="rect">
                <a:avLst/>
              </a:prstGeom>
              <a:noFill/>
              <a:ln>
                <a:noFill/>
              </a:ln>
            </p:spPr>
          </p:pic>
        </p:grpSp>
        <p:grpSp>
          <p:nvGrpSpPr>
            <p:cNvPr id="1127" name="Google Shape;1127;p80"/>
            <p:cNvGrpSpPr/>
            <p:nvPr/>
          </p:nvGrpSpPr>
          <p:grpSpPr>
            <a:xfrm>
              <a:off x="840593" y="3766027"/>
              <a:ext cx="1390180" cy="559927"/>
              <a:chOff x="840593" y="3766027"/>
              <a:chExt cx="1390180" cy="559927"/>
            </a:xfrm>
          </p:grpSpPr>
          <p:pic>
            <p:nvPicPr>
              <p:cNvPr id="1128" name="Google Shape;1128;p80"/>
              <p:cNvPicPr preferRelativeResize="0"/>
              <p:nvPr/>
            </p:nvPicPr>
            <p:blipFill>
              <a:blip r:embed="rId7">
                <a:alphaModFix/>
              </a:blip>
              <a:stretch>
                <a:fillRect/>
              </a:stretch>
            </p:blipFill>
            <p:spPr>
              <a:xfrm flipH="1">
                <a:off x="840593" y="3963615"/>
                <a:ext cx="365904" cy="357570"/>
              </a:xfrm>
              <a:prstGeom prst="rect">
                <a:avLst/>
              </a:prstGeom>
              <a:noFill/>
              <a:ln>
                <a:noFill/>
              </a:ln>
              <a:effectLst>
                <a:outerShdw blurRad="28575" dist="9525" algn="bl" rotWithShape="0">
                  <a:srgbClr val="000000">
                    <a:alpha val="21000"/>
                  </a:srgbClr>
                </a:outerShdw>
              </a:effectLst>
            </p:spPr>
          </p:pic>
          <p:pic>
            <p:nvPicPr>
              <p:cNvPr id="1129" name="Google Shape;1129;p80"/>
              <p:cNvPicPr preferRelativeResize="0"/>
              <p:nvPr/>
            </p:nvPicPr>
            <p:blipFill>
              <a:blip r:embed="rId7">
                <a:alphaModFix/>
              </a:blip>
              <a:stretch>
                <a:fillRect/>
              </a:stretch>
            </p:blipFill>
            <p:spPr>
              <a:xfrm flipH="1">
                <a:off x="1071175" y="3968384"/>
                <a:ext cx="365904" cy="357570"/>
              </a:xfrm>
              <a:prstGeom prst="rect">
                <a:avLst/>
              </a:prstGeom>
              <a:noFill/>
              <a:ln>
                <a:noFill/>
              </a:ln>
              <a:effectLst>
                <a:outerShdw blurRad="28575" dist="9525" algn="bl" rotWithShape="0">
                  <a:srgbClr val="000000">
                    <a:alpha val="21000"/>
                  </a:srgbClr>
                </a:outerShdw>
              </a:effectLst>
            </p:spPr>
          </p:pic>
          <p:pic>
            <p:nvPicPr>
              <p:cNvPr id="1130" name="Google Shape;1130;p80"/>
              <p:cNvPicPr preferRelativeResize="0"/>
              <p:nvPr/>
            </p:nvPicPr>
            <p:blipFill>
              <a:blip r:embed="rId7">
                <a:alphaModFix/>
              </a:blip>
              <a:stretch>
                <a:fillRect/>
              </a:stretch>
            </p:blipFill>
            <p:spPr>
              <a:xfrm flipH="1">
                <a:off x="1864869" y="3858618"/>
                <a:ext cx="365904" cy="357570"/>
              </a:xfrm>
              <a:prstGeom prst="rect">
                <a:avLst/>
              </a:prstGeom>
              <a:noFill/>
              <a:ln>
                <a:noFill/>
              </a:ln>
              <a:effectLst>
                <a:outerShdw blurRad="28575" dist="9525" algn="bl" rotWithShape="0">
                  <a:srgbClr val="000000">
                    <a:alpha val="21000"/>
                  </a:srgbClr>
                </a:outerShdw>
              </a:effectLst>
            </p:spPr>
          </p:pic>
          <p:pic>
            <p:nvPicPr>
              <p:cNvPr id="1131" name="Google Shape;1131;p80"/>
              <p:cNvPicPr preferRelativeResize="0"/>
              <p:nvPr/>
            </p:nvPicPr>
            <p:blipFill>
              <a:blip r:embed="rId7">
                <a:alphaModFix/>
              </a:blip>
              <a:stretch>
                <a:fillRect/>
              </a:stretch>
            </p:blipFill>
            <p:spPr>
              <a:xfrm flipH="1">
                <a:off x="1828932" y="3766027"/>
                <a:ext cx="389172" cy="380303"/>
              </a:xfrm>
              <a:prstGeom prst="rect">
                <a:avLst/>
              </a:prstGeom>
              <a:noFill/>
              <a:ln>
                <a:noFill/>
              </a:ln>
              <a:effectLst>
                <a:outerShdw blurRad="28575" dist="9525" algn="bl" rotWithShape="0">
                  <a:srgbClr val="000000">
                    <a:alpha val="21000"/>
                  </a:srgbClr>
                </a:outerShdw>
              </a:effectLst>
            </p:spPr>
          </p:pic>
        </p:grpSp>
      </p:grpSp>
      <p:sp>
        <p:nvSpPr>
          <p:cNvPr id="1132" name="Google Shape;1132;p80"/>
          <p:cNvSpPr/>
          <p:nvPr/>
        </p:nvSpPr>
        <p:spPr>
          <a:xfrm>
            <a:off x="6051525" y="1612050"/>
            <a:ext cx="1688700" cy="3312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80"/>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80"/>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grpSp>
        <p:nvGrpSpPr>
          <p:cNvPr id="1139" name="Google Shape;1139;p81"/>
          <p:cNvGrpSpPr/>
          <p:nvPr/>
        </p:nvGrpSpPr>
        <p:grpSpPr>
          <a:xfrm>
            <a:off x="66273" y="-80455"/>
            <a:ext cx="9467955" cy="4861765"/>
            <a:chOff x="219224" y="2029202"/>
            <a:chExt cx="4472768" cy="2296752"/>
          </a:xfrm>
        </p:grpSpPr>
        <p:grpSp>
          <p:nvGrpSpPr>
            <p:cNvPr id="1140" name="Google Shape;1140;p81"/>
            <p:cNvGrpSpPr/>
            <p:nvPr/>
          </p:nvGrpSpPr>
          <p:grpSpPr>
            <a:xfrm>
              <a:off x="219224" y="2029202"/>
              <a:ext cx="4472768" cy="2042034"/>
              <a:chOff x="2089330" y="2987695"/>
              <a:chExt cx="2969768" cy="1355842"/>
            </a:xfrm>
          </p:grpSpPr>
          <p:grpSp>
            <p:nvGrpSpPr>
              <p:cNvPr id="1141" name="Google Shape;1141;p81"/>
              <p:cNvGrpSpPr/>
              <p:nvPr/>
            </p:nvGrpSpPr>
            <p:grpSpPr>
              <a:xfrm>
                <a:off x="2089330" y="2987695"/>
                <a:ext cx="2969768" cy="1355842"/>
                <a:chOff x="2013130" y="2759095"/>
                <a:chExt cx="2969768" cy="1355842"/>
              </a:xfrm>
            </p:grpSpPr>
            <p:grpSp>
              <p:nvGrpSpPr>
                <p:cNvPr id="1142" name="Google Shape;1142;p81"/>
                <p:cNvGrpSpPr/>
                <p:nvPr/>
              </p:nvGrpSpPr>
              <p:grpSpPr>
                <a:xfrm>
                  <a:off x="2013130" y="2759095"/>
                  <a:ext cx="2969768" cy="1355842"/>
                  <a:chOff x="475877" y="3456468"/>
                  <a:chExt cx="2969768" cy="1355842"/>
                </a:xfrm>
              </p:grpSpPr>
              <p:grpSp>
                <p:nvGrpSpPr>
                  <p:cNvPr id="1143" name="Google Shape;1143;p81"/>
                  <p:cNvGrpSpPr/>
                  <p:nvPr/>
                </p:nvGrpSpPr>
                <p:grpSpPr>
                  <a:xfrm>
                    <a:off x="666053" y="3456468"/>
                    <a:ext cx="2779592" cy="1355842"/>
                    <a:chOff x="559556" y="3574008"/>
                    <a:chExt cx="2779592" cy="1355842"/>
                  </a:xfrm>
                </p:grpSpPr>
                <p:grpSp>
                  <p:nvGrpSpPr>
                    <p:cNvPr id="1144" name="Google Shape;1144;p81"/>
                    <p:cNvGrpSpPr/>
                    <p:nvPr/>
                  </p:nvGrpSpPr>
                  <p:grpSpPr>
                    <a:xfrm>
                      <a:off x="559556" y="3574008"/>
                      <a:ext cx="2303560" cy="1355842"/>
                      <a:chOff x="530981" y="1011783"/>
                      <a:chExt cx="2303560" cy="1355842"/>
                    </a:xfrm>
                  </p:grpSpPr>
                  <p:pic>
                    <p:nvPicPr>
                      <p:cNvPr id="1145" name="Google Shape;1145;p81" descr="Resultado de imagen para sheep png"/>
                      <p:cNvPicPr preferRelativeResize="0"/>
                      <p:nvPr/>
                    </p:nvPicPr>
                    <p:blipFill rotWithShape="1">
                      <a:blip r:embed="rId3">
                        <a:alphaModFix/>
                      </a:blip>
                      <a:srcRect b="14266"/>
                      <a:stretch/>
                    </p:blipFill>
                    <p:spPr>
                      <a:xfrm>
                        <a:off x="530981" y="1406525"/>
                        <a:ext cx="1229200" cy="961100"/>
                      </a:xfrm>
                      <a:prstGeom prst="rect">
                        <a:avLst/>
                      </a:prstGeom>
                      <a:noFill/>
                      <a:ln>
                        <a:noFill/>
                      </a:ln>
                    </p:spPr>
                  </p:pic>
                  <p:pic>
                    <p:nvPicPr>
                      <p:cNvPr id="1146" name="Google Shape;1146;p81" descr="Resultado de imagen para razor png"/>
                      <p:cNvPicPr preferRelativeResize="0"/>
                      <p:nvPr/>
                    </p:nvPicPr>
                    <p:blipFill rotWithShape="1">
                      <a:blip r:embed="rId4">
                        <a:alphaModFix/>
                      </a:blip>
                      <a:srcRect/>
                      <a:stretch/>
                    </p:blipFill>
                    <p:spPr>
                      <a:xfrm rot="1763312">
                        <a:off x="1535061" y="1241041"/>
                        <a:ext cx="1161600" cy="866556"/>
                      </a:xfrm>
                      <a:prstGeom prst="rect">
                        <a:avLst/>
                      </a:prstGeom>
                      <a:noFill/>
                      <a:ln>
                        <a:noFill/>
                      </a:ln>
                    </p:spPr>
                  </p:pic>
                </p:grpSp>
                <p:sp>
                  <p:nvSpPr>
                    <p:cNvPr id="1147" name="Google Shape;1147;p81"/>
                    <p:cNvSpPr txBox="1"/>
                    <p:nvPr/>
                  </p:nvSpPr>
                  <p:spPr>
                    <a:xfrm rot="-129833">
                      <a:off x="2292977" y="3980552"/>
                      <a:ext cx="1040842" cy="298718"/>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900"/>
                        <a:buFont typeface="Arial"/>
                        <a:buNone/>
                      </a:pPr>
                      <a:r>
                        <a:rPr lang="en" sz="2300" b="1" i="0" u="none" strike="noStrike" cap="none">
                          <a:solidFill>
                            <a:srgbClr val="000000"/>
                          </a:solidFill>
                          <a:latin typeface="Arial"/>
                          <a:ea typeface="Arial"/>
                          <a:cs typeface="Arial"/>
                          <a:sym typeface="Arial"/>
                        </a:rPr>
                        <a:t>UGT1A4</a:t>
                      </a:r>
                      <a:endParaRPr sz="2900"/>
                    </a:p>
                    <a:p>
                      <a:pPr marL="0" marR="0" lvl="0" indent="0" algn="l" rtl="0">
                        <a:lnSpc>
                          <a:spcPct val="80000"/>
                        </a:lnSpc>
                        <a:spcBef>
                          <a:spcPts val="0"/>
                        </a:spcBef>
                        <a:spcAft>
                          <a:spcPts val="0"/>
                        </a:spcAft>
                        <a:buClr>
                          <a:srgbClr val="000000"/>
                        </a:buClr>
                        <a:buSzPts val="900"/>
                        <a:buFont typeface="Arial"/>
                        <a:buNone/>
                      </a:pPr>
                      <a:r>
                        <a:rPr lang="en" sz="2300" b="1" i="0" u="none" strike="noStrike" cap="none">
                          <a:solidFill>
                            <a:srgbClr val="FFFFFF"/>
                          </a:solidFill>
                          <a:latin typeface="Arial"/>
                          <a:ea typeface="Arial"/>
                          <a:cs typeface="Arial"/>
                          <a:sym typeface="Arial"/>
                        </a:rPr>
                        <a:t>inducer   </a:t>
                      </a:r>
                      <a:endParaRPr sz="2300" b="1" i="0" u="none" strike="noStrike" cap="none">
                        <a:solidFill>
                          <a:srgbClr val="FFFFFF"/>
                        </a:solidFill>
                        <a:latin typeface="Arial"/>
                        <a:ea typeface="Arial"/>
                        <a:cs typeface="Arial"/>
                        <a:sym typeface="Arial"/>
                      </a:endParaRPr>
                    </a:p>
                  </p:txBody>
                </p:sp>
              </p:grpSp>
              <p:pic>
                <p:nvPicPr>
                  <p:cNvPr id="1148" name="Google Shape;1148;p81"/>
                  <p:cNvPicPr preferRelativeResize="0"/>
                  <p:nvPr/>
                </p:nvPicPr>
                <p:blipFill rotWithShape="1">
                  <a:blip r:embed="rId5">
                    <a:alphaModFix/>
                  </a:blip>
                  <a:srcRect/>
                  <a:stretch/>
                </p:blipFill>
                <p:spPr>
                  <a:xfrm>
                    <a:off x="475877" y="3734464"/>
                    <a:ext cx="866543" cy="668044"/>
                  </a:xfrm>
                  <a:prstGeom prst="rect">
                    <a:avLst/>
                  </a:prstGeom>
                  <a:noFill/>
                  <a:ln>
                    <a:noFill/>
                  </a:ln>
                </p:spPr>
              </p:pic>
            </p:grpSp>
            <p:sp>
              <p:nvSpPr>
                <p:cNvPr id="1149" name="Google Shape;1149;p81"/>
                <p:cNvSpPr txBox="1"/>
                <p:nvPr/>
              </p:nvSpPr>
              <p:spPr>
                <a:xfrm rot="3824">
                  <a:off x="2407054" y="3444953"/>
                  <a:ext cx="1078801" cy="2772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400" b="1" i="0" u="none" strike="noStrike" cap="none">
                      <a:solidFill>
                        <a:srgbClr val="000000"/>
                      </a:solidFill>
                      <a:latin typeface="Arial"/>
                      <a:ea typeface="Arial"/>
                      <a:cs typeface="Arial"/>
                      <a:sym typeface="Arial"/>
                    </a:rPr>
                    <a:t>UGT1A4</a:t>
                  </a:r>
                  <a:endParaRPr sz="2400" b="1"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400" b="1" i="0" u="none" strike="noStrike" cap="none">
                      <a:solidFill>
                        <a:srgbClr val="000000"/>
                      </a:solidFill>
                      <a:latin typeface="Arial"/>
                      <a:ea typeface="Arial"/>
                      <a:cs typeface="Arial"/>
                      <a:sym typeface="Arial"/>
                    </a:rPr>
                    <a:t>substrate</a:t>
                  </a:r>
                  <a:endParaRPr sz="2400" b="1" i="0" u="none" strike="noStrike" cap="none">
                    <a:solidFill>
                      <a:srgbClr val="000000"/>
                    </a:solidFill>
                    <a:latin typeface="Arial"/>
                    <a:ea typeface="Arial"/>
                    <a:cs typeface="Arial"/>
                    <a:sym typeface="Arial"/>
                  </a:endParaRPr>
                </a:p>
              </p:txBody>
            </p:sp>
          </p:grpSp>
          <p:pic>
            <p:nvPicPr>
              <p:cNvPr id="1150" name="Google Shape;1150;p81" descr="clipped result image"/>
              <p:cNvPicPr preferRelativeResize="0"/>
              <p:nvPr/>
            </p:nvPicPr>
            <p:blipFill rotWithShape="1">
              <a:blip r:embed="rId6">
                <a:alphaModFix/>
              </a:blip>
              <a:srcRect/>
              <a:stretch/>
            </p:blipFill>
            <p:spPr>
              <a:xfrm>
                <a:off x="4407862" y="3526172"/>
                <a:ext cx="73303" cy="72771"/>
              </a:xfrm>
              <a:prstGeom prst="rect">
                <a:avLst/>
              </a:prstGeom>
              <a:noFill/>
              <a:ln>
                <a:noFill/>
              </a:ln>
            </p:spPr>
          </p:pic>
        </p:grpSp>
        <p:grpSp>
          <p:nvGrpSpPr>
            <p:cNvPr id="1151" name="Google Shape;1151;p81"/>
            <p:cNvGrpSpPr/>
            <p:nvPr/>
          </p:nvGrpSpPr>
          <p:grpSpPr>
            <a:xfrm>
              <a:off x="840593" y="3766027"/>
              <a:ext cx="1390180" cy="559927"/>
              <a:chOff x="840593" y="3766027"/>
              <a:chExt cx="1390180" cy="559927"/>
            </a:xfrm>
          </p:grpSpPr>
          <p:pic>
            <p:nvPicPr>
              <p:cNvPr id="1152" name="Google Shape;1152;p81"/>
              <p:cNvPicPr preferRelativeResize="0"/>
              <p:nvPr/>
            </p:nvPicPr>
            <p:blipFill>
              <a:blip r:embed="rId7">
                <a:alphaModFix/>
              </a:blip>
              <a:stretch>
                <a:fillRect/>
              </a:stretch>
            </p:blipFill>
            <p:spPr>
              <a:xfrm flipH="1">
                <a:off x="840593" y="3963615"/>
                <a:ext cx="365904" cy="357570"/>
              </a:xfrm>
              <a:prstGeom prst="rect">
                <a:avLst/>
              </a:prstGeom>
              <a:noFill/>
              <a:ln>
                <a:noFill/>
              </a:ln>
              <a:effectLst>
                <a:outerShdw blurRad="28575" dist="9525" algn="bl" rotWithShape="0">
                  <a:srgbClr val="000000">
                    <a:alpha val="21000"/>
                  </a:srgbClr>
                </a:outerShdw>
              </a:effectLst>
            </p:spPr>
          </p:pic>
          <p:pic>
            <p:nvPicPr>
              <p:cNvPr id="1153" name="Google Shape;1153;p81"/>
              <p:cNvPicPr preferRelativeResize="0"/>
              <p:nvPr/>
            </p:nvPicPr>
            <p:blipFill>
              <a:blip r:embed="rId7">
                <a:alphaModFix/>
              </a:blip>
              <a:stretch>
                <a:fillRect/>
              </a:stretch>
            </p:blipFill>
            <p:spPr>
              <a:xfrm flipH="1">
                <a:off x="1071175" y="3968384"/>
                <a:ext cx="365904" cy="357570"/>
              </a:xfrm>
              <a:prstGeom prst="rect">
                <a:avLst/>
              </a:prstGeom>
              <a:noFill/>
              <a:ln>
                <a:noFill/>
              </a:ln>
              <a:effectLst>
                <a:outerShdw blurRad="28575" dist="9525" algn="bl" rotWithShape="0">
                  <a:srgbClr val="000000">
                    <a:alpha val="21000"/>
                  </a:srgbClr>
                </a:outerShdw>
              </a:effectLst>
            </p:spPr>
          </p:pic>
          <p:pic>
            <p:nvPicPr>
              <p:cNvPr id="1154" name="Google Shape;1154;p81"/>
              <p:cNvPicPr preferRelativeResize="0"/>
              <p:nvPr/>
            </p:nvPicPr>
            <p:blipFill>
              <a:blip r:embed="rId7">
                <a:alphaModFix/>
              </a:blip>
              <a:stretch>
                <a:fillRect/>
              </a:stretch>
            </p:blipFill>
            <p:spPr>
              <a:xfrm flipH="1">
                <a:off x="1864869" y="3858618"/>
                <a:ext cx="365904" cy="357570"/>
              </a:xfrm>
              <a:prstGeom prst="rect">
                <a:avLst/>
              </a:prstGeom>
              <a:noFill/>
              <a:ln>
                <a:noFill/>
              </a:ln>
              <a:effectLst>
                <a:outerShdw blurRad="28575" dist="9525" algn="bl" rotWithShape="0">
                  <a:srgbClr val="000000">
                    <a:alpha val="21000"/>
                  </a:srgbClr>
                </a:outerShdw>
              </a:effectLst>
            </p:spPr>
          </p:pic>
          <p:pic>
            <p:nvPicPr>
              <p:cNvPr id="1155" name="Google Shape;1155;p81"/>
              <p:cNvPicPr preferRelativeResize="0"/>
              <p:nvPr/>
            </p:nvPicPr>
            <p:blipFill>
              <a:blip r:embed="rId7">
                <a:alphaModFix/>
              </a:blip>
              <a:stretch>
                <a:fillRect/>
              </a:stretch>
            </p:blipFill>
            <p:spPr>
              <a:xfrm flipH="1">
                <a:off x="1828932" y="3766027"/>
                <a:ext cx="389172" cy="380303"/>
              </a:xfrm>
              <a:prstGeom prst="rect">
                <a:avLst/>
              </a:prstGeom>
              <a:noFill/>
              <a:ln>
                <a:noFill/>
              </a:ln>
              <a:effectLst>
                <a:outerShdw blurRad="28575" dist="9525" algn="bl" rotWithShape="0">
                  <a:srgbClr val="000000">
                    <a:alpha val="21000"/>
                  </a:srgbClr>
                </a:outerShdw>
              </a:effectLst>
            </p:spPr>
          </p:pic>
        </p:grpSp>
      </p:grpSp>
      <p:sp>
        <p:nvSpPr>
          <p:cNvPr id="1156" name="Google Shape;1156;p81"/>
          <p:cNvSpPr txBox="1"/>
          <p:nvPr/>
        </p:nvSpPr>
        <p:spPr>
          <a:xfrm rot="4128">
            <a:off x="5766373" y="2568850"/>
            <a:ext cx="3996903" cy="29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in</a:t>
            </a:r>
            <a:r>
              <a:rPr lang="en" sz="2400" b="1" i="0" u="sng" strike="noStrike" cap="none">
                <a:solidFill>
                  <a:srgbClr val="000000"/>
                </a:solidFill>
                <a:latin typeface="Arial"/>
                <a:ea typeface="Arial"/>
                <a:cs typeface="Arial"/>
                <a:sym typeface="Arial"/>
              </a:rPr>
              <a:t>D</a:t>
            </a:r>
            <a:r>
              <a:rPr lang="en" sz="2400" b="0" i="0" u="none" strike="noStrike" cap="none">
                <a:solidFill>
                  <a:srgbClr val="000000"/>
                </a:solidFill>
                <a:latin typeface="Arial"/>
                <a:ea typeface="Arial"/>
                <a:cs typeface="Arial"/>
                <a:sym typeface="Arial"/>
              </a:rPr>
              <a:t>ucer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 </a:t>
            </a:r>
            <a:r>
              <a:rPr lang="en" sz="2400" b="1" i="0" u="sng" strike="noStrike" cap="none">
                <a:solidFill>
                  <a:srgbClr val="000000"/>
                </a:solidFill>
                <a:latin typeface="Arial"/>
                <a:ea typeface="Arial"/>
                <a:cs typeface="Arial"/>
                <a:sym typeface="Arial"/>
              </a:rPr>
              <a:t>D</a:t>
            </a:r>
            <a:r>
              <a:rPr lang="en" sz="2400" b="0" i="0" u="none" strike="noStrike" cap="none">
                <a:solidFill>
                  <a:srgbClr val="000000"/>
                </a:solidFill>
                <a:latin typeface="Arial"/>
                <a:ea typeface="Arial"/>
                <a:cs typeface="Arial"/>
                <a:sym typeface="Arial"/>
              </a:rPr>
              <a:t>own and </a:t>
            </a:r>
            <a:r>
              <a:rPr lang="en" sz="2400" b="1" i="0" u="sng" strike="noStrike" cap="none">
                <a:solidFill>
                  <a:srgbClr val="000000"/>
                </a:solidFill>
              </a:rPr>
              <a:t>D</a:t>
            </a:r>
            <a:r>
              <a:rPr lang="en" sz="2400" b="0" i="0" u="none" strike="noStrike" cap="none">
                <a:solidFill>
                  <a:srgbClr val="000000"/>
                </a:solidFill>
                <a:latin typeface="Arial"/>
                <a:ea typeface="Arial"/>
                <a:cs typeface="Arial"/>
                <a:sym typeface="Arial"/>
              </a:rPr>
              <a:t>elayed</a:t>
            </a:r>
            <a:endParaRPr sz="1900" b="0" i="0" u="none" strike="noStrike" cap="none">
              <a:solidFill>
                <a:srgbClr val="000000"/>
              </a:solidFill>
              <a:latin typeface="Arial"/>
              <a:ea typeface="Arial"/>
              <a:cs typeface="Arial"/>
              <a:sym typeface="Arial"/>
            </a:endParaRPr>
          </a:p>
        </p:txBody>
      </p:sp>
      <p:sp>
        <p:nvSpPr>
          <p:cNvPr id="1157" name="Google Shape;1157;p8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8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grpSp>
        <p:nvGrpSpPr>
          <p:cNvPr id="1159" name="Google Shape;1159;p81"/>
          <p:cNvGrpSpPr/>
          <p:nvPr/>
        </p:nvGrpSpPr>
        <p:grpSpPr>
          <a:xfrm>
            <a:off x="4821196" y="2764351"/>
            <a:ext cx="858553" cy="658830"/>
            <a:chOff x="3132192" y="1605976"/>
            <a:chExt cx="2534100" cy="1944600"/>
          </a:xfrm>
        </p:grpSpPr>
        <p:sp>
          <p:nvSpPr>
            <p:cNvPr id="1160" name="Google Shape;1160;p81"/>
            <p:cNvSpPr/>
            <p:nvPr/>
          </p:nvSpPr>
          <p:spPr>
            <a:xfrm rot="10800000" flipH="1">
              <a:off x="3132192" y="1605976"/>
              <a:ext cx="2534100" cy="194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1" name="Google Shape;1161;p81" descr="clipped result image"/>
            <p:cNvPicPr preferRelativeResize="0"/>
            <p:nvPr/>
          </p:nvPicPr>
          <p:blipFill rotWithShape="1">
            <a:blip r:embed="rId8">
              <a:alphaModFix/>
            </a:blip>
            <a:srcRect/>
            <a:stretch/>
          </p:blipFill>
          <p:spPr>
            <a:xfrm>
              <a:off x="3859341" y="2128157"/>
              <a:ext cx="1087977" cy="1080040"/>
            </a:xfrm>
            <a:prstGeom prst="rect">
              <a:avLst/>
            </a:prstGeom>
            <a:noFill/>
            <a:ln>
              <a:noFill/>
            </a:ln>
          </p:spPr>
        </p:pic>
      </p:gr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grpSp>
        <p:nvGrpSpPr>
          <p:cNvPr id="1166" name="Google Shape;1166;p82"/>
          <p:cNvGrpSpPr/>
          <p:nvPr/>
        </p:nvGrpSpPr>
        <p:grpSpPr>
          <a:xfrm>
            <a:off x="66273" y="-80455"/>
            <a:ext cx="9200696" cy="4861765"/>
            <a:chOff x="219224" y="2029202"/>
            <a:chExt cx="4346512" cy="2296752"/>
          </a:xfrm>
        </p:grpSpPr>
        <p:grpSp>
          <p:nvGrpSpPr>
            <p:cNvPr id="1167" name="Google Shape;1167;p82"/>
            <p:cNvGrpSpPr/>
            <p:nvPr/>
          </p:nvGrpSpPr>
          <p:grpSpPr>
            <a:xfrm>
              <a:off x="219224" y="2029202"/>
              <a:ext cx="4346512" cy="2042034"/>
              <a:chOff x="2089330" y="2987695"/>
              <a:chExt cx="2885938" cy="1355842"/>
            </a:xfrm>
          </p:grpSpPr>
          <p:grpSp>
            <p:nvGrpSpPr>
              <p:cNvPr id="1168" name="Google Shape;1168;p82"/>
              <p:cNvGrpSpPr/>
              <p:nvPr/>
            </p:nvGrpSpPr>
            <p:grpSpPr>
              <a:xfrm>
                <a:off x="2089330" y="2987695"/>
                <a:ext cx="2885938" cy="1355842"/>
                <a:chOff x="2013130" y="2759095"/>
                <a:chExt cx="2885938" cy="1355842"/>
              </a:xfrm>
            </p:grpSpPr>
            <p:grpSp>
              <p:nvGrpSpPr>
                <p:cNvPr id="1169" name="Google Shape;1169;p82"/>
                <p:cNvGrpSpPr/>
                <p:nvPr/>
              </p:nvGrpSpPr>
              <p:grpSpPr>
                <a:xfrm>
                  <a:off x="2013130" y="2759095"/>
                  <a:ext cx="2885938" cy="1355842"/>
                  <a:chOff x="475877" y="3456468"/>
                  <a:chExt cx="2885938" cy="1355842"/>
                </a:xfrm>
              </p:grpSpPr>
              <p:grpSp>
                <p:nvGrpSpPr>
                  <p:cNvPr id="1170" name="Google Shape;1170;p82"/>
                  <p:cNvGrpSpPr/>
                  <p:nvPr/>
                </p:nvGrpSpPr>
                <p:grpSpPr>
                  <a:xfrm>
                    <a:off x="666053" y="3456468"/>
                    <a:ext cx="2695762" cy="1355842"/>
                    <a:chOff x="559556" y="3574008"/>
                    <a:chExt cx="2695762" cy="1355842"/>
                  </a:xfrm>
                </p:grpSpPr>
                <p:grpSp>
                  <p:nvGrpSpPr>
                    <p:cNvPr id="1171" name="Google Shape;1171;p82"/>
                    <p:cNvGrpSpPr/>
                    <p:nvPr/>
                  </p:nvGrpSpPr>
                  <p:grpSpPr>
                    <a:xfrm>
                      <a:off x="559556" y="3574008"/>
                      <a:ext cx="2303560" cy="1355842"/>
                      <a:chOff x="530981" y="1011783"/>
                      <a:chExt cx="2303560" cy="1355842"/>
                    </a:xfrm>
                  </p:grpSpPr>
                  <p:pic>
                    <p:nvPicPr>
                      <p:cNvPr id="1172" name="Google Shape;1172;p82" descr="Resultado de imagen para sheep png"/>
                      <p:cNvPicPr preferRelativeResize="0"/>
                      <p:nvPr/>
                    </p:nvPicPr>
                    <p:blipFill rotWithShape="1">
                      <a:blip r:embed="rId3">
                        <a:alphaModFix/>
                      </a:blip>
                      <a:srcRect b="14266"/>
                      <a:stretch/>
                    </p:blipFill>
                    <p:spPr>
                      <a:xfrm>
                        <a:off x="530981" y="1406525"/>
                        <a:ext cx="1229200" cy="961100"/>
                      </a:xfrm>
                      <a:prstGeom prst="rect">
                        <a:avLst/>
                      </a:prstGeom>
                      <a:noFill/>
                      <a:ln>
                        <a:noFill/>
                      </a:ln>
                    </p:spPr>
                  </p:pic>
                  <p:pic>
                    <p:nvPicPr>
                      <p:cNvPr id="1173" name="Google Shape;1173;p82" descr="Resultado de imagen para razor png"/>
                      <p:cNvPicPr preferRelativeResize="0"/>
                      <p:nvPr/>
                    </p:nvPicPr>
                    <p:blipFill rotWithShape="1">
                      <a:blip r:embed="rId4">
                        <a:alphaModFix/>
                      </a:blip>
                      <a:srcRect/>
                      <a:stretch/>
                    </p:blipFill>
                    <p:spPr>
                      <a:xfrm rot="1763312">
                        <a:off x="1535061" y="1241041"/>
                        <a:ext cx="1161600" cy="866556"/>
                      </a:xfrm>
                      <a:prstGeom prst="rect">
                        <a:avLst/>
                      </a:prstGeom>
                      <a:noFill/>
                      <a:ln>
                        <a:noFill/>
                      </a:ln>
                    </p:spPr>
                  </p:pic>
                </p:grpSp>
                <p:sp>
                  <p:nvSpPr>
                    <p:cNvPr id="1174" name="Google Shape;1174;p82"/>
                    <p:cNvSpPr txBox="1"/>
                    <p:nvPr/>
                  </p:nvSpPr>
                  <p:spPr>
                    <a:xfrm rot="-129755">
                      <a:off x="1747583" y="3965273"/>
                      <a:ext cx="1502570" cy="298718"/>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900"/>
                        <a:buFont typeface="Arial"/>
                        <a:buNone/>
                      </a:pPr>
                      <a:r>
                        <a:rPr lang="en" sz="2300" b="1"/>
                        <a:t>Carbamazepine (Tegretol)</a:t>
                      </a:r>
                      <a:endParaRPr sz="2300" b="1" i="0" u="none" strike="noStrike" cap="none">
                        <a:solidFill>
                          <a:srgbClr val="FFFFFF"/>
                        </a:solidFill>
                        <a:latin typeface="Arial"/>
                        <a:ea typeface="Arial"/>
                        <a:cs typeface="Arial"/>
                        <a:sym typeface="Arial"/>
                      </a:endParaRPr>
                    </a:p>
                  </p:txBody>
                </p:sp>
              </p:grpSp>
              <p:pic>
                <p:nvPicPr>
                  <p:cNvPr id="1175" name="Google Shape;1175;p82"/>
                  <p:cNvPicPr preferRelativeResize="0"/>
                  <p:nvPr/>
                </p:nvPicPr>
                <p:blipFill rotWithShape="1">
                  <a:blip r:embed="rId5">
                    <a:alphaModFix/>
                  </a:blip>
                  <a:srcRect/>
                  <a:stretch/>
                </p:blipFill>
                <p:spPr>
                  <a:xfrm>
                    <a:off x="475877" y="3734464"/>
                    <a:ext cx="866543" cy="668044"/>
                  </a:xfrm>
                  <a:prstGeom prst="rect">
                    <a:avLst/>
                  </a:prstGeom>
                  <a:noFill/>
                  <a:ln>
                    <a:noFill/>
                  </a:ln>
                </p:spPr>
              </p:pic>
            </p:grpSp>
            <p:sp>
              <p:nvSpPr>
                <p:cNvPr id="1176" name="Google Shape;1176;p82"/>
                <p:cNvSpPr txBox="1"/>
                <p:nvPr/>
              </p:nvSpPr>
              <p:spPr>
                <a:xfrm rot="3824">
                  <a:off x="2407054" y="3444953"/>
                  <a:ext cx="1078801" cy="2772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400" b="1" i="0" u="none" strike="noStrike" cap="none">
                      <a:solidFill>
                        <a:srgbClr val="000000"/>
                      </a:solidFill>
                      <a:latin typeface="Arial"/>
                      <a:ea typeface="Arial"/>
                      <a:cs typeface="Arial"/>
                      <a:sym typeface="Arial"/>
                    </a:rPr>
                    <a:t>UGT1A4</a:t>
                  </a:r>
                  <a:endParaRPr sz="2400" b="1"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400" b="1" i="0" u="none" strike="noStrike" cap="none">
                      <a:solidFill>
                        <a:srgbClr val="000000"/>
                      </a:solidFill>
                      <a:latin typeface="Arial"/>
                      <a:ea typeface="Arial"/>
                      <a:cs typeface="Arial"/>
                      <a:sym typeface="Arial"/>
                    </a:rPr>
                    <a:t>substrate</a:t>
                  </a:r>
                  <a:endParaRPr sz="2400" b="1" i="0" u="none" strike="noStrike" cap="none">
                    <a:solidFill>
                      <a:srgbClr val="000000"/>
                    </a:solidFill>
                    <a:latin typeface="Arial"/>
                    <a:ea typeface="Arial"/>
                    <a:cs typeface="Arial"/>
                    <a:sym typeface="Arial"/>
                  </a:endParaRPr>
                </a:p>
              </p:txBody>
            </p:sp>
          </p:grpSp>
          <p:pic>
            <p:nvPicPr>
              <p:cNvPr id="1177" name="Google Shape;1177;p82" descr="clipped result image"/>
              <p:cNvPicPr preferRelativeResize="0"/>
              <p:nvPr/>
            </p:nvPicPr>
            <p:blipFill rotWithShape="1">
              <a:blip r:embed="rId6">
                <a:alphaModFix/>
              </a:blip>
              <a:srcRect/>
              <a:stretch/>
            </p:blipFill>
            <p:spPr>
              <a:xfrm>
                <a:off x="4407862" y="3526172"/>
                <a:ext cx="73303" cy="72771"/>
              </a:xfrm>
              <a:prstGeom prst="rect">
                <a:avLst/>
              </a:prstGeom>
              <a:noFill/>
              <a:ln>
                <a:noFill/>
              </a:ln>
            </p:spPr>
          </p:pic>
        </p:grpSp>
        <p:grpSp>
          <p:nvGrpSpPr>
            <p:cNvPr id="1178" name="Google Shape;1178;p82"/>
            <p:cNvGrpSpPr/>
            <p:nvPr/>
          </p:nvGrpSpPr>
          <p:grpSpPr>
            <a:xfrm>
              <a:off x="840593" y="3766027"/>
              <a:ext cx="1390180" cy="559927"/>
              <a:chOff x="840593" y="3766027"/>
              <a:chExt cx="1390180" cy="559927"/>
            </a:xfrm>
          </p:grpSpPr>
          <p:pic>
            <p:nvPicPr>
              <p:cNvPr id="1179" name="Google Shape;1179;p82"/>
              <p:cNvPicPr preferRelativeResize="0"/>
              <p:nvPr/>
            </p:nvPicPr>
            <p:blipFill>
              <a:blip r:embed="rId7">
                <a:alphaModFix/>
              </a:blip>
              <a:stretch>
                <a:fillRect/>
              </a:stretch>
            </p:blipFill>
            <p:spPr>
              <a:xfrm flipH="1">
                <a:off x="840593" y="3963615"/>
                <a:ext cx="365904" cy="357570"/>
              </a:xfrm>
              <a:prstGeom prst="rect">
                <a:avLst/>
              </a:prstGeom>
              <a:noFill/>
              <a:ln>
                <a:noFill/>
              </a:ln>
              <a:effectLst>
                <a:outerShdw blurRad="28575" dist="9525" algn="bl" rotWithShape="0">
                  <a:srgbClr val="000000">
                    <a:alpha val="21000"/>
                  </a:srgbClr>
                </a:outerShdw>
              </a:effectLst>
            </p:spPr>
          </p:pic>
          <p:pic>
            <p:nvPicPr>
              <p:cNvPr id="1180" name="Google Shape;1180;p82"/>
              <p:cNvPicPr preferRelativeResize="0"/>
              <p:nvPr/>
            </p:nvPicPr>
            <p:blipFill>
              <a:blip r:embed="rId7">
                <a:alphaModFix/>
              </a:blip>
              <a:stretch>
                <a:fillRect/>
              </a:stretch>
            </p:blipFill>
            <p:spPr>
              <a:xfrm flipH="1">
                <a:off x="1071175" y="3968384"/>
                <a:ext cx="365904" cy="357570"/>
              </a:xfrm>
              <a:prstGeom prst="rect">
                <a:avLst/>
              </a:prstGeom>
              <a:noFill/>
              <a:ln>
                <a:noFill/>
              </a:ln>
              <a:effectLst>
                <a:outerShdw blurRad="28575" dist="9525" algn="bl" rotWithShape="0">
                  <a:srgbClr val="000000">
                    <a:alpha val="21000"/>
                  </a:srgbClr>
                </a:outerShdw>
              </a:effectLst>
            </p:spPr>
          </p:pic>
          <p:pic>
            <p:nvPicPr>
              <p:cNvPr id="1181" name="Google Shape;1181;p82"/>
              <p:cNvPicPr preferRelativeResize="0"/>
              <p:nvPr/>
            </p:nvPicPr>
            <p:blipFill>
              <a:blip r:embed="rId7">
                <a:alphaModFix/>
              </a:blip>
              <a:stretch>
                <a:fillRect/>
              </a:stretch>
            </p:blipFill>
            <p:spPr>
              <a:xfrm flipH="1">
                <a:off x="1864869" y="3858618"/>
                <a:ext cx="365904" cy="357570"/>
              </a:xfrm>
              <a:prstGeom prst="rect">
                <a:avLst/>
              </a:prstGeom>
              <a:noFill/>
              <a:ln>
                <a:noFill/>
              </a:ln>
              <a:effectLst>
                <a:outerShdw blurRad="28575" dist="9525" algn="bl" rotWithShape="0">
                  <a:srgbClr val="000000">
                    <a:alpha val="21000"/>
                  </a:srgbClr>
                </a:outerShdw>
              </a:effectLst>
            </p:spPr>
          </p:pic>
          <p:pic>
            <p:nvPicPr>
              <p:cNvPr id="1182" name="Google Shape;1182;p82"/>
              <p:cNvPicPr preferRelativeResize="0"/>
              <p:nvPr/>
            </p:nvPicPr>
            <p:blipFill>
              <a:blip r:embed="rId7">
                <a:alphaModFix/>
              </a:blip>
              <a:stretch>
                <a:fillRect/>
              </a:stretch>
            </p:blipFill>
            <p:spPr>
              <a:xfrm flipH="1">
                <a:off x="1828932" y="3766027"/>
                <a:ext cx="389172" cy="380303"/>
              </a:xfrm>
              <a:prstGeom prst="rect">
                <a:avLst/>
              </a:prstGeom>
              <a:noFill/>
              <a:ln>
                <a:noFill/>
              </a:ln>
              <a:effectLst>
                <a:outerShdw blurRad="28575" dist="9525" algn="bl" rotWithShape="0">
                  <a:srgbClr val="000000">
                    <a:alpha val="21000"/>
                  </a:srgbClr>
                </a:outerShdw>
              </a:effectLst>
            </p:spPr>
          </p:pic>
        </p:grpSp>
      </p:grpSp>
      <p:sp>
        <p:nvSpPr>
          <p:cNvPr id="1183" name="Google Shape;1183;p82"/>
          <p:cNvSpPr txBox="1"/>
          <p:nvPr/>
        </p:nvSpPr>
        <p:spPr>
          <a:xfrm rot="4128">
            <a:off x="5766373" y="2568850"/>
            <a:ext cx="3996903" cy="29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in</a:t>
            </a:r>
            <a:r>
              <a:rPr lang="en" sz="2400" b="1" i="0" u="sng" strike="noStrike" cap="none">
                <a:solidFill>
                  <a:srgbClr val="000000"/>
                </a:solidFill>
                <a:latin typeface="Arial"/>
                <a:ea typeface="Arial"/>
                <a:cs typeface="Arial"/>
                <a:sym typeface="Arial"/>
              </a:rPr>
              <a:t>D</a:t>
            </a:r>
            <a:r>
              <a:rPr lang="en" sz="2400" b="0" i="0" u="none" strike="noStrike" cap="none">
                <a:solidFill>
                  <a:srgbClr val="000000"/>
                </a:solidFill>
                <a:latin typeface="Arial"/>
                <a:ea typeface="Arial"/>
                <a:cs typeface="Arial"/>
                <a:sym typeface="Arial"/>
              </a:rPr>
              <a:t>ucer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 </a:t>
            </a:r>
            <a:r>
              <a:rPr lang="en" sz="2400" b="1" i="0" u="sng" strike="noStrike" cap="none">
                <a:solidFill>
                  <a:srgbClr val="000000"/>
                </a:solidFill>
                <a:latin typeface="Arial"/>
                <a:ea typeface="Arial"/>
                <a:cs typeface="Arial"/>
                <a:sym typeface="Arial"/>
              </a:rPr>
              <a:t>D</a:t>
            </a:r>
            <a:r>
              <a:rPr lang="en" sz="2400" b="0" i="0" u="none" strike="noStrike" cap="none">
                <a:solidFill>
                  <a:srgbClr val="000000"/>
                </a:solidFill>
                <a:latin typeface="Arial"/>
                <a:ea typeface="Arial"/>
                <a:cs typeface="Arial"/>
                <a:sym typeface="Arial"/>
              </a:rPr>
              <a:t>own and </a:t>
            </a:r>
            <a:r>
              <a:rPr lang="en" sz="2400" b="1" i="0" u="sng" strike="noStrike" cap="none">
                <a:solidFill>
                  <a:srgbClr val="000000"/>
                </a:solidFill>
              </a:rPr>
              <a:t>D</a:t>
            </a:r>
            <a:r>
              <a:rPr lang="en" sz="2400" b="0" i="0" u="none" strike="noStrike" cap="none">
                <a:solidFill>
                  <a:srgbClr val="000000"/>
                </a:solidFill>
                <a:latin typeface="Arial"/>
                <a:ea typeface="Arial"/>
                <a:cs typeface="Arial"/>
                <a:sym typeface="Arial"/>
              </a:rPr>
              <a:t>elayed</a:t>
            </a:r>
            <a:endParaRPr sz="1900" b="0" i="0" u="none" strike="noStrike" cap="none">
              <a:solidFill>
                <a:srgbClr val="000000"/>
              </a:solidFill>
              <a:latin typeface="Arial"/>
              <a:ea typeface="Arial"/>
              <a:cs typeface="Arial"/>
              <a:sym typeface="Arial"/>
            </a:endParaRPr>
          </a:p>
        </p:txBody>
      </p:sp>
      <p:sp>
        <p:nvSpPr>
          <p:cNvPr id="1184" name="Google Shape;1184;p82"/>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82"/>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grpSp>
        <p:nvGrpSpPr>
          <p:cNvPr id="1186" name="Google Shape;1186;p82"/>
          <p:cNvGrpSpPr/>
          <p:nvPr/>
        </p:nvGrpSpPr>
        <p:grpSpPr>
          <a:xfrm>
            <a:off x="4821196" y="2764351"/>
            <a:ext cx="858553" cy="658830"/>
            <a:chOff x="3132192" y="1605976"/>
            <a:chExt cx="2534100" cy="1944600"/>
          </a:xfrm>
        </p:grpSpPr>
        <p:sp>
          <p:nvSpPr>
            <p:cNvPr id="1187" name="Google Shape;1187;p82"/>
            <p:cNvSpPr/>
            <p:nvPr/>
          </p:nvSpPr>
          <p:spPr>
            <a:xfrm rot="10800000" flipH="1">
              <a:off x="3132192" y="1605976"/>
              <a:ext cx="2534100" cy="194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8" name="Google Shape;1188;p82" descr="clipped result image"/>
            <p:cNvPicPr preferRelativeResize="0"/>
            <p:nvPr/>
          </p:nvPicPr>
          <p:blipFill rotWithShape="1">
            <a:blip r:embed="rId8">
              <a:alphaModFix/>
            </a:blip>
            <a:srcRect/>
            <a:stretch/>
          </p:blipFill>
          <p:spPr>
            <a:xfrm>
              <a:off x="3859341" y="2128157"/>
              <a:ext cx="1087977" cy="1080040"/>
            </a:xfrm>
            <a:prstGeom prst="rect">
              <a:avLst/>
            </a:prstGeom>
            <a:noFill/>
            <a:ln>
              <a:noFill/>
            </a:ln>
          </p:spPr>
        </p:pic>
      </p:gr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88"/>
          <p:cNvSpPr/>
          <p:nvPr/>
        </p:nvSpPr>
        <p:spPr>
          <a:xfrm>
            <a:off x="0" y="-28450"/>
            <a:ext cx="9144000" cy="14400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88"/>
          <p:cNvSpPr txBox="1"/>
          <p:nvPr/>
        </p:nvSpPr>
        <p:spPr>
          <a:xfrm>
            <a:off x="767285" y="350219"/>
            <a:ext cx="4049700" cy="36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000" b="1">
                <a:solidFill>
                  <a:srgbClr val="FFFFFF"/>
                </a:solidFill>
              </a:rPr>
              <a:t>Lamotrigine interactions </a:t>
            </a:r>
            <a:endParaRPr sz="2000" b="1">
              <a:solidFill>
                <a:srgbClr val="FFFFFF"/>
              </a:solidFill>
            </a:endParaRPr>
          </a:p>
          <a:p>
            <a:pPr marL="0" marR="0" lvl="0" indent="0" algn="l" rtl="0">
              <a:lnSpc>
                <a:spcPct val="100000"/>
              </a:lnSpc>
              <a:spcBef>
                <a:spcPts val="0"/>
              </a:spcBef>
              <a:spcAft>
                <a:spcPts val="0"/>
              </a:spcAft>
              <a:buClr>
                <a:schemeClr val="dk1"/>
              </a:buClr>
              <a:buSzPts val="1100"/>
              <a:buFont typeface="Arial"/>
              <a:buNone/>
            </a:pPr>
            <a:endParaRPr sz="1200" b="1">
              <a:solidFill>
                <a:srgbClr val="FFFFFF"/>
              </a:solidFill>
            </a:endParaRPr>
          </a:p>
          <a:p>
            <a:pPr marL="0" marR="0" lvl="0" indent="0" algn="l" rtl="0">
              <a:lnSpc>
                <a:spcPct val="100000"/>
              </a:lnSpc>
              <a:spcBef>
                <a:spcPts val="0"/>
              </a:spcBef>
              <a:spcAft>
                <a:spcPts val="0"/>
              </a:spcAft>
              <a:buClr>
                <a:srgbClr val="000000"/>
              </a:buClr>
              <a:buSzPts val="1200"/>
              <a:buFont typeface="Arial"/>
              <a:buNone/>
            </a:pPr>
            <a:endParaRPr sz="1200" b="1">
              <a:solidFill>
                <a:srgbClr val="FFFFFF"/>
              </a:solidFil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380" name="Google Shape;1380;p88"/>
          <p:cNvSpPr txBox="1"/>
          <p:nvPr/>
        </p:nvSpPr>
        <p:spPr>
          <a:xfrm>
            <a:off x="767282" y="753425"/>
            <a:ext cx="2442600" cy="563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chemeClr val="lt1"/>
                </a:solidFill>
              </a:rPr>
              <a:t>Phase II metabolism, UGT1A4</a:t>
            </a:r>
            <a:endParaRPr sz="1200" b="1" i="0" u="none" strike="noStrike" cap="none">
              <a:solidFill>
                <a:schemeClr val="lt1"/>
              </a:solidFill>
            </a:endParaRPr>
          </a:p>
        </p:txBody>
      </p:sp>
      <p:sp>
        <p:nvSpPr>
          <p:cNvPr id="1381" name="Google Shape;1381;p88"/>
          <p:cNvSpPr txBox="1"/>
          <p:nvPr/>
        </p:nvSpPr>
        <p:spPr>
          <a:xfrm rot="2680">
            <a:off x="4432924" y="591675"/>
            <a:ext cx="4617301" cy="43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300" b="1" i="0" u="none" strike="noStrike" cap="none">
                <a:solidFill>
                  <a:schemeClr val="lt1"/>
                </a:solidFill>
              </a:rPr>
              <a:t>18% of individuals are UGT1A4 ultrarapid metabolizers</a:t>
            </a:r>
            <a:r>
              <a:rPr lang="en" sz="1300" b="1">
                <a:solidFill>
                  <a:schemeClr val="lt1"/>
                </a:solidFill>
              </a:rPr>
              <a:t>.</a:t>
            </a:r>
            <a:endParaRPr sz="1300" b="1">
              <a:solidFill>
                <a:schemeClr val="lt1"/>
              </a:solidFill>
            </a:endParaRPr>
          </a:p>
          <a:p>
            <a:pPr marL="0" marR="0" lvl="0" indent="0" algn="l" rtl="0">
              <a:lnSpc>
                <a:spcPct val="100000"/>
              </a:lnSpc>
              <a:spcBef>
                <a:spcPts val="0"/>
              </a:spcBef>
              <a:spcAft>
                <a:spcPts val="0"/>
              </a:spcAft>
              <a:buClr>
                <a:srgbClr val="000000"/>
              </a:buClr>
              <a:buSzPts val="900"/>
              <a:buFont typeface="Arial"/>
              <a:buNone/>
            </a:pPr>
            <a:endParaRPr sz="1300" b="1">
              <a:solidFill>
                <a:schemeClr val="lt1"/>
              </a:solidFill>
            </a:endParaRPr>
          </a:p>
          <a:p>
            <a:pPr marL="0" marR="0" lvl="0" indent="0" algn="l" rtl="0">
              <a:lnSpc>
                <a:spcPct val="100000"/>
              </a:lnSpc>
              <a:spcBef>
                <a:spcPts val="0"/>
              </a:spcBef>
              <a:spcAft>
                <a:spcPts val="0"/>
              </a:spcAft>
              <a:buClr>
                <a:srgbClr val="000000"/>
              </a:buClr>
              <a:buSzPts val="900"/>
              <a:buFont typeface="Arial"/>
              <a:buNone/>
            </a:pPr>
            <a:r>
              <a:rPr lang="en" sz="1300" b="1">
                <a:solidFill>
                  <a:schemeClr val="lt1"/>
                </a:solidFill>
              </a:rPr>
              <a:t>  </a:t>
            </a:r>
            <a:r>
              <a:rPr lang="en" sz="1300" b="1" i="0" u="none" strike="noStrike" cap="none">
                <a:solidFill>
                  <a:schemeClr val="lt1"/>
                </a:solidFill>
              </a:rPr>
              <a:t>0% are poor metabolizers.</a:t>
            </a:r>
            <a:endParaRPr sz="1900" b="1">
              <a:solidFill>
                <a:schemeClr val="lt1"/>
              </a:solidFill>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lt1"/>
              </a:solidFill>
            </a:endParaRPr>
          </a:p>
        </p:txBody>
      </p:sp>
      <p:grpSp>
        <p:nvGrpSpPr>
          <p:cNvPr id="1382" name="Google Shape;1382;p88"/>
          <p:cNvGrpSpPr/>
          <p:nvPr/>
        </p:nvGrpSpPr>
        <p:grpSpPr>
          <a:xfrm>
            <a:off x="683031" y="3919872"/>
            <a:ext cx="2251429" cy="961103"/>
            <a:chOff x="108226" y="6302212"/>
            <a:chExt cx="2251429" cy="961103"/>
          </a:xfrm>
        </p:grpSpPr>
        <p:grpSp>
          <p:nvGrpSpPr>
            <p:cNvPr id="1383" name="Google Shape;1383;p88"/>
            <p:cNvGrpSpPr/>
            <p:nvPr/>
          </p:nvGrpSpPr>
          <p:grpSpPr>
            <a:xfrm>
              <a:off x="108226" y="6302212"/>
              <a:ext cx="2251429" cy="961103"/>
              <a:chOff x="-50326" y="6534559"/>
              <a:chExt cx="2251429" cy="961103"/>
            </a:xfrm>
          </p:grpSpPr>
          <p:sp>
            <p:nvSpPr>
              <p:cNvPr id="1384" name="Google Shape;1384;p88"/>
              <p:cNvSpPr txBox="1"/>
              <p:nvPr/>
            </p:nvSpPr>
            <p:spPr>
              <a:xfrm rot="3891">
                <a:off x="527489" y="6535309"/>
                <a:ext cx="1325101" cy="2985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100"/>
                  <a:buFont typeface="Arial"/>
                  <a:buNone/>
                </a:pPr>
                <a:endParaRPr sz="900" b="1" i="0" u="none" strike="noStrike" cap="none">
                  <a:solidFill>
                    <a:srgbClr val="000000"/>
                  </a:solidFill>
                  <a:latin typeface="Arial"/>
                  <a:ea typeface="Arial"/>
                  <a:cs typeface="Arial"/>
                  <a:sym typeface="Arial"/>
                </a:endParaRPr>
              </a:p>
            </p:txBody>
          </p:sp>
          <p:sp>
            <p:nvSpPr>
              <p:cNvPr id="1385" name="Google Shape;1385;p88"/>
              <p:cNvSpPr txBox="1"/>
              <p:nvPr/>
            </p:nvSpPr>
            <p:spPr>
              <a:xfrm rot="3567">
                <a:off x="466052" y="7085693"/>
                <a:ext cx="1734901" cy="2985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000" b="1" i="0" u="none" strike="noStrike" cap="none">
                    <a:solidFill>
                      <a:srgbClr val="000000"/>
                    </a:solidFill>
                    <a:latin typeface="Arial"/>
                    <a:ea typeface="Arial"/>
                    <a:cs typeface="Arial"/>
                    <a:sym typeface="Arial"/>
                  </a:rPr>
                  <a:t>estrogens</a:t>
                </a:r>
                <a:r>
                  <a:rPr lang="en" sz="1000" b="0" i="0" u="none" strike="noStrike" cap="none">
                    <a:solidFill>
                      <a:srgbClr val="000000"/>
                    </a:solidFill>
                    <a:latin typeface="Arial"/>
                    <a:ea typeface="Arial"/>
                    <a:cs typeface="Arial"/>
                    <a:sym typeface="Arial"/>
                  </a:rPr>
                  <a:t> or </a:t>
                </a:r>
                <a:r>
                  <a:rPr lang="en" sz="1000" b="1" i="0" u="none" strike="noStrike" cap="none">
                    <a:solidFill>
                      <a:srgbClr val="000000"/>
                    </a:solidFill>
                    <a:latin typeface="Arial"/>
                    <a:ea typeface="Arial"/>
                    <a:cs typeface="Arial"/>
                    <a:sym typeface="Arial"/>
                  </a:rPr>
                  <a:t>pregnancy</a:t>
                </a:r>
                <a:r>
                  <a:rPr lang="en" sz="1000" b="0" i="0" u="none" strike="noStrike" cap="none">
                    <a:solidFill>
                      <a:srgbClr val="000000"/>
                    </a:solidFill>
                    <a:latin typeface="Arial"/>
                    <a:ea typeface="Arial"/>
                    <a:cs typeface="Arial"/>
                    <a:sym typeface="Arial"/>
                  </a:rPr>
                  <a:t>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nvGrpSpPr>
              <p:cNvPr id="1386" name="Google Shape;1386;p88"/>
              <p:cNvGrpSpPr/>
              <p:nvPr/>
            </p:nvGrpSpPr>
            <p:grpSpPr>
              <a:xfrm rot="270145">
                <a:off x="-24616" y="6687493"/>
                <a:ext cx="1963658" cy="732225"/>
                <a:chOff x="-26478" y="6690223"/>
                <a:chExt cx="1963685" cy="732235"/>
              </a:xfrm>
            </p:grpSpPr>
            <p:pic>
              <p:nvPicPr>
                <p:cNvPr id="1387" name="Google Shape;1387;p88" descr="clipped result image"/>
                <p:cNvPicPr preferRelativeResize="0"/>
                <p:nvPr/>
              </p:nvPicPr>
              <p:blipFill rotWithShape="1">
                <a:blip r:embed="rId3">
                  <a:alphaModFix/>
                </a:blip>
                <a:srcRect/>
                <a:stretch/>
              </p:blipFill>
              <p:spPr>
                <a:xfrm rot="-143538">
                  <a:off x="433814" y="6792751"/>
                  <a:ext cx="1497341" cy="321300"/>
                </a:xfrm>
                <a:prstGeom prst="rect">
                  <a:avLst/>
                </a:prstGeom>
                <a:noFill/>
                <a:ln>
                  <a:noFill/>
                </a:ln>
                <a:effectLst>
                  <a:outerShdw blurRad="57150" dist="19050" dir="5400000" algn="bl" rotWithShape="0">
                    <a:srgbClr val="000000">
                      <a:alpha val="49410"/>
                    </a:srgbClr>
                  </a:outerShdw>
                </a:effectLst>
              </p:spPr>
            </p:pic>
            <p:pic>
              <p:nvPicPr>
                <p:cNvPr id="1388" name="Google Shape;1388;p88" descr="clipped result image"/>
                <p:cNvPicPr preferRelativeResize="0"/>
                <p:nvPr/>
              </p:nvPicPr>
              <p:blipFill rotWithShape="1">
                <a:blip r:embed="rId4">
                  <a:alphaModFix/>
                </a:blip>
                <a:srcRect l="-880" t="2200" r="-13522" b="-2200"/>
                <a:stretch/>
              </p:blipFill>
              <p:spPr>
                <a:xfrm rot="1705091">
                  <a:off x="55263" y="6806634"/>
                  <a:ext cx="615678" cy="499412"/>
                </a:xfrm>
                <a:prstGeom prst="rect">
                  <a:avLst/>
                </a:prstGeom>
                <a:noFill/>
                <a:ln>
                  <a:noFill/>
                </a:ln>
                <a:effectLst>
                  <a:outerShdw blurRad="57150" dist="19050" dir="5400000" algn="bl" rotWithShape="0">
                    <a:srgbClr val="000000">
                      <a:alpha val="49410"/>
                    </a:srgbClr>
                  </a:outerShdw>
                </a:effectLst>
              </p:spPr>
            </p:pic>
          </p:grpSp>
        </p:grpSp>
        <p:pic>
          <p:nvPicPr>
            <p:cNvPr id="1389" name="Google Shape;1389;p88" descr="clipped result image"/>
            <p:cNvPicPr preferRelativeResize="0"/>
            <p:nvPr/>
          </p:nvPicPr>
          <p:blipFill rotWithShape="1">
            <a:blip r:embed="rId5">
              <a:alphaModFix/>
            </a:blip>
            <a:srcRect/>
            <a:stretch/>
          </p:blipFill>
          <p:spPr>
            <a:xfrm>
              <a:off x="1894289" y="6667254"/>
              <a:ext cx="134100" cy="133109"/>
            </a:xfrm>
            <a:prstGeom prst="rect">
              <a:avLst/>
            </a:prstGeom>
            <a:noFill/>
            <a:ln>
              <a:noFill/>
            </a:ln>
          </p:spPr>
        </p:pic>
      </p:grpSp>
      <p:grpSp>
        <p:nvGrpSpPr>
          <p:cNvPr id="1390" name="Google Shape;1390;p88"/>
          <p:cNvGrpSpPr/>
          <p:nvPr/>
        </p:nvGrpSpPr>
        <p:grpSpPr>
          <a:xfrm>
            <a:off x="923158" y="2348710"/>
            <a:ext cx="1933649" cy="609537"/>
            <a:chOff x="343832" y="4841773"/>
            <a:chExt cx="1933649" cy="609537"/>
          </a:xfrm>
        </p:grpSpPr>
        <p:grpSp>
          <p:nvGrpSpPr>
            <p:cNvPr id="1391" name="Google Shape;1391;p88"/>
            <p:cNvGrpSpPr/>
            <p:nvPr/>
          </p:nvGrpSpPr>
          <p:grpSpPr>
            <a:xfrm>
              <a:off x="343832" y="4841773"/>
              <a:ext cx="1933649" cy="609537"/>
              <a:chOff x="298988" y="4998949"/>
              <a:chExt cx="1933649" cy="609537"/>
            </a:xfrm>
          </p:grpSpPr>
          <p:grpSp>
            <p:nvGrpSpPr>
              <p:cNvPr id="1392" name="Google Shape;1392;p88"/>
              <p:cNvGrpSpPr/>
              <p:nvPr/>
            </p:nvGrpSpPr>
            <p:grpSpPr>
              <a:xfrm>
                <a:off x="298988" y="4998949"/>
                <a:ext cx="1933649" cy="609537"/>
                <a:chOff x="-5623616" y="2263291"/>
                <a:chExt cx="2415853" cy="761541"/>
              </a:xfrm>
            </p:grpSpPr>
            <p:pic>
              <p:nvPicPr>
                <p:cNvPr id="1393" name="Google Shape;1393;p88" descr="clipped result image"/>
                <p:cNvPicPr preferRelativeResize="0"/>
                <p:nvPr/>
              </p:nvPicPr>
              <p:blipFill rotWithShape="1">
                <a:blip r:embed="rId6">
                  <a:alphaModFix/>
                </a:blip>
                <a:srcRect/>
                <a:stretch/>
              </p:blipFill>
              <p:spPr>
                <a:xfrm rot="-322671">
                  <a:off x="-4911315" y="2341590"/>
                  <a:ext cx="1689076" cy="388223"/>
                </a:xfrm>
                <a:prstGeom prst="rect">
                  <a:avLst/>
                </a:prstGeom>
                <a:noFill/>
                <a:ln>
                  <a:noFill/>
                </a:ln>
              </p:spPr>
            </p:pic>
            <p:pic>
              <p:nvPicPr>
                <p:cNvPr id="1394" name="Google Shape;1394;p88" descr="clipped result image"/>
                <p:cNvPicPr preferRelativeResize="0"/>
                <p:nvPr/>
              </p:nvPicPr>
              <p:blipFill rotWithShape="1">
                <a:blip r:embed="rId7">
                  <a:alphaModFix/>
                </a:blip>
                <a:srcRect/>
                <a:stretch/>
              </p:blipFill>
              <p:spPr>
                <a:xfrm>
                  <a:off x="-5623616" y="2285197"/>
                  <a:ext cx="880050" cy="739635"/>
                </a:xfrm>
                <a:prstGeom prst="rect">
                  <a:avLst/>
                </a:prstGeom>
                <a:noFill/>
                <a:ln>
                  <a:noFill/>
                </a:ln>
              </p:spPr>
            </p:pic>
          </p:grpSp>
          <p:pic>
            <p:nvPicPr>
              <p:cNvPr id="1395" name="Google Shape;1395;p88" descr="clipped result image"/>
              <p:cNvPicPr preferRelativeResize="0"/>
              <p:nvPr/>
            </p:nvPicPr>
            <p:blipFill rotWithShape="1">
              <a:blip r:embed="rId8">
                <a:alphaModFix/>
              </a:blip>
              <a:srcRect/>
              <a:stretch/>
            </p:blipFill>
            <p:spPr>
              <a:xfrm>
                <a:off x="2052806" y="5106581"/>
                <a:ext cx="134100" cy="133109"/>
              </a:xfrm>
              <a:prstGeom prst="rect">
                <a:avLst/>
              </a:prstGeom>
              <a:noFill/>
              <a:ln>
                <a:noFill/>
              </a:ln>
            </p:spPr>
          </p:pic>
        </p:grpSp>
        <p:sp>
          <p:nvSpPr>
            <p:cNvPr id="1396" name="Google Shape;1396;p88"/>
            <p:cNvSpPr txBox="1"/>
            <p:nvPr/>
          </p:nvSpPr>
          <p:spPr>
            <a:xfrm rot="23453">
              <a:off x="999736" y="5090243"/>
              <a:ext cx="1143327" cy="22440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Carbamazepine</a:t>
              </a:r>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TEGRETOL</a:t>
              </a:r>
              <a:endParaRPr sz="9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grpSp>
        <p:nvGrpSpPr>
          <p:cNvPr id="1397" name="Google Shape;1397;p88"/>
          <p:cNvGrpSpPr/>
          <p:nvPr/>
        </p:nvGrpSpPr>
        <p:grpSpPr>
          <a:xfrm>
            <a:off x="3313977" y="3882248"/>
            <a:ext cx="1999131" cy="882706"/>
            <a:chOff x="2293214" y="6159933"/>
            <a:chExt cx="1999131" cy="882706"/>
          </a:xfrm>
        </p:grpSpPr>
        <p:grpSp>
          <p:nvGrpSpPr>
            <p:cNvPr id="1398" name="Google Shape;1398;p88"/>
            <p:cNvGrpSpPr/>
            <p:nvPr/>
          </p:nvGrpSpPr>
          <p:grpSpPr>
            <a:xfrm rot="-294109">
              <a:off x="2320383" y="6241708"/>
              <a:ext cx="1944793" cy="719157"/>
              <a:chOff x="2201217" y="6625583"/>
              <a:chExt cx="2314476" cy="855861"/>
            </a:xfrm>
          </p:grpSpPr>
          <p:pic>
            <p:nvPicPr>
              <p:cNvPr id="1399" name="Google Shape;1399;p88" descr="Resultado de imagen para rifle"/>
              <p:cNvPicPr preferRelativeResize="0"/>
              <p:nvPr/>
            </p:nvPicPr>
            <p:blipFill rotWithShape="1">
              <a:blip r:embed="rId9">
                <a:alphaModFix/>
              </a:blip>
              <a:srcRect l="28591" t="32024" r="3153" b="34435"/>
              <a:stretch/>
            </p:blipFill>
            <p:spPr>
              <a:xfrm>
                <a:off x="2504743" y="6781962"/>
                <a:ext cx="2010950" cy="658424"/>
              </a:xfrm>
              <a:prstGeom prst="rect">
                <a:avLst/>
              </a:prstGeom>
              <a:noFill/>
              <a:ln>
                <a:noFill/>
              </a:ln>
            </p:spPr>
          </p:pic>
          <p:pic>
            <p:nvPicPr>
              <p:cNvPr id="1400" name="Google Shape;1400;p88" descr="clipped result image"/>
              <p:cNvPicPr preferRelativeResize="0"/>
              <p:nvPr/>
            </p:nvPicPr>
            <p:blipFill rotWithShape="1">
              <a:blip r:embed="rId10">
                <a:alphaModFix/>
              </a:blip>
              <a:srcRect/>
              <a:stretch/>
            </p:blipFill>
            <p:spPr>
              <a:xfrm rot="-5973414">
                <a:off x="2110395" y="6812877"/>
                <a:ext cx="786878" cy="481272"/>
              </a:xfrm>
              <a:prstGeom prst="rect">
                <a:avLst/>
              </a:prstGeom>
              <a:noFill/>
              <a:ln>
                <a:noFill/>
              </a:ln>
            </p:spPr>
          </p:pic>
          <p:pic>
            <p:nvPicPr>
              <p:cNvPr id="1401" name="Google Shape;1401;p88" descr="clipped result image"/>
              <p:cNvPicPr preferRelativeResize="0"/>
              <p:nvPr/>
            </p:nvPicPr>
            <p:blipFill rotWithShape="1">
              <a:blip r:embed="rId8">
                <a:alphaModFix/>
              </a:blip>
              <a:srcRect/>
              <a:stretch/>
            </p:blipFill>
            <p:spPr>
              <a:xfrm rot="-47">
                <a:off x="4224947" y="7115252"/>
                <a:ext cx="199402" cy="197958"/>
              </a:xfrm>
              <a:prstGeom prst="rect">
                <a:avLst/>
              </a:prstGeom>
              <a:noFill/>
              <a:ln>
                <a:noFill/>
              </a:ln>
            </p:spPr>
          </p:pic>
        </p:grpSp>
        <p:sp>
          <p:nvSpPr>
            <p:cNvPr id="1402" name="Google Shape;1402;p88"/>
            <p:cNvSpPr txBox="1"/>
            <p:nvPr/>
          </p:nvSpPr>
          <p:spPr>
            <a:xfrm rot="23593">
              <a:off x="3058944" y="6715080"/>
              <a:ext cx="743118" cy="22440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Rifampin</a:t>
              </a:r>
              <a:endParaRPr sz="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RIFADIN</a:t>
              </a:r>
              <a:endParaRPr sz="900" b="1" i="0" u="none" strike="noStrike" cap="none">
                <a:solidFill>
                  <a:srgbClr val="000000"/>
                </a:solidFill>
                <a:latin typeface="Arial"/>
                <a:ea typeface="Arial"/>
                <a:cs typeface="Arial"/>
                <a:sym typeface="Arial"/>
              </a:endParaRPr>
            </a:p>
          </p:txBody>
        </p:sp>
      </p:grpSp>
      <p:grpSp>
        <p:nvGrpSpPr>
          <p:cNvPr id="1403" name="Google Shape;1403;p88"/>
          <p:cNvGrpSpPr/>
          <p:nvPr/>
        </p:nvGrpSpPr>
        <p:grpSpPr>
          <a:xfrm>
            <a:off x="891662" y="3135508"/>
            <a:ext cx="2036452" cy="850466"/>
            <a:chOff x="237786" y="5480453"/>
            <a:chExt cx="2036452" cy="850466"/>
          </a:xfrm>
        </p:grpSpPr>
        <p:grpSp>
          <p:nvGrpSpPr>
            <p:cNvPr id="1404" name="Google Shape;1404;p88"/>
            <p:cNvGrpSpPr/>
            <p:nvPr/>
          </p:nvGrpSpPr>
          <p:grpSpPr>
            <a:xfrm>
              <a:off x="237786" y="5480453"/>
              <a:ext cx="2036452" cy="850466"/>
              <a:chOff x="237706" y="5470803"/>
              <a:chExt cx="2036452" cy="850466"/>
            </a:xfrm>
          </p:grpSpPr>
          <p:pic>
            <p:nvPicPr>
              <p:cNvPr id="1405" name="Google Shape;1405;p88" descr="clipped result image"/>
              <p:cNvPicPr preferRelativeResize="0"/>
              <p:nvPr/>
            </p:nvPicPr>
            <p:blipFill rotWithShape="1">
              <a:blip r:embed="rId11">
                <a:alphaModFix/>
              </a:blip>
              <a:srcRect/>
              <a:stretch/>
            </p:blipFill>
            <p:spPr>
              <a:xfrm>
                <a:off x="379733" y="5533090"/>
                <a:ext cx="1894425" cy="645225"/>
              </a:xfrm>
              <a:prstGeom prst="rect">
                <a:avLst/>
              </a:prstGeom>
              <a:noFill/>
              <a:ln>
                <a:noFill/>
              </a:ln>
              <a:effectLst>
                <a:outerShdw blurRad="57150" dist="19050" dir="5400000" algn="bl" rotWithShape="0">
                  <a:srgbClr val="000000">
                    <a:alpha val="49410"/>
                  </a:srgbClr>
                </a:outerShdw>
              </a:effectLst>
            </p:spPr>
          </p:pic>
          <p:sp>
            <p:nvSpPr>
              <p:cNvPr id="1406" name="Google Shape;1406;p88"/>
              <p:cNvSpPr txBox="1"/>
              <p:nvPr/>
            </p:nvSpPr>
            <p:spPr>
              <a:xfrm rot="23593">
                <a:off x="1210365" y="5804812"/>
                <a:ext cx="743118" cy="51391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Phenytoin</a:t>
                </a:r>
                <a:endParaRPr/>
              </a:p>
              <a:p>
                <a:pPr marL="0" marR="0" lvl="0" indent="0" algn="l"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DILANTIN</a:t>
                </a:r>
                <a:endParaRPr sz="9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1407" name="Google Shape;1407;p88" descr="clipped result image"/>
              <p:cNvPicPr preferRelativeResize="0"/>
              <p:nvPr/>
            </p:nvPicPr>
            <p:blipFill rotWithShape="1">
              <a:blip r:embed="rId12">
                <a:alphaModFix/>
              </a:blip>
              <a:srcRect/>
              <a:stretch/>
            </p:blipFill>
            <p:spPr>
              <a:xfrm rot="4528912">
                <a:off x="129471" y="5693034"/>
                <a:ext cx="713535" cy="328687"/>
              </a:xfrm>
              <a:prstGeom prst="rect">
                <a:avLst/>
              </a:prstGeom>
              <a:noFill/>
              <a:ln>
                <a:noFill/>
              </a:ln>
            </p:spPr>
          </p:pic>
        </p:grpSp>
        <p:pic>
          <p:nvPicPr>
            <p:cNvPr id="1408" name="Google Shape;1408;p88" descr="clipped result image"/>
            <p:cNvPicPr preferRelativeResize="0"/>
            <p:nvPr/>
          </p:nvPicPr>
          <p:blipFill rotWithShape="1">
            <a:blip r:embed="rId8">
              <a:alphaModFix/>
            </a:blip>
            <a:srcRect/>
            <a:stretch/>
          </p:blipFill>
          <p:spPr>
            <a:xfrm>
              <a:off x="2028541" y="5678013"/>
              <a:ext cx="134100" cy="133109"/>
            </a:xfrm>
            <a:prstGeom prst="rect">
              <a:avLst/>
            </a:prstGeom>
            <a:noFill/>
            <a:ln>
              <a:noFill/>
            </a:ln>
          </p:spPr>
        </p:pic>
      </p:grpSp>
      <p:sp>
        <p:nvSpPr>
          <p:cNvPr id="1409" name="Google Shape;1409;p88"/>
          <p:cNvSpPr txBox="1"/>
          <p:nvPr/>
        </p:nvSpPr>
        <p:spPr>
          <a:xfrm rot="24395">
            <a:off x="893541" y="1603668"/>
            <a:ext cx="4650417"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Arial"/>
                <a:ea typeface="Arial"/>
                <a:cs typeface="Arial"/>
                <a:sym typeface="Arial"/>
              </a:rPr>
              <a:t>These </a:t>
            </a:r>
            <a:r>
              <a:rPr lang="en" sz="1100" b="1" i="0" u="none" strike="noStrike" cap="none">
                <a:solidFill>
                  <a:srgbClr val="000000"/>
                </a:solidFill>
              </a:rPr>
              <a:t>UGT1A4  in</a:t>
            </a:r>
            <a:r>
              <a:rPr lang="en" sz="1100" b="1" i="0" u="sng" strike="noStrike" cap="none">
                <a:solidFill>
                  <a:srgbClr val="000000"/>
                </a:solidFill>
              </a:rPr>
              <a:t>D</a:t>
            </a:r>
            <a:r>
              <a:rPr lang="en" sz="1100" b="1" i="0" u="none" strike="noStrike" cap="none">
                <a:solidFill>
                  <a:srgbClr val="000000"/>
                </a:solidFill>
              </a:rPr>
              <a:t>ucers </a:t>
            </a:r>
            <a:r>
              <a:rPr lang="en" sz="1100" b="0" i="0" u="none" strike="noStrike" cap="none">
                <a:solidFill>
                  <a:srgbClr val="000000"/>
                </a:solidFill>
                <a:latin typeface="Arial"/>
                <a:ea typeface="Arial"/>
                <a:cs typeface="Arial"/>
                <a:sym typeface="Arial"/>
              </a:rPr>
              <a:t>are expected to cause a </a:t>
            </a:r>
            <a:r>
              <a:rPr lang="en" sz="1100" b="0" i="0" u="sng" strike="noStrike" cap="none">
                <a:solidFill>
                  <a:srgbClr val="000000"/>
                </a:solidFill>
                <a:latin typeface="Arial"/>
                <a:ea typeface="Arial"/>
                <a:cs typeface="Arial"/>
                <a:sym typeface="Arial"/>
              </a:rPr>
              <a:t>D</a:t>
            </a:r>
            <a:r>
              <a:rPr lang="en" sz="1100" b="0" i="0" u="none" strike="noStrike" cap="none">
                <a:solidFill>
                  <a:srgbClr val="000000"/>
                </a:solidFill>
                <a:latin typeface="Arial"/>
                <a:ea typeface="Arial"/>
                <a:cs typeface="Arial"/>
                <a:sym typeface="Arial"/>
              </a:rPr>
              <a:t>ecrease of lamotrigine blood levels by about 50%</a:t>
            </a:r>
            <a:endParaRPr sz="1100" b="0" i="0" u="none" strike="noStrike" cap="none">
              <a:solidFill>
                <a:srgbClr val="000000"/>
              </a:solidFill>
              <a:latin typeface="Arial"/>
              <a:ea typeface="Arial"/>
              <a:cs typeface="Arial"/>
              <a:sym typeface="Arial"/>
            </a:endParaRPr>
          </a:p>
        </p:txBody>
      </p:sp>
      <p:grpSp>
        <p:nvGrpSpPr>
          <p:cNvPr id="1410" name="Google Shape;1410;p88"/>
          <p:cNvGrpSpPr/>
          <p:nvPr/>
        </p:nvGrpSpPr>
        <p:grpSpPr>
          <a:xfrm>
            <a:off x="3307993" y="3021849"/>
            <a:ext cx="2234707" cy="923890"/>
            <a:chOff x="2645412" y="5745999"/>
            <a:chExt cx="2234707" cy="923890"/>
          </a:xfrm>
        </p:grpSpPr>
        <p:sp>
          <p:nvSpPr>
            <p:cNvPr id="1411" name="Google Shape;1411;p88"/>
            <p:cNvSpPr txBox="1"/>
            <p:nvPr/>
          </p:nvSpPr>
          <p:spPr>
            <a:xfrm rot="23271">
              <a:off x="3904358" y="6161953"/>
              <a:ext cx="975022" cy="20790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Phenobarbital</a:t>
              </a:r>
              <a:endParaRPr sz="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LUMINAL</a:t>
              </a:r>
              <a:endParaRPr sz="900" b="1" i="0" u="none" strike="noStrike" cap="none">
                <a:solidFill>
                  <a:srgbClr val="000000"/>
                </a:solidFill>
                <a:latin typeface="Arial"/>
                <a:ea typeface="Arial"/>
                <a:cs typeface="Arial"/>
                <a:sym typeface="Arial"/>
              </a:endParaRPr>
            </a:p>
          </p:txBody>
        </p:sp>
        <p:grpSp>
          <p:nvGrpSpPr>
            <p:cNvPr id="1412" name="Google Shape;1412;p88"/>
            <p:cNvGrpSpPr/>
            <p:nvPr/>
          </p:nvGrpSpPr>
          <p:grpSpPr>
            <a:xfrm>
              <a:off x="2645412" y="5745999"/>
              <a:ext cx="2018718" cy="923890"/>
              <a:chOff x="2645412" y="5745999"/>
              <a:chExt cx="2018718" cy="923890"/>
            </a:xfrm>
          </p:grpSpPr>
          <p:grpSp>
            <p:nvGrpSpPr>
              <p:cNvPr id="1413" name="Google Shape;1413;p88"/>
              <p:cNvGrpSpPr/>
              <p:nvPr/>
            </p:nvGrpSpPr>
            <p:grpSpPr>
              <a:xfrm rot="-361798">
                <a:off x="2677965" y="5846611"/>
                <a:ext cx="1953612" cy="722664"/>
                <a:chOff x="-3486409" y="4705484"/>
                <a:chExt cx="2313687" cy="855860"/>
              </a:xfrm>
            </p:grpSpPr>
            <p:pic>
              <p:nvPicPr>
                <p:cNvPr id="1414" name="Google Shape;1414;p88" descr="Resultado de imagen para barb wire png"/>
                <p:cNvPicPr preferRelativeResize="0"/>
                <p:nvPr/>
              </p:nvPicPr>
              <p:blipFill rotWithShape="1">
                <a:blip r:embed="rId13">
                  <a:alphaModFix/>
                </a:blip>
                <a:srcRect t="24533"/>
                <a:stretch/>
              </p:blipFill>
              <p:spPr>
                <a:xfrm rot="-196655">
                  <a:off x="-3193883" y="4934786"/>
                  <a:ext cx="1701379" cy="468441"/>
                </a:xfrm>
                <a:prstGeom prst="rect">
                  <a:avLst/>
                </a:prstGeom>
                <a:noFill/>
                <a:ln>
                  <a:noFill/>
                </a:ln>
              </p:spPr>
            </p:pic>
            <p:pic>
              <p:nvPicPr>
                <p:cNvPr id="1415" name="Google Shape;1415;p88" descr="clipped result image"/>
                <p:cNvPicPr preferRelativeResize="0"/>
                <p:nvPr/>
              </p:nvPicPr>
              <p:blipFill rotWithShape="1">
                <a:blip r:embed="rId10">
                  <a:alphaModFix/>
                </a:blip>
                <a:srcRect/>
                <a:stretch/>
              </p:blipFill>
              <p:spPr>
                <a:xfrm rot="-5973414">
                  <a:off x="-3577230" y="4892778"/>
                  <a:ext cx="786877" cy="481272"/>
                </a:xfrm>
                <a:prstGeom prst="rect">
                  <a:avLst/>
                </a:prstGeom>
                <a:noFill/>
                <a:ln>
                  <a:noFill/>
                </a:ln>
              </p:spPr>
            </p:pic>
            <p:pic>
              <p:nvPicPr>
                <p:cNvPr id="1416" name="Google Shape;1416;p88" descr="clipped result image"/>
                <p:cNvPicPr preferRelativeResize="0"/>
                <p:nvPr/>
              </p:nvPicPr>
              <p:blipFill rotWithShape="1">
                <a:blip r:embed="rId14">
                  <a:alphaModFix/>
                </a:blip>
                <a:srcRect l="19204" b="19607"/>
                <a:stretch/>
              </p:blipFill>
              <p:spPr>
                <a:xfrm rot="-2699808">
                  <a:off x="-1615343" y="4730651"/>
                  <a:ext cx="258697" cy="627391"/>
                </a:xfrm>
                <a:prstGeom prst="rect">
                  <a:avLst/>
                </a:prstGeom>
                <a:noFill/>
                <a:ln>
                  <a:noFill/>
                </a:ln>
              </p:spPr>
            </p:pic>
          </p:grpSp>
          <p:grpSp>
            <p:nvGrpSpPr>
              <p:cNvPr id="1417" name="Google Shape;1417;p88"/>
              <p:cNvGrpSpPr/>
              <p:nvPr/>
            </p:nvGrpSpPr>
            <p:grpSpPr>
              <a:xfrm>
                <a:off x="2837809" y="6162351"/>
                <a:ext cx="215674" cy="214297"/>
                <a:chOff x="1275753" y="6084611"/>
                <a:chExt cx="141000" cy="140100"/>
              </a:xfrm>
            </p:grpSpPr>
            <p:sp>
              <p:nvSpPr>
                <p:cNvPr id="1418" name="Google Shape;1418;p88"/>
                <p:cNvSpPr/>
                <p:nvPr/>
              </p:nvSpPr>
              <p:spPr>
                <a:xfrm>
                  <a:off x="1275753" y="6084611"/>
                  <a:ext cx="141000" cy="140100"/>
                </a:xfrm>
                <a:prstGeom prst="ellipse">
                  <a:avLst/>
                </a:prstGeom>
                <a:solidFill>
                  <a:srgbClr val="FFFFFF"/>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19" name="Google Shape;1419;p88" descr="clipped result image"/>
                <p:cNvPicPr preferRelativeResize="0"/>
                <p:nvPr/>
              </p:nvPicPr>
              <p:blipFill rotWithShape="1">
                <a:blip r:embed="rId15">
                  <a:alphaModFix/>
                </a:blip>
                <a:srcRect/>
                <a:stretch/>
              </p:blipFill>
              <p:spPr>
                <a:xfrm>
                  <a:off x="1285780" y="6093965"/>
                  <a:ext cx="121092" cy="120199"/>
                </a:xfrm>
                <a:prstGeom prst="rect">
                  <a:avLst/>
                </a:prstGeom>
                <a:noFill/>
                <a:ln>
                  <a:noFill/>
                </a:ln>
              </p:spPr>
            </p:pic>
          </p:grpSp>
        </p:grpSp>
      </p:grpSp>
      <p:grpSp>
        <p:nvGrpSpPr>
          <p:cNvPr id="1420" name="Google Shape;1420;p88"/>
          <p:cNvGrpSpPr/>
          <p:nvPr/>
        </p:nvGrpSpPr>
        <p:grpSpPr>
          <a:xfrm>
            <a:off x="3302625" y="2166796"/>
            <a:ext cx="2056041" cy="923890"/>
            <a:chOff x="2640043" y="4890946"/>
            <a:chExt cx="2056041" cy="923890"/>
          </a:xfrm>
        </p:grpSpPr>
        <p:sp>
          <p:nvSpPr>
            <p:cNvPr id="1421" name="Google Shape;1421;p88"/>
            <p:cNvSpPr txBox="1"/>
            <p:nvPr/>
          </p:nvSpPr>
          <p:spPr>
            <a:xfrm rot="23618">
              <a:off x="3909325" y="5364994"/>
              <a:ext cx="786019" cy="22440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Primidone</a:t>
              </a:r>
              <a:endParaRPr sz="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MYSOLINE</a:t>
              </a:r>
              <a:endParaRPr sz="900" b="1" i="0" u="none" strike="noStrike" cap="none">
                <a:solidFill>
                  <a:srgbClr val="000000"/>
                </a:solidFill>
                <a:latin typeface="Arial"/>
                <a:ea typeface="Arial"/>
                <a:cs typeface="Arial"/>
                <a:sym typeface="Arial"/>
              </a:endParaRPr>
            </a:p>
          </p:txBody>
        </p:sp>
        <p:grpSp>
          <p:nvGrpSpPr>
            <p:cNvPr id="1422" name="Google Shape;1422;p88"/>
            <p:cNvGrpSpPr/>
            <p:nvPr/>
          </p:nvGrpSpPr>
          <p:grpSpPr>
            <a:xfrm>
              <a:off x="2640043" y="4890946"/>
              <a:ext cx="2018718" cy="923890"/>
              <a:chOff x="2640043" y="4890946"/>
              <a:chExt cx="2018718" cy="923890"/>
            </a:xfrm>
          </p:grpSpPr>
          <p:grpSp>
            <p:nvGrpSpPr>
              <p:cNvPr id="1423" name="Google Shape;1423;p88"/>
              <p:cNvGrpSpPr/>
              <p:nvPr/>
            </p:nvGrpSpPr>
            <p:grpSpPr>
              <a:xfrm rot="-361798">
                <a:off x="2672596" y="4991558"/>
                <a:ext cx="1953612" cy="722664"/>
                <a:chOff x="-3486409" y="4705484"/>
                <a:chExt cx="2313687" cy="855860"/>
              </a:xfrm>
            </p:grpSpPr>
            <p:pic>
              <p:nvPicPr>
                <p:cNvPr id="1424" name="Google Shape;1424;p88" descr="Resultado de imagen para barb wire png"/>
                <p:cNvPicPr preferRelativeResize="0"/>
                <p:nvPr/>
              </p:nvPicPr>
              <p:blipFill rotWithShape="1">
                <a:blip r:embed="rId13">
                  <a:alphaModFix/>
                </a:blip>
                <a:srcRect t="24533"/>
                <a:stretch/>
              </p:blipFill>
              <p:spPr>
                <a:xfrm rot="-196655">
                  <a:off x="-3193883" y="4934786"/>
                  <a:ext cx="1701379" cy="468441"/>
                </a:xfrm>
                <a:prstGeom prst="rect">
                  <a:avLst/>
                </a:prstGeom>
                <a:noFill/>
                <a:ln>
                  <a:noFill/>
                </a:ln>
              </p:spPr>
            </p:pic>
            <p:pic>
              <p:nvPicPr>
                <p:cNvPr id="1425" name="Google Shape;1425;p88" descr="clipped result image"/>
                <p:cNvPicPr preferRelativeResize="0"/>
                <p:nvPr/>
              </p:nvPicPr>
              <p:blipFill rotWithShape="1">
                <a:blip r:embed="rId10">
                  <a:alphaModFix/>
                </a:blip>
                <a:srcRect/>
                <a:stretch/>
              </p:blipFill>
              <p:spPr>
                <a:xfrm rot="-5973414">
                  <a:off x="-3577230" y="4892778"/>
                  <a:ext cx="786877" cy="481272"/>
                </a:xfrm>
                <a:prstGeom prst="rect">
                  <a:avLst/>
                </a:prstGeom>
                <a:noFill/>
                <a:ln>
                  <a:noFill/>
                </a:ln>
              </p:spPr>
            </p:pic>
            <p:pic>
              <p:nvPicPr>
                <p:cNvPr id="1426" name="Google Shape;1426;p88" descr="clipped result image"/>
                <p:cNvPicPr preferRelativeResize="0"/>
                <p:nvPr/>
              </p:nvPicPr>
              <p:blipFill rotWithShape="1">
                <a:blip r:embed="rId14">
                  <a:alphaModFix/>
                </a:blip>
                <a:srcRect l="19204" b="19607"/>
                <a:stretch/>
              </p:blipFill>
              <p:spPr>
                <a:xfrm rot="-2699808">
                  <a:off x="-1615343" y="4730651"/>
                  <a:ext cx="258697" cy="627391"/>
                </a:xfrm>
                <a:prstGeom prst="rect">
                  <a:avLst/>
                </a:prstGeom>
                <a:noFill/>
                <a:ln>
                  <a:noFill/>
                </a:ln>
              </p:spPr>
            </p:pic>
          </p:grpSp>
          <p:grpSp>
            <p:nvGrpSpPr>
              <p:cNvPr id="1427" name="Google Shape;1427;p88"/>
              <p:cNvGrpSpPr/>
              <p:nvPr/>
            </p:nvGrpSpPr>
            <p:grpSpPr>
              <a:xfrm>
                <a:off x="2814021" y="5301951"/>
                <a:ext cx="215674" cy="214297"/>
                <a:chOff x="1275753" y="6084611"/>
                <a:chExt cx="141000" cy="140100"/>
              </a:xfrm>
            </p:grpSpPr>
            <p:sp>
              <p:nvSpPr>
                <p:cNvPr id="1428" name="Google Shape;1428;p88"/>
                <p:cNvSpPr/>
                <p:nvPr/>
              </p:nvSpPr>
              <p:spPr>
                <a:xfrm>
                  <a:off x="1275753" y="6084611"/>
                  <a:ext cx="141000" cy="140100"/>
                </a:xfrm>
                <a:prstGeom prst="ellipse">
                  <a:avLst/>
                </a:prstGeom>
                <a:solidFill>
                  <a:srgbClr val="FFFFFF"/>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29" name="Google Shape;1429;p88" descr="clipped result image"/>
                <p:cNvPicPr preferRelativeResize="0"/>
                <p:nvPr/>
              </p:nvPicPr>
              <p:blipFill rotWithShape="1">
                <a:blip r:embed="rId15">
                  <a:alphaModFix/>
                </a:blip>
                <a:srcRect/>
                <a:stretch/>
              </p:blipFill>
              <p:spPr>
                <a:xfrm>
                  <a:off x="1285780" y="6093965"/>
                  <a:ext cx="121092" cy="120199"/>
                </a:xfrm>
                <a:prstGeom prst="rect">
                  <a:avLst/>
                </a:prstGeom>
                <a:noFill/>
                <a:ln>
                  <a:noFill/>
                </a:ln>
              </p:spPr>
            </p:pic>
          </p:grpSp>
        </p:grpSp>
      </p:grpSp>
      <p:sp>
        <p:nvSpPr>
          <p:cNvPr id="1430" name="Google Shape;1430;p88"/>
          <p:cNvSpPr txBox="1"/>
          <p:nvPr/>
        </p:nvSpPr>
        <p:spPr>
          <a:xfrm rot="24395">
            <a:off x="1383816" y="4699451"/>
            <a:ext cx="4650417"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100"/>
              <a:t>30-40% decrease</a:t>
            </a:r>
            <a:endParaRPr sz="1100" b="0" i="0" u="none" strike="noStrike" cap="none">
              <a:solidFill>
                <a:srgbClr val="000000"/>
              </a:solidFill>
              <a:latin typeface="Arial"/>
              <a:ea typeface="Arial"/>
              <a:cs typeface="Arial"/>
              <a:sym typeface="Arial"/>
            </a:endParaRPr>
          </a:p>
        </p:txBody>
      </p:sp>
      <p:grpSp>
        <p:nvGrpSpPr>
          <p:cNvPr id="1431" name="Google Shape;1431;p88"/>
          <p:cNvGrpSpPr/>
          <p:nvPr/>
        </p:nvGrpSpPr>
        <p:grpSpPr>
          <a:xfrm>
            <a:off x="6378244" y="1573987"/>
            <a:ext cx="2263631" cy="1384253"/>
            <a:chOff x="219224" y="2029202"/>
            <a:chExt cx="3755816" cy="2296752"/>
          </a:xfrm>
        </p:grpSpPr>
        <p:grpSp>
          <p:nvGrpSpPr>
            <p:cNvPr id="1432" name="Google Shape;1432;p88"/>
            <p:cNvGrpSpPr/>
            <p:nvPr/>
          </p:nvGrpSpPr>
          <p:grpSpPr>
            <a:xfrm>
              <a:off x="219224" y="2029202"/>
              <a:ext cx="3755816" cy="2042034"/>
              <a:chOff x="2089330" y="2987695"/>
              <a:chExt cx="2493736" cy="1355842"/>
            </a:xfrm>
          </p:grpSpPr>
          <p:grpSp>
            <p:nvGrpSpPr>
              <p:cNvPr id="1433" name="Google Shape;1433;p88"/>
              <p:cNvGrpSpPr/>
              <p:nvPr/>
            </p:nvGrpSpPr>
            <p:grpSpPr>
              <a:xfrm>
                <a:off x="2089330" y="2987695"/>
                <a:ext cx="2493736" cy="1355842"/>
                <a:chOff x="475877" y="3456468"/>
                <a:chExt cx="2493736" cy="1355842"/>
              </a:xfrm>
            </p:grpSpPr>
            <p:grpSp>
              <p:nvGrpSpPr>
                <p:cNvPr id="1434" name="Google Shape;1434;p88"/>
                <p:cNvGrpSpPr/>
                <p:nvPr/>
              </p:nvGrpSpPr>
              <p:grpSpPr>
                <a:xfrm>
                  <a:off x="666053" y="3456468"/>
                  <a:ext cx="2303560" cy="1355842"/>
                  <a:chOff x="530981" y="1011783"/>
                  <a:chExt cx="2303560" cy="1355842"/>
                </a:xfrm>
              </p:grpSpPr>
              <p:pic>
                <p:nvPicPr>
                  <p:cNvPr id="1435" name="Google Shape;1435;p88" descr="Resultado de imagen para sheep png"/>
                  <p:cNvPicPr preferRelativeResize="0"/>
                  <p:nvPr/>
                </p:nvPicPr>
                <p:blipFill rotWithShape="1">
                  <a:blip r:embed="rId16">
                    <a:alphaModFix/>
                  </a:blip>
                  <a:srcRect b="14266"/>
                  <a:stretch/>
                </p:blipFill>
                <p:spPr>
                  <a:xfrm>
                    <a:off x="530981" y="1406525"/>
                    <a:ext cx="1229200" cy="961100"/>
                  </a:xfrm>
                  <a:prstGeom prst="rect">
                    <a:avLst/>
                  </a:prstGeom>
                  <a:noFill/>
                  <a:ln>
                    <a:noFill/>
                  </a:ln>
                </p:spPr>
              </p:pic>
              <p:pic>
                <p:nvPicPr>
                  <p:cNvPr id="1436" name="Google Shape;1436;p88" descr="Resultado de imagen para razor png"/>
                  <p:cNvPicPr preferRelativeResize="0"/>
                  <p:nvPr/>
                </p:nvPicPr>
                <p:blipFill rotWithShape="1">
                  <a:blip r:embed="rId17">
                    <a:alphaModFix/>
                  </a:blip>
                  <a:srcRect/>
                  <a:stretch/>
                </p:blipFill>
                <p:spPr>
                  <a:xfrm rot="1763312">
                    <a:off x="1535061" y="1241041"/>
                    <a:ext cx="1161600" cy="866556"/>
                  </a:xfrm>
                  <a:prstGeom prst="rect">
                    <a:avLst/>
                  </a:prstGeom>
                  <a:noFill/>
                  <a:ln>
                    <a:noFill/>
                  </a:ln>
                </p:spPr>
              </p:pic>
            </p:grpSp>
            <p:pic>
              <p:nvPicPr>
                <p:cNvPr id="1437" name="Google Shape;1437;p88"/>
                <p:cNvPicPr preferRelativeResize="0"/>
                <p:nvPr/>
              </p:nvPicPr>
              <p:blipFill rotWithShape="1">
                <a:blip r:embed="rId18">
                  <a:alphaModFix/>
                </a:blip>
                <a:srcRect/>
                <a:stretch/>
              </p:blipFill>
              <p:spPr>
                <a:xfrm>
                  <a:off x="475877" y="3734464"/>
                  <a:ext cx="866543" cy="668044"/>
                </a:xfrm>
                <a:prstGeom prst="rect">
                  <a:avLst/>
                </a:prstGeom>
                <a:noFill/>
                <a:ln>
                  <a:noFill/>
                </a:ln>
              </p:spPr>
            </p:pic>
          </p:grpSp>
          <p:pic>
            <p:nvPicPr>
              <p:cNvPr id="1438" name="Google Shape;1438;p88" descr="clipped result image"/>
              <p:cNvPicPr preferRelativeResize="0"/>
              <p:nvPr/>
            </p:nvPicPr>
            <p:blipFill rotWithShape="1">
              <a:blip r:embed="rId19">
                <a:alphaModFix/>
              </a:blip>
              <a:srcRect/>
              <a:stretch/>
            </p:blipFill>
            <p:spPr>
              <a:xfrm>
                <a:off x="4407862" y="3526172"/>
                <a:ext cx="73303" cy="72771"/>
              </a:xfrm>
              <a:prstGeom prst="rect">
                <a:avLst/>
              </a:prstGeom>
              <a:noFill/>
              <a:ln>
                <a:noFill/>
              </a:ln>
            </p:spPr>
          </p:pic>
        </p:grpSp>
        <p:grpSp>
          <p:nvGrpSpPr>
            <p:cNvPr id="1439" name="Google Shape;1439;p88"/>
            <p:cNvGrpSpPr/>
            <p:nvPr/>
          </p:nvGrpSpPr>
          <p:grpSpPr>
            <a:xfrm>
              <a:off x="840593" y="3766027"/>
              <a:ext cx="1390180" cy="559927"/>
              <a:chOff x="840593" y="3766027"/>
              <a:chExt cx="1390180" cy="559927"/>
            </a:xfrm>
          </p:grpSpPr>
          <p:pic>
            <p:nvPicPr>
              <p:cNvPr id="1440" name="Google Shape;1440;p88"/>
              <p:cNvPicPr preferRelativeResize="0"/>
              <p:nvPr/>
            </p:nvPicPr>
            <p:blipFill>
              <a:blip r:embed="rId20">
                <a:alphaModFix/>
              </a:blip>
              <a:stretch>
                <a:fillRect/>
              </a:stretch>
            </p:blipFill>
            <p:spPr>
              <a:xfrm flipH="1">
                <a:off x="840593" y="3963615"/>
                <a:ext cx="365904" cy="357570"/>
              </a:xfrm>
              <a:prstGeom prst="rect">
                <a:avLst/>
              </a:prstGeom>
              <a:noFill/>
              <a:ln>
                <a:noFill/>
              </a:ln>
              <a:effectLst>
                <a:outerShdw blurRad="28575" dist="9525" algn="bl" rotWithShape="0">
                  <a:srgbClr val="000000">
                    <a:alpha val="21000"/>
                  </a:srgbClr>
                </a:outerShdw>
              </a:effectLst>
            </p:spPr>
          </p:pic>
          <p:pic>
            <p:nvPicPr>
              <p:cNvPr id="1441" name="Google Shape;1441;p88"/>
              <p:cNvPicPr preferRelativeResize="0"/>
              <p:nvPr/>
            </p:nvPicPr>
            <p:blipFill>
              <a:blip r:embed="rId20">
                <a:alphaModFix/>
              </a:blip>
              <a:stretch>
                <a:fillRect/>
              </a:stretch>
            </p:blipFill>
            <p:spPr>
              <a:xfrm flipH="1">
                <a:off x="1071175" y="3968384"/>
                <a:ext cx="365904" cy="357570"/>
              </a:xfrm>
              <a:prstGeom prst="rect">
                <a:avLst/>
              </a:prstGeom>
              <a:noFill/>
              <a:ln>
                <a:noFill/>
              </a:ln>
              <a:effectLst>
                <a:outerShdw blurRad="28575" dist="9525" algn="bl" rotWithShape="0">
                  <a:srgbClr val="000000">
                    <a:alpha val="21000"/>
                  </a:srgbClr>
                </a:outerShdw>
              </a:effectLst>
            </p:spPr>
          </p:pic>
          <p:pic>
            <p:nvPicPr>
              <p:cNvPr id="1442" name="Google Shape;1442;p88"/>
              <p:cNvPicPr preferRelativeResize="0"/>
              <p:nvPr/>
            </p:nvPicPr>
            <p:blipFill>
              <a:blip r:embed="rId20">
                <a:alphaModFix/>
              </a:blip>
              <a:stretch>
                <a:fillRect/>
              </a:stretch>
            </p:blipFill>
            <p:spPr>
              <a:xfrm flipH="1">
                <a:off x="1864869" y="3858618"/>
                <a:ext cx="365904" cy="357570"/>
              </a:xfrm>
              <a:prstGeom prst="rect">
                <a:avLst/>
              </a:prstGeom>
              <a:noFill/>
              <a:ln>
                <a:noFill/>
              </a:ln>
              <a:effectLst>
                <a:outerShdw blurRad="28575" dist="9525" algn="bl" rotWithShape="0">
                  <a:srgbClr val="000000">
                    <a:alpha val="21000"/>
                  </a:srgbClr>
                </a:outerShdw>
              </a:effectLst>
            </p:spPr>
          </p:pic>
          <p:pic>
            <p:nvPicPr>
              <p:cNvPr id="1443" name="Google Shape;1443;p88"/>
              <p:cNvPicPr preferRelativeResize="0"/>
              <p:nvPr/>
            </p:nvPicPr>
            <p:blipFill>
              <a:blip r:embed="rId20">
                <a:alphaModFix/>
              </a:blip>
              <a:stretch>
                <a:fillRect/>
              </a:stretch>
            </p:blipFill>
            <p:spPr>
              <a:xfrm flipH="1">
                <a:off x="1828932" y="3766027"/>
                <a:ext cx="389172" cy="380303"/>
              </a:xfrm>
              <a:prstGeom prst="rect">
                <a:avLst/>
              </a:prstGeom>
              <a:noFill/>
              <a:ln>
                <a:noFill/>
              </a:ln>
              <a:effectLst>
                <a:outerShdw blurRad="28575" dist="9525" algn="bl" rotWithShape="0">
                  <a:srgbClr val="000000">
                    <a:alpha val="21000"/>
                  </a:srgbClr>
                </a:outerShdw>
              </a:effectLst>
            </p:spPr>
          </p:pic>
        </p:grpSp>
      </p:grpSp>
      <p:grpSp>
        <p:nvGrpSpPr>
          <p:cNvPr id="1444" name="Google Shape;1444;p88"/>
          <p:cNvGrpSpPr/>
          <p:nvPr/>
        </p:nvGrpSpPr>
        <p:grpSpPr>
          <a:xfrm>
            <a:off x="128133" y="1587170"/>
            <a:ext cx="763524" cy="585908"/>
            <a:chOff x="3132192" y="1605976"/>
            <a:chExt cx="2534100" cy="1944600"/>
          </a:xfrm>
        </p:grpSpPr>
        <p:sp>
          <p:nvSpPr>
            <p:cNvPr id="1445" name="Google Shape;1445;p88"/>
            <p:cNvSpPr/>
            <p:nvPr/>
          </p:nvSpPr>
          <p:spPr>
            <a:xfrm rot="10800000" flipH="1">
              <a:off x="3132192" y="1605976"/>
              <a:ext cx="2534100" cy="194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46" name="Google Shape;1446;p88" descr="clipped result image"/>
            <p:cNvPicPr preferRelativeResize="0"/>
            <p:nvPr/>
          </p:nvPicPr>
          <p:blipFill rotWithShape="1">
            <a:blip r:embed="rId21">
              <a:alphaModFix/>
            </a:blip>
            <a:srcRect/>
            <a:stretch/>
          </p:blipFill>
          <p:spPr>
            <a:xfrm>
              <a:off x="3859341" y="2128157"/>
              <a:ext cx="1087977" cy="1080040"/>
            </a:xfrm>
            <a:prstGeom prst="rect">
              <a:avLst/>
            </a:prstGeom>
            <a:noFill/>
            <a:ln>
              <a:noFill/>
            </a:ln>
          </p:spPr>
        </p:pic>
      </p:gr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83"/>
          <p:cNvSpPr txBox="1"/>
          <p:nvPr/>
        </p:nvSpPr>
        <p:spPr>
          <a:xfrm rot="4241">
            <a:off x="5039376" y="2197625"/>
            <a:ext cx="3404403" cy="29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in</a:t>
            </a:r>
            <a:r>
              <a:rPr lang="en" b="1" u="sng"/>
              <a:t>H</a:t>
            </a:r>
            <a:r>
              <a:rPr lang="en"/>
              <a:t>ibitor = </a:t>
            </a:r>
            <a:r>
              <a:rPr lang="en" b="1" u="sng"/>
              <a:t>H</a:t>
            </a:r>
            <a:r>
              <a:rPr lang="en"/>
              <a:t>igh</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r>
              <a:rPr lang="en"/>
              <a:t>increased lamotrigine level</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r>
              <a:rPr lang="en"/>
              <a:t>in</a:t>
            </a:r>
            <a:r>
              <a:rPr lang="en" b="1" u="sng"/>
              <a:t>H</a:t>
            </a:r>
            <a:r>
              <a:rPr lang="en"/>
              <a:t>ibition happens </a:t>
            </a:r>
            <a:endParaRPr/>
          </a:p>
          <a:p>
            <a:pPr marL="0" marR="0" lvl="0" indent="0" algn="l" rtl="0">
              <a:lnSpc>
                <a:spcPct val="100000"/>
              </a:lnSpc>
              <a:spcBef>
                <a:spcPts val="0"/>
              </a:spcBef>
              <a:spcAft>
                <a:spcPts val="0"/>
              </a:spcAft>
              <a:buClr>
                <a:schemeClr val="dk1"/>
              </a:buClr>
              <a:buSzPts val="1100"/>
              <a:buFont typeface="Arial"/>
              <a:buNone/>
            </a:pPr>
            <a:r>
              <a:rPr lang="en"/>
              <a:t>within hours = </a:t>
            </a:r>
            <a:r>
              <a:rPr lang="en" b="1" u="sng"/>
              <a:t>H</a:t>
            </a:r>
            <a:r>
              <a:rPr lang="en"/>
              <a:t>urried</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r>
              <a:rPr lang="en"/>
              <a:t>  </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900"/>
              <a:buFont typeface="Arial"/>
              <a:buNone/>
            </a:pPr>
            <a:endParaRPr/>
          </a:p>
        </p:txBody>
      </p:sp>
      <p:sp>
        <p:nvSpPr>
          <p:cNvPr id="1194" name="Google Shape;1194;p83"/>
          <p:cNvSpPr/>
          <p:nvPr/>
        </p:nvSpPr>
        <p:spPr>
          <a:xfrm>
            <a:off x="0" y="-28450"/>
            <a:ext cx="9144000" cy="14400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83"/>
          <p:cNvSpPr txBox="1"/>
          <p:nvPr/>
        </p:nvSpPr>
        <p:spPr>
          <a:xfrm>
            <a:off x="767285" y="350219"/>
            <a:ext cx="4049700" cy="36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000" b="1">
                <a:solidFill>
                  <a:srgbClr val="FFFFFF"/>
                </a:solidFill>
              </a:rPr>
              <a:t>Lamotrigine interactions </a:t>
            </a:r>
            <a:endParaRPr sz="2000" b="1">
              <a:solidFill>
                <a:srgbClr val="FFFFFF"/>
              </a:solidFill>
            </a:endParaRPr>
          </a:p>
          <a:p>
            <a:pPr marL="0" marR="0" lvl="0" indent="0" algn="l" rtl="0">
              <a:lnSpc>
                <a:spcPct val="100000"/>
              </a:lnSpc>
              <a:spcBef>
                <a:spcPts val="0"/>
              </a:spcBef>
              <a:spcAft>
                <a:spcPts val="0"/>
              </a:spcAft>
              <a:buClr>
                <a:schemeClr val="dk1"/>
              </a:buClr>
              <a:buSzPts val="1100"/>
              <a:buFont typeface="Arial"/>
              <a:buNone/>
            </a:pPr>
            <a:endParaRPr sz="1200" b="1">
              <a:solidFill>
                <a:srgbClr val="FFFFFF"/>
              </a:solidFill>
            </a:endParaRPr>
          </a:p>
          <a:p>
            <a:pPr marL="0" marR="0" lvl="0" indent="0" algn="l" rtl="0">
              <a:lnSpc>
                <a:spcPct val="100000"/>
              </a:lnSpc>
              <a:spcBef>
                <a:spcPts val="0"/>
              </a:spcBef>
              <a:spcAft>
                <a:spcPts val="0"/>
              </a:spcAft>
              <a:buClr>
                <a:srgbClr val="000000"/>
              </a:buClr>
              <a:buSzPts val="1200"/>
              <a:buFont typeface="Arial"/>
              <a:buNone/>
            </a:pPr>
            <a:endParaRPr sz="1200" b="1">
              <a:solidFill>
                <a:srgbClr val="FFFFFF"/>
              </a:solidFil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196" name="Google Shape;1196;p83"/>
          <p:cNvSpPr txBox="1"/>
          <p:nvPr/>
        </p:nvSpPr>
        <p:spPr>
          <a:xfrm>
            <a:off x="767282" y="753425"/>
            <a:ext cx="2442600" cy="563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chemeClr val="lt1"/>
                </a:solidFill>
              </a:rPr>
              <a:t>Phase II metabolism, UGT1A4</a:t>
            </a:r>
            <a:endParaRPr sz="1200" b="1" i="0" u="none" strike="noStrike" cap="none">
              <a:solidFill>
                <a:schemeClr val="lt1"/>
              </a:solidFill>
            </a:endParaRPr>
          </a:p>
        </p:txBody>
      </p:sp>
      <p:sp>
        <p:nvSpPr>
          <p:cNvPr id="1197" name="Google Shape;1197;p83"/>
          <p:cNvSpPr txBox="1"/>
          <p:nvPr/>
        </p:nvSpPr>
        <p:spPr>
          <a:xfrm rot="2680">
            <a:off x="4432924" y="591675"/>
            <a:ext cx="4617301" cy="43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300" b="1" i="0" u="none" strike="noStrike" cap="none">
                <a:solidFill>
                  <a:schemeClr val="lt1"/>
                </a:solidFill>
              </a:rPr>
              <a:t>18% of individuals are UGT1A4 ultrarapid metabolizers</a:t>
            </a:r>
            <a:r>
              <a:rPr lang="en" sz="1300" b="1">
                <a:solidFill>
                  <a:schemeClr val="lt1"/>
                </a:solidFill>
              </a:rPr>
              <a:t>.</a:t>
            </a:r>
            <a:endParaRPr sz="1300" b="1">
              <a:solidFill>
                <a:schemeClr val="lt1"/>
              </a:solidFill>
            </a:endParaRPr>
          </a:p>
          <a:p>
            <a:pPr marL="0" marR="0" lvl="0" indent="0" algn="l" rtl="0">
              <a:lnSpc>
                <a:spcPct val="100000"/>
              </a:lnSpc>
              <a:spcBef>
                <a:spcPts val="0"/>
              </a:spcBef>
              <a:spcAft>
                <a:spcPts val="0"/>
              </a:spcAft>
              <a:buClr>
                <a:srgbClr val="000000"/>
              </a:buClr>
              <a:buSzPts val="900"/>
              <a:buFont typeface="Arial"/>
              <a:buNone/>
            </a:pPr>
            <a:endParaRPr sz="1300" b="1">
              <a:solidFill>
                <a:schemeClr val="lt1"/>
              </a:solidFill>
            </a:endParaRPr>
          </a:p>
          <a:p>
            <a:pPr marL="0" marR="0" lvl="0" indent="0" algn="l" rtl="0">
              <a:lnSpc>
                <a:spcPct val="100000"/>
              </a:lnSpc>
              <a:spcBef>
                <a:spcPts val="0"/>
              </a:spcBef>
              <a:spcAft>
                <a:spcPts val="0"/>
              </a:spcAft>
              <a:buClr>
                <a:srgbClr val="000000"/>
              </a:buClr>
              <a:buSzPts val="900"/>
              <a:buFont typeface="Arial"/>
              <a:buNone/>
            </a:pPr>
            <a:r>
              <a:rPr lang="en" sz="1300" b="1">
                <a:solidFill>
                  <a:schemeClr val="lt1"/>
                </a:solidFill>
              </a:rPr>
              <a:t>  </a:t>
            </a:r>
            <a:r>
              <a:rPr lang="en" sz="1300" b="1" i="0" u="none" strike="noStrike" cap="none">
                <a:solidFill>
                  <a:schemeClr val="lt1"/>
                </a:solidFill>
              </a:rPr>
              <a:t>0% are poor metabolizers.</a:t>
            </a:r>
            <a:endParaRPr sz="1900" b="1">
              <a:solidFill>
                <a:schemeClr val="lt1"/>
              </a:solidFill>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lt1"/>
              </a:solidFill>
            </a:endParaRPr>
          </a:p>
        </p:txBody>
      </p:sp>
      <p:grpSp>
        <p:nvGrpSpPr>
          <p:cNvPr id="1198" name="Google Shape;1198;p83"/>
          <p:cNvGrpSpPr/>
          <p:nvPr/>
        </p:nvGrpSpPr>
        <p:grpSpPr>
          <a:xfrm>
            <a:off x="986818" y="1883176"/>
            <a:ext cx="3379735" cy="1998780"/>
            <a:chOff x="5018993" y="2900174"/>
            <a:chExt cx="2400380" cy="1419588"/>
          </a:xfrm>
        </p:grpSpPr>
        <p:grpSp>
          <p:nvGrpSpPr>
            <p:cNvPr id="1199" name="Google Shape;1199;p83"/>
            <p:cNvGrpSpPr/>
            <p:nvPr/>
          </p:nvGrpSpPr>
          <p:grpSpPr>
            <a:xfrm>
              <a:off x="5018993" y="2900174"/>
              <a:ext cx="2400380" cy="1419588"/>
              <a:chOff x="5018993" y="2900174"/>
              <a:chExt cx="2400380" cy="1419588"/>
            </a:xfrm>
          </p:grpSpPr>
          <p:grpSp>
            <p:nvGrpSpPr>
              <p:cNvPr id="1200" name="Google Shape;1200;p83"/>
              <p:cNvGrpSpPr/>
              <p:nvPr/>
            </p:nvGrpSpPr>
            <p:grpSpPr>
              <a:xfrm>
                <a:off x="5018993" y="2900174"/>
                <a:ext cx="2400380" cy="1419588"/>
                <a:chOff x="5018993" y="2900174"/>
                <a:chExt cx="2400380" cy="1419588"/>
              </a:xfrm>
            </p:grpSpPr>
            <p:grpSp>
              <p:nvGrpSpPr>
                <p:cNvPr id="1201" name="Google Shape;1201;p83"/>
                <p:cNvGrpSpPr/>
                <p:nvPr/>
              </p:nvGrpSpPr>
              <p:grpSpPr>
                <a:xfrm>
                  <a:off x="5018993" y="3032093"/>
                  <a:ext cx="1873863" cy="1287669"/>
                  <a:chOff x="5167519" y="3320903"/>
                  <a:chExt cx="1873863" cy="1287669"/>
                </a:xfrm>
              </p:grpSpPr>
              <p:grpSp>
                <p:nvGrpSpPr>
                  <p:cNvPr id="1202" name="Google Shape;1202;p83"/>
                  <p:cNvGrpSpPr/>
                  <p:nvPr/>
                </p:nvGrpSpPr>
                <p:grpSpPr>
                  <a:xfrm>
                    <a:off x="5167519" y="3320903"/>
                    <a:ext cx="1873863" cy="1287669"/>
                    <a:chOff x="4786923" y="3533775"/>
                    <a:chExt cx="1873863" cy="1287669"/>
                  </a:xfrm>
                </p:grpSpPr>
                <p:grpSp>
                  <p:nvGrpSpPr>
                    <p:cNvPr id="1203" name="Google Shape;1203;p83"/>
                    <p:cNvGrpSpPr/>
                    <p:nvPr/>
                  </p:nvGrpSpPr>
                  <p:grpSpPr>
                    <a:xfrm>
                      <a:off x="4786923" y="3533775"/>
                      <a:ext cx="1873863" cy="1287669"/>
                      <a:chOff x="4786923" y="4295775"/>
                      <a:chExt cx="1873863" cy="1287669"/>
                    </a:xfrm>
                  </p:grpSpPr>
                  <p:pic>
                    <p:nvPicPr>
                      <p:cNvPr id="1204" name="Google Shape;1204;p83"/>
                      <p:cNvPicPr preferRelativeResize="0"/>
                      <p:nvPr/>
                    </p:nvPicPr>
                    <p:blipFill rotWithShape="1">
                      <a:blip r:embed="rId3">
                        <a:alphaModFix/>
                      </a:blip>
                      <a:srcRect b="10770"/>
                      <a:stretch/>
                    </p:blipFill>
                    <p:spPr>
                      <a:xfrm>
                        <a:off x="4915336" y="4373644"/>
                        <a:ext cx="1745450" cy="1209800"/>
                      </a:xfrm>
                      <a:prstGeom prst="rect">
                        <a:avLst/>
                      </a:prstGeom>
                      <a:noFill/>
                      <a:ln>
                        <a:noFill/>
                      </a:ln>
                    </p:spPr>
                  </p:pic>
                  <p:pic>
                    <p:nvPicPr>
                      <p:cNvPr id="1205" name="Google Shape;1205;p83"/>
                      <p:cNvPicPr preferRelativeResize="0"/>
                      <p:nvPr/>
                    </p:nvPicPr>
                    <p:blipFill rotWithShape="1">
                      <a:blip r:embed="rId4">
                        <a:alphaModFix/>
                      </a:blip>
                      <a:srcRect/>
                      <a:stretch/>
                    </p:blipFill>
                    <p:spPr>
                      <a:xfrm>
                        <a:off x="4786923" y="4295775"/>
                        <a:ext cx="836943" cy="645225"/>
                      </a:xfrm>
                      <a:prstGeom prst="rect">
                        <a:avLst/>
                      </a:prstGeom>
                      <a:noFill/>
                      <a:ln>
                        <a:noFill/>
                      </a:ln>
                    </p:spPr>
                  </p:pic>
                </p:grpSp>
                <p:pic>
                  <p:nvPicPr>
                    <p:cNvPr id="1206" name="Google Shape;1206;p83" descr="clipped result image"/>
                    <p:cNvPicPr preferRelativeResize="0"/>
                    <p:nvPr/>
                  </p:nvPicPr>
                  <p:blipFill rotWithShape="1">
                    <a:blip r:embed="rId5">
                      <a:alphaModFix/>
                    </a:blip>
                    <a:srcRect/>
                    <a:stretch/>
                  </p:blipFill>
                  <p:spPr>
                    <a:xfrm rot="-4039868">
                      <a:off x="6066254" y="3530086"/>
                      <a:ext cx="34442" cy="77372"/>
                    </a:xfrm>
                    <a:prstGeom prst="rect">
                      <a:avLst/>
                    </a:prstGeom>
                    <a:noFill/>
                    <a:ln>
                      <a:noFill/>
                    </a:ln>
                  </p:spPr>
                </p:pic>
              </p:grpSp>
              <p:grpSp>
                <p:nvGrpSpPr>
                  <p:cNvPr id="1207" name="Google Shape;1207;p83"/>
                  <p:cNvGrpSpPr/>
                  <p:nvPr/>
                </p:nvGrpSpPr>
                <p:grpSpPr>
                  <a:xfrm>
                    <a:off x="5951113" y="3868466"/>
                    <a:ext cx="558900" cy="247019"/>
                    <a:chOff x="8110921" y="3273183"/>
                    <a:chExt cx="558900" cy="247019"/>
                  </a:xfrm>
                </p:grpSpPr>
                <p:sp>
                  <p:nvSpPr>
                    <p:cNvPr id="1208" name="Google Shape;1208;p83"/>
                    <p:cNvSpPr/>
                    <p:nvPr/>
                  </p:nvSpPr>
                  <p:spPr>
                    <a:xfrm>
                      <a:off x="8196152" y="3273183"/>
                      <a:ext cx="344400" cy="127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209" name="Google Shape;1209;p83"/>
                    <p:cNvSpPr/>
                    <p:nvPr/>
                  </p:nvSpPr>
                  <p:spPr>
                    <a:xfrm>
                      <a:off x="8110921" y="3386102"/>
                      <a:ext cx="558900" cy="1341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pic>
              <p:nvPicPr>
                <p:cNvPr id="1210" name="Google Shape;1210;p83" descr="A picture containing window, person&#10;&#10;Description automatically generated"/>
                <p:cNvPicPr preferRelativeResize="0"/>
                <p:nvPr/>
              </p:nvPicPr>
              <p:blipFill rotWithShape="1">
                <a:blip r:embed="rId6">
                  <a:alphaModFix/>
                </a:blip>
                <a:srcRect/>
                <a:stretch/>
              </p:blipFill>
              <p:spPr>
                <a:xfrm rot="-3520806">
                  <a:off x="6588788" y="2722991"/>
                  <a:ext cx="339097" cy="1341253"/>
                </a:xfrm>
                <a:prstGeom prst="rect">
                  <a:avLst/>
                </a:prstGeom>
                <a:noFill/>
                <a:ln>
                  <a:noFill/>
                </a:ln>
              </p:spPr>
            </p:pic>
            <p:sp>
              <p:nvSpPr>
                <p:cNvPr id="1211" name="Google Shape;1211;p83"/>
                <p:cNvSpPr txBox="1"/>
                <p:nvPr/>
              </p:nvSpPr>
              <p:spPr>
                <a:xfrm rot="1820423">
                  <a:off x="6280331" y="3214940"/>
                  <a:ext cx="1134942" cy="29863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1" i="0" u="none" strike="noStrike" cap="none">
                      <a:solidFill>
                        <a:srgbClr val="FFFFFF"/>
                      </a:solidFill>
                      <a:latin typeface="Arial"/>
                      <a:ea typeface="Arial"/>
                      <a:cs typeface="Arial"/>
                      <a:sym typeface="Arial"/>
                    </a:rPr>
                    <a:t>UGT1A4 inhibitor</a:t>
                  </a:r>
                  <a:endParaRPr sz="800" b="1" i="0" u="none" strike="noStrike" cap="none">
                    <a:solidFill>
                      <a:srgbClr val="FFFFFF"/>
                    </a:solidFill>
                    <a:latin typeface="Arial"/>
                    <a:ea typeface="Arial"/>
                    <a:cs typeface="Arial"/>
                    <a:sym typeface="Arial"/>
                  </a:endParaRPr>
                </a:p>
              </p:txBody>
            </p:sp>
          </p:grpSp>
          <p:sp>
            <p:nvSpPr>
              <p:cNvPr id="1212" name="Google Shape;1212;p83"/>
              <p:cNvSpPr txBox="1"/>
              <p:nvPr/>
            </p:nvSpPr>
            <p:spPr>
              <a:xfrm rot="3824">
                <a:off x="5474668" y="3560619"/>
                <a:ext cx="1078801" cy="2772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900" b="1" i="0" u="none" strike="noStrike" cap="none">
                    <a:solidFill>
                      <a:srgbClr val="000000"/>
                    </a:solidFill>
                    <a:latin typeface="Arial"/>
                    <a:ea typeface="Arial"/>
                    <a:cs typeface="Arial"/>
                    <a:sym typeface="Arial"/>
                  </a:rPr>
                  <a:t>UGT1A4</a:t>
                </a:r>
                <a:endParaRPr sz="900" b="1"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1" i="0" u="none" strike="noStrike" cap="none">
                    <a:solidFill>
                      <a:srgbClr val="000000"/>
                    </a:solidFill>
                    <a:latin typeface="Arial"/>
                    <a:ea typeface="Arial"/>
                    <a:cs typeface="Arial"/>
                    <a:sym typeface="Arial"/>
                  </a:rPr>
                  <a:t>substrate</a:t>
                </a:r>
                <a:endParaRPr sz="900" b="1" i="0" u="none" strike="noStrike" cap="none">
                  <a:solidFill>
                    <a:srgbClr val="000000"/>
                  </a:solidFill>
                  <a:latin typeface="Arial"/>
                  <a:ea typeface="Arial"/>
                  <a:cs typeface="Arial"/>
                  <a:sym typeface="Arial"/>
                </a:endParaRPr>
              </a:p>
            </p:txBody>
          </p:sp>
        </p:grpSp>
        <p:grpSp>
          <p:nvGrpSpPr>
            <p:cNvPr id="1213" name="Google Shape;1213;p83"/>
            <p:cNvGrpSpPr/>
            <p:nvPr/>
          </p:nvGrpSpPr>
          <p:grpSpPr>
            <a:xfrm>
              <a:off x="6274991" y="2949605"/>
              <a:ext cx="106468" cy="113229"/>
              <a:chOff x="7169776" y="4093348"/>
              <a:chExt cx="106468" cy="113229"/>
            </a:xfrm>
          </p:grpSpPr>
          <p:pic>
            <p:nvPicPr>
              <p:cNvPr id="1214" name="Google Shape;1214;p83" descr="clipped result image"/>
              <p:cNvPicPr preferRelativeResize="0"/>
              <p:nvPr/>
            </p:nvPicPr>
            <p:blipFill rotWithShape="1">
              <a:blip r:embed="rId7">
                <a:alphaModFix/>
              </a:blip>
              <a:srcRect/>
              <a:stretch/>
            </p:blipFill>
            <p:spPr>
              <a:xfrm rot="-3594251">
                <a:off x="7216917" y="4088961"/>
                <a:ext cx="34442" cy="77372"/>
              </a:xfrm>
              <a:prstGeom prst="rect">
                <a:avLst/>
              </a:prstGeom>
              <a:noFill/>
              <a:ln>
                <a:noFill/>
              </a:ln>
            </p:spPr>
          </p:pic>
          <p:pic>
            <p:nvPicPr>
              <p:cNvPr id="1215" name="Google Shape;1215;p83" descr="clipped result image"/>
              <p:cNvPicPr preferRelativeResize="0"/>
              <p:nvPr/>
            </p:nvPicPr>
            <p:blipFill rotWithShape="1">
              <a:blip r:embed="rId7">
                <a:alphaModFix/>
              </a:blip>
              <a:srcRect/>
              <a:stretch/>
            </p:blipFill>
            <p:spPr>
              <a:xfrm rot="-3639644">
                <a:off x="7194716" y="4133924"/>
                <a:ext cx="34442" cy="77372"/>
              </a:xfrm>
              <a:prstGeom prst="rect">
                <a:avLst/>
              </a:prstGeom>
              <a:noFill/>
              <a:ln>
                <a:noFill/>
              </a:ln>
            </p:spPr>
          </p:pic>
        </p:grpSp>
      </p:grpSp>
      <p:pic>
        <p:nvPicPr>
          <p:cNvPr id="1216" name="Google Shape;1216;p83"/>
          <p:cNvPicPr preferRelativeResize="0"/>
          <p:nvPr/>
        </p:nvPicPr>
        <p:blipFill>
          <a:blip r:embed="rId8">
            <a:alphaModFix/>
          </a:blip>
          <a:stretch>
            <a:fillRect/>
          </a:stretch>
        </p:blipFill>
        <p:spPr>
          <a:xfrm flipH="1">
            <a:off x="1295334" y="3707483"/>
            <a:ext cx="521236" cy="509387"/>
          </a:xfrm>
          <a:prstGeom prst="rect">
            <a:avLst/>
          </a:prstGeom>
          <a:noFill/>
          <a:ln>
            <a:noFill/>
          </a:ln>
          <a:effectLst>
            <a:outerShdw blurRad="28575" dist="9525" algn="bl" rotWithShape="0">
              <a:srgbClr val="000000">
                <a:alpha val="21000"/>
              </a:srgbClr>
            </a:outerShdw>
          </a:effectLst>
        </p:spPr>
      </p:pic>
      <p:pic>
        <p:nvPicPr>
          <p:cNvPr id="1217" name="Google Shape;1217;p83"/>
          <p:cNvPicPr preferRelativeResize="0"/>
          <p:nvPr/>
        </p:nvPicPr>
        <p:blipFill>
          <a:blip r:embed="rId8">
            <a:alphaModFix/>
          </a:blip>
          <a:stretch>
            <a:fillRect/>
          </a:stretch>
        </p:blipFill>
        <p:spPr>
          <a:xfrm flipH="1">
            <a:off x="2283959" y="3707483"/>
            <a:ext cx="521236" cy="509387"/>
          </a:xfrm>
          <a:prstGeom prst="rect">
            <a:avLst/>
          </a:prstGeom>
          <a:noFill/>
          <a:ln>
            <a:noFill/>
          </a:ln>
          <a:effectLst>
            <a:outerShdw blurRad="28575" dist="9525" algn="bl" rotWithShape="0">
              <a:srgbClr val="000000">
                <a:alpha val="21000"/>
              </a:srgbClr>
            </a:outerShdw>
          </a:effectLst>
        </p:spPr>
      </p:pic>
      <p:pic>
        <p:nvPicPr>
          <p:cNvPr id="1218" name="Google Shape;1218;p83"/>
          <p:cNvPicPr preferRelativeResize="0"/>
          <p:nvPr/>
        </p:nvPicPr>
        <p:blipFill>
          <a:blip r:embed="rId8">
            <a:alphaModFix/>
          </a:blip>
          <a:stretch>
            <a:fillRect/>
          </a:stretch>
        </p:blipFill>
        <p:spPr>
          <a:xfrm flipH="1">
            <a:off x="2552317" y="3719876"/>
            <a:ext cx="521250" cy="509404"/>
          </a:xfrm>
          <a:prstGeom prst="rect">
            <a:avLst/>
          </a:prstGeom>
          <a:noFill/>
          <a:ln>
            <a:noFill/>
          </a:ln>
          <a:effectLst>
            <a:outerShdw blurRad="28575" dist="9525" algn="bl" rotWithShape="0">
              <a:srgbClr val="000000">
                <a:alpha val="21000"/>
              </a:srgbClr>
            </a:outerShdw>
          </a:effectLst>
        </p:spPr>
      </p:pic>
      <p:pic>
        <p:nvPicPr>
          <p:cNvPr id="1219" name="Google Shape;1219;p83"/>
          <p:cNvPicPr preferRelativeResize="0"/>
          <p:nvPr/>
        </p:nvPicPr>
        <p:blipFill>
          <a:blip r:embed="rId8">
            <a:alphaModFix/>
          </a:blip>
          <a:stretch>
            <a:fillRect/>
          </a:stretch>
        </p:blipFill>
        <p:spPr>
          <a:xfrm flipH="1">
            <a:off x="1597409" y="3777883"/>
            <a:ext cx="521236" cy="509387"/>
          </a:xfrm>
          <a:prstGeom prst="rect">
            <a:avLst/>
          </a:prstGeom>
          <a:noFill/>
          <a:ln>
            <a:noFill/>
          </a:ln>
          <a:effectLst>
            <a:outerShdw blurRad="28575" dist="9525" algn="bl" rotWithShape="0">
              <a:srgbClr val="000000">
                <a:alpha val="21000"/>
              </a:srgbClr>
            </a:outerShdw>
          </a:effectLst>
        </p:spPr>
      </p:pic>
      <p:grpSp>
        <p:nvGrpSpPr>
          <p:cNvPr id="1220" name="Google Shape;1220;p83"/>
          <p:cNvGrpSpPr/>
          <p:nvPr/>
        </p:nvGrpSpPr>
        <p:grpSpPr>
          <a:xfrm>
            <a:off x="6436868" y="2092190"/>
            <a:ext cx="609412" cy="509383"/>
            <a:chOff x="-3811898" y="296698"/>
            <a:chExt cx="3506400" cy="2585700"/>
          </a:xfrm>
        </p:grpSpPr>
        <p:sp>
          <p:nvSpPr>
            <p:cNvPr id="1221" name="Google Shape;1221;p83"/>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22" name="Google Shape;1222;p83"/>
            <p:cNvGrpSpPr/>
            <p:nvPr/>
          </p:nvGrpSpPr>
          <p:grpSpPr>
            <a:xfrm>
              <a:off x="-2876086" y="1193251"/>
              <a:ext cx="1634417" cy="1662716"/>
              <a:chOff x="-708549" y="-1713557"/>
              <a:chExt cx="1634417" cy="2633379"/>
            </a:xfrm>
          </p:grpSpPr>
          <p:grpSp>
            <p:nvGrpSpPr>
              <p:cNvPr id="1223" name="Google Shape;1223;p83"/>
              <p:cNvGrpSpPr/>
              <p:nvPr/>
            </p:nvGrpSpPr>
            <p:grpSpPr>
              <a:xfrm>
                <a:off x="-696683" y="-1104667"/>
                <a:ext cx="1622550" cy="2024489"/>
                <a:chOff x="-144233" y="2152883"/>
                <a:chExt cx="1622550" cy="2024489"/>
              </a:xfrm>
            </p:grpSpPr>
            <p:grpSp>
              <p:nvGrpSpPr>
                <p:cNvPr id="1224" name="Google Shape;1224;p83"/>
                <p:cNvGrpSpPr/>
                <p:nvPr/>
              </p:nvGrpSpPr>
              <p:grpSpPr>
                <a:xfrm rot="-5400000">
                  <a:off x="-41842" y="2657213"/>
                  <a:ext cx="1424641" cy="1615677"/>
                  <a:chOff x="10901423" y="-15665848"/>
                  <a:chExt cx="4433990" cy="5845432"/>
                </a:xfrm>
              </p:grpSpPr>
              <p:pic>
                <p:nvPicPr>
                  <p:cNvPr id="1225" name="Google Shape;1225;p83" descr="clipped result image"/>
                  <p:cNvPicPr preferRelativeResize="0"/>
                  <p:nvPr/>
                </p:nvPicPr>
                <p:blipFill rotWithShape="1">
                  <a:blip r:embed="rId9">
                    <a:alphaModFix/>
                  </a:blip>
                  <a:srcRect/>
                  <a:stretch/>
                </p:blipFill>
                <p:spPr>
                  <a:xfrm>
                    <a:off x="12729472" y="-15665848"/>
                    <a:ext cx="2605942" cy="5834203"/>
                  </a:xfrm>
                  <a:prstGeom prst="rect">
                    <a:avLst/>
                  </a:prstGeom>
                  <a:noFill/>
                  <a:ln>
                    <a:noFill/>
                  </a:ln>
                </p:spPr>
              </p:pic>
              <p:pic>
                <p:nvPicPr>
                  <p:cNvPr id="1226" name="Google Shape;1226;p83" descr="clipped result image"/>
                  <p:cNvPicPr preferRelativeResize="0"/>
                  <p:nvPr/>
                </p:nvPicPr>
                <p:blipFill rotWithShape="1">
                  <a:blip r:embed="rId10">
                    <a:alphaModFix/>
                  </a:blip>
                  <a:srcRect/>
                  <a:stretch/>
                </p:blipFill>
                <p:spPr>
                  <a:xfrm>
                    <a:off x="10901423" y="-15654618"/>
                    <a:ext cx="2625389" cy="5834203"/>
                  </a:xfrm>
                  <a:prstGeom prst="rect">
                    <a:avLst/>
                  </a:prstGeom>
                  <a:noFill/>
                  <a:ln>
                    <a:noFill/>
                  </a:ln>
                </p:spPr>
              </p:pic>
            </p:grpSp>
            <p:pic>
              <p:nvPicPr>
                <p:cNvPr id="1227" name="Google Shape;1227;p83" descr="clipped result image"/>
                <p:cNvPicPr preferRelativeResize="0"/>
                <p:nvPr/>
              </p:nvPicPr>
              <p:blipFill rotWithShape="1">
                <a:blip r:embed="rId11">
                  <a:alphaModFix/>
                </a:blip>
                <a:srcRect/>
                <a:stretch/>
              </p:blipFill>
              <p:spPr>
                <a:xfrm rot="-5400000">
                  <a:off x="243410" y="1765240"/>
                  <a:ext cx="837288" cy="1612574"/>
                </a:xfrm>
                <a:prstGeom prst="rect">
                  <a:avLst/>
                </a:prstGeom>
                <a:noFill/>
                <a:ln>
                  <a:noFill/>
                </a:ln>
              </p:spPr>
            </p:pic>
          </p:grpSp>
          <p:pic>
            <p:nvPicPr>
              <p:cNvPr id="1228" name="Google Shape;1228;p83" descr="clipped result image"/>
              <p:cNvPicPr preferRelativeResize="0"/>
              <p:nvPr/>
            </p:nvPicPr>
            <p:blipFill rotWithShape="1">
              <a:blip r:embed="rId12">
                <a:alphaModFix/>
              </a:blip>
              <a:srcRect/>
              <a:stretch/>
            </p:blipFill>
            <p:spPr>
              <a:xfrm rot="-5400000">
                <a:off x="-320906" y="-2101200"/>
                <a:ext cx="837288" cy="1612574"/>
              </a:xfrm>
              <a:prstGeom prst="rect">
                <a:avLst/>
              </a:prstGeom>
              <a:noFill/>
              <a:ln>
                <a:noFill/>
              </a:ln>
            </p:spPr>
          </p:pic>
        </p:grpSp>
      </p:gr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grpSp>
        <p:nvGrpSpPr>
          <p:cNvPr id="1233" name="Google Shape;1233;p84"/>
          <p:cNvGrpSpPr/>
          <p:nvPr/>
        </p:nvGrpSpPr>
        <p:grpSpPr>
          <a:xfrm>
            <a:off x="1288526" y="870406"/>
            <a:ext cx="6566941" cy="3150787"/>
            <a:chOff x="4985816" y="3011079"/>
            <a:chExt cx="2727588" cy="1308684"/>
          </a:xfrm>
        </p:grpSpPr>
        <p:grpSp>
          <p:nvGrpSpPr>
            <p:cNvPr id="1234" name="Google Shape;1234;p84"/>
            <p:cNvGrpSpPr/>
            <p:nvPr/>
          </p:nvGrpSpPr>
          <p:grpSpPr>
            <a:xfrm>
              <a:off x="4985816" y="3011079"/>
              <a:ext cx="2727588" cy="1308684"/>
              <a:chOff x="4985816" y="3011079"/>
              <a:chExt cx="2727588" cy="1308684"/>
            </a:xfrm>
          </p:grpSpPr>
          <p:grpSp>
            <p:nvGrpSpPr>
              <p:cNvPr id="1235" name="Google Shape;1235;p84"/>
              <p:cNvGrpSpPr/>
              <p:nvPr/>
            </p:nvGrpSpPr>
            <p:grpSpPr>
              <a:xfrm>
                <a:off x="4985816" y="3011079"/>
                <a:ext cx="2727588" cy="1308684"/>
                <a:chOff x="4985816" y="3011079"/>
                <a:chExt cx="2727588" cy="1308684"/>
              </a:xfrm>
            </p:grpSpPr>
            <p:grpSp>
              <p:nvGrpSpPr>
                <p:cNvPr id="1236" name="Google Shape;1236;p84"/>
                <p:cNvGrpSpPr/>
                <p:nvPr/>
              </p:nvGrpSpPr>
              <p:grpSpPr>
                <a:xfrm>
                  <a:off x="4985816" y="3018204"/>
                  <a:ext cx="1907043" cy="1301559"/>
                  <a:chOff x="5134342" y="3307014"/>
                  <a:chExt cx="1907043" cy="1301559"/>
                </a:xfrm>
              </p:grpSpPr>
              <p:grpSp>
                <p:nvGrpSpPr>
                  <p:cNvPr id="1237" name="Google Shape;1237;p84"/>
                  <p:cNvGrpSpPr/>
                  <p:nvPr/>
                </p:nvGrpSpPr>
                <p:grpSpPr>
                  <a:xfrm>
                    <a:off x="5134342" y="3307014"/>
                    <a:ext cx="1907043" cy="1301559"/>
                    <a:chOff x="4753746" y="3519886"/>
                    <a:chExt cx="1907043" cy="1301559"/>
                  </a:xfrm>
                </p:grpSpPr>
                <p:grpSp>
                  <p:nvGrpSpPr>
                    <p:cNvPr id="1238" name="Google Shape;1238;p84"/>
                    <p:cNvGrpSpPr/>
                    <p:nvPr/>
                  </p:nvGrpSpPr>
                  <p:grpSpPr>
                    <a:xfrm>
                      <a:off x="4753746" y="3519886"/>
                      <a:ext cx="1907043" cy="1301559"/>
                      <a:chOff x="4753746" y="4281886"/>
                      <a:chExt cx="1907043" cy="1301559"/>
                    </a:xfrm>
                  </p:grpSpPr>
                  <p:pic>
                    <p:nvPicPr>
                      <p:cNvPr id="1239" name="Google Shape;1239;p84"/>
                      <p:cNvPicPr preferRelativeResize="0"/>
                      <p:nvPr/>
                    </p:nvPicPr>
                    <p:blipFill rotWithShape="1">
                      <a:blip r:embed="rId3">
                        <a:alphaModFix/>
                      </a:blip>
                      <a:srcRect l="3353" t="2184" b="10767"/>
                      <a:stretch/>
                    </p:blipFill>
                    <p:spPr>
                      <a:xfrm>
                        <a:off x="4973918" y="4403261"/>
                        <a:ext cx="1686871" cy="1180184"/>
                      </a:xfrm>
                      <a:prstGeom prst="rect">
                        <a:avLst/>
                      </a:prstGeom>
                      <a:noFill/>
                      <a:ln>
                        <a:noFill/>
                      </a:ln>
                    </p:spPr>
                  </p:pic>
                  <p:pic>
                    <p:nvPicPr>
                      <p:cNvPr id="1240" name="Google Shape;1240;p84"/>
                      <p:cNvPicPr preferRelativeResize="0"/>
                      <p:nvPr/>
                    </p:nvPicPr>
                    <p:blipFill rotWithShape="1">
                      <a:blip r:embed="rId4">
                        <a:alphaModFix/>
                      </a:blip>
                      <a:srcRect/>
                      <a:stretch/>
                    </p:blipFill>
                    <p:spPr>
                      <a:xfrm>
                        <a:off x="4753746" y="4281886"/>
                        <a:ext cx="913901" cy="704554"/>
                      </a:xfrm>
                      <a:prstGeom prst="rect">
                        <a:avLst/>
                      </a:prstGeom>
                      <a:noFill/>
                      <a:ln>
                        <a:noFill/>
                      </a:ln>
                    </p:spPr>
                  </p:pic>
                </p:grpSp>
                <p:pic>
                  <p:nvPicPr>
                    <p:cNvPr id="1241" name="Google Shape;1241;p84" descr="clipped result image"/>
                    <p:cNvPicPr preferRelativeResize="0"/>
                    <p:nvPr/>
                  </p:nvPicPr>
                  <p:blipFill rotWithShape="1">
                    <a:blip r:embed="rId5">
                      <a:alphaModFix/>
                    </a:blip>
                    <a:srcRect/>
                    <a:stretch/>
                  </p:blipFill>
                  <p:spPr>
                    <a:xfrm rot="-4039868">
                      <a:off x="6232611" y="3631231"/>
                      <a:ext cx="34442" cy="77372"/>
                    </a:xfrm>
                    <a:prstGeom prst="rect">
                      <a:avLst/>
                    </a:prstGeom>
                    <a:noFill/>
                    <a:ln>
                      <a:noFill/>
                    </a:ln>
                  </p:spPr>
                </p:pic>
              </p:grpSp>
              <p:grpSp>
                <p:nvGrpSpPr>
                  <p:cNvPr id="1242" name="Google Shape;1242;p84"/>
                  <p:cNvGrpSpPr/>
                  <p:nvPr/>
                </p:nvGrpSpPr>
                <p:grpSpPr>
                  <a:xfrm>
                    <a:off x="5951113" y="3868466"/>
                    <a:ext cx="558900" cy="247019"/>
                    <a:chOff x="8110921" y="3273183"/>
                    <a:chExt cx="558900" cy="247019"/>
                  </a:xfrm>
                </p:grpSpPr>
                <p:sp>
                  <p:nvSpPr>
                    <p:cNvPr id="1243" name="Google Shape;1243;p84"/>
                    <p:cNvSpPr/>
                    <p:nvPr/>
                  </p:nvSpPr>
                  <p:spPr>
                    <a:xfrm>
                      <a:off x="8196152" y="3273183"/>
                      <a:ext cx="344400" cy="127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244" name="Google Shape;1244;p84"/>
                    <p:cNvSpPr/>
                    <p:nvPr/>
                  </p:nvSpPr>
                  <p:spPr>
                    <a:xfrm>
                      <a:off x="8110921" y="3386102"/>
                      <a:ext cx="558900" cy="1341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pic>
              <p:nvPicPr>
                <p:cNvPr id="1245" name="Google Shape;1245;p84" descr="A picture containing window, person&#10;&#10;Description automatically generated"/>
                <p:cNvPicPr preferRelativeResize="0"/>
                <p:nvPr/>
              </p:nvPicPr>
              <p:blipFill rotWithShape="1">
                <a:blip r:embed="rId6">
                  <a:alphaModFix/>
                </a:blip>
                <a:srcRect/>
                <a:stretch/>
              </p:blipFill>
              <p:spPr>
                <a:xfrm rot="-3520806">
                  <a:off x="6782872" y="2833896"/>
                  <a:ext cx="339097" cy="1341253"/>
                </a:xfrm>
                <a:prstGeom prst="rect">
                  <a:avLst/>
                </a:prstGeom>
                <a:noFill/>
                <a:ln>
                  <a:noFill/>
                </a:ln>
              </p:spPr>
            </p:pic>
            <p:sp>
              <p:nvSpPr>
                <p:cNvPr id="1246" name="Google Shape;1246;p84"/>
                <p:cNvSpPr txBox="1"/>
                <p:nvPr/>
              </p:nvSpPr>
              <p:spPr>
                <a:xfrm rot="1871442">
                  <a:off x="6443108" y="3403963"/>
                  <a:ext cx="1285992" cy="29841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a:solidFill>
                        <a:srgbClr val="FFFFFF"/>
                      </a:solidFill>
                    </a:rPr>
                    <a:t>    </a:t>
                  </a:r>
                  <a:r>
                    <a:rPr lang="en" sz="1500" b="1" i="0" u="none" strike="noStrike" cap="none">
                      <a:solidFill>
                        <a:srgbClr val="FFFFFF"/>
                      </a:solidFill>
                      <a:latin typeface="Arial"/>
                      <a:ea typeface="Arial"/>
                      <a:cs typeface="Arial"/>
                      <a:sym typeface="Arial"/>
                    </a:rPr>
                    <a:t>UGT1A4 </a:t>
                  </a:r>
                  <a:r>
                    <a:rPr lang="en" sz="1500" b="1">
                      <a:solidFill>
                        <a:srgbClr val="FFFFFF"/>
                      </a:solidFill>
                    </a:rPr>
                    <a:t>                </a:t>
                  </a:r>
                  <a:endParaRPr sz="1500" b="1" i="0" u="none" strike="noStrike" cap="none">
                    <a:solidFill>
                      <a:srgbClr val="FFFFFF"/>
                    </a:solidFill>
                    <a:latin typeface="Arial"/>
                    <a:ea typeface="Arial"/>
                    <a:cs typeface="Arial"/>
                    <a:sym typeface="Arial"/>
                  </a:endParaRPr>
                </a:p>
              </p:txBody>
            </p:sp>
          </p:grpSp>
          <p:sp>
            <p:nvSpPr>
              <p:cNvPr id="1247" name="Google Shape;1247;p84"/>
              <p:cNvSpPr txBox="1"/>
              <p:nvPr/>
            </p:nvSpPr>
            <p:spPr>
              <a:xfrm rot="3824">
                <a:off x="5520619" y="3580259"/>
                <a:ext cx="1078801" cy="2772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latin typeface="Arial"/>
                    <a:ea typeface="Arial"/>
                    <a:cs typeface="Arial"/>
                    <a:sym typeface="Arial"/>
                  </a:rPr>
                  <a:t>UGT1A4</a:t>
                </a:r>
                <a:endParaRPr sz="2700" b="1"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latin typeface="Arial"/>
                    <a:ea typeface="Arial"/>
                    <a:cs typeface="Arial"/>
                    <a:sym typeface="Arial"/>
                  </a:rPr>
                  <a:t>substrate</a:t>
                </a:r>
                <a:endParaRPr sz="2700" b="1" i="0" u="none" strike="noStrike" cap="none">
                  <a:solidFill>
                    <a:srgbClr val="000000"/>
                  </a:solidFill>
                  <a:latin typeface="Arial"/>
                  <a:ea typeface="Arial"/>
                  <a:cs typeface="Arial"/>
                  <a:sym typeface="Arial"/>
                </a:endParaRPr>
              </a:p>
            </p:txBody>
          </p:sp>
        </p:grpSp>
        <p:grpSp>
          <p:nvGrpSpPr>
            <p:cNvPr id="1248" name="Google Shape;1248;p84"/>
            <p:cNvGrpSpPr/>
            <p:nvPr/>
          </p:nvGrpSpPr>
          <p:grpSpPr>
            <a:xfrm>
              <a:off x="6441348" y="3050750"/>
              <a:ext cx="106468" cy="113229"/>
              <a:chOff x="7336133" y="4194493"/>
              <a:chExt cx="106468" cy="113229"/>
            </a:xfrm>
          </p:grpSpPr>
          <p:pic>
            <p:nvPicPr>
              <p:cNvPr id="1249" name="Google Shape;1249;p84" descr="clipped result image"/>
              <p:cNvPicPr preferRelativeResize="0"/>
              <p:nvPr/>
            </p:nvPicPr>
            <p:blipFill rotWithShape="1">
              <a:blip r:embed="rId7">
                <a:alphaModFix/>
              </a:blip>
              <a:srcRect/>
              <a:stretch/>
            </p:blipFill>
            <p:spPr>
              <a:xfrm rot="-3594251">
                <a:off x="7383274" y="4190106"/>
                <a:ext cx="34442" cy="77372"/>
              </a:xfrm>
              <a:prstGeom prst="rect">
                <a:avLst/>
              </a:prstGeom>
              <a:noFill/>
              <a:ln>
                <a:noFill/>
              </a:ln>
            </p:spPr>
          </p:pic>
          <p:pic>
            <p:nvPicPr>
              <p:cNvPr id="1250" name="Google Shape;1250;p84" descr="clipped result image"/>
              <p:cNvPicPr preferRelativeResize="0"/>
              <p:nvPr/>
            </p:nvPicPr>
            <p:blipFill rotWithShape="1">
              <a:blip r:embed="rId7">
                <a:alphaModFix/>
              </a:blip>
              <a:srcRect/>
              <a:stretch/>
            </p:blipFill>
            <p:spPr>
              <a:xfrm rot="-3639644">
                <a:off x="7361074" y="4235069"/>
                <a:ext cx="34442" cy="77372"/>
              </a:xfrm>
              <a:prstGeom prst="rect">
                <a:avLst/>
              </a:prstGeom>
              <a:noFill/>
              <a:ln>
                <a:noFill/>
              </a:ln>
            </p:spPr>
          </p:pic>
        </p:grpSp>
      </p:grpSp>
      <p:pic>
        <p:nvPicPr>
          <p:cNvPr id="1251" name="Google Shape;1251;p84"/>
          <p:cNvPicPr preferRelativeResize="0"/>
          <p:nvPr/>
        </p:nvPicPr>
        <p:blipFill>
          <a:blip r:embed="rId8">
            <a:alphaModFix/>
          </a:blip>
          <a:stretch>
            <a:fillRect/>
          </a:stretch>
        </p:blipFill>
        <p:spPr>
          <a:xfrm flipH="1">
            <a:off x="1895834" y="3722825"/>
            <a:ext cx="891275" cy="871020"/>
          </a:xfrm>
          <a:prstGeom prst="rect">
            <a:avLst/>
          </a:prstGeom>
          <a:noFill/>
          <a:ln>
            <a:noFill/>
          </a:ln>
          <a:effectLst>
            <a:outerShdw blurRad="28575" dist="9525" algn="bl" rotWithShape="0">
              <a:srgbClr val="000000">
                <a:alpha val="21000"/>
              </a:srgbClr>
            </a:outerShdw>
          </a:effectLst>
        </p:spPr>
      </p:pic>
      <p:pic>
        <p:nvPicPr>
          <p:cNvPr id="1252" name="Google Shape;1252;p84"/>
          <p:cNvPicPr preferRelativeResize="0"/>
          <p:nvPr/>
        </p:nvPicPr>
        <p:blipFill>
          <a:blip r:embed="rId8">
            <a:alphaModFix/>
          </a:blip>
          <a:stretch>
            <a:fillRect/>
          </a:stretch>
        </p:blipFill>
        <p:spPr>
          <a:xfrm flipH="1">
            <a:off x="3586311" y="3722825"/>
            <a:ext cx="891275" cy="871020"/>
          </a:xfrm>
          <a:prstGeom prst="rect">
            <a:avLst/>
          </a:prstGeom>
          <a:noFill/>
          <a:ln>
            <a:noFill/>
          </a:ln>
          <a:effectLst>
            <a:outerShdw blurRad="28575" dist="9525" algn="bl" rotWithShape="0">
              <a:srgbClr val="000000">
                <a:alpha val="21000"/>
              </a:srgbClr>
            </a:outerShdw>
          </a:effectLst>
        </p:spPr>
      </p:pic>
      <p:pic>
        <p:nvPicPr>
          <p:cNvPr id="1253" name="Google Shape;1253;p84"/>
          <p:cNvPicPr preferRelativeResize="0"/>
          <p:nvPr/>
        </p:nvPicPr>
        <p:blipFill>
          <a:blip r:embed="rId8">
            <a:alphaModFix/>
          </a:blip>
          <a:stretch>
            <a:fillRect/>
          </a:stretch>
        </p:blipFill>
        <p:spPr>
          <a:xfrm flipH="1">
            <a:off x="4045183" y="3744015"/>
            <a:ext cx="891301" cy="871050"/>
          </a:xfrm>
          <a:prstGeom prst="rect">
            <a:avLst/>
          </a:prstGeom>
          <a:noFill/>
          <a:ln>
            <a:noFill/>
          </a:ln>
          <a:effectLst>
            <a:outerShdw blurRad="28575" dist="9525" algn="bl" rotWithShape="0">
              <a:srgbClr val="000000">
                <a:alpha val="21000"/>
              </a:srgbClr>
            </a:outerShdw>
          </a:effectLst>
        </p:spPr>
      </p:pic>
      <p:pic>
        <p:nvPicPr>
          <p:cNvPr id="1254" name="Google Shape;1254;p84"/>
          <p:cNvPicPr preferRelativeResize="0"/>
          <p:nvPr/>
        </p:nvPicPr>
        <p:blipFill>
          <a:blip r:embed="rId8">
            <a:alphaModFix/>
          </a:blip>
          <a:stretch>
            <a:fillRect/>
          </a:stretch>
        </p:blipFill>
        <p:spPr>
          <a:xfrm flipH="1">
            <a:off x="2412360" y="3843204"/>
            <a:ext cx="891275" cy="871020"/>
          </a:xfrm>
          <a:prstGeom prst="rect">
            <a:avLst/>
          </a:prstGeom>
          <a:noFill/>
          <a:ln>
            <a:noFill/>
          </a:ln>
          <a:effectLst>
            <a:outerShdw blurRad="28575" dist="9525" algn="bl" rotWithShape="0">
              <a:srgbClr val="000000">
                <a:alpha val="21000"/>
              </a:srgbClr>
            </a:outerShdw>
          </a:effectLst>
        </p:spPr>
      </p:pic>
      <p:sp>
        <p:nvSpPr>
          <p:cNvPr id="1255" name="Google Shape;1255;p84"/>
          <p:cNvSpPr txBox="1"/>
          <p:nvPr/>
        </p:nvSpPr>
        <p:spPr>
          <a:xfrm rot="1911462">
            <a:off x="4685151" y="1408362"/>
            <a:ext cx="3096561" cy="1529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a:solidFill>
                  <a:schemeClr val="dk1"/>
                </a:solidFill>
              </a:rPr>
              <a:t>              </a:t>
            </a:r>
            <a:r>
              <a:rPr lang="en" sz="1500" b="1" i="0" u="none" strike="noStrike" cap="none">
                <a:solidFill>
                  <a:schemeClr val="dk1"/>
                </a:solidFill>
                <a:latin typeface="Arial"/>
                <a:ea typeface="Arial"/>
                <a:cs typeface="Arial"/>
                <a:sym typeface="Arial"/>
              </a:rPr>
              <a:t>in</a:t>
            </a:r>
            <a:r>
              <a:rPr lang="en" sz="1500" b="1">
                <a:solidFill>
                  <a:schemeClr val="dk1"/>
                </a:solidFill>
              </a:rPr>
              <a:t>H</a:t>
            </a:r>
            <a:r>
              <a:rPr lang="en" sz="1500" b="1" i="0" u="none" strike="noStrike" cap="none">
                <a:solidFill>
                  <a:schemeClr val="dk1"/>
                </a:solidFill>
                <a:latin typeface="Arial"/>
                <a:ea typeface="Arial"/>
                <a:cs typeface="Arial"/>
                <a:sym typeface="Arial"/>
              </a:rPr>
              <a:t>ibitor</a:t>
            </a:r>
            <a:endParaRPr sz="1500" b="1" i="0" u="none" strike="noStrike" cap="none">
              <a:solidFill>
                <a:schemeClr val="dk1"/>
              </a:solidFill>
              <a:latin typeface="Arial"/>
              <a:ea typeface="Arial"/>
              <a:cs typeface="Arial"/>
              <a:sym typeface="Arial"/>
            </a:endParaRPr>
          </a:p>
        </p:txBody>
      </p:sp>
      <p:pic>
        <p:nvPicPr>
          <p:cNvPr id="1256" name="Google Shape;1256;p84"/>
          <p:cNvPicPr preferRelativeResize="0"/>
          <p:nvPr/>
        </p:nvPicPr>
        <p:blipFill rotWithShape="1">
          <a:blip r:embed="rId9">
            <a:alphaModFix/>
          </a:blip>
          <a:srcRect t="26095" b="25845"/>
          <a:stretch/>
        </p:blipFill>
        <p:spPr>
          <a:xfrm>
            <a:off x="6778536" y="2811100"/>
            <a:ext cx="671854" cy="237603"/>
          </a:xfrm>
          <a:prstGeom prst="rect">
            <a:avLst/>
          </a:prstGeom>
          <a:noFill/>
          <a:ln>
            <a:noFill/>
          </a:ln>
        </p:spPr>
      </p:pic>
      <p:pic>
        <p:nvPicPr>
          <p:cNvPr id="1257" name="Google Shape;1257;p84"/>
          <p:cNvPicPr preferRelativeResize="0"/>
          <p:nvPr/>
        </p:nvPicPr>
        <p:blipFill rotWithShape="1">
          <a:blip r:embed="rId9">
            <a:alphaModFix amt="44000"/>
          </a:blip>
          <a:srcRect t="72996"/>
          <a:stretch/>
        </p:blipFill>
        <p:spPr>
          <a:xfrm>
            <a:off x="6778536" y="3042986"/>
            <a:ext cx="671854" cy="133508"/>
          </a:xfrm>
          <a:prstGeom prst="rect">
            <a:avLst/>
          </a:prstGeom>
          <a:noFill/>
          <a:ln>
            <a:noFill/>
          </a:ln>
        </p:spPr>
      </p:pic>
      <p:sp>
        <p:nvSpPr>
          <p:cNvPr id="1258" name="Google Shape;1258;p84"/>
          <p:cNvSpPr/>
          <p:nvPr/>
        </p:nvSpPr>
        <p:spPr>
          <a:xfrm>
            <a:off x="3034076" y="2605650"/>
            <a:ext cx="1623900" cy="4728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84"/>
          <p:cNvSpPr/>
          <p:nvPr/>
        </p:nvSpPr>
        <p:spPr>
          <a:xfrm rot="1822071">
            <a:off x="5344940" y="1226412"/>
            <a:ext cx="1088320" cy="287876"/>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84"/>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84"/>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grpSp>
        <p:nvGrpSpPr>
          <p:cNvPr id="1266" name="Google Shape;1266;p85"/>
          <p:cNvGrpSpPr/>
          <p:nvPr/>
        </p:nvGrpSpPr>
        <p:grpSpPr>
          <a:xfrm>
            <a:off x="1288526" y="870406"/>
            <a:ext cx="6566941" cy="3150787"/>
            <a:chOff x="4985816" y="3011079"/>
            <a:chExt cx="2727588" cy="1308684"/>
          </a:xfrm>
        </p:grpSpPr>
        <p:grpSp>
          <p:nvGrpSpPr>
            <p:cNvPr id="1267" name="Google Shape;1267;p85"/>
            <p:cNvGrpSpPr/>
            <p:nvPr/>
          </p:nvGrpSpPr>
          <p:grpSpPr>
            <a:xfrm>
              <a:off x="4985816" y="3011079"/>
              <a:ext cx="2727588" cy="1308684"/>
              <a:chOff x="4985816" y="3011079"/>
              <a:chExt cx="2727588" cy="1308684"/>
            </a:xfrm>
          </p:grpSpPr>
          <p:grpSp>
            <p:nvGrpSpPr>
              <p:cNvPr id="1268" name="Google Shape;1268;p85"/>
              <p:cNvGrpSpPr/>
              <p:nvPr/>
            </p:nvGrpSpPr>
            <p:grpSpPr>
              <a:xfrm>
                <a:off x="4985816" y="3011079"/>
                <a:ext cx="2727588" cy="1308684"/>
                <a:chOff x="4985816" y="3011079"/>
                <a:chExt cx="2727588" cy="1308684"/>
              </a:xfrm>
            </p:grpSpPr>
            <p:grpSp>
              <p:nvGrpSpPr>
                <p:cNvPr id="1269" name="Google Shape;1269;p85"/>
                <p:cNvGrpSpPr/>
                <p:nvPr/>
              </p:nvGrpSpPr>
              <p:grpSpPr>
                <a:xfrm>
                  <a:off x="4985816" y="3018204"/>
                  <a:ext cx="1907043" cy="1301559"/>
                  <a:chOff x="5134342" y="3307014"/>
                  <a:chExt cx="1907043" cy="1301559"/>
                </a:xfrm>
              </p:grpSpPr>
              <p:grpSp>
                <p:nvGrpSpPr>
                  <p:cNvPr id="1270" name="Google Shape;1270;p85"/>
                  <p:cNvGrpSpPr/>
                  <p:nvPr/>
                </p:nvGrpSpPr>
                <p:grpSpPr>
                  <a:xfrm>
                    <a:off x="5134342" y="3307014"/>
                    <a:ext cx="1907043" cy="1301559"/>
                    <a:chOff x="4753746" y="3519886"/>
                    <a:chExt cx="1907043" cy="1301559"/>
                  </a:xfrm>
                </p:grpSpPr>
                <p:grpSp>
                  <p:nvGrpSpPr>
                    <p:cNvPr id="1271" name="Google Shape;1271;p85"/>
                    <p:cNvGrpSpPr/>
                    <p:nvPr/>
                  </p:nvGrpSpPr>
                  <p:grpSpPr>
                    <a:xfrm>
                      <a:off x="4753746" y="3519886"/>
                      <a:ext cx="1907043" cy="1301559"/>
                      <a:chOff x="4753746" y="4281886"/>
                      <a:chExt cx="1907043" cy="1301559"/>
                    </a:xfrm>
                  </p:grpSpPr>
                  <p:pic>
                    <p:nvPicPr>
                      <p:cNvPr id="1272" name="Google Shape;1272;p85"/>
                      <p:cNvPicPr preferRelativeResize="0"/>
                      <p:nvPr/>
                    </p:nvPicPr>
                    <p:blipFill rotWithShape="1">
                      <a:blip r:embed="rId3">
                        <a:alphaModFix/>
                      </a:blip>
                      <a:srcRect l="3353" t="2184" b="10767"/>
                      <a:stretch/>
                    </p:blipFill>
                    <p:spPr>
                      <a:xfrm>
                        <a:off x="4973918" y="4403261"/>
                        <a:ext cx="1686871" cy="1180184"/>
                      </a:xfrm>
                      <a:prstGeom prst="rect">
                        <a:avLst/>
                      </a:prstGeom>
                      <a:noFill/>
                      <a:ln>
                        <a:noFill/>
                      </a:ln>
                    </p:spPr>
                  </p:pic>
                  <p:pic>
                    <p:nvPicPr>
                      <p:cNvPr id="1273" name="Google Shape;1273;p85"/>
                      <p:cNvPicPr preferRelativeResize="0"/>
                      <p:nvPr/>
                    </p:nvPicPr>
                    <p:blipFill rotWithShape="1">
                      <a:blip r:embed="rId4">
                        <a:alphaModFix/>
                      </a:blip>
                      <a:srcRect/>
                      <a:stretch/>
                    </p:blipFill>
                    <p:spPr>
                      <a:xfrm>
                        <a:off x="4753746" y="4281886"/>
                        <a:ext cx="913901" cy="704554"/>
                      </a:xfrm>
                      <a:prstGeom prst="rect">
                        <a:avLst/>
                      </a:prstGeom>
                      <a:noFill/>
                      <a:ln>
                        <a:noFill/>
                      </a:ln>
                    </p:spPr>
                  </p:pic>
                </p:grpSp>
                <p:pic>
                  <p:nvPicPr>
                    <p:cNvPr id="1274" name="Google Shape;1274;p85" descr="clipped result image"/>
                    <p:cNvPicPr preferRelativeResize="0"/>
                    <p:nvPr/>
                  </p:nvPicPr>
                  <p:blipFill rotWithShape="1">
                    <a:blip r:embed="rId5">
                      <a:alphaModFix/>
                    </a:blip>
                    <a:srcRect/>
                    <a:stretch/>
                  </p:blipFill>
                  <p:spPr>
                    <a:xfrm rot="-4039868">
                      <a:off x="6232611" y="3631231"/>
                      <a:ext cx="34442" cy="77372"/>
                    </a:xfrm>
                    <a:prstGeom prst="rect">
                      <a:avLst/>
                    </a:prstGeom>
                    <a:noFill/>
                    <a:ln>
                      <a:noFill/>
                    </a:ln>
                  </p:spPr>
                </p:pic>
              </p:grpSp>
              <p:grpSp>
                <p:nvGrpSpPr>
                  <p:cNvPr id="1275" name="Google Shape;1275;p85"/>
                  <p:cNvGrpSpPr/>
                  <p:nvPr/>
                </p:nvGrpSpPr>
                <p:grpSpPr>
                  <a:xfrm>
                    <a:off x="5951113" y="3868466"/>
                    <a:ext cx="558900" cy="247019"/>
                    <a:chOff x="8110921" y="3273183"/>
                    <a:chExt cx="558900" cy="247019"/>
                  </a:xfrm>
                </p:grpSpPr>
                <p:sp>
                  <p:nvSpPr>
                    <p:cNvPr id="1276" name="Google Shape;1276;p85"/>
                    <p:cNvSpPr/>
                    <p:nvPr/>
                  </p:nvSpPr>
                  <p:spPr>
                    <a:xfrm>
                      <a:off x="8196152" y="3273183"/>
                      <a:ext cx="344400" cy="127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277" name="Google Shape;1277;p85"/>
                    <p:cNvSpPr/>
                    <p:nvPr/>
                  </p:nvSpPr>
                  <p:spPr>
                    <a:xfrm>
                      <a:off x="8110921" y="3386102"/>
                      <a:ext cx="558900" cy="1341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pic>
              <p:nvPicPr>
                <p:cNvPr id="1278" name="Google Shape;1278;p85" descr="A picture containing window, person&#10;&#10;Description automatically generated"/>
                <p:cNvPicPr preferRelativeResize="0"/>
                <p:nvPr/>
              </p:nvPicPr>
              <p:blipFill rotWithShape="1">
                <a:blip r:embed="rId6">
                  <a:alphaModFix/>
                </a:blip>
                <a:srcRect/>
                <a:stretch/>
              </p:blipFill>
              <p:spPr>
                <a:xfrm rot="-3520806">
                  <a:off x="6782872" y="2833896"/>
                  <a:ext cx="339097" cy="1341253"/>
                </a:xfrm>
                <a:prstGeom prst="rect">
                  <a:avLst/>
                </a:prstGeom>
                <a:noFill/>
                <a:ln>
                  <a:noFill/>
                </a:ln>
              </p:spPr>
            </p:pic>
            <p:sp>
              <p:nvSpPr>
                <p:cNvPr id="1279" name="Google Shape;1279;p85"/>
                <p:cNvSpPr txBox="1"/>
                <p:nvPr/>
              </p:nvSpPr>
              <p:spPr>
                <a:xfrm rot="1871442">
                  <a:off x="6443108" y="3403963"/>
                  <a:ext cx="1285992" cy="29841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a:solidFill>
                        <a:srgbClr val="FFFFFF"/>
                      </a:solidFill>
                    </a:rPr>
                    <a:t>    </a:t>
                  </a:r>
                  <a:r>
                    <a:rPr lang="en" sz="1500" b="1" i="0" u="none" strike="noStrike" cap="none">
                      <a:solidFill>
                        <a:srgbClr val="FFFFFF"/>
                      </a:solidFill>
                      <a:latin typeface="Arial"/>
                      <a:ea typeface="Arial"/>
                      <a:cs typeface="Arial"/>
                      <a:sym typeface="Arial"/>
                    </a:rPr>
                    <a:t>UGT1A4 </a:t>
                  </a:r>
                  <a:r>
                    <a:rPr lang="en" sz="1500" b="1">
                      <a:solidFill>
                        <a:srgbClr val="FFFFFF"/>
                      </a:solidFill>
                    </a:rPr>
                    <a:t>                </a:t>
                  </a:r>
                  <a:endParaRPr sz="1500" b="1" i="0" u="none" strike="noStrike" cap="none">
                    <a:solidFill>
                      <a:srgbClr val="FFFFFF"/>
                    </a:solidFill>
                    <a:latin typeface="Arial"/>
                    <a:ea typeface="Arial"/>
                    <a:cs typeface="Arial"/>
                    <a:sym typeface="Arial"/>
                  </a:endParaRPr>
                </a:p>
              </p:txBody>
            </p:sp>
          </p:grpSp>
          <p:sp>
            <p:nvSpPr>
              <p:cNvPr id="1280" name="Google Shape;1280;p85"/>
              <p:cNvSpPr txBox="1"/>
              <p:nvPr/>
            </p:nvSpPr>
            <p:spPr>
              <a:xfrm rot="3824">
                <a:off x="5520619" y="3580259"/>
                <a:ext cx="1078801" cy="2772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latin typeface="Arial"/>
                    <a:ea typeface="Arial"/>
                    <a:cs typeface="Arial"/>
                    <a:sym typeface="Arial"/>
                  </a:rPr>
                  <a:t>UGT1A4</a:t>
                </a:r>
                <a:endParaRPr sz="2700" b="1"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latin typeface="Arial"/>
                    <a:ea typeface="Arial"/>
                    <a:cs typeface="Arial"/>
                    <a:sym typeface="Arial"/>
                  </a:rPr>
                  <a:t>substrate</a:t>
                </a:r>
                <a:endParaRPr sz="2700" b="1" i="0" u="none" strike="noStrike" cap="none">
                  <a:solidFill>
                    <a:srgbClr val="000000"/>
                  </a:solidFill>
                  <a:latin typeface="Arial"/>
                  <a:ea typeface="Arial"/>
                  <a:cs typeface="Arial"/>
                  <a:sym typeface="Arial"/>
                </a:endParaRPr>
              </a:p>
            </p:txBody>
          </p:sp>
        </p:grpSp>
        <p:grpSp>
          <p:nvGrpSpPr>
            <p:cNvPr id="1281" name="Google Shape;1281;p85"/>
            <p:cNvGrpSpPr/>
            <p:nvPr/>
          </p:nvGrpSpPr>
          <p:grpSpPr>
            <a:xfrm>
              <a:off x="6441348" y="3050750"/>
              <a:ext cx="106468" cy="113229"/>
              <a:chOff x="7336133" y="4194493"/>
              <a:chExt cx="106468" cy="113229"/>
            </a:xfrm>
          </p:grpSpPr>
          <p:pic>
            <p:nvPicPr>
              <p:cNvPr id="1282" name="Google Shape;1282;p85" descr="clipped result image"/>
              <p:cNvPicPr preferRelativeResize="0"/>
              <p:nvPr/>
            </p:nvPicPr>
            <p:blipFill rotWithShape="1">
              <a:blip r:embed="rId7">
                <a:alphaModFix/>
              </a:blip>
              <a:srcRect/>
              <a:stretch/>
            </p:blipFill>
            <p:spPr>
              <a:xfrm rot="-3594251">
                <a:off x="7383274" y="4190106"/>
                <a:ext cx="34442" cy="77372"/>
              </a:xfrm>
              <a:prstGeom prst="rect">
                <a:avLst/>
              </a:prstGeom>
              <a:noFill/>
              <a:ln>
                <a:noFill/>
              </a:ln>
            </p:spPr>
          </p:pic>
          <p:pic>
            <p:nvPicPr>
              <p:cNvPr id="1283" name="Google Shape;1283;p85" descr="clipped result image"/>
              <p:cNvPicPr preferRelativeResize="0"/>
              <p:nvPr/>
            </p:nvPicPr>
            <p:blipFill rotWithShape="1">
              <a:blip r:embed="rId7">
                <a:alphaModFix/>
              </a:blip>
              <a:srcRect/>
              <a:stretch/>
            </p:blipFill>
            <p:spPr>
              <a:xfrm rot="-3639644">
                <a:off x="7361074" y="4235069"/>
                <a:ext cx="34442" cy="77372"/>
              </a:xfrm>
              <a:prstGeom prst="rect">
                <a:avLst/>
              </a:prstGeom>
              <a:noFill/>
              <a:ln>
                <a:noFill/>
              </a:ln>
            </p:spPr>
          </p:pic>
        </p:grpSp>
      </p:grpSp>
      <p:pic>
        <p:nvPicPr>
          <p:cNvPr id="1284" name="Google Shape;1284;p85"/>
          <p:cNvPicPr preferRelativeResize="0"/>
          <p:nvPr/>
        </p:nvPicPr>
        <p:blipFill>
          <a:blip r:embed="rId8">
            <a:alphaModFix/>
          </a:blip>
          <a:stretch>
            <a:fillRect/>
          </a:stretch>
        </p:blipFill>
        <p:spPr>
          <a:xfrm flipH="1">
            <a:off x="1895834" y="3722825"/>
            <a:ext cx="891275" cy="871020"/>
          </a:xfrm>
          <a:prstGeom prst="rect">
            <a:avLst/>
          </a:prstGeom>
          <a:noFill/>
          <a:ln>
            <a:noFill/>
          </a:ln>
          <a:effectLst>
            <a:outerShdw blurRad="28575" dist="9525" algn="bl" rotWithShape="0">
              <a:srgbClr val="000000">
                <a:alpha val="21000"/>
              </a:srgbClr>
            </a:outerShdw>
          </a:effectLst>
        </p:spPr>
      </p:pic>
      <p:pic>
        <p:nvPicPr>
          <p:cNvPr id="1285" name="Google Shape;1285;p85"/>
          <p:cNvPicPr preferRelativeResize="0"/>
          <p:nvPr/>
        </p:nvPicPr>
        <p:blipFill>
          <a:blip r:embed="rId8">
            <a:alphaModFix/>
          </a:blip>
          <a:stretch>
            <a:fillRect/>
          </a:stretch>
        </p:blipFill>
        <p:spPr>
          <a:xfrm flipH="1">
            <a:off x="3586311" y="3722825"/>
            <a:ext cx="891275" cy="871020"/>
          </a:xfrm>
          <a:prstGeom prst="rect">
            <a:avLst/>
          </a:prstGeom>
          <a:noFill/>
          <a:ln>
            <a:noFill/>
          </a:ln>
          <a:effectLst>
            <a:outerShdw blurRad="28575" dist="9525" algn="bl" rotWithShape="0">
              <a:srgbClr val="000000">
                <a:alpha val="21000"/>
              </a:srgbClr>
            </a:outerShdw>
          </a:effectLst>
        </p:spPr>
      </p:pic>
      <p:pic>
        <p:nvPicPr>
          <p:cNvPr id="1286" name="Google Shape;1286;p85"/>
          <p:cNvPicPr preferRelativeResize="0"/>
          <p:nvPr/>
        </p:nvPicPr>
        <p:blipFill>
          <a:blip r:embed="rId8">
            <a:alphaModFix/>
          </a:blip>
          <a:stretch>
            <a:fillRect/>
          </a:stretch>
        </p:blipFill>
        <p:spPr>
          <a:xfrm flipH="1">
            <a:off x="4045183" y="3744015"/>
            <a:ext cx="891301" cy="871050"/>
          </a:xfrm>
          <a:prstGeom prst="rect">
            <a:avLst/>
          </a:prstGeom>
          <a:noFill/>
          <a:ln>
            <a:noFill/>
          </a:ln>
          <a:effectLst>
            <a:outerShdw blurRad="28575" dist="9525" algn="bl" rotWithShape="0">
              <a:srgbClr val="000000">
                <a:alpha val="21000"/>
              </a:srgbClr>
            </a:outerShdw>
          </a:effectLst>
        </p:spPr>
      </p:pic>
      <p:pic>
        <p:nvPicPr>
          <p:cNvPr id="1287" name="Google Shape;1287;p85"/>
          <p:cNvPicPr preferRelativeResize="0"/>
          <p:nvPr/>
        </p:nvPicPr>
        <p:blipFill>
          <a:blip r:embed="rId8">
            <a:alphaModFix/>
          </a:blip>
          <a:stretch>
            <a:fillRect/>
          </a:stretch>
        </p:blipFill>
        <p:spPr>
          <a:xfrm flipH="1">
            <a:off x="2412360" y="3843204"/>
            <a:ext cx="891275" cy="871020"/>
          </a:xfrm>
          <a:prstGeom prst="rect">
            <a:avLst/>
          </a:prstGeom>
          <a:noFill/>
          <a:ln>
            <a:noFill/>
          </a:ln>
          <a:effectLst>
            <a:outerShdw blurRad="28575" dist="9525" algn="bl" rotWithShape="0">
              <a:srgbClr val="000000">
                <a:alpha val="21000"/>
              </a:srgbClr>
            </a:outerShdw>
          </a:effectLst>
        </p:spPr>
      </p:pic>
      <p:sp>
        <p:nvSpPr>
          <p:cNvPr id="1288" name="Google Shape;1288;p85"/>
          <p:cNvSpPr txBox="1"/>
          <p:nvPr/>
        </p:nvSpPr>
        <p:spPr>
          <a:xfrm rot="1911462">
            <a:off x="4685151" y="1408362"/>
            <a:ext cx="3096561" cy="1529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a:solidFill>
                  <a:schemeClr val="dk1"/>
                </a:solidFill>
              </a:rPr>
              <a:t>              </a:t>
            </a:r>
            <a:r>
              <a:rPr lang="en" sz="1500" b="1" i="0" u="none" strike="noStrike" cap="none">
                <a:solidFill>
                  <a:schemeClr val="dk1"/>
                </a:solidFill>
                <a:latin typeface="Arial"/>
                <a:ea typeface="Arial"/>
                <a:cs typeface="Arial"/>
                <a:sym typeface="Arial"/>
              </a:rPr>
              <a:t>in</a:t>
            </a:r>
            <a:r>
              <a:rPr lang="en" sz="1500" b="1">
                <a:solidFill>
                  <a:schemeClr val="dk1"/>
                </a:solidFill>
              </a:rPr>
              <a:t>H</a:t>
            </a:r>
            <a:r>
              <a:rPr lang="en" sz="1500" b="1" i="0" u="none" strike="noStrike" cap="none">
                <a:solidFill>
                  <a:schemeClr val="dk1"/>
                </a:solidFill>
                <a:latin typeface="Arial"/>
                <a:ea typeface="Arial"/>
                <a:cs typeface="Arial"/>
                <a:sym typeface="Arial"/>
              </a:rPr>
              <a:t>ibitor</a:t>
            </a:r>
            <a:endParaRPr sz="1500" b="1" i="0" u="none" strike="noStrike" cap="none">
              <a:solidFill>
                <a:schemeClr val="dk1"/>
              </a:solidFill>
              <a:latin typeface="Arial"/>
              <a:ea typeface="Arial"/>
              <a:cs typeface="Arial"/>
              <a:sym typeface="Arial"/>
            </a:endParaRPr>
          </a:p>
        </p:txBody>
      </p:sp>
      <p:pic>
        <p:nvPicPr>
          <p:cNvPr id="1289" name="Google Shape;1289;p85"/>
          <p:cNvPicPr preferRelativeResize="0"/>
          <p:nvPr/>
        </p:nvPicPr>
        <p:blipFill rotWithShape="1">
          <a:blip r:embed="rId9">
            <a:alphaModFix/>
          </a:blip>
          <a:srcRect t="26095" b="25845"/>
          <a:stretch/>
        </p:blipFill>
        <p:spPr>
          <a:xfrm>
            <a:off x="6778536" y="2811100"/>
            <a:ext cx="671854" cy="237603"/>
          </a:xfrm>
          <a:prstGeom prst="rect">
            <a:avLst/>
          </a:prstGeom>
          <a:noFill/>
          <a:ln>
            <a:noFill/>
          </a:ln>
        </p:spPr>
      </p:pic>
      <p:pic>
        <p:nvPicPr>
          <p:cNvPr id="1290" name="Google Shape;1290;p85"/>
          <p:cNvPicPr preferRelativeResize="0"/>
          <p:nvPr/>
        </p:nvPicPr>
        <p:blipFill rotWithShape="1">
          <a:blip r:embed="rId9">
            <a:alphaModFix amt="44000"/>
          </a:blip>
          <a:srcRect t="72996"/>
          <a:stretch/>
        </p:blipFill>
        <p:spPr>
          <a:xfrm>
            <a:off x="6778536" y="3042986"/>
            <a:ext cx="671854" cy="133508"/>
          </a:xfrm>
          <a:prstGeom prst="rect">
            <a:avLst/>
          </a:prstGeom>
          <a:noFill/>
          <a:ln>
            <a:noFill/>
          </a:ln>
        </p:spPr>
      </p:pic>
      <p:sp>
        <p:nvSpPr>
          <p:cNvPr id="1291" name="Google Shape;1291;p85"/>
          <p:cNvSpPr/>
          <p:nvPr/>
        </p:nvSpPr>
        <p:spPr>
          <a:xfrm rot="1822071">
            <a:off x="5344940" y="1226412"/>
            <a:ext cx="1088320" cy="287876"/>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85"/>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85"/>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grpSp>
        <p:nvGrpSpPr>
          <p:cNvPr id="1298" name="Google Shape;1298;p86"/>
          <p:cNvGrpSpPr/>
          <p:nvPr/>
        </p:nvGrpSpPr>
        <p:grpSpPr>
          <a:xfrm>
            <a:off x="1288526" y="870406"/>
            <a:ext cx="6566941" cy="3150787"/>
            <a:chOff x="4985816" y="3011079"/>
            <a:chExt cx="2727588" cy="1308684"/>
          </a:xfrm>
        </p:grpSpPr>
        <p:grpSp>
          <p:nvGrpSpPr>
            <p:cNvPr id="1299" name="Google Shape;1299;p86"/>
            <p:cNvGrpSpPr/>
            <p:nvPr/>
          </p:nvGrpSpPr>
          <p:grpSpPr>
            <a:xfrm>
              <a:off x="4985816" y="3011079"/>
              <a:ext cx="2727588" cy="1308684"/>
              <a:chOff x="4985816" y="3011079"/>
              <a:chExt cx="2727588" cy="1308684"/>
            </a:xfrm>
          </p:grpSpPr>
          <p:grpSp>
            <p:nvGrpSpPr>
              <p:cNvPr id="1300" name="Google Shape;1300;p86"/>
              <p:cNvGrpSpPr/>
              <p:nvPr/>
            </p:nvGrpSpPr>
            <p:grpSpPr>
              <a:xfrm>
                <a:off x="4985816" y="3011079"/>
                <a:ext cx="2727588" cy="1308684"/>
                <a:chOff x="4985816" y="3011079"/>
                <a:chExt cx="2727588" cy="1308684"/>
              </a:xfrm>
            </p:grpSpPr>
            <p:grpSp>
              <p:nvGrpSpPr>
                <p:cNvPr id="1301" name="Google Shape;1301;p86"/>
                <p:cNvGrpSpPr/>
                <p:nvPr/>
              </p:nvGrpSpPr>
              <p:grpSpPr>
                <a:xfrm>
                  <a:off x="4985816" y="3018204"/>
                  <a:ext cx="1907043" cy="1301559"/>
                  <a:chOff x="5134342" y="3307014"/>
                  <a:chExt cx="1907043" cy="1301559"/>
                </a:xfrm>
              </p:grpSpPr>
              <p:grpSp>
                <p:nvGrpSpPr>
                  <p:cNvPr id="1302" name="Google Shape;1302;p86"/>
                  <p:cNvGrpSpPr/>
                  <p:nvPr/>
                </p:nvGrpSpPr>
                <p:grpSpPr>
                  <a:xfrm>
                    <a:off x="5134342" y="3307014"/>
                    <a:ext cx="1907043" cy="1301559"/>
                    <a:chOff x="4753746" y="3519886"/>
                    <a:chExt cx="1907043" cy="1301559"/>
                  </a:xfrm>
                </p:grpSpPr>
                <p:grpSp>
                  <p:nvGrpSpPr>
                    <p:cNvPr id="1303" name="Google Shape;1303;p86"/>
                    <p:cNvGrpSpPr/>
                    <p:nvPr/>
                  </p:nvGrpSpPr>
                  <p:grpSpPr>
                    <a:xfrm>
                      <a:off x="4753746" y="3519886"/>
                      <a:ext cx="1907043" cy="1301559"/>
                      <a:chOff x="4753746" y="4281886"/>
                      <a:chExt cx="1907043" cy="1301559"/>
                    </a:xfrm>
                  </p:grpSpPr>
                  <p:pic>
                    <p:nvPicPr>
                      <p:cNvPr id="1304" name="Google Shape;1304;p86"/>
                      <p:cNvPicPr preferRelativeResize="0"/>
                      <p:nvPr/>
                    </p:nvPicPr>
                    <p:blipFill rotWithShape="1">
                      <a:blip r:embed="rId3">
                        <a:alphaModFix/>
                      </a:blip>
                      <a:srcRect l="3353" t="2184" b="10767"/>
                      <a:stretch/>
                    </p:blipFill>
                    <p:spPr>
                      <a:xfrm>
                        <a:off x="4973918" y="4403261"/>
                        <a:ext cx="1686871" cy="1180184"/>
                      </a:xfrm>
                      <a:prstGeom prst="rect">
                        <a:avLst/>
                      </a:prstGeom>
                      <a:noFill/>
                      <a:ln>
                        <a:noFill/>
                      </a:ln>
                    </p:spPr>
                  </p:pic>
                  <p:pic>
                    <p:nvPicPr>
                      <p:cNvPr id="1305" name="Google Shape;1305;p86"/>
                      <p:cNvPicPr preferRelativeResize="0"/>
                      <p:nvPr/>
                    </p:nvPicPr>
                    <p:blipFill rotWithShape="1">
                      <a:blip r:embed="rId4">
                        <a:alphaModFix/>
                      </a:blip>
                      <a:srcRect/>
                      <a:stretch/>
                    </p:blipFill>
                    <p:spPr>
                      <a:xfrm>
                        <a:off x="4753746" y="4281886"/>
                        <a:ext cx="913901" cy="704554"/>
                      </a:xfrm>
                      <a:prstGeom prst="rect">
                        <a:avLst/>
                      </a:prstGeom>
                      <a:noFill/>
                      <a:ln>
                        <a:noFill/>
                      </a:ln>
                    </p:spPr>
                  </p:pic>
                </p:grpSp>
                <p:pic>
                  <p:nvPicPr>
                    <p:cNvPr id="1306" name="Google Shape;1306;p86" descr="clipped result image"/>
                    <p:cNvPicPr preferRelativeResize="0"/>
                    <p:nvPr/>
                  </p:nvPicPr>
                  <p:blipFill rotWithShape="1">
                    <a:blip r:embed="rId5">
                      <a:alphaModFix/>
                    </a:blip>
                    <a:srcRect/>
                    <a:stretch/>
                  </p:blipFill>
                  <p:spPr>
                    <a:xfrm rot="-4039868">
                      <a:off x="6232611" y="3631231"/>
                      <a:ext cx="34442" cy="77372"/>
                    </a:xfrm>
                    <a:prstGeom prst="rect">
                      <a:avLst/>
                    </a:prstGeom>
                    <a:noFill/>
                    <a:ln>
                      <a:noFill/>
                    </a:ln>
                  </p:spPr>
                </p:pic>
              </p:grpSp>
              <p:grpSp>
                <p:nvGrpSpPr>
                  <p:cNvPr id="1307" name="Google Shape;1307;p86"/>
                  <p:cNvGrpSpPr/>
                  <p:nvPr/>
                </p:nvGrpSpPr>
                <p:grpSpPr>
                  <a:xfrm>
                    <a:off x="5951113" y="3868466"/>
                    <a:ext cx="558900" cy="247019"/>
                    <a:chOff x="8110921" y="3273183"/>
                    <a:chExt cx="558900" cy="247019"/>
                  </a:xfrm>
                </p:grpSpPr>
                <p:sp>
                  <p:nvSpPr>
                    <p:cNvPr id="1308" name="Google Shape;1308;p86"/>
                    <p:cNvSpPr/>
                    <p:nvPr/>
                  </p:nvSpPr>
                  <p:spPr>
                    <a:xfrm>
                      <a:off x="8196152" y="3273183"/>
                      <a:ext cx="344400" cy="127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309" name="Google Shape;1309;p86"/>
                    <p:cNvSpPr/>
                    <p:nvPr/>
                  </p:nvSpPr>
                  <p:spPr>
                    <a:xfrm>
                      <a:off x="8110921" y="3386102"/>
                      <a:ext cx="558900" cy="1341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pic>
              <p:nvPicPr>
                <p:cNvPr id="1310" name="Google Shape;1310;p86" descr="A picture containing window, person&#10;&#10;Description automatically generated"/>
                <p:cNvPicPr preferRelativeResize="0"/>
                <p:nvPr/>
              </p:nvPicPr>
              <p:blipFill rotWithShape="1">
                <a:blip r:embed="rId6">
                  <a:alphaModFix/>
                </a:blip>
                <a:srcRect/>
                <a:stretch/>
              </p:blipFill>
              <p:spPr>
                <a:xfrm rot="-3520806">
                  <a:off x="6782872" y="2833896"/>
                  <a:ext cx="339097" cy="1341253"/>
                </a:xfrm>
                <a:prstGeom prst="rect">
                  <a:avLst/>
                </a:prstGeom>
                <a:noFill/>
                <a:ln>
                  <a:noFill/>
                </a:ln>
              </p:spPr>
            </p:pic>
            <p:sp>
              <p:nvSpPr>
                <p:cNvPr id="1311" name="Google Shape;1311;p86"/>
                <p:cNvSpPr txBox="1"/>
                <p:nvPr/>
              </p:nvSpPr>
              <p:spPr>
                <a:xfrm rot="1871442">
                  <a:off x="6443108" y="3403963"/>
                  <a:ext cx="1285992" cy="29841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a:solidFill>
                        <a:srgbClr val="FFFFFF"/>
                      </a:solidFill>
                    </a:rPr>
                    <a:t>    </a:t>
                  </a:r>
                  <a:r>
                    <a:rPr lang="en" sz="1500" b="1" i="0" u="none" strike="noStrike" cap="none">
                      <a:solidFill>
                        <a:srgbClr val="FFFFFF"/>
                      </a:solidFill>
                      <a:latin typeface="Arial"/>
                      <a:ea typeface="Arial"/>
                      <a:cs typeface="Arial"/>
                      <a:sym typeface="Arial"/>
                    </a:rPr>
                    <a:t>UGT1A4 </a:t>
                  </a:r>
                  <a:r>
                    <a:rPr lang="en" sz="1500" b="1">
                      <a:solidFill>
                        <a:srgbClr val="FFFFFF"/>
                      </a:solidFill>
                    </a:rPr>
                    <a:t>                </a:t>
                  </a:r>
                  <a:endParaRPr sz="1500" b="1" i="0" u="none" strike="noStrike" cap="none">
                    <a:solidFill>
                      <a:srgbClr val="FFFFFF"/>
                    </a:solidFill>
                    <a:latin typeface="Arial"/>
                    <a:ea typeface="Arial"/>
                    <a:cs typeface="Arial"/>
                    <a:sym typeface="Arial"/>
                  </a:endParaRPr>
                </a:p>
              </p:txBody>
            </p:sp>
          </p:grpSp>
          <p:sp>
            <p:nvSpPr>
              <p:cNvPr id="1312" name="Google Shape;1312;p86"/>
              <p:cNvSpPr txBox="1"/>
              <p:nvPr/>
            </p:nvSpPr>
            <p:spPr>
              <a:xfrm rot="3824">
                <a:off x="5520619" y="3580259"/>
                <a:ext cx="1078801" cy="2772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latin typeface="Arial"/>
                    <a:ea typeface="Arial"/>
                    <a:cs typeface="Arial"/>
                    <a:sym typeface="Arial"/>
                  </a:rPr>
                  <a:t>UGT1A4</a:t>
                </a:r>
                <a:endParaRPr sz="2700" b="1"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latin typeface="Arial"/>
                    <a:ea typeface="Arial"/>
                    <a:cs typeface="Arial"/>
                    <a:sym typeface="Arial"/>
                  </a:rPr>
                  <a:t>substrate</a:t>
                </a:r>
                <a:endParaRPr sz="2700" b="1" i="0" u="none" strike="noStrike" cap="none">
                  <a:solidFill>
                    <a:srgbClr val="000000"/>
                  </a:solidFill>
                  <a:latin typeface="Arial"/>
                  <a:ea typeface="Arial"/>
                  <a:cs typeface="Arial"/>
                  <a:sym typeface="Arial"/>
                </a:endParaRPr>
              </a:p>
            </p:txBody>
          </p:sp>
        </p:grpSp>
        <p:grpSp>
          <p:nvGrpSpPr>
            <p:cNvPr id="1313" name="Google Shape;1313;p86"/>
            <p:cNvGrpSpPr/>
            <p:nvPr/>
          </p:nvGrpSpPr>
          <p:grpSpPr>
            <a:xfrm>
              <a:off x="6441348" y="3050750"/>
              <a:ext cx="106468" cy="113229"/>
              <a:chOff x="7336133" y="4194493"/>
              <a:chExt cx="106468" cy="113229"/>
            </a:xfrm>
          </p:grpSpPr>
          <p:pic>
            <p:nvPicPr>
              <p:cNvPr id="1314" name="Google Shape;1314;p86" descr="clipped result image"/>
              <p:cNvPicPr preferRelativeResize="0"/>
              <p:nvPr/>
            </p:nvPicPr>
            <p:blipFill rotWithShape="1">
              <a:blip r:embed="rId7">
                <a:alphaModFix/>
              </a:blip>
              <a:srcRect/>
              <a:stretch/>
            </p:blipFill>
            <p:spPr>
              <a:xfrm rot="-3594251">
                <a:off x="7383274" y="4190106"/>
                <a:ext cx="34442" cy="77372"/>
              </a:xfrm>
              <a:prstGeom prst="rect">
                <a:avLst/>
              </a:prstGeom>
              <a:noFill/>
              <a:ln>
                <a:noFill/>
              </a:ln>
            </p:spPr>
          </p:pic>
          <p:pic>
            <p:nvPicPr>
              <p:cNvPr id="1315" name="Google Shape;1315;p86" descr="clipped result image"/>
              <p:cNvPicPr preferRelativeResize="0"/>
              <p:nvPr/>
            </p:nvPicPr>
            <p:blipFill rotWithShape="1">
              <a:blip r:embed="rId7">
                <a:alphaModFix/>
              </a:blip>
              <a:srcRect/>
              <a:stretch/>
            </p:blipFill>
            <p:spPr>
              <a:xfrm rot="-3639644">
                <a:off x="7361074" y="4235069"/>
                <a:ext cx="34442" cy="77372"/>
              </a:xfrm>
              <a:prstGeom prst="rect">
                <a:avLst/>
              </a:prstGeom>
              <a:noFill/>
              <a:ln>
                <a:noFill/>
              </a:ln>
            </p:spPr>
          </p:pic>
        </p:grpSp>
      </p:grpSp>
      <p:pic>
        <p:nvPicPr>
          <p:cNvPr id="1316" name="Google Shape;1316;p86"/>
          <p:cNvPicPr preferRelativeResize="0"/>
          <p:nvPr/>
        </p:nvPicPr>
        <p:blipFill>
          <a:blip r:embed="rId8">
            <a:alphaModFix/>
          </a:blip>
          <a:stretch>
            <a:fillRect/>
          </a:stretch>
        </p:blipFill>
        <p:spPr>
          <a:xfrm flipH="1">
            <a:off x="1895834" y="3722825"/>
            <a:ext cx="891275" cy="871020"/>
          </a:xfrm>
          <a:prstGeom prst="rect">
            <a:avLst/>
          </a:prstGeom>
          <a:noFill/>
          <a:ln>
            <a:noFill/>
          </a:ln>
          <a:effectLst>
            <a:outerShdw blurRad="28575" dist="9525" algn="bl" rotWithShape="0">
              <a:srgbClr val="000000">
                <a:alpha val="21000"/>
              </a:srgbClr>
            </a:outerShdw>
          </a:effectLst>
        </p:spPr>
      </p:pic>
      <p:pic>
        <p:nvPicPr>
          <p:cNvPr id="1317" name="Google Shape;1317;p86"/>
          <p:cNvPicPr preferRelativeResize="0"/>
          <p:nvPr/>
        </p:nvPicPr>
        <p:blipFill>
          <a:blip r:embed="rId8">
            <a:alphaModFix/>
          </a:blip>
          <a:stretch>
            <a:fillRect/>
          </a:stretch>
        </p:blipFill>
        <p:spPr>
          <a:xfrm flipH="1">
            <a:off x="3586311" y="3722825"/>
            <a:ext cx="891275" cy="871020"/>
          </a:xfrm>
          <a:prstGeom prst="rect">
            <a:avLst/>
          </a:prstGeom>
          <a:noFill/>
          <a:ln>
            <a:noFill/>
          </a:ln>
          <a:effectLst>
            <a:outerShdw blurRad="28575" dist="9525" algn="bl" rotWithShape="0">
              <a:srgbClr val="000000">
                <a:alpha val="21000"/>
              </a:srgbClr>
            </a:outerShdw>
          </a:effectLst>
        </p:spPr>
      </p:pic>
      <p:pic>
        <p:nvPicPr>
          <p:cNvPr id="1318" name="Google Shape;1318;p86"/>
          <p:cNvPicPr preferRelativeResize="0"/>
          <p:nvPr/>
        </p:nvPicPr>
        <p:blipFill>
          <a:blip r:embed="rId8">
            <a:alphaModFix/>
          </a:blip>
          <a:stretch>
            <a:fillRect/>
          </a:stretch>
        </p:blipFill>
        <p:spPr>
          <a:xfrm flipH="1">
            <a:off x="4045183" y="3744015"/>
            <a:ext cx="891301" cy="871050"/>
          </a:xfrm>
          <a:prstGeom prst="rect">
            <a:avLst/>
          </a:prstGeom>
          <a:noFill/>
          <a:ln>
            <a:noFill/>
          </a:ln>
          <a:effectLst>
            <a:outerShdw blurRad="28575" dist="9525" algn="bl" rotWithShape="0">
              <a:srgbClr val="000000">
                <a:alpha val="21000"/>
              </a:srgbClr>
            </a:outerShdw>
          </a:effectLst>
        </p:spPr>
      </p:pic>
      <p:pic>
        <p:nvPicPr>
          <p:cNvPr id="1319" name="Google Shape;1319;p86"/>
          <p:cNvPicPr preferRelativeResize="0"/>
          <p:nvPr/>
        </p:nvPicPr>
        <p:blipFill>
          <a:blip r:embed="rId8">
            <a:alphaModFix/>
          </a:blip>
          <a:stretch>
            <a:fillRect/>
          </a:stretch>
        </p:blipFill>
        <p:spPr>
          <a:xfrm flipH="1">
            <a:off x="2412360" y="3843204"/>
            <a:ext cx="891275" cy="871020"/>
          </a:xfrm>
          <a:prstGeom prst="rect">
            <a:avLst/>
          </a:prstGeom>
          <a:noFill/>
          <a:ln>
            <a:noFill/>
          </a:ln>
          <a:effectLst>
            <a:outerShdw blurRad="28575" dist="9525" algn="bl" rotWithShape="0">
              <a:srgbClr val="000000">
                <a:alpha val="21000"/>
              </a:srgbClr>
            </a:outerShdw>
          </a:effectLst>
        </p:spPr>
      </p:pic>
      <p:sp>
        <p:nvSpPr>
          <p:cNvPr id="1320" name="Google Shape;1320;p86"/>
          <p:cNvSpPr txBox="1"/>
          <p:nvPr/>
        </p:nvSpPr>
        <p:spPr>
          <a:xfrm rot="1911511">
            <a:off x="4439945" y="1412136"/>
            <a:ext cx="3858108" cy="1529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800" b="1">
                <a:solidFill>
                  <a:schemeClr val="dk1"/>
                </a:solidFill>
              </a:rPr>
              <a:t>              </a:t>
            </a:r>
            <a:r>
              <a:rPr lang="en" sz="1800" b="1" i="0" u="none" strike="noStrike" cap="none">
                <a:solidFill>
                  <a:schemeClr val="dk1"/>
                </a:solidFill>
                <a:latin typeface="Arial"/>
                <a:ea typeface="Arial"/>
                <a:cs typeface="Arial"/>
                <a:sym typeface="Arial"/>
              </a:rPr>
              <a:t>in</a:t>
            </a:r>
            <a:r>
              <a:rPr lang="en" sz="1800" b="1">
                <a:solidFill>
                  <a:schemeClr val="dk1"/>
                </a:solidFill>
              </a:rPr>
              <a:t>H</a:t>
            </a:r>
            <a:r>
              <a:rPr lang="en" sz="1800" b="1" i="0" u="none" strike="noStrike" cap="none">
                <a:solidFill>
                  <a:schemeClr val="dk1"/>
                </a:solidFill>
                <a:latin typeface="Arial"/>
                <a:ea typeface="Arial"/>
                <a:cs typeface="Arial"/>
                <a:sym typeface="Arial"/>
              </a:rPr>
              <a:t>ibitor</a:t>
            </a:r>
            <a:endParaRPr sz="1800" b="1" i="0" u="none" strike="noStrike" cap="none">
              <a:solidFill>
                <a:schemeClr val="dk1"/>
              </a:solidFill>
              <a:latin typeface="Arial"/>
              <a:ea typeface="Arial"/>
              <a:cs typeface="Arial"/>
              <a:sym typeface="Arial"/>
            </a:endParaRPr>
          </a:p>
        </p:txBody>
      </p:sp>
      <p:pic>
        <p:nvPicPr>
          <p:cNvPr id="1321" name="Google Shape;1321;p86"/>
          <p:cNvPicPr preferRelativeResize="0"/>
          <p:nvPr/>
        </p:nvPicPr>
        <p:blipFill rotWithShape="1">
          <a:blip r:embed="rId9">
            <a:alphaModFix/>
          </a:blip>
          <a:srcRect t="26095" b="25845"/>
          <a:stretch/>
        </p:blipFill>
        <p:spPr>
          <a:xfrm>
            <a:off x="6778536" y="2811100"/>
            <a:ext cx="671854" cy="237603"/>
          </a:xfrm>
          <a:prstGeom prst="rect">
            <a:avLst/>
          </a:prstGeom>
          <a:noFill/>
          <a:ln>
            <a:noFill/>
          </a:ln>
        </p:spPr>
      </p:pic>
      <p:pic>
        <p:nvPicPr>
          <p:cNvPr id="1322" name="Google Shape;1322;p86"/>
          <p:cNvPicPr preferRelativeResize="0"/>
          <p:nvPr/>
        </p:nvPicPr>
        <p:blipFill rotWithShape="1">
          <a:blip r:embed="rId9">
            <a:alphaModFix amt="44000"/>
          </a:blip>
          <a:srcRect t="72996"/>
          <a:stretch/>
        </p:blipFill>
        <p:spPr>
          <a:xfrm>
            <a:off x="6778536" y="3042986"/>
            <a:ext cx="671854" cy="133508"/>
          </a:xfrm>
          <a:prstGeom prst="rect">
            <a:avLst/>
          </a:prstGeom>
          <a:noFill/>
          <a:ln>
            <a:noFill/>
          </a:ln>
        </p:spPr>
      </p:pic>
      <p:sp>
        <p:nvSpPr>
          <p:cNvPr id="1323" name="Google Shape;1323;p86"/>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86"/>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grpSp>
        <p:nvGrpSpPr>
          <p:cNvPr id="1325" name="Google Shape;1325;p86"/>
          <p:cNvGrpSpPr/>
          <p:nvPr/>
        </p:nvGrpSpPr>
        <p:grpSpPr>
          <a:xfrm>
            <a:off x="7509830" y="797965"/>
            <a:ext cx="1163424" cy="972482"/>
            <a:chOff x="-3811898" y="296698"/>
            <a:chExt cx="3506400" cy="2585700"/>
          </a:xfrm>
        </p:grpSpPr>
        <p:sp>
          <p:nvSpPr>
            <p:cNvPr id="1326" name="Google Shape;1326;p86"/>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27" name="Google Shape;1327;p86"/>
            <p:cNvGrpSpPr/>
            <p:nvPr/>
          </p:nvGrpSpPr>
          <p:grpSpPr>
            <a:xfrm>
              <a:off x="-2876086" y="1193251"/>
              <a:ext cx="1634417" cy="1662716"/>
              <a:chOff x="-708549" y="-1713557"/>
              <a:chExt cx="1634417" cy="2633379"/>
            </a:xfrm>
          </p:grpSpPr>
          <p:grpSp>
            <p:nvGrpSpPr>
              <p:cNvPr id="1328" name="Google Shape;1328;p86"/>
              <p:cNvGrpSpPr/>
              <p:nvPr/>
            </p:nvGrpSpPr>
            <p:grpSpPr>
              <a:xfrm>
                <a:off x="-696683" y="-1104667"/>
                <a:ext cx="1622550" cy="2024489"/>
                <a:chOff x="-144233" y="2152883"/>
                <a:chExt cx="1622550" cy="2024489"/>
              </a:xfrm>
            </p:grpSpPr>
            <p:grpSp>
              <p:nvGrpSpPr>
                <p:cNvPr id="1329" name="Google Shape;1329;p86"/>
                <p:cNvGrpSpPr/>
                <p:nvPr/>
              </p:nvGrpSpPr>
              <p:grpSpPr>
                <a:xfrm rot="-5400000">
                  <a:off x="-41842" y="2657213"/>
                  <a:ext cx="1424641" cy="1615677"/>
                  <a:chOff x="10901423" y="-15665848"/>
                  <a:chExt cx="4433990" cy="5845432"/>
                </a:xfrm>
              </p:grpSpPr>
              <p:pic>
                <p:nvPicPr>
                  <p:cNvPr id="1330" name="Google Shape;1330;p86" descr="clipped result image"/>
                  <p:cNvPicPr preferRelativeResize="0"/>
                  <p:nvPr/>
                </p:nvPicPr>
                <p:blipFill rotWithShape="1">
                  <a:blip r:embed="rId10">
                    <a:alphaModFix/>
                  </a:blip>
                  <a:srcRect/>
                  <a:stretch/>
                </p:blipFill>
                <p:spPr>
                  <a:xfrm>
                    <a:off x="12729472" y="-15665848"/>
                    <a:ext cx="2605942" cy="5834203"/>
                  </a:xfrm>
                  <a:prstGeom prst="rect">
                    <a:avLst/>
                  </a:prstGeom>
                  <a:noFill/>
                  <a:ln>
                    <a:noFill/>
                  </a:ln>
                </p:spPr>
              </p:pic>
              <p:pic>
                <p:nvPicPr>
                  <p:cNvPr id="1331" name="Google Shape;1331;p86" descr="clipped result image"/>
                  <p:cNvPicPr preferRelativeResize="0"/>
                  <p:nvPr/>
                </p:nvPicPr>
                <p:blipFill rotWithShape="1">
                  <a:blip r:embed="rId11">
                    <a:alphaModFix/>
                  </a:blip>
                  <a:srcRect/>
                  <a:stretch/>
                </p:blipFill>
                <p:spPr>
                  <a:xfrm>
                    <a:off x="10901423" y="-15654618"/>
                    <a:ext cx="2625389" cy="5834203"/>
                  </a:xfrm>
                  <a:prstGeom prst="rect">
                    <a:avLst/>
                  </a:prstGeom>
                  <a:noFill/>
                  <a:ln>
                    <a:noFill/>
                  </a:ln>
                </p:spPr>
              </p:pic>
            </p:grpSp>
            <p:pic>
              <p:nvPicPr>
                <p:cNvPr id="1332" name="Google Shape;1332;p86" descr="clipped result image"/>
                <p:cNvPicPr preferRelativeResize="0"/>
                <p:nvPr/>
              </p:nvPicPr>
              <p:blipFill rotWithShape="1">
                <a:blip r:embed="rId12">
                  <a:alphaModFix/>
                </a:blip>
                <a:srcRect/>
                <a:stretch/>
              </p:blipFill>
              <p:spPr>
                <a:xfrm rot="-5400000">
                  <a:off x="243410" y="1765240"/>
                  <a:ext cx="837288" cy="1612574"/>
                </a:xfrm>
                <a:prstGeom prst="rect">
                  <a:avLst/>
                </a:prstGeom>
                <a:noFill/>
                <a:ln>
                  <a:noFill/>
                </a:ln>
              </p:spPr>
            </p:pic>
          </p:grpSp>
          <p:pic>
            <p:nvPicPr>
              <p:cNvPr id="1333" name="Google Shape;1333;p86" descr="clipped result image"/>
              <p:cNvPicPr preferRelativeResize="0"/>
              <p:nvPr/>
            </p:nvPicPr>
            <p:blipFill rotWithShape="1">
              <a:blip r:embed="rId13">
                <a:alphaModFix/>
              </a:blip>
              <a:srcRect/>
              <a:stretch/>
            </p:blipFill>
            <p:spPr>
              <a:xfrm rot="-5400000">
                <a:off x="-320906" y="-2101200"/>
                <a:ext cx="837288" cy="1612574"/>
              </a:xfrm>
              <a:prstGeom prst="rect">
                <a:avLst/>
              </a:prstGeom>
              <a:noFill/>
              <a:ln>
                <a:noFill/>
              </a:ln>
            </p:spPr>
          </p:pic>
        </p:grpSp>
      </p:gr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grpSp>
        <p:nvGrpSpPr>
          <p:cNvPr id="1338" name="Google Shape;1338;p87"/>
          <p:cNvGrpSpPr/>
          <p:nvPr/>
        </p:nvGrpSpPr>
        <p:grpSpPr>
          <a:xfrm>
            <a:off x="1288526" y="870406"/>
            <a:ext cx="6566941" cy="3150787"/>
            <a:chOff x="4985816" y="3011079"/>
            <a:chExt cx="2727588" cy="1308684"/>
          </a:xfrm>
        </p:grpSpPr>
        <p:grpSp>
          <p:nvGrpSpPr>
            <p:cNvPr id="1339" name="Google Shape;1339;p87"/>
            <p:cNvGrpSpPr/>
            <p:nvPr/>
          </p:nvGrpSpPr>
          <p:grpSpPr>
            <a:xfrm>
              <a:off x="4985816" y="3011079"/>
              <a:ext cx="2727588" cy="1308684"/>
              <a:chOff x="4985816" y="3011079"/>
              <a:chExt cx="2727588" cy="1308684"/>
            </a:xfrm>
          </p:grpSpPr>
          <p:grpSp>
            <p:nvGrpSpPr>
              <p:cNvPr id="1340" name="Google Shape;1340;p87"/>
              <p:cNvGrpSpPr/>
              <p:nvPr/>
            </p:nvGrpSpPr>
            <p:grpSpPr>
              <a:xfrm>
                <a:off x="4985816" y="3011079"/>
                <a:ext cx="2727588" cy="1308684"/>
                <a:chOff x="4985816" y="3011079"/>
                <a:chExt cx="2727588" cy="1308684"/>
              </a:xfrm>
            </p:grpSpPr>
            <p:grpSp>
              <p:nvGrpSpPr>
                <p:cNvPr id="1341" name="Google Shape;1341;p87"/>
                <p:cNvGrpSpPr/>
                <p:nvPr/>
              </p:nvGrpSpPr>
              <p:grpSpPr>
                <a:xfrm>
                  <a:off x="4985816" y="3018204"/>
                  <a:ext cx="1907043" cy="1301559"/>
                  <a:chOff x="5134342" y="3307014"/>
                  <a:chExt cx="1907043" cy="1301559"/>
                </a:xfrm>
              </p:grpSpPr>
              <p:grpSp>
                <p:nvGrpSpPr>
                  <p:cNvPr id="1342" name="Google Shape;1342;p87"/>
                  <p:cNvGrpSpPr/>
                  <p:nvPr/>
                </p:nvGrpSpPr>
                <p:grpSpPr>
                  <a:xfrm>
                    <a:off x="5134342" y="3307014"/>
                    <a:ext cx="1907043" cy="1301559"/>
                    <a:chOff x="4753746" y="3519886"/>
                    <a:chExt cx="1907043" cy="1301559"/>
                  </a:xfrm>
                </p:grpSpPr>
                <p:grpSp>
                  <p:nvGrpSpPr>
                    <p:cNvPr id="1343" name="Google Shape;1343;p87"/>
                    <p:cNvGrpSpPr/>
                    <p:nvPr/>
                  </p:nvGrpSpPr>
                  <p:grpSpPr>
                    <a:xfrm>
                      <a:off x="4753746" y="3519886"/>
                      <a:ext cx="1907043" cy="1301559"/>
                      <a:chOff x="4753746" y="4281886"/>
                      <a:chExt cx="1907043" cy="1301559"/>
                    </a:xfrm>
                  </p:grpSpPr>
                  <p:pic>
                    <p:nvPicPr>
                      <p:cNvPr id="1344" name="Google Shape;1344;p87"/>
                      <p:cNvPicPr preferRelativeResize="0"/>
                      <p:nvPr/>
                    </p:nvPicPr>
                    <p:blipFill rotWithShape="1">
                      <a:blip r:embed="rId3">
                        <a:alphaModFix/>
                      </a:blip>
                      <a:srcRect l="3353" t="2184" b="10767"/>
                      <a:stretch/>
                    </p:blipFill>
                    <p:spPr>
                      <a:xfrm>
                        <a:off x="4973918" y="4403261"/>
                        <a:ext cx="1686871" cy="1180184"/>
                      </a:xfrm>
                      <a:prstGeom prst="rect">
                        <a:avLst/>
                      </a:prstGeom>
                      <a:noFill/>
                      <a:ln>
                        <a:noFill/>
                      </a:ln>
                    </p:spPr>
                  </p:pic>
                  <p:pic>
                    <p:nvPicPr>
                      <p:cNvPr id="1345" name="Google Shape;1345;p87"/>
                      <p:cNvPicPr preferRelativeResize="0"/>
                      <p:nvPr/>
                    </p:nvPicPr>
                    <p:blipFill rotWithShape="1">
                      <a:blip r:embed="rId4">
                        <a:alphaModFix/>
                      </a:blip>
                      <a:srcRect/>
                      <a:stretch/>
                    </p:blipFill>
                    <p:spPr>
                      <a:xfrm>
                        <a:off x="4753746" y="4281886"/>
                        <a:ext cx="913901" cy="704554"/>
                      </a:xfrm>
                      <a:prstGeom prst="rect">
                        <a:avLst/>
                      </a:prstGeom>
                      <a:noFill/>
                      <a:ln>
                        <a:noFill/>
                      </a:ln>
                    </p:spPr>
                  </p:pic>
                </p:grpSp>
                <p:pic>
                  <p:nvPicPr>
                    <p:cNvPr id="1346" name="Google Shape;1346;p87" descr="clipped result image"/>
                    <p:cNvPicPr preferRelativeResize="0"/>
                    <p:nvPr/>
                  </p:nvPicPr>
                  <p:blipFill rotWithShape="1">
                    <a:blip r:embed="rId5">
                      <a:alphaModFix/>
                    </a:blip>
                    <a:srcRect/>
                    <a:stretch/>
                  </p:blipFill>
                  <p:spPr>
                    <a:xfrm rot="-4039868">
                      <a:off x="6232611" y="3631231"/>
                      <a:ext cx="34442" cy="77372"/>
                    </a:xfrm>
                    <a:prstGeom prst="rect">
                      <a:avLst/>
                    </a:prstGeom>
                    <a:noFill/>
                    <a:ln>
                      <a:noFill/>
                    </a:ln>
                  </p:spPr>
                </p:pic>
              </p:grpSp>
              <p:grpSp>
                <p:nvGrpSpPr>
                  <p:cNvPr id="1347" name="Google Shape;1347;p87"/>
                  <p:cNvGrpSpPr/>
                  <p:nvPr/>
                </p:nvGrpSpPr>
                <p:grpSpPr>
                  <a:xfrm>
                    <a:off x="5951113" y="3868466"/>
                    <a:ext cx="558900" cy="247019"/>
                    <a:chOff x="8110921" y="3273183"/>
                    <a:chExt cx="558900" cy="247019"/>
                  </a:xfrm>
                </p:grpSpPr>
                <p:sp>
                  <p:nvSpPr>
                    <p:cNvPr id="1348" name="Google Shape;1348;p87"/>
                    <p:cNvSpPr/>
                    <p:nvPr/>
                  </p:nvSpPr>
                  <p:spPr>
                    <a:xfrm>
                      <a:off x="8196152" y="3273183"/>
                      <a:ext cx="344400" cy="127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349" name="Google Shape;1349;p87"/>
                    <p:cNvSpPr/>
                    <p:nvPr/>
                  </p:nvSpPr>
                  <p:spPr>
                    <a:xfrm>
                      <a:off x="8110921" y="3386102"/>
                      <a:ext cx="558900" cy="1341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pic>
              <p:nvPicPr>
                <p:cNvPr id="1350" name="Google Shape;1350;p87" descr="A picture containing window, person&#10;&#10;Description automatically generated"/>
                <p:cNvPicPr preferRelativeResize="0"/>
                <p:nvPr/>
              </p:nvPicPr>
              <p:blipFill rotWithShape="1">
                <a:blip r:embed="rId6">
                  <a:alphaModFix/>
                </a:blip>
                <a:srcRect/>
                <a:stretch/>
              </p:blipFill>
              <p:spPr>
                <a:xfrm rot="-3520806">
                  <a:off x="6782872" y="2833896"/>
                  <a:ext cx="339097" cy="1341253"/>
                </a:xfrm>
                <a:prstGeom prst="rect">
                  <a:avLst/>
                </a:prstGeom>
                <a:noFill/>
                <a:ln>
                  <a:noFill/>
                </a:ln>
              </p:spPr>
            </p:pic>
            <p:sp>
              <p:nvSpPr>
                <p:cNvPr id="1351" name="Google Shape;1351;p87"/>
                <p:cNvSpPr txBox="1"/>
                <p:nvPr/>
              </p:nvSpPr>
              <p:spPr>
                <a:xfrm rot="1871442">
                  <a:off x="6443108" y="3403963"/>
                  <a:ext cx="1285992" cy="29841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a:solidFill>
                        <a:srgbClr val="FFFFFF"/>
                      </a:solidFill>
                    </a:rPr>
                    <a:t>    </a:t>
                  </a:r>
                  <a:r>
                    <a:rPr lang="en" sz="1500" b="1" i="0" u="none" strike="noStrike" cap="none">
                      <a:solidFill>
                        <a:srgbClr val="FFFFFF"/>
                      </a:solidFill>
                      <a:latin typeface="Arial"/>
                      <a:ea typeface="Arial"/>
                      <a:cs typeface="Arial"/>
                      <a:sym typeface="Arial"/>
                    </a:rPr>
                    <a:t>UGT1A4 </a:t>
                  </a:r>
                  <a:r>
                    <a:rPr lang="en" sz="1500" b="1">
                      <a:solidFill>
                        <a:srgbClr val="FFFFFF"/>
                      </a:solidFill>
                    </a:rPr>
                    <a:t>                </a:t>
                  </a:r>
                  <a:endParaRPr sz="1500" b="1" i="0" u="none" strike="noStrike" cap="none">
                    <a:solidFill>
                      <a:srgbClr val="FFFFFF"/>
                    </a:solidFill>
                    <a:latin typeface="Arial"/>
                    <a:ea typeface="Arial"/>
                    <a:cs typeface="Arial"/>
                    <a:sym typeface="Arial"/>
                  </a:endParaRPr>
                </a:p>
              </p:txBody>
            </p:sp>
          </p:grpSp>
          <p:sp>
            <p:nvSpPr>
              <p:cNvPr id="1352" name="Google Shape;1352;p87"/>
              <p:cNvSpPr txBox="1"/>
              <p:nvPr/>
            </p:nvSpPr>
            <p:spPr>
              <a:xfrm rot="3824">
                <a:off x="5520619" y="3580259"/>
                <a:ext cx="1078801" cy="2772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latin typeface="Arial"/>
                    <a:ea typeface="Arial"/>
                    <a:cs typeface="Arial"/>
                    <a:sym typeface="Arial"/>
                  </a:rPr>
                  <a:t>UGT1A4</a:t>
                </a:r>
                <a:endParaRPr sz="2700" b="1"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latin typeface="Arial"/>
                    <a:ea typeface="Arial"/>
                    <a:cs typeface="Arial"/>
                    <a:sym typeface="Arial"/>
                  </a:rPr>
                  <a:t>substrate</a:t>
                </a:r>
                <a:endParaRPr sz="2700" b="1" i="0" u="none" strike="noStrike" cap="none">
                  <a:solidFill>
                    <a:srgbClr val="000000"/>
                  </a:solidFill>
                  <a:latin typeface="Arial"/>
                  <a:ea typeface="Arial"/>
                  <a:cs typeface="Arial"/>
                  <a:sym typeface="Arial"/>
                </a:endParaRPr>
              </a:p>
            </p:txBody>
          </p:sp>
        </p:grpSp>
        <p:grpSp>
          <p:nvGrpSpPr>
            <p:cNvPr id="1353" name="Google Shape;1353;p87"/>
            <p:cNvGrpSpPr/>
            <p:nvPr/>
          </p:nvGrpSpPr>
          <p:grpSpPr>
            <a:xfrm>
              <a:off x="6441348" y="3050750"/>
              <a:ext cx="106468" cy="113229"/>
              <a:chOff x="7336133" y="4194493"/>
              <a:chExt cx="106468" cy="113229"/>
            </a:xfrm>
          </p:grpSpPr>
          <p:pic>
            <p:nvPicPr>
              <p:cNvPr id="1354" name="Google Shape;1354;p87" descr="clipped result image"/>
              <p:cNvPicPr preferRelativeResize="0"/>
              <p:nvPr/>
            </p:nvPicPr>
            <p:blipFill rotWithShape="1">
              <a:blip r:embed="rId7">
                <a:alphaModFix/>
              </a:blip>
              <a:srcRect/>
              <a:stretch/>
            </p:blipFill>
            <p:spPr>
              <a:xfrm rot="-3594251">
                <a:off x="7383274" y="4190106"/>
                <a:ext cx="34442" cy="77372"/>
              </a:xfrm>
              <a:prstGeom prst="rect">
                <a:avLst/>
              </a:prstGeom>
              <a:noFill/>
              <a:ln>
                <a:noFill/>
              </a:ln>
            </p:spPr>
          </p:pic>
          <p:pic>
            <p:nvPicPr>
              <p:cNvPr id="1355" name="Google Shape;1355;p87" descr="clipped result image"/>
              <p:cNvPicPr preferRelativeResize="0"/>
              <p:nvPr/>
            </p:nvPicPr>
            <p:blipFill rotWithShape="1">
              <a:blip r:embed="rId7">
                <a:alphaModFix/>
              </a:blip>
              <a:srcRect/>
              <a:stretch/>
            </p:blipFill>
            <p:spPr>
              <a:xfrm rot="-3639644">
                <a:off x="7361074" y="4235069"/>
                <a:ext cx="34442" cy="77372"/>
              </a:xfrm>
              <a:prstGeom prst="rect">
                <a:avLst/>
              </a:prstGeom>
              <a:noFill/>
              <a:ln>
                <a:noFill/>
              </a:ln>
            </p:spPr>
          </p:pic>
        </p:grpSp>
      </p:grpSp>
      <p:pic>
        <p:nvPicPr>
          <p:cNvPr id="1356" name="Google Shape;1356;p87"/>
          <p:cNvPicPr preferRelativeResize="0"/>
          <p:nvPr/>
        </p:nvPicPr>
        <p:blipFill>
          <a:blip r:embed="rId8">
            <a:alphaModFix/>
          </a:blip>
          <a:stretch>
            <a:fillRect/>
          </a:stretch>
        </p:blipFill>
        <p:spPr>
          <a:xfrm flipH="1">
            <a:off x="1895834" y="3722825"/>
            <a:ext cx="891275" cy="871020"/>
          </a:xfrm>
          <a:prstGeom prst="rect">
            <a:avLst/>
          </a:prstGeom>
          <a:noFill/>
          <a:ln>
            <a:noFill/>
          </a:ln>
          <a:effectLst>
            <a:outerShdw blurRad="28575" dist="9525" algn="bl" rotWithShape="0">
              <a:srgbClr val="000000">
                <a:alpha val="21000"/>
              </a:srgbClr>
            </a:outerShdw>
          </a:effectLst>
        </p:spPr>
      </p:pic>
      <p:pic>
        <p:nvPicPr>
          <p:cNvPr id="1357" name="Google Shape;1357;p87"/>
          <p:cNvPicPr preferRelativeResize="0"/>
          <p:nvPr/>
        </p:nvPicPr>
        <p:blipFill>
          <a:blip r:embed="rId8">
            <a:alphaModFix/>
          </a:blip>
          <a:stretch>
            <a:fillRect/>
          </a:stretch>
        </p:blipFill>
        <p:spPr>
          <a:xfrm flipH="1">
            <a:off x="3586311" y="3722825"/>
            <a:ext cx="891275" cy="871020"/>
          </a:xfrm>
          <a:prstGeom prst="rect">
            <a:avLst/>
          </a:prstGeom>
          <a:noFill/>
          <a:ln>
            <a:noFill/>
          </a:ln>
          <a:effectLst>
            <a:outerShdw blurRad="28575" dist="9525" algn="bl" rotWithShape="0">
              <a:srgbClr val="000000">
                <a:alpha val="21000"/>
              </a:srgbClr>
            </a:outerShdw>
          </a:effectLst>
        </p:spPr>
      </p:pic>
      <p:pic>
        <p:nvPicPr>
          <p:cNvPr id="1358" name="Google Shape;1358;p87"/>
          <p:cNvPicPr preferRelativeResize="0"/>
          <p:nvPr/>
        </p:nvPicPr>
        <p:blipFill>
          <a:blip r:embed="rId8">
            <a:alphaModFix/>
          </a:blip>
          <a:stretch>
            <a:fillRect/>
          </a:stretch>
        </p:blipFill>
        <p:spPr>
          <a:xfrm flipH="1">
            <a:off x="4045183" y="3744015"/>
            <a:ext cx="891301" cy="871050"/>
          </a:xfrm>
          <a:prstGeom prst="rect">
            <a:avLst/>
          </a:prstGeom>
          <a:noFill/>
          <a:ln>
            <a:noFill/>
          </a:ln>
          <a:effectLst>
            <a:outerShdw blurRad="28575" dist="9525" algn="bl" rotWithShape="0">
              <a:srgbClr val="000000">
                <a:alpha val="21000"/>
              </a:srgbClr>
            </a:outerShdw>
          </a:effectLst>
        </p:spPr>
      </p:pic>
      <p:pic>
        <p:nvPicPr>
          <p:cNvPr id="1359" name="Google Shape;1359;p87"/>
          <p:cNvPicPr preferRelativeResize="0"/>
          <p:nvPr/>
        </p:nvPicPr>
        <p:blipFill>
          <a:blip r:embed="rId8">
            <a:alphaModFix/>
          </a:blip>
          <a:stretch>
            <a:fillRect/>
          </a:stretch>
        </p:blipFill>
        <p:spPr>
          <a:xfrm flipH="1">
            <a:off x="2412360" y="3843204"/>
            <a:ext cx="891275" cy="871020"/>
          </a:xfrm>
          <a:prstGeom prst="rect">
            <a:avLst/>
          </a:prstGeom>
          <a:noFill/>
          <a:ln>
            <a:noFill/>
          </a:ln>
          <a:effectLst>
            <a:outerShdw blurRad="28575" dist="9525" algn="bl" rotWithShape="0">
              <a:srgbClr val="000000">
                <a:alpha val="21000"/>
              </a:srgbClr>
            </a:outerShdw>
          </a:effectLst>
        </p:spPr>
      </p:pic>
      <p:sp>
        <p:nvSpPr>
          <p:cNvPr id="1360" name="Google Shape;1360;p87"/>
          <p:cNvSpPr txBox="1"/>
          <p:nvPr/>
        </p:nvSpPr>
        <p:spPr>
          <a:xfrm rot="1911511">
            <a:off x="4960070" y="1649599"/>
            <a:ext cx="3858108" cy="1529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800" b="1">
                <a:solidFill>
                  <a:schemeClr val="dk1"/>
                </a:solidFill>
              </a:rPr>
              <a:t>Valproate (DEPAKOTE)</a:t>
            </a:r>
            <a:endParaRPr sz="1800" b="1" i="0" u="none" strike="noStrike" cap="none">
              <a:solidFill>
                <a:schemeClr val="dk1"/>
              </a:solidFill>
              <a:latin typeface="Arial"/>
              <a:ea typeface="Arial"/>
              <a:cs typeface="Arial"/>
              <a:sym typeface="Arial"/>
            </a:endParaRPr>
          </a:p>
        </p:txBody>
      </p:sp>
      <p:pic>
        <p:nvPicPr>
          <p:cNvPr id="1361" name="Google Shape;1361;p87"/>
          <p:cNvPicPr preferRelativeResize="0"/>
          <p:nvPr/>
        </p:nvPicPr>
        <p:blipFill rotWithShape="1">
          <a:blip r:embed="rId9">
            <a:alphaModFix/>
          </a:blip>
          <a:srcRect t="26095" b="25845"/>
          <a:stretch/>
        </p:blipFill>
        <p:spPr>
          <a:xfrm>
            <a:off x="6778536" y="2811100"/>
            <a:ext cx="671854" cy="237603"/>
          </a:xfrm>
          <a:prstGeom prst="rect">
            <a:avLst/>
          </a:prstGeom>
          <a:noFill/>
          <a:ln>
            <a:noFill/>
          </a:ln>
        </p:spPr>
      </p:pic>
      <p:pic>
        <p:nvPicPr>
          <p:cNvPr id="1362" name="Google Shape;1362;p87"/>
          <p:cNvPicPr preferRelativeResize="0"/>
          <p:nvPr/>
        </p:nvPicPr>
        <p:blipFill rotWithShape="1">
          <a:blip r:embed="rId9">
            <a:alphaModFix amt="44000"/>
          </a:blip>
          <a:srcRect t="72996"/>
          <a:stretch/>
        </p:blipFill>
        <p:spPr>
          <a:xfrm>
            <a:off x="6778536" y="3042986"/>
            <a:ext cx="671854" cy="133508"/>
          </a:xfrm>
          <a:prstGeom prst="rect">
            <a:avLst/>
          </a:prstGeom>
          <a:noFill/>
          <a:ln>
            <a:noFill/>
          </a:ln>
        </p:spPr>
      </p:pic>
      <p:sp>
        <p:nvSpPr>
          <p:cNvPr id="1363" name="Google Shape;1363;p87"/>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87"/>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Lamotrigine (LAMICTAL)</a:t>
            </a:r>
            <a:endParaRPr sz="2400"/>
          </a:p>
        </p:txBody>
      </p:sp>
      <p:grpSp>
        <p:nvGrpSpPr>
          <p:cNvPr id="1365" name="Google Shape;1365;p87"/>
          <p:cNvGrpSpPr/>
          <p:nvPr/>
        </p:nvGrpSpPr>
        <p:grpSpPr>
          <a:xfrm>
            <a:off x="7509830" y="797965"/>
            <a:ext cx="1163424" cy="972482"/>
            <a:chOff x="-3811898" y="296698"/>
            <a:chExt cx="3506400" cy="2585700"/>
          </a:xfrm>
        </p:grpSpPr>
        <p:sp>
          <p:nvSpPr>
            <p:cNvPr id="1366" name="Google Shape;1366;p87"/>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67" name="Google Shape;1367;p87"/>
            <p:cNvGrpSpPr/>
            <p:nvPr/>
          </p:nvGrpSpPr>
          <p:grpSpPr>
            <a:xfrm>
              <a:off x="-2876086" y="1193251"/>
              <a:ext cx="1634417" cy="1662716"/>
              <a:chOff x="-708549" y="-1713557"/>
              <a:chExt cx="1634417" cy="2633379"/>
            </a:xfrm>
          </p:grpSpPr>
          <p:grpSp>
            <p:nvGrpSpPr>
              <p:cNvPr id="1368" name="Google Shape;1368;p87"/>
              <p:cNvGrpSpPr/>
              <p:nvPr/>
            </p:nvGrpSpPr>
            <p:grpSpPr>
              <a:xfrm>
                <a:off x="-696683" y="-1104667"/>
                <a:ext cx="1622550" cy="2024489"/>
                <a:chOff x="-144233" y="2152883"/>
                <a:chExt cx="1622550" cy="2024489"/>
              </a:xfrm>
            </p:grpSpPr>
            <p:grpSp>
              <p:nvGrpSpPr>
                <p:cNvPr id="1369" name="Google Shape;1369;p87"/>
                <p:cNvGrpSpPr/>
                <p:nvPr/>
              </p:nvGrpSpPr>
              <p:grpSpPr>
                <a:xfrm rot="-5400000">
                  <a:off x="-41842" y="2657213"/>
                  <a:ext cx="1424641" cy="1615677"/>
                  <a:chOff x="10901423" y="-15665848"/>
                  <a:chExt cx="4433990" cy="5845432"/>
                </a:xfrm>
              </p:grpSpPr>
              <p:pic>
                <p:nvPicPr>
                  <p:cNvPr id="1370" name="Google Shape;1370;p87" descr="clipped result image"/>
                  <p:cNvPicPr preferRelativeResize="0"/>
                  <p:nvPr/>
                </p:nvPicPr>
                <p:blipFill rotWithShape="1">
                  <a:blip r:embed="rId10">
                    <a:alphaModFix/>
                  </a:blip>
                  <a:srcRect/>
                  <a:stretch/>
                </p:blipFill>
                <p:spPr>
                  <a:xfrm>
                    <a:off x="12729472" y="-15665848"/>
                    <a:ext cx="2605942" cy="5834203"/>
                  </a:xfrm>
                  <a:prstGeom prst="rect">
                    <a:avLst/>
                  </a:prstGeom>
                  <a:noFill/>
                  <a:ln>
                    <a:noFill/>
                  </a:ln>
                </p:spPr>
              </p:pic>
              <p:pic>
                <p:nvPicPr>
                  <p:cNvPr id="1371" name="Google Shape;1371;p87" descr="clipped result image"/>
                  <p:cNvPicPr preferRelativeResize="0"/>
                  <p:nvPr/>
                </p:nvPicPr>
                <p:blipFill rotWithShape="1">
                  <a:blip r:embed="rId11">
                    <a:alphaModFix/>
                  </a:blip>
                  <a:srcRect/>
                  <a:stretch/>
                </p:blipFill>
                <p:spPr>
                  <a:xfrm>
                    <a:off x="10901423" y="-15654618"/>
                    <a:ext cx="2625389" cy="5834203"/>
                  </a:xfrm>
                  <a:prstGeom prst="rect">
                    <a:avLst/>
                  </a:prstGeom>
                  <a:noFill/>
                  <a:ln>
                    <a:noFill/>
                  </a:ln>
                </p:spPr>
              </p:pic>
            </p:grpSp>
            <p:pic>
              <p:nvPicPr>
                <p:cNvPr id="1372" name="Google Shape;1372;p87" descr="clipped result image"/>
                <p:cNvPicPr preferRelativeResize="0"/>
                <p:nvPr/>
              </p:nvPicPr>
              <p:blipFill rotWithShape="1">
                <a:blip r:embed="rId12">
                  <a:alphaModFix/>
                </a:blip>
                <a:srcRect/>
                <a:stretch/>
              </p:blipFill>
              <p:spPr>
                <a:xfrm rot="-5400000">
                  <a:off x="243410" y="1765240"/>
                  <a:ext cx="837288" cy="1612574"/>
                </a:xfrm>
                <a:prstGeom prst="rect">
                  <a:avLst/>
                </a:prstGeom>
                <a:noFill/>
                <a:ln>
                  <a:noFill/>
                </a:ln>
              </p:spPr>
            </p:pic>
          </p:grpSp>
          <p:pic>
            <p:nvPicPr>
              <p:cNvPr id="1373" name="Google Shape;1373;p87" descr="clipped result image"/>
              <p:cNvPicPr preferRelativeResize="0"/>
              <p:nvPr/>
            </p:nvPicPr>
            <p:blipFill rotWithShape="1">
              <a:blip r:embed="rId13">
                <a:alphaModFix/>
              </a:blip>
              <a:srcRect/>
              <a:stretch/>
            </p:blipFill>
            <p:spPr>
              <a:xfrm rot="-5400000">
                <a:off x="-320906" y="-2101200"/>
                <a:ext cx="837288" cy="1612574"/>
              </a:xfrm>
              <a:prstGeom prst="rect">
                <a:avLst/>
              </a:prstGeom>
              <a:noFill/>
              <a:ln>
                <a:noFill/>
              </a:ln>
            </p:spPr>
          </p:pic>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6"/>
          <p:cNvSpPr txBox="1"/>
          <p:nvPr/>
        </p:nvSpPr>
        <p:spPr>
          <a:xfrm>
            <a:off x="1321875" y="971325"/>
            <a:ext cx="66216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3D85C6"/>
                </a:solidFill>
              </a:rPr>
              <a:t>Most psychiatrists consider these to be mood stabilizers:</a:t>
            </a:r>
            <a:endParaRPr sz="1800">
              <a:solidFill>
                <a:srgbClr val="3D85C6"/>
              </a:solidFill>
            </a:endParaRPr>
          </a:p>
          <a:p>
            <a:pPr marL="457200" lvl="0" indent="-342900" algn="l" rtl="0">
              <a:spcBef>
                <a:spcPts val="0"/>
              </a:spcBef>
              <a:spcAft>
                <a:spcPts val="0"/>
              </a:spcAft>
              <a:buClr>
                <a:srgbClr val="3D85C6"/>
              </a:buClr>
              <a:buSzPts val="1800"/>
              <a:buChar char="●"/>
            </a:pPr>
            <a:r>
              <a:rPr lang="en" sz="1800">
                <a:solidFill>
                  <a:srgbClr val="3D85C6"/>
                </a:solidFill>
              </a:rPr>
              <a:t>Lithium</a:t>
            </a:r>
            <a:endParaRPr sz="1800">
              <a:solidFill>
                <a:srgbClr val="3D85C6"/>
              </a:solidFill>
            </a:endParaRPr>
          </a:p>
          <a:p>
            <a:pPr marL="457200" lvl="0" indent="-342900" algn="l" rtl="0">
              <a:spcBef>
                <a:spcPts val="0"/>
              </a:spcBef>
              <a:spcAft>
                <a:spcPts val="0"/>
              </a:spcAft>
              <a:buClr>
                <a:srgbClr val="3D85C6"/>
              </a:buClr>
              <a:buSzPts val="1800"/>
              <a:buChar char="●"/>
            </a:pPr>
            <a:r>
              <a:rPr lang="en" sz="1800">
                <a:solidFill>
                  <a:srgbClr val="3D85C6"/>
                </a:solidFill>
              </a:rPr>
              <a:t>Valproate (Depakote)</a:t>
            </a:r>
            <a:endParaRPr sz="1800">
              <a:solidFill>
                <a:srgbClr val="3D85C6"/>
              </a:solidFill>
            </a:endParaRPr>
          </a:p>
          <a:p>
            <a:pPr marL="457200" lvl="0" indent="-342900" algn="l" rtl="0">
              <a:spcBef>
                <a:spcPts val="0"/>
              </a:spcBef>
              <a:spcAft>
                <a:spcPts val="0"/>
              </a:spcAft>
              <a:buClr>
                <a:srgbClr val="3D85C6"/>
              </a:buClr>
              <a:buSzPts val="1800"/>
              <a:buChar char="●"/>
            </a:pPr>
            <a:r>
              <a:rPr lang="en" sz="1800">
                <a:solidFill>
                  <a:srgbClr val="3D85C6"/>
                </a:solidFill>
              </a:rPr>
              <a:t>Carbamazepine (Tegretol)</a:t>
            </a: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r>
              <a:rPr lang="en" sz="1800">
                <a:solidFill>
                  <a:srgbClr val="3D85C6"/>
                </a:solidFill>
              </a:rPr>
              <a:t> </a:t>
            </a:r>
            <a:endParaRPr sz="1800">
              <a:solidFill>
                <a:srgbClr val="3D85C6"/>
              </a:solidFill>
            </a:endParaRPr>
          </a:p>
        </p:txBody>
      </p:sp>
      <p:sp>
        <p:nvSpPr>
          <p:cNvPr id="175" name="Google Shape;175;p36"/>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6"/>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What’s a mood stabilizer?</a:t>
            </a:r>
            <a:endParaRPr sz="2400">
              <a:solidFill>
                <a:srgbClr val="3D85C6"/>
              </a:solidFill>
            </a:endParaRPr>
          </a:p>
          <a:p>
            <a:pPr marL="0" lvl="0" indent="0" algn="l" rtl="0">
              <a:spcBef>
                <a:spcPts val="0"/>
              </a:spcBef>
              <a:spcAft>
                <a:spcPts val="0"/>
              </a:spcAft>
              <a:buClr>
                <a:schemeClr val="dk1"/>
              </a:buClr>
              <a:buSzPts val="1400"/>
              <a:buFont typeface="Arial"/>
              <a:buNone/>
            </a:pPr>
            <a:endParaRPr sz="2400">
              <a:solidFill>
                <a:schemeClr val="lt1"/>
              </a:solidFil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pic>
        <p:nvPicPr>
          <p:cNvPr id="1451" name="Google Shape;1451;p89"/>
          <p:cNvPicPr preferRelativeResize="0"/>
          <p:nvPr/>
        </p:nvPicPr>
        <p:blipFill>
          <a:blip r:embed="rId3">
            <a:alphaModFix/>
          </a:blip>
          <a:stretch>
            <a:fillRect/>
          </a:stretch>
        </p:blipFill>
        <p:spPr>
          <a:xfrm>
            <a:off x="152400" y="152400"/>
            <a:ext cx="8476557" cy="4838701"/>
          </a:xfrm>
          <a:prstGeom prst="rect">
            <a:avLst/>
          </a:prstGeom>
          <a:noFill/>
          <a:ln>
            <a:noFill/>
          </a:ln>
        </p:spPr>
      </p:pic>
      <p:sp>
        <p:nvSpPr>
          <p:cNvPr id="1452" name="Google Shape;1452;p89"/>
          <p:cNvSpPr/>
          <p:nvPr/>
        </p:nvSpPr>
        <p:spPr>
          <a:xfrm>
            <a:off x="529825" y="1435100"/>
            <a:ext cx="912000" cy="728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pic>
        <p:nvPicPr>
          <p:cNvPr id="1457" name="Google Shape;1457;p90"/>
          <p:cNvPicPr preferRelativeResize="0"/>
          <p:nvPr/>
        </p:nvPicPr>
        <p:blipFill>
          <a:blip r:embed="rId3">
            <a:alphaModFix/>
          </a:blip>
          <a:stretch>
            <a:fillRect/>
          </a:stretch>
        </p:blipFill>
        <p:spPr>
          <a:xfrm>
            <a:off x="152400" y="152400"/>
            <a:ext cx="8476557" cy="4838701"/>
          </a:xfrm>
          <a:prstGeom prst="rect">
            <a:avLst/>
          </a:prstGeom>
          <a:noFill/>
          <a:ln>
            <a:noFill/>
          </a:ln>
        </p:spPr>
      </p:pic>
      <p:sp>
        <p:nvSpPr>
          <p:cNvPr id="1458" name="Google Shape;1458;p90"/>
          <p:cNvSpPr/>
          <p:nvPr/>
        </p:nvSpPr>
        <p:spPr>
          <a:xfrm>
            <a:off x="3601175" y="1676500"/>
            <a:ext cx="2280000" cy="637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pic>
        <p:nvPicPr>
          <p:cNvPr id="1463" name="Google Shape;1463;p91"/>
          <p:cNvPicPr preferRelativeResize="0"/>
          <p:nvPr/>
        </p:nvPicPr>
        <p:blipFill>
          <a:blip r:embed="rId3">
            <a:alphaModFix/>
          </a:blip>
          <a:stretch>
            <a:fillRect/>
          </a:stretch>
        </p:blipFill>
        <p:spPr>
          <a:xfrm>
            <a:off x="152400" y="152400"/>
            <a:ext cx="8476557" cy="4838701"/>
          </a:xfrm>
          <a:prstGeom prst="rect">
            <a:avLst/>
          </a:prstGeom>
          <a:noFill/>
          <a:ln>
            <a:noFill/>
          </a:ln>
        </p:spPr>
      </p:pic>
      <p:sp>
        <p:nvSpPr>
          <p:cNvPr id="1464" name="Google Shape;1464;p91"/>
          <p:cNvSpPr/>
          <p:nvPr/>
        </p:nvSpPr>
        <p:spPr>
          <a:xfrm>
            <a:off x="6095800" y="1629575"/>
            <a:ext cx="2642100" cy="549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pic>
        <p:nvPicPr>
          <p:cNvPr id="1469" name="Google Shape;1469;p92"/>
          <p:cNvPicPr preferRelativeResize="0"/>
          <p:nvPr/>
        </p:nvPicPr>
        <p:blipFill>
          <a:blip r:embed="rId3">
            <a:alphaModFix/>
          </a:blip>
          <a:stretch>
            <a:fillRect/>
          </a:stretch>
        </p:blipFill>
        <p:spPr>
          <a:xfrm>
            <a:off x="2944400" y="907212"/>
            <a:ext cx="5116049" cy="3329075"/>
          </a:xfrm>
          <a:prstGeom prst="rect">
            <a:avLst/>
          </a:prstGeom>
          <a:noFill/>
          <a:ln>
            <a:noFill/>
          </a:ln>
        </p:spPr>
      </p:pic>
      <p:sp>
        <p:nvSpPr>
          <p:cNvPr id="1470" name="Google Shape;1470;p92"/>
          <p:cNvSpPr txBox="1"/>
          <p:nvPr/>
        </p:nvSpPr>
        <p:spPr>
          <a:xfrm>
            <a:off x="861875" y="1030150"/>
            <a:ext cx="1902300" cy="213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highlight>
                  <a:srgbClr val="FFFFFF"/>
                </a:highlight>
              </a:rPr>
              <a:t>SUBVENITE</a:t>
            </a:r>
            <a:endParaRPr>
              <a:solidFill>
                <a:schemeClr val="dk1"/>
              </a:solidFill>
              <a:highlight>
                <a:srgbClr val="FFFFFF"/>
              </a:highlight>
            </a:endParaRPr>
          </a:p>
          <a:p>
            <a:pPr marL="0" lvl="0" indent="0" algn="l" rtl="0">
              <a:lnSpc>
                <a:spcPct val="115000"/>
              </a:lnSpc>
              <a:spcBef>
                <a:spcPts val="0"/>
              </a:spcBef>
              <a:spcAft>
                <a:spcPts val="0"/>
              </a:spcAft>
              <a:buNone/>
            </a:pPr>
            <a:r>
              <a:rPr lang="en">
                <a:solidFill>
                  <a:schemeClr val="dk1"/>
                </a:solidFill>
                <a:highlight>
                  <a:srgbClr val="FFFFFF"/>
                </a:highlight>
              </a:rPr>
              <a:t>starter kits</a:t>
            </a:r>
            <a:endParaRPr>
              <a:solidFill>
                <a:schemeClr val="dk1"/>
              </a:solidFill>
              <a:highlight>
                <a:srgbClr val="FFFFFF"/>
              </a:highlight>
            </a:endParaRPr>
          </a:p>
          <a:p>
            <a:pPr marL="0" lvl="0" indent="0" algn="l" rtl="0">
              <a:lnSpc>
                <a:spcPct val="115000"/>
              </a:lnSpc>
              <a:spcBef>
                <a:spcPts val="0"/>
              </a:spcBef>
              <a:spcAft>
                <a:spcPts val="0"/>
              </a:spcAft>
              <a:buNone/>
            </a:pPr>
            <a:endParaRPr>
              <a:solidFill>
                <a:schemeClr val="dk1"/>
              </a:solidFill>
              <a:highlight>
                <a:srgbClr val="FFFFFF"/>
              </a:highlight>
            </a:endParaRPr>
          </a:p>
          <a:p>
            <a:pPr marL="0" lvl="0" indent="0" algn="l" rtl="0">
              <a:lnSpc>
                <a:spcPct val="115000"/>
              </a:lnSpc>
              <a:spcBef>
                <a:spcPts val="0"/>
              </a:spcBef>
              <a:spcAft>
                <a:spcPts val="0"/>
              </a:spcAft>
              <a:buNone/>
            </a:pPr>
            <a:r>
              <a:rPr lang="en">
                <a:solidFill>
                  <a:schemeClr val="dk1"/>
                </a:solidFill>
                <a:highlight>
                  <a:srgbClr val="FFFFFF"/>
                </a:highlight>
              </a:rPr>
              <a:t>“</a:t>
            </a:r>
            <a:r>
              <a:rPr lang="en" b="1">
                <a:solidFill>
                  <a:schemeClr val="dk1"/>
                </a:solidFill>
                <a:highlight>
                  <a:srgbClr val="FFFFFF"/>
                </a:highlight>
              </a:rPr>
              <a:t>Sub</a:t>
            </a:r>
            <a:r>
              <a:rPr lang="en">
                <a:solidFill>
                  <a:schemeClr val="dk1"/>
                </a:solidFill>
                <a:highlight>
                  <a:srgbClr val="FFFFFF"/>
                </a:highlight>
              </a:rPr>
              <a:t>stitute con</a:t>
            </a:r>
            <a:r>
              <a:rPr lang="en" b="1">
                <a:solidFill>
                  <a:schemeClr val="dk1"/>
                </a:solidFill>
                <a:highlight>
                  <a:srgbClr val="FFFFFF"/>
                </a:highlight>
              </a:rPr>
              <a:t>ven</a:t>
            </a:r>
            <a:r>
              <a:rPr lang="en">
                <a:solidFill>
                  <a:schemeClr val="dk1"/>
                </a:solidFill>
                <a:highlight>
                  <a:srgbClr val="FFFFFF"/>
                </a:highlight>
              </a:rPr>
              <a:t>ient”</a:t>
            </a:r>
            <a:endParaRPr>
              <a:solidFill>
                <a:schemeClr val="dk1"/>
              </a:solidFill>
              <a:highlight>
                <a:srgbClr val="FFFFFF"/>
              </a:highlight>
            </a:endParaRPr>
          </a:p>
          <a:p>
            <a:pPr marL="0" lvl="0" indent="0" algn="l" rtl="0">
              <a:lnSpc>
                <a:spcPct val="115000"/>
              </a:lnSpc>
              <a:spcBef>
                <a:spcPts val="0"/>
              </a:spcBef>
              <a:spcAft>
                <a:spcPts val="0"/>
              </a:spcAft>
              <a:buNone/>
            </a:pPr>
            <a:endParaRPr>
              <a:solidFill>
                <a:schemeClr val="dk1"/>
              </a:solidFill>
              <a:highlight>
                <a:srgbClr val="FFFFFF"/>
              </a:highlight>
            </a:endParaRPr>
          </a:p>
          <a:p>
            <a:pPr marL="0" lvl="0" indent="0" algn="l" rtl="0">
              <a:lnSpc>
                <a:spcPct val="115000"/>
              </a:lnSpc>
              <a:spcBef>
                <a:spcPts val="0"/>
              </a:spcBef>
              <a:spcAft>
                <a:spcPts val="0"/>
              </a:spcAft>
              <a:buNone/>
            </a:pPr>
            <a:r>
              <a:rPr lang="en">
                <a:solidFill>
                  <a:schemeClr val="dk1"/>
                </a:solidFill>
                <a:highlight>
                  <a:srgbClr val="FFFFFF"/>
                </a:highlight>
              </a:rPr>
              <a:t>“UGT </a:t>
            </a:r>
            <a:r>
              <a:rPr lang="en" b="1">
                <a:solidFill>
                  <a:schemeClr val="dk1"/>
                </a:solidFill>
                <a:highlight>
                  <a:srgbClr val="FFFFFF"/>
                </a:highlight>
              </a:rPr>
              <a:t>sub</a:t>
            </a:r>
            <a:r>
              <a:rPr lang="en">
                <a:solidFill>
                  <a:schemeClr val="dk1"/>
                </a:solidFill>
                <a:highlight>
                  <a:srgbClr val="FFFFFF"/>
                </a:highlight>
              </a:rPr>
              <a:t>strate con</a:t>
            </a:r>
            <a:r>
              <a:rPr lang="en" b="1">
                <a:solidFill>
                  <a:schemeClr val="dk1"/>
                </a:solidFill>
                <a:highlight>
                  <a:srgbClr val="FFFFFF"/>
                </a:highlight>
              </a:rPr>
              <a:t>ven</a:t>
            </a:r>
            <a:r>
              <a:rPr lang="en">
                <a:solidFill>
                  <a:schemeClr val="dk1"/>
                </a:solidFill>
                <a:highlight>
                  <a:srgbClr val="FFFFFF"/>
                </a:highlight>
              </a:rPr>
              <a:t>ience?”</a:t>
            </a:r>
            <a:endParaRPr>
              <a:solidFill>
                <a:schemeClr val="dk1"/>
              </a:solidFill>
              <a:highlight>
                <a:srgbClr val="FFFFFF"/>
              </a:highlight>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pic>
        <p:nvPicPr>
          <p:cNvPr id="1475" name="Google Shape;1475;p93"/>
          <p:cNvPicPr preferRelativeResize="0"/>
          <p:nvPr/>
        </p:nvPicPr>
        <p:blipFill>
          <a:blip r:embed="rId3">
            <a:alphaModFix amt="12000"/>
          </a:blip>
          <a:stretch>
            <a:fillRect/>
          </a:stretch>
        </p:blipFill>
        <p:spPr>
          <a:xfrm>
            <a:off x="152400" y="152400"/>
            <a:ext cx="8476557" cy="4838701"/>
          </a:xfrm>
          <a:prstGeom prst="rect">
            <a:avLst/>
          </a:prstGeom>
          <a:noFill/>
          <a:ln>
            <a:noFill/>
          </a:ln>
        </p:spPr>
      </p:pic>
      <p:pic>
        <p:nvPicPr>
          <p:cNvPr id="1476" name="Google Shape;1476;p93"/>
          <p:cNvPicPr preferRelativeResize="0"/>
          <p:nvPr/>
        </p:nvPicPr>
        <p:blipFill rotWithShape="1">
          <a:blip r:embed="rId3">
            <a:alphaModFix/>
          </a:blip>
          <a:srcRect l="33052" r="33200"/>
          <a:stretch/>
        </p:blipFill>
        <p:spPr>
          <a:xfrm>
            <a:off x="2990751" y="152400"/>
            <a:ext cx="2860725" cy="4838700"/>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99" name="Google Shape;99;p25"/>
          <p:cNvGrpSpPr/>
          <p:nvPr/>
        </p:nvGrpSpPr>
        <p:grpSpPr>
          <a:xfrm>
            <a:off x="0" y="-3998"/>
            <a:ext cx="9144000" cy="665998"/>
            <a:chOff x="0" y="524750"/>
            <a:chExt cx="9144000" cy="665998"/>
          </a:xfrm>
        </p:grpSpPr>
        <p:sp>
          <p:nvSpPr>
            <p:cNvPr id="100" name="Google Shape;100;p25"/>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5"/>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102" name="Google Shape;102;p25"/>
          <p:cNvSpPr txBox="1"/>
          <p:nvPr/>
        </p:nvSpPr>
        <p:spPr>
          <a:xfrm>
            <a:off x="629850" y="633775"/>
            <a:ext cx="7804800" cy="2223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valproate = general term including valproic acid or divalproex (Depakote)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sz="1900">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pic>
        <p:nvPicPr>
          <p:cNvPr id="103" name="Google Shape;103;p25"/>
          <p:cNvPicPr preferRelativeResize="0"/>
          <p:nvPr/>
        </p:nvPicPr>
        <p:blipFill>
          <a:blip r:embed="rId3">
            <a:alphaModFix/>
          </a:blip>
          <a:stretch>
            <a:fillRect/>
          </a:stretch>
        </p:blipFill>
        <p:spPr>
          <a:xfrm>
            <a:off x="7325674" y="71400"/>
            <a:ext cx="1213850" cy="1346125"/>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108" name="Google Shape;108;p26"/>
          <p:cNvGrpSpPr/>
          <p:nvPr/>
        </p:nvGrpSpPr>
        <p:grpSpPr>
          <a:xfrm>
            <a:off x="0" y="-3998"/>
            <a:ext cx="9144000" cy="665998"/>
            <a:chOff x="0" y="524750"/>
            <a:chExt cx="9144000" cy="665998"/>
          </a:xfrm>
        </p:grpSpPr>
        <p:sp>
          <p:nvSpPr>
            <p:cNvPr id="109" name="Google Shape;109;p26"/>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6"/>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111" name="Google Shape;111;p26"/>
          <p:cNvSpPr txBox="1"/>
          <p:nvPr/>
        </p:nvSpPr>
        <p:spPr>
          <a:xfrm>
            <a:off x="629850" y="633775"/>
            <a:ext cx="7804800" cy="247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valproate = general term including valproic acid or divalproex (Depakote)</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Depakene = valproic acid (VPA) = the active drug / what we test blood levels of</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sz="1900">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pic>
        <p:nvPicPr>
          <p:cNvPr id="112" name="Google Shape;112;p26" descr="Resultado de imagen para valproic acid structure"/>
          <p:cNvPicPr preferRelativeResize="0"/>
          <p:nvPr/>
        </p:nvPicPr>
        <p:blipFill rotWithShape="1">
          <a:blip r:embed="rId3">
            <a:alphaModFix/>
          </a:blip>
          <a:srcRect/>
          <a:stretch/>
        </p:blipFill>
        <p:spPr>
          <a:xfrm>
            <a:off x="7620153" y="1560327"/>
            <a:ext cx="851799" cy="755650"/>
          </a:xfrm>
          <a:prstGeom prst="rect">
            <a:avLst/>
          </a:prstGeom>
          <a:noFill/>
          <a:ln>
            <a:noFill/>
          </a:ln>
        </p:spPr>
      </p:pic>
      <p:pic>
        <p:nvPicPr>
          <p:cNvPr id="113" name="Google Shape;113;p26"/>
          <p:cNvPicPr preferRelativeResize="0"/>
          <p:nvPr/>
        </p:nvPicPr>
        <p:blipFill>
          <a:blip r:embed="rId4">
            <a:alphaModFix/>
          </a:blip>
          <a:stretch>
            <a:fillRect/>
          </a:stretch>
        </p:blipFill>
        <p:spPr>
          <a:xfrm>
            <a:off x="7325674" y="71400"/>
            <a:ext cx="1213850" cy="1346125"/>
          </a:xfrm>
          <a:prstGeom prst="rect">
            <a:avLst/>
          </a:prstGeom>
          <a:noFill/>
          <a:ln>
            <a:noFill/>
          </a:ln>
        </p:spPr>
      </p:pic>
      <p:cxnSp>
        <p:nvCxnSpPr>
          <p:cNvPr id="114" name="Google Shape;114;p26"/>
          <p:cNvCxnSpPr/>
          <p:nvPr/>
        </p:nvCxnSpPr>
        <p:spPr>
          <a:xfrm>
            <a:off x="15899" y="1506450"/>
            <a:ext cx="9126300" cy="0"/>
          </a:xfrm>
          <a:prstGeom prst="straightConnector1">
            <a:avLst/>
          </a:prstGeom>
          <a:noFill/>
          <a:ln w="9525" cap="flat" cmpd="sng">
            <a:solidFill>
              <a:srgbClr val="4285F4"/>
            </a:solidFill>
            <a:prstDash val="solid"/>
            <a:round/>
            <a:headEnd type="none" w="med" len="med"/>
            <a:tailEnd type="none" w="med" len="med"/>
          </a:ln>
        </p:spPr>
      </p:cxn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grpSp>
        <p:nvGrpSpPr>
          <p:cNvPr id="119" name="Google Shape;119;p27"/>
          <p:cNvGrpSpPr/>
          <p:nvPr/>
        </p:nvGrpSpPr>
        <p:grpSpPr>
          <a:xfrm>
            <a:off x="0" y="-3998"/>
            <a:ext cx="9144000" cy="665998"/>
            <a:chOff x="0" y="524750"/>
            <a:chExt cx="9144000" cy="665998"/>
          </a:xfrm>
        </p:grpSpPr>
        <p:sp>
          <p:nvSpPr>
            <p:cNvPr id="120" name="Google Shape;120;p27"/>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7"/>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122" name="Google Shape;122;p27"/>
          <p:cNvSpPr txBox="1"/>
          <p:nvPr/>
        </p:nvSpPr>
        <p:spPr>
          <a:xfrm>
            <a:off x="629850" y="633775"/>
            <a:ext cx="7804800" cy="321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valproate = general term including valproic acid or divalproex (Depakote)</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Depakene = valproic acid (VPA) = the active drug / what we test blood levels of</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sz="1900">
              <a:solidFill>
                <a:schemeClr val="dk1"/>
              </a:solidFill>
            </a:endParaRPr>
          </a:p>
          <a:p>
            <a:pPr marL="0" lvl="0" indent="0" algn="l" rtl="0">
              <a:lnSpc>
                <a:spcPct val="115000"/>
              </a:lnSpc>
              <a:spcBef>
                <a:spcPts val="0"/>
              </a:spcBef>
              <a:spcAft>
                <a:spcPts val="0"/>
              </a:spcAft>
              <a:buNone/>
            </a:pPr>
            <a:r>
              <a:rPr lang="en">
                <a:solidFill>
                  <a:schemeClr val="dk1"/>
                </a:solidFill>
              </a:rPr>
              <a:t>Depakote DR = regular Depakote </a:t>
            </a:r>
            <a:endParaRPr>
              <a:solidFill>
                <a:schemeClr val="dk1"/>
              </a:solidFill>
            </a:endParaRPr>
          </a:p>
          <a:p>
            <a:pPr marL="0" lvl="0" indent="0" algn="l" rtl="0">
              <a:lnSpc>
                <a:spcPct val="115000"/>
              </a:lnSpc>
              <a:spcBef>
                <a:spcPts val="0"/>
              </a:spcBef>
              <a:spcAft>
                <a:spcPts val="0"/>
              </a:spcAft>
              <a:buNone/>
            </a:pPr>
            <a:r>
              <a:rPr lang="en">
                <a:solidFill>
                  <a:schemeClr val="dk1"/>
                </a:solidFill>
              </a:rPr>
              <a:t>                         “When the </a:t>
            </a:r>
            <a:r>
              <a:rPr lang="en" b="1" u="sng">
                <a:solidFill>
                  <a:schemeClr val="dk1"/>
                </a:solidFill>
              </a:rPr>
              <a:t>Dr</a:t>
            </a:r>
            <a:r>
              <a:rPr lang="en">
                <a:solidFill>
                  <a:schemeClr val="dk1"/>
                </a:solidFill>
              </a:rPr>
              <a:t> Says Depakote, she means Depakote </a:t>
            </a:r>
            <a:r>
              <a:rPr lang="en" b="1" u="sng">
                <a:solidFill>
                  <a:schemeClr val="dk1"/>
                </a:solidFill>
              </a:rPr>
              <a:t>DR</a:t>
            </a:r>
            <a:r>
              <a:rPr lang="en">
                <a:solidFill>
                  <a:schemeClr val="dk1"/>
                </a:solidFill>
              </a:rPr>
              <a:t>”</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pic>
        <p:nvPicPr>
          <p:cNvPr id="123" name="Google Shape;123;p27" descr="Resultado de imagen para valproic acid structure"/>
          <p:cNvPicPr preferRelativeResize="0"/>
          <p:nvPr/>
        </p:nvPicPr>
        <p:blipFill rotWithShape="1">
          <a:blip r:embed="rId3">
            <a:alphaModFix/>
          </a:blip>
          <a:srcRect/>
          <a:stretch/>
        </p:blipFill>
        <p:spPr>
          <a:xfrm>
            <a:off x="7620153" y="1560327"/>
            <a:ext cx="851799" cy="755650"/>
          </a:xfrm>
          <a:prstGeom prst="rect">
            <a:avLst/>
          </a:prstGeom>
          <a:noFill/>
          <a:ln>
            <a:noFill/>
          </a:ln>
        </p:spPr>
      </p:pic>
      <p:pic>
        <p:nvPicPr>
          <p:cNvPr id="124" name="Google Shape;124;p27" descr="Resultado de imagen para divalproex"/>
          <p:cNvPicPr preferRelativeResize="0"/>
          <p:nvPr/>
        </p:nvPicPr>
        <p:blipFill rotWithShape="1">
          <a:blip r:embed="rId4">
            <a:alphaModFix/>
          </a:blip>
          <a:srcRect t="15138" b="17156"/>
          <a:stretch/>
        </p:blipFill>
        <p:spPr>
          <a:xfrm>
            <a:off x="6623775" y="2359274"/>
            <a:ext cx="2068151" cy="933525"/>
          </a:xfrm>
          <a:prstGeom prst="rect">
            <a:avLst/>
          </a:prstGeom>
          <a:noFill/>
          <a:ln>
            <a:noFill/>
          </a:ln>
        </p:spPr>
      </p:pic>
      <p:pic>
        <p:nvPicPr>
          <p:cNvPr id="125" name="Google Shape;125;p27"/>
          <p:cNvPicPr preferRelativeResize="0"/>
          <p:nvPr/>
        </p:nvPicPr>
        <p:blipFill>
          <a:blip r:embed="rId5">
            <a:alphaModFix/>
          </a:blip>
          <a:stretch>
            <a:fillRect/>
          </a:stretch>
        </p:blipFill>
        <p:spPr>
          <a:xfrm>
            <a:off x="7325674" y="71400"/>
            <a:ext cx="1213850" cy="1346125"/>
          </a:xfrm>
          <a:prstGeom prst="rect">
            <a:avLst/>
          </a:prstGeom>
          <a:noFill/>
          <a:ln>
            <a:noFill/>
          </a:ln>
        </p:spPr>
      </p:pic>
      <p:cxnSp>
        <p:nvCxnSpPr>
          <p:cNvPr id="126" name="Google Shape;126;p27"/>
          <p:cNvCxnSpPr/>
          <p:nvPr/>
        </p:nvCxnSpPr>
        <p:spPr>
          <a:xfrm>
            <a:off x="15899" y="2401653"/>
            <a:ext cx="9126300" cy="0"/>
          </a:xfrm>
          <a:prstGeom prst="straightConnector1">
            <a:avLst/>
          </a:prstGeom>
          <a:noFill/>
          <a:ln w="9525" cap="flat" cmpd="sng">
            <a:solidFill>
              <a:srgbClr val="4285F4"/>
            </a:solidFill>
            <a:prstDash val="solid"/>
            <a:round/>
            <a:headEnd type="none" w="med" len="med"/>
            <a:tailEnd type="none" w="med" len="med"/>
          </a:ln>
        </p:spPr>
      </p:cxnSp>
      <p:cxnSp>
        <p:nvCxnSpPr>
          <p:cNvPr id="127" name="Google Shape;127;p27"/>
          <p:cNvCxnSpPr/>
          <p:nvPr/>
        </p:nvCxnSpPr>
        <p:spPr>
          <a:xfrm>
            <a:off x="15899" y="1506450"/>
            <a:ext cx="9126300" cy="0"/>
          </a:xfrm>
          <a:prstGeom prst="straightConnector1">
            <a:avLst/>
          </a:prstGeom>
          <a:noFill/>
          <a:ln w="9525" cap="flat" cmpd="sng">
            <a:solidFill>
              <a:srgbClr val="4285F4"/>
            </a:solidFill>
            <a:prstDash val="solid"/>
            <a:round/>
            <a:headEnd type="none" w="med" len="med"/>
            <a:tailEnd type="none" w="med" len="med"/>
          </a:ln>
        </p:spPr>
      </p:cxn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grpSp>
        <p:nvGrpSpPr>
          <p:cNvPr id="132" name="Google Shape;132;p28"/>
          <p:cNvGrpSpPr/>
          <p:nvPr/>
        </p:nvGrpSpPr>
        <p:grpSpPr>
          <a:xfrm>
            <a:off x="0" y="-3998"/>
            <a:ext cx="9144000" cy="665998"/>
            <a:chOff x="0" y="524750"/>
            <a:chExt cx="9144000" cy="665998"/>
          </a:xfrm>
        </p:grpSpPr>
        <p:sp>
          <p:nvSpPr>
            <p:cNvPr id="133" name="Google Shape;133;p28"/>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8"/>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135" name="Google Shape;135;p28"/>
          <p:cNvSpPr txBox="1"/>
          <p:nvPr/>
        </p:nvSpPr>
        <p:spPr>
          <a:xfrm>
            <a:off x="629850" y="633775"/>
            <a:ext cx="7804800" cy="395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valproate = general term including valproic acid or divalproex (Depakote)</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Depakene = valproic acid (VPA) = the active drug / what we test blood levels of</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sz="1900">
              <a:solidFill>
                <a:schemeClr val="dk1"/>
              </a:solidFill>
            </a:endParaRPr>
          </a:p>
          <a:p>
            <a:pPr marL="0" lvl="0" indent="0" algn="l" rtl="0">
              <a:lnSpc>
                <a:spcPct val="115000"/>
              </a:lnSpc>
              <a:spcBef>
                <a:spcPts val="0"/>
              </a:spcBef>
              <a:spcAft>
                <a:spcPts val="0"/>
              </a:spcAft>
              <a:buNone/>
            </a:pPr>
            <a:r>
              <a:rPr lang="en">
                <a:solidFill>
                  <a:schemeClr val="dk1"/>
                </a:solidFill>
              </a:rPr>
              <a:t>Depakote DR = regular Depakote </a:t>
            </a:r>
            <a:endParaRPr>
              <a:solidFill>
                <a:schemeClr val="dk1"/>
              </a:solidFill>
            </a:endParaRPr>
          </a:p>
          <a:p>
            <a:pPr marL="0" lvl="0" indent="0" algn="l" rtl="0">
              <a:lnSpc>
                <a:spcPct val="115000"/>
              </a:lnSpc>
              <a:spcBef>
                <a:spcPts val="0"/>
              </a:spcBef>
              <a:spcAft>
                <a:spcPts val="0"/>
              </a:spcAft>
              <a:buNone/>
            </a:pPr>
            <a:r>
              <a:rPr lang="en">
                <a:solidFill>
                  <a:schemeClr val="dk1"/>
                </a:solidFill>
              </a:rPr>
              <a:t>                         “When the </a:t>
            </a:r>
            <a:r>
              <a:rPr lang="en" b="1" u="sng">
                <a:solidFill>
                  <a:schemeClr val="dk1"/>
                </a:solidFill>
              </a:rPr>
              <a:t>Dr</a:t>
            </a:r>
            <a:r>
              <a:rPr lang="en">
                <a:solidFill>
                  <a:schemeClr val="dk1"/>
                </a:solidFill>
              </a:rPr>
              <a:t> Says Depakote, she means Depakote </a:t>
            </a:r>
            <a:r>
              <a:rPr lang="en" b="1" u="sng">
                <a:solidFill>
                  <a:schemeClr val="dk1"/>
                </a:solidFill>
              </a:rPr>
              <a:t>DR</a:t>
            </a:r>
            <a:r>
              <a:rPr lang="en">
                <a:solidFill>
                  <a:schemeClr val="dk1"/>
                </a:solidFill>
              </a:rPr>
              <a:t>”</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Depakote ER = the extended release form of Depakote</a:t>
            </a:r>
            <a:endParaRPr>
              <a:solidFill>
                <a:schemeClr val="dk1"/>
              </a:solidFill>
            </a:endParaRPr>
          </a:p>
          <a:p>
            <a:pPr marL="0" lvl="0" indent="0" algn="l" rtl="0">
              <a:lnSpc>
                <a:spcPct val="115000"/>
              </a:lnSpc>
              <a:spcBef>
                <a:spcPts val="0"/>
              </a:spcBef>
              <a:spcAft>
                <a:spcPts val="0"/>
              </a:spcAft>
              <a:buNone/>
            </a:pPr>
            <a:r>
              <a:rPr lang="en">
                <a:solidFill>
                  <a:schemeClr val="dk1"/>
                </a:solidFill>
              </a:rPr>
              <a:t>                Only ~85% bioavailable compared to DR</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pic>
        <p:nvPicPr>
          <p:cNvPr id="136" name="Google Shape;136;p28" descr="Resultado de imagen para valproic acid structure"/>
          <p:cNvPicPr preferRelativeResize="0"/>
          <p:nvPr/>
        </p:nvPicPr>
        <p:blipFill rotWithShape="1">
          <a:blip r:embed="rId3">
            <a:alphaModFix/>
          </a:blip>
          <a:srcRect/>
          <a:stretch/>
        </p:blipFill>
        <p:spPr>
          <a:xfrm>
            <a:off x="7620153" y="1560327"/>
            <a:ext cx="851799" cy="755650"/>
          </a:xfrm>
          <a:prstGeom prst="rect">
            <a:avLst/>
          </a:prstGeom>
          <a:noFill/>
          <a:ln>
            <a:noFill/>
          </a:ln>
        </p:spPr>
      </p:pic>
      <p:pic>
        <p:nvPicPr>
          <p:cNvPr id="137" name="Google Shape;137;p28" descr="Resultado de imagen para divalproex"/>
          <p:cNvPicPr preferRelativeResize="0"/>
          <p:nvPr/>
        </p:nvPicPr>
        <p:blipFill rotWithShape="1">
          <a:blip r:embed="rId4">
            <a:alphaModFix/>
          </a:blip>
          <a:srcRect t="15138" b="17156"/>
          <a:stretch/>
        </p:blipFill>
        <p:spPr>
          <a:xfrm>
            <a:off x="6623775" y="2359274"/>
            <a:ext cx="2068151" cy="933525"/>
          </a:xfrm>
          <a:prstGeom prst="rect">
            <a:avLst/>
          </a:prstGeom>
          <a:noFill/>
          <a:ln>
            <a:noFill/>
          </a:ln>
        </p:spPr>
      </p:pic>
      <p:pic>
        <p:nvPicPr>
          <p:cNvPr id="138" name="Google Shape;138;p28" descr="Resultado de imagen para divalproex"/>
          <p:cNvPicPr preferRelativeResize="0"/>
          <p:nvPr/>
        </p:nvPicPr>
        <p:blipFill rotWithShape="1">
          <a:blip r:embed="rId4">
            <a:alphaModFix/>
          </a:blip>
          <a:srcRect t="15138" b="17156"/>
          <a:stretch/>
        </p:blipFill>
        <p:spPr>
          <a:xfrm>
            <a:off x="6611173" y="3274312"/>
            <a:ext cx="2068151" cy="933525"/>
          </a:xfrm>
          <a:prstGeom prst="rect">
            <a:avLst/>
          </a:prstGeom>
          <a:noFill/>
          <a:ln>
            <a:noFill/>
          </a:ln>
        </p:spPr>
      </p:pic>
      <p:pic>
        <p:nvPicPr>
          <p:cNvPr id="139" name="Google Shape;139;p28"/>
          <p:cNvPicPr preferRelativeResize="0"/>
          <p:nvPr/>
        </p:nvPicPr>
        <p:blipFill>
          <a:blip r:embed="rId5">
            <a:alphaModFix/>
          </a:blip>
          <a:stretch>
            <a:fillRect/>
          </a:stretch>
        </p:blipFill>
        <p:spPr>
          <a:xfrm>
            <a:off x="7325674" y="71400"/>
            <a:ext cx="1213850" cy="1346125"/>
          </a:xfrm>
          <a:prstGeom prst="rect">
            <a:avLst/>
          </a:prstGeom>
          <a:noFill/>
          <a:ln>
            <a:noFill/>
          </a:ln>
        </p:spPr>
      </p:pic>
      <p:cxnSp>
        <p:nvCxnSpPr>
          <p:cNvPr id="140" name="Google Shape;140;p28"/>
          <p:cNvCxnSpPr/>
          <p:nvPr/>
        </p:nvCxnSpPr>
        <p:spPr>
          <a:xfrm>
            <a:off x="15899" y="3335250"/>
            <a:ext cx="9126300" cy="0"/>
          </a:xfrm>
          <a:prstGeom prst="straightConnector1">
            <a:avLst/>
          </a:prstGeom>
          <a:noFill/>
          <a:ln w="9525" cap="flat" cmpd="sng">
            <a:solidFill>
              <a:srgbClr val="4285F4"/>
            </a:solidFill>
            <a:prstDash val="solid"/>
            <a:round/>
            <a:headEnd type="none" w="med" len="med"/>
            <a:tailEnd type="none" w="med" len="med"/>
          </a:ln>
        </p:spPr>
      </p:cxnSp>
      <p:cxnSp>
        <p:nvCxnSpPr>
          <p:cNvPr id="141" name="Google Shape;141;p28"/>
          <p:cNvCxnSpPr/>
          <p:nvPr/>
        </p:nvCxnSpPr>
        <p:spPr>
          <a:xfrm>
            <a:off x="15899" y="2401653"/>
            <a:ext cx="9126300" cy="0"/>
          </a:xfrm>
          <a:prstGeom prst="straightConnector1">
            <a:avLst/>
          </a:prstGeom>
          <a:noFill/>
          <a:ln w="9525" cap="flat" cmpd="sng">
            <a:solidFill>
              <a:srgbClr val="4285F4"/>
            </a:solidFill>
            <a:prstDash val="solid"/>
            <a:round/>
            <a:headEnd type="none" w="med" len="med"/>
            <a:tailEnd type="none" w="med" len="med"/>
          </a:ln>
        </p:spPr>
      </p:cxnSp>
      <p:cxnSp>
        <p:nvCxnSpPr>
          <p:cNvPr id="142" name="Google Shape;142;p28"/>
          <p:cNvCxnSpPr/>
          <p:nvPr/>
        </p:nvCxnSpPr>
        <p:spPr>
          <a:xfrm>
            <a:off x="15899" y="1506450"/>
            <a:ext cx="9126300" cy="0"/>
          </a:xfrm>
          <a:prstGeom prst="straightConnector1">
            <a:avLst/>
          </a:prstGeom>
          <a:noFill/>
          <a:ln w="9525" cap="flat" cmpd="sng">
            <a:solidFill>
              <a:srgbClr val="4285F4"/>
            </a:solidFill>
            <a:prstDash val="solid"/>
            <a:round/>
            <a:headEnd type="none" w="med" len="med"/>
            <a:tailEnd type="none" w="med" len="med"/>
          </a:ln>
        </p:spPr>
      </p:cxn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7" name="Google Shape;147;p29"/>
          <p:cNvGrpSpPr/>
          <p:nvPr/>
        </p:nvGrpSpPr>
        <p:grpSpPr>
          <a:xfrm>
            <a:off x="0" y="-3998"/>
            <a:ext cx="9144000" cy="665998"/>
            <a:chOff x="0" y="524750"/>
            <a:chExt cx="9144000" cy="665998"/>
          </a:xfrm>
        </p:grpSpPr>
        <p:sp>
          <p:nvSpPr>
            <p:cNvPr id="148" name="Google Shape;148;p29"/>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9"/>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150" name="Google Shape;150;p29"/>
          <p:cNvSpPr txBox="1"/>
          <p:nvPr/>
        </p:nvSpPr>
        <p:spPr>
          <a:xfrm>
            <a:off x="629850" y="633775"/>
            <a:ext cx="7804800" cy="4206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valproate = general term including valproic acid or divalproex (Depakote)</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Depakene = valproic acid (VPA) = the active drug / what we test blood levels of</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sz="1900">
              <a:solidFill>
                <a:schemeClr val="dk1"/>
              </a:solidFill>
            </a:endParaRPr>
          </a:p>
          <a:p>
            <a:pPr marL="0" lvl="0" indent="0" algn="l" rtl="0">
              <a:lnSpc>
                <a:spcPct val="115000"/>
              </a:lnSpc>
              <a:spcBef>
                <a:spcPts val="0"/>
              </a:spcBef>
              <a:spcAft>
                <a:spcPts val="0"/>
              </a:spcAft>
              <a:buNone/>
            </a:pPr>
            <a:r>
              <a:rPr lang="en">
                <a:solidFill>
                  <a:schemeClr val="dk1"/>
                </a:solidFill>
              </a:rPr>
              <a:t>Depakote DR = regular Depakote </a:t>
            </a:r>
            <a:endParaRPr>
              <a:solidFill>
                <a:schemeClr val="dk1"/>
              </a:solidFill>
            </a:endParaRPr>
          </a:p>
          <a:p>
            <a:pPr marL="0" lvl="0" indent="0" algn="l" rtl="0">
              <a:lnSpc>
                <a:spcPct val="115000"/>
              </a:lnSpc>
              <a:spcBef>
                <a:spcPts val="0"/>
              </a:spcBef>
              <a:spcAft>
                <a:spcPts val="0"/>
              </a:spcAft>
              <a:buNone/>
            </a:pPr>
            <a:r>
              <a:rPr lang="en">
                <a:solidFill>
                  <a:schemeClr val="dk1"/>
                </a:solidFill>
              </a:rPr>
              <a:t>                         “When the </a:t>
            </a:r>
            <a:r>
              <a:rPr lang="en" b="1" u="sng">
                <a:solidFill>
                  <a:schemeClr val="dk1"/>
                </a:solidFill>
              </a:rPr>
              <a:t>Dr</a:t>
            </a:r>
            <a:r>
              <a:rPr lang="en">
                <a:solidFill>
                  <a:schemeClr val="dk1"/>
                </a:solidFill>
              </a:rPr>
              <a:t> Says Depakote, she means Depakote </a:t>
            </a:r>
            <a:r>
              <a:rPr lang="en" b="1" u="sng">
                <a:solidFill>
                  <a:schemeClr val="dk1"/>
                </a:solidFill>
              </a:rPr>
              <a:t>DR</a:t>
            </a:r>
            <a:r>
              <a:rPr lang="en">
                <a:solidFill>
                  <a:schemeClr val="dk1"/>
                </a:solidFill>
              </a:rPr>
              <a:t>”</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Depakote ER = the extended release form of Depakote</a:t>
            </a:r>
            <a:endParaRPr>
              <a:solidFill>
                <a:schemeClr val="dk1"/>
              </a:solidFill>
            </a:endParaRPr>
          </a:p>
          <a:p>
            <a:pPr marL="0" lvl="0" indent="0" algn="l" rtl="0">
              <a:lnSpc>
                <a:spcPct val="115000"/>
              </a:lnSpc>
              <a:spcBef>
                <a:spcPts val="0"/>
              </a:spcBef>
              <a:spcAft>
                <a:spcPts val="0"/>
              </a:spcAft>
              <a:buNone/>
            </a:pPr>
            <a:r>
              <a:rPr lang="en">
                <a:solidFill>
                  <a:schemeClr val="dk1"/>
                </a:solidFill>
              </a:rPr>
              <a:t>                Only ~85% bioavailable compared to DR</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Depakote IR = does not exist.  That would be Depakene.</a:t>
            </a:r>
            <a:endParaRPr>
              <a:solidFill>
                <a:schemeClr val="dk1"/>
              </a:solidFill>
            </a:endParaRPr>
          </a:p>
        </p:txBody>
      </p:sp>
      <p:pic>
        <p:nvPicPr>
          <p:cNvPr id="151" name="Google Shape;151;p29" descr="Resultado de imagen para valproic acid structure"/>
          <p:cNvPicPr preferRelativeResize="0"/>
          <p:nvPr/>
        </p:nvPicPr>
        <p:blipFill rotWithShape="1">
          <a:blip r:embed="rId3">
            <a:alphaModFix/>
          </a:blip>
          <a:srcRect/>
          <a:stretch/>
        </p:blipFill>
        <p:spPr>
          <a:xfrm>
            <a:off x="7620153" y="1560327"/>
            <a:ext cx="851799" cy="755650"/>
          </a:xfrm>
          <a:prstGeom prst="rect">
            <a:avLst/>
          </a:prstGeom>
          <a:noFill/>
          <a:ln>
            <a:noFill/>
          </a:ln>
        </p:spPr>
      </p:pic>
      <p:pic>
        <p:nvPicPr>
          <p:cNvPr id="152" name="Google Shape;152;p29" descr="Resultado de imagen para divalproex"/>
          <p:cNvPicPr preferRelativeResize="0"/>
          <p:nvPr/>
        </p:nvPicPr>
        <p:blipFill rotWithShape="1">
          <a:blip r:embed="rId4">
            <a:alphaModFix/>
          </a:blip>
          <a:srcRect t="15138" b="17156"/>
          <a:stretch/>
        </p:blipFill>
        <p:spPr>
          <a:xfrm>
            <a:off x="6623775" y="2359274"/>
            <a:ext cx="2068151" cy="933525"/>
          </a:xfrm>
          <a:prstGeom prst="rect">
            <a:avLst/>
          </a:prstGeom>
          <a:noFill/>
          <a:ln>
            <a:noFill/>
          </a:ln>
        </p:spPr>
      </p:pic>
      <p:pic>
        <p:nvPicPr>
          <p:cNvPr id="153" name="Google Shape;153;p29" descr="Resultado de imagen para divalproex"/>
          <p:cNvPicPr preferRelativeResize="0"/>
          <p:nvPr/>
        </p:nvPicPr>
        <p:blipFill rotWithShape="1">
          <a:blip r:embed="rId4">
            <a:alphaModFix/>
          </a:blip>
          <a:srcRect t="15138" b="17156"/>
          <a:stretch/>
        </p:blipFill>
        <p:spPr>
          <a:xfrm>
            <a:off x="6611173" y="3274312"/>
            <a:ext cx="2068151" cy="933525"/>
          </a:xfrm>
          <a:prstGeom prst="rect">
            <a:avLst/>
          </a:prstGeom>
          <a:noFill/>
          <a:ln>
            <a:noFill/>
          </a:ln>
        </p:spPr>
      </p:pic>
      <p:pic>
        <p:nvPicPr>
          <p:cNvPr id="154" name="Google Shape;154;p29"/>
          <p:cNvPicPr preferRelativeResize="0"/>
          <p:nvPr/>
        </p:nvPicPr>
        <p:blipFill>
          <a:blip r:embed="rId5">
            <a:alphaModFix/>
          </a:blip>
          <a:stretch>
            <a:fillRect/>
          </a:stretch>
        </p:blipFill>
        <p:spPr>
          <a:xfrm>
            <a:off x="7325674" y="71400"/>
            <a:ext cx="1213850" cy="1346125"/>
          </a:xfrm>
          <a:prstGeom prst="rect">
            <a:avLst/>
          </a:prstGeom>
          <a:noFill/>
          <a:ln>
            <a:noFill/>
          </a:ln>
        </p:spPr>
      </p:pic>
      <p:cxnSp>
        <p:nvCxnSpPr>
          <p:cNvPr id="155" name="Google Shape;155;p29"/>
          <p:cNvCxnSpPr/>
          <p:nvPr/>
        </p:nvCxnSpPr>
        <p:spPr>
          <a:xfrm>
            <a:off x="15899" y="4244998"/>
            <a:ext cx="9126300" cy="0"/>
          </a:xfrm>
          <a:prstGeom prst="straightConnector1">
            <a:avLst/>
          </a:prstGeom>
          <a:noFill/>
          <a:ln w="9525" cap="flat" cmpd="sng">
            <a:solidFill>
              <a:srgbClr val="4285F4"/>
            </a:solidFill>
            <a:prstDash val="solid"/>
            <a:round/>
            <a:headEnd type="none" w="med" len="med"/>
            <a:tailEnd type="none" w="med" len="med"/>
          </a:ln>
        </p:spPr>
      </p:cxnSp>
      <p:cxnSp>
        <p:nvCxnSpPr>
          <p:cNvPr id="156" name="Google Shape;156;p29"/>
          <p:cNvCxnSpPr/>
          <p:nvPr/>
        </p:nvCxnSpPr>
        <p:spPr>
          <a:xfrm>
            <a:off x="15899" y="3335250"/>
            <a:ext cx="9126300" cy="0"/>
          </a:xfrm>
          <a:prstGeom prst="straightConnector1">
            <a:avLst/>
          </a:prstGeom>
          <a:noFill/>
          <a:ln w="9525" cap="flat" cmpd="sng">
            <a:solidFill>
              <a:srgbClr val="4285F4"/>
            </a:solidFill>
            <a:prstDash val="solid"/>
            <a:round/>
            <a:headEnd type="none" w="med" len="med"/>
            <a:tailEnd type="none" w="med" len="med"/>
          </a:ln>
        </p:spPr>
      </p:cxnSp>
      <p:cxnSp>
        <p:nvCxnSpPr>
          <p:cNvPr id="157" name="Google Shape;157;p29"/>
          <p:cNvCxnSpPr/>
          <p:nvPr/>
        </p:nvCxnSpPr>
        <p:spPr>
          <a:xfrm>
            <a:off x="15899" y="2401653"/>
            <a:ext cx="9126300" cy="0"/>
          </a:xfrm>
          <a:prstGeom prst="straightConnector1">
            <a:avLst/>
          </a:prstGeom>
          <a:noFill/>
          <a:ln w="9525" cap="flat" cmpd="sng">
            <a:solidFill>
              <a:srgbClr val="4285F4"/>
            </a:solidFill>
            <a:prstDash val="solid"/>
            <a:round/>
            <a:headEnd type="none" w="med" len="med"/>
            <a:tailEnd type="none" w="med" len="med"/>
          </a:ln>
        </p:spPr>
      </p:cxnSp>
      <p:cxnSp>
        <p:nvCxnSpPr>
          <p:cNvPr id="158" name="Google Shape;158;p29"/>
          <p:cNvCxnSpPr/>
          <p:nvPr/>
        </p:nvCxnSpPr>
        <p:spPr>
          <a:xfrm>
            <a:off x="15899" y="1506450"/>
            <a:ext cx="9126300" cy="0"/>
          </a:xfrm>
          <a:prstGeom prst="straightConnector1">
            <a:avLst/>
          </a:prstGeom>
          <a:noFill/>
          <a:ln w="9525" cap="flat" cmpd="sng">
            <a:solidFill>
              <a:srgbClr val="4285F4"/>
            </a:solidFill>
            <a:prstDash val="solid"/>
            <a:round/>
            <a:headEnd type="none" w="med" len="med"/>
            <a:tailEnd type="none" w="med" len="med"/>
          </a:ln>
        </p:spPr>
      </p:cxnSp>
      <p:pic>
        <p:nvPicPr>
          <p:cNvPr id="159" name="Google Shape;159;p29" descr="Resultado de imagen para valproic acid structure"/>
          <p:cNvPicPr preferRelativeResize="0"/>
          <p:nvPr/>
        </p:nvPicPr>
        <p:blipFill rotWithShape="1">
          <a:blip r:embed="rId3">
            <a:alphaModFix/>
          </a:blip>
          <a:srcRect/>
          <a:stretch/>
        </p:blipFill>
        <p:spPr>
          <a:xfrm>
            <a:off x="7772553" y="4354527"/>
            <a:ext cx="851799" cy="755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6"/>
          <p:cNvSpPr txBox="1"/>
          <p:nvPr/>
        </p:nvSpPr>
        <p:spPr>
          <a:xfrm>
            <a:off x="1336200" y="1481475"/>
            <a:ext cx="66216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400">
                <a:solidFill>
                  <a:srgbClr val="3D85C6"/>
                </a:solidFill>
              </a:rPr>
              <a:t>What’s a mood stabilizer?</a:t>
            </a:r>
            <a:endParaRPr sz="2200">
              <a:solidFill>
                <a:srgbClr val="3D85C6"/>
              </a:solidFill>
            </a:endParaRPr>
          </a:p>
        </p:txBody>
      </p:sp>
      <p:sp>
        <p:nvSpPr>
          <p:cNvPr id="106" name="Google Shape;106;p26"/>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6"/>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What’s a mood stabilizer?</a:t>
            </a:r>
            <a:endParaRPr sz="2400">
              <a:solidFill>
                <a:srgbClr val="3D85C6"/>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7"/>
          <p:cNvSpPr txBox="1"/>
          <p:nvPr/>
        </p:nvSpPr>
        <p:spPr>
          <a:xfrm>
            <a:off x="1321875" y="971325"/>
            <a:ext cx="66216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3D85C6"/>
                </a:solidFill>
              </a:rPr>
              <a:t>Most psychiatrists consider these to be mood stabilizers:</a:t>
            </a:r>
            <a:endParaRPr sz="1800">
              <a:solidFill>
                <a:srgbClr val="3D85C6"/>
              </a:solidFill>
            </a:endParaRPr>
          </a:p>
          <a:p>
            <a:pPr marL="457200" lvl="0" indent="-342900" algn="l" rtl="0">
              <a:spcBef>
                <a:spcPts val="0"/>
              </a:spcBef>
              <a:spcAft>
                <a:spcPts val="0"/>
              </a:spcAft>
              <a:buClr>
                <a:srgbClr val="3D85C6"/>
              </a:buClr>
              <a:buSzPts val="1800"/>
              <a:buChar char="●"/>
            </a:pPr>
            <a:r>
              <a:rPr lang="en" sz="1800">
                <a:solidFill>
                  <a:srgbClr val="3D85C6"/>
                </a:solidFill>
              </a:rPr>
              <a:t>Lithium</a:t>
            </a:r>
            <a:endParaRPr sz="1800">
              <a:solidFill>
                <a:srgbClr val="3D85C6"/>
              </a:solidFill>
            </a:endParaRPr>
          </a:p>
          <a:p>
            <a:pPr marL="457200" lvl="0" indent="-342900" algn="l" rtl="0">
              <a:spcBef>
                <a:spcPts val="0"/>
              </a:spcBef>
              <a:spcAft>
                <a:spcPts val="0"/>
              </a:spcAft>
              <a:buClr>
                <a:srgbClr val="3D85C6"/>
              </a:buClr>
              <a:buSzPts val="1800"/>
              <a:buChar char="●"/>
            </a:pPr>
            <a:r>
              <a:rPr lang="en" sz="1800">
                <a:solidFill>
                  <a:srgbClr val="3D85C6"/>
                </a:solidFill>
              </a:rPr>
              <a:t>Valproate (Depakote)</a:t>
            </a:r>
            <a:endParaRPr sz="1800">
              <a:solidFill>
                <a:srgbClr val="3D85C6"/>
              </a:solidFill>
            </a:endParaRPr>
          </a:p>
          <a:p>
            <a:pPr marL="457200" lvl="0" indent="-342900" algn="l" rtl="0">
              <a:spcBef>
                <a:spcPts val="0"/>
              </a:spcBef>
              <a:spcAft>
                <a:spcPts val="0"/>
              </a:spcAft>
              <a:buClr>
                <a:srgbClr val="3D85C6"/>
              </a:buClr>
              <a:buSzPts val="1800"/>
              <a:buChar char="●"/>
            </a:pPr>
            <a:r>
              <a:rPr lang="en" sz="1800">
                <a:solidFill>
                  <a:srgbClr val="3D85C6"/>
                </a:solidFill>
              </a:rPr>
              <a:t>Carbamazepine (Tegretol)</a:t>
            </a:r>
            <a:endParaRPr sz="1800">
              <a:solidFill>
                <a:srgbClr val="3D85C6"/>
              </a:solidFill>
            </a:endParaRPr>
          </a:p>
          <a:p>
            <a:pPr marL="457200" lvl="0" indent="-342900" algn="l" rtl="0">
              <a:spcBef>
                <a:spcPts val="0"/>
              </a:spcBef>
              <a:spcAft>
                <a:spcPts val="0"/>
              </a:spcAft>
              <a:buClr>
                <a:srgbClr val="3D85C6"/>
              </a:buClr>
              <a:buSzPts val="1800"/>
              <a:buChar char="●"/>
            </a:pPr>
            <a:r>
              <a:rPr lang="en" sz="1800">
                <a:solidFill>
                  <a:srgbClr val="3D85C6"/>
                </a:solidFill>
              </a:rPr>
              <a:t>Lamotrigine (Lamictal)</a:t>
            </a: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r>
              <a:rPr lang="en" sz="1800">
                <a:solidFill>
                  <a:srgbClr val="3D85C6"/>
                </a:solidFill>
              </a:rPr>
              <a:t> </a:t>
            </a:r>
            <a:endParaRPr sz="1800">
              <a:solidFill>
                <a:srgbClr val="3D85C6"/>
              </a:solidFill>
            </a:endParaRPr>
          </a:p>
        </p:txBody>
      </p:sp>
      <p:sp>
        <p:nvSpPr>
          <p:cNvPr id="182" name="Google Shape;182;p37"/>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7"/>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What’s a mood stabilizer?</a:t>
            </a:r>
            <a:endParaRPr sz="2400">
              <a:solidFill>
                <a:srgbClr val="3D85C6"/>
              </a:solidFill>
            </a:endParaRPr>
          </a:p>
          <a:p>
            <a:pPr marL="0" lvl="0" indent="0" algn="l" rtl="0">
              <a:spcBef>
                <a:spcPts val="0"/>
              </a:spcBef>
              <a:spcAft>
                <a:spcPts val="0"/>
              </a:spcAft>
              <a:buClr>
                <a:schemeClr val="dk1"/>
              </a:buClr>
              <a:buSzPts val="1400"/>
              <a:buFont typeface="Arial"/>
              <a:buNone/>
            </a:pPr>
            <a:endParaRPr sz="2400">
              <a:solidFill>
                <a:schemeClr val="lt1"/>
              </a:solidFil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0"/>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Valproate (Depakote)</a:t>
            </a:r>
            <a:endParaRPr sz="2400"/>
          </a:p>
        </p:txBody>
      </p:sp>
      <p:sp>
        <p:nvSpPr>
          <p:cNvPr id="165" name="Google Shape;165;p30"/>
          <p:cNvSpPr txBox="1"/>
          <p:nvPr/>
        </p:nvSpPr>
        <p:spPr>
          <a:xfrm>
            <a:off x="868200" y="838700"/>
            <a:ext cx="4233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highlight>
                  <a:srgbClr val="FFFF00"/>
                </a:highlight>
              </a:rPr>
              <a:t>Official</a:t>
            </a:r>
            <a:r>
              <a:rPr lang="en" sz="1600">
                <a:solidFill>
                  <a:schemeClr val="dk1"/>
                </a:solidFill>
              </a:rPr>
              <a:t> neuroscience-based nomenclature: </a:t>
            </a:r>
            <a:endParaRPr sz="3800"/>
          </a:p>
        </p:txBody>
      </p:sp>
      <p:pic>
        <p:nvPicPr>
          <p:cNvPr id="166" name="Google Shape;166;p30"/>
          <p:cNvPicPr preferRelativeResize="0"/>
          <p:nvPr/>
        </p:nvPicPr>
        <p:blipFill rotWithShape="1">
          <a:blip r:embed="rId3">
            <a:alphaModFix/>
          </a:blip>
          <a:srcRect t="10650"/>
          <a:stretch/>
        </p:blipFill>
        <p:spPr>
          <a:xfrm>
            <a:off x="805103" y="1402099"/>
            <a:ext cx="3758289" cy="3504525"/>
          </a:xfrm>
          <a:prstGeom prst="rect">
            <a:avLst/>
          </a:prstGeom>
          <a:noFill/>
          <a:ln>
            <a:noFill/>
          </a:ln>
        </p:spPr>
      </p:pic>
      <p:pic>
        <p:nvPicPr>
          <p:cNvPr id="167" name="Google Shape;167;p30"/>
          <p:cNvPicPr preferRelativeResize="0"/>
          <p:nvPr/>
        </p:nvPicPr>
        <p:blipFill rotWithShape="1">
          <a:blip r:embed="rId4">
            <a:alphaModFix/>
          </a:blip>
          <a:srcRect t="12945"/>
          <a:stretch/>
        </p:blipFill>
        <p:spPr>
          <a:xfrm>
            <a:off x="4718839" y="1416122"/>
            <a:ext cx="3572349" cy="2680238"/>
          </a:xfrm>
          <a:prstGeom prst="rect">
            <a:avLst/>
          </a:prstGeom>
          <a:noFill/>
          <a:ln>
            <a:noFill/>
          </a:ln>
        </p:spPr>
      </p:pic>
      <p:sp>
        <p:nvSpPr>
          <p:cNvPr id="168" name="Google Shape;168;p30"/>
          <p:cNvSpPr/>
          <p:nvPr/>
        </p:nvSpPr>
        <p:spPr>
          <a:xfrm>
            <a:off x="930125" y="2559050"/>
            <a:ext cx="1065300" cy="3294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0"/>
          <p:cNvSpPr txBox="1"/>
          <p:nvPr/>
        </p:nvSpPr>
        <p:spPr>
          <a:xfrm>
            <a:off x="6861700" y="2080350"/>
            <a:ext cx="1429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D85C6"/>
                </a:solidFill>
              </a:rPr>
              <a:t>“unclear”</a:t>
            </a:r>
            <a:endParaRPr sz="2200">
              <a:solidFill>
                <a:srgbClr val="3D85C6"/>
              </a:solidFill>
            </a:endParaRPr>
          </a:p>
        </p:txBody>
      </p:sp>
      <p:grpSp>
        <p:nvGrpSpPr>
          <p:cNvPr id="170" name="Google Shape;170;p30"/>
          <p:cNvGrpSpPr/>
          <p:nvPr/>
        </p:nvGrpSpPr>
        <p:grpSpPr>
          <a:xfrm>
            <a:off x="0" y="-3998"/>
            <a:ext cx="9144000" cy="665998"/>
            <a:chOff x="0" y="524750"/>
            <a:chExt cx="9144000" cy="665998"/>
          </a:xfrm>
        </p:grpSpPr>
        <p:sp>
          <p:nvSpPr>
            <p:cNvPr id="171" name="Google Shape;171;p30"/>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0"/>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pic>
        <p:nvPicPr>
          <p:cNvPr id="173" name="Google Shape;173;p30"/>
          <p:cNvPicPr preferRelativeResize="0"/>
          <p:nvPr/>
        </p:nvPicPr>
        <p:blipFill>
          <a:blip r:embed="rId5">
            <a:alphaModFix/>
          </a:blip>
          <a:stretch>
            <a:fillRect/>
          </a:stretch>
        </p:blipFill>
        <p:spPr>
          <a:xfrm>
            <a:off x="8095625" y="253975"/>
            <a:ext cx="778525" cy="863350"/>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Valproate (Depakote)</a:t>
            </a:r>
            <a:endParaRPr sz="2400"/>
          </a:p>
        </p:txBody>
      </p:sp>
      <p:sp>
        <p:nvSpPr>
          <p:cNvPr id="179" name="Google Shape;179;p31"/>
          <p:cNvSpPr txBox="1"/>
          <p:nvPr/>
        </p:nvSpPr>
        <p:spPr>
          <a:xfrm>
            <a:off x="868200" y="838700"/>
            <a:ext cx="4233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But the mechanism seems to involve:</a:t>
            </a:r>
            <a:endParaRPr sz="3800"/>
          </a:p>
        </p:txBody>
      </p:sp>
      <p:pic>
        <p:nvPicPr>
          <p:cNvPr id="180" name="Google Shape;180;p31"/>
          <p:cNvPicPr preferRelativeResize="0"/>
          <p:nvPr/>
        </p:nvPicPr>
        <p:blipFill rotWithShape="1">
          <a:blip r:embed="rId3">
            <a:alphaModFix/>
          </a:blip>
          <a:srcRect t="10650"/>
          <a:stretch/>
        </p:blipFill>
        <p:spPr>
          <a:xfrm>
            <a:off x="805103" y="1402099"/>
            <a:ext cx="3758289" cy="3504525"/>
          </a:xfrm>
          <a:prstGeom prst="rect">
            <a:avLst/>
          </a:prstGeom>
          <a:noFill/>
          <a:ln>
            <a:noFill/>
          </a:ln>
        </p:spPr>
      </p:pic>
      <p:pic>
        <p:nvPicPr>
          <p:cNvPr id="181" name="Google Shape;181;p31"/>
          <p:cNvPicPr preferRelativeResize="0"/>
          <p:nvPr/>
        </p:nvPicPr>
        <p:blipFill rotWithShape="1">
          <a:blip r:embed="rId4">
            <a:alphaModFix/>
          </a:blip>
          <a:srcRect t="12945"/>
          <a:stretch/>
        </p:blipFill>
        <p:spPr>
          <a:xfrm>
            <a:off x="4718839" y="1416122"/>
            <a:ext cx="3572349" cy="2680238"/>
          </a:xfrm>
          <a:prstGeom prst="rect">
            <a:avLst/>
          </a:prstGeom>
          <a:noFill/>
          <a:ln>
            <a:noFill/>
          </a:ln>
        </p:spPr>
      </p:pic>
      <p:sp>
        <p:nvSpPr>
          <p:cNvPr id="182" name="Google Shape;182;p31"/>
          <p:cNvSpPr txBox="1"/>
          <p:nvPr/>
        </p:nvSpPr>
        <p:spPr>
          <a:xfrm>
            <a:off x="6861700" y="2080350"/>
            <a:ext cx="1429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D85C6"/>
                </a:solidFill>
              </a:rPr>
              <a:t>“unclear”</a:t>
            </a:r>
            <a:endParaRPr sz="2200">
              <a:solidFill>
                <a:srgbClr val="3D85C6"/>
              </a:solidFill>
            </a:endParaRPr>
          </a:p>
        </p:txBody>
      </p:sp>
      <p:grpSp>
        <p:nvGrpSpPr>
          <p:cNvPr id="183" name="Google Shape;183;p31"/>
          <p:cNvGrpSpPr/>
          <p:nvPr/>
        </p:nvGrpSpPr>
        <p:grpSpPr>
          <a:xfrm>
            <a:off x="0" y="-3998"/>
            <a:ext cx="9144000" cy="665998"/>
            <a:chOff x="0" y="524750"/>
            <a:chExt cx="9144000" cy="665998"/>
          </a:xfrm>
        </p:grpSpPr>
        <p:sp>
          <p:nvSpPr>
            <p:cNvPr id="184" name="Google Shape;184;p31"/>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1"/>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186" name="Google Shape;186;p31"/>
          <p:cNvSpPr/>
          <p:nvPr/>
        </p:nvSpPr>
        <p:spPr>
          <a:xfrm>
            <a:off x="930125" y="2274150"/>
            <a:ext cx="784500" cy="3294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1"/>
          <p:cNvSpPr txBox="1"/>
          <p:nvPr/>
        </p:nvSpPr>
        <p:spPr>
          <a:xfrm>
            <a:off x="1995425" y="2491300"/>
            <a:ext cx="2723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4285F4"/>
                </a:solidFill>
              </a:rPr>
              <a:t>excitatory (VPA decreases)</a:t>
            </a:r>
            <a:endParaRPr sz="3600" b="1">
              <a:solidFill>
                <a:srgbClr val="4285F4"/>
              </a:solidFill>
            </a:endParaRPr>
          </a:p>
        </p:txBody>
      </p:sp>
      <p:sp>
        <p:nvSpPr>
          <p:cNvPr id="188" name="Google Shape;188;p31"/>
          <p:cNvSpPr txBox="1"/>
          <p:nvPr/>
        </p:nvSpPr>
        <p:spPr>
          <a:xfrm>
            <a:off x="1750688" y="2218538"/>
            <a:ext cx="2420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9900"/>
                </a:solidFill>
              </a:rPr>
              <a:t>inhibitory (VPA increases)</a:t>
            </a:r>
            <a:endParaRPr sz="3600" b="1">
              <a:solidFill>
                <a:srgbClr val="FF9900"/>
              </a:solidFill>
            </a:endParaRPr>
          </a:p>
        </p:txBody>
      </p:sp>
      <p:sp>
        <p:nvSpPr>
          <p:cNvPr id="189" name="Google Shape;189;p31"/>
          <p:cNvSpPr/>
          <p:nvPr/>
        </p:nvSpPr>
        <p:spPr>
          <a:xfrm>
            <a:off x="930125" y="2559050"/>
            <a:ext cx="1065300" cy="3294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1"/>
          <p:cNvSpPr/>
          <p:nvPr/>
        </p:nvSpPr>
        <p:spPr>
          <a:xfrm>
            <a:off x="4789350" y="1984388"/>
            <a:ext cx="1687800" cy="2658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1"/>
          <p:cNvSpPr/>
          <p:nvPr/>
        </p:nvSpPr>
        <p:spPr>
          <a:xfrm>
            <a:off x="4805225" y="2197127"/>
            <a:ext cx="1687800" cy="3294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2" name="Google Shape;192;p31"/>
          <p:cNvPicPr preferRelativeResize="0"/>
          <p:nvPr/>
        </p:nvPicPr>
        <p:blipFill>
          <a:blip r:embed="rId5">
            <a:alphaModFix/>
          </a:blip>
          <a:stretch>
            <a:fillRect/>
          </a:stretch>
        </p:blipFill>
        <p:spPr>
          <a:xfrm>
            <a:off x="8095625" y="253975"/>
            <a:ext cx="778525" cy="863350"/>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2"/>
          <p:cNvPicPr preferRelativeResize="0"/>
          <p:nvPr/>
        </p:nvPicPr>
        <p:blipFill rotWithShape="1">
          <a:blip r:embed="rId3">
            <a:alphaModFix/>
          </a:blip>
          <a:srcRect t="6706" b="26093"/>
          <a:stretch/>
        </p:blipFill>
        <p:spPr>
          <a:xfrm>
            <a:off x="2759925" y="850900"/>
            <a:ext cx="3964724" cy="3880574"/>
          </a:xfrm>
          <a:prstGeom prst="rect">
            <a:avLst/>
          </a:prstGeom>
          <a:noFill/>
          <a:ln>
            <a:noFill/>
          </a:ln>
        </p:spPr>
      </p:pic>
      <p:sp>
        <p:nvSpPr>
          <p:cNvPr id="198" name="Google Shape;198;p32"/>
          <p:cNvSpPr txBox="1"/>
          <p:nvPr/>
        </p:nvSpPr>
        <p:spPr>
          <a:xfrm>
            <a:off x="6694250" y="1707100"/>
            <a:ext cx="1919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Voltage-sensitive sodium channel blocker</a:t>
            </a:r>
            <a:endParaRPr>
              <a:solidFill>
                <a:schemeClr val="dk1"/>
              </a:solidFill>
            </a:endParaRPr>
          </a:p>
          <a:p>
            <a:pPr marL="0" lvl="0" indent="0" algn="l" rtl="0">
              <a:spcBef>
                <a:spcPts val="0"/>
              </a:spcBef>
              <a:spcAft>
                <a:spcPts val="0"/>
              </a:spcAft>
              <a:buClr>
                <a:schemeClr val="dk1"/>
              </a:buClr>
              <a:buSzPts val="1400"/>
              <a:buFont typeface="Arial"/>
              <a:buNone/>
            </a:pPr>
            <a:endParaRPr sz="3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a:p>
        </p:txBody>
      </p:sp>
      <p:sp>
        <p:nvSpPr>
          <p:cNvPr id="199" name="Google Shape;199;p32"/>
          <p:cNvSpPr txBox="1"/>
          <p:nvPr/>
        </p:nvSpPr>
        <p:spPr>
          <a:xfrm>
            <a:off x="6465075" y="3687950"/>
            <a:ext cx="1919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enhances GABA (inhibitory)</a:t>
            </a:r>
            <a:endParaRPr>
              <a:solidFill>
                <a:schemeClr val="dk1"/>
              </a:solidFill>
            </a:endParaRPr>
          </a:p>
          <a:p>
            <a:pPr marL="0" lvl="0" indent="0" algn="l" rtl="0">
              <a:spcBef>
                <a:spcPts val="0"/>
              </a:spcBef>
              <a:spcAft>
                <a:spcPts val="0"/>
              </a:spcAft>
              <a:buClr>
                <a:schemeClr val="dk1"/>
              </a:buClr>
              <a:buSzPts val="1400"/>
              <a:buFont typeface="Arial"/>
              <a:buNone/>
            </a:pPr>
            <a:endParaRPr sz="3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a:p>
        </p:txBody>
      </p:sp>
      <p:sp>
        <p:nvSpPr>
          <p:cNvPr id="200" name="Google Shape;200;p32"/>
          <p:cNvSpPr txBox="1"/>
          <p:nvPr/>
        </p:nvSpPr>
        <p:spPr>
          <a:xfrm>
            <a:off x="822075" y="3489200"/>
            <a:ext cx="1919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blocks glutamate (blocks excitatory)</a:t>
            </a:r>
            <a:endParaRPr>
              <a:solidFill>
                <a:schemeClr val="dk1"/>
              </a:solidFill>
            </a:endParaRPr>
          </a:p>
          <a:p>
            <a:pPr marL="0" lvl="0" indent="0" algn="l" rtl="0">
              <a:spcBef>
                <a:spcPts val="0"/>
              </a:spcBef>
              <a:spcAft>
                <a:spcPts val="0"/>
              </a:spcAft>
              <a:buClr>
                <a:schemeClr val="dk1"/>
              </a:buClr>
              <a:buSzPts val="1400"/>
              <a:buFont typeface="Arial"/>
              <a:buNone/>
            </a:pPr>
            <a:endParaRPr sz="3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a:p>
        </p:txBody>
      </p:sp>
      <p:sp>
        <p:nvSpPr>
          <p:cNvPr id="201" name="Google Shape;201;p32"/>
          <p:cNvSpPr txBox="1"/>
          <p:nvPr/>
        </p:nvSpPr>
        <p:spPr>
          <a:xfrm>
            <a:off x="1003575" y="1707100"/>
            <a:ext cx="1919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Voltage-sensitive calcium channel blocker</a:t>
            </a:r>
            <a:endParaRPr>
              <a:solidFill>
                <a:schemeClr val="dk1"/>
              </a:solidFill>
            </a:endParaRPr>
          </a:p>
          <a:p>
            <a:pPr marL="0" lvl="0" indent="0" algn="l" rtl="0">
              <a:spcBef>
                <a:spcPts val="0"/>
              </a:spcBef>
              <a:spcAft>
                <a:spcPts val="0"/>
              </a:spcAft>
              <a:buClr>
                <a:schemeClr val="dk1"/>
              </a:buClr>
              <a:buSzPts val="1400"/>
              <a:buFont typeface="Arial"/>
              <a:buNone/>
            </a:pPr>
            <a:endParaRPr sz="3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a:p>
        </p:txBody>
      </p:sp>
      <p:sp>
        <p:nvSpPr>
          <p:cNvPr id="202" name="Google Shape;202;p32"/>
          <p:cNvSpPr txBox="1"/>
          <p:nvPr/>
        </p:nvSpPr>
        <p:spPr>
          <a:xfrm>
            <a:off x="822075" y="4758625"/>
            <a:ext cx="43770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a:solidFill>
                  <a:schemeClr val="dk1"/>
                </a:solidFill>
              </a:rPr>
              <a:t>Stahl’s Essential Psychopharmacology</a:t>
            </a:r>
            <a:endParaRPr sz="3500"/>
          </a:p>
        </p:txBody>
      </p:sp>
      <p:grpSp>
        <p:nvGrpSpPr>
          <p:cNvPr id="203" name="Google Shape;203;p32"/>
          <p:cNvGrpSpPr/>
          <p:nvPr/>
        </p:nvGrpSpPr>
        <p:grpSpPr>
          <a:xfrm>
            <a:off x="0" y="-3998"/>
            <a:ext cx="9144000" cy="665998"/>
            <a:chOff x="0" y="524750"/>
            <a:chExt cx="9144000" cy="665998"/>
          </a:xfrm>
        </p:grpSpPr>
        <p:sp>
          <p:nvSpPr>
            <p:cNvPr id="204" name="Google Shape;204;p32"/>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2"/>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206" name="Google Shape;206;p32"/>
          <p:cNvSpPr/>
          <p:nvPr/>
        </p:nvSpPr>
        <p:spPr>
          <a:xfrm>
            <a:off x="3188413" y="1658938"/>
            <a:ext cx="2751300" cy="2751300"/>
          </a:xfrm>
          <a:prstGeom prst="ellipse">
            <a:avLst/>
          </a:prstGeom>
          <a:solidFill>
            <a:srgbClr val="62A8EB"/>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 name="Google Shape;207;p32"/>
          <p:cNvPicPr preferRelativeResize="0"/>
          <p:nvPr/>
        </p:nvPicPr>
        <p:blipFill>
          <a:blip r:embed="rId4">
            <a:alphaModFix/>
          </a:blip>
          <a:stretch>
            <a:fillRect/>
          </a:stretch>
        </p:blipFill>
        <p:spPr>
          <a:xfrm>
            <a:off x="8095625" y="253975"/>
            <a:ext cx="778525" cy="863350"/>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grpSp>
        <p:nvGrpSpPr>
          <p:cNvPr id="256" name="Google Shape;256;p35"/>
          <p:cNvGrpSpPr/>
          <p:nvPr/>
        </p:nvGrpSpPr>
        <p:grpSpPr>
          <a:xfrm>
            <a:off x="471425" y="1544890"/>
            <a:ext cx="2266186" cy="1893767"/>
            <a:chOff x="-3811898" y="296698"/>
            <a:chExt cx="3506400" cy="2585700"/>
          </a:xfrm>
        </p:grpSpPr>
        <p:sp>
          <p:nvSpPr>
            <p:cNvPr id="257" name="Google Shape;257;p35"/>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58" name="Google Shape;258;p35"/>
            <p:cNvGrpSpPr/>
            <p:nvPr/>
          </p:nvGrpSpPr>
          <p:grpSpPr>
            <a:xfrm>
              <a:off x="-2876086" y="1193251"/>
              <a:ext cx="1634417" cy="1662716"/>
              <a:chOff x="-708549" y="-1713557"/>
              <a:chExt cx="1634417" cy="2633379"/>
            </a:xfrm>
          </p:grpSpPr>
          <p:grpSp>
            <p:nvGrpSpPr>
              <p:cNvPr id="259" name="Google Shape;259;p35"/>
              <p:cNvGrpSpPr/>
              <p:nvPr/>
            </p:nvGrpSpPr>
            <p:grpSpPr>
              <a:xfrm>
                <a:off x="-696683" y="-1104667"/>
                <a:ext cx="1622550" cy="2024489"/>
                <a:chOff x="-144233" y="2152883"/>
                <a:chExt cx="1622550" cy="2024489"/>
              </a:xfrm>
            </p:grpSpPr>
            <p:grpSp>
              <p:nvGrpSpPr>
                <p:cNvPr id="260" name="Google Shape;260;p35"/>
                <p:cNvGrpSpPr/>
                <p:nvPr/>
              </p:nvGrpSpPr>
              <p:grpSpPr>
                <a:xfrm rot="-5400000">
                  <a:off x="-41842" y="2657213"/>
                  <a:ext cx="1424641" cy="1615677"/>
                  <a:chOff x="10901423" y="-15665848"/>
                  <a:chExt cx="4433990" cy="5845432"/>
                </a:xfrm>
              </p:grpSpPr>
              <p:pic>
                <p:nvPicPr>
                  <p:cNvPr id="261" name="Google Shape;261;p35" descr="clipped result image"/>
                  <p:cNvPicPr preferRelativeResize="0"/>
                  <p:nvPr/>
                </p:nvPicPr>
                <p:blipFill rotWithShape="1">
                  <a:blip r:embed="rId3">
                    <a:alphaModFix/>
                  </a:blip>
                  <a:srcRect/>
                  <a:stretch/>
                </p:blipFill>
                <p:spPr>
                  <a:xfrm>
                    <a:off x="12729472" y="-15665848"/>
                    <a:ext cx="2605942" cy="5834203"/>
                  </a:xfrm>
                  <a:prstGeom prst="rect">
                    <a:avLst/>
                  </a:prstGeom>
                  <a:noFill/>
                  <a:ln>
                    <a:noFill/>
                  </a:ln>
                </p:spPr>
              </p:pic>
              <p:pic>
                <p:nvPicPr>
                  <p:cNvPr id="262" name="Google Shape;262;p35" descr="clipped result image"/>
                  <p:cNvPicPr preferRelativeResize="0"/>
                  <p:nvPr/>
                </p:nvPicPr>
                <p:blipFill rotWithShape="1">
                  <a:blip r:embed="rId4">
                    <a:alphaModFix/>
                  </a:blip>
                  <a:srcRect/>
                  <a:stretch/>
                </p:blipFill>
                <p:spPr>
                  <a:xfrm>
                    <a:off x="10901423" y="-15654618"/>
                    <a:ext cx="2625389" cy="5834203"/>
                  </a:xfrm>
                  <a:prstGeom prst="rect">
                    <a:avLst/>
                  </a:prstGeom>
                  <a:noFill/>
                  <a:ln>
                    <a:noFill/>
                  </a:ln>
                </p:spPr>
              </p:pic>
            </p:grpSp>
            <p:pic>
              <p:nvPicPr>
                <p:cNvPr id="263" name="Google Shape;263;p35" descr="clipped result image"/>
                <p:cNvPicPr preferRelativeResize="0"/>
                <p:nvPr/>
              </p:nvPicPr>
              <p:blipFill rotWithShape="1">
                <a:blip r:embed="rId5">
                  <a:alphaModFix/>
                </a:blip>
                <a:srcRect/>
                <a:stretch/>
              </p:blipFill>
              <p:spPr>
                <a:xfrm rot="-5400000">
                  <a:off x="243410" y="1765240"/>
                  <a:ext cx="837288" cy="1612574"/>
                </a:xfrm>
                <a:prstGeom prst="rect">
                  <a:avLst/>
                </a:prstGeom>
                <a:noFill/>
                <a:ln>
                  <a:noFill/>
                </a:ln>
              </p:spPr>
            </p:pic>
          </p:grpSp>
          <p:pic>
            <p:nvPicPr>
              <p:cNvPr id="264" name="Google Shape;264;p35" descr="clipped result image"/>
              <p:cNvPicPr preferRelativeResize="0"/>
              <p:nvPr/>
            </p:nvPicPr>
            <p:blipFill rotWithShape="1">
              <a:blip r:embed="rId6">
                <a:alphaModFix/>
              </a:blip>
              <a:srcRect/>
              <a:stretch/>
            </p:blipFill>
            <p:spPr>
              <a:xfrm rot="-5400000">
                <a:off x="-320906" y="-2101200"/>
                <a:ext cx="837288" cy="1612574"/>
              </a:xfrm>
              <a:prstGeom prst="rect">
                <a:avLst/>
              </a:prstGeom>
              <a:noFill/>
              <a:ln>
                <a:noFill/>
              </a:ln>
            </p:spPr>
          </p:pic>
        </p:grpSp>
      </p:grpSp>
      <p:grpSp>
        <p:nvGrpSpPr>
          <p:cNvPr id="265" name="Google Shape;265;p35"/>
          <p:cNvGrpSpPr/>
          <p:nvPr/>
        </p:nvGrpSpPr>
        <p:grpSpPr>
          <a:xfrm>
            <a:off x="3132192" y="1605976"/>
            <a:ext cx="2534100" cy="1944600"/>
            <a:chOff x="3132192" y="1605976"/>
            <a:chExt cx="2534100" cy="1944600"/>
          </a:xfrm>
        </p:grpSpPr>
        <p:sp>
          <p:nvSpPr>
            <p:cNvPr id="266" name="Google Shape;266;p35"/>
            <p:cNvSpPr/>
            <p:nvPr/>
          </p:nvSpPr>
          <p:spPr>
            <a:xfrm rot="10800000" flipH="1">
              <a:off x="3132192" y="1605976"/>
              <a:ext cx="2534100" cy="194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7" name="Google Shape;267;p35" descr="clipped result image"/>
            <p:cNvPicPr preferRelativeResize="0"/>
            <p:nvPr/>
          </p:nvPicPr>
          <p:blipFill rotWithShape="1">
            <a:blip r:embed="rId7">
              <a:alphaModFix/>
            </a:blip>
            <a:srcRect/>
            <a:stretch/>
          </p:blipFill>
          <p:spPr>
            <a:xfrm>
              <a:off x="3859341" y="2128157"/>
              <a:ext cx="1087977" cy="1080040"/>
            </a:xfrm>
            <a:prstGeom prst="rect">
              <a:avLst/>
            </a:prstGeom>
            <a:noFill/>
            <a:ln>
              <a:noFill/>
            </a:ln>
          </p:spPr>
        </p:pic>
      </p:grpSp>
      <p:sp>
        <p:nvSpPr>
          <p:cNvPr id="268" name="Google Shape;268;p35"/>
          <p:cNvSpPr txBox="1"/>
          <p:nvPr/>
        </p:nvSpPr>
        <p:spPr>
          <a:xfrm>
            <a:off x="858572" y="884576"/>
            <a:ext cx="5694000" cy="21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800"/>
              <a:t>in</a:t>
            </a:r>
            <a:r>
              <a:rPr lang="en" sz="2800" b="1" u="sng"/>
              <a:t>H</a:t>
            </a:r>
            <a:r>
              <a:rPr lang="en" sz="2800"/>
              <a:t>ibition</a:t>
            </a:r>
            <a:endParaRPr sz="2800" b="0" i="0" u="none" strike="noStrike" cap="none">
              <a:solidFill>
                <a:srgbClr val="000000"/>
              </a:solidFill>
              <a:latin typeface="Arial"/>
              <a:ea typeface="Arial"/>
              <a:cs typeface="Arial"/>
              <a:sym typeface="Arial"/>
            </a:endParaRPr>
          </a:p>
        </p:txBody>
      </p:sp>
      <p:sp>
        <p:nvSpPr>
          <p:cNvPr id="269" name="Google Shape;269;p35"/>
          <p:cNvSpPr txBox="1"/>
          <p:nvPr/>
        </p:nvSpPr>
        <p:spPr>
          <a:xfrm>
            <a:off x="3548895" y="900450"/>
            <a:ext cx="1923300" cy="21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800"/>
              <a:t>in</a:t>
            </a:r>
            <a:r>
              <a:rPr lang="en" sz="2800" b="1" u="sng"/>
              <a:t>D</a:t>
            </a:r>
            <a:r>
              <a:rPr lang="en" sz="2800"/>
              <a:t>uction</a:t>
            </a:r>
            <a:endParaRPr sz="2800" b="0" i="0" u="none" strike="noStrike" cap="none">
              <a:solidFill>
                <a:srgbClr val="000000"/>
              </a:solidFill>
              <a:latin typeface="Arial"/>
              <a:ea typeface="Arial"/>
              <a:cs typeface="Arial"/>
              <a:sym typeface="Arial"/>
            </a:endParaRPr>
          </a:p>
        </p:txBody>
      </p:sp>
      <p:sp>
        <p:nvSpPr>
          <p:cNvPr id="270" name="Google Shape;270;p35"/>
          <p:cNvSpPr txBox="1"/>
          <p:nvPr/>
        </p:nvSpPr>
        <p:spPr>
          <a:xfrm>
            <a:off x="3811244" y="3561427"/>
            <a:ext cx="2662500" cy="621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400" b="1" i="0" u="sng" strike="noStrike" cap="none">
                <a:solidFill>
                  <a:srgbClr val="000000"/>
                </a:solidFill>
                <a:latin typeface="Arial"/>
                <a:ea typeface="Arial"/>
                <a:cs typeface="Arial"/>
                <a:sym typeface="Arial"/>
              </a:rPr>
              <a:t>D</a:t>
            </a:r>
            <a:r>
              <a:rPr lang="en" sz="2400" b="0" i="0" u="none" strike="noStrike" cap="none">
                <a:solidFill>
                  <a:srgbClr val="000000"/>
                </a:solidFill>
                <a:latin typeface="Arial"/>
                <a:ea typeface="Arial"/>
                <a:cs typeface="Arial"/>
                <a:sym typeface="Arial"/>
              </a:rPr>
              <a:t>own </a:t>
            </a:r>
            <a:r>
              <a:rPr lang="en" sz="2400"/>
              <a:t>&amp;</a:t>
            </a:r>
            <a:r>
              <a:rPr lang="en"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2400" b="1" i="0" u="sng" strike="noStrike" cap="none">
                <a:solidFill>
                  <a:srgbClr val="000000"/>
                </a:solidFill>
                <a:latin typeface="Arial"/>
                <a:ea typeface="Arial"/>
                <a:cs typeface="Arial"/>
                <a:sym typeface="Arial"/>
              </a:rPr>
              <a:t>D</a:t>
            </a:r>
            <a:r>
              <a:rPr lang="en" sz="2400" b="0" i="0" u="none" strike="noStrike" cap="none">
                <a:solidFill>
                  <a:srgbClr val="000000"/>
                </a:solidFill>
                <a:latin typeface="Arial"/>
                <a:ea typeface="Arial"/>
                <a:cs typeface="Arial"/>
                <a:sym typeface="Arial"/>
              </a:rPr>
              <a:t>elayed </a:t>
            </a:r>
            <a:endParaRPr sz="2400" b="0" i="0" u="none" strike="noStrike" cap="none">
              <a:solidFill>
                <a:srgbClr val="000000"/>
              </a:solidFill>
              <a:latin typeface="Arial"/>
              <a:ea typeface="Arial"/>
              <a:cs typeface="Arial"/>
              <a:sym typeface="Arial"/>
            </a:endParaRPr>
          </a:p>
        </p:txBody>
      </p:sp>
      <p:sp>
        <p:nvSpPr>
          <p:cNvPr id="271" name="Google Shape;271;p35"/>
          <p:cNvSpPr txBox="1"/>
          <p:nvPr/>
        </p:nvSpPr>
        <p:spPr>
          <a:xfrm>
            <a:off x="1015785" y="3545552"/>
            <a:ext cx="2655600" cy="32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400" b="1" i="0" u="sng" strike="noStrike" cap="none">
                <a:solidFill>
                  <a:srgbClr val="000000"/>
                </a:solidFill>
                <a:latin typeface="Arial"/>
                <a:ea typeface="Arial"/>
                <a:cs typeface="Arial"/>
                <a:sym typeface="Arial"/>
              </a:rPr>
              <a:t>H</a:t>
            </a:r>
            <a:r>
              <a:rPr lang="en" sz="2400" b="0" i="0" u="none" strike="noStrike" cap="none">
                <a:solidFill>
                  <a:srgbClr val="000000"/>
                </a:solidFill>
                <a:latin typeface="Arial"/>
                <a:ea typeface="Arial"/>
                <a:cs typeface="Arial"/>
                <a:sym typeface="Arial"/>
              </a:rPr>
              <a:t>igh </a:t>
            </a:r>
            <a:r>
              <a:rPr lang="en" sz="2400"/>
              <a:t>&amp;</a:t>
            </a:r>
            <a:endParaRPr sz="2400"/>
          </a:p>
          <a:p>
            <a:pPr marL="0" marR="0" lvl="0" indent="0" algn="l" rtl="0">
              <a:lnSpc>
                <a:spcPct val="100000"/>
              </a:lnSpc>
              <a:spcBef>
                <a:spcPts val="0"/>
              </a:spcBef>
              <a:spcAft>
                <a:spcPts val="0"/>
              </a:spcAft>
              <a:buClr>
                <a:srgbClr val="000000"/>
              </a:buClr>
              <a:buSzPts val="1100"/>
              <a:buFont typeface="Arial"/>
              <a:buNone/>
            </a:pPr>
            <a:r>
              <a:rPr lang="en" sz="2400" b="1" i="0" u="sng" strike="noStrike" cap="none">
                <a:solidFill>
                  <a:srgbClr val="000000"/>
                </a:solidFill>
                <a:latin typeface="Arial"/>
                <a:ea typeface="Arial"/>
                <a:cs typeface="Arial"/>
                <a:sym typeface="Arial"/>
              </a:rPr>
              <a:t>H</a:t>
            </a:r>
            <a:r>
              <a:rPr lang="en" sz="2400" b="0" i="0" u="none" strike="noStrike" cap="none">
                <a:solidFill>
                  <a:srgbClr val="000000"/>
                </a:solidFill>
                <a:latin typeface="Arial"/>
                <a:ea typeface="Arial"/>
                <a:cs typeface="Arial"/>
                <a:sym typeface="Arial"/>
              </a:rPr>
              <a:t>urried</a:t>
            </a:r>
            <a:endParaRPr sz="2400" b="0" i="0" u="none" strike="noStrike" cap="none">
              <a:solidFill>
                <a:srgbClr val="000000"/>
              </a:solidFill>
              <a:latin typeface="Arial"/>
              <a:ea typeface="Arial"/>
              <a:cs typeface="Arial"/>
              <a:sym typeface="Arial"/>
            </a:endParaRPr>
          </a:p>
        </p:txBody>
      </p:sp>
      <p:pic>
        <p:nvPicPr>
          <p:cNvPr id="272" name="Google Shape;272;p35"/>
          <p:cNvPicPr preferRelativeResize="0"/>
          <p:nvPr/>
        </p:nvPicPr>
        <p:blipFill>
          <a:blip r:embed="rId8">
            <a:alphaModFix/>
          </a:blip>
          <a:stretch>
            <a:fillRect/>
          </a:stretch>
        </p:blipFill>
        <p:spPr>
          <a:xfrm>
            <a:off x="5976850" y="983450"/>
            <a:ext cx="2534099" cy="2810245"/>
          </a:xfrm>
          <a:prstGeom prst="rect">
            <a:avLst/>
          </a:prstGeom>
          <a:noFill/>
          <a:ln>
            <a:noFill/>
          </a:ln>
        </p:spPr>
      </p:pic>
      <p:sp>
        <p:nvSpPr>
          <p:cNvPr id="273" name="Google Shape;273;p35"/>
          <p:cNvSpPr txBox="1"/>
          <p:nvPr/>
        </p:nvSpPr>
        <p:spPr>
          <a:xfrm>
            <a:off x="6786294" y="3793702"/>
            <a:ext cx="2662500" cy="621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400"/>
              <a:t>valproate</a:t>
            </a:r>
            <a:endParaRPr sz="2400" b="0" i="0" strike="noStrike" cap="none">
              <a:solidFill>
                <a:srgbClr val="000000"/>
              </a:solidFill>
              <a:latin typeface="Arial"/>
              <a:ea typeface="Arial"/>
              <a:cs typeface="Arial"/>
              <a:sym typeface="Arial"/>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78" name="Google Shape;278;p36"/>
          <p:cNvGrpSpPr/>
          <p:nvPr/>
        </p:nvGrpSpPr>
        <p:grpSpPr>
          <a:xfrm>
            <a:off x="471425" y="1544890"/>
            <a:ext cx="2266186" cy="1893767"/>
            <a:chOff x="-3811898" y="296698"/>
            <a:chExt cx="3506400" cy="2585700"/>
          </a:xfrm>
        </p:grpSpPr>
        <p:sp>
          <p:nvSpPr>
            <p:cNvPr id="279" name="Google Shape;279;p36"/>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0" name="Google Shape;280;p36"/>
            <p:cNvGrpSpPr/>
            <p:nvPr/>
          </p:nvGrpSpPr>
          <p:grpSpPr>
            <a:xfrm>
              <a:off x="-2876086" y="1193251"/>
              <a:ext cx="1634417" cy="1662716"/>
              <a:chOff x="-708549" y="-1713557"/>
              <a:chExt cx="1634417" cy="2633379"/>
            </a:xfrm>
          </p:grpSpPr>
          <p:grpSp>
            <p:nvGrpSpPr>
              <p:cNvPr id="281" name="Google Shape;281;p36"/>
              <p:cNvGrpSpPr/>
              <p:nvPr/>
            </p:nvGrpSpPr>
            <p:grpSpPr>
              <a:xfrm>
                <a:off x="-696683" y="-1104667"/>
                <a:ext cx="1622550" cy="2024489"/>
                <a:chOff x="-144233" y="2152883"/>
                <a:chExt cx="1622550" cy="2024489"/>
              </a:xfrm>
            </p:grpSpPr>
            <p:grpSp>
              <p:nvGrpSpPr>
                <p:cNvPr id="282" name="Google Shape;282;p36"/>
                <p:cNvGrpSpPr/>
                <p:nvPr/>
              </p:nvGrpSpPr>
              <p:grpSpPr>
                <a:xfrm rot="-5400000">
                  <a:off x="-41842" y="2657213"/>
                  <a:ext cx="1424641" cy="1615677"/>
                  <a:chOff x="10901423" y="-15665848"/>
                  <a:chExt cx="4433990" cy="5845432"/>
                </a:xfrm>
              </p:grpSpPr>
              <p:pic>
                <p:nvPicPr>
                  <p:cNvPr id="283" name="Google Shape;283;p36" descr="clipped result image"/>
                  <p:cNvPicPr preferRelativeResize="0"/>
                  <p:nvPr/>
                </p:nvPicPr>
                <p:blipFill rotWithShape="1">
                  <a:blip r:embed="rId3">
                    <a:alphaModFix/>
                  </a:blip>
                  <a:srcRect/>
                  <a:stretch/>
                </p:blipFill>
                <p:spPr>
                  <a:xfrm>
                    <a:off x="12729472" y="-15665848"/>
                    <a:ext cx="2605942" cy="5834203"/>
                  </a:xfrm>
                  <a:prstGeom prst="rect">
                    <a:avLst/>
                  </a:prstGeom>
                  <a:noFill/>
                  <a:ln>
                    <a:noFill/>
                  </a:ln>
                </p:spPr>
              </p:pic>
              <p:pic>
                <p:nvPicPr>
                  <p:cNvPr id="284" name="Google Shape;284;p36" descr="clipped result image"/>
                  <p:cNvPicPr preferRelativeResize="0"/>
                  <p:nvPr/>
                </p:nvPicPr>
                <p:blipFill rotWithShape="1">
                  <a:blip r:embed="rId4">
                    <a:alphaModFix/>
                  </a:blip>
                  <a:srcRect/>
                  <a:stretch/>
                </p:blipFill>
                <p:spPr>
                  <a:xfrm>
                    <a:off x="10901423" y="-15654618"/>
                    <a:ext cx="2625389" cy="5834203"/>
                  </a:xfrm>
                  <a:prstGeom prst="rect">
                    <a:avLst/>
                  </a:prstGeom>
                  <a:noFill/>
                  <a:ln>
                    <a:noFill/>
                  </a:ln>
                </p:spPr>
              </p:pic>
            </p:grpSp>
            <p:pic>
              <p:nvPicPr>
                <p:cNvPr id="285" name="Google Shape;285;p36" descr="clipped result image"/>
                <p:cNvPicPr preferRelativeResize="0"/>
                <p:nvPr/>
              </p:nvPicPr>
              <p:blipFill rotWithShape="1">
                <a:blip r:embed="rId5">
                  <a:alphaModFix/>
                </a:blip>
                <a:srcRect/>
                <a:stretch/>
              </p:blipFill>
              <p:spPr>
                <a:xfrm rot="-5400000">
                  <a:off x="243410" y="1765240"/>
                  <a:ext cx="837288" cy="1612574"/>
                </a:xfrm>
                <a:prstGeom prst="rect">
                  <a:avLst/>
                </a:prstGeom>
                <a:noFill/>
                <a:ln>
                  <a:noFill/>
                </a:ln>
              </p:spPr>
            </p:pic>
          </p:grpSp>
          <p:pic>
            <p:nvPicPr>
              <p:cNvPr id="286" name="Google Shape;286;p36" descr="clipped result image"/>
              <p:cNvPicPr preferRelativeResize="0"/>
              <p:nvPr/>
            </p:nvPicPr>
            <p:blipFill rotWithShape="1">
              <a:blip r:embed="rId6">
                <a:alphaModFix/>
              </a:blip>
              <a:srcRect/>
              <a:stretch/>
            </p:blipFill>
            <p:spPr>
              <a:xfrm rot="-5400000">
                <a:off x="-320906" y="-2101200"/>
                <a:ext cx="837288" cy="1612574"/>
              </a:xfrm>
              <a:prstGeom prst="rect">
                <a:avLst/>
              </a:prstGeom>
              <a:noFill/>
              <a:ln>
                <a:noFill/>
              </a:ln>
            </p:spPr>
          </p:pic>
        </p:grpSp>
      </p:grpSp>
      <p:sp>
        <p:nvSpPr>
          <p:cNvPr id="287" name="Google Shape;287;p36"/>
          <p:cNvSpPr/>
          <p:nvPr/>
        </p:nvSpPr>
        <p:spPr>
          <a:xfrm rot="10800000" flipH="1">
            <a:off x="3132192" y="1605976"/>
            <a:ext cx="2534100" cy="194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8" name="Google Shape;288;p36" descr="clipped result image"/>
          <p:cNvPicPr preferRelativeResize="0"/>
          <p:nvPr/>
        </p:nvPicPr>
        <p:blipFill rotWithShape="1">
          <a:blip r:embed="rId7">
            <a:alphaModFix/>
          </a:blip>
          <a:srcRect/>
          <a:stretch/>
        </p:blipFill>
        <p:spPr>
          <a:xfrm>
            <a:off x="3859341" y="2128157"/>
            <a:ext cx="1087977" cy="1080040"/>
          </a:xfrm>
          <a:prstGeom prst="rect">
            <a:avLst/>
          </a:prstGeom>
          <a:noFill/>
          <a:ln>
            <a:noFill/>
          </a:ln>
        </p:spPr>
      </p:pic>
      <p:sp>
        <p:nvSpPr>
          <p:cNvPr id="289" name="Google Shape;289;p36"/>
          <p:cNvSpPr txBox="1"/>
          <p:nvPr/>
        </p:nvSpPr>
        <p:spPr>
          <a:xfrm>
            <a:off x="858572" y="884576"/>
            <a:ext cx="5694000" cy="21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800"/>
              <a:t>in</a:t>
            </a:r>
            <a:r>
              <a:rPr lang="en" sz="2800" b="1" u="sng"/>
              <a:t>H</a:t>
            </a:r>
            <a:r>
              <a:rPr lang="en" sz="2800"/>
              <a:t>ibition</a:t>
            </a:r>
            <a:endParaRPr sz="2800" b="0" i="0" u="none" strike="noStrike" cap="none">
              <a:solidFill>
                <a:srgbClr val="000000"/>
              </a:solidFill>
              <a:latin typeface="Arial"/>
              <a:ea typeface="Arial"/>
              <a:cs typeface="Arial"/>
              <a:sym typeface="Arial"/>
            </a:endParaRPr>
          </a:p>
        </p:txBody>
      </p:sp>
      <p:sp>
        <p:nvSpPr>
          <p:cNvPr id="290" name="Google Shape;290;p36"/>
          <p:cNvSpPr txBox="1"/>
          <p:nvPr/>
        </p:nvSpPr>
        <p:spPr>
          <a:xfrm>
            <a:off x="3548895" y="900450"/>
            <a:ext cx="1923300" cy="21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800"/>
              <a:t>in</a:t>
            </a:r>
            <a:r>
              <a:rPr lang="en" sz="2800" b="1" u="sng"/>
              <a:t>D</a:t>
            </a:r>
            <a:r>
              <a:rPr lang="en" sz="2800"/>
              <a:t>uction</a:t>
            </a:r>
            <a:endParaRPr sz="2800" b="0" i="0" u="none" strike="noStrike" cap="none">
              <a:solidFill>
                <a:srgbClr val="000000"/>
              </a:solidFill>
              <a:latin typeface="Arial"/>
              <a:ea typeface="Arial"/>
              <a:cs typeface="Arial"/>
              <a:sym typeface="Arial"/>
            </a:endParaRPr>
          </a:p>
        </p:txBody>
      </p:sp>
      <p:sp>
        <p:nvSpPr>
          <p:cNvPr id="291" name="Google Shape;291;p36"/>
          <p:cNvSpPr txBox="1"/>
          <p:nvPr/>
        </p:nvSpPr>
        <p:spPr>
          <a:xfrm>
            <a:off x="3811244" y="3561427"/>
            <a:ext cx="2662500" cy="621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400" b="1" i="0" u="sng" strike="noStrike" cap="none">
                <a:solidFill>
                  <a:srgbClr val="000000"/>
                </a:solidFill>
                <a:latin typeface="Arial"/>
                <a:ea typeface="Arial"/>
                <a:cs typeface="Arial"/>
                <a:sym typeface="Arial"/>
              </a:rPr>
              <a:t>D</a:t>
            </a:r>
            <a:r>
              <a:rPr lang="en" sz="2400" b="0" i="0" u="none" strike="noStrike" cap="none">
                <a:solidFill>
                  <a:srgbClr val="000000"/>
                </a:solidFill>
                <a:latin typeface="Arial"/>
                <a:ea typeface="Arial"/>
                <a:cs typeface="Arial"/>
                <a:sym typeface="Arial"/>
              </a:rPr>
              <a:t>own </a:t>
            </a:r>
            <a:r>
              <a:rPr lang="en" sz="2400"/>
              <a:t>&amp;</a:t>
            </a:r>
            <a:r>
              <a:rPr lang="en"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2400" b="1" i="0" u="sng" strike="noStrike" cap="none">
                <a:solidFill>
                  <a:srgbClr val="000000"/>
                </a:solidFill>
                <a:latin typeface="Arial"/>
                <a:ea typeface="Arial"/>
                <a:cs typeface="Arial"/>
                <a:sym typeface="Arial"/>
              </a:rPr>
              <a:t>D</a:t>
            </a:r>
            <a:r>
              <a:rPr lang="en" sz="2400" b="0" i="0" u="none" strike="noStrike" cap="none">
                <a:solidFill>
                  <a:srgbClr val="000000"/>
                </a:solidFill>
                <a:latin typeface="Arial"/>
                <a:ea typeface="Arial"/>
                <a:cs typeface="Arial"/>
                <a:sym typeface="Arial"/>
              </a:rPr>
              <a:t>elayed </a:t>
            </a:r>
            <a:endParaRPr sz="2400" b="0" i="0" u="none" strike="noStrike" cap="none">
              <a:solidFill>
                <a:srgbClr val="000000"/>
              </a:solidFill>
              <a:latin typeface="Arial"/>
              <a:ea typeface="Arial"/>
              <a:cs typeface="Arial"/>
              <a:sym typeface="Arial"/>
            </a:endParaRPr>
          </a:p>
        </p:txBody>
      </p:sp>
      <p:sp>
        <p:nvSpPr>
          <p:cNvPr id="292" name="Google Shape;292;p36"/>
          <p:cNvSpPr txBox="1"/>
          <p:nvPr/>
        </p:nvSpPr>
        <p:spPr>
          <a:xfrm>
            <a:off x="1015785" y="3545552"/>
            <a:ext cx="2655600" cy="32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400" b="1" i="0" u="sng" strike="noStrike" cap="none">
                <a:solidFill>
                  <a:srgbClr val="000000"/>
                </a:solidFill>
                <a:latin typeface="Arial"/>
                <a:ea typeface="Arial"/>
                <a:cs typeface="Arial"/>
                <a:sym typeface="Arial"/>
              </a:rPr>
              <a:t>H</a:t>
            </a:r>
            <a:r>
              <a:rPr lang="en" sz="2400" b="0" i="0" u="none" strike="noStrike" cap="none">
                <a:solidFill>
                  <a:srgbClr val="000000"/>
                </a:solidFill>
                <a:latin typeface="Arial"/>
                <a:ea typeface="Arial"/>
                <a:cs typeface="Arial"/>
                <a:sym typeface="Arial"/>
              </a:rPr>
              <a:t>igh </a:t>
            </a:r>
            <a:r>
              <a:rPr lang="en" sz="2400"/>
              <a:t>&amp;</a:t>
            </a:r>
            <a:endParaRPr sz="2400"/>
          </a:p>
          <a:p>
            <a:pPr marL="0" marR="0" lvl="0" indent="0" algn="l" rtl="0">
              <a:lnSpc>
                <a:spcPct val="100000"/>
              </a:lnSpc>
              <a:spcBef>
                <a:spcPts val="0"/>
              </a:spcBef>
              <a:spcAft>
                <a:spcPts val="0"/>
              </a:spcAft>
              <a:buClr>
                <a:srgbClr val="000000"/>
              </a:buClr>
              <a:buSzPts val="1100"/>
              <a:buFont typeface="Arial"/>
              <a:buNone/>
            </a:pPr>
            <a:r>
              <a:rPr lang="en" sz="2400" b="1" i="0" u="sng" strike="noStrike" cap="none">
                <a:solidFill>
                  <a:srgbClr val="000000"/>
                </a:solidFill>
                <a:latin typeface="Arial"/>
                <a:ea typeface="Arial"/>
                <a:cs typeface="Arial"/>
                <a:sym typeface="Arial"/>
              </a:rPr>
              <a:t>H</a:t>
            </a:r>
            <a:r>
              <a:rPr lang="en" sz="2400" b="0" i="0" u="none" strike="noStrike" cap="none">
                <a:solidFill>
                  <a:srgbClr val="000000"/>
                </a:solidFill>
                <a:latin typeface="Arial"/>
                <a:ea typeface="Arial"/>
                <a:cs typeface="Arial"/>
                <a:sym typeface="Arial"/>
              </a:rPr>
              <a:t>urried</a:t>
            </a:r>
            <a:endParaRPr sz="2400" b="0" i="0" u="none" strike="noStrike" cap="none">
              <a:solidFill>
                <a:srgbClr val="000000"/>
              </a:solidFill>
              <a:latin typeface="Arial"/>
              <a:ea typeface="Arial"/>
              <a:cs typeface="Arial"/>
              <a:sym typeface="Arial"/>
            </a:endParaRPr>
          </a:p>
        </p:txBody>
      </p:sp>
      <p:pic>
        <p:nvPicPr>
          <p:cNvPr id="293" name="Google Shape;293;p36"/>
          <p:cNvPicPr preferRelativeResize="0"/>
          <p:nvPr/>
        </p:nvPicPr>
        <p:blipFill>
          <a:blip r:embed="rId8">
            <a:alphaModFix/>
          </a:blip>
          <a:stretch>
            <a:fillRect/>
          </a:stretch>
        </p:blipFill>
        <p:spPr>
          <a:xfrm>
            <a:off x="5976850" y="983450"/>
            <a:ext cx="2534099" cy="2810245"/>
          </a:xfrm>
          <a:prstGeom prst="rect">
            <a:avLst/>
          </a:prstGeom>
          <a:noFill/>
          <a:ln>
            <a:noFill/>
          </a:ln>
        </p:spPr>
      </p:pic>
      <p:sp>
        <p:nvSpPr>
          <p:cNvPr id="294" name="Google Shape;294;p36"/>
          <p:cNvSpPr txBox="1"/>
          <p:nvPr/>
        </p:nvSpPr>
        <p:spPr>
          <a:xfrm>
            <a:off x="6786294" y="3793702"/>
            <a:ext cx="2662500" cy="621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400"/>
              <a:t>valproate</a:t>
            </a:r>
            <a:endParaRPr sz="2400" b="0" i="0" strike="noStrike" cap="none">
              <a:solidFill>
                <a:srgbClr val="000000"/>
              </a:solidFill>
              <a:latin typeface="Arial"/>
              <a:ea typeface="Arial"/>
              <a:cs typeface="Arial"/>
              <a:sym typeface="Arial"/>
            </a:endParaRPr>
          </a:p>
        </p:txBody>
      </p:sp>
      <p:grpSp>
        <p:nvGrpSpPr>
          <p:cNvPr id="295" name="Google Shape;295;p36"/>
          <p:cNvGrpSpPr/>
          <p:nvPr/>
        </p:nvGrpSpPr>
        <p:grpSpPr>
          <a:xfrm>
            <a:off x="7195852" y="900440"/>
            <a:ext cx="443209" cy="370272"/>
            <a:chOff x="-3811898" y="296698"/>
            <a:chExt cx="3506400" cy="2585700"/>
          </a:xfrm>
        </p:grpSpPr>
        <p:sp>
          <p:nvSpPr>
            <p:cNvPr id="296" name="Google Shape;296;p36"/>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7" name="Google Shape;297;p36"/>
            <p:cNvGrpSpPr/>
            <p:nvPr/>
          </p:nvGrpSpPr>
          <p:grpSpPr>
            <a:xfrm>
              <a:off x="-2876086" y="1193251"/>
              <a:ext cx="1634417" cy="1662716"/>
              <a:chOff x="-708549" y="-1713557"/>
              <a:chExt cx="1634417" cy="2633379"/>
            </a:xfrm>
          </p:grpSpPr>
          <p:grpSp>
            <p:nvGrpSpPr>
              <p:cNvPr id="298" name="Google Shape;298;p36"/>
              <p:cNvGrpSpPr/>
              <p:nvPr/>
            </p:nvGrpSpPr>
            <p:grpSpPr>
              <a:xfrm>
                <a:off x="-696683" y="-1104667"/>
                <a:ext cx="1622550" cy="2024489"/>
                <a:chOff x="-144233" y="2152883"/>
                <a:chExt cx="1622550" cy="2024489"/>
              </a:xfrm>
            </p:grpSpPr>
            <p:grpSp>
              <p:nvGrpSpPr>
                <p:cNvPr id="299" name="Google Shape;299;p36"/>
                <p:cNvGrpSpPr/>
                <p:nvPr/>
              </p:nvGrpSpPr>
              <p:grpSpPr>
                <a:xfrm rot="-5400000">
                  <a:off x="-41842" y="2657213"/>
                  <a:ext cx="1424641" cy="1615677"/>
                  <a:chOff x="10901423" y="-15665848"/>
                  <a:chExt cx="4433990" cy="5845432"/>
                </a:xfrm>
              </p:grpSpPr>
              <p:pic>
                <p:nvPicPr>
                  <p:cNvPr id="300" name="Google Shape;300;p36" descr="clipped result image"/>
                  <p:cNvPicPr preferRelativeResize="0"/>
                  <p:nvPr/>
                </p:nvPicPr>
                <p:blipFill rotWithShape="1">
                  <a:blip r:embed="rId3">
                    <a:alphaModFix/>
                  </a:blip>
                  <a:srcRect/>
                  <a:stretch/>
                </p:blipFill>
                <p:spPr>
                  <a:xfrm>
                    <a:off x="12729472" y="-15665848"/>
                    <a:ext cx="2605942" cy="5834203"/>
                  </a:xfrm>
                  <a:prstGeom prst="rect">
                    <a:avLst/>
                  </a:prstGeom>
                  <a:noFill/>
                  <a:ln>
                    <a:noFill/>
                  </a:ln>
                </p:spPr>
              </p:pic>
              <p:pic>
                <p:nvPicPr>
                  <p:cNvPr id="301" name="Google Shape;301;p36" descr="clipped result image"/>
                  <p:cNvPicPr preferRelativeResize="0"/>
                  <p:nvPr/>
                </p:nvPicPr>
                <p:blipFill rotWithShape="1">
                  <a:blip r:embed="rId4">
                    <a:alphaModFix/>
                  </a:blip>
                  <a:srcRect/>
                  <a:stretch/>
                </p:blipFill>
                <p:spPr>
                  <a:xfrm>
                    <a:off x="10901423" y="-15654618"/>
                    <a:ext cx="2625389" cy="5834203"/>
                  </a:xfrm>
                  <a:prstGeom prst="rect">
                    <a:avLst/>
                  </a:prstGeom>
                  <a:noFill/>
                  <a:ln>
                    <a:noFill/>
                  </a:ln>
                </p:spPr>
              </p:pic>
            </p:grpSp>
            <p:pic>
              <p:nvPicPr>
                <p:cNvPr id="302" name="Google Shape;302;p36" descr="clipped result image"/>
                <p:cNvPicPr preferRelativeResize="0"/>
                <p:nvPr/>
              </p:nvPicPr>
              <p:blipFill rotWithShape="1">
                <a:blip r:embed="rId5">
                  <a:alphaModFix/>
                </a:blip>
                <a:srcRect/>
                <a:stretch/>
              </p:blipFill>
              <p:spPr>
                <a:xfrm rot="-5400000">
                  <a:off x="243410" y="1765240"/>
                  <a:ext cx="837288" cy="1612574"/>
                </a:xfrm>
                <a:prstGeom prst="rect">
                  <a:avLst/>
                </a:prstGeom>
                <a:noFill/>
                <a:ln>
                  <a:noFill/>
                </a:ln>
              </p:spPr>
            </p:pic>
          </p:grpSp>
          <p:pic>
            <p:nvPicPr>
              <p:cNvPr id="303" name="Google Shape;303;p36" descr="clipped result image"/>
              <p:cNvPicPr preferRelativeResize="0"/>
              <p:nvPr/>
            </p:nvPicPr>
            <p:blipFill rotWithShape="1">
              <a:blip r:embed="rId6">
                <a:alphaModFix/>
              </a:blip>
              <a:srcRect/>
              <a:stretch/>
            </p:blipFill>
            <p:spPr>
              <a:xfrm rot="-5400000">
                <a:off x="-320906" y="-2101200"/>
                <a:ext cx="837288" cy="1612574"/>
              </a:xfrm>
              <a:prstGeom prst="rect">
                <a:avLst/>
              </a:prstGeom>
              <a:noFill/>
              <a:ln>
                <a:noFill/>
              </a:ln>
            </p:spPr>
          </p:pic>
        </p:grpSp>
      </p:grpSp>
      <p:sp>
        <p:nvSpPr>
          <p:cNvPr id="304" name="Google Shape;304;p36"/>
          <p:cNvSpPr txBox="1"/>
          <p:nvPr/>
        </p:nvSpPr>
        <p:spPr>
          <a:xfrm>
            <a:off x="7605419" y="900452"/>
            <a:ext cx="2662500" cy="621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800"/>
              <a:t>UGT</a:t>
            </a:r>
            <a:endParaRPr sz="1800" b="0" i="0" strike="noStrike" cap="none">
              <a:solidFill>
                <a:srgbClr val="000000"/>
              </a:solidFill>
              <a:latin typeface="Arial"/>
              <a:ea typeface="Arial"/>
              <a:cs typeface="Arial"/>
              <a:sym typeface="Arial"/>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3"/>
          <p:cNvPicPr preferRelativeResize="0"/>
          <p:nvPr/>
        </p:nvPicPr>
        <p:blipFill rotWithShape="1">
          <a:blip r:embed="rId3">
            <a:alphaModFix/>
          </a:blip>
          <a:srcRect t="6706" b="26093"/>
          <a:stretch/>
        </p:blipFill>
        <p:spPr>
          <a:xfrm>
            <a:off x="2759925" y="850900"/>
            <a:ext cx="3964724" cy="3880574"/>
          </a:xfrm>
          <a:prstGeom prst="rect">
            <a:avLst/>
          </a:prstGeom>
          <a:noFill/>
          <a:ln>
            <a:noFill/>
          </a:ln>
        </p:spPr>
      </p:pic>
      <p:sp>
        <p:nvSpPr>
          <p:cNvPr id="213" name="Google Shape;213;p33"/>
          <p:cNvSpPr txBox="1"/>
          <p:nvPr/>
        </p:nvSpPr>
        <p:spPr>
          <a:xfrm>
            <a:off x="6694250" y="1707100"/>
            <a:ext cx="1919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Voltage-sensitive sodium channel blocker</a:t>
            </a:r>
            <a:endParaRPr>
              <a:solidFill>
                <a:schemeClr val="dk1"/>
              </a:solidFill>
            </a:endParaRPr>
          </a:p>
          <a:p>
            <a:pPr marL="0" lvl="0" indent="0" algn="l" rtl="0">
              <a:spcBef>
                <a:spcPts val="0"/>
              </a:spcBef>
              <a:spcAft>
                <a:spcPts val="0"/>
              </a:spcAft>
              <a:buClr>
                <a:schemeClr val="dk1"/>
              </a:buClr>
              <a:buSzPts val="1400"/>
              <a:buFont typeface="Arial"/>
              <a:buNone/>
            </a:pPr>
            <a:endParaRPr sz="3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a:p>
        </p:txBody>
      </p:sp>
      <p:sp>
        <p:nvSpPr>
          <p:cNvPr id="214" name="Google Shape;214;p33"/>
          <p:cNvSpPr txBox="1"/>
          <p:nvPr/>
        </p:nvSpPr>
        <p:spPr>
          <a:xfrm>
            <a:off x="6465075" y="3687950"/>
            <a:ext cx="1919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enhances GABA (inhibitory)</a:t>
            </a:r>
            <a:endParaRPr>
              <a:solidFill>
                <a:schemeClr val="dk1"/>
              </a:solidFill>
            </a:endParaRPr>
          </a:p>
          <a:p>
            <a:pPr marL="0" lvl="0" indent="0" algn="l" rtl="0">
              <a:spcBef>
                <a:spcPts val="0"/>
              </a:spcBef>
              <a:spcAft>
                <a:spcPts val="0"/>
              </a:spcAft>
              <a:buClr>
                <a:schemeClr val="dk1"/>
              </a:buClr>
              <a:buSzPts val="1400"/>
              <a:buFont typeface="Arial"/>
              <a:buNone/>
            </a:pPr>
            <a:endParaRPr sz="3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a:p>
        </p:txBody>
      </p:sp>
      <p:sp>
        <p:nvSpPr>
          <p:cNvPr id="215" name="Google Shape;215;p33"/>
          <p:cNvSpPr txBox="1"/>
          <p:nvPr/>
        </p:nvSpPr>
        <p:spPr>
          <a:xfrm>
            <a:off x="822075" y="3489200"/>
            <a:ext cx="1919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blocks glutamate (blocks excitatory)</a:t>
            </a:r>
            <a:endParaRPr>
              <a:solidFill>
                <a:schemeClr val="dk1"/>
              </a:solidFill>
            </a:endParaRPr>
          </a:p>
          <a:p>
            <a:pPr marL="0" lvl="0" indent="0" algn="l" rtl="0">
              <a:spcBef>
                <a:spcPts val="0"/>
              </a:spcBef>
              <a:spcAft>
                <a:spcPts val="0"/>
              </a:spcAft>
              <a:buClr>
                <a:schemeClr val="dk1"/>
              </a:buClr>
              <a:buSzPts val="1400"/>
              <a:buFont typeface="Arial"/>
              <a:buNone/>
            </a:pPr>
            <a:endParaRPr sz="3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a:p>
        </p:txBody>
      </p:sp>
      <p:sp>
        <p:nvSpPr>
          <p:cNvPr id="216" name="Google Shape;216;p33"/>
          <p:cNvSpPr txBox="1"/>
          <p:nvPr/>
        </p:nvSpPr>
        <p:spPr>
          <a:xfrm>
            <a:off x="1003575" y="1707100"/>
            <a:ext cx="1919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Voltage-sensitive calcium channel blocker</a:t>
            </a:r>
            <a:endParaRPr>
              <a:solidFill>
                <a:schemeClr val="dk1"/>
              </a:solidFill>
            </a:endParaRPr>
          </a:p>
          <a:p>
            <a:pPr marL="0" lvl="0" indent="0" algn="l" rtl="0">
              <a:spcBef>
                <a:spcPts val="0"/>
              </a:spcBef>
              <a:spcAft>
                <a:spcPts val="0"/>
              </a:spcAft>
              <a:buClr>
                <a:schemeClr val="dk1"/>
              </a:buClr>
              <a:buSzPts val="1400"/>
              <a:buFont typeface="Arial"/>
              <a:buNone/>
            </a:pPr>
            <a:endParaRPr sz="3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a:p>
        </p:txBody>
      </p:sp>
      <p:grpSp>
        <p:nvGrpSpPr>
          <p:cNvPr id="218" name="Google Shape;218;p33"/>
          <p:cNvGrpSpPr/>
          <p:nvPr/>
        </p:nvGrpSpPr>
        <p:grpSpPr>
          <a:xfrm>
            <a:off x="0" y="-3998"/>
            <a:ext cx="9144000" cy="665998"/>
            <a:chOff x="0" y="524750"/>
            <a:chExt cx="9144000" cy="665998"/>
          </a:xfrm>
        </p:grpSpPr>
        <p:sp>
          <p:nvSpPr>
            <p:cNvPr id="219" name="Google Shape;219;p33"/>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3"/>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grpSp>
        <p:nvGrpSpPr>
          <p:cNvPr id="221" name="Google Shape;221;p33"/>
          <p:cNvGrpSpPr/>
          <p:nvPr/>
        </p:nvGrpSpPr>
        <p:grpSpPr>
          <a:xfrm>
            <a:off x="3901815" y="738201"/>
            <a:ext cx="1245123" cy="1040486"/>
            <a:chOff x="-3811898" y="296698"/>
            <a:chExt cx="3506400" cy="2585700"/>
          </a:xfrm>
        </p:grpSpPr>
        <p:sp>
          <p:nvSpPr>
            <p:cNvPr id="222" name="Google Shape;222;p33"/>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3" name="Google Shape;223;p33"/>
            <p:cNvGrpSpPr/>
            <p:nvPr/>
          </p:nvGrpSpPr>
          <p:grpSpPr>
            <a:xfrm>
              <a:off x="-2876086" y="1193251"/>
              <a:ext cx="1634417" cy="1662716"/>
              <a:chOff x="-708549" y="-1713557"/>
              <a:chExt cx="1634417" cy="2633379"/>
            </a:xfrm>
          </p:grpSpPr>
          <p:grpSp>
            <p:nvGrpSpPr>
              <p:cNvPr id="224" name="Google Shape;224;p33"/>
              <p:cNvGrpSpPr/>
              <p:nvPr/>
            </p:nvGrpSpPr>
            <p:grpSpPr>
              <a:xfrm>
                <a:off x="-696683" y="-1104667"/>
                <a:ext cx="1622550" cy="2024489"/>
                <a:chOff x="-144233" y="2152883"/>
                <a:chExt cx="1622550" cy="2024489"/>
              </a:xfrm>
            </p:grpSpPr>
            <p:grpSp>
              <p:nvGrpSpPr>
                <p:cNvPr id="225" name="Google Shape;225;p33"/>
                <p:cNvGrpSpPr/>
                <p:nvPr/>
              </p:nvGrpSpPr>
              <p:grpSpPr>
                <a:xfrm rot="-5400000">
                  <a:off x="-41842" y="2657213"/>
                  <a:ext cx="1424641" cy="1615677"/>
                  <a:chOff x="10901423" y="-15665848"/>
                  <a:chExt cx="4433990" cy="5845432"/>
                </a:xfrm>
              </p:grpSpPr>
              <p:pic>
                <p:nvPicPr>
                  <p:cNvPr id="226" name="Google Shape;226;p33"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227" name="Google Shape;227;p33"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228" name="Google Shape;228;p33"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229" name="Google Shape;229;p33"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sp>
        <p:nvSpPr>
          <p:cNvPr id="230" name="Google Shape;230;p33"/>
          <p:cNvSpPr txBox="1"/>
          <p:nvPr/>
        </p:nvSpPr>
        <p:spPr>
          <a:xfrm>
            <a:off x="4243125" y="819150"/>
            <a:ext cx="1919400" cy="6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UGT</a:t>
            </a:r>
            <a:endParaRPr b="1">
              <a:solidFill>
                <a:schemeClr val="dk1"/>
              </a:solidFill>
            </a:endParaRPr>
          </a:p>
          <a:p>
            <a:pPr marL="0" lvl="0" indent="0" algn="l" rtl="0">
              <a:spcBef>
                <a:spcPts val="0"/>
              </a:spcBef>
              <a:spcAft>
                <a:spcPts val="0"/>
              </a:spcAft>
              <a:buClr>
                <a:schemeClr val="dk1"/>
              </a:buClr>
              <a:buSzPts val="1400"/>
              <a:buFont typeface="Arial"/>
              <a:buNone/>
            </a:pPr>
            <a:endParaRPr sz="3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a:p>
        </p:txBody>
      </p:sp>
      <p:sp>
        <p:nvSpPr>
          <p:cNvPr id="231" name="Google Shape;231;p33"/>
          <p:cNvSpPr/>
          <p:nvPr/>
        </p:nvSpPr>
        <p:spPr>
          <a:xfrm>
            <a:off x="3188413" y="1658938"/>
            <a:ext cx="2751300" cy="2751300"/>
          </a:xfrm>
          <a:prstGeom prst="ellipse">
            <a:avLst/>
          </a:prstGeom>
          <a:solidFill>
            <a:srgbClr val="62A8EB"/>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2" name="Google Shape;232;p33"/>
          <p:cNvPicPr preferRelativeResize="0"/>
          <p:nvPr/>
        </p:nvPicPr>
        <p:blipFill>
          <a:blip r:embed="rId8">
            <a:alphaModFix/>
          </a:blip>
          <a:stretch>
            <a:fillRect/>
          </a:stretch>
        </p:blipFill>
        <p:spPr>
          <a:xfrm>
            <a:off x="8095625" y="253975"/>
            <a:ext cx="778525" cy="863350"/>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37"/>
          <p:cNvPicPr preferRelativeResize="0"/>
          <p:nvPr/>
        </p:nvPicPr>
        <p:blipFill>
          <a:blip r:embed="rId3">
            <a:alphaModFix/>
          </a:blip>
          <a:stretch>
            <a:fillRect/>
          </a:stretch>
        </p:blipFill>
        <p:spPr>
          <a:xfrm>
            <a:off x="1101975" y="777875"/>
            <a:ext cx="6834651" cy="3935425"/>
          </a:xfrm>
          <a:prstGeom prst="rect">
            <a:avLst/>
          </a:prstGeom>
          <a:noFill/>
          <a:ln>
            <a:noFill/>
          </a:ln>
        </p:spPr>
      </p:pic>
      <p:sp>
        <p:nvSpPr>
          <p:cNvPr id="310" name="Google Shape;310;p37"/>
          <p:cNvSpPr txBox="1"/>
          <p:nvPr/>
        </p:nvSpPr>
        <p:spPr>
          <a:xfrm>
            <a:off x="822075" y="4758625"/>
            <a:ext cx="43770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a:solidFill>
                  <a:schemeClr val="dk1"/>
                </a:solidFill>
              </a:rPr>
              <a:t>Stahl’s Essential Psychopharmacology</a:t>
            </a:r>
            <a:endParaRPr sz="3500"/>
          </a:p>
        </p:txBody>
      </p:sp>
      <p:sp>
        <p:nvSpPr>
          <p:cNvPr id="311" name="Google Shape;311;p37"/>
          <p:cNvSpPr txBox="1"/>
          <p:nvPr/>
        </p:nvSpPr>
        <p:spPr>
          <a:xfrm>
            <a:off x="648275" y="32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nvGrpSpPr>
          <p:cNvPr id="312" name="Google Shape;312;p37"/>
          <p:cNvGrpSpPr/>
          <p:nvPr/>
        </p:nvGrpSpPr>
        <p:grpSpPr>
          <a:xfrm>
            <a:off x="0" y="-3998"/>
            <a:ext cx="9144000" cy="665998"/>
            <a:chOff x="0" y="524750"/>
            <a:chExt cx="9144000" cy="665998"/>
          </a:xfrm>
        </p:grpSpPr>
        <p:sp>
          <p:nvSpPr>
            <p:cNvPr id="313" name="Google Shape;313;p37"/>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7"/>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pic>
        <p:nvPicPr>
          <p:cNvPr id="315" name="Google Shape;315;p37"/>
          <p:cNvPicPr preferRelativeResize="0"/>
          <p:nvPr/>
        </p:nvPicPr>
        <p:blipFill>
          <a:blip r:embed="rId4">
            <a:alphaModFix/>
          </a:blip>
          <a:stretch>
            <a:fillRect/>
          </a:stretch>
        </p:blipFill>
        <p:spPr>
          <a:xfrm>
            <a:off x="8095625" y="253975"/>
            <a:ext cx="778525" cy="863350"/>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grpSp>
        <p:nvGrpSpPr>
          <p:cNvPr id="320" name="Google Shape;320;p38"/>
          <p:cNvGrpSpPr/>
          <p:nvPr/>
        </p:nvGrpSpPr>
        <p:grpSpPr>
          <a:xfrm>
            <a:off x="0" y="-3998"/>
            <a:ext cx="9144000" cy="665998"/>
            <a:chOff x="0" y="524750"/>
            <a:chExt cx="9144000" cy="665998"/>
          </a:xfrm>
        </p:grpSpPr>
        <p:sp>
          <p:nvSpPr>
            <p:cNvPr id="321" name="Google Shape;321;p38"/>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8"/>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323" name="Google Shape;323;p38"/>
          <p:cNvSpPr txBox="1"/>
          <p:nvPr/>
        </p:nvSpPr>
        <p:spPr>
          <a:xfrm>
            <a:off x="822075" y="4758625"/>
            <a:ext cx="43770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a:solidFill>
                  <a:schemeClr val="dk1"/>
                </a:solidFill>
              </a:rPr>
              <a:t>Stahl’s Essential Psychopharmacology</a:t>
            </a:r>
            <a:endParaRPr sz="3500"/>
          </a:p>
        </p:txBody>
      </p:sp>
      <p:pic>
        <p:nvPicPr>
          <p:cNvPr id="324" name="Google Shape;324;p38"/>
          <p:cNvPicPr preferRelativeResize="0"/>
          <p:nvPr/>
        </p:nvPicPr>
        <p:blipFill>
          <a:blip r:embed="rId3">
            <a:alphaModFix/>
          </a:blip>
          <a:stretch>
            <a:fillRect/>
          </a:stretch>
        </p:blipFill>
        <p:spPr>
          <a:xfrm>
            <a:off x="2935450" y="719137"/>
            <a:ext cx="3273093" cy="3878650"/>
          </a:xfrm>
          <a:prstGeom prst="rect">
            <a:avLst/>
          </a:prstGeom>
          <a:noFill/>
          <a:ln>
            <a:noFill/>
          </a:ln>
        </p:spPr>
      </p:pic>
      <p:pic>
        <p:nvPicPr>
          <p:cNvPr id="325" name="Google Shape;325;p38"/>
          <p:cNvPicPr preferRelativeResize="0"/>
          <p:nvPr/>
        </p:nvPicPr>
        <p:blipFill>
          <a:blip r:embed="rId4">
            <a:alphaModFix/>
          </a:blip>
          <a:stretch>
            <a:fillRect/>
          </a:stretch>
        </p:blipFill>
        <p:spPr>
          <a:xfrm>
            <a:off x="8095625" y="253975"/>
            <a:ext cx="778525" cy="863350"/>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9"/>
          <p:cNvPicPr preferRelativeResize="0"/>
          <p:nvPr/>
        </p:nvPicPr>
        <p:blipFill rotWithShape="1">
          <a:blip r:embed="rId3">
            <a:alphaModFix/>
          </a:blip>
          <a:srcRect r="28346"/>
          <a:stretch/>
        </p:blipFill>
        <p:spPr>
          <a:xfrm>
            <a:off x="4392550" y="679700"/>
            <a:ext cx="4572826" cy="4412126"/>
          </a:xfrm>
          <a:prstGeom prst="rect">
            <a:avLst/>
          </a:prstGeom>
          <a:noFill/>
          <a:ln>
            <a:noFill/>
          </a:ln>
        </p:spPr>
      </p:pic>
      <p:sp>
        <p:nvSpPr>
          <p:cNvPr id="331" name="Google Shape;331;p39"/>
          <p:cNvSpPr txBox="1"/>
          <p:nvPr/>
        </p:nvSpPr>
        <p:spPr>
          <a:xfrm>
            <a:off x="648275" y="743300"/>
            <a:ext cx="4233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Possible mechanisms</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Calming excitable neurons by</a:t>
            </a:r>
            <a:endParaRPr sz="16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inhibiting voltage-sensitive ion channels</a:t>
            </a:r>
            <a:endParaRPr sz="16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enhancing GABA and blocking glutamate</a:t>
            </a:r>
            <a:endParaRPr sz="1600">
              <a:solidFill>
                <a:schemeClr val="dk1"/>
              </a:solidFill>
            </a:endParaRPr>
          </a:p>
          <a:p>
            <a:pPr marL="457200" lvl="0" indent="-336550" algn="l" rtl="0">
              <a:spcBef>
                <a:spcPts val="0"/>
              </a:spcBef>
              <a:spcAft>
                <a:spcPts val="0"/>
              </a:spcAft>
              <a:buClr>
                <a:schemeClr val="dk1"/>
              </a:buClr>
              <a:buSzPts val="1700"/>
              <a:buChar char="●"/>
            </a:pPr>
            <a:r>
              <a:rPr lang="en" sz="1600">
                <a:solidFill>
                  <a:schemeClr val="dk1"/>
                </a:solidFill>
              </a:rPr>
              <a:t>Regulating downstream signal transduction cascades</a:t>
            </a:r>
            <a:r>
              <a:rPr lang="en" sz="1700">
                <a:solidFill>
                  <a:schemeClr val="dk1"/>
                </a:solidFill>
              </a:rPr>
              <a:t> </a:t>
            </a:r>
            <a:endParaRPr sz="3800"/>
          </a:p>
        </p:txBody>
      </p:sp>
      <p:grpSp>
        <p:nvGrpSpPr>
          <p:cNvPr id="332" name="Google Shape;332;p39"/>
          <p:cNvGrpSpPr/>
          <p:nvPr/>
        </p:nvGrpSpPr>
        <p:grpSpPr>
          <a:xfrm>
            <a:off x="0" y="-3998"/>
            <a:ext cx="9144000" cy="665998"/>
            <a:chOff x="0" y="524750"/>
            <a:chExt cx="9144000" cy="665998"/>
          </a:xfrm>
        </p:grpSpPr>
        <p:sp>
          <p:nvSpPr>
            <p:cNvPr id="333" name="Google Shape;333;p39"/>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9"/>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grpSp>
        <p:nvGrpSpPr>
          <p:cNvPr id="335" name="Google Shape;335;p39"/>
          <p:cNvGrpSpPr/>
          <p:nvPr/>
        </p:nvGrpSpPr>
        <p:grpSpPr>
          <a:xfrm>
            <a:off x="1500399" y="3005914"/>
            <a:ext cx="2516201" cy="1985317"/>
            <a:chOff x="1500399" y="3005914"/>
            <a:chExt cx="2516201" cy="1985317"/>
          </a:xfrm>
        </p:grpSpPr>
        <p:grpSp>
          <p:nvGrpSpPr>
            <p:cNvPr id="336" name="Google Shape;336;p39"/>
            <p:cNvGrpSpPr/>
            <p:nvPr/>
          </p:nvGrpSpPr>
          <p:grpSpPr>
            <a:xfrm>
              <a:off x="1980476" y="3009470"/>
              <a:ext cx="654996" cy="547393"/>
              <a:chOff x="-3811898" y="296698"/>
              <a:chExt cx="3506400" cy="2585700"/>
            </a:xfrm>
          </p:grpSpPr>
          <p:sp>
            <p:nvSpPr>
              <p:cNvPr id="337" name="Google Shape;337;p39"/>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8" name="Google Shape;338;p39"/>
              <p:cNvGrpSpPr/>
              <p:nvPr/>
            </p:nvGrpSpPr>
            <p:grpSpPr>
              <a:xfrm>
                <a:off x="-2876086" y="1193251"/>
                <a:ext cx="1634417" cy="1662716"/>
                <a:chOff x="-708549" y="-1713557"/>
                <a:chExt cx="1634417" cy="2633379"/>
              </a:xfrm>
            </p:grpSpPr>
            <p:grpSp>
              <p:nvGrpSpPr>
                <p:cNvPr id="339" name="Google Shape;339;p39"/>
                <p:cNvGrpSpPr/>
                <p:nvPr/>
              </p:nvGrpSpPr>
              <p:grpSpPr>
                <a:xfrm>
                  <a:off x="-696683" y="-1104667"/>
                  <a:ext cx="1622550" cy="2024489"/>
                  <a:chOff x="-144233" y="2152883"/>
                  <a:chExt cx="1622550" cy="2024489"/>
                </a:xfrm>
              </p:grpSpPr>
              <p:grpSp>
                <p:nvGrpSpPr>
                  <p:cNvPr id="340" name="Google Shape;340;p39"/>
                  <p:cNvGrpSpPr/>
                  <p:nvPr/>
                </p:nvGrpSpPr>
                <p:grpSpPr>
                  <a:xfrm rot="-5400000">
                    <a:off x="-41842" y="2657213"/>
                    <a:ext cx="1424641" cy="1615677"/>
                    <a:chOff x="10901423" y="-15665848"/>
                    <a:chExt cx="4433990" cy="5845432"/>
                  </a:xfrm>
                </p:grpSpPr>
                <p:pic>
                  <p:nvPicPr>
                    <p:cNvPr id="341" name="Google Shape;341;p39"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342" name="Google Shape;342;p39"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343" name="Google Shape;343;p39"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344" name="Google Shape;344;p39"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grpSp>
          <p:nvGrpSpPr>
            <p:cNvPr id="345" name="Google Shape;345;p39"/>
            <p:cNvGrpSpPr/>
            <p:nvPr/>
          </p:nvGrpSpPr>
          <p:grpSpPr>
            <a:xfrm>
              <a:off x="1500399" y="3005914"/>
              <a:ext cx="2516201" cy="1985317"/>
              <a:chOff x="1500399" y="3005914"/>
              <a:chExt cx="2516201" cy="1985317"/>
            </a:xfrm>
          </p:grpSpPr>
          <p:pic>
            <p:nvPicPr>
              <p:cNvPr id="346" name="Google Shape;346;p39"/>
              <p:cNvPicPr preferRelativeResize="0"/>
              <p:nvPr/>
            </p:nvPicPr>
            <p:blipFill>
              <a:blip r:embed="rId8">
                <a:alphaModFix/>
              </a:blip>
              <a:stretch>
                <a:fillRect/>
              </a:stretch>
            </p:blipFill>
            <p:spPr>
              <a:xfrm>
                <a:off x="1500399" y="3098155"/>
                <a:ext cx="1901300" cy="1893076"/>
              </a:xfrm>
              <a:prstGeom prst="rect">
                <a:avLst/>
              </a:prstGeom>
              <a:noFill/>
              <a:ln>
                <a:noFill/>
              </a:ln>
            </p:spPr>
          </p:pic>
          <p:sp>
            <p:nvSpPr>
              <p:cNvPr id="347" name="Google Shape;347;p39"/>
              <p:cNvSpPr txBox="1"/>
              <p:nvPr/>
            </p:nvSpPr>
            <p:spPr>
              <a:xfrm>
                <a:off x="2097200" y="3005914"/>
                <a:ext cx="1919400" cy="6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dk1"/>
                    </a:solidFill>
                  </a:rPr>
                  <a:t>UGT</a:t>
                </a:r>
                <a:endParaRPr sz="900" b="1">
                  <a:solidFill>
                    <a:schemeClr val="dk1"/>
                  </a:solidFill>
                </a:endParaRPr>
              </a:p>
              <a:p>
                <a:pPr marL="0" lvl="0" indent="0" algn="l" rtl="0">
                  <a:spcBef>
                    <a:spcPts val="0"/>
                  </a:spcBef>
                  <a:spcAft>
                    <a:spcPts val="0"/>
                  </a:spcAft>
                  <a:buClr>
                    <a:schemeClr val="dk1"/>
                  </a:buClr>
                  <a:buSzPts val="1400"/>
                  <a:buFont typeface="Arial"/>
                  <a:buNone/>
                </a:pPr>
                <a:endParaRPr sz="30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000"/>
              </a:p>
            </p:txBody>
          </p:sp>
        </p:grpSp>
      </p:gr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pSp>
        <p:nvGrpSpPr>
          <p:cNvPr id="352" name="Google Shape;352;p40"/>
          <p:cNvGrpSpPr/>
          <p:nvPr/>
        </p:nvGrpSpPr>
        <p:grpSpPr>
          <a:xfrm>
            <a:off x="2880281" y="837765"/>
            <a:ext cx="3698224" cy="4095791"/>
            <a:chOff x="3579073" y="10252722"/>
            <a:chExt cx="961252" cy="1064616"/>
          </a:xfrm>
        </p:grpSpPr>
        <p:pic>
          <p:nvPicPr>
            <p:cNvPr id="353" name="Google Shape;353;p40" descr="clipped result image"/>
            <p:cNvPicPr preferRelativeResize="0"/>
            <p:nvPr/>
          </p:nvPicPr>
          <p:blipFill rotWithShape="1">
            <a:blip r:embed="rId3">
              <a:alphaModFix/>
            </a:blip>
            <a:srcRect t="4085"/>
            <a:stretch/>
          </p:blipFill>
          <p:spPr>
            <a:xfrm>
              <a:off x="3579073" y="10252722"/>
              <a:ext cx="961252" cy="1064616"/>
            </a:xfrm>
            <a:prstGeom prst="rect">
              <a:avLst/>
            </a:prstGeom>
            <a:noFill/>
            <a:ln>
              <a:noFill/>
            </a:ln>
          </p:spPr>
        </p:pic>
        <p:sp>
          <p:nvSpPr>
            <p:cNvPr id="354" name="Google Shape;354;p40"/>
            <p:cNvSpPr txBox="1"/>
            <p:nvPr/>
          </p:nvSpPr>
          <p:spPr>
            <a:xfrm rot="393114">
              <a:off x="3707100" y="10662219"/>
              <a:ext cx="349684" cy="23462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800" b="1" i="0" u="none" strike="noStrike" cap="none">
                  <a:solidFill>
                    <a:srgbClr val="FFFFFF"/>
                  </a:solidFill>
                  <a:latin typeface="Arial"/>
                  <a:ea typeface="Arial"/>
                  <a:cs typeface="Arial"/>
                  <a:sym typeface="Arial"/>
                </a:rPr>
                <a:t>VPA</a:t>
              </a:r>
              <a:r>
                <a:rPr lang="en" sz="2400" b="1" i="0" u="none" strike="noStrike" cap="none">
                  <a:solidFill>
                    <a:srgbClr val="FFFFFF"/>
                  </a:solidFill>
                  <a:latin typeface="Arial"/>
                  <a:ea typeface="Arial"/>
                  <a:cs typeface="Arial"/>
                  <a:sym typeface="Arial"/>
                </a:rPr>
                <a:t>  </a:t>
              </a:r>
              <a:r>
                <a:rPr lang="en" sz="1300" b="1" i="0" u="none" strike="noStrike" cap="none">
                  <a:solidFill>
                    <a:srgbClr val="FFFFFF"/>
                  </a:solidFill>
                  <a:latin typeface="Arial"/>
                  <a:ea typeface="Arial"/>
                  <a:cs typeface="Arial"/>
                  <a:sym typeface="Arial"/>
                </a:rPr>
                <a:t>    </a:t>
              </a:r>
              <a:endParaRPr sz="1300" b="1" i="1" u="none" strike="noStrike" cap="none">
                <a:solidFill>
                  <a:srgbClr val="000000"/>
                </a:solidFill>
                <a:latin typeface="Arial"/>
                <a:ea typeface="Arial"/>
                <a:cs typeface="Arial"/>
                <a:sym typeface="Arial"/>
              </a:endParaRPr>
            </a:p>
          </p:txBody>
        </p:sp>
      </p:grpSp>
      <p:grpSp>
        <p:nvGrpSpPr>
          <p:cNvPr id="355" name="Google Shape;355;p40"/>
          <p:cNvGrpSpPr/>
          <p:nvPr/>
        </p:nvGrpSpPr>
        <p:grpSpPr>
          <a:xfrm>
            <a:off x="682914" y="1403626"/>
            <a:ext cx="1342951" cy="1122452"/>
            <a:chOff x="-3811898" y="296698"/>
            <a:chExt cx="3506400" cy="2585700"/>
          </a:xfrm>
        </p:grpSpPr>
        <p:sp>
          <p:nvSpPr>
            <p:cNvPr id="356" name="Google Shape;356;p40"/>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7" name="Google Shape;357;p40"/>
            <p:cNvGrpSpPr/>
            <p:nvPr/>
          </p:nvGrpSpPr>
          <p:grpSpPr>
            <a:xfrm>
              <a:off x="-2876086" y="1193251"/>
              <a:ext cx="1634417" cy="1662716"/>
              <a:chOff x="-708549" y="-1713557"/>
              <a:chExt cx="1634417" cy="2633379"/>
            </a:xfrm>
          </p:grpSpPr>
          <p:grpSp>
            <p:nvGrpSpPr>
              <p:cNvPr id="358" name="Google Shape;358;p40"/>
              <p:cNvGrpSpPr/>
              <p:nvPr/>
            </p:nvGrpSpPr>
            <p:grpSpPr>
              <a:xfrm>
                <a:off x="-696683" y="-1104667"/>
                <a:ext cx="1622550" cy="2024489"/>
                <a:chOff x="-144233" y="2152883"/>
                <a:chExt cx="1622550" cy="2024489"/>
              </a:xfrm>
            </p:grpSpPr>
            <p:grpSp>
              <p:nvGrpSpPr>
                <p:cNvPr id="359" name="Google Shape;359;p40"/>
                <p:cNvGrpSpPr/>
                <p:nvPr/>
              </p:nvGrpSpPr>
              <p:grpSpPr>
                <a:xfrm rot="-5400000">
                  <a:off x="-41842" y="2657213"/>
                  <a:ext cx="1424641" cy="1615677"/>
                  <a:chOff x="10901423" y="-15665848"/>
                  <a:chExt cx="4433990" cy="5845432"/>
                </a:xfrm>
              </p:grpSpPr>
              <p:pic>
                <p:nvPicPr>
                  <p:cNvPr id="360" name="Google Shape;360;p40"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361" name="Google Shape;361;p40"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362" name="Google Shape;362;p40"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363" name="Google Shape;363;p40"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sp>
        <p:nvSpPr>
          <p:cNvPr id="364" name="Google Shape;364;p40"/>
          <p:cNvSpPr txBox="1"/>
          <p:nvPr/>
        </p:nvSpPr>
        <p:spPr>
          <a:xfrm>
            <a:off x="637782" y="783527"/>
            <a:ext cx="3375000" cy="12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800"/>
              <a:t>in</a:t>
            </a:r>
            <a:r>
              <a:rPr lang="en" sz="2800" b="1" u="sng"/>
              <a:t>H</a:t>
            </a:r>
            <a:r>
              <a:rPr lang="en" sz="2800"/>
              <a:t>ibitor</a:t>
            </a:r>
            <a:endParaRPr sz="2800" b="0" i="0" u="none" strike="noStrike" cap="none">
              <a:solidFill>
                <a:srgbClr val="000000"/>
              </a:solidFill>
              <a:latin typeface="Arial"/>
              <a:ea typeface="Arial"/>
              <a:cs typeface="Arial"/>
              <a:sym typeface="Arial"/>
            </a:endParaRPr>
          </a:p>
        </p:txBody>
      </p:sp>
      <p:sp>
        <p:nvSpPr>
          <p:cNvPr id="365" name="Google Shape;365;p40"/>
          <p:cNvSpPr txBox="1"/>
          <p:nvPr/>
        </p:nvSpPr>
        <p:spPr>
          <a:xfrm>
            <a:off x="897442" y="2526076"/>
            <a:ext cx="1574100" cy="19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800" b="1" i="0" u="sng" strike="noStrike" cap="none">
                <a:solidFill>
                  <a:srgbClr val="000000"/>
                </a:solidFill>
                <a:latin typeface="Arial"/>
                <a:ea typeface="Arial"/>
                <a:cs typeface="Arial"/>
                <a:sym typeface="Arial"/>
              </a:rPr>
              <a:t>H</a:t>
            </a:r>
            <a:r>
              <a:rPr lang="en" sz="1800" b="0" i="0" u="none" strike="noStrike" cap="none">
                <a:solidFill>
                  <a:srgbClr val="000000"/>
                </a:solidFill>
                <a:latin typeface="Arial"/>
                <a:ea typeface="Arial"/>
                <a:cs typeface="Arial"/>
                <a:sym typeface="Arial"/>
              </a:rPr>
              <a:t>igh </a:t>
            </a:r>
            <a:r>
              <a:rPr lang="en" sz="1800"/>
              <a:t>&amp;</a:t>
            </a:r>
            <a:endParaRPr sz="1800"/>
          </a:p>
          <a:p>
            <a:pPr marL="0" marR="0" lvl="0" indent="0" algn="l" rtl="0">
              <a:lnSpc>
                <a:spcPct val="100000"/>
              </a:lnSpc>
              <a:spcBef>
                <a:spcPts val="0"/>
              </a:spcBef>
              <a:spcAft>
                <a:spcPts val="0"/>
              </a:spcAft>
              <a:buClr>
                <a:srgbClr val="000000"/>
              </a:buClr>
              <a:buSzPts val="1100"/>
              <a:buFont typeface="Arial"/>
              <a:buNone/>
            </a:pPr>
            <a:r>
              <a:rPr lang="en" sz="1800" b="1" i="0" u="sng" strike="noStrike" cap="none">
                <a:solidFill>
                  <a:srgbClr val="000000"/>
                </a:solidFill>
                <a:latin typeface="Arial"/>
                <a:ea typeface="Arial"/>
                <a:cs typeface="Arial"/>
                <a:sym typeface="Arial"/>
              </a:rPr>
              <a:t>H</a:t>
            </a:r>
            <a:r>
              <a:rPr lang="en" sz="1800" b="0" i="0" u="none" strike="noStrike" cap="none">
                <a:solidFill>
                  <a:srgbClr val="000000"/>
                </a:solidFill>
                <a:latin typeface="Arial"/>
                <a:ea typeface="Arial"/>
                <a:cs typeface="Arial"/>
                <a:sym typeface="Arial"/>
              </a:rPr>
              <a:t>urried</a:t>
            </a:r>
            <a:endParaRPr sz="1800" b="0" i="0" u="none" strike="noStrike" cap="none">
              <a:solidFill>
                <a:srgbClr val="000000"/>
              </a:solidFill>
              <a:latin typeface="Arial"/>
              <a:ea typeface="Arial"/>
              <a:cs typeface="Arial"/>
              <a:sym typeface="Arial"/>
            </a:endParaRPr>
          </a:p>
        </p:txBody>
      </p:sp>
      <p:grpSp>
        <p:nvGrpSpPr>
          <p:cNvPr id="366" name="Google Shape;366;p40"/>
          <p:cNvGrpSpPr/>
          <p:nvPr/>
        </p:nvGrpSpPr>
        <p:grpSpPr>
          <a:xfrm>
            <a:off x="0" y="-3998"/>
            <a:ext cx="9144000" cy="665998"/>
            <a:chOff x="0" y="524750"/>
            <a:chExt cx="9144000" cy="665998"/>
          </a:xfrm>
        </p:grpSpPr>
        <p:sp>
          <p:nvSpPr>
            <p:cNvPr id="367" name="Google Shape;367;p40"/>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grpSp>
        <p:nvGrpSpPr>
          <p:cNvPr id="369" name="Google Shape;369;p40"/>
          <p:cNvGrpSpPr/>
          <p:nvPr/>
        </p:nvGrpSpPr>
        <p:grpSpPr>
          <a:xfrm>
            <a:off x="5307303" y="718407"/>
            <a:ext cx="363263" cy="303561"/>
            <a:chOff x="-3811898" y="296698"/>
            <a:chExt cx="3506400" cy="2585700"/>
          </a:xfrm>
        </p:grpSpPr>
        <p:sp>
          <p:nvSpPr>
            <p:cNvPr id="370" name="Google Shape;370;p40"/>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71" name="Google Shape;371;p40"/>
            <p:cNvGrpSpPr/>
            <p:nvPr/>
          </p:nvGrpSpPr>
          <p:grpSpPr>
            <a:xfrm>
              <a:off x="-2876086" y="1193251"/>
              <a:ext cx="1634417" cy="1662716"/>
              <a:chOff x="-708549" y="-1713557"/>
              <a:chExt cx="1634417" cy="2633379"/>
            </a:xfrm>
          </p:grpSpPr>
          <p:grpSp>
            <p:nvGrpSpPr>
              <p:cNvPr id="372" name="Google Shape;372;p40"/>
              <p:cNvGrpSpPr/>
              <p:nvPr/>
            </p:nvGrpSpPr>
            <p:grpSpPr>
              <a:xfrm>
                <a:off x="-696683" y="-1104667"/>
                <a:ext cx="1622550" cy="2024489"/>
                <a:chOff x="-144233" y="2152883"/>
                <a:chExt cx="1622550" cy="2024489"/>
              </a:xfrm>
            </p:grpSpPr>
            <p:grpSp>
              <p:nvGrpSpPr>
                <p:cNvPr id="373" name="Google Shape;373;p40"/>
                <p:cNvGrpSpPr/>
                <p:nvPr/>
              </p:nvGrpSpPr>
              <p:grpSpPr>
                <a:xfrm rot="-5400000">
                  <a:off x="-41842" y="2657213"/>
                  <a:ext cx="1424641" cy="1615677"/>
                  <a:chOff x="10901423" y="-15665848"/>
                  <a:chExt cx="4433990" cy="5845432"/>
                </a:xfrm>
              </p:grpSpPr>
              <p:pic>
                <p:nvPicPr>
                  <p:cNvPr id="374" name="Google Shape;374;p40"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375" name="Google Shape;375;p40"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376" name="Google Shape;376;p40"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377" name="Google Shape;377;p40"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grpSp>
        <p:nvGrpSpPr>
          <p:cNvPr id="378" name="Google Shape;378;p40"/>
          <p:cNvGrpSpPr/>
          <p:nvPr/>
        </p:nvGrpSpPr>
        <p:grpSpPr>
          <a:xfrm>
            <a:off x="7163940" y="668716"/>
            <a:ext cx="2405536" cy="1887432"/>
            <a:chOff x="1500399" y="2994371"/>
            <a:chExt cx="2545002" cy="1996860"/>
          </a:xfrm>
        </p:grpSpPr>
        <p:grpSp>
          <p:nvGrpSpPr>
            <p:cNvPr id="379" name="Google Shape;379;p40"/>
            <p:cNvGrpSpPr/>
            <p:nvPr/>
          </p:nvGrpSpPr>
          <p:grpSpPr>
            <a:xfrm>
              <a:off x="1980476" y="3009470"/>
              <a:ext cx="654996" cy="547393"/>
              <a:chOff x="-3811898" y="296698"/>
              <a:chExt cx="3506400" cy="2585700"/>
            </a:xfrm>
          </p:grpSpPr>
          <p:sp>
            <p:nvSpPr>
              <p:cNvPr id="380" name="Google Shape;380;p40"/>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81" name="Google Shape;381;p40"/>
              <p:cNvGrpSpPr/>
              <p:nvPr/>
            </p:nvGrpSpPr>
            <p:grpSpPr>
              <a:xfrm>
                <a:off x="-2876086" y="1193251"/>
                <a:ext cx="1634417" cy="1662716"/>
                <a:chOff x="-708549" y="-1713557"/>
                <a:chExt cx="1634417" cy="2633379"/>
              </a:xfrm>
            </p:grpSpPr>
            <p:grpSp>
              <p:nvGrpSpPr>
                <p:cNvPr id="382" name="Google Shape;382;p40"/>
                <p:cNvGrpSpPr/>
                <p:nvPr/>
              </p:nvGrpSpPr>
              <p:grpSpPr>
                <a:xfrm>
                  <a:off x="-696683" y="-1104667"/>
                  <a:ext cx="1622550" cy="2024489"/>
                  <a:chOff x="-144233" y="2152883"/>
                  <a:chExt cx="1622550" cy="2024489"/>
                </a:xfrm>
              </p:grpSpPr>
              <p:grpSp>
                <p:nvGrpSpPr>
                  <p:cNvPr id="383" name="Google Shape;383;p40"/>
                  <p:cNvGrpSpPr/>
                  <p:nvPr/>
                </p:nvGrpSpPr>
                <p:grpSpPr>
                  <a:xfrm rot="-5400000">
                    <a:off x="-41842" y="2657213"/>
                    <a:ext cx="1424641" cy="1615677"/>
                    <a:chOff x="10901423" y="-15665848"/>
                    <a:chExt cx="4433990" cy="5845432"/>
                  </a:xfrm>
                </p:grpSpPr>
                <p:pic>
                  <p:nvPicPr>
                    <p:cNvPr id="384" name="Google Shape;384;p40"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385" name="Google Shape;385;p40"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386" name="Google Shape;386;p40"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387" name="Google Shape;387;p40"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grpSp>
          <p:nvGrpSpPr>
            <p:cNvPr id="388" name="Google Shape;388;p40"/>
            <p:cNvGrpSpPr/>
            <p:nvPr/>
          </p:nvGrpSpPr>
          <p:grpSpPr>
            <a:xfrm>
              <a:off x="1500399" y="2994371"/>
              <a:ext cx="2545002" cy="1996860"/>
              <a:chOff x="1500399" y="2994371"/>
              <a:chExt cx="2545002" cy="1996860"/>
            </a:xfrm>
          </p:grpSpPr>
          <p:pic>
            <p:nvPicPr>
              <p:cNvPr id="389" name="Google Shape;389;p40"/>
              <p:cNvPicPr preferRelativeResize="0"/>
              <p:nvPr/>
            </p:nvPicPr>
            <p:blipFill>
              <a:blip r:embed="rId8">
                <a:alphaModFix/>
              </a:blip>
              <a:stretch>
                <a:fillRect/>
              </a:stretch>
            </p:blipFill>
            <p:spPr>
              <a:xfrm>
                <a:off x="1500399" y="3098155"/>
                <a:ext cx="1901300" cy="1893076"/>
              </a:xfrm>
              <a:prstGeom prst="rect">
                <a:avLst/>
              </a:prstGeom>
              <a:noFill/>
              <a:ln>
                <a:noFill/>
              </a:ln>
            </p:spPr>
          </p:pic>
          <p:sp>
            <p:nvSpPr>
              <p:cNvPr id="390" name="Google Shape;390;p40"/>
              <p:cNvSpPr txBox="1"/>
              <p:nvPr/>
            </p:nvSpPr>
            <p:spPr>
              <a:xfrm>
                <a:off x="2126001" y="2994371"/>
                <a:ext cx="1919400" cy="6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chemeClr val="dk1"/>
                    </a:solidFill>
                  </a:rPr>
                  <a:t>UGT</a:t>
                </a:r>
                <a:endParaRPr sz="600" b="1">
                  <a:solidFill>
                    <a:schemeClr val="dk1"/>
                  </a:solidFill>
                </a:endParaRPr>
              </a:p>
              <a:p>
                <a:pPr marL="0" lvl="0" indent="0" algn="l" rtl="0">
                  <a:spcBef>
                    <a:spcPts val="0"/>
                  </a:spcBef>
                  <a:spcAft>
                    <a:spcPts val="0"/>
                  </a:spcAft>
                  <a:buClr>
                    <a:schemeClr val="dk1"/>
                  </a:buClr>
                  <a:buSzPts val="1400"/>
                  <a:buFont typeface="Arial"/>
                  <a:buNone/>
                </a:pPr>
                <a:endParaRPr sz="27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700"/>
              </a:p>
            </p:txBody>
          </p:sp>
        </p:grpSp>
      </p:grpSp>
      <p:sp>
        <p:nvSpPr>
          <p:cNvPr id="391" name="Google Shape;391;p40"/>
          <p:cNvSpPr txBox="1"/>
          <p:nvPr/>
        </p:nvSpPr>
        <p:spPr>
          <a:xfrm>
            <a:off x="7451651" y="1456305"/>
            <a:ext cx="10515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rPr>
              <a:t>valproate</a:t>
            </a:r>
            <a:endParaRPr sz="1100" b="1">
              <a:solidFill>
                <a:schemeClr val="dk1"/>
              </a:solidFill>
            </a:endParaRPr>
          </a:p>
          <a:p>
            <a:pPr marL="0" lvl="0" indent="0" algn="ctr" rtl="0">
              <a:spcBef>
                <a:spcPts val="0"/>
              </a:spcBef>
              <a:spcAft>
                <a:spcPts val="0"/>
              </a:spcAft>
              <a:buNone/>
            </a:pPr>
            <a:r>
              <a:rPr lang="en" sz="1100" b="1">
                <a:solidFill>
                  <a:schemeClr val="dk1"/>
                </a:solidFill>
              </a:rPr>
              <a:t>DEPAKOTE</a:t>
            </a:r>
            <a:endParaRPr sz="1100" b="1">
              <a:solidFill>
                <a:schemeClr val="dk1"/>
              </a:solidFill>
            </a:endParaRPr>
          </a:p>
          <a:p>
            <a:pPr marL="0" lvl="0" indent="0" algn="l" rtl="0">
              <a:spcBef>
                <a:spcPts val="0"/>
              </a:spcBef>
              <a:spcAft>
                <a:spcPts val="0"/>
              </a:spcAft>
              <a:buClr>
                <a:schemeClr val="dk1"/>
              </a:buClr>
              <a:buSzPts val="1400"/>
              <a:buFont typeface="Arial"/>
              <a:buNone/>
            </a:pPr>
            <a:endParaRPr sz="27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7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8"/>
          <p:cNvSpPr txBox="1"/>
          <p:nvPr/>
        </p:nvSpPr>
        <p:spPr>
          <a:xfrm>
            <a:off x="1321875" y="971325"/>
            <a:ext cx="6621600" cy="32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3D85C6"/>
                </a:solidFill>
              </a:rPr>
              <a:t>Most psychiatrists consider these to be mood stabilizers:</a:t>
            </a:r>
            <a:endParaRPr sz="1800">
              <a:solidFill>
                <a:srgbClr val="3D85C6"/>
              </a:solidFill>
            </a:endParaRPr>
          </a:p>
          <a:p>
            <a:pPr marL="457200" lvl="0" indent="-342900" algn="l" rtl="0">
              <a:spcBef>
                <a:spcPts val="0"/>
              </a:spcBef>
              <a:spcAft>
                <a:spcPts val="0"/>
              </a:spcAft>
              <a:buClr>
                <a:srgbClr val="3D85C6"/>
              </a:buClr>
              <a:buSzPts val="1800"/>
              <a:buChar char="●"/>
            </a:pPr>
            <a:r>
              <a:rPr lang="en" sz="1800">
                <a:solidFill>
                  <a:srgbClr val="3D85C6"/>
                </a:solidFill>
              </a:rPr>
              <a:t>Lithium</a:t>
            </a:r>
            <a:endParaRPr sz="1800">
              <a:solidFill>
                <a:srgbClr val="3D85C6"/>
              </a:solidFill>
            </a:endParaRPr>
          </a:p>
          <a:p>
            <a:pPr marL="457200" lvl="0" indent="-342900" algn="l" rtl="0">
              <a:spcBef>
                <a:spcPts val="0"/>
              </a:spcBef>
              <a:spcAft>
                <a:spcPts val="0"/>
              </a:spcAft>
              <a:buClr>
                <a:srgbClr val="3D85C6"/>
              </a:buClr>
              <a:buSzPts val="1800"/>
              <a:buChar char="●"/>
            </a:pPr>
            <a:r>
              <a:rPr lang="en" sz="1800">
                <a:solidFill>
                  <a:srgbClr val="3D85C6"/>
                </a:solidFill>
              </a:rPr>
              <a:t>Valproate (Depakote)</a:t>
            </a:r>
            <a:endParaRPr sz="1800">
              <a:solidFill>
                <a:srgbClr val="3D85C6"/>
              </a:solidFill>
            </a:endParaRPr>
          </a:p>
          <a:p>
            <a:pPr marL="457200" lvl="0" indent="-342900" algn="l" rtl="0">
              <a:spcBef>
                <a:spcPts val="0"/>
              </a:spcBef>
              <a:spcAft>
                <a:spcPts val="0"/>
              </a:spcAft>
              <a:buClr>
                <a:srgbClr val="3D85C6"/>
              </a:buClr>
              <a:buSzPts val="1800"/>
              <a:buChar char="●"/>
            </a:pPr>
            <a:r>
              <a:rPr lang="en" sz="1800">
                <a:solidFill>
                  <a:srgbClr val="3D85C6"/>
                </a:solidFill>
              </a:rPr>
              <a:t>Carbamazepine (Tegretol)</a:t>
            </a:r>
            <a:endParaRPr sz="1800">
              <a:solidFill>
                <a:srgbClr val="3D85C6"/>
              </a:solidFill>
            </a:endParaRPr>
          </a:p>
          <a:p>
            <a:pPr marL="457200" lvl="0" indent="-342900" algn="l" rtl="0">
              <a:spcBef>
                <a:spcPts val="0"/>
              </a:spcBef>
              <a:spcAft>
                <a:spcPts val="0"/>
              </a:spcAft>
              <a:buClr>
                <a:srgbClr val="3D85C6"/>
              </a:buClr>
              <a:buSzPts val="1800"/>
              <a:buChar char="●"/>
            </a:pPr>
            <a:r>
              <a:rPr lang="en" sz="1800">
                <a:solidFill>
                  <a:srgbClr val="3D85C6"/>
                </a:solidFill>
              </a:rPr>
              <a:t>Lamotrigine (Lamictal)</a:t>
            </a: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r>
              <a:rPr lang="en" sz="1800">
                <a:solidFill>
                  <a:srgbClr val="3D85C6"/>
                </a:solidFill>
              </a:rPr>
              <a:t>And possibly oxcarbazepine (Trileptal), off-label.</a:t>
            </a: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r>
              <a:rPr lang="en" sz="1800">
                <a:solidFill>
                  <a:srgbClr val="3D85C6"/>
                </a:solidFill>
              </a:rPr>
              <a:t> </a:t>
            </a:r>
            <a:endParaRPr sz="1800">
              <a:solidFill>
                <a:srgbClr val="3D85C6"/>
              </a:solidFill>
            </a:endParaRPr>
          </a:p>
        </p:txBody>
      </p:sp>
      <p:sp>
        <p:nvSpPr>
          <p:cNvPr id="189" name="Google Shape;189;p38"/>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8"/>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What’s a mood stabilizer?</a:t>
            </a:r>
            <a:endParaRPr sz="2400">
              <a:solidFill>
                <a:srgbClr val="3D85C6"/>
              </a:solidFill>
            </a:endParaRPr>
          </a:p>
          <a:p>
            <a:pPr marL="0" lvl="0" indent="0" algn="l" rtl="0">
              <a:spcBef>
                <a:spcPts val="0"/>
              </a:spcBef>
              <a:spcAft>
                <a:spcPts val="0"/>
              </a:spcAft>
              <a:buClr>
                <a:schemeClr val="dk1"/>
              </a:buClr>
              <a:buSzPts val="1400"/>
              <a:buFont typeface="Arial"/>
              <a:buNone/>
            </a:pPr>
            <a:endParaRPr sz="2400">
              <a:solidFill>
                <a:schemeClr val="lt1"/>
              </a:solidFill>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1"/>
          <p:cNvPicPr preferRelativeResize="0"/>
          <p:nvPr/>
        </p:nvPicPr>
        <p:blipFill>
          <a:blip r:embed="rId3">
            <a:alphaModFix/>
          </a:blip>
          <a:stretch>
            <a:fillRect/>
          </a:stretch>
        </p:blipFill>
        <p:spPr>
          <a:xfrm>
            <a:off x="1269700" y="1393526"/>
            <a:ext cx="4377001" cy="3652262"/>
          </a:xfrm>
          <a:prstGeom prst="rect">
            <a:avLst/>
          </a:prstGeom>
          <a:noFill/>
          <a:ln>
            <a:noFill/>
          </a:ln>
        </p:spPr>
      </p:pic>
      <p:pic>
        <p:nvPicPr>
          <p:cNvPr id="397" name="Google Shape;397;p41" descr="clipped result image"/>
          <p:cNvPicPr preferRelativeResize="0"/>
          <p:nvPr/>
        </p:nvPicPr>
        <p:blipFill rotWithShape="1">
          <a:blip r:embed="rId4">
            <a:alphaModFix/>
          </a:blip>
          <a:srcRect/>
          <a:stretch/>
        </p:blipFill>
        <p:spPr>
          <a:xfrm rot="-4039862">
            <a:off x="4655417" y="824083"/>
            <a:ext cx="94656" cy="212641"/>
          </a:xfrm>
          <a:prstGeom prst="rect">
            <a:avLst/>
          </a:prstGeom>
          <a:noFill/>
          <a:ln>
            <a:noFill/>
          </a:ln>
        </p:spPr>
      </p:pic>
      <p:pic>
        <p:nvPicPr>
          <p:cNvPr id="398" name="Google Shape;398;p41" descr="A picture containing window, person&#10;&#10;Description automatically generated"/>
          <p:cNvPicPr preferRelativeResize="0"/>
          <p:nvPr/>
        </p:nvPicPr>
        <p:blipFill rotWithShape="1">
          <a:blip r:embed="rId5">
            <a:alphaModFix/>
          </a:blip>
          <a:srcRect/>
          <a:stretch/>
        </p:blipFill>
        <p:spPr>
          <a:xfrm rot="-3520807">
            <a:off x="5529899" y="240142"/>
            <a:ext cx="931941" cy="3686166"/>
          </a:xfrm>
          <a:prstGeom prst="rect">
            <a:avLst/>
          </a:prstGeom>
          <a:noFill/>
          <a:ln>
            <a:noFill/>
          </a:ln>
        </p:spPr>
      </p:pic>
      <p:sp>
        <p:nvSpPr>
          <p:cNvPr id="399" name="Google Shape;399;p41"/>
          <p:cNvSpPr txBox="1"/>
          <p:nvPr/>
        </p:nvSpPr>
        <p:spPr>
          <a:xfrm rot="1871388">
            <a:off x="4596199" y="1806856"/>
            <a:ext cx="3534253" cy="8201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a:solidFill>
                  <a:srgbClr val="FFFFFF"/>
                </a:solidFill>
              </a:rPr>
              <a:t>    </a:t>
            </a:r>
            <a:r>
              <a:rPr lang="en" sz="1500" b="1" i="0" u="none" strike="noStrike" cap="none">
                <a:solidFill>
                  <a:srgbClr val="FFFFFF"/>
                </a:solidFill>
                <a:latin typeface="Arial"/>
                <a:ea typeface="Arial"/>
                <a:cs typeface="Arial"/>
                <a:sym typeface="Arial"/>
              </a:rPr>
              <a:t>UGT1A4 </a:t>
            </a:r>
            <a:r>
              <a:rPr lang="en" sz="1500" b="1">
                <a:solidFill>
                  <a:srgbClr val="FFFFFF"/>
                </a:solidFill>
              </a:rPr>
              <a:t>                </a:t>
            </a:r>
            <a:endParaRPr sz="1500" b="1" i="0" u="none" strike="noStrike" cap="none">
              <a:solidFill>
                <a:srgbClr val="FFFFFF"/>
              </a:solidFill>
              <a:latin typeface="Arial"/>
              <a:ea typeface="Arial"/>
              <a:cs typeface="Arial"/>
              <a:sym typeface="Arial"/>
            </a:endParaRPr>
          </a:p>
        </p:txBody>
      </p:sp>
      <p:sp>
        <p:nvSpPr>
          <p:cNvPr id="400" name="Google Shape;400;p41"/>
          <p:cNvSpPr txBox="1"/>
          <p:nvPr/>
        </p:nvSpPr>
        <p:spPr>
          <a:xfrm rot="3826">
            <a:off x="2259263" y="2415545"/>
            <a:ext cx="2964902" cy="761701"/>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UGT1A4</a:t>
            </a:r>
            <a:endParaRPr sz="2700" b="1" i="0" u="none" strike="noStrike" cap="none">
              <a:solidFill>
                <a:srgbClr val="000000"/>
              </a:solidFill>
              <a:highlight>
                <a:schemeClr val="lt1"/>
              </a:highlight>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substrate</a:t>
            </a:r>
            <a:endParaRPr sz="2700" b="1" i="0" u="none" strike="noStrike" cap="none">
              <a:solidFill>
                <a:srgbClr val="000000"/>
              </a:solidFill>
              <a:highlight>
                <a:schemeClr val="lt1"/>
              </a:highlight>
              <a:latin typeface="Arial"/>
              <a:ea typeface="Arial"/>
              <a:cs typeface="Arial"/>
              <a:sym typeface="Arial"/>
            </a:endParaRPr>
          </a:p>
        </p:txBody>
      </p:sp>
      <p:pic>
        <p:nvPicPr>
          <p:cNvPr id="401" name="Google Shape;401;p41"/>
          <p:cNvPicPr preferRelativeResize="0"/>
          <p:nvPr/>
        </p:nvPicPr>
        <p:blipFill rotWithShape="1">
          <a:blip r:embed="rId6">
            <a:alphaModFix/>
          </a:blip>
          <a:srcRect t="26095" b="25845"/>
          <a:stretch/>
        </p:blipFill>
        <p:spPr>
          <a:xfrm>
            <a:off x="6857850" y="2713752"/>
            <a:ext cx="766925" cy="271225"/>
          </a:xfrm>
          <a:prstGeom prst="rect">
            <a:avLst/>
          </a:prstGeom>
          <a:noFill/>
          <a:ln>
            <a:noFill/>
          </a:ln>
        </p:spPr>
      </p:pic>
      <p:pic>
        <p:nvPicPr>
          <p:cNvPr id="402" name="Google Shape;402;p41"/>
          <p:cNvPicPr preferRelativeResize="0"/>
          <p:nvPr/>
        </p:nvPicPr>
        <p:blipFill rotWithShape="1">
          <a:blip r:embed="rId6">
            <a:alphaModFix amt="44000"/>
          </a:blip>
          <a:srcRect t="72996"/>
          <a:stretch/>
        </p:blipFill>
        <p:spPr>
          <a:xfrm>
            <a:off x="6857850" y="2978451"/>
            <a:ext cx="766925" cy="152400"/>
          </a:xfrm>
          <a:prstGeom prst="rect">
            <a:avLst/>
          </a:prstGeom>
          <a:noFill/>
          <a:ln>
            <a:noFill/>
          </a:ln>
        </p:spPr>
      </p:pic>
      <p:pic>
        <p:nvPicPr>
          <p:cNvPr id="403" name="Google Shape;403;p41"/>
          <p:cNvPicPr preferRelativeResize="0"/>
          <p:nvPr/>
        </p:nvPicPr>
        <p:blipFill>
          <a:blip r:embed="rId7">
            <a:alphaModFix/>
          </a:blip>
          <a:stretch>
            <a:fillRect/>
          </a:stretch>
        </p:blipFill>
        <p:spPr>
          <a:xfrm rot="1428193">
            <a:off x="6051246" y="693770"/>
            <a:ext cx="1256331" cy="1316156"/>
          </a:xfrm>
          <a:prstGeom prst="rect">
            <a:avLst/>
          </a:prstGeom>
          <a:noFill/>
          <a:ln>
            <a:noFill/>
          </a:ln>
        </p:spPr>
      </p:pic>
      <p:sp>
        <p:nvSpPr>
          <p:cNvPr id="404" name="Google Shape;404;p41"/>
          <p:cNvSpPr txBox="1"/>
          <p:nvPr/>
        </p:nvSpPr>
        <p:spPr>
          <a:xfrm rot="1911570">
            <a:off x="5370932" y="1959534"/>
            <a:ext cx="3534606" cy="1744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a:solidFill>
                  <a:schemeClr val="dk1"/>
                </a:solidFill>
              </a:rPr>
              <a:t>              </a:t>
            </a:r>
            <a:r>
              <a:rPr lang="en" sz="1500" b="1" i="0" u="none" strike="noStrike" cap="none">
                <a:solidFill>
                  <a:schemeClr val="dk1"/>
                </a:solidFill>
                <a:latin typeface="Arial"/>
                <a:ea typeface="Arial"/>
                <a:cs typeface="Arial"/>
                <a:sym typeface="Arial"/>
              </a:rPr>
              <a:t>in</a:t>
            </a:r>
            <a:r>
              <a:rPr lang="en" sz="1500" b="1">
                <a:solidFill>
                  <a:schemeClr val="dk1"/>
                </a:solidFill>
              </a:rPr>
              <a:t>H</a:t>
            </a:r>
            <a:r>
              <a:rPr lang="en" sz="1500" b="1" i="0" u="none" strike="noStrike" cap="none">
                <a:solidFill>
                  <a:schemeClr val="dk1"/>
                </a:solidFill>
                <a:latin typeface="Arial"/>
                <a:ea typeface="Arial"/>
                <a:cs typeface="Arial"/>
                <a:sym typeface="Arial"/>
              </a:rPr>
              <a:t>ibitor</a:t>
            </a:r>
            <a:endParaRPr sz="1500" b="1" i="0" u="none" strike="noStrike" cap="none">
              <a:solidFill>
                <a:schemeClr val="dk1"/>
              </a:solidFill>
              <a:latin typeface="Arial"/>
              <a:ea typeface="Arial"/>
              <a:cs typeface="Arial"/>
              <a:sym typeface="Arial"/>
            </a:endParaRPr>
          </a:p>
        </p:txBody>
      </p:sp>
      <p:grpSp>
        <p:nvGrpSpPr>
          <p:cNvPr id="405" name="Google Shape;405;p41"/>
          <p:cNvGrpSpPr/>
          <p:nvPr/>
        </p:nvGrpSpPr>
        <p:grpSpPr>
          <a:xfrm rot="1243970">
            <a:off x="6940708" y="698532"/>
            <a:ext cx="279315" cy="233726"/>
            <a:chOff x="-3811898" y="296698"/>
            <a:chExt cx="3506400" cy="2585700"/>
          </a:xfrm>
        </p:grpSpPr>
        <p:sp>
          <p:nvSpPr>
            <p:cNvPr id="406" name="Google Shape;406;p41"/>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07" name="Google Shape;407;p41"/>
            <p:cNvGrpSpPr/>
            <p:nvPr/>
          </p:nvGrpSpPr>
          <p:grpSpPr>
            <a:xfrm>
              <a:off x="-2876086" y="1193251"/>
              <a:ext cx="1634417" cy="1662716"/>
              <a:chOff x="-708549" y="-1713557"/>
              <a:chExt cx="1634417" cy="2633379"/>
            </a:xfrm>
          </p:grpSpPr>
          <p:grpSp>
            <p:nvGrpSpPr>
              <p:cNvPr id="408" name="Google Shape;408;p41"/>
              <p:cNvGrpSpPr/>
              <p:nvPr/>
            </p:nvGrpSpPr>
            <p:grpSpPr>
              <a:xfrm>
                <a:off x="-696683" y="-1104667"/>
                <a:ext cx="1622550" cy="2024489"/>
                <a:chOff x="-144233" y="2152883"/>
                <a:chExt cx="1622550" cy="2024489"/>
              </a:xfrm>
            </p:grpSpPr>
            <p:grpSp>
              <p:nvGrpSpPr>
                <p:cNvPr id="409" name="Google Shape;409;p41"/>
                <p:cNvGrpSpPr/>
                <p:nvPr/>
              </p:nvGrpSpPr>
              <p:grpSpPr>
                <a:xfrm rot="-5400000">
                  <a:off x="-41842" y="2657213"/>
                  <a:ext cx="1424641" cy="1615677"/>
                  <a:chOff x="10901423" y="-15665848"/>
                  <a:chExt cx="4433990" cy="5845432"/>
                </a:xfrm>
              </p:grpSpPr>
              <p:pic>
                <p:nvPicPr>
                  <p:cNvPr id="410" name="Google Shape;410;p41" descr="clipped result image"/>
                  <p:cNvPicPr preferRelativeResize="0"/>
                  <p:nvPr/>
                </p:nvPicPr>
                <p:blipFill rotWithShape="1">
                  <a:blip r:embed="rId8">
                    <a:alphaModFix/>
                  </a:blip>
                  <a:srcRect/>
                  <a:stretch/>
                </p:blipFill>
                <p:spPr>
                  <a:xfrm>
                    <a:off x="12729472" y="-15665848"/>
                    <a:ext cx="2605942" cy="5834203"/>
                  </a:xfrm>
                  <a:prstGeom prst="rect">
                    <a:avLst/>
                  </a:prstGeom>
                  <a:noFill/>
                  <a:ln>
                    <a:noFill/>
                  </a:ln>
                </p:spPr>
              </p:pic>
              <p:pic>
                <p:nvPicPr>
                  <p:cNvPr id="411" name="Google Shape;411;p41" descr="clipped result image"/>
                  <p:cNvPicPr preferRelativeResize="0"/>
                  <p:nvPr/>
                </p:nvPicPr>
                <p:blipFill rotWithShape="1">
                  <a:blip r:embed="rId9">
                    <a:alphaModFix/>
                  </a:blip>
                  <a:srcRect/>
                  <a:stretch/>
                </p:blipFill>
                <p:spPr>
                  <a:xfrm>
                    <a:off x="10901423" y="-15654618"/>
                    <a:ext cx="2625389" cy="5834203"/>
                  </a:xfrm>
                  <a:prstGeom prst="rect">
                    <a:avLst/>
                  </a:prstGeom>
                  <a:noFill/>
                  <a:ln>
                    <a:noFill/>
                  </a:ln>
                </p:spPr>
              </p:pic>
            </p:grpSp>
            <p:pic>
              <p:nvPicPr>
                <p:cNvPr id="412" name="Google Shape;412;p41" descr="clipped result image"/>
                <p:cNvPicPr preferRelativeResize="0"/>
                <p:nvPr/>
              </p:nvPicPr>
              <p:blipFill rotWithShape="1">
                <a:blip r:embed="rId10">
                  <a:alphaModFix/>
                </a:blip>
                <a:srcRect/>
                <a:stretch/>
              </p:blipFill>
              <p:spPr>
                <a:xfrm rot="-5400000">
                  <a:off x="243410" y="1765240"/>
                  <a:ext cx="837288" cy="1612574"/>
                </a:xfrm>
                <a:prstGeom prst="rect">
                  <a:avLst/>
                </a:prstGeom>
                <a:noFill/>
                <a:ln>
                  <a:noFill/>
                </a:ln>
              </p:spPr>
            </p:pic>
          </p:grpSp>
          <p:pic>
            <p:nvPicPr>
              <p:cNvPr id="413" name="Google Shape;413;p41" descr="clipped result image"/>
              <p:cNvPicPr preferRelativeResize="0"/>
              <p:nvPr/>
            </p:nvPicPr>
            <p:blipFill rotWithShape="1">
              <a:blip r:embed="rId11">
                <a:alphaModFix/>
              </a:blip>
              <a:srcRect/>
              <a:stretch/>
            </p:blipFill>
            <p:spPr>
              <a:xfrm rot="-5400000">
                <a:off x="-320906" y="-2101200"/>
                <a:ext cx="837288" cy="1612574"/>
              </a:xfrm>
              <a:prstGeom prst="rect">
                <a:avLst/>
              </a:prstGeom>
              <a:noFill/>
              <a:ln>
                <a:noFill/>
              </a:ln>
            </p:spPr>
          </p:pic>
        </p:grpSp>
      </p:grpSp>
      <p:sp>
        <p:nvSpPr>
          <p:cNvPr id="414" name="Google Shape;414;p41"/>
          <p:cNvSpPr txBox="1"/>
          <p:nvPr/>
        </p:nvSpPr>
        <p:spPr>
          <a:xfrm>
            <a:off x="506900" y="3213575"/>
            <a:ext cx="43770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1800">
                <a:solidFill>
                  <a:schemeClr val="dk1"/>
                </a:solidFill>
              </a:rPr>
              <a:t>Lamotrigine</a:t>
            </a:r>
            <a:endParaRPr sz="3900"/>
          </a:p>
        </p:txBody>
      </p:sp>
      <p:grpSp>
        <p:nvGrpSpPr>
          <p:cNvPr id="415" name="Google Shape;415;p41"/>
          <p:cNvGrpSpPr/>
          <p:nvPr/>
        </p:nvGrpSpPr>
        <p:grpSpPr>
          <a:xfrm>
            <a:off x="7490420" y="97614"/>
            <a:ext cx="1790540" cy="1442046"/>
            <a:chOff x="1500399" y="2987276"/>
            <a:chExt cx="2488244" cy="2003955"/>
          </a:xfrm>
        </p:grpSpPr>
        <p:grpSp>
          <p:nvGrpSpPr>
            <p:cNvPr id="416" name="Google Shape;416;p41"/>
            <p:cNvGrpSpPr/>
            <p:nvPr/>
          </p:nvGrpSpPr>
          <p:grpSpPr>
            <a:xfrm>
              <a:off x="1980476" y="3009470"/>
              <a:ext cx="654996" cy="547393"/>
              <a:chOff x="-3811898" y="296698"/>
              <a:chExt cx="3506400" cy="2585700"/>
            </a:xfrm>
          </p:grpSpPr>
          <p:sp>
            <p:nvSpPr>
              <p:cNvPr id="417" name="Google Shape;417;p41"/>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8" name="Google Shape;418;p41"/>
              <p:cNvGrpSpPr/>
              <p:nvPr/>
            </p:nvGrpSpPr>
            <p:grpSpPr>
              <a:xfrm>
                <a:off x="-2876086" y="1193251"/>
                <a:ext cx="1634417" cy="1662716"/>
                <a:chOff x="-708549" y="-1713557"/>
                <a:chExt cx="1634417" cy="2633379"/>
              </a:xfrm>
            </p:grpSpPr>
            <p:grpSp>
              <p:nvGrpSpPr>
                <p:cNvPr id="419" name="Google Shape;419;p41"/>
                <p:cNvGrpSpPr/>
                <p:nvPr/>
              </p:nvGrpSpPr>
              <p:grpSpPr>
                <a:xfrm>
                  <a:off x="-696683" y="-1104667"/>
                  <a:ext cx="1622550" cy="2024489"/>
                  <a:chOff x="-144233" y="2152883"/>
                  <a:chExt cx="1622550" cy="2024489"/>
                </a:xfrm>
              </p:grpSpPr>
              <p:grpSp>
                <p:nvGrpSpPr>
                  <p:cNvPr id="420" name="Google Shape;420;p41"/>
                  <p:cNvGrpSpPr/>
                  <p:nvPr/>
                </p:nvGrpSpPr>
                <p:grpSpPr>
                  <a:xfrm rot="-5400000">
                    <a:off x="-41842" y="2657213"/>
                    <a:ext cx="1424641" cy="1615677"/>
                    <a:chOff x="10901423" y="-15665848"/>
                    <a:chExt cx="4433990" cy="5845432"/>
                  </a:xfrm>
                </p:grpSpPr>
                <p:pic>
                  <p:nvPicPr>
                    <p:cNvPr id="421" name="Google Shape;421;p41" descr="clipped result image"/>
                    <p:cNvPicPr preferRelativeResize="0"/>
                    <p:nvPr/>
                  </p:nvPicPr>
                  <p:blipFill rotWithShape="1">
                    <a:blip r:embed="rId8">
                      <a:alphaModFix/>
                    </a:blip>
                    <a:srcRect/>
                    <a:stretch/>
                  </p:blipFill>
                  <p:spPr>
                    <a:xfrm>
                      <a:off x="12729472" y="-15665848"/>
                      <a:ext cx="2605942" cy="5834203"/>
                    </a:xfrm>
                    <a:prstGeom prst="rect">
                      <a:avLst/>
                    </a:prstGeom>
                    <a:noFill/>
                    <a:ln>
                      <a:noFill/>
                    </a:ln>
                  </p:spPr>
                </p:pic>
                <p:pic>
                  <p:nvPicPr>
                    <p:cNvPr id="422" name="Google Shape;422;p41" descr="clipped result image"/>
                    <p:cNvPicPr preferRelativeResize="0"/>
                    <p:nvPr/>
                  </p:nvPicPr>
                  <p:blipFill rotWithShape="1">
                    <a:blip r:embed="rId9">
                      <a:alphaModFix/>
                    </a:blip>
                    <a:srcRect/>
                    <a:stretch/>
                  </p:blipFill>
                  <p:spPr>
                    <a:xfrm>
                      <a:off x="10901423" y="-15654618"/>
                      <a:ext cx="2625389" cy="5834203"/>
                    </a:xfrm>
                    <a:prstGeom prst="rect">
                      <a:avLst/>
                    </a:prstGeom>
                    <a:noFill/>
                    <a:ln>
                      <a:noFill/>
                    </a:ln>
                  </p:spPr>
                </p:pic>
              </p:grpSp>
              <p:pic>
                <p:nvPicPr>
                  <p:cNvPr id="423" name="Google Shape;423;p41" descr="clipped result image"/>
                  <p:cNvPicPr preferRelativeResize="0"/>
                  <p:nvPr/>
                </p:nvPicPr>
                <p:blipFill rotWithShape="1">
                  <a:blip r:embed="rId10">
                    <a:alphaModFix/>
                  </a:blip>
                  <a:srcRect/>
                  <a:stretch/>
                </p:blipFill>
                <p:spPr>
                  <a:xfrm rot="-5400000">
                    <a:off x="243410" y="1765240"/>
                    <a:ext cx="837288" cy="1612574"/>
                  </a:xfrm>
                  <a:prstGeom prst="rect">
                    <a:avLst/>
                  </a:prstGeom>
                  <a:noFill/>
                  <a:ln>
                    <a:noFill/>
                  </a:ln>
                </p:spPr>
              </p:pic>
            </p:grpSp>
            <p:pic>
              <p:nvPicPr>
                <p:cNvPr id="424" name="Google Shape;424;p41" descr="clipped result image"/>
                <p:cNvPicPr preferRelativeResize="0"/>
                <p:nvPr/>
              </p:nvPicPr>
              <p:blipFill rotWithShape="1">
                <a:blip r:embed="rId11">
                  <a:alphaModFix/>
                </a:blip>
                <a:srcRect/>
                <a:stretch/>
              </p:blipFill>
              <p:spPr>
                <a:xfrm rot="-5400000">
                  <a:off x="-320906" y="-2101200"/>
                  <a:ext cx="837288" cy="1612574"/>
                </a:xfrm>
                <a:prstGeom prst="rect">
                  <a:avLst/>
                </a:prstGeom>
                <a:noFill/>
                <a:ln>
                  <a:noFill/>
                </a:ln>
              </p:spPr>
            </p:pic>
          </p:grpSp>
        </p:grpSp>
        <p:grpSp>
          <p:nvGrpSpPr>
            <p:cNvPr id="425" name="Google Shape;425;p41"/>
            <p:cNvGrpSpPr/>
            <p:nvPr/>
          </p:nvGrpSpPr>
          <p:grpSpPr>
            <a:xfrm>
              <a:off x="1500399" y="2987276"/>
              <a:ext cx="2488244" cy="2003955"/>
              <a:chOff x="1500399" y="2987276"/>
              <a:chExt cx="2488244" cy="2003955"/>
            </a:xfrm>
          </p:grpSpPr>
          <p:pic>
            <p:nvPicPr>
              <p:cNvPr id="426" name="Google Shape;426;p41"/>
              <p:cNvPicPr preferRelativeResize="0"/>
              <p:nvPr/>
            </p:nvPicPr>
            <p:blipFill>
              <a:blip r:embed="rId12">
                <a:alphaModFix/>
              </a:blip>
              <a:stretch>
                <a:fillRect/>
              </a:stretch>
            </p:blipFill>
            <p:spPr>
              <a:xfrm>
                <a:off x="1500399" y="3098155"/>
                <a:ext cx="1901300" cy="1893076"/>
              </a:xfrm>
              <a:prstGeom prst="rect">
                <a:avLst/>
              </a:prstGeom>
              <a:noFill/>
              <a:ln>
                <a:noFill/>
              </a:ln>
            </p:spPr>
          </p:pic>
          <p:sp>
            <p:nvSpPr>
              <p:cNvPr id="427" name="Google Shape;427;p41"/>
              <p:cNvSpPr txBox="1"/>
              <p:nvPr/>
            </p:nvSpPr>
            <p:spPr>
              <a:xfrm>
                <a:off x="2069243" y="2987276"/>
                <a:ext cx="1919400" cy="6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chemeClr val="dk1"/>
                    </a:solidFill>
                  </a:rPr>
                  <a:t>UGT</a:t>
                </a:r>
                <a:endParaRPr sz="600" b="1">
                  <a:solidFill>
                    <a:schemeClr val="dk1"/>
                  </a:solidFill>
                </a:endParaRPr>
              </a:p>
              <a:p>
                <a:pPr marL="0" lvl="0" indent="0" algn="l" rtl="0">
                  <a:spcBef>
                    <a:spcPts val="0"/>
                  </a:spcBef>
                  <a:spcAft>
                    <a:spcPts val="0"/>
                  </a:spcAft>
                  <a:buClr>
                    <a:schemeClr val="dk1"/>
                  </a:buClr>
                  <a:buSzPts val="1400"/>
                  <a:buFont typeface="Arial"/>
                  <a:buNone/>
                </a:pPr>
                <a:endParaRPr sz="27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700"/>
              </a:p>
            </p:txBody>
          </p:sp>
        </p:grpSp>
      </p:grpSp>
      <p:sp>
        <p:nvSpPr>
          <p:cNvPr id="428" name="Google Shape;428;p41"/>
          <p:cNvSpPr txBox="1"/>
          <p:nvPr/>
        </p:nvSpPr>
        <p:spPr>
          <a:xfrm>
            <a:off x="7583151" y="662543"/>
            <a:ext cx="10515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dk1"/>
                </a:solidFill>
              </a:rPr>
              <a:t>valproate</a:t>
            </a:r>
            <a:endParaRPr sz="900" b="1">
              <a:solidFill>
                <a:schemeClr val="dk1"/>
              </a:solidFill>
            </a:endParaRPr>
          </a:p>
          <a:p>
            <a:pPr marL="0" lvl="0" indent="0" algn="ctr" rtl="0">
              <a:spcBef>
                <a:spcPts val="0"/>
              </a:spcBef>
              <a:spcAft>
                <a:spcPts val="0"/>
              </a:spcAft>
              <a:buNone/>
            </a:pPr>
            <a:r>
              <a:rPr lang="en" sz="900" b="1">
                <a:solidFill>
                  <a:schemeClr val="dk1"/>
                </a:solidFill>
              </a:rPr>
              <a:t>DEPAKOTE</a:t>
            </a:r>
            <a:endParaRPr sz="900" b="1">
              <a:solidFill>
                <a:schemeClr val="dk1"/>
              </a:solidFill>
            </a:endParaRPr>
          </a:p>
          <a:p>
            <a:pPr marL="0" lvl="0" indent="0" algn="l" rtl="0">
              <a:spcBef>
                <a:spcPts val="0"/>
              </a:spcBef>
              <a:spcAft>
                <a:spcPts val="0"/>
              </a:spcAft>
              <a:buClr>
                <a:schemeClr val="dk1"/>
              </a:buClr>
              <a:buSzPts val="1400"/>
              <a:buFont typeface="Arial"/>
              <a:buNone/>
            </a:pPr>
            <a:endParaRPr sz="2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500"/>
          </a:p>
        </p:txBody>
      </p:sp>
      <p:grpSp>
        <p:nvGrpSpPr>
          <p:cNvPr id="429" name="Google Shape;429;p41"/>
          <p:cNvGrpSpPr/>
          <p:nvPr/>
        </p:nvGrpSpPr>
        <p:grpSpPr>
          <a:xfrm>
            <a:off x="214725" y="97619"/>
            <a:ext cx="1674087" cy="1240781"/>
            <a:chOff x="214725" y="97619"/>
            <a:chExt cx="1674087" cy="1240781"/>
          </a:xfrm>
        </p:grpSpPr>
        <p:grpSp>
          <p:nvGrpSpPr>
            <p:cNvPr id="430" name="Google Shape;430;p41"/>
            <p:cNvGrpSpPr/>
            <p:nvPr/>
          </p:nvGrpSpPr>
          <p:grpSpPr>
            <a:xfrm>
              <a:off x="214725" y="97619"/>
              <a:ext cx="1674087" cy="1240781"/>
              <a:chOff x="7355400" y="3377844"/>
              <a:chExt cx="1674087" cy="1240781"/>
            </a:xfrm>
          </p:grpSpPr>
          <p:pic>
            <p:nvPicPr>
              <p:cNvPr id="431" name="Google Shape;431;p41"/>
              <p:cNvPicPr preferRelativeResize="0"/>
              <p:nvPr/>
            </p:nvPicPr>
            <p:blipFill>
              <a:blip r:embed="rId13">
                <a:alphaModFix/>
              </a:blip>
              <a:stretch>
                <a:fillRect/>
              </a:stretch>
            </p:blipFill>
            <p:spPr>
              <a:xfrm>
                <a:off x="7355400" y="3583475"/>
                <a:ext cx="1113374" cy="1035150"/>
              </a:xfrm>
              <a:prstGeom prst="rect">
                <a:avLst/>
              </a:prstGeom>
              <a:noFill/>
              <a:ln>
                <a:noFill/>
              </a:ln>
            </p:spPr>
          </p:pic>
          <p:sp>
            <p:nvSpPr>
              <p:cNvPr id="432" name="Google Shape;432;p41"/>
              <p:cNvSpPr txBox="1"/>
              <p:nvPr/>
            </p:nvSpPr>
            <p:spPr>
              <a:xfrm>
                <a:off x="7435614" y="3832131"/>
                <a:ext cx="10515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dk1"/>
                    </a:solidFill>
                  </a:rPr>
                  <a:t>lamotrigine</a:t>
                </a:r>
                <a:endParaRPr sz="900" b="1">
                  <a:solidFill>
                    <a:schemeClr val="dk1"/>
                  </a:solidFill>
                </a:endParaRPr>
              </a:p>
              <a:p>
                <a:pPr marL="0" lvl="0" indent="0" algn="ctr" rtl="0">
                  <a:spcBef>
                    <a:spcPts val="0"/>
                  </a:spcBef>
                  <a:spcAft>
                    <a:spcPts val="0"/>
                  </a:spcAft>
                  <a:buNone/>
                </a:pPr>
                <a:r>
                  <a:rPr lang="en" sz="900" b="1">
                    <a:solidFill>
                      <a:schemeClr val="dk1"/>
                    </a:solidFill>
                  </a:rPr>
                  <a:t>LAMICTAL</a:t>
                </a:r>
                <a:endParaRPr sz="900" b="1">
                  <a:solidFill>
                    <a:schemeClr val="dk1"/>
                  </a:solidFill>
                </a:endParaRPr>
              </a:p>
              <a:p>
                <a:pPr marL="0" lvl="0" indent="0" algn="l" rtl="0">
                  <a:spcBef>
                    <a:spcPts val="0"/>
                  </a:spcBef>
                  <a:spcAft>
                    <a:spcPts val="0"/>
                  </a:spcAft>
                  <a:buClr>
                    <a:schemeClr val="dk1"/>
                  </a:buClr>
                  <a:buSzPts val="1400"/>
                  <a:buFont typeface="Arial"/>
                  <a:buNone/>
                </a:pPr>
                <a:endParaRPr sz="2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500"/>
              </a:p>
            </p:txBody>
          </p:sp>
          <p:pic>
            <p:nvPicPr>
              <p:cNvPr id="433" name="Google Shape;433;p41"/>
              <p:cNvPicPr preferRelativeResize="0"/>
              <p:nvPr/>
            </p:nvPicPr>
            <p:blipFill>
              <a:blip r:embed="rId14">
                <a:alphaModFix/>
              </a:blip>
              <a:stretch>
                <a:fillRect/>
              </a:stretch>
            </p:blipFill>
            <p:spPr>
              <a:xfrm rot="9156879">
                <a:off x="8332615" y="3445432"/>
                <a:ext cx="452761" cy="652040"/>
              </a:xfrm>
              <a:prstGeom prst="rect">
                <a:avLst/>
              </a:prstGeom>
              <a:noFill/>
              <a:ln>
                <a:noFill/>
              </a:ln>
            </p:spPr>
          </p:pic>
          <p:pic>
            <p:nvPicPr>
              <p:cNvPr id="434" name="Google Shape;434;p41"/>
              <p:cNvPicPr preferRelativeResize="0"/>
              <p:nvPr/>
            </p:nvPicPr>
            <p:blipFill rotWithShape="1">
              <a:blip r:embed="rId15">
                <a:alphaModFix/>
              </a:blip>
              <a:srcRect l="2855" t="83848" r="73010" b="6756"/>
              <a:stretch/>
            </p:blipFill>
            <p:spPr>
              <a:xfrm>
                <a:off x="8527361" y="4046500"/>
                <a:ext cx="502126" cy="188525"/>
              </a:xfrm>
              <a:prstGeom prst="rect">
                <a:avLst/>
              </a:prstGeom>
              <a:noFill/>
              <a:ln>
                <a:noFill/>
              </a:ln>
            </p:spPr>
          </p:pic>
          <p:pic>
            <p:nvPicPr>
              <p:cNvPr id="435" name="Google Shape;435;p41"/>
              <p:cNvPicPr preferRelativeResize="0"/>
              <p:nvPr/>
            </p:nvPicPr>
            <p:blipFill>
              <a:blip r:embed="rId16">
                <a:alphaModFix/>
              </a:blip>
              <a:stretch>
                <a:fillRect/>
              </a:stretch>
            </p:blipFill>
            <p:spPr>
              <a:xfrm rot="10554742">
                <a:off x="8324145" y="4311069"/>
                <a:ext cx="211557" cy="230091"/>
              </a:xfrm>
              <a:prstGeom prst="rect">
                <a:avLst/>
              </a:prstGeom>
              <a:noFill/>
              <a:ln>
                <a:noFill/>
              </a:ln>
            </p:spPr>
          </p:pic>
          <p:pic>
            <p:nvPicPr>
              <p:cNvPr id="436" name="Google Shape;436;p41"/>
              <p:cNvPicPr preferRelativeResize="0"/>
              <p:nvPr/>
            </p:nvPicPr>
            <p:blipFill>
              <a:blip r:embed="rId17">
                <a:alphaModFix/>
              </a:blip>
              <a:stretch>
                <a:fillRect/>
              </a:stretch>
            </p:blipFill>
            <p:spPr>
              <a:xfrm>
                <a:off x="8527350" y="4423449"/>
                <a:ext cx="194881" cy="152400"/>
              </a:xfrm>
              <a:prstGeom prst="rect">
                <a:avLst/>
              </a:prstGeom>
              <a:noFill/>
              <a:ln>
                <a:noFill/>
              </a:ln>
            </p:spPr>
          </p:pic>
        </p:grpSp>
        <p:sp>
          <p:nvSpPr>
            <p:cNvPr id="437" name="Google Shape;437;p41"/>
            <p:cNvSpPr/>
            <p:nvPr/>
          </p:nvSpPr>
          <p:spPr>
            <a:xfrm>
              <a:off x="677300" y="385500"/>
              <a:ext cx="276600" cy="271200"/>
            </a:xfrm>
            <a:prstGeom prst="ellipse">
              <a:avLst/>
            </a:prstGeom>
            <a:solidFill>
              <a:schemeClr val="lt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42" descr="clipped result image"/>
          <p:cNvPicPr preferRelativeResize="0"/>
          <p:nvPr/>
        </p:nvPicPr>
        <p:blipFill rotWithShape="1">
          <a:blip r:embed="rId3">
            <a:alphaModFix/>
          </a:blip>
          <a:srcRect/>
          <a:stretch/>
        </p:blipFill>
        <p:spPr>
          <a:xfrm rot="-4039862">
            <a:off x="4655417" y="824083"/>
            <a:ext cx="94656" cy="212641"/>
          </a:xfrm>
          <a:prstGeom prst="rect">
            <a:avLst/>
          </a:prstGeom>
          <a:noFill/>
          <a:ln>
            <a:noFill/>
          </a:ln>
        </p:spPr>
      </p:pic>
      <p:grpSp>
        <p:nvGrpSpPr>
          <p:cNvPr id="443" name="Google Shape;443;p42"/>
          <p:cNvGrpSpPr/>
          <p:nvPr/>
        </p:nvGrpSpPr>
        <p:grpSpPr>
          <a:xfrm>
            <a:off x="5061335" y="1156272"/>
            <a:ext cx="3737402" cy="2915963"/>
            <a:chOff x="5376510" y="1337347"/>
            <a:chExt cx="3737402" cy="2915963"/>
          </a:xfrm>
        </p:grpSpPr>
        <p:grpSp>
          <p:nvGrpSpPr>
            <p:cNvPr id="444" name="Google Shape;444;p42"/>
            <p:cNvGrpSpPr/>
            <p:nvPr/>
          </p:nvGrpSpPr>
          <p:grpSpPr>
            <a:xfrm>
              <a:off x="5376510" y="1337347"/>
              <a:ext cx="3737402" cy="2915963"/>
              <a:chOff x="1500399" y="3009470"/>
              <a:chExt cx="2540031" cy="1981761"/>
            </a:xfrm>
          </p:grpSpPr>
          <p:grpSp>
            <p:nvGrpSpPr>
              <p:cNvPr id="445" name="Google Shape;445;p42"/>
              <p:cNvGrpSpPr/>
              <p:nvPr/>
            </p:nvGrpSpPr>
            <p:grpSpPr>
              <a:xfrm>
                <a:off x="1980476" y="3009470"/>
                <a:ext cx="654996" cy="547393"/>
                <a:chOff x="-3811898" y="296698"/>
                <a:chExt cx="3506400" cy="2585700"/>
              </a:xfrm>
            </p:grpSpPr>
            <p:sp>
              <p:nvSpPr>
                <p:cNvPr id="446" name="Google Shape;446;p42"/>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47" name="Google Shape;447;p42"/>
                <p:cNvGrpSpPr/>
                <p:nvPr/>
              </p:nvGrpSpPr>
              <p:grpSpPr>
                <a:xfrm>
                  <a:off x="-2876086" y="1193251"/>
                  <a:ext cx="1634417" cy="1662716"/>
                  <a:chOff x="-708549" y="-1713557"/>
                  <a:chExt cx="1634417" cy="2633379"/>
                </a:xfrm>
              </p:grpSpPr>
              <p:grpSp>
                <p:nvGrpSpPr>
                  <p:cNvPr id="448" name="Google Shape;448;p42"/>
                  <p:cNvGrpSpPr/>
                  <p:nvPr/>
                </p:nvGrpSpPr>
                <p:grpSpPr>
                  <a:xfrm>
                    <a:off x="-696683" y="-1104667"/>
                    <a:ext cx="1622550" cy="2024489"/>
                    <a:chOff x="-144233" y="2152883"/>
                    <a:chExt cx="1622550" cy="2024489"/>
                  </a:xfrm>
                </p:grpSpPr>
                <p:grpSp>
                  <p:nvGrpSpPr>
                    <p:cNvPr id="449" name="Google Shape;449;p42"/>
                    <p:cNvGrpSpPr/>
                    <p:nvPr/>
                  </p:nvGrpSpPr>
                  <p:grpSpPr>
                    <a:xfrm rot="-5400000">
                      <a:off x="-41842" y="2657213"/>
                      <a:ext cx="1424641" cy="1615677"/>
                      <a:chOff x="10901423" y="-15665848"/>
                      <a:chExt cx="4433990" cy="5845432"/>
                    </a:xfrm>
                  </p:grpSpPr>
                  <p:pic>
                    <p:nvPicPr>
                      <p:cNvPr id="450" name="Google Shape;450;p42"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451" name="Google Shape;451;p42"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452" name="Google Shape;452;p42"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453" name="Google Shape;453;p42"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grpSp>
            <p:nvGrpSpPr>
              <p:cNvPr id="454" name="Google Shape;454;p42"/>
              <p:cNvGrpSpPr/>
              <p:nvPr/>
            </p:nvGrpSpPr>
            <p:grpSpPr>
              <a:xfrm>
                <a:off x="1500399" y="3039063"/>
                <a:ext cx="2540031" cy="1952167"/>
                <a:chOff x="1500399" y="3039063"/>
                <a:chExt cx="2540031" cy="1952167"/>
              </a:xfrm>
            </p:grpSpPr>
            <p:pic>
              <p:nvPicPr>
                <p:cNvPr id="455" name="Google Shape;455;p42"/>
                <p:cNvPicPr preferRelativeResize="0"/>
                <p:nvPr/>
              </p:nvPicPr>
              <p:blipFill>
                <a:blip r:embed="rId8">
                  <a:alphaModFix/>
                </a:blip>
                <a:stretch>
                  <a:fillRect/>
                </a:stretch>
              </p:blipFill>
              <p:spPr>
                <a:xfrm>
                  <a:off x="1500399" y="3098155"/>
                  <a:ext cx="1901300" cy="1893076"/>
                </a:xfrm>
                <a:prstGeom prst="rect">
                  <a:avLst/>
                </a:prstGeom>
                <a:noFill/>
                <a:ln>
                  <a:noFill/>
                </a:ln>
              </p:spPr>
            </p:pic>
            <p:sp>
              <p:nvSpPr>
                <p:cNvPr id="456" name="Google Shape;456;p42"/>
                <p:cNvSpPr txBox="1"/>
                <p:nvPr/>
              </p:nvSpPr>
              <p:spPr>
                <a:xfrm>
                  <a:off x="2121030" y="3039063"/>
                  <a:ext cx="1919400" cy="6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rPr>
                    <a:t>UGT</a:t>
                  </a:r>
                  <a:endParaRPr sz="1200" b="1">
                    <a:solidFill>
                      <a:schemeClr val="dk1"/>
                    </a:solidFill>
                  </a:endParaRPr>
                </a:p>
                <a:p>
                  <a:pPr marL="0" lvl="0" indent="0" algn="l" rtl="0">
                    <a:spcBef>
                      <a:spcPts val="0"/>
                    </a:spcBef>
                    <a:spcAft>
                      <a:spcPts val="0"/>
                    </a:spcAft>
                    <a:buClr>
                      <a:schemeClr val="dk1"/>
                    </a:buClr>
                    <a:buSzPts val="1400"/>
                    <a:buFont typeface="Arial"/>
                    <a:buNone/>
                  </a:pPr>
                  <a:endParaRPr sz="27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700"/>
                </a:p>
              </p:txBody>
            </p:sp>
          </p:grpSp>
        </p:grpSp>
        <p:sp>
          <p:nvSpPr>
            <p:cNvPr id="457" name="Google Shape;457;p42"/>
            <p:cNvSpPr txBox="1"/>
            <p:nvPr/>
          </p:nvSpPr>
          <p:spPr>
            <a:xfrm>
              <a:off x="5981750" y="2571750"/>
              <a:ext cx="12984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valproate</a:t>
              </a:r>
              <a:endParaRPr b="1">
                <a:solidFill>
                  <a:schemeClr val="dk1"/>
                </a:solidFill>
              </a:endParaRPr>
            </a:p>
            <a:p>
              <a:pPr marL="0" lvl="0" indent="0" algn="ctr" rtl="0">
                <a:spcBef>
                  <a:spcPts val="0"/>
                </a:spcBef>
                <a:spcAft>
                  <a:spcPts val="0"/>
                </a:spcAft>
                <a:buNone/>
              </a:pPr>
              <a:r>
                <a:rPr lang="en" b="1">
                  <a:solidFill>
                    <a:schemeClr val="dk1"/>
                  </a:solidFill>
                </a:rPr>
                <a:t>DEPAKOTE</a:t>
              </a:r>
              <a:endParaRPr b="1">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a:p>
          </p:txBody>
        </p:sp>
      </p:grpSp>
      <p:grpSp>
        <p:nvGrpSpPr>
          <p:cNvPr id="458" name="Google Shape;458;p42"/>
          <p:cNvGrpSpPr/>
          <p:nvPr/>
        </p:nvGrpSpPr>
        <p:grpSpPr>
          <a:xfrm>
            <a:off x="1135750" y="1334487"/>
            <a:ext cx="3168125" cy="2474525"/>
            <a:chOff x="-239000" y="-228450"/>
            <a:chExt cx="3168125" cy="2474525"/>
          </a:xfrm>
        </p:grpSpPr>
        <p:pic>
          <p:nvPicPr>
            <p:cNvPr id="459" name="Google Shape;459;p42"/>
            <p:cNvPicPr preferRelativeResize="0"/>
            <p:nvPr/>
          </p:nvPicPr>
          <p:blipFill>
            <a:blip r:embed="rId9">
              <a:alphaModFix/>
            </a:blip>
            <a:stretch>
              <a:fillRect/>
            </a:stretch>
          </p:blipFill>
          <p:spPr>
            <a:xfrm>
              <a:off x="-239000" y="-228450"/>
              <a:ext cx="3168125" cy="2474525"/>
            </a:xfrm>
            <a:prstGeom prst="rect">
              <a:avLst/>
            </a:prstGeom>
            <a:noFill/>
            <a:ln>
              <a:noFill/>
            </a:ln>
          </p:spPr>
        </p:pic>
        <p:sp>
          <p:nvSpPr>
            <p:cNvPr id="460" name="Google Shape;460;p42"/>
            <p:cNvSpPr txBox="1"/>
            <p:nvPr/>
          </p:nvSpPr>
          <p:spPr>
            <a:xfrm>
              <a:off x="-42406" y="769557"/>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lamotrigine</a:t>
              </a:r>
              <a:endParaRPr b="1">
                <a:solidFill>
                  <a:schemeClr val="dk1"/>
                </a:solidFill>
              </a:endParaRPr>
            </a:p>
            <a:p>
              <a:pPr marL="0" lvl="0" indent="0" algn="ctr" rtl="0">
                <a:spcBef>
                  <a:spcPts val="0"/>
                </a:spcBef>
                <a:spcAft>
                  <a:spcPts val="0"/>
                </a:spcAft>
                <a:buNone/>
              </a:pPr>
              <a:r>
                <a:rPr lang="en" b="1">
                  <a:solidFill>
                    <a:schemeClr val="dk1"/>
                  </a:solidFill>
                </a:rPr>
                <a:t>LAMICTAL</a:t>
              </a:r>
              <a:endParaRPr b="1">
                <a:solidFill>
                  <a:schemeClr val="dk1"/>
                </a:solidFill>
              </a:endParaRPr>
            </a:p>
            <a:p>
              <a:pPr marL="0" lvl="0" indent="0" algn="l" rtl="0">
                <a:spcBef>
                  <a:spcPts val="0"/>
                </a:spcBef>
                <a:spcAft>
                  <a:spcPts val="0"/>
                </a:spcAft>
                <a:buClr>
                  <a:schemeClr val="dk1"/>
                </a:buClr>
                <a:buSzPts val="1400"/>
                <a:buFont typeface="Arial"/>
                <a:buNone/>
              </a:pPr>
              <a:endParaRPr sz="2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500"/>
            </a:p>
          </p:txBody>
        </p:sp>
      </p:gr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43" descr="clipped result image"/>
          <p:cNvPicPr preferRelativeResize="0"/>
          <p:nvPr/>
        </p:nvPicPr>
        <p:blipFill rotWithShape="1">
          <a:blip r:embed="rId3">
            <a:alphaModFix/>
          </a:blip>
          <a:srcRect/>
          <a:stretch/>
        </p:blipFill>
        <p:spPr>
          <a:xfrm rot="-4039862">
            <a:off x="4655417" y="824083"/>
            <a:ext cx="94656" cy="212641"/>
          </a:xfrm>
          <a:prstGeom prst="rect">
            <a:avLst/>
          </a:prstGeom>
          <a:noFill/>
          <a:ln>
            <a:noFill/>
          </a:ln>
        </p:spPr>
      </p:pic>
      <p:grpSp>
        <p:nvGrpSpPr>
          <p:cNvPr id="466" name="Google Shape;466;p43"/>
          <p:cNvGrpSpPr/>
          <p:nvPr/>
        </p:nvGrpSpPr>
        <p:grpSpPr>
          <a:xfrm>
            <a:off x="5061335" y="1156272"/>
            <a:ext cx="3737402" cy="2915963"/>
            <a:chOff x="5376510" y="1337347"/>
            <a:chExt cx="3737402" cy="2915963"/>
          </a:xfrm>
        </p:grpSpPr>
        <p:grpSp>
          <p:nvGrpSpPr>
            <p:cNvPr id="467" name="Google Shape;467;p43"/>
            <p:cNvGrpSpPr/>
            <p:nvPr/>
          </p:nvGrpSpPr>
          <p:grpSpPr>
            <a:xfrm>
              <a:off x="5376510" y="1337347"/>
              <a:ext cx="3737402" cy="2915963"/>
              <a:chOff x="1500399" y="3009470"/>
              <a:chExt cx="2540031" cy="1981761"/>
            </a:xfrm>
          </p:grpSpPr>
          <p:grpSp>
            <p:nvGrpSpPr>
              <p:cNvPr id="468" name="Google Shape;468;p43"/>
              <p:cNvGrpSpPr/>
              <p:nvPr/>
            </p:nvGrpSpPr>
            <p:grpSpPr>
              <a:xfrm>
                <a:off x="1980476" y="3009470"/>
                <a:ext cx="654996" cy="547393"/>
                <a:chOff x="-3811898" y="296698"/>
                <a:chExt cx="3506400" cy="2585700"/>
              </a:xfrm>
            </p:grpSpPr>
            <p:sp>
              <p:nvSpPr>
                <p:cNvPr id="469" name="Google Shape;469;p43"/>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0" name="Google Shape;470;p43"/>
                <p:cNvGrpSpPr/>
                <p:nvPr/>
              </p:nvGrpSpPr>
              <p:grpSpPr>
                <a:xfrm>
                  <a:off x="-2876086" y="1193251"/>
                  <a:ext cx="1634417" cy="1662716"/>
                  <a:chOff x="-708549" y="-1713557"/>
                  <a:chExt cx="1634417" cy="2633379"/>
                </a:xfrm>
              </p:grpSpPr>
              <p:grpSp>
                <p:nvGrpSpPr>
                  <p:cNvPr id="471" name="Google Shape;471;p43"/>
                  <p:cNvGrpSpPr/>
                  <p:nvPr/>
                </p:nvGrpSpPr>
                <p:grpSpPr>
                  <a:xfrm>
                    <a:off x="-696683" y="-1104667"/>
                    <a:ext cx="1622550" cy="2024489"/>
                    <a:chOff x="-144233" y="2152883"/>
                    <a:chExt cx="1622550" cy="2024489"/>
                  </a:xfrm>
                </p:grpSpPr>
                <p:grpSp>
                  <p:nvGrpSpPr>
                    <p:cNvPr id="472" name="Google Shape;472;p43"/>
                    <p:cNvGrpSpPr/>
                    <p:nvPr/>
                  </p:nvGrpSpPr>
                  <p:grpSpPr>
                    <a:xfrm rot="-5400000">
                      <a:off x="-41842" y="2657213"/>
                      <a:ext cx="1424641" cy="1615677"/>
                      <a:chOff x="10901423" y="-15665848"/>
                      <a:chExt cx="4433990" cy="5845432"/>
                    </a:xfrm>
                  </p:grpSpPr>
                  <p:pic>
                    <p:nvPicPr>
                      <p:cNvPr id="473" name="Google Shape;473;p43"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474" name="Google Shape;474;p43"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475" name="Google Shape;475;p43"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476" name="Google Shape;476;p43"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grpSp>
            <p:nvGrpSpPr>
              <p:cNvPr id="477" name="Google Shape;477;p43"/>
              <p:cNvGrpSpPr/>
              <p:nvPr/>
            </p:nvGrpSpPr>
            <p:grpSpPr>
              <a:xfrm>
                <a:off x="1500399" y="3039063"/>
                <a:ext cx="2540031" cy="1952167"/>
                <a:chOff x="1500399" y="3039063"/>
                <a:chExt cx="2540031" cy="1952167"/>
              </a:xfrm>
            </p:grpSpPr>
            <p:pic>
              <p:nvPicPr>
                <p:cNvPr id="478" name="Google Shape;478;p43"/>
                <p:cNvPicPr preferRelativeResize="0"/>
                <p:nvPr/>
              </p:nvPicPr>
              <p:blipFill>
                <a:blip r:embed="rId8">
                  <a:alphaModFix/>
                </a:blip>
                <a:stretch>
                  <a:fillRect/>
                </a:stretch>
              </p:blipFill>
              <p:spPr>
                <a:xfrm>
                  <a:off x="1500399" y="3098155"/>
                  <a:ext cx="1901300" cy="1893076"/>
                </a:xfrm>
                <a:prstGeom prst="rect">
                  <a:avLst/>
                </a:prstGeom>
                <a:noFill/>
                <a:ln>
                  <a:noFill/>
                </a:ln>
              </p:spPr>
            </p:pic>
            <p:sp>
              <p:nvSpPr>
                <p:cNvPr id="479" name="Google Shape;479;p43"/>
                <p:cNvSpPr txBox="1"/>
                <p:nvPr/>
              </p:nvSpPr>
              <p:spPr>
                <a:xfrm>
                  <a:off x="2121030" y="3039063"/>
                  <a:ext cx="1919400" cy="6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rPr>
                    <a:t>UGT</a:t>
                  </a:r>
                  <a:endParaRPr sz="1200" b="1">
                    <a:solidFill>
                      <a:schemeClr val="dk1"/>
                    </a:solidFill>
                  </a:endParaRPr>
                </a:p>
                <a:p>
                  <a:pPr marL="0" lvl="0" indent="0" algn="l" rtl="0">
                    <a:spcBef>
                      <a:spcPts val="0"/>
                    </a:spcBef>
                    <a:spcAft>
                      <a:spcPts val="0"/>
                    </a:spcAft>
                    <a:buClr>
                      <a:schemeClr val="dk1"/>
                    </a:buClr>
                    <a:buSzPts val="1400"/>
                    <a:buFont typeface="Arial"/>
                    <a:buNone/>
                  </a:pPr>
                  <a:endParaRPr sz="27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700"/>
                </a:p>
              </p:txBody>
            </p:sp>
          </p:grpSp>
        </p:grpSp>
        <p:sp>
          <p:nvSpPr>
            <p:cNvPr id="480" name="Google Shape;480;p43"/>
            <p:cNvSpPr txBox="1"/>
            <p:nvPr/>
          </p:nvSpPr>
          <p:spPr>
            <a:xfrm>
              <a:off x="5981750" y="2571750"/>
              <a:ext cx="12984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valproate</a:t>
              </a:r>
              <a:endParaRPr b="1">
                <a:solidFill>
                  <a:schemeClr val="dk1"/>
                </a:solidFill>
              </a:endParaRPr>
            </a:p>
            <a:p>
              <a:pPr marL="0" lvl="0" indent="0" algn="ctr" rtl="0">
                <a:spcBef>
                  <a:spcPts val="0"/>
                </a:spcBef>
                <a:spcAft>
                  <a:spcPts val="0"/>
                </a:spcAft>
                <a:buNone/>
              </a:pPr>
              <a:r>
                <a:rPr lang="en" b="1">
                  <a:solidFill>
                    <a:schemeClr val="dk1"/>
                  </a:solidFill>
                </a:rPr>
                <a:t>DEPAKOTE</a:t>
              </a:r>
              <a:endParaRPr b="1">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a:p>
          </p:txBody>
        </p:sp>
      </p:grpSp>
      <p:grpSp>
        <p:nvGrpSpPr>
          <p:cNvPr id="481" name="Google Shape;481;p43"/>
          <p:cNvGrpSpPr/>
          <p:nvPr/>
        </p:nvGrpSpPr>
        <p:grpSpPr>
          <a:xfrm>
            <a:off x="1135750" y="1334487"/>
            <a:ext cx="3168125" cy="2474525"/>
            <a:chOff x="-239000" y="-228450"/>
            <a:chExt cx="3168125" cy="2474525"/>
          </a:xfrm>
        </p:grpSpPr>
        <p:pic>
          <p:nvPicPr>
            <p:cNvPr id="482" name="Google Shape;482;p43"/>
            <p:cNvPicPr preferRelativeResize="0"/>
            <p:nvPr/>
          </p:nvPicPr>
          <p:blipFill>
            <a:blip r:embed="rId9">
              <a:alphaModFix/>
            </a:blip>
            <a:stretch>
              <a:fillRect/>
            </a:stretch>
          </p:blipFill>
          <p:spPr>
            <a:xfrm>
              <a:off x="-239000" y="-228450"/>
              <a:ext cx="3168125" cy="2474525"/>
            </a:xfrm>
            <a:prstGeom prst="rect">
              <a:avLst/>
            </a:prstGeom>
            <a:noFill/>
            <a:ln>
              <a:noFill/>
            </a:ln>
          </p:spPr>
        </p:pic>
        <p:sp>
          <p:nvSpPr>
            <p:cNvPr id="483" name="Google Shape;483;p43"/>
            <p:cNvSpPr txBox="1"/>
            <p:nvPr/>
          </p:nvSpPr>
          <p:spPr>
            <a:xfrm>
              <a:off x="-42406" y="769557"/>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lamotrigine</a:t>
              </a:r>
              <a:endParaRPr b="1">
                <a:solidFill>
                  <a:schemeClr val="dk1"/>
                </a:solidFill>
              </a:endParaRPr>
            </a:p>
            <a:p>
              <a:pPr marL="0" lvl="0" indent="0" algn="ctr" rtl="0">
                <a:spcBef>
                  <a:spcPts val="0"/>
                </a:spcBef>
                <a:spcAft>
                  <a:spcPts val="0"/>
                </a:spcAft>
                <a:buNone/>
              </a:pPr>
              <a:r>
                <a:rPr lang="en" b="1">
                  <a:solidFill>
                    <a:schemeClr val="dk1"/>
                  </a:solidFill>
                </a:rPr>
                <a:t>LAMICTAL</a:t>
              </a:r>
              <a:endParaRPr b="1">
                <a:solidFill>
                  <a:schemeClr val="dk1"/>
                </a:solidFill>
              </a:endParaRPr>
            </a:p>
            <a:p>
              <a:pPr marL="0" lvl="0" indent="0" algn="l" rtl="0">
                <a:spcBef>
                  <a:spcPts val="0"/>
                </a:spcBef>
                <a:spcAft>
                  <a:spcPts val="0"/>
                </a:spcAft>
                <a:buClr>
                  <a:schemeClr val="dk1"/>
                </a:buClr>
                <a:buSzPts val="1400"/>
                <a:buFont typeface="Arial"/>
                <a:buNone/>
              </a:pPr>
              <a:endParaRPr sz="2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500"/>
            </a:p>
          </p:txBody>
        </p:sp>
      </p:grpSp>
      <p:sp>
        <p:nvSpPr>
          <p:cNvPr id="484" name="Google Shape;484;p43"/>
          <p:cNvSpPr/>
          <p:nvPr/>
        </p:nvSpPr>
        <p:spPr>
          <a:xfrm>
            <a:off x="851650" y="1334475"/>
            <a:ext cx="1146600" cy="1097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3"/>
          <p:cNvSpPr/>
          <p:nvPr/>
        </p:nvSpPr>
        <p:spPr>
          <a:xfrm>
            <a:off x="4665525" y="1419825"/>
            <a:ext cx="1146600" cy="1097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3"/>
          <p:cNvSpPr/>
          <p:nvPr/>
        </p:nvSpPr>
        <p:spPr>
          <a:xfrm>
            <a:off x="4791100" y="2922000"/>
            <a:ext cx="1146600" cy="1097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3"/>
          <p:cNvSpPr/>
          <p:nvPr/>
        </p:nvSpPr>
        <p:spPr>
          <a:xfrm>
            <a:off x="819325" y="2846400"/>
            <a:ext cx="1146600" cy="1097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44" descr="clipped result image"/>
          <p:cNvPicPr preferRelativeResize="0"/>
          <p:nvPr/>
        </p:nvPicPr>
        <p:blipFill rotWithShape="1">
          <a:blip r:embed="rId3">
            <a:alphaModFix/>
          </a:blip>
          <a:srcRect/>
          <a:stretch/>
        </p:blipFill>
        <p:spPr>
          <a:xfrm rot="-4039862">
            <a:off x="4655417" y="824083"/>
            <a:ext cx="94656" cy="212641"/>
          </a:xfrm>
          <a:prstGeom prst="rect">
            <a:avLst/>
          </a:prstGeom>
          <a:noFill/>
          <a:ln>
            <a:noFill/>
          </a:ln>
        </p:spPr>
      </p:pic>
      <p:grpSp>
        <p:nvGrpSpPr>
          <p:cNvPr id="493" name="Google Shape;493;p44"/>
          <p:cNvGrpSpPr/>
          <p:nvPr/>
        </p:nvGrpSpPr>
        <p:grpSpPr>
          <a:xfrm>
            <a:off x="5061335" y="1156272"/>
            <a:ext cx="3737402" cy="2915963"/>
            <a:chOff x="5376510" y="1337347"/>
            <a:chExt cx="3737402" cy="2915963"/>
          </a:xfrm>
        </p:grpSpPr>
        <p:grpSp>
          <p:nvGrpSpPr>
            <p:cNvPr id="494" name="Google Shape;494;p44"/>
            <p:cNvGrpSpPr/>
            <p:nvPr/>
          </p:nvGrpSpPr>
          <p:grpSpPr>
            <a:xfrm>
              <a:off x="5376510" y="1337347"/>
              <a:ext cx="3737402" cy="2915963"/>
              <a:chOff x="1500399" y="3009470"/>
              <a:chExt cx="2540031" cy="1981761"/>
            </a:xfrm>
          </p:grpSpPr>
          <p:grpSp>
            <p:nvGrpSpPr>
              <p:cNvPr id="495" name="Google Shape;495;p44"/>
              <p:cNvGrpSpPr/>
              <p:nvPr/>
            </p:nvGrpSpPr>
            <p:grpSpPr>
              <a:xfrm>
                <a:off x="1980476" y="3009470"/>
                <a:ext cx="654996" cy="547393"/>
                <a:chOff x="-3811898" y="296698"/>
                <a:chExt cx="3506400" cy="2585700"/>
              </a:xfrm>
            </p:grpSpPr>
            <p:sp>
              <p:nvSpPr>
                <p:cNvPr id="496" name="Google Shape;496;p44"/>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97" name="Google Shape;497;p44"/>
                <p:cNvGrpSpPr/>
                <p:nvPr/>
              </p:nvGrpSpPr>
              <p:grpSpPr>
                <a:xfrm>
                  <a:off x="-2876086" y="1193251"/>
                  <a:ext cx="1634417" cy="1662716"/>
                  <a:chOff x="-708549" y="-1713557"/>
                  <a:chExt cx="1634417" cy="2633379"/>
                </a:xfrm>
              </p:grpSpPr>
              <p:grpSp>
                <p:nvGrpSpPr>
                  <p:cNvPr id="498" name="Google Shape;498;p44"/>
                  <p:cNvGrpSpPr/>
                  <p:nvPr/>
                </p:nvGrpSpPr>
                <p:grpSpPr>
                  <a:xfrm>
                    <a:off x="-696683" y="-1104667"/>
                    <a:ext cx="1622550" cy="2024489"/>
                    <a:chOff x="-144233" y="2152883"/>
                    <a:chExt cx="1622550" cy="2024489"/>
                  </a:xfrm>
                </p:grpSpPr>
                <p:grpSp>
                  <p:nvGrpSpPr>
                    <p:cNvPr id="499" name="Google Shape;499;p44"/>
                    <p:cNvGrpSpPr/>
                    <p:nvPr/>
                  </p:nvGrpSpPr>
                  <p:grpSpPr>
                    <a:xfrm rot="-5400000">
                      <a:off x="-41842" y="2657213"/>
                      <a:ext cx="1424641" cy="1615677"/>
                      <a:chOff x="10901423" y="-15665848"/>
                      <a:chExt cx="4433990" cy="5845432"/>
                    </a:xfrm>
                  </p:grpSpPr>
                  <p:pic>
                    <p:nvPicPr>
                      <p:cNvPr id="500" name="Google Shape;500;p44"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501" name="Google Shape;501;p44"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502" name="Google Shape;502;p44"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503" name="Google Shape;503;p44"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grpSp>
            <p:nvGrpSpPr>
              <p:cNvPr id="504" name="Google Shape;504;p44"/>
              <p:cNvGrpSpPr/>
              <p:nvPr/>
            </p:nvGrpSpPr>
            <p:grpSpPr>
              <a:xfrm>
                <a:off x="1500399" y="3039063"/>
                <a:ext cx="2540031" cy="1952167"/>
                <a:chOff x="1500399" y="3039063"/>
                <a:chExt cx="2540031" cy="1952167"/>
              </a:xfrm>
            </p:grpSpPr>
            <p:pic>
              <p:nvPicPr>
                <p:cNvPr id="505" name="Google Shape;505;p44"/>
                <p:cNvPicPr preferRelativeResize="0"/>
                <p:nvPr/>
              </p:nvPicPr>
              <p:blipFill>
                <a:blip r:embed="rId8">
                  <a:alphaModFix/>
                </a:blip>
                <a:stretch>
                  <a:fillRect/>
                </a:stretch>
              </p:blipFill>
              <p:spPr>
                <a:xfrm>
                  <a:off x="1500399" y="3098155"/>
                  <a:ext cx="1901300" cy="1893076"/>
                </a:xfrm>
                <a:prstGeom prst="rect">
                  <a:avLst/>
                </a:prstGeom>
                <a:noFill/>
                <a:ln>
                  <a:noFill/>
                </a:ln>
              </p:spPr>
            </p:pic>
            <p:sp>
              <p:nvSpPr>
                <p:cNvPr id="506" name="Google Shape;506;p44"/>
                <p:cNvSpPr txBox="1"/>
                <p:nvPr/>
              </p:nvSpPr>
              <p:spPr>
                <a:xfrm>
                  <a:off x="2121030" y="3039063"/>
                  <a:ext cx="1919400" cy="6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rPr>
                    <a:t>UGT</a:t>
                  </a:r>
                  <a:endParaRPr sz="1200" b="1">
                    <a:solidFill>
                      <a:schemeClr val="dk1"/>
                    </a:solidFill>
                  </a:endParaRPr>
                </a:p>
                <a:p>
                  <a:pPr marL="0" lvl="0" indent="0" algn="l" rtl="0">
                    <a:spcBef>
                      <a:spcPts val="0"/>
                    </a:spcBef>
                    <a:spcAft>
                      <a:spcPts val="0"/>
                    </a:spcAft>
                    <a:buClr>
                      <a:schemeClr val="dk1"/>
                    </a:buClr>
                    <a:buSzPts val="1400"/>
                    <a:buFont typeface="Arial"/>
                    <a:buNone/>
                  </a:pPr>
                  <a:endParaRPr sz="27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700"/>
                </a:p>
              </p:txBody>
            </p:sp>
          </p:grpSp>
        </p:grpSp>
        <p:sp>
          <p:nvSpPr>
            <p:cNvPr id="507" name="Google Shape;507;p44"/>
            <p:cNvSpPr txBox="1"/>
            <p:nvPr/>
          </p:nvSpPr>
          <p:spPr>
            <a:xfrm>
              <a:off x="5981750" y="2571750"/>
              <a:ext cx="12984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valproate</a:t>
              </a:r>
              <a:endParaRPr b="1">
                <a:solidFill>
                  <a:schemeClr val="dk1"/>
                </a:solidFill>
              </a:endParaRPr>
            </a:p>
            <a:p>
              <a:pPr marL="0" lvl="0" indent="0" algn="ctr" rtl="0">
                <a:spcBef>
                  <a:spcPts val="0"/>
                </a:spcBef>
                <a:spcAft>
                  <a:spcPts val="0"/>
                </a:spcAft>
                <a:buNone/>
              </a:pPr>
              <a:r>
                <a:rPr lang="en" b="1">
                  <a:solidFill>
                    <a:schemeClr val="dk1"/>
                  </a:solidFill>
                </a:rPr>
                <a:t>DEPAKOTE</a:t>
              </a:r>
              <a:endParaRPr b="1">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a:p>
          </p:txBody>
        </p:sp>
      </p:grpSp>
      <p:grpSp>
        <p:nvGrpSpPr>
          <p:cNvPr id="508" name="Google Shape;508;p44"/>
          <p:cNvGrpSpPr/>
          <p:nvPr/>
        </p:nvGrpSpPr>
        <p:grpSpPr>
          <a:xfrm>
            <a:off x="1135750" y="1334487"/>
            <a:ext cx="3168125" cy="2474525"/>
            <a:chOff x="-239000" y="-228450"/>
            <a:chExt cx="3168125" cy="2474525"/>
          </a:xfrm>
        </p:grpSpPr>
        <p:pic>
          <p:nvPicPr>
            <p:cNvPr id="509" name="Google Shape;509;p44"/>
            <p:cNvPicPr preferRelativeResize="0"/>
            <p:nvPr/>
          </p:nvPicPr>
          <p:blipFill>
            <a:blip r:embed="rId9">
              <a:alphaModFix/>
            </a:blip>
            <a:stretch>
              <a:fillRect/>
            </a:stretch>
          </p:blipFill>
          <p:spPr>
            <a:xfrm>
              <a:off x="-239000" y="-228450"/>
              <a:ext cx="3168125" cy="2474525"/>
            </a:xfrm>
            <a:prstGeom prst="rect">
              <a:avLst/>
            </a:prstGeom>
            <a:noFill/>
            <a:ln>
              <a:noFill/>
            </a:ln>
          </p:spPr>
        </p:pic>
        <p:sp>
          <p:nvSpPr>
            <p:cNvPr id="510" name="Google Shape;510;p44"/>
            <p:cNvSpPr txBox="1"/>
            <p:nvPr/>
          </p:nvSpPr>
          <p:spPr>
            <a:xfrm>
              <a:off x="-42406" y="769557"/>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lamotrigine</a:t>
              </a:r>
              <a:endParaRPr b="1">
                <a:solidFill>
                  <a:schemeClr val="dk1"/>
                </a:solidFill>
              </a:endParaRPr>
            </a:p>
            <a:p>
              <a:pPr marL="0" lvl="0" indent="0" algn="ctr" rtl="0">
                <a:spcBef>
                  <a:spcPts val="0"/>
                </a:spcBef>
                <a:spcAft>
                  <a:spcPts val="0"/>
                </a:spcAft>
                <a:buNone/>
              </a:pPr>
              <a:r>
                <a:rPr lang="en" b="1">
                  <a:solidFill>
                    <a:schemeClr val="dk1"/>
                  </a:solidFill>
                </a:rPr>
                <a:t>LAMICTAL</a:t>
              </a:r>
              <a:endParaRPr b="1">
                <a:solidFill>
                  <a:schemeClr val="dk1"/>
                </a:solidFill>
              </a:endParaRPr>
            </a:p>
            <a:p>
              <a:pPr marL="0" lvl="0" indent="0" algn="l" rtl="0">
                <a:spcBef>
                  <a:spcPts val="0"/>
                </a:spcBef>
                <a:spcAft>
                  <a:spcPts val="0"/>
                </a:spcAft>
                <a:buClr>
                  <a:schemeClr val="dk1"/>
                </a:buClr>
                <a:buSzPts val="1400"/>
                <a:buFont typeface="Arial"/>
                <a:buNone/>
              </a:pPr>
              <a:endParaRPr sz="2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500"/>
            </a:p>
          </p:txBody>
        </p:sp>
      </p:grpSp>
      <p:sp>
        <p:nvSpPr>
          <p:cNvPr id="511" name="Google Shape;511;p44"/>
          <p:cNvSpPr/>
          <p:nvPr/>
        </p:nvSpPr>
        <p:spPr>
          <a:xfrm rot="-1834226">
            <a:off x="3104793" y="1048629"/>
            <a:ext cx="1146684" cy="211637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4"/>
          <p:cNvSpPr/>
          <p:nvPr/>
        </p:nvSpPr>
        <p:spPr>
          <a:xfrm>
            <a:off x="6576750" y="1104650"/>
            <a:ext cx="1490400" cy="14265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45" descr="clipped result image"/>
          <p:cNvPicPr preferRelativeResize="0"/>
          <p:nvPr/>
        </p:nvPicPr>
        <p:blipFill rotWithShape="1">
          <a:blip r:embed="rId3">
            <a:alphaModFix/>
          </a:blip>
          <a:srcRect/>
          <a:stretch/>
        </p:blipFill>
        <p:spPr>
          <a:xfrm rot="-4039862">
            <a:off x="4655417" y="824083"/>
            <a:ext cx="94656" cy="212641"/>
          </a:xfrm>
          <a:prstGeom prst="rect">
            <a:avLst/>
          </a:prstGeom>
          <a:noFill/>
          <a:ln>
            <a:noFill/>
          </a:ln>
        </p:spPr>
      </p:pic>
      <p:grpSp>
        <p:nvGrpSpPr>
          <p:cNvPr id="518" name="Google Shape;518;p45"/>
          <p:cNvGrpSpPr/>
          <p:nvPr/>
        </p:nvGrpSpPr>
        <p:grpSpPr>
          <a:xfrm>
            <a:off x="5061335" y="1156272"/>
            <a:ext cx="3737402" cy="2915963"/>
            <a:chOff x="5376510" y="1337347"/>
            <a:chExt cx="3737402" cy="2915963"/>
          </a:xfrm>
        </p:grpSpPr>
        <p:grpSp>
          <p:nvGrpSpPr>
            <p:cNvPr id="519" name="Google Shape;519;p45"/>
            <p:cNvGrpSpPr/>
            <p:nvPr/>
          </p:nvGrpSpPr>
          <p:grpSpPr>
            <a:xfrm>
              <a:off x="5376510" y="1337347"/>
              <a:ext cx="3737402" cy="2915963"/>
              <a:chOff x="1500399" y="3009470"/>
              <a:chExt cx="2540031" cy="1981761"/>
            </a:xfrm>
          </p:grpSpPr>
          <p:grpSp>
            <p:nvGrpSpPr>
              <p:cNvPr id="520" name="Google Shape;520;p45"/>
              <p:cNvGrpSpPr/>
              <p:nvPr/>
            </p:nvGrpSpPr>
            <p:grpSpPr>
              <a:xfrm>
                <a:off x="1980476" y="3009470"/>
                <a:ext cx="654996" cy="547393"/>
                <a:chOff x="-3811898" y="296698"/>
                <a:chExt cx="3506400" cy="2585700"/>
              </a:xfrm>
            </p:grpSpPr>
            <p:sp>
              <p:nvSpPr>
                <p:cNvPr id="521" name="Google Shape;521;p45"/>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2" name="Google Shape;522;p45"/>
                <p:cNvGrpSpPr/>
                <p:nvPr/>
              </p:nvGrpSpPr>
              <p:grpSpPr>
                <a:xfrm>
                  <a:off x="-2876086" y="1193251"/>
                  <a:ext cx="1634417" cy="1662716"/>
                  <a:chOff x="-708549" y="-1713557"/>
                  <a:chExt cx="1634417" cy="2633379"/>
                </a:xfrm>
              </p:grpSpPr>
              <p:grpSp>
                <p:nvGrpSpPr>
                  <p:cNvPr id="523" name="Google Shape;523;p45"/>
                  <p:cNvGrpSpPr/>
                  <p:nvPr/>
                </p:nvGrpSpPr>
                <p:grpSpPr>
                  <a:xfrm>
                    <a:off x="-696683" y="-1104667"/>
                    <a:ext cx="1622550" cy="2024489"/>
                    <a:chOff x="-144233" y="2152883"/>
                    <a:chExt cx="1622550" cy="2024489"/>
                  </a:xfrm>
                </p:grpSpPr>
                <p:grpSp>
                  <p:nvGrpSpPr>
                    <p:cNvPr id="524" name="Google Shape;524;p45"/>
                    <p:cNvGrpSpPr/>
                    <p:nvPr/>
                  </p:nvGrpSpPr>
                  <p:grpSpPr>
                    <a:xfrm rot="-5400000">
                      <a:off x="-41842" y="2657213"/>
                      <a:ext cx="1424641" cy="1615677"/>
                      <a:chOff x="10901423" y="-15665848"/>
                      <a:chExt cx="4433990" cy="5845432"/>
                    </a:xfrm>
                  </p:grpSpPr>
                  <p:pic>
                    <p:nvPicPr>
                      <p:cNvPr id="525" name="Google Shape;525;p45"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526" name="Google Shape;526;p45"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527" name="Google Shape;527;p45"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528" name="Google Shape;528;p45"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grpSp>
            <p:nvGrpSpPr>
              <p:cNvPr id="529" name="Google Shape;529;p45"/>
              <p:cNvGrpSpPr/>
              <p:nvPr/>
            </p:nvGrpSpPr>
            <p:grpSpPr>
              <a:xfrm>
                <a:off x="1500399" y="3039063"/>
                <a:ext cx="2540031" cy="1952167"/>
                <a:chOff x="1500399" y="3039063"/>
                <a:chExt cx="2540031" cy="1952167"/>
              </a:xfrm>
            </p:grpSpPr>
            <p:pic>
              <p:nvPicPr>
                <p:cNvPr id="530" name="Google Shape;530;p45"/>
                <p:cNvPicPr preferRelativeResize="0"/>
                <p:nvPr/>
              </p:nvPicPr>
              <p:blipFill>
                <a:blip r:embed="rId8">
                  <a:alphaModFix/>
                </a:blip>
                <a:stretch>
                  <a:fillRect/>
                </a:stretch>
              </p:blipFill>
              <p:spPr>
                <a:xfrm>
                  <a:off x="1500399" y="3098155"/>
                  <a:ext cx="1901300" cy="1893076"/>
                </a:xfrm>
                <a:prstGeom prst="rect">
                  <a:avLst/>
                </a:prstGeom>
                <a:noFill/>
                <a:ln>
                  <a:noFill/>
                </a:ln>
              </p:spPr>
            </p:pic>
            <p:sp>
              <p:nvSpPr>
                <p:cNvPr id="531" name="Google Shape;531;p45"/>
                <p:cNvSpPr txBox="1"/>
                <p:nvPr/>
              </p:nvSpPr>
              <p:spPr>
                <a:xfrm>
                  <a:off x="2121030" y="3039063"/>
                  <a:ext cx="1919400" cy="6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rPr>
                    <a:t>UGT</a:t>
                  </a:r>
                  <a:endParaRPr sz="1200" b="1">
                    <a:solidFill>
                      <a:schemeClr val="dk1"/>
                    </a:solidFill>
                  </a:endParaRPr>
                </a:p>
                <a:p>
                  <a:pPr marL="0" lvl="0" indent="0" algn="l" rtl="0">
                    <a:spcBef>
                      <a:spcPts val="0"/>
                    </a:spcBef>
                    <a:spcAft>
                      <a:spcPts val="0"/>
                    </a:spcAft>
                    <a:buClr>
                      <a:schemeClr val="dk1"/>
                    </a:buClr>
                    <a:buSzPts val="1400"/>
                    <a:buFont typeface="Arial"/>
                    <a:buNone/>
                  </a:pPr>
                  <a:endParaRPr sz="27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700"/>
                </a:p>
              </p:txBody>
            </p:sp>
          </p:grpSp>
        </p:grpSp>
        <p:sp>
          <p:nvSpPr>
            <p:cNvPr id="532" name="Google Shape;532;p45"/>
            <p:cNvSpPr txBox="1"/>
            <p:nvPr/>
          </p:nvSpPr>
          <p:spPr>
            <a:xfrm>
              <a:off x="5981750" y="2571750"/>
              <a:ext cx="12984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valproate</a:t>
              </a:r>
              <a:endParaRPr b="1">
                <a:solidFill>
                  <a:schemeClr val="dk1"/>
                </a:solidFill>
              </a:endParaRPr>
            </a:p>
            <a:p>
              <a:pPr marL="0" lvl="0" indent="0" algn="ctr" rtl="0">
                <a:spcBef>
                  <a:spcPts val="0"/>
                </a:spcBef>
                <a:spcAft>
                  <a:spcPts val="0"/>
                </a:spcAft>
                <a:buNone/>
              </a:pPr>
              <a:r>
                <a:rPr lang="en" b="1">
                  <a:solidFill>
                    <a:schemeClr val="dk1"/>
                  </a:solidFill>
                </a:rPr>
                <a:t>DEPAKOTE</a:t>
              </a:r>
              <a:endParaRPr b="1">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a:p>
          </p:txBody>
        </p:sp>
      </p:grpSp>
      <p:grpSp>
        <p:nvGrpSpPr>
          <p:cNvPr id="533" name="Google Shape;533;p45"/>
          <p:cNvGrpSpPr/>
          <p:nvPr/>
        </p:nvGrpSpPr>
        <p:grpSpPr>
          <a:xfrm>
            <a:off x="1135750" y="1334487"/>
            <a:ext cx="3168125" cy="2474525"/>
            <a:chOff x="-239000" y="-228450"/>
            <a:chExt cx="3168125" cy="2474525"/>
          </a:xfrm>
        </p:grpSpPr>
        <p:pic>
          <p:nvPicPr>
            <p:cNvPr id="534" name="Google Shape;534;p45"/>
            <p:cNvPicPr preferRelativeResize="0"/>
            <p:nvPr/>
          </p:nvPicPr>
          <p:blipFill>
            <a:blip r:embed="rId9">
              <a:alphaModFix/>
            </a:blip>
            <a:stretch>
              <a:fillRect/>
            </a:stretch>
          </p:blipFill>
          <p:spPr>
            <a:xfrm>
              <a:off x="-239000" y="-228450"/>
              <a:ext cx="3168125" cy="2474525"/>
            </a:xfrm>
            <a:prstGeom prst="rect">
              <a:avLst/>
            </a:prstGeom>
            <a:noFill/>
            <a:ln>
              <a:noFill/>
            </a:ln>
          </p:spPr>
        </p:pic>
        <p:sp>
          <p:nvSpPr>
            <p:cNvPr id="535" name="Google Shape;535;p45"/>
            <p:cNvSpPr txBox="1"/>
            <p:nvPr/>
          </p:nvSpPr>
          <p:spPr>
            <a:xfrm>
              <a:off x="-42406" y="769557"/>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lamotrigine</a:t>
              </a:r>
              <a:endParaRPr b="1">
                <a:solidFill>
                  <a:schemeClr val="dk1"/>
                </a:solidFill>
              </a:endParaRPr>
            </a:p>
            <a:p>
              <a:pPr marL="0" lvl="0" indent="0" algn="ctr" rtl="0">
                <a:spcBef>
                  <a:spcPts val="0"/>
                </a:spcBef>
                <a:spcAft>
                  <a:spcPts val="0"/>
                </a:spcAft>
                <a:buNone/>
              </a:pPr>
              <a:r>
                <a:rPr lang="en" b="1">
                  <a:solidFill>
                    <a:schemeClr val="dk1"/>
                  </a:solidFill>
                </a:rPr>
                <a:t>LAMICTAL</a:t>
              </a:r>
              <a:endParaRPr b="1">
                <a:solidFill>
                  <a:schemeClr val="dk1"/>
                </a:solidFill>
              </a:endParaRPr>
            </a:p>
            <a:p>
              <a:pPr marL="0" lvl="0" indent="0" algn="l" rtl="0">
                <a:spcBef>
                  <a:spcPts val="0"/>
                </a:spcBef>
                <a:spcAft>
                  <a:spcPts val="0"/>
                </a:spcAft>
                <a:buClr>
                  <a:schemeClr val="dk1"/>
                </a:buClr>
                <a:buSzPts val="1400"/>
                <a:buFont typeface="Arial"/>
                <a:buNone/>
              </a:pPr>
              <a:endParaRPr sz="2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500"/>
            </a:p>
          </p:txBody>
        </p:sp>
      </p:grpSp>
      <p:cxnSp>
        <p:nvCxnSpPr>
          <p:cNvPr id="536" name="Google Shape;536;p45"/>
          <p:cNvCxnSpPr/>
          <p:nvPr/>
        </p:nvCxnSpPr>
        <p:spPr>
          <a:xfrm>
            <a:off x="2400725" y="1334475"/>
            <a:ext cx="0" cy="744600"/>
          </a:xfrm>
          <a:prstGeom prst="straightConnector1">
            <a:avLst/>
          </a:prstGeom>
          <a:noFill/>
          <a:ln w="9525" cap="flat" cmpd="sng">
            <a:solidFill>
              <a:schemeClr val="dk2"/>
            </a:solidFill>
            <a:prstDash val="solid"/>
            <a:round/>
            <a:headEnd type="none" w="med" len="med"/>
            <a:tailEnd type="triangle" w="med" len="med"/>
          </a:ln>
        </p:spPr>
      </p:cxnSp>
      <p:sp>
        <p:nvSpPr>
          <p:cNvPr id="537" name="Google Shape;537;p45"/>
          <p:cNvSpPr txBox="1"/>
          <p:nvPr/>
        </p:nvSpPr>
        <p:spPr>
          <a:xfrm>
            <a:off x="1913824" y="772000"/>
            <a:ext cx="973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rPr>
              <a:t>sensitive substrate (UGT1A4)</a:t>
            </a:r>
            <a:endParaRPr sz="1000">
              <a:solidFill>
                <a:schemeClr val="dk1"/>
              </a:solidFill>
            </a:endParaRPr>
          </a:p>
          <a:p>
            <a:pPr marL="0" lvl="0" indent="0" algn="l" rtl="0">
              <a:spcBef>
                <a:spcPts val="0"/>
              </a:spcBef>
              <a:spcAft>
                <a:spcPts val="0"/>
              </a:spcAft>
              <a:buClr>
                <a:schemeClr val="dk1"/>
              </a:buClr>
              <a:buSzPts val="1400"/>
              <a:buFont typeface="Arial"/>
              <a:buNone/>
            </a:pPr>
            <a:endParaRPr sz="23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300"/>
          </a:p>
        </p:txBody>
      </p:sp>
      <p:sp>
        <p:nvSpPr>
          <p:cNvPr id="538" name="Google Shape;538;p45"/>
          <p:cNvSpPr/>
          <p:nvPr/>
        </p:nvSpPr>
        <p:spPr>
          <a:xfrm>
            <a:off x="1862525" y="670600"/>
            <a:ext cx="1088100" cy="182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5"/>
          <p:cNvSpPr/>
          <p:nvPr/>
        </p:nvSpPr>
        <p:spPr>
          <a:xfrm>
            <a:off x="5709925" y="1015050"/>
            <a:ext cx="1088100" cy="1097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46" descr="clipped result image"/>
          <p:cNvPicPr preferRelativeResize="0"/>
          <p:nvPr/>
        </p:nvPicPr>
        <p:blipFill rotWithShape="1">
          <a:blip r:embed="rId3">
            <a:alphaModFix/>
          </a:blip>
          <a:srcRect/>
          <a:stretch/>
        </p:blipFill>
        <p:spPr>
          <a:xfrm rot="-4039862">
            <a:off x="4884017" y="500889"/>
            <a:ext cx="94656" cy="212641"/>
          </a:xfrm>
          <a:prstGeom prst="rect">
            <a:avLst/>
          </a:prstGeom>
          <a:noFill/>
          <a:ln>
            <a:noFill/>
          </a:ln>
        </p:spPr>
      </p:pic>
      <p:grpSp>
        <p:nvGrpSpPr>
          <p:cNvPr id="545" name="Google Shape;545;p46"/>
          <p:cNvGrpSpPr/>
          <p:nvPr/>
        </p:nvGrpSpPr>
        <p:grpSpPr>
          <a:xfrm>
            <a:off x="3292185" y="2229178"/>
            <a:ext cx="2797572" cy="2915963"/>
            <a:chOff x="1500399" y="3022417"/>
            <a:chExt cx="1901300" cy="1981761"/>
          </a:xfrm>
        </p:grpSpPr>
        <p:grpSp>
          <p:nvGrpSpPr>
            <p:cNvPr id="546" name="Google Shape;546;p46"/>
            <p:cNvGrpSpPr/>
            <p:nvPr/>
          </p:nvGrpSpPr>
          <p:grpSpPr>
            <a:xfrm>
              <a:off x="1980476" y="3022417"/>
              <a:ext cx="654996" cy="547393"/>
              <a:chOff x="-3811898" y="357855"/>
              <a:chExt cx="3506400" cy="2585700"/>
            </a:xfrm>
          </p:grpSpPr>
          <p:sp>
            <p:nvSpPr>
              <p:cNvPr id="547" name="Google Shape;547;p46"/>
              <p:cNvSpPr/>
              <p:nvPr/>
            </p:nvSpPr>
            <p:spPr>
              <a:xfrm>
                <a:off x="-3811898" y="357855"/>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8" name="Google Shape;548;p46"/>
              <p:cNvGrpSpPr/>
              <p:nvPr/>
            </p:nvGrpSpPr>
            <p:grpSpPr>
              <a:xfrm>
                <a:off x="-2876086" y="1193251"/>
                <a:ext cx="1634417" cy="1662716"/>
                <a:chOff x="-708549" y="-1713557"/>
                <a:chExt cx="1634417" cy="2633379"/>
              </a:xfrm>
            </p:grpSpPr>
            <p:grpSp>
              <p:nvGrpSpPr>
                <p:cNvPr id="549" name="Google Shape;549;p46"/>
                <p:cNvGrpSpPr/>
                <p:nvPr/>
              </p:nvGrpSpPr>
              <p:grpSpPr>
                <a:xfrm>
                  <a:off x="-696683" y="-1104667"/>
                  <a:ext cx="1622550" cy="2024489"/>
                  <a:chOff x="-144233" y="2152883"/>
                  <a:chExt cx="1622550" cy="2024489"/>
                </a:xfrm>
              </p:grpSpPr>
              <p:grpSp>
                <p:nvGrpSpPr>
                  <p:cNvPr id="550" name="Google Shape;550;p46"/>
                  <p:cNvGrpSpPr/>
                  <p:nvPr/>
                </p:nvGrpSpPr>
                <p:grpSpPr>
                  <a:xfrm rot="-5400000">
                    <a:off x="-41842" y="2657213"/>
                    <a:ext cx="1424641" cy="1615677"/>
                    <a:chOff x="10901423" y="-15665848"/>
                    <a:chExt cx="4433990" cy="5845432"/>
                  </a:xfrm>
                </p:grpSpPr>
                <p:pic>
                  <p:nvPicPr>
                    <p:cNvPr id="551" name="Google Shape;551;p46"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552" name="Google Shape;552;p46"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553" name="Google Shape;553;p46"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554" name="Google Shape;554;p46"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pic>
          <p:nvPicPr>
            <p:cNvPr id="555" name="Google Shape;555;p46"/>
            <p:cNvPicPr preferRelativeResize="0"/>
            <p:nvPr/>
          </p:nvPicPr>
          <p:blipFill>
            <a:blip r:embed="rId8">
              <a:alphaModFix/>
            </a:blip>
            <a:stretch>
              <a:fillRect/>
            </a:stretch>
          </p:blipFill>
          <p:spPr>
            <a:xfrm>
              <a:off x="1500399" y="3111102"/>
              <a:ext cx="1901300" cy="1893076"/>
            </a:xfrm>
            <a:prstGeom prst="rect">
              <a:avLst/>
            </a:prstGeom>
            <a:noFill/>
            <a:ln>
              <a:noFill/>
            </a:ln>
          </p:spPr>
        </p:pic>
      </p:grpSp>
      <p:grpSp>
        <p:nvGrpSpPr>
          <p:cNvPr id="556" name="Google Shape;556;p46"/>
          <p:cNvGrpSpPr/>
          <p:nvPr/>
        </p:nvGrpSpPr>
        <p:grpSpPr>
          <a:xfrm>
            <a:off x="3244550" y="38543"/>
            <a:ext cx="3168125" cy="2474525"/>
            <a:chOff x="-239000" y="-228450"/>
            <a:chExt cx="3168125" cy="2474525"/>
          </a:xfrm>
        </p:grpSpPr>
        <p:pic>
          <p:nvPicPr>
            <p:cNvPr id="557" name="Google Shape;557;p46"/>
            <p:cNvPicPr preferRelativeResize="0"/>
            <p:nvPr/>
          </p:nvPicPr>
          <p:blipFill>
            <a:blip r:embed="rId9">
              <a:alphaModFix/>
            </a:blip>
            <a:stretch>
              <a:fillRect/>
            </a:stretch>
          </p:blipFill>
          <p:spPr>
            <a:xfrm>
              <a:off x="-239000" y="-228450"/>
              <a:ext cx="3168125" cy="2474525"/>
            </a:xfrm>
            <a:prstGeom prst="rect">
              <a:avLst/>
            </a:prstGeom>
            <a:noFill/>
            <a:ln>
              <a:noFill/>
            </a:ln>
          </p:spPr>
        </p:pic>
        <p:sp>
          <p:nvSpPr>
            <p:cNvPr id="558" name="Google Shape;558;p46"/>
            <p:cNvSpPr txBox="1"/>
            <p:nvPr/>
          </p:nvSpPr>
          <p:spPr>
            <a:xfrm>
              <a:off x="-42406" y="769557"/>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lamotrigine</a:t>
              </a:r>
              <a:endParaRPr b="1">
                <a:solidFill>
                  <a:schemeClr val="dk1"/>
                </a:solidFill>
              </a:endParaRPr>
            </a:p>
            <a:p>
              <a:pPr marL="0" lvl="0" indent="0" algn="ctr" rtl="0">
                <a:spcBef>
                  <a:spcPts val="0"/>
                </a:spcBef>
                <a:spcAft>
                  <a:spcPts val="0"/>
                </a:spcAft>
                <a:buNone/>
              </a:pPr>
              <a:r>
                <a:rPr lang="en" b="1">
                  <a:solidFill>
                    <a:schemeClr val="dk1"/>
                  </a:solidFill>
                </a:rPr>
                <a:t>LAMICTAL</a:t>
              </a:r>
              <a:endParaRPr b="1">
                <a:solidFill>
                  <a:schemeClr val="dk1"/>
                </a:solidFill>
              </a:endParaRPr>
            </a:p>
            <a:p>
              <a:pPr marL="0" lvl="0" indent="0" algn="l" rtl="0">
                <a:spcBef>
                  <a:spcPts val="0"/>
                </a:spcBef>
                <a:spcAft>
                  <a:spcPts val="0"/>
                </a:spcAft>
                <a:buClr>
                  <a:schemeClr val="dk1"/>
                </a:buClr>
                <a:buSzPts val="1400"/>
                <a:buFont typeface="Arial"/>
                <a:buNone/>
              </a:pPr>
              <a:endParaRPr sz="2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500"/>
            </a:p>
          </p:txBody>
        </p:sp>
      </p:grpSp>
      <p:sp>
        <p:nvSpPr>
          <p:cNvPr id="2" name="Google Shape;558;p46">
            <a:extLst>
              <a:ext uri="{FF2B5EF4-FFF2-40B4-BE49-F238E27FC236}">
                <a16:creationId xmlns:a16="http://schemas.microsoft.com/office/drawing/2014/main" id="{5A13B0C5-A810-BDB7-0189-EF3458BC91F7}"/>
              </a:ext>
            </a:extLst>
          </p:cNvPr>
          <p:cNvSpPr txBox="1"/>
          <p:nvPr/>
        </p:nvSpPr>
        <p:spPr>
          <a:xfrm>
            <a:off x="3428106" y="3596649"/>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dk1"/>
                </a:solidFill>
              </a:rPr>
              <a:t>valproate </a:t>
            </a:r>
          </a:p>
          <a:p>
            <a:pPr marL="0" lvl="0" indent="0" algn="ctr" rtl="0">
              <a:spcBef>
                <a:spcPts val="0"/>
              </a:spcBef>
              <a:spcAft>
                <a:spcPts val="0"/>
              </a:spcAft>
              <a:buNone/>
            </a:pPr>
            <a:r>
              <a:rPr lang="en-US" b="1" dirty="0">
                <a:solidFill>
                  <a:schemeClr val="dk1"/>
                </a:solidFill>
              </a:rPr>
              <a:t>DEPAKOTE</a:t>
            </a:r>
            <a:endParaRPr b="1" dirty="0">
              <a:solidFill>
                <a:schemeClr val="dk1"/>
              </a:solidFill>
            </a:endParaRPr>
          </a:p>
          <a:p>
            <a:pPr marL="0" lvl="0" indent="0" algn="l" rtl="0">
              <a:spcBef>
                <a:spcPts val="0"/>
              </a:spcBef>
              <a:spcAft>
                <a:spcPts val="0"/>
              </a:spcAft>
              <a:buClr>
                <a:schemeClr val="dk1"/>
              </a:buClr>
              <a:buSzPts val="1400"/>
              <a:buFont typeface="Arial"/>
              <a:buNone/>
            </a:pPr>
            <a:endParaRPr sz="2500" dirty="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500"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46" descr="clipped result image"/>
          <p:cNvPicPr preferRelativeResize="0"/>
          <p:nvPr/>
        </p:nvPicPr>
        <p:blipFill rotWithShape="1">
          <a:blip r:embed="rId3">
            <a:alphaModFix/>
          </a:blip>
          <a:srcRect/>
          <a:stretch/>
        </p:blipFill>
        <p:spPr>
          <a:xfrm rot="-4039862">
            <a:off x="4884017" y="500889"/>
            <a:ext cx="94656" cy="212641"/>
          </a:xfrm>
          <a:prstGeom prst="rect">
            <a:avLst/>
          </a:prstGeom>
          <a:noFill/>
          <a:ln>
            <a:noFill/>
          </a:ln>
        </p:spPr>
      </p:pic>
      <p:grpSp>
        <p:nvGrpSpPr>
          <p:cNvPr id="545" name="Google Shape;545;p46"/>
          <p:cNvGrpSpPr/>
          <p:nvPr/>
        </p:nvGrpSpPr>
        <p:grpSpPr>
          <a:xfrm>
            <a:off x="3292185" y="408253"/>
            <a:ext cx="2797572" cy="2915963"/>
            <a:chOff x="1500399" y="3022417"/>
            <a:chExt cx="1901300" cy="1981761"/>
          </a:xfrm>
        </p:grpSpPr>
        <p:grpSp>
          <p:nvGrpSpPr>
            <p:cNvPr id="546" name="Google Shape;546;p46"/>
            <p:cNvGrpSpPr/>
            <p:nvPr/>
          </p:nvGrpSpPr>
          <p:grpSpPr>
            <a:xfrm>
              <a:off x="1980476" y="3022417"/>
              <a:ext cx="654996" cy="547393"/>
              <a:chOff x="-3811898" y="357855"/>
              <a:chExt cx="3506400" cy="2585700"/>
            </a:xfrm>
          </p:grpSpPr>
          <p:sp>
            <p:nvSpPr>
              <p:cNvPr id="547" name="Google Shape;547;p46"/>
              <p:cNvSpPr/>
              <p:nvPr/>
            </p:nvSpPr>
            <p:spPr>
              <a:xfrm>
                <a:off x="-3811898" y="357855"/>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8" name="Google Shape;548;p46"/>
              <p:cNvGrpSpPr/>
              <p:nvPr/>
            </p:nvGrpSpPr>
            <p:grpSpPr>
              <a:xfrm>
                <a:off x="-2876086" y="1193251"/>
                <a:ext cx="1634417" cy="1662716"/>
                <a:chOff x="-708549" y="-1713557"/>
                <a:chExt cx="1634417" cy="2633379"/>
              </a:xfrm>
            </p:grpSpPr>
            <p:grpSp>
              <p:nvGrpSpPr>
                <p:cNvPr id="549" name="Google Shape;549;p46"/>
                <p:cNvGrpSpPr/>
                <p:nvPr/>
              </p:nvGrpSpPr>
              <p:grpSpPr>
                <a:xfrm>
                  <a:off x="-696683" y="-1104667"/>
                  <a:ext cx="1622550" cy="2024489"/>
                  <a:chOff x="-144233" y="2152883"/>
                  <a:chExt cx="1622550" cy="2024489"/>
                </a:xfrm>
              </p:grpSpPr>
              <p:grpSp>
                <p:nvGrpSpPr>
                  <p:cNvPr id="550" name="Google Shape;550;p46"/>
                  <p:cNvGrpSpPr/>
                  <p:nvPr/>
                </p:nvGrpSpPr>
                <p:grpSpPr>
                  <a:xfrm rot="-5400000">
                    <a:off x="-41842" y="2657213"/>
                    <a:ext cx="1424641" cy="1615677"/>
                    <a:chOff x="10901423" y="-15665848"/>
                    <a:chExt cx="4433990" cy="5845432"/>
                  </a:xfrm>
                </p:grpSpPr>
                <p:pic>
                  <p:nvPicPr>
                    <p:cNvPr id="551" name="Google Shape;551;p46"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552" name="Google Shape;552;p46"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553" name="Google Shape;553;p46"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554" name="Google Shape;554;p46"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pic>
          <p:nvPicPr>
            <p:cNvPr id="555" name="Google Shape;555;p46"/>
            <p:cNvPicPr preferRelativeResize="0"/>
            <p:nvPr/>
          </p:nvPicPr>
          <p:blipFill>
            <a:blip r:embed="rId8">
              <a:alphaModFix/>
            </a:blip>
            <a:stretch>
              <a:fillRect/>
            </a:stretch>
          </p:blipFill>
          <p:spPr>
            <a:xfrm>
              <a:off x="1500399" y="3111102"/>
              <a:ext cx="1901300" cy="1893076"/>
            </a:xfrm>
            <a:prstGeom prst="rect">
              <a:avLst/>
            </a:prstGeom>
            <a:noFill/>
            <a:ln>
              <a:noFill/>
            </a:ln>
          </p:spPr>
        </p:pic>
      </p:grpSp>
      <p:grpSp>
        <p:nvGrpSpPr>
          <p:cNvPr id="556" name="Google Shape;556;p46"/>
          <p:cNvGrpSpPr/>
          <p:nvPr/>
        </p:nvGrpSpPr>
        <p:grpSpPr>
          <a:xfrm>
            <a:off x="3244550" y="38543"/>
            <a:ext cx="3168125" cy="2474525"/>
            <a:chOff x="-239000" y="-228450"/>
            <a:chExt cx="3168125" cy="2474525"/>
          </a:xfrm>
        </p:grpSpPr>
        <p:pic>
          <p:nvPicPr>
            <p:cNvPr id="557" name="Google Shape;557;p46"/>
            <p:cNvPicPr preferRelativeResize="0"/>
            <p:nvPr/>
          </p:nvPicPr>
          <p:blipFill>
            <a:blip r:embed="rId9">
              <a:alphaModFix/>
            </a:blip>
            <a:stretch>
              <a:fillRect/>
            </a:stretch>
          </p:blipFill>
          <p:spPr>
            <a:xfrm>
              <a:off x="-239000" y="-228450"/>
              <a:ext cx="3168125" cy="2474525"/>
            </a:xfrm>
            <a:prstGeom prst="rect">
              <a:avLst/>
            </a:prstGeom>
            <a:noFill/>
            <a:ln>
              <a:noFill/>
            </a:ln>
          </p:spPr>
        </p:pic>
        <p:sp>
          <p:nvSpPr>
            <p:cNvPr id="558" name="Google Shape;558;p46"/>
            <p:cNvSpPr txBox="1"/>
            <p:nvPr/>
          </p:nvSpPr>
          <p:spPr>
            <a:xfrm>
              <a:off x="-42406" y="769557"/>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lamotrigine</a:t>
              </a:r>
              <a:endParaRPr b="1">
                <a:solidFill>
                  <a:schemeClr val="dk1"/>
                </a:solidFill>
              </a:endParaRPr>
            </a:p>
            <a:p>
              <a:pPr marL="0" lvl="0" indent="0" algn="ctr" rtl="0">
                <a:spcBef>
                  <a:spcPts val="0"/>
                </a:spcBef>
                <a:spcAft>
                  <a:spcPts val="0"/>
                </a:spcAft>
                <a:buNone/>
              </a:pPr>
              <a:r>
                <a:rPr lang="en" b="1">
                  <a:solidFill>
                    <a:schemeClr val="dk1"/>
                  </a:solidFill>
                </a:rPr>
                <a:t>LAMICTAL</a:t>
              </a:r>
              <a:endParaRPr b="1">
                <a:solidFill>
                  <a:schemeClr val="dk1"/>
                </a:solidFill>
              </a:endParaRPr>
            </a:p>
            <a:p>
              <a:pPr marL="0" lvl="0" indent="0" algn="l" rtl="0">
                <a:spcBef>
                  <a:spcPts val="0"/>
                </a:spcBef>
                <a:spcAft>
                  <a:spcPts val="0"/>
                </a:spcAft>
                <a:buClr>
                  <a:schemeClr val="dk1"/>
                </a:buClr>
                <a:buSzPts val="1400"/>
                <a:buFont typeface="Arial"/>
                <a:buNone/>
              </a:pPr>
              <a:endParaRPr sz="2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500"/>
            </a:p>
          </p:txBody>
        </p:sp>
      </p:grpSp>
      <p:pic>
        <p:nvPicPr>
          <p:cNvPr id="559" name="Google Shape;559;p46"/>
          <p:cNvPicPr preferRelativeResize="0"/>
          <p:nvPr/>
        </p:nvPicPr>
        <p:blipFill>
          <a:blip r:embed="rId10">
            <a:alphaModFix/>
          </a:blip>
          <a:stretch>
            <a:fillRect/>
          </a:stretch>
        </p:blipFill>
        <p:spPr>
          <a:xfrm>
            <a:off x="4081650" y="444206"/>
            <a:ext cx="796400" cy="342900"/>
          </a:xfrm>
          <a:prstGeom prst="rect">
            <a:avLst/>
          </a:prstGeom>
          <a:noFill/>
          <a:ln>
            <a:noFill/>
          </a:ln>
        </p:spPr>
      </p:pic>
      <p:sp>
        <p:nvSpPr>
          <p:cNvPr id="574" name="Google Shape;574;p46"/>
          <p:cNvSpPr txBox="1"/>
          <p:nvPr/>
        </p:nvSpPr>
        <p:spPr>
          <a:xfrm>
            <a:off x="3441144" y="2481592"/>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rPr>
              <a:t>valproate</a:t>
            </a:r>
            <a:endParaRPr sz="1100" b="1">
              <a:solidFill>
                <a:schemeClr val="dk1"/>
              </a:solidFill>
            </a:endParaRPr>
          </a:p>
          <a:p>
            <a:pPr marL="0" lvl="0" indent="0" algn="ctr" rtl="0">
              <a:spcBef>
                <a:spcPts val="0"/>
              </a:spcBef>
              <a:spcAft>
                <a:spcPts val="0"/>
              </a:spcAft>
              <a:buNone/>
            </a:pPr>
            <a:r>
              <a:rPr lang="en" sz="1100" b="1">
                <a:solidFill>
                  <a:schemeClr val="dk1"/>
                </a:solidFill>
              </a:rPr>
              <a:t>DEPAKOTE</a:t>
            </a:r>
            <a:endParaRPr sz="1100" b="1">
              <a:solidFill>
                <a:schemeClr val="dk1"/>
              </a:solidFill>
            </a:endParaRPr>
          </a:p>
          <a:p>
            <a:pPr marL="0" lvl="0" indent="0" algn="l" rtl="0">
              <a:spcBef>
                <a:spcPts val="0"/>
              </a:spcBef>
              <a:spcAft>
                <a:spcPts val="0"/>
              </a:spcAft>
              <a:buClr>
                <a:schemeClr val="dk1"/>
              </a:buClr>
              <a:buSzPts val="14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1100"/>
          </a:p>
        </p:txBody>
      </p:sp>
    </p:spTree>
    <p:extLst>
      <p:ext uri="{BB962C8B-B14F-4D97-AF65-F5344CB8AC3E}">
        <p14:creationId xmlns:p14="http://schemas.microsoft.com/office/powerpoint/2010/main" val="338270911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48" descr="clipped result image"/>
          <p:cNvPicPr preferRelativeResize="0"/>
          <p:nvPr/>
        </p:nvPicPr>
        <p:blipFill rotWithShape="1">
          <a:blip r:embed="rId3">
            <a:alphaModFix/>
          </a:blip>
          <a:srcRect/>
          <a:stretch/>
        </p:blipFill>
        <p:spPr>
          <a:xfrm rot="-4039862">
            <a:off x="4655417" y="824083"/>
            <a:ext cx="94656" cy="212641"/>
          </a:xfrm>
          <a:prstGeom prst="rect">
            <a:avLst/>
          </a:prstGeom>
          <a:noFill/>
          <a:ln>
            <a:noFill/>
          </a:ln>
        </p:spPr>
      </p:pic>
      <p:grpSp>
        <p:nvGrpSpPr>
          <p:cNvPr id="595" name="Google Shape;595;p48"/>
          <p:cNvGrpSpPr/>
          <p:nvPr/>
        </p:nvGrpSpPr>
        <p:grpSpPr>
          <a:xfrm>
            <a:off x="5061335" y="1156272"/>
            <a:ext cx="3737402" cy="2915963"/>
            <a:chOff x="5376510" y="1337347"/>
            <a:chExt cx="3737402" cy="2915963"/>
          </a:xfrm>
        </p:grpSpPr>
        <p:grpSp>
          <p:nvGrpSpPr>
            <p:cNvPr id="596" name="Google Shape;596;p48"/>
            <p:cNvGrpSpPr/>
            <p:nvPr/>
          </p:nvGrpSpPr>
          <p:grpSpPr>
            <a:xfrm>
              <a:off x="5376510" y="1337347"/>
              <a:ext cx="3737402" cy="2915963"/>
              <a:chOff x="1500399" y="3009470"/>
              <a:chExt cx="2540031" cy="1981761"/>
            </a:xfrm>
          </p:grpSpPr>
          <p:grpSp>
            <p:nvGrpSpPr>
              <p:cNvPr id="597" name="Google Shape;597;p48"/>
              <p:cNvGrpSpPr/>
              <p:nvPr/>
            </p:nvGrpSpPr>
            <p:grpSpPr>
              <a:xfrm>
                <a:off x="1980476" y="3009470"/>
                <a:ext cx="654996" cy="547393"/>
                <a:chOff x="-3811898" y="296698"/>
                <a:chExt cx="3506400" cy="2585700"/>
              </a:xfrm>
            </p:grpSpPr>
            <p:sp>
              <p:nvSpPr>
                <p:cNvPr id="598" name="Google Shape;598;p48"/>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9" name="Google Shape;599;p48"/>
                <p:cNvGrpSpPr/>
                <p:nvPr/>
              </p:nvGrpSpPr>
              <p:grpSpPr>
                <a:xfrm>
                  <a:off x="-2876086" y="1193251"/>
                  <a:ext cx="1634417" cy="1662716"/>
                  <a:chOff x="-708549" y="-1713557"/>
                  <a:chExt cx="1634417" cy="2633379"/>
                </a:xfrm>
              </p:grpSpPr>
              <p:grpSp>
                <p:nvGrpSpPr>
                  <p:cNvPr id="600" name="Google Shape;600;p48"/>
                  <p:cNvGrpSpPr/>
                  <p:nvPr/>
                </p:nvGrpSpPr>
                <p:grpSpPr>
                  <a:xfrm>
                    <a:off x="-696683" y="-1104667"/>
                    <a:ext cx="1622550" cy="2024489"/>
                    <a:chOff x="-144233" y="2152883"/>
                    <a:chExt cx="1622550" cy="2024489"/>
                  </a:xfrm>
                </p:grpSpPr>
                <p:grpSp>
                  <p:nvGrpSpPr>
                    <p:cNvPr id="601" name="Google Shape;601;p48"/>
                    <p:cNvGrpSpPr/>
                    <p:nvPr/>
                  </p:nvGrpSpPr>
                  <p:grpSpPr>
                    <a:xfrm rot="-5400000">
                      <a:off x="-41842" y="2657213"/>
                      <a:ext cx="1424641" cy="1615677"/>
                      <a:chOff x="10901423" y="-15665848"/>
                      <a:chExt cx="4433990" cy="5845432"/>
                    </a:xfrm>
                  </p:grpSpPr>
                  <p:pic>
                    <p:nvPicPr>
                      <p:cNvPr id="602" name="Google Shape;602;p48"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603" name="Google Shape;603;p48"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604" name="Google Shape;604;p48"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605" name="Google Shape;605;p48"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grpSp>
            <p:nvGrpSpPr>
              <p:cNvPr id="606" name="Google Shape;606;p48"/>
              <p:cNvGrpSpPr/>
              <p:nvPr/>
            </p:nvGrpSpPr>
            <p:grpSpPr>
              <a:xfrm>
                <a:off x="1500399" y="3039063"/>
                <a:ext cx="2540031" cy="1952167"/>
                <a:chOff x="1500399" y="3039063"/>
                <a:chExt cx="2540031" cy="1952167"/>
              </a:xfrm>
            </p:grpSpPr>
            <p:pic>
              <p:nvPicPr>
                <p:cNvPr id="607" name="Google Shape;607;p48"/>
                <p:cNvPicPr preferRelativeResize="0"/>
                <p:nvPr/>
              </p:nvPicPr>
              <p:blipFill>
                <a:blip r:embed="rId8">
                  <a:alphaModFix/>
                </a:blip>
                <a:stretch>
                  <a:fillRect/>
                </a:stretch>
              </p:blipFill>
              <p:spPr>
                <a:xfrm>
                  <a:off x="1500399" y="3098155"/>
                  <a:ext cx="1901300" cy="1893076"/>
                </a:xfrm>
                <a:prstGeom prst="rect">
                  <a:avLst/>
                </a:prstGeom>
                <a:noFill/>
                <a:ln>
                  <a:noFill/>
                </a:ln>
              </p:spPr>
            </p:pic>
            <p:sp>
              <p:nvSpPr>
                <p:cNvPr id="608" name="Google Shape;608;p48"/>
                <p:cNvSpPr txBox="1"/>
                <p:nvPr/>
              </p:nvSpPr>
              <p:spPr>
                <a:xfrm>
                  <a:off x="2121030" y="3039063"/>
                  <a:ext cx="1919400" cy="6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rPr>
                    <a:t>UGT</a:t>
                  </a:r>
                  <a:endParaRPr sz="1200" b="1">
                    <a:solidFill>
                      <a:schemeClr val="dk1"/>
                    </a:solidFill>
                  </a:endParaRPr>
                </a:p>
                <a:p>
                  <a:pPr marL="0" lvl="0" indent="0" algn="l" rtl="0">
                    <a:spcBef>
                      <a:spcPts val="0"/>
                    </a:spcBef>
                    <a:spcAft>
                      <a:spcPts val="0"/>
                    </a:spcAft>
                    <a:buClr>
                      <a:schemeClr val="dk1"/>
                    </a:buClr>
                    <a:buSzPts val="1400"/>
                    <a:buFont typeface="Arial"/>
                    <a:buNone/>
                  </a:pPr>
                  <a:endParaRPr sz="27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700"/>
                </a:p>
              </p:txBody>
            </p:sp>
          </p:grpSp>
        </p:grpSp>
        <p:sp>
          <p:nvSpPr>
            <p:cNvPr id="609" name="Google Shape;609;p48"/>
            <p:cNvSpPr txBox="1"/>
            <p:nvPr/>
          </p:nvSpPr>
          <p:spPr>
            <a:xfrm>
              <a:off x="5981750" y="2571750"/>
              <a:ext cx="12984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valproate</a:t>
              </a:r>
              <a:endParaRPr b="1">
                <a:solidFill>
                  <a:schemeClr val="dk1"/>
                </a:solidFill>
              </a:endParaRPr>
            </a:p>
            <a:p>
              <a:pPr marL="0" lvl="0" indent="0" algn="ctr" rtl="0">
                <a:spcBef>
                  <a:spcPts val="0"/>
                </a:spcBef>
                <a:spcAft>
                  <a:spcPts val="0"/>
                </a:spcAft>
                <a:buNone/>
              </a:pPr>
              <a:r>
                <a:rPr lang="en" b="1">
                  <a:solidFill>
                    <a:schemeClr val="dk1"/>
                  </a:solidFill>
                </a:rPr>
                <a:t>DEPAKOTE</a:t>
              </a:r>
              <a:endParaRPr b="1">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a:p>
          </p:txBody>
        </p:sp>
      </p:grpSp>
      <p:grpSp>
        <p:nvGrpSpPr>
          <p:cNvPr id="610" name="Google Shape;610;p48"/>
          <p:cNvGrpSpPr/>
          <p:nvPr/>
        </p:nvGrpSpPr>
        <p:grpSpPr>
          <a:xfrm>
            <a:off x="1135750" y="1334487"/>
            <a:ext cx="3168125" cy="2474525"/>
            <a:chOff x="-239000" y="-228450"/>
            <a:chExt cx="3168125" cy="2474525"/>
          </a:xfrm>
        </p:grpSpPr>
        <p:pic>
          <p:nvPicPr>
            <p:cNvPr id="611" name="Google Shape;611;p48"/>
            <p:cNvPicPr preferRelativeResize="0"/>
            <p:nvPr/>
          </p:nvPicPr>
          <p:blipFill>
            <a:blip r:embed="rId9">
              <a:alphaModFix/>
            </a:blip>
            <a:stretch>
              <a:fillRect/>
            </a:stretch>
          </p:blipFill>
          <p:spPr>
            <a:xfrm>
              <a:off x="-239000" y="-228450"/>
              <a:ext cx="3168125" cy="2474525"/>
            </a:xfrm>
            <a:prstGeom prst="rect">
              <a:avLst/>
            </a:prstGeom>
            <a:noFill/>
            <a:ln>
              <a:noFill/>
            </a:ln>
          </p:spPr>
        </p:pic>
        <p:sp>
          <p:nvSpPr>
            <p:cNvPr id="612" name="Google Shape;612;p48"/>
            <p:cNvSpPr txBox="1"/>
            <p:nvPr/>
          </p:nvSpPr>
          <p:spPr>
            <a:xfrm>
              <a:off x="-42406" y="769557"/>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lamotrigine</a:t>
              </a:r>
              <a:endParaRPr b="1">
                <a:solidFill>
                  <a:schemeClr val="dk1"/>
                </a:solidFill>
              </a:endParaRPr>
            </a:p>
            <a:p>
              <a:pPr marL="0" lvl="0" indent="0" algn="ctr" rtl="0">
                <a:spcBef>
                  <a:spcPts val="0"/>
                </a:spcBef>
                <a:spcAft>
                  <a:spcPts val="0"/>
                </a:spcAft>
                <a:buNone/>
              </a:pPr>
              <a:r>
                <a:rPr lang="en" b="1">
                  <a:solidFill>
                    <a:schemeClr val="dk1"/>
                  </a:solidFill>
                </a:rPr>
                <a:t>LAMICTAL</a:t>
              </a:r>
              <a:endParaRPr b="1">
                <a:solidFill>
                  <a:schemeClr val="dk1"/>
                </a:solidFill>
              </a:endParaRPr>
            </a:p>
            <a:p>
              <a:pPr marL="0" lvl="0" indent="0" algn="l" rtl="0">
                <a:spcBef>
                  <a:spcPts val="0"/>
                </a:spcBef>
                <a:spcAft>
                  <a:spcPts val="0"/>
                </a:spcAft>
                <a:buClr>
                  <a:schemeClr val="dk1"/>
                </a:buClr>
                <a:buSzPts val="1400"/>
                <a:buFont typeface="Arial"/>
                <a:buNone/>
              </a:pPr>
              <a:endParaRPr sz="2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500"/>
            </a:p>
          </p:txBody>
        </p:sp>
      </p:grpSp>
      <p:cxnSp>
        <p:nvCxnSpPr>
          <p:cNvPr id="613" name="Google Shape;613;p48"/>
          <p:cNvCxnSpPr/>
          <p:nvPr/>
        </p:nvCxnSpPr>
        <p:spPr>
          <a:xfrm>
            <a:off x="2400725" y="1334475"/>
            <a:ext cx="0" cy="744600"/>
          </a:xfrm>
          <a:prstGeom prst="straightConnector1">
            <a:avLst/>
          </a:prstGeom>
          <a:noFill/>
          <a:ln w="9525" cap="flat" cmpd="sng">
            <a:solidFill>
              <a:schemeClr val="dk2"/>
            </a:solidFill>
            <a:prstDash val="solid"/>
            <a:round/>
            <a:headEnd type="none" w="med" len="med"/>
            <a:tailEnd type="triangle" w="med" len="med"/>
          </a:ln>
        </p:spPr>
      </p:cxnSp>
      <p:sp>
        <p:nvSpPr>
          <p:cNvPr id="614" name="Google Shape;614;p48"/>
          <p:cNvSpPr txBox="1"/>
          <p:nvPr/>
        </p:nvSpPr>
        <p:spPr>
          <a:xfrm>
            <a:off x="1913824" y="772000"/>
            <a:ext cx="973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rPr>
              <a:t>sensitive substrate (UGT1A4)</a:t>
            </a:r>
            <a:endParaRPr sz="1000">
              <a:solidFill>
                <a:schemeClr val="dk1"/>
              </a:solidFill>
            </a:endParaRPr>
          </a:p>
          <a:p>
            <a:pPr marL="0" lvl="0" indent="0" algn="l" rtl="0">
              <a:spcBef>
                <a:spcPts val="0"/>
              </a:spcBef>
              <a:spcAft>
                <a:spcPts val="0"/>
              </a:spcAft>
              <a:buClr>
                <a:schemeClr val="dk1"/>
              </a:buClr>
              <a:buSzPts val="1400"/>
              <a:buFont typeface="Arial"/>
              <a:buNone/>
            </a:pPr>
            <a:endParaRPr sz="23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300"/>
          </a:p>
        </p:txBody>
      </p:sp>
      <p:sp>
        <p:nvSpPr>
          <p:cNvPr id="615" name="Google Shape;615;p48"/>
          <p:cNvSpPr/>
          <p:nvPr/>
        </p:nvSpPr>
        <p:spPr>
          <a:xfrm>
            <a:off x="1862525" y="670600"/>
            <a:ext cx="1088100" cy="182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8"/>
          <p:cNvSpPr/>
          <p:nvPr/>
        </p:nvSpPr>
        <p:spPr>
          <a:xfrm>
            <a:off x="5709925" y="1015050"/>
            <a:ext cx="1088100" cy="1097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49"/>
          <p:cNvPicPr preferRelativeResize="0"/>
          <p:nvPr/>
        </p:nvPicPr>
        <p:blipFill>
          <a:blip r:embed="rId3">
            <a:alphaModFix/>
          </a:blip>
          <a:stretch>
            <a:fillRect/>
          </a:stretch>
        </p:blipFill>
        <p:spPr>
          <a:xfrm>
            <a:off x="1269700" y="1393526"/>
            <a:ext cx="4377001" cy="3652262"/>
          </a:xfrm>
          <a:prstGeom prst="rect">
            <a:avLst/>
          </a:prstGeom>
          <a:noFill/>
          <a:ln>
            <a:noFill/>
          </a:ln>
        </p:spPr>
      </p:pic>
      <p:pic>
        <p:nvPicPr>
          <p:cNvPr id="622" name="Google Shape;622;p49" descr="clipped result image"/>
          <p:cNvPicPr preferRelativeResize="0"/>
          <p:nvPr/>
        </p:nvPicPr>
        <p:blipFill rotWithShape="1">
          <a:blip r:embed="rId4">
            <a:alphaModFix/>
          </a:blip>
          <a:srcRect/>
          <a:stretch/>
        </p:blipFill>
        <p:spPr>
          <a:xfrm rot="-4039862">
            <a:off x="4655417" y="824083"/>
            <a:ext cx="94656" cy="212641"/>
          </a:xfrm>
          <a:prstGeom prst="rect">
            <a:avLst/>
          </a:prstGeom>
          <a:noFill/>
          <a:ln>
            <a:noFill/>
          </a:ln>
        </p:spPr>
      </p:pic>
      <p:pic>
        <p:nvPicPr>
          <p:cNvPr id="623" name="Google Shape;623;p49" descr="A picture containing window, person&#10;&#10;Description automatically generated"/>
          <p:cNvPicPr preferRelativeResize="0"/>
          <p:nvPr/>
        </p:nvPicPr>
        <p:blipFill rotWithShape="1">
          <a:blip r:embed="rId5">
            <a:alphaModFix/>
          </a:blip>
          <a:srcRect/>
          <a:stretch/>
        </p:blipFill>
        <p:spPr>
          <a:xfrm rot="-3520807">
            <a:off x="5529899" y="240142"/>
            <a:ext cx="931941" cy="3686166"/>
          </a:xfrm>
          <a:prstGeom prst="rect">
            <a:avLst/>
          </a:prstGeom>
          <a:noFill/>
          <a:ln>
            <a:noFill/>
          </a:ln>
        </p:spPr>
      </p:pic>
      <p:sp>
        <p:nvSpPr>
          <p:cNvPr id="624" name="Google Shape;624;p49"/>
          <p:cNvSpPr txBox="1"/>
          <p:nvPr/>
        </p:nvSpPr>
        <p:spPr>
          <a:xfrm rot="1871388">
            <a:off x="4596199" y="1806856"/>
            <a:ext cx="3534253" cy="8201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a:solidFill>
                  <a:srgbClr val="FFFFFF"/>
                </a:solidFill>
              </a:rPr>
              <a:t>    </a:t>
            </a:r>
            <a:r>
              <a:rPr lang="en" sz="1500" b="1" i="0" u="none" strike="noStrike" cap="none">
                <a:solidFill>
                  <a:srgbClr val="FFFFFF"/>
                </a:solidFill>
                <a:latin typeface="Arial"/>
                <a:ea typeface="Arial"/>
                <a:cs typeface="Arial"/>
                <a:sym typeface="Arial"/>
              </a:rPr>
              <a:t>UGT1A4 </a:t>
            </a:r>
            <a:r>
              <a:rPr lang="en" sz="1500" b="1">
                <a:solidFill>
                  <a:srgbClr val="FFFFFF"/>
                </a:solidFill>
              </a:rPr>
              <a:t>                </a:t>
            </a:r>
            <a:endParaRPr sz="1500" b="1" i="0" u="none" strike="noStrike" cap="none">
              <a:solidFill>
                <a:srgbClr val="FFFFFF"/>
              </a:solidFill>
              <a:latin typeface="Arial"/>
              <a:ea typeface="Arial"/>
              <a:cs typeface="Arial"/>
              <a:sym typeface="Arial"/>
            </a:endParaRPr>
          </a:p>
        </p:txBody>
      </p:sp>
      <p:sp>
        <p:nvSpPr>
          <p:cNvPr id="625" name="Google Shape;625;p49"/>
          <p:cNvSpPr txBox="1"/>
          <p:nvPr/>
        </p:nvSpPr>
        <p:spPr>
          <a:xfrm rot="3826">
            <a:off x="2259263" y="2415545"/>
            <a:ext cx="2964902" cy="761701"/>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UGT1A4</a:t>
            </a:r>
            <a:endParaRPr sz="2700" b="1" i="0" u="none" strike="noStrike" cap="none">
              <a:solidFill>
                <a:srgbClr val="000000"/>
              </a:solidFill>
              <a:highlight>
                <a:schemeClr val="lt1"/>
              </a:highlight>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substrate</a:t>
            </a:r>
            <a:endParaRPr sz="2700" b="1" i="0" u="none" strike="noStrike" cap="none">
              <a:solidFill>
                <a:srgbClr val="000000"/>
              </a:solidFill>
              <a:highlight>
                <a:schemeClr val="lt1"/>
              </a:highlight>
              <a:latin typeface="Arial"/>
              <a:ea typeface="Arial"/>
              <a:cs typeface="Arial"/>
              <a:sym typeface="Arial"/>
            </a:endParaRPr>
          </a:p>
        </p:txBody>
      </p:sp>
      <p:pic>
        <p:nvPicPr>
          <p:cNvPr id="626" name="Google Shape;626;p49"/>
          <p:cNvPicPr preferRelativeResize="0"/>
          <p:nvPr/>
        </p:nvPicPr>
        <p:blipFill rotWithShape="1">
          <a:blip r:embed="rId6">
            <a:alphaModFix/>
          </a:blip>
          <a:srcRect t="26095" b="25845"/>
          <a:stretch/>
        </p:blipFill>
        <p:spPr>
          <a:xfrm>
            <a:off x="6857850" y="2713752"/>
            <a:ext cx="766925" cy="271225"/>
          </a:xfrm>
          <a:prstGeom prst="rect">
            <a:avLst/>
          </a:prstGeom>
          <a:noFill/>
          <a:ln>
            <a:noFill/>
          </a:ln>
        </p:spPr>
      </p:pic>
      <p:pic>
        <p:nvPicPr>
          <p:cNvPr id="627" name="Google Shape;627;p49"/>
          <p:cNvPicPr preferRelativeResize="0"/>
          <p:nvPr/>
        </p:nvPicPr>
        <p:blipFill rotWithShape="1">
          <a:blip r:embed="rId6">
            <a:alphaModFix amt="44000"/>
          </a:blip>
          <a:srcRect t="72996"/>
          <a:stretch/>
        </p:blipFill>
        <p:spPr>
          <a:xfrm>
            <a:off x="6857850" y="2978451"/>
            <a:ext cx="766925" cy="152400"/>
          </a:xfrm>
          <a:prstGeom prst="rect">
            <a:avLst/>
          </a:prstGeom>
          <a:noFill/>
          <a:ln>
            <a:noFill/>
          </a:ln>
        </p:spPr>
      </p:pic>
      <p:pic>
        <p:nvPicPr>
          <p:cNvPr id="628" name="Google Shape;628;p49"/>
          <p:cNvPicPr preferRelativeResize="0"/>
          <p:nvPr/>
        </p:nvPicPr>
        <p:blipFill>
          <a:blip r:embed="rId7">
            <a:alphaModFix/>
          </a:blip>
          <a:stretch>
            <a:fillRect/>
          </a:stretch>
        </p:blipFill>
        <p:spPr>
          <a:xfrm rot="1428193">
            <a:off x="6051246" y="693770"/>
            <a:ext cx="1256331" cy="1316156"/>
          </a:xfrm>
          <a:prstGeom prst="rect">
            <a:avLst/>
          </a:prstGeom>
          <a:noFill/>
          <a:ln>
            <a:noFill/>
          </a:ln>
        </p:spPr>
      </p:pic>
      <p:sp>
        <p:nvSpPr>
          <p:cNvPr id="629" name="Google Shape;629;p49"/>
          <p:cNvSpPr txBox="1"/>
          <p:nvPr/>
        </p:nvSpPr>
        <p:spPr>
          <a:xfrm rot="1911570">
            <a:off x="5370932" y="1959534"/>
            <a:ext cx="3534606" cy="1744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a:solidFill>
                  <a:schemeClr val="dk1"/>
                </a:solidFill>
              </a:rPr>
              <a:t>              </a:t>
            </a:r>
            <a:r>
              <a:rPr lang="en" sz="1500" b="1" i="0" u="none" strike="noStrike" cap="none">
                <a:solidFill>
                  <a:schemeClr val="dk1"/>
                </a:solidFill>
                <a:latin typeface="Arial"/>
                <a:ea typeface="Arial"/>
                <a:cs typeface="Arial"/>
                <a:sym typeface="Arial"/>
              </a:rPr>
              <a:t>in</a:t>
            </a:r>
            <a:r>
              <a:rPr lang="en" sz="1500" b="1">
                <a:solidFill>
                  <a:schemeClr val="dk1"/>
                </a:solidFill>
              </a:rPr>
              <a:t>H</a:t>
            </a:r>
            <a:r>
              <a:rPr lang="en" sz="1500" b="1" i="0" u="none" strike="noStrike" cap="none">
                <a:solidFill>
                  <a:schemeClr val="dk1"/>
                </a:solidFill>
                <a:latin typeface="Arial"/>
                <a:ea typeface="Arial"/>
                <a:cs typeface="Arial"/>
                <a:sym typeface="Arial"/>
              </a:rPr>
              <a:t>ibitor</a:t>
            </a:r>
            <a:endParaRPr sz="1500" b="1" i="0" u="none" strike="noStrike" cap="none">
              <a:solidFill>
                <a:schemeClr val="dk1"/>
              </a:solidFill>
              <a:latin typeface="Arial"/>
              <a:ea typeface="Arial"/>
              <a:cs typeface="Arial"/>
              <a:sym typeface="Arial"/>
            </a:endParaRPr>
          </a:p>
        </p:txBody>
      </p:sp>
      <p:grpSp>
        <p:nvGrpSpPr>
          <p:cNvPr id="630" name="Google Shape;630;p49"/>
          <p:cNvGrpSpPr/>
          <p:nvPr/>
        </p:nvGrpSpPr>
        <p:grpSpPr>
          <a:xfrm rot="1243970">
            <a:off x="6940708" y="698532"/>
            <a:ext cx="279315" cy="233726"/>
            <a:chOff x="-3811898" y="296698"/>
            <a:chExt cx="3506400" cy="2585700"/>
          </a:xfrm>
        </p:grpSpPr>
        <p:sp>
          <p:nvSpPr>
            <p:cNvPr id="631" name="Google Shape;631;p49"/>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2" name="Google Shape;632;p49"/>
            <p:cNvGrpSpPr/>
            <p:nvPr/>
          </p:nvGrpSpPr>
          <p:grpSpPr>
            <a:xfrm>
              <a:off x="-2876086" y="1193251"/>
              <a:ext cx="1634417" cy="1662716"/>
              <a:chOff x="-708549" y="-1713557"/>
              <a:chExt cx="1634417" cy="2633379"/>
            </a:xfrm>
          </p:grpSpPr>
          <p:grpSp>
            <p:nvGrpSpPr>
              <p:cNvPr id="633" name="Google Shape;633;p49"/>
              <p:cNvGrpSpPr/>
              <p:nvPr/>
            </p:nvGrpSpPr>
            <p:grpSpPr>
              <a:xfrm>
                <a:off x="-696683" y="-1104667"/>
                <a:ext cx="1622550" cy="2024489"/>
                <a:chOff x="-144233" y="2152883"/>
                <a:chExt cx="1622550" cy="2024489"/>
              </a:xfrm>
            </p:grpSpPr>
            <p:grpSp>
              <p:nvGrpSpPr>
                <p:cNvPr id="634" name="Google Shape;634;p49"/>
                <p:cNvGrpSpPr/>
                <p:nvPr/>
              </p:nvGrpSpPr>
              <p:grpSpPr>
                <a:xfrm rot="-5400000">
                  <a:off x="-41842" y="2657213"/>
                  <a:ext cx="1424641" cy="1615677"/>
                  <a:chOff x="10901423" y="-15665848"/>
                  <a:chExt cx="4433990" cy="5845432"/>
                </a:xfrm>
              </p:grpSpPr>
              <p:pic>
                <p:nvPicPr>
                  <p:cNvPr id="635" name="Google Shape;635;p49" descr="clipped result image"/>
                  <p:cNvPicPr preferRelativeResize="0"/>
                  <p:nvPr/>
                </p:nvPicPr>
                <p:blipFill rotWithShape="1">
                  <a:blip r:embed="rId8">
                    <a:alphaModFix/>
                  </a:blip>
                  <a:srcRect/>
                  <a:stretch/>
                </p:blipFill>
                <p:spPr>
                  <a:xfrm>
                    <a:off x="12729472" y="-15665848"/>
                    <a:ext cx="2605942" cy="5834203"/>
                  </a:xfrm>
                  <a:prstGeom prst="rect">
                    <a:avLst/>
                  </a:prstGeom>
                  <a:noFill/>
                  <a:ln>
                    <a:noFill/>
                  </a:ln>
                </p:spPr>
              </p:pic>
              <p:pic>
                <p:nvPicPr>
                  <p:cNvPr id="636" name="Google Shape;636;p49" descr="clipped result image"/>
                  <p:cNvPicPr preferRelativeResize="0"/>
                  <p:nvPr/>
                </p:nvPicPr>
                <p:blipFill rotWithShape="1">
                  <a:blip r:embed="rId9">
                    <a:alphaModFix/>
                  </a:blip>
                  <a:srcRect/>
                  <a:stretch/>
                </p:blipFill>
                <p:spPr>
                  <a:xfrm>
                    <a:off x="10901423" y="-15654618"/>
                    <a:ext cx="2625389" cy="5834203"/>
                  </a:xfrm>
                  <a:prstGeom prst="rect">
                    <a:avLst/>
                  </a:prstGeom>
                  <a:noFill/>
                  <a:ln>
                    <a:noFill/>
                  </a:ln>
                </p:spPr>
              </p:pic>
            </p:grpSp>
            <p:pic>
              <p:nvPicPr>
                <p:cNvPr id="637" name="Google Shape;637;p49" descr="clipped result image"/>
                <p:cNvPicPr preferRelativeResize="0"/>
                <p:nvPr/>
              </p:nvPicPr>
              <p:blipFill rotWithShape="1">
                <a:blip r:embed="rId10">
                  <a:alphaModFix/>
                </a:blip>
                <a:srcRect/>
                <a:stretch/>
              </p:blipFill>
              <p:spPr>
                <a:xfrm rot="-5400000">
                  <a:off x="243410" y="1765240"/>
                  <a:ext cx="837288" cy="1612574"/>
                </a:xfrm>
                <a:prstGeom prst="rect">
                  <a:avLst/>
                </a:prstGeom>
                <a:noFill/>
                <a:ln>
                  <a:noFill/>
                </a:ln>
              </p:spPr>
            </p:pic>
          </p:grpSp>
          <p:pic>
            <p:nvPicPr>
              <p:cNvPr id="638" name="Google Shape;638;p49" descr="clipped result image"/>
              <p:cNvPicPr preferRelativeResize="0"/>
              <p:nvPr/>
            </p:nvPicPr>
            <p:blipFill rotWithShape="1">
              <a:blip r:embed="rId11">
                <a:alphaModFix/>
              </a:blip>
              <a:srcRect/>
              <a:stretch/>
            </p:blipFill>
            <p:spPr>
              <a:xfrm rot="-5400000">
                <a:off x="-320906" y="-2101200"/>
                <a:ext cx="837288" cy="1612574"/>
              </a:xfrm>
              <a:prstGeom prst="rect">
                <a:avLst/>
              </a:prstGeom>
              <a:noFill/>
              <a:ln>
                <a:noFill/>
              </a:ln>
            </p:spPr>
          </p:pic>
        </p:grpSp>
      </p:grpSp>
      <p:sp>
        <p:nvSpPr>
          <p:cNvPr id="639" name="Google Shape;639;p49"/>
          <p:cNvSpPr txBox="1"/>
          <p:nvPr/>
        </p:nvSpPr>
        <p:spPr>
          <a:xfrm>
            <a:off x="506900" y="3213575"/>
            <a:ext cx="43770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1800">
                <a:solidFill>
                  <a:schemeClr val="dk1"/>
                </a:solidFill>
              </a:rPr>
              <a:t>Lamotrigine</a:t>
            </a:r>
            <a:endParaRPr sz="3900"/>
          </a:p>
        </p:txBody>
      </p:sp>
      <p:grpSp>
        <p:nvGrpSpPr>
          <p:cNvPr id="640" name="Google Shape;640;p49"/>
          <p:cNvGrpSpPr/>
          <p:nvPr/>
        </p:nvGrpSpPr>
        <p:grpSpPr>
          <a:xfrm>
            <a:off x="7490420" y="97614"/>
            <a:ext cx="1790540" cy="1442046"/>
            <a:chOff x="1500399" y="2987276"/>
            <a:chExt cx="2488244" cy="2003955"/>
          </a:xfrm>
        </p:grpSpPr>
        <p:grpSp>
          <p:nvGrpSpPr>
            <p:cNvPr id="641" name="Google Shape;641;p49"/>
            <p:cNvGrpSpPr/>
            <p:nvPr/>
          </p:nvGrpSpPr>
          <p:grpSpPr>
            <a:xfrm>
              <a:off x="1980476" y="3009470"/>
              <a:ext cx="654996" cy="547393"/>
              <a:chOff x="-3811898" y="296698"/>
              <a:chExt cx="3506400" cy="2585700"/>
            </a:xfrm>
          </p:grpSpPr>
          <p:sp>
            <p:nvSpPr>
              <p:cNvPr id="642" name="Google Shape;642;p49"/>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43" name="Google Shape;643;p49"/>
              <p:cNvGrpSpPr/>
              <p:nvPr/>
            </p:nvGrpSpPr>
            <p:grpSpPr>
              <a:xfrm>
                <a:off x="-2876086" y="1193251"/>
                <a:ext cx="1634417" cy="1662716"/>
                <a:chOff x="-708549" y="-1713557"/>
                <a:chExt cx="1634417" cy="2633379"/>
              </a:xfrm>
            </p:grpSpPr>
            <p:grpSp>
              <p:nvGrpSpPr>
                <p:cNvPr id="644" name="Google Shape;644;p49"/>
                <p:cNvGrpSpPr/>
                <p:nvPr/>
              </p:nvGrpSpPr>
              <p:grpSpPr>
                <a:xfrm>
                  <a:off x="-696683" y="-1104667"/>
                  <a:ext cx="1622550" cy="2024489"/>
                  <a:chOff x="-144233" y="2152883"/>
                  <a:chExt cx="1622550" cy="2024489"/>
                </a:xfrm>
              </p:grpSpPr>
              <p:grpSp>
                <p:nvGrpSpPr>
                  <p:cNvPr id="645" name="Google Shape;645;p49"/>
                  <p:cNvGrpSpPr/>
                  <p:nvPr/>
                </p:nvGrpSpPr>
                <p:grpSpPr>
                  <a:xfrm rot="-5400000">
                    <a:off x="-41842" y="2657213"/>
                    <a:ext cx="1424641" cy="1615677"/>
                    <a:chOff x="10901423" y="-15665848"/>
                    <a:chExt cx="4433990" cy="5845432"/>
                  </a:xfrm>
                </p:grpSpPr>
                <p:pic>
                  <p:nvPicPr>
                    <p:cNvPr id="646" name="Google Shape;646;p49" descr="clipped result image"/>
                    <p:cNvPicPr preferRelativeResize="0"/>
                    <p:nvPr/>
                  </p:nvPicPr>
                  <p:blipFill rotWithShape="1">
                    <a:blip r:embed="rId8">
                      <a:alphaModFix/>
                    </a:blip>
                    <a:srcRect/>
                    <a:stretch/>
                  </p:blipFill>
                  <p:spPr>
                    <a:xfrm>
                      <a:off x="12729472" y="-15665848"/>
                      <a:ext cx="2605942" cy="5834203"/>
                    </a:xfrm>
                    <a:prstGeom prst="rect">
                      <a:avLst/>
                    </a:prstGeom>
                    <a:noFill/>
                    <a:ln>
                      <a:noFill/>
                    </a:ln>
                  </p:spPr>
                </p:pic>
                <p:pic>
                  <p:nvPicPr>
                    <p:cNvPr id="647" name="Google Shape;647;p49" descr="clipped result image"/>
                    <p:cNvPicPr preferRelativeResize="0"/>
                    <p:nvPr/>
                  </p:nvPicPr>
                  <p:blipFill rotWithShape="1">
                    <a:blip r:embed="rId9">
                      <a:alphaModFix/>
                    </a:blip>
                    <a:srcRect/>
                    <a:stretch/>
                  </p:blipFill>
                  <p:spPr>
                    <a:xfrm>
                      <a:off x="10901423" y="-15654618"/>
                      <a:ext cx="2625389" cy="5834203"/>
                    </a:xfrm>
                    <a:prstGeom prst="rect">
                      <a:avLst/>
                    </a:prstGeom>
                    <a:noFill/>
                    <a:ln>
                      <a:noFill/>
                    </a:ln>
                  </p:spPr>
                </p:pic>
              </p:grpSp>
              <p:pic>
                <p:nvPicPr>
                  <p:cNvPr id="648" name="Google Shape;648;p49" descr="clipped result image"/>
                  <p:cNvPicPr preferRelativeResize="0"/>
                  <p:nvPr/>
                </p:nvPicPr>
                <p:blipFill rotWithShape="1">
                  <a:blip r:embed="rId10">
                    <a:alphaModFix/>
                  </a:blip>
                  <a:srcRect/>
                  <a:stretch/>
                </p:blipFill>
                <p:spPr>
                  <a:xfrm rot="-5400000">
                    <a:off x="243410" y="1765240"/>
                    <a:ext cx="837288" cy="1612574"/>
                  </a:xfrm>
                  <a:prstGeom prst="rect">
                    <a:avLst/>
                  </a:prstGeom>
                  <a:noFill/>
                  <a:ln>
                    <a:noFill/>
                  </a:ln>
                </p:spPr>
              </p:pic>
            </p:grpSp>
            <p:pic>
              <p:nvPicPr>
                <p:cNvPr id="649" name="Google Shape;649;p49" descr="clipped result image"/>
                <p:cNvPicPr preferRelativeResize="0"/>
                <p:nvPr/>
              </p:nvPicPr>
              <p:blipFill rotWithShape="1">
                <a:blip r:embed="rId11">
                  <a:alphaModFix/>
                </a:blip>
                <a:srcRect/>
                <a:stretch/>
              </p:blipFill>
              <p:spPr>
                <a:xfrm rot="-5400000">
                  <a:off x="-320906" y="-2101200"/>
                  <a:ext cx="837288" cy="1612574"/>
                </a:xfrm>
                <a:prstGeom prst="rect">
                  <a:avLst/>
                </a:prstGeom>
                <a:noFill/>
                <a:ln>
                  <a:noFill/>
                </a:ln>
              </p:spPr>
            </p:pic>
          </p:grpSp>
        </p:grpSp>
        <p:grpSp>
          <p:nvGrpSpPr>
            <p:cNvPr id="650" name="Google Shape;650;p49"/>
            <p:cNvGrpSpPr/>
            <p:nvPr/>
          </p:nvGrpSpPr>
          <p:grpSpPr>
            <a:xfrm>
              <a:off x="1500399" y="2987276"/>
              <a:ext cx="2488244" cy="2003955"/>
              <a:chOff x="1500399" y="2987276"/>
              <a:chExt cx="2488244" cy="2003955"/>
            </a:xfrm>
          </p:grpSpPr>
          <p:pic>
            <p:nvPicPr>
              <p:cNvPr id="651" name="Google Shape;651;p49"/>
              <p:cNvPicPr preferRelativeResize="0"/>
              <p:nvPr/>
            </p:nvPicPr>
            <p:blipFill>
              <a:blip r:embed="rId12">
                <a:alphaModFix/>
              </a:blip>
              <a:stretch>
                <a:fillRect/>
              </a:stretch>
            </p:blipFill>
            <p:spPr>
              <a:xfrm>
                <a:off x="1500399" y="3098155"/>
                <a:ext cx="1901300" cy="1893076"/>
              </a:xfrm>
              <a:prstGeom prst="rect">
                <a:avLst/>
              </a:prstGeom>
              <a:noFill/>
              <a:ln>
                <a:noFill/>
              </a:ln>
            </p:spPr>
          </p:pic>
          <p:sp>
            <p:nvSpPr>
              <p:cNvPr id="652" name="Google Shape;652;p49"/>
              <p:cNvSpPr txBox="1"/>
              <p:nvPr/>
            </p:nvSpPr>
            <p:spPr>
              <a:xfrm>
                <a:off x="2069243" y="2987276"/>
                <a:ext cx="1919400" cy="6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chemeClr val="dk1"/>
                    </a:solidFill>
                  </a:rPr>
                  <a:t>UGT</a:t>
                </a:r>
                <a:endParaRPr sz="600" b="1">
                  <a:solidFill>
                    <a:schemeClr val="dk1"/>
                  </a:solidFill>
                </a:endParaRPr>
              </a:p>
              <a:p>
                <a:pPr marL="0" lvl="0" indent="0" algn="l" rtl="0">
                  <a:spcBef>
                    <a:spcPts val="0"/>
                  </a:spcBef>
                  <a:spcAft>
                    <a:spcPts val="0"/>
                  </a:spcAft>
                  <a:buClr>
                    <a:schemeClr val="dk1"/>
                  </a:buClr>
                  <a:buSzPts val="1400"/>
                  <a:buFont typeface="Arial"/>
                  <a:buNone/>
                </a:pPr>
                <a:endParaRPr sz="27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700"/>
              </a:p>
            </p:txBody>
          </p:sp>
        </p:grpSp>
      </p:grpSp>
      <p:sp>
        <p:nvSpPr>
          <p:cNvPr id="653" name="Google Shape;653;p49"/>
          <p:cNvSpPr txBox="1"/>
          <p:nvPr/>
        </p:nvSpPr>
        <p:spPr>
          <a:xfrm>
            <a:off x="7583151" y="662543"/>
            <a:ext cx="10515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dk1"/>
                </a:solidFill>
              </a:rPr>
              <a:t>valproate</a:t>
            </a:r>
            <a:endParaRPr sz="900" b="1">
              <a:solidFill>
                <a:schemeClr val="dk1"/>
              </a:solidFill>
            </a:endParaRPr>
          </a:p>
          <a:p>
            <a:pPr marL="0" lvl="0" indent="0" algn="ctr" rtl="0">
              <a:spcBef>
                <a:spcPts val="0"/>
              </a:spcBef>
              <a:spcAft>
                <a:spcPts val="0"/>
              </a:spcAft>
              <a:buNone/>
            </a:pPr>
            <a:r>
              <a:rPr lang="en" sz="900" b="1">
                <a:solidFill>
                  <a:schemeClr val="dk1"/>
                </a:solidFill>
              </a:rPr>
              <a:t>DEPAKOTE</a:t>
            </a:r>
            <a:endParaRPr sz="900" b="1">
              <a:solidFill>
                <a:schemeClr val="dk1"/>
              </a:solidFill>
            </a:endParaRPr>
          </a:p>
          <a:p>
            <a:pPr marL="0" lvl="0" indent="0" algn="l" rtl="0">
              <a:spcBef>
                <a:spcPts val="0"/>
              </a:spcBef>
              <a:spcAft>
                <a:spcPts val="0"/>
              </a:spcAft>
              <a:buClr>
                <a:schemeClr val="dk1"/>
              </a:buClr>
              <a:buSzPts val="1400"/>
              <a:buFont typeface="Arial"/>
              <a:buNone/>
            </a:pPr>
            <a:endParaRPr sz="2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500"/>
          </a:p>
        </p:txBody>
      </p:sp>
      <p:grpSp>
        <p:nvGrpSpPr>
          <p:cNvPr id="654" name="Google Shape;654;p49"/>
          <p:cNvGrpSpPr/>
          <p:nvPr/>
        </p:nvGrpSpPr>
        <p:grpSpPr>
          <a:xfrm>
            <a:off x="214725" y="97619"/>
            <a:ext cx="1674087" cy="1240781"/>
            <a:chOff x="214725" y="97619"/>
            <a:chExt cx="1674087" cy="1240781"/>
          </a:xfrm>
        </p:grpSpPr>
        <p:grpSp>
          <p:nvGrpSpPr>
            <p:cNvPr id="655" name="Google Shape;655;p49"/>
            <p:cNvGrpSpPr/>
            <p:nvPr/>
          </p:nvGrpSpPr>
          <p:grpSpPr>
            <a:xfrm>
              <a:off x="214725" y="97619"/>
              <a:ext cx="1674087" cy="1240781"/>
              <a:chOff x="7355400" y="3377844"/>
              <a:chExt cx="1674087" cy="1240781"/>
            </a:xfrm>
          </p:grpSpPr>
          <p:pic>
            <p:nvPicPr>
              <p:cNvPr id="656" name="Google Shape;656;p49"/>
              <p:cNvPicPr preferRelativeResize="0"/>
              <p:nvPr/>
            </p:nvPicPr>
            <p:blipFill>
              <a:blip r:embed="rId13">
                <a:alphaModFix/>
              </a:blip>
              <a:stretch>
                <a:fillRect/>
              </a:stretch>
            </p:blipFill>
            <p:spPr>
              <a:xfrm>
                <a:off x="7355400" y="3583475"/>
                <a:ext cx="1113374" cy="1035150"/>
              </a:xfrm>
              <a:prstGeom prst="rect">
                <a:avLst/>
              </a:prstGeom>
              <a:noFill/>
              <a:ln>
                <a:noFill/>
              </a:ln>
            </p:spPr>
          </p:pic>
          <p:sp>
            <p:nvSpPr>
              <p:cNvPr id="657" name="Google Shape;657;p49"/>
              <p:cNvSpPr txBox="1"/>
              <p:nvPr/>
            </p:nvSpPr>
            <p:spPr>
              <a:xfrm>
                <a:off x="7435614" y="3832131"/>
                <a:ext cx="10515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dk1"/>
                    </a:solidFill>
                  </a:rPr>
                  <a:t>lamotrigine</a:t>
                </a:r>
                <a:endParaRPr sz="900" b="1">
                  <a:solidFill>
                    <a:schemeClr val="dk1"/>
                  </a:solidFill>
                </a:endParaRPr>
              </a:p>
              <a:p>
                <a:pPr marL="0" lvl="0" indent="0" algn="ctr" rtl="0">
                  <a:spcBef>
                    <a:spcPts val="0"/>
                  </a:spcBef>
                  <a:spcAft>
                    <a:spcPts val="0"/>
                  </a:spcAft>
                  <a:buNone/>
                </a:pPr>
                <a:r>
                  <a:rPr lang="en" sz="900" b="1">
                    <a:solidFill>
                      <a:schemeClr val="dk1"/>
                    </a:solidFill>
                  </a:rPr>
                  <a:t>LAMICTAL</a:t>
                </a:r>
                <a:endParaRPr sz="900" b="1">
                  <a:solidFill>
                    <a:schemeClr val="dk1"/>
                  </a:solidFill>
                </a:endParaRPr>
              </a:p>
              <a:p>
                <a:pPr marL="0" lvl="0" indent="0" algn="l" rtl="0">
                  <a:spcBef>
                    <a:spcPts val="0"/>
                  </a:spcBef>
                  <a:spcAft>
                    <a:spcPts val="0"/>
                  </a:spcAft>
                  <a:buClr>
                    <a:schemeClr val="dk1"/>
                  </a:buClr>
                  <a:buSzPts val="1400"/>
                  <a:buFont typeface="Arial"/>
                  <a:buNone/>
                </a:pPr>
                <a:endParaRPr sz="2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500"/>
              </a:p>
            </p:txBody>
          </p:sp>
          <p:pic>
            <p:nvPicPr>
              <p:cNvPr id="658" name="Google Shape;658;p49"/>
              <p:cNvPicPr preferRelativeResize="0"/>
              <p:nvPr/>
            </p:nvPicPr>
            <p:blipFill>
              <a:blip r:embed="rId14">
                <a:alphaModFix/>
              </a:blip>
              <a:stretch>
                <a:fillRect/>
              </a:stretch>
            </p:blipFill>
            <p:spPr>
              <a:xfrm rot="9156879">
                <a:off x="8332615" y="3445432"/>
                <a:ext cx="452761" cy="652040"/>
              </a:xfrm>
              <a:prstGeom prst="rect">
                <a:avLst/>
              </a:prstGeom>
              <a:noFill/>
              <a:ln>
                <a:noFill/>
              </a:ln>
            </p:spPr>
          </p:pic>
          <p:pic>
            <p:nvPicPr>
              <p:cNvPr id="659" name="Google Shape;659;p49"/>
              <p:cNvPicPr preferRelativeResize="0"/>
              <p:nvPr/>
            </p:nvPicPr>
            <p:blipFill rotWithShape="1">
              <a:blip r:embed="rId15">
                <a:alphaModFix/>
              </a:blip>
              <a:srcRect l="2855" t="83848" r="73010" b="6756"/>
              <a:stretch/>
            </p:blipFill>
            <p:spPr>
              <a:xfrm>
                <a:off x="8527361" y="4046500"/>
                <a:ext cx="502126" cy="188525"/>
              </a:xfrm>
              <a:prstGeom prst="rect">
                <a:avLst/>
              </a:prstGeom>
              <a:noFill/>
              <a:ln>
                <a:noFill/>
              </a:ln>
            </p:spPr>
          </p:pic>
          <p:pic>
            <p:nvPicPr>
              <p:cNvPr id="660" name="Google Shape;660;p49"/>
              <p:cNvPicPr preferRelativeResize="0"/>
              <p:nvPr/>
            </p:nvPicPr>
            <p:blipFill>
              <a:blip r:embed="rId16">
                <a:alphaModFix/>
              </a:blip>
              <a:stretch>
                <a:fillRect/>
              </a:stretch>
            </p:blipFill>
            <p:spPr>
              <a:xfrm rot="10554742">
                <a:off x="8324145" y="4311069"/>
                <a:ext cx="211557" cy="230091"/>
              </a:xfrm>
              <a:prstGeom prst="rect">
                <a:avLst/>
              </a:prstGeom>
              <a:noFill/>
              <a:ln>
                <a:noFill/>
              </a:ln>
            </p:spPr>
          </p:pic>
          <p:pic>
            <p:nvPicPr>
              <p:cNvPr id="661" name="Google Shape;661;p49"/>
              <p:cNvPicPr preferRelativeResize="0"/>
              <p:nvPr/>
            </p:nvPicPr>
            <p:blipFill>
              <a:blip r:embed="rId17">
                <a:alphaModFix/>
              </a:blip>
              <a:stretch>
                <a:fillRect/>
              </a:stretch>
            </p:blipFill>
            <p:spPr>
              <a:xfrm>
                <a:off x="8527350" y="4423449"/>
                <a:ext cx="194881" cy="152400"/>
              </a:xfrm>
              <a:prstGeom prst="rect">
                <a:avLst/>
              </a:prstGeom>
              <a:noFill/>
              <a:ln>
                <a:noFill/>
              </a:ln>
            </p:spPr>
          </p:pic>
        </p:grpSp>
        <p:sp>
          <p:nvSpPr>
            <p:cNvPr id="662" name="Google Shape;662;p49"/>
            <p:cNvSpPr/>
            <p:nvPr/>
          </p:nvSpPr>
          <p:spPr>
            <a:xfrm>
              <a:off x="677300" y="385500"/>
              <a:ext cx="276600" cy="271200"/>
            </a:xfrm>
            <a:prstGeom prst="ellipse">
              <a:avLst/>
            </a:prstGeom>
            <a:solidFill>
              <a:schemeClr val="lt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49"/>
          <p:cNvSpPr/>
          <p:nvPr/>
        </p:nvSpPr>
        <p:spPr>
          <a:xfrm>
            <a:off x="652850" y="97624"/>
            <a:ext cx="344100" cy="576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9"/>
          <p:cNvSpPr/>
          <p:nvPr/>
        </p:nvSpPr>
        <p:spPr>
          <a:xfrm>
            <a:off x="7810925" y="47625"/>
            <a:ext cx="507600" cy="512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p50"/>
          <p:cNvPicPr preferRelativeResize="0"/>
          <p:nvPr/>
        </p:nvPicPr>
        <p:blipFill>
          <a:blip r:embed="rId3">
            <a:alphaModFix/>
          </a:blip>
          <a:stretch>
            <a:fillRect/>
          </a:stretch>
        </p:blipFill>
        <p:spPr>
          <a:xfrm>
            <a:off x="660100" y="860126"/>
            <a:ext cx="4377001" cy="3652262"/>
          </a:xfrm>
          <a:prstGeom prst="rect">
            <a:avLst/>
          </a:prstGeom>
          <a:noFill/>
          <a:ln>
            <a:noFill/>
          </a:ln>
        </p:spPr>
      </p:pic>
      <p:pic>
        <p:nvPicPr>
          <p:cNvPr id="670" name="Google Shape;670;p50" descr="clipped result image"/>
          <p:cNvPicPr preferRelativeResize="0"/>
          <p:nvPr/>
        </p:nvPicPr>
        <p:blipFill rotWithShape="1">
          <a:blip r:embed="rId4">
            <a:alphaModFix/>
          </a:blip>
          <a:srcRect/>
          <a:stretch/>
        </p:blipFill>
        <p:spPr>
          <a:xfrm rot="-4039862">
            <a:off x="4045817" y="519283"/>
            <a:ext cx="94656" cy="212641"/>
          </a:xfrm>
          <a:prstGeom prst="rect">
            <a:avLst/>
          </a:prstGeom>
          <a:noFill/>
          <a:ln>
            <a:noFill/>
          </a:ln>
        </p:spPr>
      </p:pic>
      <p:pic>
        <p:nvPicPr>
          <p:cNvPr id="671" name="Google Shape;671;p50" descr="A picture containing window, person&#10;&#10;Description automatically generated"/>
          <p:cNvPicPr preferRelativeResize="0"/>
          <p:nvPr/>
        </p:nvPicPr>
        <p:blipFill rotWithShape="1">
          <a:blip r:embed="rId5">
            <a:alphaModFix/>
          </a:blip>
          <a:srcRect/>
          <a:stretch/>
        </p:blipFill>
        <p:spPr>
          <a:xfrm rot="-3520807">
            <a:off x="4920299" y="-293258"/>
            <a:ext cx="931941" cy="3686166"/>
          </a:xfrm>
          <a:prstGeom prst="rect">
            <a:avLst/>
          </a:prstGeom>
          <a:noFill/>
          <a:ln>
            <a:noFill/>
          </a:ln>
        </p:spPr>
      </p:pic>
      <p:sp>
        <p:nvSpPr>
          <p:cNvPr id="672" name="Google Shape;672;p50"/>
          <p:cNvSpPr txBox="1"/>
          <p:nvPr/>
        </p:nvSpPr>
        <p:spPr>
          <a:xfrm rot="1871388">
            <a:off x="3986599" y="1273456"/>
            <a:ext cx="3534253" cy="8201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a:solidFill>
                  <a:srgbClr val="FFFFFF"/>
                </a:solidFill>
              </a:rPr>
              <a:t>    </a:t>
            </a:r>
            <a:r>
              <a:rPr lang="en" sz="1500" b="1" i="0" u="none" strike="noStrike" cap="none">
                <a:solidFill>
                  <a:srgbClr val="FFFFFF"/>
                </a:solidFill>
                <a:latin typeface="Arial"/>
                <a:ea typeface="Arial"/>
                <a:cs typeface="Arial"/>
                <a:sym typeface="Arial"/>
              </a:rPr>
              <a:t>UGT1A4 </a:t>
            </a:r>
            <a:r>
              <a:rPr lang="en" sz="1500" b="1">
                <a:solidFill>
                  <a:srgbClr val="FFFFFF"/>
                </a:solidFill>
              </a:rPr>
              <a:t>                UGT2B15</a:t>
            </a:r>
            <a:endParaRPr sz="1500" b="1" i="0" u="none" strike="noStrike" cap="none">
              <a:solidFill>
                <a:srgbClr val="FFFFFF"/>
              </a:solidFill>
              <a:latin typeface="Arial"/>
              <a:ea typeface="Arial"/>
              <a:cs typeface="Arial"/>
              <a:sym typeface="Arial"/>
            </a:endParaRPr>
          </a:p>
        </p:txBody>
      </p:sp>
      <p:sp>
        <p:nvSpPr>
          <p:cNvPr id="673" name="Google Shape;673;p50"/>
          <p:cNvSpPr txBox="1"/>
          <p:nvPr/>
        </p:nvSpPr>
        <p:spPr>
          <a:xfrm rot="3826">
            <a:off x="1649663" y="2110745"/>
            <a:ext cx="2964902" cy="761701"/>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UGT1A4</a:t>
            </a:r>
            <a:endParaRPr sz="2700" b="1" i="0" u="none" strike="noStrike" cap="none">
              <a:solidFill>
                <a:srgbClr val="000000"/>
              </a:solidFill>
              <a:highlight>
                <a:schemeClr val="lt1"/>
              </a:highlight>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substrate</a:t>
            </a:r>
            <a:endParaRPr sz="2700" b="1" i="0" u="none" strike="noStrike" cap="none">
              <a:solidFill>
                <a:srgbClr val="000000"/>
              </a:solidFill>
              <a:highlight>
                <a:schemeClr val="lt1"/>
              </a:highlight>
              <a:latin typeface="Arial"/>
              <a:ea typeface="Arial"/>
              <a:cs typeface="Arial"/>
              <a:sym typeface="Arial"/>
            </a:endParaRPr>
          </a:p>
        </p:txBody>
      </p:sp>
      <p:grpSp>
        <p:nvGrpSpPr>
          <p:cNvPr id="674" name="Google Shape;674;p50"/>
          <p:cNvGrpSpPr/>
          <p:nvPr/>
        </p:nvGrpSpPr>
        <p:grpSpPr>
          <a:xfrm>
            <a:off x="5845735" y="2439183"/>
            <a:ext cx="2027297" cy="2045757"/>
            <a:chOff x="1681538" y="9463107"/>
            <a:chExt cx="1068968" cy="1078701"/>
          </a:xfrm>
        </p:grpSpPr>
        <p:pic>
          <p:nvPicPr>
            <p:cNvPr id="675" name="Google Shape;675;p50" descr="clipped result image"/>
            <p:cNvPicPr preferRelativeResize="0"/>
            <p:nvPr/>
          </p:nvPicPr>
          <p:blipFill rotWithShape="1">
            <a:blip r:embed="rId6">
              <a:alphaModFix/>
            </a:blip>
            <a:srcRect/>
            <a:stretch/>
          </p:blipFill>
          <p:spPr>
            <a:xfrm>
              <a:off x="1685914" y="9463107"/>
              <a:ext cx="1064592" cy="1078701"/>
            </a:xfrm>
            <a:prstGeom prst="rect">
              <a:avLst/>
            </a:prstGeom>
            <a:noFill/>
            <a:ln>
              <a:noFill/>
            </a:ln>
          </p:spPr>
        </p:pic>
        <p:pic>
          <p:nvPicPr>
            <p:cNvPr id="676" name="Google Shape;676;p50" descr="clipped result image"/>
            <p:cNvPicPr preferRelativeResize="0"/>
            <p:nvPr/>
          </p:nvPicPr>
          <p:blipFill rotWithShape="1">
            <a:blip r:embed="rId7">
              <a:alphaModFix/>
            </a:blip>
            <a:srcRect/>
            <a:stretch/>
          </p:blipFill>
          <p:spPr>
            <a:xfrm>
              <a:off x="2015725" y="9761550"/>
              <a:ext cx="390375" cy="683700"/>
            </a:xfrm>
            <a:prstGeom prst="rect">
              <a:avLst/>
            </a:prstGeom>
            <a:noFill/>
            <a:ln>
              <a:noFill/>
            </a:ln>
          </p:spPr>
        </p:pic>
        <p:sp>
          <p:nvSpPr>
            <p:cNvPr id="677" name="Google Shape;677;p50"/>
            <p:cNvSpPr txBox="1"/>
            <p:nvPr/>
          </p:nvSpPr>
          <p:spPr>
            <a:xfrm>
              <a:off x="1920073" y="9571253"/>
              <a:ext cx="708900" cy="31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800" b="1"/>
                <a:t>lorazepam</a:t>
              </a:r>
              <a:endParaRPr sz="1800" b="0" i="0" u="none" strike="noStrike" cap="none">
                <a:solidFill>
                  <a:srgbClr val="000000"/>
                </a:solidFill>
                <a:latin typeface="Arial"/>
                <a:ea typeface="Arial"/>
                <a:cs typeface="Arial"/>
                <a:sym typeface="Arial"/>
              </a:endParaRPr>
            </a:p>
          </p:txBody>
        </p:sp>
        <p:pic>
          <p:nvPicPr>
            <p:cNvPr id="678" name="Google Shape;678;p50" descr="clipped result image"/>
            <p:cNvPicPr preferRelativeResize="0"/>
            <p:nvPr/>
          </p:nvPicPr>
          <p:blipFill rotWithShape="1">
            <a:blip r:embed="rId8">
              <a:alphaModFix/>
            </a:blip>
            <a:srcRect/>
            <a:stretch/>
          </p:blipFill>
          <p:spPr>
            <a:xfrm>
              <a:off x="1681538" y="9463470"/>
              <a:ext cx="1064592" cy="1075705"/>
            </a:xfrm>
            <a:prstGeom prst="rect">
              <a:avLst/>
            </a:prstGeom>
            <a:noFill/>
            <a:ln>
              <a:noFill/>
            </a:ln>
          </p:spPr>
        </p:pic>
      </p:grpSp>
      <p:pic>
        <p:nvPicPr>
          <p:cNvPr id="679" name="Google Shape;679;p50"/>
          <p:cNvPicPr preferRelativeResize="0"/>
          <p:nvPr/>
        </p:nvPicPr>
        <p:blipFill rotWithShape="1">
          <a:blip r:embed="rId9">
            <a:alphaModFix/>
          </a:blip>
          <a:srcRect t="26095" b="25845"/>
          <a:stretch/>
        </p:blipFill>
        <p:spPr>
          <a:xfrm>
            <a:off x="6248250" y="2408952"/>
            <a:ext cx="766925" cy="271225"/>
          </a:xfrm>
          <a:prstGeom prst="rect">
            <a:avLst/>
          </a:prstGeom>
          <a:noFill/>
          <a:ln>
            <a:noFill/>
          </a:ln>
        </p:spPr>
      </p:pic>
      <p:pic>
        <p:nvPicPr>
          <p:cNvPr id="680" name="Google Shape;680;p50"/>
          <p:cNvPicPr preferRelativeResize="0"/>
          <p:nvPr/>
        </p:nvPicPr>
        <p:blipFill rotWithShape="1">
          <a:blip r:embed="rId9">
            <a:alphaModFix amt="44000"/>
          </a:blip>
          <a:srcRect t="72996"/>
          <a:stretch/>
        </p:blipFill>
        <p:spPr>
          <a:xfrm>
            <a:off x="6248250" y="2673651"/>
            <a:ext cx="766925" cy="152400"/>
          </a:xfrm>
          <a:prstGeom prst="rect">
            <a:avLst/>
          </a:prstGeom>
          <a:noFill/>
          <a:ln>
            <a:noFill/>
          </a:ln>
        </p:spPr>
      </p:pic>
      <p:sp>
        <p:nvSpPr>
          <p:cNvPr id="681" name="Google Shape;681;p50"/>
          <p:cNvSpPr txBox="1"/>
          <p:nvPr/>
        </p:nvSpPr>
        <p:spPr>
          <a:xfrm rot="2553">
            <a:off x="5742849" y="4406475"/>
            <a:ext cx="2423401" cy="17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500" b="1">
                <a:solidFill>
                  <a:schemeClr val="dk1"/>
                </a:solidFill>
              </a:rPr>
              <a:t>UGT2B15 substrate</a:t>
            </a:r>
            <a:endParaRPr sz="1500" b="1">
              <a:solidFill>
                <a:schemeClr val="dk1"/>
              </a:solidFill>
            </a:endParaRPr>
          </a:p>
          <a:p>
            <a:pPr marL="0" marR="0" lvl="0" indent="0" algn="ctr" rtl="0">
              <a:lnSpc>
                <a:spcPct val="100000"/>
              </a:lnSpc>
              <a:spcBef>
                <a:spcPts val="0"/>
              </a:spcBef>
              <a:spcAft>
                <a:spcPts val="0"/>
              </a:spcAft>
              <a:buClr>
                <a:srgbClr val="000000"/>
              </a:buClr>
              <a:buSzPts val="900"/>
              <a:buFont typeface="Arial"/>
              <a:buNone/>
            </a:pPr>
            <a:r>
              <a:rPr lang="en" sz="1500" b="1">
                <a:solidFill>
                  <a:schemeClr val="dk1"/>
                </a:solidFill>
                <a:highlight>
                  <a:srgbClr val="FFFF00"/>
                </a:highlight>
              </a:rPr>
              <a:t>L</a:t>
            </a:r>
            <a:r>
              <a:rPr lang="en" sz="1500">
                <a:solidFill>
                  <a:schemeClr val="dk1"/>
                </a:solidFill>
              </a:rPr>
              <a:t>-O-T benzodiazepine</a:t>
            </a:r>
            <a:endParaRPr sz="1500">
              <a:solidFill>
                <a:schemeClr val="dk1"/>
              </a:solidFill>
            </a:endParaRPr>
          </a:p>
        </p:txBody>
      </p:sp>
      <p:pic>
        <p:nvPicPr>
          <p:cNvPr id="682" name="Google Shape;682;p50"/>
          <p:cNvPicPr preferRelativeResize="0"/>
          <p:nvPr/>
        </p:nvPicPr>
        <p:blipFill>
          <a:blip r:embed="rId10">
            <a:alphaModFix/>
          </a:blip>
          <a:stretch>
            <a:fillRect/>
          </a:stretch>
        </p:blipFill>
        <p:spPr>
          <a:xfrm rot="1428193">
            <a:off x="5441646" y="160370"/>
            <a:ext cx="1256331" cy="1316156"/>
          </a:xfrm>
          <a:prstGeom prst="rect">
            <a:avLst/>
          </a:prstGeom>
          <a:noFill/>
          <a:ln>
            <a:noFill/>
          </a:ln>
        </p:spPr>
      </p:pic>
      <p:sp>
        <p:nvSpPr>
          <p:cNvPr id="683" name="Google Shape;683;p50"/>
          <p:cNvSpPr txBox="1"/>
          <p:nvPr/>
        </p:nvSpPr>
        <p:spPr>
          <a:xfrm rot="1911570">
            <a:off x="4761332" y="1426134"/>
            <a:ext cx="3534606" cy="1744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a:solidFill>
                  <a:schemeClr val="dk1"/>
                </a:solidFill>
              </a:rPr>
              <a:t>              </a:t>
            </a:r>
            <a:r>
              <a:rPr lang="en" sz="1500" b="1" i="0" u="none" strike="noStrike" cap="none">
                <a:solidFill>
                  <a:schemeClr val="dk1"/>
                </a:solidFill>
                <a:latin typeface="Arial"/>
                <a:ea typeface="Arial"/>
                <a:cs typeface="Arial"/>
                <a:sym typeface="Arial"/>
              </a:rPr>
              <a:t>in</a:t>
            </a:r>
            <a:r>
              <a:rPr lang="en" sz="1500" b="1">
                <a:solidFill>
                  <a:schemeClr val="dk1"/>
                </a:solidFill>
              </a:rPr>
              <a:t>H</a:t>
            </a:r>
            <a:r>
              <a:rPr lang="en" sz="1500" b="1" i="0" u="none" strike="noStrike" cap="none">
                <a:solidFill>
                  <a:schemeClr val="dk1"/>
                </a:solidFill>
                <a:latin typeface="Arial"/>
                <a:ea typeface="Arial"/>
                <a:cs typeface="Arial"/>
                <a:sym typeface="Arial"/>
              </a:rPr>
              <a:t>ibitor</a:t>
            </a:r>
            <a:endParaRPr sz="1500" b="1" i="0" u="none" strike="noStrike" cap="none">
              <a:solidFill>
                <a:schemeClr val="dk1"/>
              </a:solidFill>
              <a:latin typeface="Arial"/>
              <a:ea typeface="Arial"/>
              <a:cs typeface="Arial"/>
              <a:sym typeface="Arial"/>
            </a:endParaRPr>
          </a:p>
        </p:txBody>
      </p:sp>
      <p:grpSp>
        <p:nvGrpSpPr>
          <p:cNvPr id="684" name="Google Shape;684;p50"/>
          <p:cNvGrpSpPr/>
          <p:nvPr/>
        </p:nvGrpSpPr>
        <p:grpSpPr>
          <a:xfrm rot="1243970">
            <a:off x="6331108" y="165132"/>
            <a:ext cx="279315" cy="233726"/>
            <a:chOff x="-3811898" y="296698"/>
            <a:chExt cx="3506400" cy="2585700"/>
          </a:xfrm>
        </p:grpSpPr>
        <p:sp>
          <p:nvSpPr>
            <p:cNvPr id="685" name="Google Shape;685;p50"/>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6" name="Google Shape;686;p50"/>
            <p:cNvGrpSpPr/>
            <p:nvPr/>
          </p:nvGrpSpPr>
          <p:grpSpPr>
            <a:xfrm>
              <a:off x="-2876086" y="1193251"/>
              <a:ext cx="1634417" cy="1662716"/>
              <a:chOff x="-708549" y="-1713557"/>
              <a:chExt cx="1634417" cy="2633379"/>
            </a:xfrm>
          </p:grpSpPr>
          <p:grpSp>
            <p:nvGrpSpPr>
              <p:cNvPr id="687" name="Google Shape;687;p50"/>
              <p:cNvGrpSpPr/>
              <p:nvPr/>
            </p:nvGrpSpPr>
            <p:grpSpPr>
              <a:xfrm>
                <a:off x="-696683" y="-1104667"/>
                <a:ext cx="1622550" cy="2024489"/>
                <a:chOff x="-144233" y="2152883"/>
                <a:chExt cx="1622550" cy="2024489"/>
              </a:xfrm>
            </p:grpSpPr>
            <p:grpSp>
              <p:nvGrpSpPr>
                <p:cNvPr id="688" name="Google Shape;688;p50"/>
                <p:cNvGrpSpPr/>
                <p:nvPr/>
              </p:nvGrpSpPr>
              <p:grpSpPr>
                <a:xfrm rot="-5400000">
                  <a:off x="-41842" y="2657213"/>
                  <a:ext cx="1424641" cy="1615677"/>
                  <a:chOff x="10901423" y="-15665848"/>
                  <a:chExt cx="4433990" cy="5845432"/>
                </a:xfrm>
              </p:grpSpPr>
              <p:pic>
                <p:nvPicPr>
                  <p:cNvPr id="689" name="Google Shape;689;p50" descr="clipped result image"/>
                  <p:cNvPicPr preferRelativeResize="0"/>
                  <p:nvPr/>
                </p:nvPicPr>
                <p:blipFill rotWithShape="1">
                  <a:blip r:embed="rId11">
                    <a:alphaModFix/>
                  </a:blip>
                  <a:srcRect/>
                  <a:stretch/>
                </p:blipFill>
                <p:spPr>
                  <a:xfrm>
                    <a:off x="12729472" y="-15665848"/>
                    <a:ext cx="2605942" cy="5834203"/>
                  </a:xfrm>
                  <a:prstGeom prst="rect">
                    <a:avLst/>
                  </a:prstGeom>
                  <a:noFill/>
                  <a:ln>
                    <a:noFill/>
                  </a:ln>
                </p:spPr>
              </p:pic>
              <p:pic>
                <p:nvPicPr>
                  <p:cNvPr id="690" name="Google Shape;690;p50" descr="clipped result image"/>
                  <p:cNvPicPr preferRelativeResize="0"/>
                  <p:nvPr/>
                </p:nvPicPr>
                <p:blipFill rotWithShape="1">
                  <a:blip r:embed="rId12">
                    <a:alphaModFix/>
                  </a:blip>
                  <a:srcRect/>
                  <a:stretch/>
                </p:blipFill>
                <p:spPr>
                  <a:xfrm>
                    <a:off x="10901423" y="-15654618"/>
                    <a:ext cx="2625389" cy="5834203"/>
                  </a:xfrm>
                  <a:prstGeom prst="rect">
                    <a:avLst/>
                  </a:prstGeom>
                  <a:noFill/>
                  <a:ln>
                    <a:noFill/>
                  </a:ln>
                </p:spPr>
              </p:pic>
            </p:grpSp>
            <p:pic>
              <p:nvPicPr>
                <p:cNvPr id="691" name="Google Shape;691;p50" descr="clipped result image"/>
                <p:cNvPicPr preferRelativeResize="0"/>
                <p:nvPr/>
              </p:nvPicPr>
              <p:blipFill rotWithShape="1">
                <a:blip r:embed="rId13">
                  <a:alphaModFix/>
                </a:blip>
                <a:srcRect/>
                <a:stretch/>
              </p:blipFill>
              <p:spPr>
                <a:xfrm rot="-5400000">
                  <a:off x="243410" y="1765240"/>
                  <a:ext cx="837288" cy="1612574"/>
                </a:xfrm>
                <a:prstGeom prst="rect">
                  <a:avLst/>
                </a:prstGeom>
                <a:noFill/>
                <a:ln>
                  <a:noFill/>
                </a:ln>
              </p:spPr>
            </p:pic>
          </p:grpSp>
          <p:pic>
            <p:nvPicPr>
              <p:cNvPr id="692" name="Google Shape;692;p50" descr="clipped result image"/>
              <p:cNvPicPr preferRelativeResize="0"/>
              <p:nvPr/>
            </p:nvPicPr>
            <p:blipFill rotWithShape="1">
              <a:blip r:embed="rId14">
                <a:alphaModFix/>
              </a:blip>
              <a:srcRect/>
              <a:stretch/>
            </p:blipFill>
            <p:spPr>
              <a:xfrm rot="-5400000">
                <a:off x="-320906" y="-2101200"/>
                <a:ext cx="837288" cy="1612574"/>
              </a:xfrm>
              <a:prstGeom prst="rect">
                <a:avLst/>
              </a:prstGeom>
              <a:noFill/>
              <a:ln>
                <a:noFill/>
              </a:ln>
            </p:spPr>
          </p:pic>
        </p:grpSp>
      </p:grpSp>
      <p:grpSp>
        <p:nvGrpSpPr>
          <p:cNvPr id="693" name="Google Shape;693;p50"/>
          <p:cNvGrpSpPr/>
          <p:nvPr/>
        </p:nvGrpSpPr>
        <p:grpSpPr>
          <a:xfrm>
            <a:off x="7490420" y="97614"/>
            <a:ext cx="1790540" cy="1442046"/>
            <a:chOff x="7490420" y="97614"/>
            <a:chExt cx="1790540" cy="1442046"/>
          </a:xfrm>
        </p:grpSpPr>
        <p:grpSp>
          <p:nvGrpSpPr>
            <p:cNvPr id="694" name="Google Shape;694;p50"/>
            <p:cNvGrpSpPr/>
            <p:nvPr/>
          </p:nvGrpSpPr>
          <p:grpSpPr>
            <a:xfrm>
              <a:off x="7490420" y="97614"/>
              <a:ext cx="1790540" cy="1442046"/>
              <a:chOff x="1500399" y="2987276"/>
              <a:chExt cx="2488244" cy="2003955"/>
            </a:xfrm>
          </p:grpSpPr>
          <p:grpSp>
            <p:nvGrpSpPr>
              <p:cNvPr id="695" name="Google Shape;695;p50"/>
              <p:cNvGrpSpPr/>
              <p:nvPr/>
            </p:nvGrpSpPr>
            <p:grpSpPr>
              <a:xfrm>
                <a:off x="1980476" y="3009470"/>
                <a:ext cx="654996" cy="547393"/>
                <a:chOff x="-3811898" y="296698"/>
                <a:chExt cx="3506400" cy="2585700"/>
              </a:xfrm>
            </p:grpSpPr>
            <p:sp>
              <p:nvSpPr>
                <p:cNvPr id="696" name="Google Shape;696;p50"/>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7" name="Google Shape;697;p50"/>
                <p:cNvGrpSpPr/>
                <p:nvPr/>
              </p:nvGrpSpPr>
              <p:grpSpPr>
                <a:xfrm>
                  <a:off x="-2876086" y="1193251"/>
                  <a:ext cx="1634417" cy="1662716"/>
                  <a:chOff x="-708549" y="-1713557"/>
                  <a:chExt cx="1634417" cy="2633379"/>
                </a:xfrm>
              </p:grpSpPr>
              <p:grpSp>
                <p:nvGrpSpPr>
                  <p:cNvPr id="698" name="Google Shape;698;p50"/>
                  <p:cNvGrpSpPr/>
                  <p:nvPr/>
                </p:nvGrpSpPr>
                <p:grpSpPr>
                  <a:xfrm>
                    <a:off x="-696683" y="-1104667"/>
                    <a:ext cx="1622550" cy="2024489"/>
                    <a:chOff x="-144233" y="2152883"/>
                    <a:chExt cx="1622550" cy="2024489"/>
                  </a:xfrm>
                </p:grpSpPr>
                <p:grpSp>
                  <p:nvGrpSpPr>
                    <p:cNvPr id="699" name="Google Shape;699;p50"/>
                    <p:cNvGrpSpPr/>
                    <p:nvPr/>
                  </p:nvGrpSpPr>
                  <p:grpSpPr>
                    <a:xfrm rot="-5400000">
                      <a:off x="-41842" y="2657213"/>
                      <a:ext cx="1424641" cy="1615677"/>
                      <a:chOff x="10901423" y="-15665848"/>
                      <a:chExt cx="4433990" cy="5845432"/>
                    </a:xfrm>
                  </p:grpSpPr>
                  <p:pic>
                    <p:nvPicPr>
                      <p:cNvPr id="700" name="Google Shape;700;p50" descr="clipped result image"/>
                      <p:cNvPicPr preferRelativeResize="0"/>
                      <p:nvPr/>
                    </p:nvPicPr>
                    <p:blipFill rotWithShape="1">
                      <a:blip r:embed="rId11">
                        <a:alphaModFix/>
                      </a:blip>
                      <a:srcRect/>
                      <a:stretch/>
                    </p:blipFill>
                    <p:spPr>
                      <a:xfrm>
                        <a:off x="12729472" y="-15665848"/>
                        <a:ext cx="2605942" cy="5834203"/>
                      </a:xfrm>
                      <a:prstGeom prst="rect">
                        <a:avLst/>
                      </a:prstGeom>
                      <a:noFill/>
                      <a:ln>
                        <a:noFill/>
                      </a:ln>
                    </p:spPr>
                  </p:pic>
                  <p:pic>
                    <p:nvPicPr>
                      <p:cNvPr id="701" name="Google Shape;701;p50" descr="clipped result image"/>
                      <p:cNvPicPr preferRelativeResize="0"/>
                      <p:nvPr/>
                    </p:nvPicPr>
                    <p:blipFill rotWithShape="1">
                      <a:blip r:embed="rId12">
                        <a:alphaModFix/>
                      </a:blip>
                      <a:srcRect/>
                      <a:stretch/>
                    </p:blipFill>
                    <p:spPr>
                      <a:xfrm>
                        <a:off x="10901423" y="-15654618"/>
                        <a:ext cx="2625389" cy="5834203"/>
                      </a:xfrm>
                      <a:prstGeom prst="rect">
                        <a:avLst/>
                      </a:prstGeom>
                      <a:noFill/>
                      <a:ln>
                        <a:noFill/>
                      </a:ln>
                    </p:spPr>
                  </p:pic>
                </p:grpSp>
                <p:pic>
                  <p:nvPicPr>
                    <p:cNvPr id="702" name="Google Shape;702;p50" descr="clipped result image"/>
                    <p:cNvPicPr preferRelativeResize="0"/>
                    <p:nvPr/>
                  </p:nvPicPr>
                  <p:blipFill rotWithShape="1">
                    <a:blip r:embed="rId13">
                      <a:alphaModFix/>
                    </a:blip>
                    <a:srcRect/>
                    <a:stretch/>
                  </p:blipFill>
                  <p:spPr>
                    <a:xfrm rot="-5400000">
                      <a:off x="243410" y="1765240"/>
                      <a:ext cx="837288" cy="1612574"/>
                    </a:xfrm>
                    <a:prstGeom prst="rect">
                      <a:avLst/>
                    </a:prstGeom>
                    <a:noFill/>
                    <a:ln>
                      <a:noFill/>
                    </a:ln>
                  </p:spPr>
                </p:pic>
              </p:grpSp>
              <p:pic>
                <p:nvPicPr>
                  <p:cNvPr id="703" name="Google Shape;703;p50" descr="clipped result image"/>
                  <p:cNvPicPr preferRelativeResize="0"/>
                  <p:nvPr/>
                </p:nvPicPr>
                <p:blipFill rotWithShape="1">
                  <a:blip r:embed="rId14">
                    <a:alphaModFix/>
                  </a:blip>
                  <a:srcRect/>
                  <a:stretch/>
                </p:blipFill>
                <p:spPr>
                  <a:xfrm rot="-5400000">
                    <a:off x="-320906" y="-2101200"/>
                    <a:ext cx="837288" cy="1612574"/>
                  </a:xfrm>
                  <a:prstGeom prst="rect">
                    <a:avLst/>
                  </a:prstGeom>
                  <a:noFill/>
                  <a:ln>
                    <a:noFill/>
                  </a:ln>
                </p:spPr>
              </p:pic>
            </p:grpSp>
          </p:grpSp>
          <p:grpSp>
            <p:nvGrpSpPr>
              <p:cNvPr id="704" name="Google Shape;704;p50"/>
              <p:cNvGrpSpPr/>
              <p:nvPr/>
            </p:nvGrpSpPr>
            <p:grpSpPr>
              <a:xfrm>
                <a:off x="1500399" y="2987276"/>
                <a:ext cx="2488244" cy="2003955"/>
                <a:chOff x="1500399" y="2987276"/>
                <a:chExt cx="2488244" cy="2003955"/>
              </a:xfrm>
            </p:grpSpPr>
            <p:pic>
              <p:nvPicPr>
                <p:cNvPr id="705" name="Google Shape;705;p50"/>
                <p:cNvPicPr preferRelativeResize="0"/>
                <p:nvPr/>
              </p:nvPicPr>
              <p:blipFill>
                <a:blip r:embed="rId15">
                  <a:alphaModFix/>
                </a:blip>
                <a:stretch>
                  <a:fillRect/>
                </a:stretch>
              </p:blipFill>
              <p:spPr>
                <a:xfrm>
                  <a:off x="1500399" y="3098155"/>
                  <a:ext cx="1901300" cy="1893076"/>
                </a:xfrm>
                <a:prstGeom prst="rect">
                  <a:avLst/>
                </a:prstGeom>
                <a:noFill/>
                <a:ln>
                  <a:noFill/>
                </a:ln>
              </p:spPr>
            </p:pic>
            <p:sp>
              <p:nvSpPr>
                <p:cNvPr id="706" name="Google Shape;706;p50"/>
                <p:cNvSpPr txBox="1"/>
                <p:nvPr/>
              </p:nvSpPr>
              <p:spPr>
                <a:xfrm>
                  <a:off x="2069243" y="2987276"/>
                  <a:ext cx="1919400" cy="6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chemeClr val="dk1"/>
                      </a:solidFill>
                    </a:rPr>
                    <a:t>UGT</a:t>
                  </a:r>
                  <a:endParaRPr sz="600" b="1">
                    <a:solidFill>
                      <a:schemeClr val="dk1"/>
                    </a:solidFill>
                  </a:endParaRPr>
                </a:p>
                <a:p>
                  <a:pPr marL="0" lvl="0" indent="0" algn="l" rtl="0">
                    <a:spcBef>
                      <a:spcPts val="0"/>
                    </a:spcBef>
                    <a:spcAft>
                      <a:spcPts val="0"/>
                    </a:spcAft>
                    <a:buClr>
                      <a:schemeClr val="dk1"/>
                    </a:buClr>
                    <a:buSzPts val="1400"/>
                    <a:buFont typeface="Arial"/>
                    <a:buNone/>
                  </a:pPr>
                  <a:endParaRPr sz="27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700"/>
                </a:p>
              </p:txBody>
            </p:sp>
          </p:grpSp>
        </p:grpSp>
        <p:sp>
          <p:nvSpPr>
            <p:cNvPr id="707" name="Google Shape;707;p50"/>
            <p:cNvSpPr txBox="1"/>
            <p:nvPr/>
          </p:nvSpPr>
          <p:spPr>
            <a:xfrm>
              <a:off x="7583151" y="662543"/>
              <a:ext cx="10515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dk1"/>
                  </a:solidFill>
                </a:rPr>
                <a:t>valproate</a:t>
              </a:r>
              <a:endParaRPr sz="900" b="1">
                <a:solidFill>
                  <a:schemeClr val="dk1"/>
                </a:solidFill>
              </a:endParaRPr>
            </a:p>
            <a:p>
              <a:pPr marL="0" lvl="0" indent="0" algn="ctr" rtl="0">
                <a:spcBef>
                  <a:spcPts val="0"/>
                </a:spcBef>
                <a:spcAft>
                  <a:spcPts val="0"/>
                </a:spcAft>
                <a:buNone/>
              </a:pPr>
              <a:r>
                <a:rPr lang="en" sz="900" b="1">
                  <a:solidFill>
                    <a:schemeClr val="dk1"/>
                  </a:solidFill>
                </a:rPr>
                <a:t>DEPAKOTE</a:t>
              </a:r>
              <a:endParaRPr sz="900" b="1">
                <a:solidFill>
                  <a:schemeClr val="dk1"/>
                </a:solidFill>
              </a:endParaRPr>
            </a:p>
            <a:p>
              <a:pPr marL="0" lvl="0" indent="0" algn="l" rtl="0">
                <a:spcBef>
                  <a:spcPts val="0"/>
                </a:spcBef>
                <a:spcAft>
                  <a:spcPts val="0"/>
                </a:spcAft>
                <a:buClr>
                  <a:schemeClr val="dk1"/>
                </a:buClr>
                <a:buSzPts val="1400"/>
                <a:buFont typeface="Arial"/>
                <a:buNone/>
              </a:pPr>
              <a:endParaRPr sz="2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500"/>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9"/>
          <p:cNvSpPr txBox="1"/>
          <p:nvPr/>
        </p:nvSpPr>
        <p:spPr>
          <a:xfrm>
            <a:off x="1321875" y="971325"/>
            <a:ext cx="6621600" cy="433961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rgbClr val="3D85C6"/>
                </a:solidFill>
              </a:rPr>
              <a:t>Most psychiatrists consider these to be mood stabilizers:</a:t>
            </a:r>
            <a:endParaRPr sz="1800" dirty="0">
              <a:solidFill>
                <a:srgbClr val="3D85C6"/>
              </a:solidFill>
            </a:endParaRPr>
          </a:p>
          <a:p>
            <a:pPr marL="457200" lvl="0" indent="-342900" algn="l" rtl="0">
              <a:spcBef>
                <a:spcPts val="0"/>
              </a:spcBef>
              <a:spcAft>
                <a:spcPts val="0"/>
              </a:spcAft>
              <a:buClr>
                <a:srgbClr val="3D85C6"/>
              </a:buClr>
              <a:buSzPts val="1800"/>
              <a:buChar char="●"/>
            </a:pPr>
            <a:r>
              <a:rPr lang="en" sz="1800" dirty="0">
                <a:solidFill>
                  <a:srgbClr val="3D85C6"/>
                </a:solidFill>
              </a:rPr>
              <a:t>Lithium</a:t>
            </a:r>
            <a:endParaRPr sz="1800" dirty="0">
              <a:solidFill>
                <a:srgbClr val="3D85C6"/>
              </a:solidFill>
            </a:endParaRPr>
          </a:p>
          <a:p>
            <a:pPr marL="457200" lvl="0" indent="-342900" algn="l" rtl="0">
              <a:spcBef>
                <a:spcPts val="0"/>
              </a:spcBef>
              <a:spcAft>
                <a:spcPts val="0"/>
              </a:spcAft>
              <a:buClr>
                <a:srgbClr val="3D85C6"/>
              </a:buClr>
              <a:buSzPts val="1800"/>
              <a:buChar char="●"/>
            </a:pPr>
            <a:r>
              <a:rPr lang="en" sz="1800" dirty="0">
                <a:solidFill>
                  <a:srgbClr val="3D85C6"/>
                </a:solidFill>
              </a:rPr>
              <a:t>Valproate (Depakote)</a:t>
            </a:r>
            <a:endParaRPr sz="1800" dirty="0">
              <a:solidFill>
                <a:srgbClr val="3D85C6"/>
              </a:solidFill>
            </a:endParaRPr>
          </a:p>
          <a:p>
            <a:pPr marL="457200" lvl="0" indent="-342900" algn="l" rtl="0">
              <a:spcBef>
                <a:spcPts val="0"/>
              </a:spcBef>
              <a:spcAft>
                <a:spcPts val="0"/>
              </a:spcAft>
              <a:buClr>
                <a:srgbClr val="3D85C6"/>
              </a:buClr>
              <a:buSzPts val="1800"/>
              <a:buChar char="●"/>
            </a:pPr>
            <a:r>
              <a:rPr lang="en" sz="1800" dirty="0">
                <a:solidFill>
                  <a:srgbClr val="3D85C6"/>
                </a:solidFill>
              </a:rPr>
              <a:t>Carbamazepine (Tegretol)</a:t>
            </a:r>
            <a:endParaRPr sz="1800" dirty="0">
              <a:solidFill>
                <a:srgbClr val="3D85C6"/>
              </a:solidFill>
            </a:endParaRPr>
          </a:p>
          <a:p>
            <a:pPr marL="457200" lvl="0" indent="-342900" algn="l" rtl="0">
              <a:spcBef>
                <a:spcPts val="0"/>
              </a:spcBef>
              <a:spcAft>
                <a:spcPts val="0"/>
              </a:spcAft>
              <a:buClr>
                <a:srgbClr val="3D85C6"/>
              </a:buClr>
              <a:buSzPts val="1800"/>
              <a:buChar char="●"/>
            </a:pPr>
            <a:r>
              <a:rPr lang="en" sz="1800" dirty="0">
                <a:solidFill>
                  <a:srgbClr val="3D85C6"/>
                </a:solidFill>
              </a:rPr>
              <a:t>Lamotrigine (Lamictal)</a:t>
            </a:r>
            <a:endParaRPr sz="1800" dirty="0">
              <a:solidFill>
                <a:srgbClr val="3D85C6"/>
              </a:solidFill>
            </a:endParaRPr>
          </a:p>
          <a:p>
            <a:pPr marL="0" lvl="0" indent="0" algn="l" rtl="0">
              <a:spcBef>
                <a:spcPts val="0"/>
              </a:spcBef>
              <a:spcAft>
                <a:spcPts val="0"/>
              </a:spcAft>
              <a:buNone/>
            </a:pPr>
            <a:endParaRPr sz="1800" dirty="0">
              <a:solidFill>
                <a:srgbClr val="3D85C6"/>
              </a:solidFill>
            </a:endParaRPr>
          </a:p>
          <a:p>
            <a:pPr marL="0" lvl="0" indent="0" algn="l" rtl="0">
              <a:spcBef>
                <a:spcPts val="0"/>
              </a:spcBef>
              <a:spcAft>
                <a:spcPts val="0"/>
              </a:spcAft>
              <a:buNone/>
            </a:pPr>
            <a:r>
              <a:rPr lang="en" sz="1800" dirty="0">
                <a:solidFill>
                  <a:srgbClr val="3D85C6"/>
                </a:solidFill>
              </a:rPr>
              <a:t>And possibly oxcarbazepine (Trileptal), off-label.</a:t>
            </a:r>
            <a:endParaRPr sz="1800" dirty="0">
              <a:solidFill>
                <a:srgbClr val="3D85C6"/>
              </a:solidFill>
            </a:endParaRPr>
          </a:p>
          <a:p>
            <a:pPr marL="0" lvl="0" indent="0" algn="l" rtl="0">
              <a:spcBef>
                <a:spcPts val="0"/>
              </a:spcBef>
              <a:spcAft>
                <a:spcPts val="0"/>
              </a:spcAft>
              <a:buNone/>
            </a:pPr>
            <a:endParaRPr sz="1800" dirty="0">
              <a:solidFill>
                <a:srgbClr val="3D85C6"/>
              </a:solidFill>
            </a:endParaRPr>
          </a:p>
          <a:p>
            <a:pPr marL="0" lvl="0" indent="0" algn="l" rtl="0">
              <a:spcBef>
                <a:spcPts val="0"/>
              </a:spcBef>
              <a:spcAft>
                <a:spcPts val="0"/>
              </a:spcAft>
              <a:buNone/>
            </a:pPr>
            <a:r>
              <a:rPr lang="en" sz="1800" dirty="0">
                <a:solidFill>
                  <a:srgbClr val="3D85C6"/>
                </a:solidFill>
              </a:rPr>
              <a:t>And possibly other antiepileptic drugs with mood stabilizing properties (topiramate, gabapentin, pregabalin, eslicarbazepine). </a:t>
            </a:r>
            <a:endParaRPr sz="1800" dirty="0">
              <a:solidFill>
                <a:srgbClr val="3D85C6"/>
              </a:solidFill>
            </a:endParaRPr>
          </a:p>
          <a:p>
            <a:pPr marL="0" lvl="0" indent="0" algn="l" rtl="0">
              <a:spcBef>
                <a:spcPts val="0"/>
              </a:spcBef>
              <a:spcAft>
                <a:spcPts val="0"/>
              </a:spcAft>
              <a:buNone/>
            </a:pPr>
            <a:endParaRPr sz="1800" dirty="0">
              <a:solidFill>
                <a:srgbClr val="3D85C6"/>
              </a:solidFill>
            </a:endParaRPr>
          </a:p>
          <a:p>
            <a:pPr marL="0" lvl="0" indent="0" algn="l" rtl="0">
              <a:spcBef>
                <a:spcPts val="0"/>
              </a:spcBef>
              <a:spcAft>
                <a:spcPts val="0"/>
              </a:spcAft>
              <a:buNone/>
            </a:pPr>
            <a:endParaRPr sz="1800" dirty="0">
              <a:solidFill>
                <a:srgbClr val="3D85C6"/>
              </a:solidFill>
            </a:endParaRPr>
          </a:p>
          <a:p>
            <a:pPr marL="0" lvl="0" indent="0" algn="l" rtl="0">
              <a:spcBef>
                <a:spcPts val="0"/>
              </a:spcBef>
              <a:spcAft>
                <a:spcPts val="0"/>
              </a:spcAft>
              <a:buNone/>
            </a:pPr>
            <a:endParaRPr sz="1800" dirty="0">
              <a:solidFill>
                <a:srgbClr val="3D85C6"/>
              </a:solidFill>
            </a:endParaRPr>
          </a:p>
          <a:p>
            <a:pPr marL="0" lvl="0" indent="0" algn="l" rtl="0">
              <a:spcBef>
                <a:spcPts val="0"/>
              </a:spcBef>
              <a:spcAft>
                <a:spcPts val="0"/>
              </a:spcAft>
              <a:buNone/>
            </a:pPr>
            <a:r>
              <a:rPr lang="en" sz="1800" dirty="0">
                <a:solidFill>
                  <a:srgbClr val="3D85C6"/>
                </a:solidFill>
              </a:rPr>
              <a:t> </a:t>
            </a:r>
            <a:endParaRPr sz="1800" dirty="0">
              <a:solidFill>
                <a:srgbClr val="3D85C6"/>
              </a:solidFill>
            </a:endParaRPr>
          </a:p>
        </p:txBody>
      </p:sp>
      <p:sp>
        <p:nvSpPr>
          <p:cNvPr id="196" name="Google Shape;196;p39"/>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9"/>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What’s a mood stabilizer?</a:t>
            </a:r>
            <a:endParaRPr sz="2400">
              <a:solidFill>
                <a:srgbClr val="3D85C6"/>
              </a:solidFill>
            </a:endParaRPr>
          </a:p>
          <a:p>
            <a:pPr marL="0" lvl="0" indent="0" algn="l" rtl="0">
              <a:spcBef>
                <a:spcPts val="0"/>
              </a:spcBef>
              <a:spcAft>
                <a:spcPts val="0"/>
              </a:spcAft>
              <a:buClr>
                <a:schemeClr val="dk1"/>
              </a:buClr>
              <a:buSzPts val="1400"/>
              <a:buFont typeface="Arial"/>
              <a:buNone/>
            </a:pPr>
            <a:endParaRPr sz="2400">
              <a:solidFill>
                <a:schemeClr val="lt1"/>
              </a:solidFill>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Google Shape;712;p51"/>
          <p:cNvPicPr preferRelativeResize="0"/>
          <p:nvPr/>
        </p:nvPicPr>
        <p:blipFill>
          <a:blip r:embed="rId3">
            <a:alphaModFix/>
          </a:blip>
          <a:stretch>
            <a:fillRect/>
          </a:stretch>
        </p:blipFill>
        <p:spPr>
          <a:xfrm>
            <a:off x="660100" y="860126"/>
            <a:ext cx="4377001" cy="3652262"/>
          </a:xfrm>
          <a:prstGeom prst="rect">
            <a:avLst/>
          </a:prstGeom>
          <a:noFill/>
          <a:ln>
            <a:noFill/>
          </a:ln>
        </p:spPr>
      </p:pic>
      <p:pic>
        <p:nvPicPr>
          <p:cNvPr id="713" name="Google Shape;713;p51" descr="clipped result image"/>
          <p:cNvPicPr preferRelativeResize="0"/>
          <p:nvPr/>
        </p:nvPicPr>
        <p:blipFill rotWithShape="1">
          <a:blip r:embed="rId4">
            <a:alphaModFix/>
          </a:blip>
          <a:srcRect/>
          <a:stretch/>
        </p:blipFill>
        <p:spPr>
          <a:xfrm rot="-4039862">
            <a:off x="4045817" y="519283"/>
            <a:ext cx="94656" cy="212641"/>
          </a:xfrm>
          <a:prstGeom prst="rect">
            <a:avLst/>
          </a:prstGeom>
          <a:noFill/>
          <a:ln>
            <a:noFill/>
          </a:ln>
        </p:spPr>
      </p:pic>
      <p:pic>
        <p:nvPicPr>
          <p:cNvPr id="714" name="Google Shape;714;p51" descr="A picture containing window, person&#10;&#10;Description automatically generated"/>
          <p:cNvPicPr preferRelativeResize="0"/>
          <p:nvPr/>
        </p:nvPicPr>
        <p:blipFill rotWithShape="1">
          <a:blip r:embed="rId5">
            <a:alphaModFix/>
          </a:blip>
          <a:srcRect/>
          <a:stretch/>
        </p:blipFill>
        <p:spPr>
          <a:xfrm rot="-3520807">
            <a:off x="4920299" y="-293258"/>
            <a:ext cx="931941" cy="3686166"/>
          </a:xfrm>
          <a:prstGeom prst="rect">
            <a:avLst/>
          </a:prstGeom>
          <a:noFill/>
          <a:ln>
            <a:noFill/>
          </a:ln>
        </p:spPr>
      </p:pic>
      <p:sp>
        <p:nvSpPr>
          <p:cNvPr id="715" name="Google Shape;715;p51"/>
          <p:cNvSpPr txBox="1"/>
          <p:nvPr/>
        </p:nvSpPr>
        <p:spPr>
          <a:xfrm rot="1871388">
            <a:off x="3986599" y="1273456"/>
            <a:ext cx="3534253" cy="8201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a:solidFill>
                  <a:srgbClr val="FFFFFF"/>
                </a:solidFill>
              </a:rPr>
              <a:t>    </a:t>
            </a:r>
            <a:r>
              <a:rPr lang="en" sz="1500" b="1" i="0" u="none" strike="noStrike" cap="none">
                <a:solidFill>
                  <a:srgbClr val="FFFFFF"/>
                </a:solidFill>
                <a:latin typeface="Arial"/>
                <a:ea typeface="Arial"/>
                <a:cs typeface="Arial"/>
                <a:sym typeface="Arial"/>
              </a:rPr>
              <a:t>UGT1A4 </a:t>
            </a:r>
            <a:r>
              <a:rPr lang="en" sz="1500" b="1">
                <a:solidFill>
                  <a:srgbClr val="FFFFFF"/>
                </a:solidFill>
              </a:rPr>
              <a:t>                UGT2B15</a:t>
            </a:r>
            <a:endParaRPr sz="1500" b="1" i="0" u="none" strike="noStrike" cap="none">
              <a:solidFill>
                <a:srgbClr val="FFFFFF"/>
              </a:solidFill>
              <a:latin typeface="Arial"/>
              <a:ea typeface="Arial"/>
              <a:cs typeface="Arial"/>
              <a:sym typeface="Arial"/>
            </a:endParaRPr>
          </a:p>
        </p:txBody>
      </p:sp>
      <p:sp>
        <p:nvSpPr>
          <p:cNvPr id="716" name="Google Shape;716;p51"/>
          <p:cNvSpPr txBox="1"/>
          <p:nvPr/>
        </p:nvSpPr>
        <p:spPr>
          <a:xfrm rot="3826">
            <a:off x="1649663" y="2110745"/>
            <a:ext cx="2964902" cy="761701"/>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UGT1A4</a:t>
            </a:r>
            <a:endParaRPr sz="2700" b="1" i="0" u="none" strike="noStrike" cap="none">
              <a:solidFill>
                <a:srgbClr val="000000"/>
              </a:solidFill>
              <a:highlight>
                <a:schemeClr val="lt1"/>
              </a:highlight>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substrate</a:t>
            </a:r>
            <a:endParaRPr sz="2700" b="1" i="0" u="none" strike="noStrike" cap="none">
              <a:solidFill>
                <a:srgbClr val="000000"/>
              </a:solidFill>
              <a:highlight>
                <a:schemeClr val="lt1"/>
              </a:highlight>
              <a:latin typeface="Arial"/>
              <a:ea typeface="Arial"/>
              <a:cs typeface="Arial"/>
              <a:sym typeface="Arial"/>
            </a:endParaRPr>
          </a:p>
        </p:txBody>
      </p:sp>
      <p:pic>
        <p:nvPicPr>
          <p:cNvPr id="717" name="Google Shape;717;p51" descr="clipped result image"/>
          <p:cNvPicPr preferRelativeResize="0"/>
          <p:nvPr/>
        </p:nvPicPr>
        <p:blipFill rotWithShape="1">
          <a:blip r:embed="rId6">
            <a:alphaModFix/>
          </a:blip>
          <a:srcRect/>
          <a:stretch/>
        </p:blipFill>
        <p:spPr>
          <a:xfrm>
            <a:off x="5854033" y="2439183"/>
            <a:ext cx="2019000" cy="2045758"/>
          </a:xfrm>
          <a:prstGeom prst="rect">
            <a:avLst/>
          </a:prstGeom>
          <a:noFill/>
          <a:ln>
            <a:noFill/>
          </a:ln>
        </p:spPr>
      </p:pic>
      <p:grpSp>
        <p:nvGrpSpPr>
          <p:cNvPr id="718" name="Google Shape;718;p51"/>
          <p:cNvGrpSpPr/>
          <p:nvPr/>
        </p:nvGrpSpPr>
        <p:grpSpPr>
          <a:xfrm>
            <a:off x="6065823" y="2973949"/>
            <a:ext cx="1466503" cy="1291275"/>
            <a:chOff x="6751623" y="2973949"/>
            <a:chExt cx="1466503" cy="1291275"/>
          </a:xfrm>
        </p:grpSpPr>
        <p:pic>
          <p:nvPicPr>
            <p:cNvPr id="719" name="Google Shape;719;p51"/>
            <p:cNvPicPr preferRelativeResize="0"/>
            <p:nvPr/>
          </p:nvPicPr>
          <p:blipFill rotWithShape="1">
            <a:blip r:embed="rId7">
              <a:alphaModFix amt="84000"/>
            </a:blip>
            <a:srcRect/>
            <a:stretch/>
          </p:blipFill>
          <p:spPr>
            <a:xfrm>
              <a:off x="6751623" y="3347824"/>
              <a:ext cx="766925" cy="917400"/>
            </a:xfrm>
            <a:prstGeom prst="rect">
              <a:avLst/>
            </a:prstGeom>
            <a:noFill/>
            <a:ln>
              <a:noFill/>
            </a:ln>
          </p:spPr>
        </p:pic>
        <p:pic>
          <p:nvPicPr>
            <p:cNvPr id="720" name="Google Shape;720;p51" descr="clipped result image"/>
            <p:cNvPicPr preferRelativeResize="0"/>
            <p:nvPr/>
          </p:nvPicPr>
          <p:blipFill rotWithShape="1">
            <a:blip r:embed="rId8">
              <a:alphaModFix amt="60000"/>
            </a:blip>
            <a:srcRect/>
            <a:stretch/>
          </p:blipFill>
          <p:spPr>
            <a:xfrm>
              <a:off x="7328673" y="2973949"/>
              <a:ext cx="889452" cy="1283725"/>
            </a:xfrm>
            <a:prstGeom prst="rect">
              <a:avLst/>
            </a:prstGeom>
            <a:noFill/>
            <a:ln>
              <a:noFill/>
            </a:ln>
            <a:effectLst>
              <a:outerShdw blurRad="57150" dist="19050" dir="5400000" algn="bl" rotWithShape="0">
                <a:srgbClr val="000000">
                  <a:alpha val="49800"/>
                </a:srgbClr>
              </a:outerShdw>
            </a:effectLst>
          </p:spPr>
        </p:pic>
      </p:grpSp>
      <p:sp>
        <p:nvSpPr>
          <p:cNvPr id="721" name="Google Shape;721;p51"/>
          <p:cNvSpPr txBox="1"/>
          <p:nvPr/>
        </p:nvSpPr>
        <p:spPr>
          <a:xfrm>
            <a:off x="6298116" y="2644283"/>
            <a:ext cx="1344300" cy="59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800" b="1"/>
              <a:t>oxazepam</a:t>
            </a:r>
            <a:endParaRPr sz="1800" b="0" i="0" u="none" strike="noStrike" cap="none">
              <a:solidFill>
                <a:srgbClr val="000000"/>
              </a:solidFill>
              <a:latin typeface="Arial"/>
              <a:ea typeface="Arial"/>
              <a:cs typeface="Arial"/>
              <a:sym typeface="Arial"/>
            </a:endParaRPr>
          </a:p>
        </p:txBody>
      </p:sp>
      <p:pic>
        <p:nvPicPr>
          <p:cNvPr id="722" name="Google Shape;722;p51" descr="clipped result image"/>
          <p:cNvPicPr preferRelativeResize="0"/>
          <p:nvPr/>
        </p:nvPicPr>
        <p:blipFill rotWithShape="1">
          <a:blip r:embed="rId9">
            <a:alphaModFix/>
          </a:blip>
          <a:srcRect/>
          <a:stretch/>
        </p:blipFill>
        <p:spPr>
          <a:xfrm>
            <a:off x="5845735" y="2439871"/>
            <a:ext cx="2018998" cy="2040073"/>
          </a:xfrm>
          <a:prstGeom prst="rect">
            <a:avLst/>
          </a:prstGeom>
          <a:noFill/>
          <a:ln>
            <a:noFill/>
          </a:ln>
        </p:spPr>
      </p:pic>
      <p:pic>
        <p:nvPicPr>
          <p:cNvPr id="723" name="Google Shape;723;p51"/>
          <p:cNvPicPr preferRelativeResize="0"/>
          <p:nvPr/>
        </p:nvPicPr>
        <p:blipFill rotWithShape="1">
          <a:blip r:embed="rId10">
            <a:alphaModFix/>
          </a:blip>
          <a:srcRect t="26095" b="25845"/>
          <a:stretch/>
        </p:blipFill>
        <p:spPr>
          <a:xfrm>
            <a:off x="6248250" y="2408952"/>
            <a:ext cx="766925" cy="271225"/>
          </a:xfrm>
          <a:prstGeom prst="rect">
            <a:avLst/>
          </a:prstGeom>
          <a:noFill/>
          <a:ln>
            <a:noFill/>
          </a:ln>
        </p:spPr>
      </p:pic>
      <p:pic>
        <p:nvPicPr>
          <p:cNvPr id="724" name="Google Shape;724;p51"/>
          <p:cNvPicPr preferRelativeResize="0"/>
          <p:nvPr/>
        </p:nvPicPr>
        <p:blipFill rotWithShape="1">
          <a:blip r:embed="rId10">
            <a:alphaModFix amt="44000"/>
          </a:blip>
          <a:srcRect t="72996"/>
          <a:stretch/>
        </p:blipFill>
        <p:spPr>
          <a:xfrm>
            <a:off x="6248250" y="2673651"/>
            <a:ext cx="766925" cy="152400"/>
          </a:xfrm>
          <a:prstGeom prst="rect">
            <a:avLst/>
          </a:prstGeom>
          <a:noFill/>
          <a:ln>
            <a:noFill/>
          </a:ln>
        </p:spPr>
      </p:pic>
      <p:pic>
        <p:nvPicPr>
          <p:cNvPr id="725" name="Google Shape;725;p51"/>
          <p:cNvPicPr preferRelativeResize="0"/>
          <p:nvPr/>
        </p:nvPicPr>
        <p:blipFill>
          <a:blip r:embed="rId11">
            <a:alphaModFix/>
          </a:blip>
          <a:stretch>
            <a:fillRect/>
          </a:stretch>
        </p:blipFill>
        <p:spPr>
          <a:xfrm rot="1428193">
            <a:off x="5441646" y="160370"/>
            <a:ext cx="1256331" cy="1316156"/>
          </a:xfrm>
          <a:prstGeom prst="rect">
            <a:avLst/>
          </a:prstGeom>
          <a:noFill/>
          <a:ln>
            <a:noFill/>
          </a:ln>
        </p:spPr>
      </p:pic>
      <p:sp>
        <p:nvSpPr>
          <p:cNvPr id="726" name="Google Shape;726;p51"/>
          <p:cNvSpPr txBox="1"/>
          <p:nvPr/>
        </p:nvSpPr>
        <p:spPr>
          <a:xfrm rot="1911570">
            <a:off x="4761332" y="1426134"/>
            <a:ext cx="3534606" cy="1744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a:solidFill>
                  <a:schemeClr val="dk1"/>
                </a:solidFill>
              </a:rPr>
              <a:t>              </a:t>
            </a:r>
            <a:r>
              <a:rPr lang="en" sz="1500" b="1" i="0" u="none" strike="noStrike" cap="none">
                <a:solidFill>
                  <a:schemeClr val="dk1"/>
                </a:solidFill>
                <a:latin typeface="Arial"/>
                <a:ea typeface="Arial"/>
                <a:cs typeface="Arial"/>
                <a:sym typeface="Arial"/>
              </a:rPr>
              <a:t>in</a:t>
            </a:r>
            <a:r>
              <a:rPr lang="en" sz="1500" b="1">
                <a:solidFill>
                  <a:schemeClr val="dk1"/>
                </a:solidFill>
              </a:rPr>
              <a:t>H</a:t>
            </a:r>
            <a:r>
              <a:rPr lang="en" sz="1500" b="1" i="0" u="none" strike="noStrike" cap="none">
                <a:solidFill>
                  <a:schemeClr val="dk1"/>
                </a:solidFill>
                <a:latin typeface="Arial"/>
                <a:ea typeface="Arial"/>
                <a:cs typeface="Arial"/>
                <a:sym typeface="Arial"/>
              </a:rPr>
              <a:t>ibitor</a:t>
            </a:r>
            <a:endParaRPr sz="1500" b="1" i="0" u="none" strike="noStrike" cap="none">
              <a:solidFill>
                <a:schemeClr val="dk1"/>
              </a:solidFill>
              <a:latin typeface="Arial"/>
              <a:ea typeface="Arial"/>
              <a:cs typeface="Arial"/>
              <a:sym typeface="Arial"/>
            </a:endParaRPr>
          </a:p>
        </p:txBody>
      </p:sp>
      <p:grpSp>
        <p:nvGrpSpPr>
          <p:cNvPr id="727" name="Google Shape;727;p51"/>
          <p:cNvGrpSpPr/>
          <p:nvPr/>
        </p:nvGrpSpPr>
        <p:grpSpPr>
          <a:xfrm rot="1243970">
            <a:off x="6331108" y="165132"/>
            <a:ext cx="279315" cy="233726"/>
            <a:chOff x="-3811898" y="296698"/>
            <a:chExt cx="3506400" cy="2585700"/>
          </a:xfrm>
        </p:grpSpPr>
        <p:sp>
          <p:nvSpPr>
            <p:cNvPr id="728" name="Google Shape;728;p51"/>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9" name="Google Shape;729;p51"/>
            <p:cNvGrpSpPr/>
            <p:nvPr/>
          </p:nvGrpSpPr>
          <p:grpSpPr>
            <a:xfrm>
              <a:off x="-2876086" y="1193251"/>
              <a:ext cx="1634417" cy="1662716"/>
              <a:chOff x="-708549" y="-1713557"/>
              <a:chExt cx="1634417" cy="2633379"/>
            </a:xfrm>
          </p:grpSpPr>
          <p:grpSp>
            <p:nvGrpSpPr>
              <p:cNvPr id="730" name="Google Shape;730;p51"/>
              <p:cNvGrpSpPr/>
              <p:nvPr/>
            </p:nvGrpSpPr>
            <p:grpSpPr>
              <a:xfrm>
                <a:off x="-696683" y="-1104667"/>
                <a:ext cx="1622550" cy="2024489"/>
                <a:chOff x="-144233" y="2152883"/>
                <a:chExt cx="1622550" cy="2024489"/>
              </a:xfrm>
            </p:grpSpPr>
            <p:grpSp>
              <p:nvGrpSpPr>
                <p:cNvPr id="731" name="Google Shape;731;p51"/>
                <p:cNvGrpSpPr/>
                <p:nvPr/>
              </p:nvGrpSpPr>
              <p:grpSpPr>
                <a:xfrm rot="-5400000">
                  <a:off x="-41842" y="2657213"/>
                  <a:ext cx="1424641" cy="1615677"/>
                  <a:chOff x="10901423" y="-15665848"/>
                  <a:chExt cx="4433990" cy="5845432"/>
                </a:xfrm>
              </p:grpSpPr>
              <p:pic>
                <p:nvPicPr>
                  <p:cNvPr id="732" name="Google Shape;732;p51" descr="clipped result image"/>
                  <p:cNvPicPr preferRelativeResize="0"/>
                  <p:nvPr/>
                </p:nvPicPr>
                <p:blipFill rotWithShape="1">
                  <a:blip r:embed="rId12">
                    <a:alphaModFix/>
                  </a:blip>
                  <a:srcRect/>
                  <a:stretch/>
                </p:blipFill>
                <p:spPr>
                  <a:xfrm>
                    <a:off x="12729472" y="-15665848"/>
                    <a:ext cx="2605942" cy="5834203"/>
                  </a:xfrm>
                  <a:prstGeom prst="rect">
                    <a:avLst/>
                  </a:prstGeom>
                  <a:noFill/>
                  <a:ln>
                    <a:noFill/>
                  </a:ln>
                </p:spPr>
              </p:pic>
              <p:pic>
                <p:nvPicPr>
                  <p:cNvPr id="733" name="Google Shape;733;p51" descr="clipped result image"/>
                  <p:cNvPicPr preferRelativeResize="0"/>
                  <p:nvPr/>
                </p:nvPicPr>
                <p:blipFill rotWithShape="1">
                  <a:blip r:embed="rId13">
                    <a:alphaModFix/>
                  </a:blip>
                  <a:srcRect/>
                  <a:stretch/>
                </p:blipFill>
                <p:spPr>
                  <a:xfrm>
                    <a:off x="10901423" y="-15654618"/>
                    <a:ext cx="2625389" cy="5834203"/>
                  </a:xfrm>
                  <a:prstGeom prst="rect">
                    <a:avLst/>
                  </a:prstGeom>
                  <a:noFill/>
                  <a:ln>
                    <a:noFill/>
                  </a:ln>
                </p:spPr>
              </p:pic>
            </p:grpSp>
            <p:pic>
              <p:nvPicPr>
                <p:cNvPr id="734" name="Google Shape;734;p51" descr="clipped result image"/>
                <p:cNvPicPr preferRelativeResize="0"/>
                <p:nvPr/>
              </p:nvPicPr>
              <p:blipFill rotWithShape="1">
                <a:blip r:embed="rId14">
                  <a:alphaModFix/>
                </a:blip>
                <a:srcRect/>
                <a:stretch/>
              </p:blipFill>
              <p:spPr>
                <a:xfrm rot="-5400000">
                  <a:off x="243410" y="1765240"/>
                  <a:ext cx="837288" cy="1612574"/>
                </a:xfrm>
                <a:prstGeom prst="rect">
                  <a:avLst/>
                </a:prstGeom>
                <a:noFill/>
                <a:ln>
                  <a:noFill/>
                </a:ln>
              </p:spPr>
            </p:pic>
          </p:grpSp>
          <p:pic>
            <p:nvPicPr>
              <p:cNvPr id="735" name="Google Shape;735;p51" descr="clipped result image"/>
              <p:cNvPicPr preferRelativeResize="0"/>
              <p:nvPr/>
            </p:nvPicPr>
            <p:blipFill rotWithShape="1">
              <a:blip r:embed="rId15">
                <a:alphaModFix/>
              </a:blip>
              <a:srcRect/>
              <a:stretch/>
            </p:blipFill>
            <p:spPr>
              <a:xfrm rot="-5400000">
                <a:off x="-320906" y="-2101200"/>
                <a:ext cx="837288" cy="1612574"/>
              </a:xfrm>
              <a:prstGeom prst="rect">
                <a:avLst/>
              </a:prstGeom>
              <a:noFill/>
              <a:ln>
                <a:noFill/>
              </a:ln>
            </p:spPr>
          </p:pic>
        </p:grpSp>
      </p:grpSp>
      <p:sp>
        <p:nvSpPr>
          <p:cNvPr id="736" name="Google Shape;736;p51"/>
          <p:cNvSpPr txBox="1"/>
          <p:nvPr/>
        </p:nvSpPr>
        <p:spPr>
          <a:xfrm rot="2553">
            <a:off x="5742849" y="4406475"/>
            <a:ext cx="2423401" cy="17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500" b="1">
                <a:solidFill>
                  <a:schemeClr val="dk1"/>
                </a:solidFill>
              </a:rPr>
              <a:t>UGT2B15 substrate</a:t>
            </a:r>
            <a:endParaRPr sz="1500" b="1">
              <a:solidFill>
                <a:schemeClr val="dk1"/>
              </a:solidFill>
            </a:endParaRPr>
          </a:p>
          <a:p>
            <a:pPr marL="0" marR="0" lvl="0" indent="0" algn="ctr" rtl="0">
              <a:lnSpc>
                <a:spcPct val="100000"/>
              </a:lnSpc>
              <a:spcBef>
                <a:spcPts val="0"/>
              </a:spcBef>
              <a:spcAft>
                <a:spcPts val="0"/>
              </a:spcAft>
              <a:buClr>
                <a:srgbClr val="000000"/>
              </a:buClr>
              <a:buSzPts val="900"/>
              <a:buFont typeface="Arial"/>
              <a:buNone/>
            </a:pPr>
            <a:r>
              <a:rPr lang="en" sz="1500">
                <a:solidFill>
                  <a:schemeClr val="dk1"/>
                </a:solidFill>
              </a:rPr>
              <a:t>L-</a:t>
            </a:r>
            <a:r>
              <a:rPr lang="en" sz="1500" b="1">
                <a:solidFill>
                  <a:schemeClr val="dk1"/>
                </a:solidFill>
                <a:highlight>
                  <a:srgbClr val="FFFF00"/>
                </a:highlight>
              </a:rPr>
              <a:t>O</a:t>
            </a:r>
            <a:r>
              <a:rPr lang="en" sz="1500">
                <a:solidFill>
                  <a:schemeClr val="dk1"/>
                </a:solidFill>
              </a:rPr>
              <a:t>-T benzodiazepine</a:t>
            </a:r>
            <a:endParaRPr sz="1500">
              <a:solidFill>
                <a:schemeClr val="dk1"/>
              </a:solidFill>
            </a:endParaRPr>
          </a:p>
        </p:txBody>
      </p:sp>
      <p:grpSp>
        <p:nvGrpSpPr>
          <p:cNvPr id="737" name="Google Shape;737;p51"/>
          <p:cNvGrpSpPr/>
          <p:nvPr/>
        </p:nvGrpSpPr>
        <p:grpSpPr>
          <a:xfrm>
            <a:off x="7490420" y="97614"/>
            <a:ext cx="1790540" cy="1442046"/>
            <a:chOff x="7490420" y="97614"/>
            <a:chExt cx="1790540" cy="1442046"/>
          </a:xfrm>
        </p:grpSpPr>
        <p:grpSp>
          <p:nvGrpSpPr>
            <p:cNvPr id="738" name="Google Shape;738;p51"/>
            <p:cNvGrpSpPr/>
            <p:nvPr/>
          </p:nvGrpSpPr>
          <p:grpSpPr>
            <a:xfrm>
              <a:off x="7490420" y="97614"/>
              <a:ext cx="1790540" cy="1442046"/>
              <a:chOff x="1500399" y="2987276"/>
              <a:chExt cx="2488244" cy="2003955"/>
            </a:xfrm>
          </p:grpSpPr>
          <p:grpSp>
            <p:nvGrpSpPr>
              <p:cNvPr id="739" name="Google Shape;739;p51"/>
              <p:cNvGrpSpPr/>
              <p:nvPr/>
            </p:nvGrpSpPr>
            <p:grpSpPr>
              <a:xfrm>
                <a:off x="1980476" y="3009470"/>
                <a:ext cx="654996" cy="547393"/>
                <a:chOff x="-3811898" y="296698"/>
                <a:chExt cx="3506400" cy="2585700"/>
              </a:xfrm>
            </p:grpSpPr>
            <p:sp>
              <p:nvSpPr>
                <p:cNvPr id="740" name="Google Shape;740;p51"/>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41" name="Google Shape;741;p51"/>
                <p:cNvGrpSpPr/>
                <p:nvPr/>
              </p:nvGrpSpPr>
              <p:grpSpPr>
                <a:xfrm>
                  <a:off x="-2876086" y="1193251"/>
                  <a:ext cx="1634417" cy="1662716"/>
                  <a:chOff x="-708549" y="-1713557"/>
                  <a:chExt cx="1634417" cy="2633379"/>
                </a:xfrm>
              </p:grpSpPr>
              <p:grpSp>
                <p:nvGrpSpPr>
                  <p:cNvPr id="742" name="Google Shape;742;p51"/>
                  <p:cNvGrpSpPr/>
                  <p:nvPr/>
                </p:nvGrpSpPr>
                <p:grpSpPr>
                  <a:xfrm>
                    <a:off x="-696683" y="-1104667"/>
                    <a:ext cx="1622550" cy="2024489"/>
                    <a:chOff x="-144233" y="2152883"/>
                    <a:chExt cx="1622550" cy="2024489"/>
                  </a:xfrm>
                </p:grpSpPr>
                <p:grpSp>
                  <p:nvGrpSpPr>
                    <p:cNvPr id="743" name="Google Shape;743;p51"/>
                    <p:cNvGrpSpPr/>
                    <p:nvPr/>
                  </p:nvGrpSpPr>
                  <p:grpSpPr>
                    <a:xfrm rot="-5400000">
                      <a:off x="-41842" y="2657213"/>
                      <a:ext cx="1424641" cy="1615677"/>
                      <a:chOff x="10901423" y="-15665848"/>
                      <a:chExt cx="4433990" cy="5845432"/>
                    </a:xfrm>
                  </p:grpSpPr>
                  <p:pic>
                    <p:nvPicPr>
                      <p:cNvPr id="744" name="Google Shape;744;p51" descr="clipped result image"/>
                      <p:cNvPicPr preferRelativeResize="0"/>
                      <p:nvPr/>
                    </p:nvPicPr>
                    <p:blipFill rotWithShape="1">
                      <a:blip r:embed="rId12">
                        <a:alphaModFix/>
                      </a:blip>
                      <a:srcRect/>
                      <a:stretch/>
                    </p:blipFill>
                    <p:spPr>
                      <a:xfrm>
                        <a:off x="12729472" y="-15665848"/>
                        <a:ext cx="2605942" cy="5834203"/>
                      </a:xfrm>
                      <a:prstGeom prst="rect">
                        <a:avLst/>
                      </a:prstGeom>
                      <a:noFill/>
                      <a:ln>
                        <a:noFill/>
                      </a:ln>
                    </p:spPr>
                  </p:pic>
                  <p:pic>
                    <p:nvPicPr>
                      <p:cNvPr id="745" name="Google Shape;745;p51" descr="clipped result image"/>
                      <p:cNvPicPr preferRelativeResize="0"/>
                      <p:nvPr/>
                    </p:nvPicPr>
                    <p:blipFill rotWithShape="1">
                      <a:blip r:embed="rId13">
                        <a:alphaModFix/>
                      </a:blip>
                      <a:srcRect/>
                      <a:stretch/>
                    </p:blipFill>
                    <p:spPr>
                      <a:xfrm>
                        <a:off x="10901423" y="-15654618"/>
                        <a:ext cx="2625389" cy="5834203"/>
                      </a:xfrm>
                      <a:prstGeom prst="rect">
                        <a:avLst/>
                      </a:prstGeom>
                      <a:noFill/>
                      <a:ln>
                        <a:noFill/>
                      </a:ln>
                    </p:spPr>
                  </p:pic>
                </p:grpSp>
                <p:pic>
                  <p:nvPicPr>
                    <p:cNvPr id="746" name="Google Shape;746;p51" descr="clipped result image"/>
                    <p:cNvPicPr preferRelativeResize="0"/>
                    <p:nvPr/>
                  </p:nvPicPr>
                  <p:blipFill rotWithShape="1">
                    <a:blip r:embed="rId14">
                      <a:alphaModFix/>
                    </a:blip>
                    <a:srcRect/>
                    <a:stretch/>
                  </p:blipFill>
                  <p:spPr>
                    <a:xfrm rot="-5400000">
                      <a:off x="243410" y="1765240"/>
                      <a:ext cx="837288" cy="1612574"/>
                    </a:xfrm>
                    <a:prstGeom prst="rect">
                      <a:avLst/>
                    </a:prstGeom>
                    <a:noFill/>
                    <a:ln>
                      <a:noFill/>
                    </a:ln>
                  </p:spPr>
                </p:pic>
              </p:grpSp>
              <p:pic>
                <p:nvPicPr>
                  <p:cNvPr id="747" name="Google Shape;747;p51" descr="clipped result image"/>
                  <p:cNvPicPr preferRelativeResize="0"/>
                  <p:nvPr/>
                </p:nvPicPr>
                <p:blipFill rotWithShape="1">
                  <a:blip r:embed="rId15">
                    <a:alphaModFix/>
                  </a:blip>
                  <a:srcRect/>
                  <a:stretch/>
                </p:blipFill>
                <p:spPr>
                  <a:xfrm rot="-5400000">
                    <a:off x="-320906" y="-2101200"/>
                    <a:ext cx="837288" cy="1612574"/>
                  </a:xfrm>
                  <a:prstGeom prst="rect">
                    <a:avLst/>
                  </a:prstGeom>
                  <a:noFill/>
                  <a:ln>
                    <a:noFill/>
                  </a:ln>
                </p:spPr>
              </p:pic>
            </p:grpSp>
          </p:grpSp>
          <p:grpSp>
            <p:nvGrpSpPr>
              <p:cNvPr id="748" name="Google Shape;748;p51"/>
              <p:cNvGrpSpPr/>
              <p:nvPr/>
            </p:nvGrpSpPr>
            <p:grpSpPr>
              <a:xfrm>
                <a:off x="1500399" y="2987276"/>
                <a:ext cx="2488244" cy="2003955"/>
                <a:chOff x="1500399" y="2987276"/>
                <a:chExt cx="2488244" cy="2003955"/>
              </a:xfrm>
            </p:grpSpPr>
            <p:pic>
              <p:nvPicPr>
                <p:cNvPr id="749" name="Google Shape;749;p51"/>
                <p:cNvPicPr preferRelativeResize="0"/>
                <p:nvPr/>
              </p:nvPicPr>
              <p:blipFill>
                <a:blip r:embed="rId16">
                  <a:alphaModFix/>
                </a:blip>
                <a:stretch>
                  <a:fillRect/>
                </a:stretch>
              </p:blipFill>
              <p:spPr>
                <a:xfrm>
                  <a:off x="1500399" y="3098155"/>
                  <a:ext cx="1901300" cy="1893076"/>
                </a:xfrm>
                <a:prstGeom prst="rect">
                  <a:avLst/>
                </a:prstGeom>
                <a:noFill/>
                <a:ln>
                  <a:noFill/>
                </a:ln>
              </p:spPr>
            </p:pic>
            <p:sp>
              <p:nvSpPr>
                <p:cNvPr id="750" name="Google Shape;750;p51"/>
                <p:cNvSpPr txBox="1"/>
                <p:nvPr/>
              </p:nvSpPr>
              <p:spPr>
                <a:xfrm>
                  <a:off x="2069243" y="2987276"/>
                  <a:ext cx="1919400" cy="6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chemeClr val="dk1"/>
                      </a:solidFill>
                    </a:rPr>
                    <a:t>UGT</a:t>
                  </a:r>
                  <a:endParaRPr sz="600" b="1">
                    <a:solidFill>
                      <a:schemeClr val="dk1"/>
                    </a:solidFill>
                  </a:endParaRPr>
                </a:p>
                <a:p>
                  <a:pPr marL="0" lvl="0" indent="0" algn="l" rtl="0">
                    <a:spcBef>
                      <a:spcPts val="0"/>
                    </a:spcBef>
                    <a:spcAft>
                      <a:spcPts val="0"/>
                    </a:spcAft>
                    <a:buClr>
                      <a:schemeClr val="dk1"/>
                    </a:buClr>
                    <a:buSzPts val="1400"/>
                    <a:buFont typeface="Arial"/>
                    <a:buNone/>
                  </a:pPr>
                  <a:endParaRPr sz="27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700"/>
                </a:p>
              </p:txBody>
            </p:sp>
          </p:grpSp>
        </p:grpSp>
        <p:sp>
          <p:nvSpPr>
            <p:cNvPr id="751" name="Google Shape;751;p51"/>
            <p:cNvSpPr txBox="1"/>
            <p:nvPr/>
          </p:nvSpPr>
          <p:spPr>
            <a:xfrm>
              <a:off x="7583151" y="662543"/>
              <a:ext cx="10515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dk1"/>
                  </a:solidFill>
                </a:rPr>
                <a:t>valproate</a:t>
              </a:r>
              <a:endParaRPr sz="900" b="1">
                <a:solidFill>
                  <a:schemeClr val="dk1"/>
                </a:solidFill>
              </a:endParaRPr>
            </a:p>
            <a:p>
              <a:pPr marL="0" lvl="0" indent="0" algn="ctr" rtl="0">
                <a:spcBef>
                  <a:spcPts val="0"/>
                </a:spcBef>
                <a:spcAft>
                  <a:spcPts val="0"/>
                </a:spcAft>
                <a:buNone/>
              </a:pPr>
              <a:r>
                <a:rPr lang="en" sz="900" b="1">
                  <a:solidFill>
                    <a:schemeClr val="dk1"/>
                  </a:solidFill>
                </a:rPr>
                <a:t>DEPAKOTE</a:t>
              </a:r>
              <a:endParaRPr sz="900" b="1">
                <a:solidFill>
                  <a:schemeClr val="dk1"/>
                </a:solidFill>
              </a:endParaRPr>
            </a:p>
            <a:p>
              <a:pPr marL="0" lvl="0" indent="0" algn="l" rtl="0">
                <a:spcBef>
                  <a:spcPts val="0"/>
                </a:spcBef>
                <a:spcAft>
                  <a:spcPts val="0"/>
                </a:spcAft>
                <a:buClr>
                  <a:schemeClr val="dk1"/>
                </a:buClr>
                <a:buSzPts val="1400"/>
                <a:buFont typeface="Arial"/>
                <a:buNone/>
              </a:pPr>
              <a:endParaRPr sz="2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500"/>
            </a:p>
          </p:txBody>
        </p:sp>
      </p:gr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p52"/>
          <p:cNvPicPr preferRelativeResize="0"/>
          <p:nvPr/>
        </p:nvPicPr>
        <p:blipFill>
          <a:blip r:embed="rId3">
            <a:alphaModFix/>
          </a:blip>
          <a:stretch>
            <a:fillRect/>
          </a:stretch>
        </p:blipFill>
        <p:spPr>
          <a:xfrm>
            <a:off x="660100" y="860126"/>
            <a:ext cx="4377001" cy="3652262"/>
          </a:xfrm>
          <a:prstGeom prst="rect">
            <a:avLst/>
          </a:prstGeom>
          <a:noFill/>
          <a:ln>
            <a:noFill/>
          </a:ln>
        </p:spPr>
      </p:pic>
      <p:pic>
        <p:nvPicPr>
          <p:cNvPr id="757" name="Google Shape;757;p52" descr="clipped result image"/>
          <p:cNvPicPr preferRelativeResize="0"/>
          <p:nvPr/>
        </p:nvPicPr>
        <p:blipFill rotWithShape="1">
          <a:blip r:embed="rId4">
            <a:alphaModFix/>
          </a:blip>
          <a:srcRect/>
          <a:stretch/>
        </p:blipFill>
        <p:spPr>
          <a:xfrm rot="-4039862">
            <a:off x="4045817" y="519283"/>
            <a:ext cx="94656" cy="212641"/>
          </a:xfrm>
          <a:prstGeom prst="rect">
            <a:avLst/>
          </a:prstGeom>
          <a:noFill/>
          <a:ln>
            <a:noFill/>
          </a:ln>
        </p:spPr>
      </p:pic>
      <p:pic>
        <p:nvPicPr>
          <p:cNvPr id="758" name="Google Shape;758;p52" descr="A picture containing window, person&#10;&#10;Description automatically generated"/>
          <p:cNvPicPr preferRelativeResize="0"/>
          <p:nvPr/>
        </p:nvPicPr>
        <p:blipFill rotWithShape="1">
          <a:blip r:embed="rId5">
            <a:alphaModFix/>
          </a:blip>
          <a:srcRect/>
          <a:stretch/>
        </p:blipFill>
        <p:spPr>
          <a:xfrm rot="-3520807">
            <a:off x="4920299" y="-293258"/>
            <a:ext cx="931941" cy="3686166"/>
          </a:xfrm>
          <a:prstGeom prst="rect">
            <a:avLst/>
          </a:prstGeom>
          <a:noFill/>
          <a:ln>
            <a:noFill/>
          </a:ln>
        </p:spPr>
      </p:pic>
      <p:sp>
        <p:nvSpPr>
          <p:cNvPr id="759" name="Google Shape;759;p52"/>
          <p:cNvSpPr txBox="1"/>
          <p:nvPr/>
        </p:nvSpPr>
        <p:spPr>
          <a:xfrm rot="1871388">
            <a:off x="3986599" y="1273456"/>
            <a:ext cx="3534253" cy="8201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a:solidFill>
                  <a:srgbClr val="FFFFFF"/>
                </a:solidFill>
              </a:rPr>
              <a:t>    </a:t>
            </a:r>
            <a:r>
              <a:rPr lang="en" sz="1500" b="1" i="0" u="none" strike="noStrike" cap="none">
                <a:solidFill>
                  <a:srgbClr val="FFFFFF"/>
                </a:solidFill>
                <a:latin typeface="Arial"/>
                <a:ea typeface="Arial"/>
                <a:cs typeface="Arial"/>
                <a:sym typeface="Arial"/>
              </a:rPr>
              <a:t>UGT1A4 </a:t>
            </a:r>
            <a:r>
              <a:rPr lang="en" sz="1500" b="1">
                <a:solidFill>
                  <a:srgbClr val="FFFFFF"/>
                </a:solidFill>
              </a:rPr>
              <a:t>                UGT2B15</a:t>
            </a:r>
            <a:endParaRPr sz="1500" b="1" i="0" u="none" strike="noStrike" cap="none">
              <a:solidFill>
                <a:srgbClr val="FFFFFF"/>
              </a:solidFill>
              <a:latin typeface="Arial"/>
              <a:ea typeface="Arial"/>
              <a:cs typeface="Arial"/>
              <a:sym typeface="Arial"/>
            </a:endParaRPr>
          </a:p>
        </p:txBody>
      </p:sp>
      <p:sp>
        <p:nvSpPr>
          <p:cNvPr id="760" name="Google Shape;760;p52"/>
          <p:cNvSpPr txBox="1"/>
          <p:nvPr/>
        </p:nvSpPr>
        <p:spPr>
          <a:xfrm rot="3826">
            <a:off x="1649663" y="2110745"/>
            <a:ext cx="2964902" cy="761701"/>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UGT1A4</a:t>
            </a:r>
            <a:endParaRPr sz="2700" b="1" i="0" u="none" strike="noStrike" cap="none">
              <a:solidFill>
                <a:srgbClr val="000000"/>
              </a:solidFill>
              <a:highlight>
                <a:schemeClr val="lt1"/>
              </a:highlight>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substrate</a:t>
            </a:r>
            <a:endParaRPr sz="2700" b="1" i="0" u="none" strike="noStrike" cap="none">
              <a:solidFill>
                <a:srgbClr val="000000"/>
              </a:solidFill>
              <a:highlight>
                <a:schemeClr val="lt1"/>
              </a:highlight>
              <a:latin typeface="Arial"/>
              <a:ea typeface="Arial"/>
              <a:cs typeface="Arial"/>
              <a:sym typeface="Arial"/>
            </a:endParaRPr>
          </a:p>
        </p:txBody>
      </p:sp>
      <p:pic>
        <p:nvPicPr>
          <p:cNvPr id="761" name="Google Shape;761;p52" descr="clipped result image"/>
          <p:cNvPicPr preferRelativeResize="0"/>
          <p:nvPr/>
        </p:nvPicPr>
        <p:blipFill rotWithShape="1">
          <a:blip r:embed="rId6">
            <a:alphaModFix/>
          </a:blip>
          <a:srcRect/>
          <a:stretch/>
        </p:blipFill>
        <p:spPr>
          <a:xfrm>
            <a:off x="5854033" y="2439183"/>
            <a:ext cx="2019000" cy="2045758"/>
          </a:xfrm>
          <a:prstGeom prst="rect">
            <a:avLst/>
          </a:prstGeom>
          <a:noFill/>
          <a:ln>
            <a:noFill/>
          </a:ln>
        </p:spPr>
      </p:pic>
      <p:sp>
        <p:nvSpPr>
          <p:cNvPr id="762" name="Google Shape;762;p52"/>
          <p:cNvSpPr txBox="1"/>
          <p:nvPr/>
        </p:nvSpPr>
        <p:spPr>
          <a:xfrm>
            <a:off x="6250501" y="2644275"/>
            <a:ext cx="1466400" cy="59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800" b="1"/>
              <a:t>temazepam</a:t>
            </a:r>
            <a:endParaRPr sz="1800" b="0" i="0" u="none" strike="noStrike" cap="none">
              <a:solidFill>
                <a:srgbClr val="000000"/>
              </a:solidFill>
              <a:latin typeface="Arial"/>
              <a:ea typeface="Arial"/>
              <a:cs typeface="Arial"/>
              <a:sym typeface="Arial"/>
            </a:endParaRPr>
          </a:p>
        </p:txBody>
      </p:sp>
      <p:pic>
        <p:nvPicPr>
          <p:cNvPr id="763" name="Google Shape;763;p52" descr="clipped result image"/>
          <p:cNvPicPr preferRelativeResize="0"/>
          <p:nvPr/>
        </p:nvPicPr>
        <p:blipFill rotWithShape="1">
          <a:blip r:embed="rId7">
            <a:alphaModFix/>
          </a:blip>
          <a:srcRect/>
          <a:stretch/>
        </p:blipFill>
        <p:spPr>
          <a:xfrm>
            <a:off x="5968175" y="3395630"/>
            <a:ext cx="1790700" cy="849282"/>
          </a:xfrm>
          <a:prstGeom prst="rect">
            <a:avLst/>
          </a:prstGeom>
          <a:noFill/>
          <a:ln>
            <a:noFill/>
          </a:ln>
        </p:spPr>
      </p:pic>
      <p:pic>
        <p:nvPicPr>
          <p:cNvPr id="764" name="Google Shape;764;p52" descr="clipped result image"/>
          <p:cNvPicPr preferRelativeResize="0"/>
          <p:nvPr/>
        </p:nvPicPr>
        <p:blipFill rotWithShape="1">
          <a:blip r:embed="rId8">
            <a:alphaModFix/>
          </a:blip>
          <a:srcRect/>
          <a:stretch/>
        </p:blipFill>
        <p:spPr>
          <a:xfrm>
            <a:off x="5845735" y="2439871"/>
            <a:ext cx="2018998" cy="2040073"/>
          </a:xfrm>
          <a:prstGeom prst="rect">
            <a:avLst/>
          </a:prstGeom>
          <a:noFill/>
          <a:ln>
            <a:noFill/>
          </a:ln>
        </p:spPr>
      </p:pic>
      <p:pic>
        <p:nvPicPr>
          <p:cNvPr id="765" name="Google Shape;765;p52"/>
          <p:cNvPicPr preferRelativeResize="0"/>
          <p:nvPr/>
        </p:nvPicPr>
        <p:blipFill rotWithShape="1">
          <a:blip r:embed="rId9">
            <a:alphaModFix/>
          </a:blip>
          <a:srcRect t="26095" b="25845"/>
          <a:stretch/>
        </p:blipFill>
        <p:spPr>
          <a:xfrm>
            <a:off x="6248250" y="2408952"/>
            <a:ext cx="766925" cy="271225"/>
          </a:xfrm>
          <a:prstGeom prst="rect">
            <a:avLst/>
          </a:prstGeom>
          <a:noFill/>
          <a:ln>
            <a:noFill/>
          </a:ln>
        </p:spPr>
      </p:pic>
      <p:pic>
        <p:nvPicPr>
          <p:cNvPr id="766" name="Google Shape;766;p52"/>
          <p:cNvPicPr preferRelativeResize="0"/>
          <p:nvPr/>
        </p:nvPicPr>
        <p:blipFill rotWithShape="1">
          <a:blip r:embed="rId9">
            <a:alphaModFix amt="44000"/>
          </a:blip>
          <a:srcRect t="72996"/>
          <a:stretch/>
        </p:blipFill>
        <p:spPr>
          <a:xfrm>
            <a:off x="6248250" y="2673651"/>
            <a:ext cx="766925" cy="152400"/>
          </a:xfrm>
          <a:prstGeom prst="rect">
            <a:avLst/>
          </a:prstGeom>
          <a:noFill/>
          <a:ln>
            <a:noFill/>
          </a:ln>
        </p:spPr>
      </p:pic>
      <p:pic>
        <p:nvPicPr>
          <p:cNvPr id="767" name="Google Shape;767;p52"/>
          <p:cNvPicPr preferRelativeResize="0"/>
          <p:nvPr/>
        </p:nvPicPr>
        <p:blipFill>
          <a:blip r:embed="rId10">
            <a:alphaModFix/>
          </a:blip>
          <a:stretch>
            <a:fillRect/>
          </a:stretch>
        </p:blipFill>
        <p:spPr>
          <a:xfrm rot="1428193">
            <a:off x="5441646" y="160370"/>
            <a:ext cx="1256331" cy="1316156"/>
          </a:xfrm>
          <a:prstGeom prst="rect">
            <a:avLst/>
          </a:prstGeom>
          <a:noFill/>
          <a:ln>
            <a:noFill/>
          </a:ln>
        </p:spPr>
      </p:pic>
      <p:sp>
        <p:nvSpPr>
          <p:cNvPr id="768" name="Google Shape;768;p52"/>
          <p:cNvSpPr txBox="1"/>
          <p:nvPr/>
        </p:nvSpPr>
        <p:spPr>
          <a:xfrm rot="1911570">
            <a:off x="4761332" y="1426134"/>
            <a:ext cx="3534606" cy="1744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a:solidFill>
                  <a:schemeClr val="dk1"/>
                </a:solidFill>
              </a:rPr>
              <a:t>              </a:t>
            </a:r>
            <a:r>
              <a:rPr lang="en" sz="1500" b="1" i="0" u="none" strike="noStrike" cap="none">
                <a:solidFill>
                  <a:schemeClr val="dk1"/>
                </a:solidFill>
                <a:latin typeface="Arial"/>
                <a:ea typeface="Arial"/>
                <a:cs typeface="Arial"/>
                <a:sym typeface="Arial"/>
              </a:rPr>
              <a:t>in</a:t>
            </a:r>
            <a:r>
              <a:rPr lang="en" sz="1500" b="1">
                <a:solidFill>
                  <a:schemeClr val="dk1"/>
                </a:solidFill>
              </a:rPr>
              <a:t>H</a:t>
            </a:r>
            <a:r>
              <a:rPr lang="en" sz="1500" b="1" i="0" u="none" strike="noStrike" cap="none">
                <a:solidFill>
                  <a:schemeClr val="dk1"/>
                </a:solidFill>
                <a:latin typeface="Arial"/>
                <a:ea typeface="Arial"/>
                <a:cs typeface="Arial"/>
                <a:sym typeface="Arial"/>
              </a:rPr>
              <a:t>ibitor</a:t>
            </a:r>
            <a:endParaRPr sz="1500" b="1" i="0" u="none" strike="noStrike" cap="none">
              <a:solidFill>
                <a:schemeClr val="dk1"/>
              </a:solidFill>
              <a:latin typeface="Arial"/>
              <a:ea typeface="Arial"/>
              <a:cs typeface="Arial"/>
              <a:sym typeface="Arial"/>
            </a:endParaRPr>
          </a:p>
        </p:txBody>
      </p:sp>
      <p:grpSp>
        <p:nvGrpSpPr>
          <p:cNvPr id="769" name="Google Shape;769;p52"/>
          <p:cNvGrpSpPr/>
          <p:nvPr/>
        </p:nvGrpSpPr>
        <p:grpSpPr>
          <a:xfrm rot="1243970">
            <a:off x="6331108" y="165132"/>
            <a:ext cx="279315" cy="233726"/>
            <a:chOff x="-3811898" y="296698"/>
            <a:chExt cx="3506400" cy="2585700"/>
          </a:xfrm>
        </p:grpSpPr>
        <p:sp>
          <p:nvSpPr>
            <p:cNvPr id="770" name="Google Shape;770;p52"/>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71" name="Google Shape;771;p52"/>
            <p:cNvGrpSpPr/>
            <p:nvPr/>
          </p:nvGrpSpPr>
          <p:grpSpPr>
            <a:xfrm>
              <a:off x="-2876086" y="1193251"/>
              <a:ext cx="1634417" cy="1662716"/>
              <a:chOff x="-708549" y="-1713557"/>
              <a:chExt cx="1634417" cy="2633379"/>
            </a:xfrm>
          </p:grpSpPr>
          <p:grpSp>
            <p:nvGrpSpPr>
              <p:cNvPr id="772" name="Google Shape;772;p52"/>
              <p:cNvGrpSpPr/>
              <p:nvPr/>
            </p:nvGrpSpPr>
            <p:grpSpPr>
              <a:xfrm>
                <a:off x="-696683" y="-1104667"/>
                <a:ext cx="1622550" cy="2024489"/>
                <a:chOff x="-144233" y="2152883"/>
                <a:chExt cx="1622550" cy="2024489"/>
              </a:xfrm>
            </p:grpSpPr>
            <p:grpSp>
              <p:nvGrpSpPr>
                <p:cNvPr id="773" name="Google Shape;773;p52"/>
                <p:cNvGrpSpPr/>
                <p:nvPr/>
              </p:nvGrpSpPr>
              <p:grpSpPr>
                <a:xfrm rot="-5400000">
                  <a:off x="-41842" y="2657213"/>
                  <a:ext cx="1424641" cy="1615677"/>
                  <a:chOff x="10901423" y="-15665848"/>
                  <a:chExt cx="4433990" cy="5845432"/>
                </a:xfrm>
              </p:grpSpPr>
              <p:pic>
                <p:nvPicPr>
                  <p:cNvPr id="774" name="Google Shape;774;p52" descr="clipped result image"/>
                  <p:cNvPicPr preferRelativeResize="0"/>
                  <p:nvPr/>
                </p:nvPicPr>
                <p:blipFill rotWithShape="1">
                  <a:blip r:embed="rId11">
                    <a:alphaModFix/>
                  </a:blip>
                  <a:srcRect/>
                  <a:stretch/>
                </p:blipFill>
                <p:spPr>
                  <a:xfrm>
                    <a:off x="12729472" y="-15665848"/>
                    <a:ext cx="2605942" cy="5834203"/>
                  </a:xfrm>
                  <a:prstGeom prst="rect">
                    <a:avLst/>
                  </a:prstGeom>
                  <a:noFill/>
                  <a:ln>
                    <a:noFill/>
                  </a:ln>
                </p:spPr>
              </p:pic>
              <p:pic>
                <p:nvPicPr>
                  <p:cNvPr id="775" name="Google Shape;775;p52" descr="clipped result image"/>
                  <p:cNvPicPr preferRelativeResize="0"/>
                  <p:nvPr/>
                </p:nvPicPr>
                <p:blipFill rotWithShape="1">
                  <a:blip r:embed="rId12">
                    <a:alphaModFix/>
                  </a:blip>
                  <a:srcRect/>
                  <a:stretch/>
                </p:blipFill>
                <p:spPr>
                  <a:xfrm>
                    <a:off x="10901423" y="-15654618"/>
                    <a:ext cx="2625389" cy="5834203"/>
                  </a:xfrm>
                  <a:prstGeom prst="rect">
                    <a:avLst/>
                  </a:prstGeom>
                  <a:noFill/>
                  <a:ln>
                    <a:noFill/>
                  </a:ln>
                </p:spPr>
              </p:pic>
            </p:grpSp>
            <p:pic>
              <p:nvPicPr>
                <p:cNvPr id="776" name="Google Shape;776;p52" descr="clipped result image"/>
                <p:cNvPicPr preferRelativeResize="0"/>
                <p:nvPr/>
              </p:nvPicPr>
              <p:blipFill rotWithShape="1">
                <a:blip r:embed="rId13">
                  <a:alphaModFix/>
                </a:blip>
                <a:srcRect/>
                <a:stretch/>
              </p:blipFill>
              <p:spPr>
                <a:xfrm rot="-5400000">
                  <a:off x="243410" y="1765240"/>
                  <a:ext cx="837288" cy="1612574"/>
                </a:xfrm>
                <a:prstGeom prst="rect">
                  <a:avLst/>
                </a:prstGeom>
                <a:noFill/>
                <a:ln>
                  <a:noFill/>
                </a:ln>
              </p:spPr>
            </p:pic>
          </p:grpSp>
          <p:pic>
            <p:nvPicPr>
              <p:cNvPr id="777" name="Google Shape;777;p52" descr="clipped result image"/>
              <p:cNvPicPr preferRelativeResize="0"/>
              <p:nvPr/>
            </p:nvPicPr>
            <p:blipFill rotWithShape="1">
              <a:blip r:embed="rId14">
                <a:alphaModFix/>
              </a:blip>
              <a:srcRect/>
              <a:stretch/>
            </p:blipFill>
            <p:spPr>
              <a:xfrm rot="-5400000">
                <a:off x="-320906" y="-2101200"/>
                <a:ext cx="837288" cy="1612574"/>
              </a:xfrm>
              <a:prstGeom prst="rect">
                <a:avLst/>
              </a:prstGeom>
              <a:noFill/>
              <a:ln>
                <a:noFill/>
              </a:ln>
            </p:spPr>
          </p:pic>
        </p:grpSp>
      </p:grpSp>
      <p:sp>
        <p:nvSpPr>
          <p:cNvPr id="778" name="Google Shape;778;p52"/>
          <p:cNvSpPr txBox="1"/>
          <p:nvPr/>
        </p:nvSpPr>
        <p:spPr>
          <a:xfrm rot="2553">
            <a:off x="5742849" y="4406475"/>
            <a:ext cx="2423401" cy="17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500" b="1">
                <a:solidFill>
                  <a:schemeClr val="dk1"/>
                </a:solidFill>
              </a:rPr>
              <a:t>UGT2B15 substrate</a:t>
            </a:r>
            <a:endParaRPr sz="1500" b="1">
              <a:solidFill>
                <a:schemeClr val="dk1"/>
              </a:solidFill>
            </a:endParaRPr>
          </a:p>
          <a:p>
            <a:pPr marL="0" marR="0" lvl="0" indent="0" algn="ctr" rtl="0">
              <a:lnSpc>
                <a:spcPct val="100000"/>
              </a:lnSpc>
              <a:spcBef>
                <a:spcPts val="0"/>
              </a:spcBef>
              <a:spcAft>
                <a:spcPts val="0"/>
              </a:spcAft>
              <a:buClr>
                <a:srgbClr val="000000"/>
              </a:buClr>
              <a:buSzPts val="900"/>
              <a:buFont typeface="Arial"/>
              <a:buNone/>
            </a:pPr>
            <a:r>
              <a:rPr lang="en" sz="1500">
                <a:solidFill>
                  <a:schemeClr val="dk1"/>
                </a:solidFill>
              </a:rPr>
              <a:t>L-O-</a:t>
            </a:r>
            <a:r>
              <a:rPr lang="en" sz="1500" b="1">
                <a:solidFill>
                  <a:schemeClr val="dk1"/>
                </a:solidFill>
                <a:highlight>
                  <a:srgbClr val="FFFF00"/>
                </a:highlight>
              </a:rPr>
              <a:t>T</a:t>
            </a:r>
            <a:r>
              <a:rPr lang="en" sz="1500">
                <a:solidFill>
                  <a:schemeClr val="dk1"/>
                </a:solidFill>
              </a:rPr>
              <a:t> benzodiazepine</a:t>
            </a:r>
            <a:endParaRPr sz="1500">
              <a:solidFill>
                <a:schemeClr val="dk1"/>
              </a:solidFill>
            </a:endParaRPr>
          </a:p>
        </p:txBody>
      </p:sp>
      <p:grpSp>
        <p:nvGrpSpPr>
          <p:cNvPr id="779" name="Google Shape;779;p52"/>
          <p:cNvGrpSpPr/>
          <p:nvPr/>
        </p:nvGrpSpPr>
        <p:grpSpPr>
          <a:xfrm>
            <a:off x="7490420" y="97614"/>
            <a:ext cx="1790540" cy="1442046"/>
            <a:chOff x="7490420" y="97614"/>
            <a:chExt cx="1790540" cy="1442046"/>
          </a:xfrm>
        </p:grpSpPr>
        <p:grpSp>
          <p:nvGrpSpPr>
            <p:cNvPr id="780" name="Google Shape;780;p52"/>
            <p:cNvGrpSpPr/>
            <p:nvPr/>
          </p:nvGrpSpPr>
          <p:grpSpPr>
            <a:xfrm>
              <a:off x="7490420" y="97614"/>
              <a:ext cx="1790540" cy="1442046"/>
              <a:chOff x="1500399" y="2987276"/>
              <a:chExt cx="2488244" cy="2003955"/>
            </a:xfrm>
          </p:grpSpPr>
          <p:grpSp>
            <p:nvGrpSpPr>
              <p:cNvPr id="781" name="Google Shape;781;p52"/>
              <p:cNvGrpSpPr/>
              <p:nvPr/>
            </p:nvGrpSpPr>
            <p:grpSpPr>
              <a:xfrm>
                <a:off x="1980476" y="3009470"/>
                <a:ext cx="654996" cy="547393"/>
                <a:chOff x="-3811898" y="296698"/>
                <a:chExt cx="3506400" cy="2585700"/>
              </a:xfrm>
            </p:grpSpPr>
            <p:sp>
              <p:nvSpPr>
                <p:cNvPr id="782" name="Google Shape;782;p52"/>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83" name="Google Shape;783;p52"/>
                <p:cNvGrpSpPr/>
                <p:nvPr/>
              </p:nvGrpSpPr>
              <p:grpSpPr>
                <a:xfrm>
                  <a:off x="-2876086" y="1193251"/>
                  <a:ext cx="1634417" cy="1662716"/>
                  <a:chOff x="-708549" y="-1713557"/>
                  <a:chExt cx="1634417" cy="2633379"/>
                </a:xfrm>
              </p:grpSpPr>
              <p:grpSp>
                <p:nvGrpSpPr>
                  <p:cNvPr id="784" name="Google Shape;784;p52"/>
                  <p:cNvGrpSpPr/>
                  <p:nvPr/>
                </p:nvGrpSpPr>
                <p:grpSpPr>
                  <a:xfrm>
                    <a:off x="-696683" y="-1104667"/>
                    <a:ext cx="1622550" cy="2024489"/>
                    <a:chOff x="-144233" y="2152883"/>
                    <a:chExt cx="1622550" cy="2024489"/>
                  </a:xfrm>
                </p:grpSpPr>
                <p:grpSp>
                  <p:nvGrpSpPr>
                    <p:cNvPr id="785" name="Google Shape;785;p52"/>
                    <p:cNvGrpSpPr/>
                    <p:nvPr/>
                  </p:nvGrpSpPr>
                  <p:grpSpPr>
                    <a:xfrm rot="-5400000">
                      <a:off x="-41842" y="2657213"/>
                      <a:ext cx="1424641" cy="1615677"/>
                      <a:chOff x="10901423" y="-15665848"/>
                      <a:chExt cx="4433990" cy="5845432"/>
                    </a:xfrm>
                  </p:grpSpPr>
                  <p:pic>
                    <p:nvPicPr>
                      <p:cNvPr id="786" name="Google Shape;786;p52" descr="clipped result image"/>
                      <p:cNvPicPr preferRelativeResize="0"/>
                      <p:nvPr/>
                    </p:nvPicPr>
                    <p:blipFill rotWithShape="1">
                      <a:blip r:embed="rId11">
                        <a:alphaModFix/>
                      </a:blip>
                      <a:srcRect/>
                      <a:stretch/>
                    </p:blipFill>
                    <p:spPr>
                      <a:xfrm>
                        <a:off x="12729472" y="-15665848"/>
                        <a:ext cx="2605942" cy="5834203"/>
                      </a:xfrm>
                      <a:prstGeom prst="rect">
                        <a:avLst/>
                      </a:prstGeom>
                      <a:noFill/>
                      <a:ln>
                        <a:noFill/>
                      </a:ln>
                    </p:spPr>
                  </p:pic>
                  <p:pic>
                    <p:nvPicPr>
                      <p:cNvPr id="787" name="Google Shape;787;p52" descr="clipped result image"/>
                      <p:cNvPicPr preferRelativeResize="0"/>
                      <p:nvPr/>
                    </p:nvPicPr>
                    <p:blipFill rotWithShape="1">
                      <a:blip r:embed="rId12">
                        <a:alphaModFix/>
                      </a:blip>
                      <a:srcRect/>
                      <a:stretch/>
                    </p:blipFill>
                    <p:spPr>
                      <a:xfrm>
                        <a:off x="10901423" y="-15654618"/>
                        <a:ext cx="2625389" cy="5834203"/>
                      </a:xfrm>
                      <a:prstGeom prst="rect">
                        <a:avLst/>
                      </a:prstGeom>
                      <a:noFill/>
                      <a:ln>
                        <a:noFill/>
                      </a:ln>
                    </p:spPr>
                  </p:pic>
                </p:grpSp>
                <p:pic>
                  <p:nvPicPr>
                    <p:cNvPr id="788" name="Google Shape;788;p52" descr="clipped result image"/>
                    <p:cNvPicPr preferRelativeResize="0"/>
                    <p:nvPr/>
                  </p:nvPicPr>
                  <p:blipFill rotWithShape="1">
                    <a:blip r:embed="rId13">
                      <a:alphaModFix/>
                    </a:blip>
                    <a:srcRect/>
                    <a:stretch/>
                  </p:blipFill>
                  <p:spPr>
                    <a:xfrm rot="-5400000">
                      <a:off x="243410" y="1765240"/>
                      <a:ext cx="837288" cy="1612574"/>
                    </a:xfrm>
                    <a:prstGeom prst="rect">
                      <a:avLst/>
                    </a:prstGeom>
                    <a:noFill/>
                    <a:ln>
                      <a:noFill/>
                    </a:ln>
                  </p:spPr>
                </p:pic>
              </p:grpSp>
              <p:pic>
                <p:nvPicPr>
                  <p:cNvPr id="789" name="Google Shape;789;p52" descr="clipped result image"/>
                  <p:cNvPicPr preferRelativeResize="0"/>
                  <p:nvPr/>
                </p:nvPicPr>
                <p:blipFill rotWithShape="1">
                  <a:blip r:embed="rId14">
                    <a:alphaModFix/>
                  </a:blip>
                  <a:srcRect/>
                  <a:stretch/>
                </p:blipFill>
                <p:spPr>
                  <a:xfrm rot="-5400000">
                    <a:off x="-320906" y="-2101200"/>
                    <a:ext cx="837288" cy="1612574"/>
                  </a:xfrm>
                  <a:prstGeom prst="rect">
                    <a:avLst/>
                  </a:prstGeom>
                  <a:noFill/>
                  <a:ln>
                    <a:noFill/>
                  </a:ln>
                </p:spPr>
              </p:pic>
            </p:grpSp>
          </p:grpSp>
          <p:grpSp>
            <p:nvGrpSpPr>
              <p:cNvPr id="790" name="Google Shape;790;p52"/>
              <p:cNvGrpSpPr/>
              <p:nvPr/>
            </p:nvGrpSpPr>
            <p:grpSpPr>
              <a:xfrm>
                <a:off x="1500399" y="2987276"/>
                <a:ext cx="2488244" cy="2003955"/>
                <a:chOff x="1500399" y="2987276"/>
                <a:chExt cx="2488244" cy="2003955"/>
              </a:xfrm>
            </p:grpSpPr>
            <p:pic>
              <p:nvPicPr>
                <p:cNvPr id="791" name="Google Shape;791;p52"/>
                <p:cNvPicPr preferRelativeResize="0"/>
                <p:nvPr/>
              </p:nvPicPr>
              <p:blipFill>
                <a:blip r:embed="rId15">
                  <a:alphaModFix/>
                </a:blip>
                <a:stretch>
                  <a:fillRect/>
                </a:stretch>
              </p:blipFill>
              <p:spPr>
                <a:xfrm>
                  <a:off x="1500399" y="3098155"/>
                  <a:ext cx="1901300" cy="1893076"/>
                </a:xfrm>
                <a:prstGeom prst="rect">
                  <a:avLst/>
                </a:prstGeom>
                <a:noFill/>
                <a:ln>
                  <a:noFill/>
                </a:ln>
              </p:spPr>
            </p:pic>
            <p:sp>
              <p:nvSpPr>
                <p:cNvPr id="792" name="Google Shape;792;p52"/>
                <p:cNvSpPr txBox="1"/>
                <p:nvPr/>
              </p:nvSpPr>
              <p:spPr>
                <a:xfrm>
                  <a:off x="2069243" y="2987276"/>
                  <a:ext cx="1919400" cy="6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chemeClr val="dk1"/>
                      </a:solidFill>
                    </a:rPr>
                    <a:t>UGT</a:t>
                  </a:r>
                  <a:endParaRPr sz="600" b="1">
                    <a:solidFill>
                      <a:schemeClr val="dk1"/>
                    </a:solidFill>
                  </a:endParaRPr>
                </a:p>
                <a:p>
                  <a:pPr marL="0" lvl="0" indent="0" algn="l" rtl="0">
                    <a:spcBef>
                      <a:spcPts val="0"/>
                    </a:spcBef>
                    <a:spcAft>
                      <a:spcPts val="0"/>
                    </a:spcAft>
                    <a:buClr>
                      <a:schemeClr val="dk1"/>
                    </a:buClr>
                    <a:buSzPts val="1400"/>
                    <a:buFont typeface="Arial"/>
                    <a:buNone/>
                  </a:pPr>
                  <a:endParaRPr sz="27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700"/>
                </a:p>
              </p:txBody>
            </p:sp>
          </p:grpSp>
        </p:grpSp>
        <p:sp>
          <p:nvSpPr>
            <p:cNvPr id="793" name="Google Shape;793;p52"/>
            <p:cNvSpPr txBox="1"/>
            <p:nvPr/>
          </p:nvSpPr>
          <p:spPr>
            <a:xfrm>
              <a:off x="7583151" y="662543"/>
              <a:ext cx="10515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dk1"/>
                  </a:solidFill>
                </a:rPr>
                <a:t>valproate</a:t>
              </a:r>
              <a:endParaRPr sz="900" b="1">
                <a:solidFill>
                  <a:schemeClr val="dk1"/>
                </a:solidFill>
              </a:endParaRPr>
            </a:p>
            <a:p>
              <a:pPr marL="0" lvl="0" indent="0" algn="ctr" rtl="0">
                <a:spcBef>
                  <a:spcPts val="0"/>
                </a:spcBef>
                <a:spcAft>
                  <a:spcPts val="0"/>
                </a:spcAft>
                <a:buNone/>
              </a:pPr>
              <a:r>
                <a:rPr lang="en" sz="900" b="1">
                  <a:solidFill>
                    <a:schemeClr val="dk1"/>
                  </a:solidFill>
                </a:rPr>
                <a:t>DEPAKOTE</a:t>
              </a:r>
              <a:endParaRPr sz="900" b="1">
                <a:solidFill>
                  <a:schemeClr val="dk1"/>
                </a:solidFill>
              </a:endParaRPr>
            </a:p>
            <a:p>
              <a:pPr marL="0" lvl="0" indent="0" algn="l" rtl="0">
                <a:spcBef>
                  <a:spcPts val="0"/>
                </a:spcBef>
                <a:spcAft>
                  <a:spcPts val="0"/>
                </a:spcAft>
                <a:buClr>
                  <a:schemeClr val="dk1"/>
                </a:buClr>
                <a:buSzPts val="1400"/>
                <a:buFont typeface="Arial"/>
                <a:buNone/>
              </a:pPr>
              <a:endParaRPr sz="2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500"/>
            </a:p>
          </p:txBody>
        </p:sp>
      </p:gr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p53"/>
          <p:cNvPicPr preferRelativeResize="0"/>
          <p:nvPr/>
        </p:nvPicPr>
        <p:blipFill>
          <a:blip r:embed="rId3">
            <a:alphaModFix/>
          </a:blip>
          <a:stretch>
            <a:fillRect/>
          </a:stretch>
        </p:blipFill>
        <p:spPr>
          <a:xfrm>
            <a:off x="285950" y="2005925"/>
            <a:ext cx="2647000" cy="2647000"/>
          </a:xfrm>
          <a:prstGeom prst="rect">
            <a:avLst/>
          </a:prstGeom>
          <a:noFill/>
          <a:ln>
            <a:noFill/>
          </a:ln>
        </p:spPr>
      </p:pic>
      <p:pic>
        <p:nvPicPr>
          <p:cNvPr id="799" name="Google Shape;799;p53"/>
          <p:cNvPicPr preferRelativeResize="0"/>
          <p:nvPr/>
        </p:nvPicPr>
        <p:blipFill>
          <a:blip r:embed="rId4">
            <a:alphaModFix/>
          </a:blip>
          <a:stretch>
            <a:fillRect/>
          </a:stretch>
        </p:blipFill>
        <p:spPr>
          <a:xfrm>
            <a:off x="2973150" y="1904050"/>
            <a:ext cx="5740351" cy="2842575"/>
          </a:xfrm>
          <a:prstGeom prst="rect">
            <a:avLst/>
          </a:prstGeom>
          <a:noFill/>
          <a:ln>
            <a:noFill/>
          </a:ln>
        </p:spPr>
      </p:pic>
      <p:sp>
        <p:nvSpPr>
          <p:cNvPr id="800" name="Google Shape;800;p53"/>
          <p:cNvSpPr txBox="1"/>
          <p:nvPr/>
        </p:nvSpPr>
        <p:spPr>
          <a:xfrm>
            <a:off x="629850" y="1014775"/>
            <a:ext cx="78048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Valproate doubles lithium.  If used concomitantly with lamotrigine, give ½ strength lamotrigine.</a:t>
            </a:r>
            <a:endParaRPr>
              <a:solidFill>
                <a:schemeClr val="dk1"/>
              </a:solidFill>
            </a:endParaRPr>
          </a:p>
        </p:txBody>
      </p:sp>
      <p:grpSp>
        <p:nvGrpSpPr>
          <p:cNvPr id="801" name="Google Shape;801;p53"/>
          <p:cNvGrpSpPr/>
          <p:nvPr/>
        </p:nvGrpSpPr>
        <p:grpSpPr>
          <a:xfrm>
            <a:off x="0" y="-3998"/>
            <a:ext cx="9144000" cy="665998"/>
            <a:chOff x="0" y="524750"/>
            <a:chExt cx="9144000" cy="665998"/>
          </a:xfrm>
        </p:grpSpPr>
        <p:sp>
          <p:nvSpPr>
            <p:cNvPr id="802" name="Google Shape;802;p53"/>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3"/>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55"/>
          <p:cNvSpPr txBox="1"/>
          <p:nvPr/>
        </p:nvSpPr>
        <p:spPr>
          <a:xfrm>
            <a:off x="629850" y="1014775"/>
            <a:ext cx="7804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p:txBody>
      </p:sp>
      <p:grpSp>
        <p:nvGrpSpPr>
          <p:cNvPr id="826" name="Google Shape;826;p55"/>
          <p:cNvGrpSpPr/>
          <p:nvPr/>
        </p:nvGrpSpPr>
        <p:grpSpPr>
          <a:xfrm>
            <a:off x="0" y="-3998"/>
            <a:ext cx="9144000" cy="665998"/>
            <a:chOff x="0" y="524750"/>
            <a:chExt cx="9144000" cy="665998"/>
          </a:xfrm>
        </p:grpSpPr>
        <p:sp>
          <p:nvSpPr>
            <p:cNvPr id="827" name="Google Shape;827;p55"/>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5"/>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829" name="Google Shape;829;p55"/>
          <p:cNvSpPr txBox="1"/>
          <p:nvPr/>
        </p:nvSpPr>
        <p:spPr>
          <a:xfrm>
            <a:off x="709225" y="959200"/>
            <a:ext cx="8133300" cy="1736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Antimanic agent</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p:txBody>
      </p:sp>
      <p:pic>
        <p:nvPicPr>
          <p:cNvPr id="830" name="Google Shape;830;p55"/>
          <p:cNvPicPr preferRelativeResize="0"/>
          <p:nvPr/>
        </p:nvPicPr>
        <p:blipFill>
          <a:blip r:embed="rId3">
            <a:alphaModFix/>
          </a:blip>
          <a:stretch>
            <a:fillRect/>
          </a:stretch>
        </p:blipFill>
        <p:spPr>
          <a:xfrm>
            <a:off x="7325674" y="71400"/>
            <a:ext cx="1213850" cy="1346125"/>
          </a:xfrm>
          <a:prstGeom prst="rect">
            <a:avLst/>
          </a:prstGeom>
          <a:noFill/>
          <a:ln>
            <a:noFill/>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56"/>
          <p:cNvSpPr txBox="1"/>
          <p:nvPr/>
        </p:nvSpPr>
        <p:spPr>
          <a:xfrm>
            <a:off x="629850" y="1014775"/>
            <a:ext cx="7804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p:txBody>
      </p:sp>
      <p:grpSp>
        <p:nvGrpSpPr>
          <p:cNvPr id="836" name="Google Shape;836;p56"/>
          <p:cNvGrpSpPr/>
          <p:nvPr/>
        </p:nvGrpSpPr>
        <p:grpSpPr>
          <a:xfrm>
            <a:off x="0" y="-3998"/>
            <a:ext cx="9144000" cy="665998"/>
            <a:chOff x="0" y="524750"/>
            <a:chExt cx="9144000" cy="665998"/>
          </a:xfrm>
        </p:grpSpPr>
        <p:sp>
          <p:nvSpPr>
            <p:cNvPr id="837" name="Google Shape;837;p56"/>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6"/>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839" name="Google Shape;839;p56"/>
          <p:cNvSpPr txBox="1"/>
          <p:nvPr/>
        </p:nvSpPr>
        <p:spPr>
          <a:xfrm>
            <a:off x="709225" y="959200"/>
            <a:ext cx="8133300" cy="301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Antimanic agent</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Compared to lithium, lamotrigine, or carbamazepine, more:</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p:txBody>
      </p:sp>
      <p:pic>
        <p:nvPicPr>
          <p:cNvPr id="840" name="Google Shape;840;p56"/>
          <p:cNvPicPr preferRelativeResize="0"/>
          <p:nvPr/>
        </p:nvPicPr>
        <p:blipFill>
          <a:blip r:embed="rId3">
            <a:alphaModFix/>
          </a:blip>
          <a:stretch>
            <a:fillRect/>
          </a:stretch>
        </p:blipFill>
        <p:spPr>
          <a:xfrm>
            <a:off x="7325674" y="71400"/>
            <a:ext cx="1213850" cy="1346125"/>
          </a:xfrm>
          <a:prstGeom prst="rect">
            <a:avLst/>
          </a:prstGeom>
          <a:noFill/>
          <a:ln>
            <a:noFill/>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57"/>
          <p:cNvSpPr txBox="1"/>
          <p:nvPr/>
        </p:nvSpPr>
        <p:spPr>
          <a:xfrm>
            <a:off x="629850" y="1014775"/>
            <a:ext cx="7804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p:txBody>
      </p:sp>
      <p:grpSp>
        <p:nvGrpSpPr>
          <p:cNvPr id="846" name="Google Shape;846;p57"/>
          <p:cNvGrpSpPr/>
          <p:nvPr/>
        </p:nvGrpSpPr>
        <p:grpSpPr>
          <a:xfrm>
            <a:off x="0" y="-3998"/>
            <a:ext cx="9144000" cy="665998"/>
            <a:chOff x="0" y="524750"/>
            <a:chExt cx="9144000" cy="665998"/>
          </a:xfrm>
        </p:grpSpPr>
        <p:sp>
          <p:nvSpPr>
            <p:cNvPr id="847" name="Google Shape;847;p57"/>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7"/>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849" name="Google Shape;849;p57"/>
          <p:cNvSpPr txBox="1"/>
          <p:nvPr/>
        </p:nvSpPr>
        <p:spPr>
          <a:xfrm>
            <a:off x="709225" y="959200"/>
            <a:ext cx="8133300" cy="301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Antimanic agent</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Compared to lithium, lamotrigine, or carbamazepine, more:</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weight gain</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p:txBody>
      </p:sp>
      <p:pic>
        <p:nvPicPr>
          <p:cNvPr id="850" name="Google Shape;850;p57"/>
          <p:cNvPicPr preferRelativeResize="0"/>
          <p:nvPr/>
        </p:nvPicPr>
        <p:blipFill>
          <a:blip r:embed="rId3">
            <a:alphaModFix/>
          </a:blip>
          <a:stretch>
            <a:fillRect/>
          </a:stretch>
        </p:blipFill>
        <p:spPr>
          <a:xfrm>
            <a:off x="7325674" y="71400"/>
            <a:ext cx="1213850" cy="1346125"/>
          </a:xfrm>
          <a:prstGeom prst="rect">
            <a:avLst/>
          </a:prstGeom>
          <a:noFill/>
          <a:ln>
            <a:noFill/>
          </a:ln>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58"/>
          <p:cNvSpPr txBox="1"/>
          <p:nvPr/>
        </p:nvSpPr>
        <p:spPr>
          <a:xfrm>
            <a:off x="629850" y="1014775"/>
            <a:ext cx="7804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p:txBody>
      </p:sp>
      <p:grpSp>
        <p:nvGrpSpPr>
          <p:cNvPr id="856" name="Google Shape;856;p58"/>
          <p:cNvGrpSpPr/>
          <p:nvPr/>
        </p:nvGrpSpPr>
        <p:grpSpPr>
          <a:xfrm>
            <a:off x="0" y="-3998"/>
            <a:ext cx="9144000" cy="665998"/>
            <a:chOff x="0" y="524750"/>
            <a:chExt cx="9144000" cy="665998"/>
          </a:xfrm>
        </p:grpSpPr>
        <p:sp>
          <p:nvSpPr>
            <p:cNvPr id="857" name="Google Shape;857;p58"/>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8"/>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859" name="Google Shape;859;p58"/>
          <p:cNvSpPr txBox="1"/>
          <p:nvPr/>
        </p:nvSpPr>
        <p:spPr>
          <a:xfrm>
            <a:off x="709225" y="959200"/>
            <a:ext cx="8133300" cy="301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Antimanic agent</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Compared to lithium, lamotrigine, or carbamazepine, more:</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weight gain</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tremor</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p:txBody>
      </p:sp>
      <p:pic>
        <p:nvPicPr>
          <p:cNvPr id="860" name="Google Shape;860;p58"/>
          <p:cNvPicPr preferRelativeResize="0"/>
          <p:nvPr/>
        </p:nvPicPr>
        <p:blipFill>
          <a:blip r:embed="rId3">
            <a:alphaModFix/>
          </a:blip>
          <a:stretch>
            <a:fillRect/>
          </a:stretch>
        </p:blipFill>
        <p:spPr>
          <a:xfrm>
            <a:off x="7325674" y="71400"/>
            <a:ext cx="1213850" cy="1346125"/>
          </a:xfrm>
          <a:prstGeom prst="rect">
            <a:avLst/>
          </a:prstGeom>
          <a:noFill/>
          <a:ln>
            <a:noFill/>
          </a:ln>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59"/>
          <p:cNvSpPr txBox="1"/>
          <p:nvPr/>
        </p:nvSpPr>
        <p:spPr>
          <a:xfrm>
            <a:off x="629850" y="1014775"/>
            <a:ext cx="7804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p:txBody>
      </p:sp>
      <p:grpSp>
        <p:nvGrpSpPr>
          <p:cNvPr id="866" name="Google Shape;866;p59"/>
          <p:cNvGrpSpPr/>
          <p:nvPr/>
        </p:nvGrpSpPr>
        <p:grpSpPr>
          <a:xfrm>
            <a:off x="0" y="-3998"/>
            <a:ext cx="9144000" cy="665998"/>
            <a:chOff x="0" y="524750"/>
            <a:chExt cx="9144000" cy="665998"/>
          </a:xfrm>
        </p:grpSpPr>
        <p:sp>
          <p:nvSpPr>
            <p:cNvPr id="867" name="Google Shape;867;p59"/>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9"/>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869" name="Google Shape;869;p59"/>
          <p:cNvSpPr txBox="1"/>
          <p:nvPr/>
        </p:nvSpPr>
        <p:spPr>
          <a:xfrm>
            <a:off x="709225" y="959200"/>
            <a:ext cx="8133300" cy="301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Antimanic agent</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Compared to lithium, lamotrigine, or carbamazepine, more:</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weight gain</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tremor</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sedation</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p:txBody>
      </p:sp>
      <p:pic>
        <p:nvPicPr>
          <p:cNvPr id="870" name="Google Shape;870;p59"/>
          <p:cNvPicPr preferRelativeResize="0"/>
          <p:nvPr/>
        </p:nvPicPr>
        <p:blipFill>
          <a:blip r:embed="rId3">
            <a:alphaModFix/>
          </a:blip>
          <a:stretch>
            <a:fillRect/>
          </a:stretch>
        </p:blipFill>
        <p:spPr>
          <a:xfrm>
            <a:off x="7325674" y="71400"/>
            <a:ext cx="1213850" cy="1346125"/>
          </a:xfrm>
          <a:prstGeom prst="rect">
            <a:avLst/>
          </a:prstGeom>
          <a:noFill/>
          <a:ln>
            <a:noFill/>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60"/>
          <p:cNvSpPr txBox="1"/>
          <p:nvPr/>
        </p:nvSpPr>
        <p:spPr>
          <a:xfrm>
            <a:off x="629850" y="1014775"/>
            <a:ext cx="7804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p:txBody>
      </p:sp>
      <p:grpSp>
        <p:nvGrpSpPr>
          <p:cNvPr id="876" name="Google Shape;876;p60"/>
          <p:cNvGrpSpPr/>
          <p:nvPr/>
        </p:nvGrpSpPr>
        <p:grpSpPr>
          <a:xfrm>
            <a:off x="0" y="-3998"/>
            <a:ext cx="9144000" cy="665998"/>
            <a:chOff x="0" y="524750"/>
            <a:chExt cx="9144000" cy="665998"/>
          </a:xfrm>
        </p:grpSpPr>
        <p:sp>
          <p:nvSpPr>
            <p:cNvPr id="877" name="Google Shape;877;p60"/>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0"/>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879" name="Google Shape;879;p60"/>
          <p:cNvSpPr txBox="1"/>
          <p:nvPr/>
        </p:nvSpPr>
        <p:spPr>
          <a:xfrm>
            <a:off x="709225" y="959200"/>
            <a:ext cx="8133300" cy="301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Antimanic agent</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Compared to lithium, lamotrigine, or carbamazepine, more:</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weight gain</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tremor</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sedation</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Need to monitor:</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p:txBody>
      </p:sp>
      <p:pic>
        <p:nvPicPr>
          <p:cNvPr id="880" name="Google Shape;880;p60"/>
          <p:cNvPicPr preferRelativeResize="0"/>
          <p:nvPr/>
        </p:nvPicPr>
        <p:blipFill>
          <a:blip r:embed="rId3">
            <a:alphaModFix/>
          </a:blip>
          <a:stretch>
            <a:fillRect/>
          </a:stretch>
        </p:blipFill>
        <p:spPr>
          <a:xfrm>
            <a:off x="7325674" y="71400"/>
            <a:ext cx="1213850" cy="1346125"/>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61"/>
          <p:cNvSpPr txBox="1"/>
          <p:nvPr/>
        </p:nvSpPr>
        <p:spPr>
          <a:xfrm>
            <a:off x="629850" y="1014775"/>
            <a:ext cx="7804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p:txBody>
      </p:sp>
      <p:grpSp>
        <p:nvGrpSpPr>
          <p:cNvPr id="886" name="Google Shape;886;p61"/>
          <p:cNvGrpSpPr/>
          <p:nvPr/>
        </p:nvGrpSpPr>
        <p:grpSpPr>
          <a:xfrm>
            <a:off x="0" y="-3998"/>
            <a:ext cx="9144000" cy="665998"/>
            <a:chOff x="0" y="524750"/>
            <a:chExt cx="9144000" cy="665998"/>
          </a:xfrm>
        </p:grpSpPr>
        <p:sp>
          <p:nvSpPr>
            <p:cNvPr id="887" name="Google Shape;887;p61"/>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61"/>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889" name="Google Shape;889;p61"/>
          <p:cNvSpPr txBox="1"/>
          <p:nvPr/>
        </p:nvSpPr>
        <p:spPr>
          <a:xfrm>
            <a:off x="709225" y="959200"/>
            <a:ext cx="8133300" cy="332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Antimanic agent</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Compared to lithium, lamotrigine, or carbamazepine, more:</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weight gain</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tremor</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sedation</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Need to monitor</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serum VPA level</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p:txBody>
      </p:sp>
      <p:pic>
        <p:nvPicPr>
          <p:cNvPr id="890" name="Google Shape;890;p61"/>
          <p:cNvPicPr preferRelativeResize="0"/>
          <p:nvPr/>
        </p:nvPicPr>
        <p:blipFill>
          <a:blip r:embed="rId3">
            <a:alphaModFix/>
          </a:blip>
          <a:stretch>
            <a:fillRect/>
          </a:stretch>
        </p:blipFill>
        <p:spPr>
          <a:xfrm>
            <a:off x="7325674" y="71400"/>
            <a:ext cx="1213850" cy="1346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40"/>
          <p:cNvSpPr txBox="1"/>
          <p:nvPr/>
        </p:nvSpPr>
        <p:spPr>
          <a:xfrm>
            <a:off x="1321875" y="971325"/>
            <a:ext cx="6621600" cy="46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rgbClr val="3D85C6"/>
                </a:solidFill>
              </a:rPr>
              <a:t>Most psychiatrists consider these to be mood stabilizers:</a:t>
            </a:r>
            <a:endParaRPr sz="1800" dirty="0">
              <a:solidFill>
                <a:srgbClr val="3D85C6"/>
              </a:solidFill>
            </a:endParaRPr>
          </a:p>
          <a:p>
            <a:pPr marL="457200" lvl="0" indent="-342900" algn="l" rtl="0">
              <a:spcBef>
                <a:spcPts val="0"/>
              </a:spcBef>
              <a:spcAft>
                <a:spcPts val="0"/>
              </a:spcAft>
              <a:buClr>
                <a:srgbClr val="3D85C6"/>
              </a:buClr>
              <a:buSzPts val="1800"/>
              <a:buChar char="●"/>
            </a:pPr>
            <a:r>
              <a:rPr lang="en" sz="1800" dirty="0">
                <a:solidFill>
                  <a:srgbClr val="3D85C6"/>
                </a:solidFill>
              </a:rPr>
              <a:t>Lithium</a:t>
            </a:r>
            <a:endParaRPr sz="1800" dirty="0">
              <a:solidFill>
                <a:srgbClr val="3D85C6"/>
              </a:solidFill>
            </a:endParaRPr>
          </a:p>
          <a:p>
            <a:pPr marL="457200" lvl="0" indent="-342900" algn="l" rtl="0">
              <a:spcBef>
                <a:spcPts val="0"/>
              </a:spcBef>
              <a:spcAft>
                <a:spcPts val="0"/>
              </a:spcAft>
              <a:buClr>
                <a:srgbClr val="3D85C6"/>
              </a:buClr>
              <a:buSzPts val="1800"/>
              <a:buChar char="●"/>
            </a:pPr>
            <a:r>
              <a:rPr lang="en" sz="1800" dirty="0">
                <a:solidFill>
                  <a:srgbClr val="3D85C6"/>
                </a:solidFill>
              </a:rPr>
              <a:t>Valproate (Depakote)</a:t>
            </a:r>
            <a:endParaRPr sz="1800" dirty="0">
              <a:solidFill>
                <a:srgbClr val="3D85C6"/>
              </a:solidFill>
            </a:endParaRPr>
          </a:p>
          <a:p>
            <a:pPr marL="457200" lvl="0" indent="-342900" algn="l" rtl="0">
              <a:spcBef>
                <a:spcPts val="0"/>
              </a:spcBef>
              <a:spcAft>
                <a:spcPts val="0"/>
              </a:spcAft>
              <a:buClr>
                <a:srgbClr val="3D85C6"/>
              </a:buClr>
              <a:buSzPts val="1800"/>
              <a:buChar char="●"/>
            </a:pPr>
            <a:r>
              <a:rPr lang="en" sz="1800" dirty="0">
                <a:solidFill>
                  <a:srgbClr val="3D85C6"/>
                </a:solidFill>
              </a:rPr>
              <a:t>Carbamazepine (Tegretol)</a:t>
            </a:r>
            <a:endParaRPr sz="1800" dirty="0">
              <a:solidFill>
                <a:srgbClr val="3D85C6"/>
              </a:solidFill>
            </a:endParaRPr>
          </a:p>
          <a:p>
            <a:pPr marL="457200" lvl="0" indent="-342900" algn="l" rtl="0">
              <a:spcBef>
                <a:spcPts val="0"/>
              </a:spcBef>
              <a:spcAft>
                <a:spcPts val="0"/>
              </a:spcAft>
              <a:buClr>
                <a:srgbClr val="3D85C6"/>
              </a:buClr>
              <a:buSzPts val="1800"/>
              <a:buChar char="●"/>
            </a:pPr>
            <a:r>
              <a:rPr lang="en" sz="1800" dirty="0">
                <a:solidFill>
                  <a:srgbClr val="3D85C6"/>
                </a:solidFill>
              </a:rPr>
              <a:t>Lamotrigine (Lamictal)</a:t>
            </a:r>
            <a:endParaRPr sz="1800" dirty="0">
              <a:solidFill>
                <a:srgbClr val="3D85C6"/>
              </a:solidFill>
            </a:endParaRPr>
          </a:p>
          <a:p>
            <a:pPr marL="0" lvl="0" indent="0" algn="l" rtl="0">
              <a:spcBef>
                <a:spcPts val="0"/>
              </a:spcBef>
              <a:spcAft>
                <a:spcPts val="0"/>
              </a:spcAft>
              <a:buNone/>
            </a:pPr>
            <a:endParaRPr sz="1800" dirty="0">
              <a:solidFill>
                <a:srgbClr val="3D85C6"/>
              </a:solidFill>
            </a:endParaRPr>
          </a:p>
          <a:p>
            <a:pPr marL="0" lvl="0" indent="0" algn="l" rtl="0">
              <a:spcBef>
                <a:spcPts val="0"/>
              </a:spcBef>
              <a:spcAft>
                <a:spcPts val="0"/>
              </a:spcAft>
              <a:buNone/>
            </a:pPr>
            <a:r>
              <a:rPr lang="en" sz="1800" dirty="0">
                <a:solidFill>
                  <a:srgbClr val="3D85C6"/>
                </a:solidFill>
              </a:rPr>
              <a:t>And possibly oxcarbazepine (Trileptal), off-label.</a:t>
            </a:r>
            <a:endParaRPr sz="1800" dirty="0">
              <a:solidFill>
                <a:srgbClr val="3D85C6"/>
              </a:solidFill>
            </a:endParaRPr>
          </a:p>
          <a:p>
            <a:pPr marL="0" lvl="0" indent="0" algn="l" rtl="0">
              <a:spcBef>
                <a:spcPts val="0"/>
              </a:spcBef>
              <a:spcAft>
                <a:spcPts val="0"/>
              </a:spcAft>
              <a:buNone/>
            </a:pPr>
            <a:endParaRPr sz="1800" dirty="0">
              <a:solidFill>
                <a:srgbClr val="3D85C6"/>
              </a:solidFill>
            </a:endParaRPr>
          </a:p>
          <a:p>
            <a:pPr marL="0" lvl="0" indent="0" algn="l" rtl="0">
              <a:spcBef>
                <a:spcPts val="0"/>
              </a:spcBef>
              <a:spcAft>
                <a:spcPts val="0"/>
              </a:spcAft>
              <a:buNone/>
            </a:pPr>
            <a:r>
              <a:rPr lang="en" sz="1800" dirty="0">
                <a:solidFill>
                  <a:srgbClr val="3D85C6"/>
                </a:solidFill>
              </a:rPr>
              <a:t>And possibly other antiepileptic drugs with mood stabilizing properties. </a:t>
            </a:r>
            <a:endParaRPr sz="1800" dirty="0">
              <a:solidFill>
                <a:srgbClr val="3D85C6"/>
              </a:solidFill>
            </a:endParaRPr>
          </a:p>
          <a:p>
            <a:pPr marL="0" lvl="0" indent="0" algn="l" rtl="0">
              <a:spcBef>
                <a:spcPts val="0"/>
              </a:spcBef>
              <a:spcAft>
                <a:spcPts val="0"/>
              </a:spcAft>
              <a:buNone/>
            </a:pPr>
            <a:endParaRPr sz="1800" dirty="0">
              <a:solidFill>
                <a:srgbClr val="3D85C6"/>
              </a:solidFill>
            </a:endParaRPr>
          </a:p>
          <a:p>
            <a:pPr marL="0" lvl="0" indent="0" algn="l" rtl="0">
              <a:spcBef>
                <a:spcPts val="0"/>
              </a:spcBef>
              <a:spcAft>
                <a:spcPts val="0"/>
              </a:spcAft>
              <a:buNone/>
            </a:pPr>
            <a:r>
              <a:rPr lang="en" sz="1800" dirty="0">
                <a:solidFill>
                  <a:srgbClr val="3D85C6"/>
                </a:solidFill>
              </a:rPr>
              <a:t>Most psychiatrists disqualify antipsychotics, e.g., quetiapine (Seroquel), even if they are effective in stabilizing bipolar disorder. </a:t>
            </a:r>
            <a:endParaRPr sz="1800" dirty="0">
              <a:solidFill>
                <a:srgbClr val="3D85C6"/>
              </a:solidFill>
            </a:endParaRPr>
          </a:p>
          <a:p>
            <a:pPr marL="0" lvl="0" indent="0" algn="l" rtl="0">
              <a:spcBef>
                <a:spcPts val="0"/>
              </a:spcBef>
              <a:spcAft>
                <a:spcPts val="0"/>
              </a:spcAft>
              <a:buNone/>
            </a:pPr>
            <a:endParaRPr sz="1800" dirty="0">
              <a:solidFill>
                <a:srgbClr val="3D85C6"/>
              </a:solidFill>
            </a:endParaRPr>
          </a:p>
          <a:p>
            <a:pPr marL="0" lvl="0" indent="0" algn="l" rtl="0">
              <a:spcBef>
                <a:spcPts val="0"/>
              </a:spcBef>
              <a:spcAft>
                <a:spcPts val="0"/>
              </a:spcAft>
              <a:buNone/>
            </a:pPr>
            <a:r>
              <a:rPr lang="en" sz="1800" dirty="0">
                <a:solidFill>
                  <a:srgbClr val="3D85C6"/>
                </a:solidFill>
              </a:rPr>
              <a:t> </a:t>
            </a:r>
            <a:endParaRPr sz="1800" dirty="0">
              <a:solidFill>
                <a:srgbClr val="3D85C6"/>
              </a:solidFill>
            </a:endParaRPr>
          </a:p>
        </p:txBody>
      </p:sp>
      <p:sp>
        <p:nvSpPr>
          <p:cNvPr id="203" name="Google Shape;203;p40"/>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0"/>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What’s a mood stabilizer?</a:t>
            </a:r>
            <a:endParaRPr sz="2400">
              <a:solidFill>
                <a:srgbClr val="3D85C6"/>
              </a:solidFill>
            </a:endParaRPr>
          </a:p>
          <a:p>
            <a:pPr marL="0" lvl="0" indent="0" algn="l" rtl="0">
              <a:spcBef>
                <a:spcPts val="0"/>
              </a:spcBef>
              <a:spcAft>
                <a:spcPts val="0"/>
              </a:spcAft>
              <a:buClr>
                <a:schemeClr val="dk1"/>
              </a:buClr>
              <a:buSzPts val="1400"/>
              <a:buFont typeface="Arial"/>
              <a:buNone/>
            </a:pPr>
            <a:endParaRPr sz="2400">
              <a:solidFill>
                <a:schemeClr val="lt1"/>
              </a:solidFill>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62"/>
          <p:cNvSpPr txBox="1"/>
          <p:nvPr/>
        </p:nvSpPr>
        <p:spPr>
          <a:xfrm>
            <a:off x="629850" y="1014775"/>
            <a:ext cx="7804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p:txBody>
      </p:sp>
      <p:grpSp>
        <p:nvGrpSpPr>
          <p:cNvPr id="896" name="Google Shape;896;p62"/>
          <p:cNvGrpSpPr/>
          <p:nvPr/>
        </p:nvGrpSpPr>
        <p:grpSpPr>
          <a:xfrm>
            <a:off x="0" y="-3998"/>
            <a:ext cx="9144000" cy="665998"/>
            <a:chOff x="0" y="524750"/>
            <a:chExt cx="9144000" cy="665998"/>
          </a:xfrm>
        </p:grpSpPr>
        <p:sp>
          <p:nvSpPr>
            <p:cNvPr id="897" name="Google Shape;897;p62"/>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62"/>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899" name="Google Shape;899;p62"/>
          <p:cNvSpPr txBox="1"/>
          <p:nvPr/>
        </p:nvSpPr>
        <p:spPr>
          <a:xfrm>
            <a:off x="709225" y="959200"/>
            <a:ext cx="8133300" cy="332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Antimanic agent</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Compared to lithium, lamotrigine, or carbamazepine, more:</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weight gain</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tremor</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sedation</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Need to monitor</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serum VPA level</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liver enzymes</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p:txBody>
      </p:sp>
      <p:pic>
        <p:nvPicPr>
          <p:cNvPr id="900" name="Google Shape;900;p62"/>
          <p:cNvPicPr preferRelativeResize="0"/>
          <p:nvPr/>
        </p:nvPicPr>
        <p:blipFill>
          <a:blip r:embed="rId3">
            <a:alphaModFix/>
          </a:blip>
          <a:stretch>
            <a:fillRect/>
          </a:stretch>
        </p:blipFill>
        <p:spPr>
          <a:xfrm>
            <a:off x="7325674" y="71400"/>
            <a:ext cx="1213850" cy="1346125"/>
          </a:xfrm>
          <a:prstGeom prst="rect">
            <a:avLst/>
          </a:prstGeom>
          <a:noFill/>
          <a:ln>
            <a:noFill/>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63"/>
          <p:cNvSpPr txBox="1"/>
          <p:nvPr/>
        </p:nvSpPr>
        <p:spPr>
          <a:xfrm>
            <a:off x="629850" y="1014775"/>
            <a:ext cx="7804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p:txBody>
      </p:sp>
      <p:grpSp>
        <p:nvGrpSpPr>
          <p:cNvPr id="906" name="Google Shape;906;p63"/>
          <p:cNvGrpSpPr/>
          <p:nvPr/>
        </p:nvGrpSpPr>
        <p:grpSpPr>
          <a:xfrm>
            <a:off x="0" y="-3998"/>
            <a:ext cx="9144000" cy="665998"/>
            <a:chOff x="0" y="524750"/>
            <a:chExt cx="9144000" cy="665998"/>
          </a:xfrm>
        </p:grpSpPr>
        <p:sp>
          <p:nvSpPr>
            <p:cNvPr id="907" name="Google Shape;907;p63"/>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63"/>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909" name="Google Shape;909;p63"/>
          <p:cNvSpPr txBox="1"/>
          <p:nvPr/>
        </p:nvSpPr>
        <p:spPr>
          <a:xfrm>
            <a:off x="709225" y="959200"/>
            <a:ext cx="8133300" cy="332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Antimanic agent</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Compared to lithium, lamotrigine, or carbamazepine, more:</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weight gain</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tremor</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sedation</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Need to monitor</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serum VPA level</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liver enzymes</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Potential for hyperammonemic encephalopathy</a:t>
            </a:r>
            <a:endParaRPr sz="1800">
              <a:solidFill>
                <a:schemeClr val="dk1"/>
              </a:solidFill>
            </a:endParaRPr>
          </a:p>
        </p:txBody>
      </p:sp>
      <p:pic>
        <p:nvPicPr>
          <p:cNvPr id="910" name="Google Shape;910;p63"/>
          <p:cNvPicPr preferRelativeResize="0"/>
          <p:nvPr/>
        </p:nvPicPr>
        <p:blipFill>
          <a:blip r:embed="rId3">
            <a:alphaModFix/>
          </a:blip>
          <a:stretch>
            <a:fillRect/>
          </a:stretch>
        </p:blipFill>
        <p:spPr>
          <a:xfrm>
            <a:off x="7325674" y="71400"/>
            <a:ext cx="1213850" cy="1346125"/>
          </a:xfrm>
          <a:prstGeom prst="rect">
            <a:avLst/>
          </a:prstGeom>
          <a:noFill/>
          <a:ln>
            <a:noFill/>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64"/>
          <p:cNvSpPr txBox="1"/>
          <p:nvPr/>
        </p:nvSpPr>
        <p:spPr>
          <a:xfrm>
            <a:off x="629850" y="1014775"/>
            <a:ext cx="7804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p:txBody>
      </p:sp>
      <p:grpSp>
        <p:nvGrpSpPr>
          <p:cNvPr id="916" name="Google Shape;916;p64"/>
          <p:cNvGrpSpPr/>
          <p:nvPr/>
        </p:nvGrpSpPr>
        <p:grpSpPr>
          <a:xfrm>
            <a:off x="0" y="-3998"/>
            <a:ext cx="9144000" cy="665998"/>
            <a:chOff x="0" y="524750"/>
            <a:chExt cx="9144000" cy="665998"/>
          </a:xfrm>
        </p:grpSpPr>
        <p:sp>
          <p:nvSpPr>
            <p:cNvPr id="917" name="Google Shape;917;p64"/>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64"/>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919" name="Google Shape;919;p64"/>
          <p:cNvSpPr txBox="1"/>
          <p:nvPr/>
        </p:nvSpPr>
        <p:spPr>
          <a:xfrm>
            <a:off x="709225" y="959200"/>
            <a:ext cx="8133300" cy="3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Antimanic agent</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Compared to lithium, lamotrigine, or carbamazepine, more:</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weight gain</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tremor</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sedation</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Need to monitor</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serum VPA level</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liver enzymes</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Potential for hyperammonemic encephalopathy</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If patient is confused, check ammonia levels</a:t>
            </a:r>
            <a:endParaRPr sz="1800">
              <a:solidFill>
                <a:schemeClr val="dk1"/>
              </a:solidFill>
            </a:endParaRPr>
          </a:p>
        </p:txBody>
      </p:sp>
      <p:pic>
        <p:nvPicPr>
          <p:cNvPr id="920" name="Google Shape;920;p64"/>
          <p:cNvPicPr preferRelativeResize="0"/>
          <p:nvPr/>
        </p:nvPicPr>
        <p:blipFill>
          <a:blip r:embed="rId3">
            <a:alphaModFix/>
          </a:blip>
          <a:stretch>
            <a:fillRect/>
          </a:stretch>
        </p:blipFill>
        <p:spPr>
          <a:xfrm>
            <a:off x="7325674" y="71400"/>
            <a:ext cx="1213850" cy="1346125"/>
          </a:xfrm>
          <a:prstGeom prst="rect">
            <a:avLst/>
          </a:prstGeom>
          <a:noFill/>
          <a:ln>
            <a:noFill/>
          </a:ln>
        </p:spPr>
      </p:pic>
      <p:sp>
        <p:nvSpPr>
          <p:cNvPr id="921" name="Google Shape;921;p64"/>
          <p:cNvSpPr/>
          <p:nvPr/>
        </p:nvSpPr>
        <p:spPr>
          <a:xfrm>
            <a:off x="4572000" y="4220450"/>
            <a:ext cx="989100" cy="319800"/>
          </a:xfrm>
          <a:prstGeom prst="roundRect">
            <a:avLst>
              <a:gd name="adj" fmla="val 16667"/>
            </a:avLst>
          </a:prstGeom>
          <a:solidFill>
            <a:srgbClr val="62A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65"/>
          <p:cNvSpPr txBox="1"/>
          <p:nvPr/>
        </p:nvSpPr>
        <p:spPr>
          <a:xfrm>
            <a:off x="629850" y="1014775"/>
            <a:ext cx="7804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p:txBody>
      </p:sp>
      <p:grpSp>
        <p:nvGrpSpPr>
          <p:cNvPr id="927" name="Google Shape;927;p65"/>
          <p:cNvGrpSpPr/>
          <p:nvPr/>
        </p:nvGrpSpPr>
        <p:grpSpPr>
          <a:xfrm>
            <a:off x="0" y="-3998"/>
            <a:ext cx="9144000" cy="665998"/>
            <a:chOff x="0" y="524750"/>
            <a:chExt cx="9144000" cy="665998"/>
          </a:xfrm>
        </p:grpSpPr>
        <p:sp>
          <p:nvSpPr>
            <p:cNvPr id="928" name="Google Shape;928;p65"/>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65"/>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930" name="Google Shape;930;p65"/>
          <p:cNvSpPr txBox="1"/>
          <p:nvPr/>
        </p:nvSpPr>
        <p:spPr>
          <a:xfrm>
            <a:off x="709225" y="959200"/>
            <a:ext cx="8133300" cy="3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Antimanic agent</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Compared to lithium, lamotrigine, or carbamazepine, more:</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weight gain</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tremor</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sedation</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Need to monitor</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serum VPA level</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liver enzymes</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Potential for hyper</a:t>
            </a:r>
            <a:r>
              <a:rPr lang="en" sz="1800">
                <a:solidFill>
                  <a:schemeClr val="dk1"/>
                </a:solidFill>
                <a:highlight>
                  <a:srgbClr val="FFFF00"/>
                </a:highlight>
              </a:rPr>
              <a:t>ammon</a:t>
            </a:r>
            <a:r>
              <a:rPr lang="en" sz="1800">
                <a:solidFill>
                  <a:schemeClr val="dk1"/>
                </a:solidFill>
              </a:rPr>
              <a:t>emic encephalopathy</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If patient is confused, check </a:t>
            </a:r>
            <a:r>
              <a:rPr lang="en" sz="1800">
                <a:solidFill>
                  <a:schemeClr val="dk1"/>
                </a:solidFill>
                <a:highlight>
                  <a:srgbClr val="FFFF00"/>
                </a:highlight>
              </a:rPr>
              <a:t>ammonia</a:t>
            </a:r>
            <a:r>
              <a:rPr lang="en" sz="1800">
                <a:solidFill>
                  <a:schemeClr val="dk1"/>
                </a:solidFill>
              </a:rPr>
              <a:t> levels</a:t>
            </a:r>
            <a:endParaRPr sz="1800">
              <a:solidFill>
                <a:schemeClr val="dk1"/>
              </a:solidFill>
            </a:endParaRPr>
          </a:p>
        </p:txBody>
      </p:sp>
      <p:pic>
        <p:nvPicPr>
          <p:cNvPr id="931" name="Google Shape;931;p65"/>
          <p:cNvPicPr preferRelativeResize="0"/>
          <p:nvPr/>
        </p:nvPicPr>
        <p:blipFill>
          <a:blip r:embed="rId3">
            <a:alphaModFix/>
          </a:blip>
          <a:stretch>
            <a:fillRect/>
          </a:stretch>
        </p:blipFill>
        <p:spPr>
          <a:xfrm>
            <a:off x="7325674" y="71400"/>
            <a:ext cx="1213850" cy="1346125"/>
          </a:xfrm>
          <a:prstGeom prst="rect">
            <a:avLst/>
          </a:prstGeom>
          <a:noFill/>
          <a:ln>
            <a:noFill/>
          </a:ln>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66"/>
          <p:cNvSpPr txBox="1"/>
          <p:nvPr/>
        </p:nvSpPr>
        <p:spPr>
          <a:xfrm>
            <a:off x="629850" y="1014775"/>
            <a:ext cx="7804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endParaRPr>
          </a:p>
        </p:txBody>
      </p:sp>
      <p:grpSp>
        <p:nvGrpSpPr>
          <p:cNvPr id="937" name="Google Shape;937;p66"/>
          <p:cNvGrpSpPr/>
          <p:nvPr/>
        </p:nvGrpSpPr>
        <p:grpSpPr>
          <a:xfrm>
            <a:off x="0" y="-3998"/>
            <a:ext cx="9144000" cy="665998"/>
            <a:chOff x="0" y="524750"/>
            <a:chExt cx="9144000" cy="665998"/>
          </a:xfrm>
        </p:grpSpPr>
        <p:sp>
          <p:nvSpPr>
            <p:cNvPr id="938" name="Google Shape;938;p66"/>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66"/>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400">
                  <a:solidFill>
                    <a:srgbClr val="FFFFFF"/>
                  </a:solidFill>
                </a:rPr>
                <a:t>Valproate</a:t>
              </a:r>
              <a:endParaRPr sz="2400"/>
            </a:p>
          </p:txBody>
        </p:sp>
      </p:grpSp>
      <p:sp>
        <p:nvSpPr>
          <p:cNvPr id="940" name="Google Shape;940;p66"/>
          <p:cNvSpPr txBox="1"/>
          <p:nvPr/>
        </p:nvSpPr>
        <p:spPr>
          <a:xfrm>
            <a:off x="709225" y="959200"/>
            <a:ext cx="8133300" cy="396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Antimanic agent</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Compared to lithium, lamotrigine, or carbamazepine, more:</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weight gain</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tremor</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sedation</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Need to monitor</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serum VPA level</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liver enzymes</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Potential for hyper</a:t>
            </a:r>
            <a:r>
              <a:rPr lang="en" sz="1800">
                <a:solidFill>
                  <a:schemeClr val="dk1"/>
                </a:solidFill>
                <a:highlight>
                  <a:srgbClr val="FFFF00"/>
                </a:highlight>
              </a:rPr>
              <a:t>ammon</a:t>
            </a:r>
            <a:r>
              <a:rPr lang="en" sz="1800">
                <a:solidFill>
                  <a:schemeClr val="dk1"/>
                </a:solidFill>
              </a:rPr>
              <a:t>emic encephalopathy</a:t>
            </a:r>
            <a:endParaRPr sz="1800">
              <a:solidFill>
                <a:schemeClr val="dk1"/>
              </a:solidFill>
            </a:endParaRPr>
          </a:p>
          <a:p>
            <a:pPr marL="914400" lvl="1" indent="-342900" algn="l" rtl="0">
              <a:lnSpc>
                <a:spcPct val="115000"/>
              </a:lnSpc>
              <a:spcBef>
                <a:spcPts val="0"/>
              </a:spcBef>
              <a:spcAft>
                <a:spcPts val="0"/>
              </a:spcAft>
              <a:buClr>
                <a:schemeClr val="dk1"/>
              </a:buClr>
              <a:buSzPts val="1800"/>
              <a:buAutoNum type="alphaLcPeriod"/>
            </a:pPr>
            <a:r>
              <a:rPr lang="en" sz="1800">
                <a:solidFill>
                  <a:schemeClr val="dk1"/>
                </a:solidFill>
              </a:rPr>
              <a:t>If patient is confused, check </a:t>
            </a:r>
            <a:r>
              <a:rPr lang="en" sz="1800">
                <a:solidFill>
                  <a:schemeClr val="dk1"/>
                </a:solidFill>
                <a:highlight>
                  <a:srgbClr val="FFFF00"/>
                </a:highlight>
              </a:rPr>
              <a:t>ammonia</a:t>
            </a:r>
            <a:r>
              <a:rPr lang="en" sz="1800">
                <a:solidFill>
                  <a:schemeClr val="dk1"/>
                </a:solidFill>
              </a:rPr>
              <a:t> levels</a:t>
            </a:r>
            <a:endParaRPr sz="18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a:solidFill>
                  <a:schemeClr val="dk1"/>
                </a:solidFill>
              </a:rPr>
              <a:t>Teratogenic</a:t>
            </a:r>
            <a:endParaRPr sz="1800">
              <a:solidFill>
                <a:schemeClr val="dk1"/>
              </a:solidFill>
            </a:endParaRPr>
          </a:p>
        </p:txBody>
      </p:sp>
      <p:pic>
        <p:nvPicPr>
          <p:cNvPr id="941" name="Google Shape;941;p66"/>
          <p:cNvPicPr preferRelativeResize="0"/>
          <p:nvPr/>
        </p:nvPicPr>
        <p:blipFill>
          <a:blip r:embed="rId3">
            <a:alphaModFix/>
          </a:blip>
          <a:stretch>
            <a:fillRect/>
          </a:stretch>
        </p:blipFill>
        <p:spPr>
          <a:xfrm>
            <a:off x="7325674" y="71400"/>
            <a:ext cx="1213850" cy="1346125"/>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36" descr="Resultado de imagen para tiger"/>
          <p:cNvPicPr preferRelativeResize="0"/>
          <p:nvPr/>
        </p:nvPicPr>
        <p:blipFill rotWithShape="1">
          <a:blip r:embed="rId3">
            <a:alphaModFix/>
          </a:blip>
          <a:srcRect/>
          <a:stretch/>
        </p:blipFill>
        <p:spPr>
          <a:xfrm rot="-312030" flipH="1">
            <a:off x="3370807" y="1502846"/>
            <a:ext cx="2795792" cy="2744971"/>
          </a:xfrm>
          <a:prstGeom prst="rect">
            <a:avLst/>
          </a:prstGeom>
          <a:noFill/>
          <a:ln>
            <a:noFill/>
          </a:ln>
        </p:spPr>
      </p:pic>
      <p:sp>
        <p:nvSpPr>
          <p:cNvPr id="143" name="Google Shape;143;p36"/>
          <p:cNvSpPr/>
          <p:nvPr/>
        </p:nvSpPr>
        <p:spPr>
          <a:xfrm>
            <a:off x="-1932" y="-15900"/>
            <a:ext cx="9144000" cy="549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6"/>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Carbamazepine (Tegretol)</a:t>
            </a:r>
            <a:endParaRPr sz="2400"/>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37" descr="Resultado de imagen para tiger"/>
          <p:cNvPicPr preferRelativeResize="0"/>
          <p:nvPr/>
        </p:nvPicPr>
        <p:blipFill rotWithShape="1">
          <a:blip r:embed="rId3">
            <a:alphaModFix amt="39000"/>
          </a:blip>
          <a:srcRect/>
          <a:stretch/>
        </p:blipFill>
        <p:spPr>
          <a:xfrm rot="-312030" flipH="1">
            <a:off x="3370807" y="1502846"/>
            <a:ext cx="2795792" cy="2744971"/>
          </a:xfrm>
          <a:prstGeom prst="rect">
            <a:avLst/>
          </a:prstGeom>
          <a:noFill/>
          <a:ln>
            <a:noFill/>
          </a:ln>
        </p:spPr>
      </p:pic>
      <p:grpSp>
        <p:nvGrpSpPr>
          <p:cNvPr id="150" name="Google Shape;150;p37"/>
          <p:cNvGrpSpPr/>
          <p:nvPr/>
        </p:nvGrpSpPr>
        <p:grpSpPr>
          <a:xfrm rot="-264110">
            <a:off x="4953915" y="3139515"/>
            <a:ext cx="389679" cy="360093"/>
            <a:chOff x="-1879626" y="-9"/>
            <a:chExt cx="2769275" cy="2559025"/>
          </a:xfrm>
        </p:grpSpPr>
        <p:pic>
          <p:nvPicPr>
            <p:cNvPr id="151" name="Google Shape;151;p37" descr="clipped result image"/>
            <p:cNvPicPr preferRelativeResize="0"/>
            <p:nvPr/>
          </p:nvPicPr>
          <p:blipFill>
            <a:blip r:embed="rId4">
              <a:alphaModFix/>
            </a:blip>
            <a:stretch>
              <a:fillRect/>
            </a:stretch>
          </p:blipFill>
          <p:spPr>
            <a:xfrm rot="5400000">
              <a:off x="-1774501" y="-105134"/>
              <a:ext cx="2559025" cy="2769275"/>
            </a:xfrm>
            <a:prstGeom prst="rect">
              <a:avLst/>
            </a:prstGeom>
            <a:noFill/>
            <a:ln>
              <a:noFill/>
            </a:ln>
            <a:effectLst>
              <a:outerShdw blurRad="314325" dist="142875" dir="11160000" algn="bl" rotWithShape="0">
                <a:schemeClr val="accent6">
                  <a:alpha val="98000"/>
                </a:schemeClr>
              </a:outerShdw>
            </a:effectLst>
          </p:spPr>
        </p:pic>
        <p:pic>
          <p:nvPicPr>
            <p:cNvPr id="152" name="Google Shape;152;p37"/>
            <p:cNvPicPr preferRelativeResize="0"/>
            <p:nvPr/>
          </p:nvPicPr>
          <p:blipFill>
            <a:blip r:embed="rId5">
              <a:alphaModFix/>
            </a:blip>
            <a:stretch>
              <a:fillRect/>
            </a:stretch>
          </p:blipFill>
          <p:spPr>
            <a:xfrm>
              <a:off x="-1200900" y="376392"/>
              <a:ext cx="1411825" cy="1411825"/>
            </a:xfrm>
            <a:prstGeom prst="rect">
              <a:avLst/>
            </a:prstGeom>
            <a:noFill/>
            <a:ln>
              <a:noFill/>
            </a:ln>
            <a:effectLst>
              <a:outerShdw blurRad="314325" dist="142875" dir="11940000" algn="bl" rotWithShape="0">
                <a:schemeClr val="accent6">
                  <a:alpha val="98000"/>
                </a:schemeClr>
              </a:outerShdw>
            </a:effectLst>
          </p:spPr>
        </p:pic>
      </p:grpSp>
      <p:grpSp>
        <p:nvGrpSpPr>
          <p:cNvPr id="153" name="Google Shape;153;p37"/>
          <p:cNvGrpSpPr/>
          <p:nvPr/>
        </p:nvGrpSpPr>
        <p:grpSpPr>
          <a:xfrm rot="-264110">
            <a:off x="5369896" y="3108829"/>
            <a:ext cx="389679" cy="360093"/>
            <a:chOff x="-1879626" y="-9"/>
            <a:chExt cx="2769275" cy="2559025"/>
          </a:xfrm>
        </p:grpSpPr>
        <p:pic>
          <p:nvPicPr>
            <p:cNvPr id="154" name="Google Shape;154;p37" descr="clipped result image"/>
            <p:cNvPicPr preferRelativeResize="0"/>
            <p:nvPr/>
          </p:nvPicPr>
          <p:blipFill>
            <a:blip r:embed="rId4">
              <a:alphaModFix/>
            </a:blip>
            <a:stretch>
              <a:fillRect/>
            </a:stretch>
          </p:blipFill>
          <p:spPr>
            <a:xfrm rot="5400000">
              <a:off x="-1774501" y="-105134"/>
              <a:ext cx="2559025" cy="2769275"/>
            </a:xfrm>
            <a:prstGeom prst="rect">
              <a:avLst/>
            </a:prstGeom>
            <a:noFill/>
            <a:ln>
              <a:noFill/>
            </a:ln>
            <a:effectLst>
              <a:outerShdw blurRad="314325" dist="142875" dir="11160000" algn="bl" rotWithShape="0">
                <a:schemeClr val="accent6">
                  <a:alpha val="98000"/>
                </a:schemeClr>
              </a:outerShdw>
            </a:effectLst>
          </p:spPr>
        </p:pic>
        <p:pic>
          <p:nvPicPr>
            <p:cNvPr id="155" name="Google Shape;155;p37"/>
            <p:cNvPicPr preferRelativeResize="0"/>
            <p:nvPr/>
          </p:nvPicPr>
          <p:blipFill>
            <a:blip r:embed="rId5">
              <a:alphaModFix/>
            </a:blip>
            <a:stretch>
              <a:fillRect/>
            </a:stretch>
          </p:blipFill>
          <p:spPr>
            <a:xfrm>
              <a:off x="-1200900" y="376392"/>
              <a:ext cx="1411825" cy="1411825"/>
            </a:xfrm>
            <a:prstGeom prst="rect">
              <a:avLst/>
            </a:prstGeom>
            <a:noFill/>
            <a:ln>
              <a:noFill/>
            </a:ln>
            <a:effectLst>
              <a:outerShdw blurRad="314325" dist="142875" dir="11940000" algn="bl" rotWithShape="0">
                <a:schemeClr val="accent6">
                  <a:alpha val="98000"/>
                </a:schemeClr>
              </a:outerShdw>
            </a:effectLst>
          </p:spPr>
        </p:pic>
      </p:grpSp>
      <p:sp>
        <p:nvSpPr>
          <p:cNvPr id="156" name="Google Shape;156;p37"/>
          <p:cNvSpPr/>
          <p:nvPr/>
        </p:nvSpPr>
        <p:spPr>
          <a:xfrm>
            <a:off x="-1932" y="-15900"/>
            <a:ext cx="9144000" cy="549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7"/>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Carbamazepine (Tegretol)</a:t>
            </a:r>
            <a:endParaRPr sz="2400"/>
          </a:p>
        </p:txBody>
      </p:sp>
      <p:sp>
        <p:nvSpPr>
          <p:cNvPr id="158" name="Google Shape;158;p37"/>
          <p:cNvSpPr txBox="1"/>
          <p:nvPr/>
        </p:nvSpPr>
        <p:spPr>
          <a:xfrm>
            <a:off x="5802950" y="3250475"/>
            <a:ext cx="2707800" cy="42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400"/>
              <a:buFont typeface="Arial"/>
              <a:buNone/>
            </a:pPr>
            <a:r>
              <a:rPr lang="en" sz="1600">
                <a:solidFill>
                  <a:schemeClr val="dk1"/>
                </a:solidFill>
              </a:rPr>
              <a:t>“shredder” in</a:t>
            </a:r>
            <a:r>
              <a:rPr lang="en" sz="1600" u="sng">
                <a:solidFill>
                  <a:schemeClr val="dk1"/>
                </a:solidFill>
              </a:rPr>
              <a:t>D</a:t>
            </a:r>
            <a:r>
              <a:rPr lang="en" sz="1600">
                <a:solidFill>
                  <a:schemeClr val="dk1"/>
                </a:solidFill>
              </a:rPr>
              <a:t>ucer of UGT, CYP, and P-gp enzymes</a:t>
            </a:r>
            <a:endParaRPr sz="1600">
              <a:solidFill>
                <a:schemeClr val="dk1"/>
              </a:solidFill>
            </a:endParaRPr>
          </a:p>
          <a:p>
            <a:pPr marL="0" lvl="0" indent="0" algn="l" rtl="0">
              <a:spcBef>
                <a:spcPts val="0"/>
              </a:spcBef>
              <a:spcAft>
                <a:spcPts val="0"/>
              </a:spcAft>
              <a:buClr>
                <a:schemeClr val="dk1"/>
              </a:buClr>
              <a:buSzPts val="1400"/>
              <a:buFont typeface="Arial"/>
              <a:buNone/>
            </a:pP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8"/>
          <p:cNvSpPr/>
          <p:nvPr/>
        </p:nvSpPr>
        <p:spPr>
          <a:xfrm>
            <a:off x="-1" y="-15900"/>
            <a:ext cx="9144000" cy="549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8"/>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Carbamazepine (Tegretol)</a:t>
            </a:r>
            <a:endParaRPr sz="2400"/>
          </a:p>
        </p:txBody>
      </p:sp>
      <p:sp>
        <p:nvSpPr>
          <p:cNvPr id="165" name="Google Shape;165;p38"/>
          <p:cNvSpPr txBox="1"/>
          <p:nvPr/>
        </p:nvSpPr>
        <p:spPr>
          <a:xfrm>
            <a:off x="1033125" y="1818450"/>
            <a:ext cx="1919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ATP-sensitive potassium channel blocker</a:t>
            </a:r>
            <a:endParaRPr>
              <a:solidFill>
                <a:schemeClr val="dk1"/>
              </a:solidFill>
            </a:endParaRPr>
          </a:p>
          <a:p>
            <a:pPr marL="0" lvl="0" indent="0" algn="l" rtl="0">
              <a:spcBef>
                <a:spcPts val="0"/>
              </a:spcBef>
              <a:spcAft>
                <a:spcPts val="0"/>
              </a:spcAft>
              <a:buClr>
                <a:schemeClr val="dk1"/>
              </a:buClr>
              <a:buSzPts val="1400"/>
              <a:buFont typeface="Arial"/>
              <a:buNone/>
            </a:pPr>
            <a:endParaRPr sz="3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a:p>
        </p:txBody>
      </p:sp>
      <p:sp>
        <p:nvSpPr>
          <p:cNvPr id="166" name="Google Shape;166;p38"/>
          <p:cNvSpPr txBox="1"/>
          <p:nvPr/>
        </p:nvSpPr>
        <p:spPr>
          <a:xfrm>
            <a:off x="5599525" y="2946975"/>
            <a:ext cx="31938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enhances GABA</a:t>
            </a:r>
            <a:endParaRPr sz="3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a:p>
        </p:txBody>
      </p:sp>
      <p:sp>
        <p:nvSpPr>
          <p:cNvPr id="167" name="Google Shape;167;p38"/>
          <p:cNvSpPr txBox="1"/>
          <p:nvPr/>
        </p:nvSpPr>
        <p:spPr>
          <a:xfrm>
            <a:off x="1448500" y="901275"/>
            <a:ext cx="1800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voltage-sensitive calcium channel blocker</a:t>
            </a:r>
            <a:endParaRPr>
              <a:solidFill>
                <a:schemeClr val="dk1"/>
              </a:solidFill>
            </a:endParaRPr>
          </a:p>
          <a:p>
            <a:pPr marL="0" lvl="0" indent="0" algn="l" rtl="0">
              <a:spcBef>
                <a:spcPts val="0"/>
              </a:spcBef>
              <a:spcAft>
                <a:spcPts val="0"/>
              </a:spcAft>
              <a:buClr>
                <a:schemeClr val="dk1"/>
              </a:buClr>
              <a:buSzPts val="1400"/>
              <a:buFont typeface="Arial"/>
              <a:buNone/>
            </a:pPr>
            <a:endParaRPr sz="3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a:p>
        </p:txBody>
      </p:sp>
      <p:sp>
        <p:nvSpPr>
          <p:cNvPr id="168" name="Google Shape;168;p38"/>
          <p:cNvSpPr txBox="1"/>
          <p:nvPr/>
        </p:nvSpPr>
        <p:spPr>
          <a:xfrm>
            <a:off x="6265600" y="980475"/>
            <a:ext cx="1919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voltage-sensitive sodium channel blocker</a:t>
            </a:r>
            <a:endParaRPr>
              <a:solidFill>
                <a:schemeClr val="dk1"/>
              </a:solidFill>
            </a:endParaRPr>
          </a:p>
          <a:p>
            <a:pPr marL="0" lvl="0" indent="0" algn="l" rtl="0">
              <a:spcBef>
                <a:spcPts val="0"/>
              </a:spcBef>
              <a:spcAft>
                <a:spcPts val="0"/>
              </a:spcAft>
              <a:buClr>
                <a:schemeClr val="dk1"/>
              </a:buClr>
              <a:buSzPts val="1400"/>
              <a:buFont typeface="Arial"/>
              <a:buNone/>
            </a:pPr>
            <a:endParaRPr sz="3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a:p>
        </p:txBody>
      </p:sp>
      <p:pic>
        <p:nvPicPr>
          <p:cNvPr id="169" name="Google Shape;169;p38"/>
          <p:cNvPicPr preferRelativeResize="0"/>
          <p:nvPr/>
        </p:nvPicPr>
        <p:blipFill>
          <a:blip r:embed="rId3">
            <a:alphaModFix/>
          </a:blip>
          <a:stretch>
            <a:fillRect/>
          </a:stretch>
        </p:blipFill>
        <p:spPr>
          <a:xfrm>
            <a:off x="2726887" y="814750"/>
            <a:ext cx="3690225" cy="3966600"/>
          </a:xfrm>
          <a:prstGeom prst="rect">
            <a:avLst/>
          </a:prstGeom>
          <a:noFill/>
          <a:ln>
            <a:noFill/>
          </a:ln>
        </p:spPr>
      </p:pic>
      <p:sp>
        <p:nvSpPr>
          <p:cNvPr id="170" name="Google Shape;170;p38"/>
          <p:cNvSpPr txBox="1"/>
          <p:nvPr/>
        </p:nvSpPr>
        <p:spPr>
          <a:xfrm>
            <a:off x="5383100" y="3803525"/>
            <a:ext cx="2322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“shredder” inDucer of CYP, UGT and P-gp enzymes</a:t>
            </a:r>
            <a:endParaRPr sz="35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a:p>
        </p:txBody>
      </p:sp>
      <p:sp>
        <p:nvSpPr>
          <p:cNvPr id="171" name="Google Shape;171;p38"/>
          <p:cNvSpPr txBox="1"/>
          <p:nvPr/>
        </p:nvSpPr>
        <p:spPr>
          <a:xfrm>
            <a:off x="3275319" y="1920645"/>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1"/>
                </a:solidFill>
              </a:rPr>
              <a:t>carbamazepine </a:t>
            </a:r>
            <a:endParaRPr sz="1600" b="1">
              <a:solidFill>
                <a:schemeClr val="dk1"/>
              </a:solidFill>
            </a:endParaRPr>
          </a:p>
          <a:p>
            <a:pPr marL="0" lvl="0" indent="0" algn="ctr" rtl="0">
              <a:spcBef>
                <a:spcPts val="0"/>
              </a:spcBef>
              <a:spcAft>
                <a:spcPts val="0"/>
              </a:spcAft>
              <a:buNone/>
            </a:pPr>
            <a:r>
              <a:rPr lang="en" sz="1600" b="1">
                <a:solidFill>
                  <a:schemeClr val="dk1"/>
                </a:solidFill>
              </a:rPr>
              <a:t>TEGRETOL</a:t>
            </a:r>
            <a:endParaRPr sz="1600" b="1">
              <a:solidFill>
                <a:schemeClr val="dk1"/>
              </a:solidFill>
            </a:endParaRPr>
          </a:p>
          <a:p>
            <a:pPr marL="0" lvl="0" indent="0" algn="l" rtl="0">
              <a:spcBef>
                <a:spcPts val="0"/>
              </a:spcBef>
              <a:spcAft>
                <a:spcPts val="0"/>
              </a:spcAft>
              <a:buClr>
                <a:schemeClr val="dk1"/>
              </a:buClr>
              <a:buSzPts val="1400"/>
              <a:buFont typeface="Arial"/>
              <a:buNone/>
            </a:pPr>
            <a:endParaRPr sz="23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300"/>
          </a:p>
        </p:txBody>
      </p:sp>
      <p:pic>
        <p:nvPicPr>
          <p:cNvPr id="172" name="Google Shape;172;p38" descr="Resultado de imagen para tiger"/>
          <p:cNvPicPr preferRelativeResize="0"/>
          <p:nvPr/>
        </p:nvPicPr>
        <p:blipFill rotWithShape="1">
          <a:blip r:embed="rId4">
            <a:alphaModFix/>
          </a:blip>
          <a:srcRect/>
          <a:stretch/>
        </p:blipFill>
        <p:spPr>
          <a:xfrm rot="-312027" flipH="1">
            <a:off x="8035076" y="174844"/>
            <a:ext cx="997536" cy="979390"/>
          </a:xfrm>
          <a:prstGeom prst="rect">
            <a:avLst/>
          </a:prstGeom>
          <a:noFill/>
          <a:ln>
            <a:noFill/>
          </a:ln>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9" descr="clipped result image"/>
          <p:cNvPicPr preferRelativeResize="0"/>
          <p:nvPr/>
        </p:nvPicPr>
        <p:blipFill rotWithShape="1">
          <a:blip r:embed="rId3">
            <a:alphaModFix/>
          </a:blip>
          <a:srcRect/>
          <a:stretch/>
        </p:blipFill>
        <p:spPr>
          <a:xfrm rot="-4039862">
            <a:off x="4655417" y="1433683"/>
            <a:ext cx="94656" cy="212641"/>
          </a:xfrm>
          <a:prstGeom prst="rect">
            <a:avLst/>
          </a:prstGeom>
          <a:noFill/>
          <a:ln>
            <a:noFill/>
          </a:ln>
        </p:spPr>
      </p:pic>
      <p:grpSp>
        <p:nvGrpSpPr>
          <p:cNvPr id="178" name="Google Shape;178;p39"/>
          <p:cNvGrpSpPr/>
          <p:nvPr/>
        </p:nvGrpSpPr>
        <p:grpSpPr>
          <a:xfrm>
            <a:off x="2997442" y="1875647"/>
            <a:ext cx="2959582" cy="2138473"/>
            <a:chOff x="354924" y="1925125"/>
            <a:chExt cx="3387025" cy="2447325"/>
          </a:xfrm>
        </p:grpSpPr>
        <p:pic>
          <p:nvPicPr>
            <p:cNvPr id="179" name="Google Shape;179;p39"/>
            <p:cNvPicPr preferRelativeResize="0"/>
            <p:nvPr/>
          </p:nvPicPr>
          <p:blipFill>
            <a:blip r:embed="rId4">
              <a:alphaModFix/>
            </a:blip>
            <a:stretch>
              <a:fillRect/>
            </a:stretch>
          </p:blipFill>
          <p:spPr>
            <a:xfrm>
              <a:off x="354924" y="1925125"/>
              <a:ext cx="3387025" cy="2447325"/>
            </a:xfrm>
            <a:prstGeom prst="rect">
              <a:avLst/>
            </a:prstGeom>
            <a:noFill/>
            <a:ln>
              <a:noFill/>
            </a:ln>
          </p:spPr>
        </p:pic>
        <p:sp>
          <p:nvSpPr>
            <p:cNvPr id="180" name="Google Shape;180;p39"/>
            <p:cNvSpPr txBox="1"/>
            <p:nvPr/>
          </p:nvSpPr>
          <p:spPr>
            <a:xfrm>
              <a:off x="766894" y="3106095"/>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rPr>
                <a:t>lamotrigine</a:t>
              </a:r>
              <a:endParaRPr sz="1200" b="1">
                <a:solidFill>
                  <a:schemeClr val="dk1"/>
                </a:solidFill>
              </a:endParaRPr>
            </a:p>
            <a:p>
              <a:pPr marL="0" lvl="0" indent="0" algn="ctr" rtl="0">
                <a:spcBef>
                  <a:spcPts val="0"/>
                </a:spcBef>
                <a:spcAft>
                  <a:spcPts val="0"/>
                </a:spcAft>
                <a:buNone/>
              </a:pPr>
              <a:r>
                <a:rPr lang="en" sz="1200" b="1">
                  <a:solidFill>
                    <a:schemeClr val="dk1"/>
                  </a:solidFill>
                </a:rPr>
                <a:t>LAMICTAL</a:t>
              </a:r>
              <a:endParaRPr sz="1200" b="1">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1200"/>
            </a:p>
          </p:txBody>
        </p:sp>
      </p:grpSp>
      <p:grpSp>
        <p:nvGrpSpPr>
          <p:cNvPr id="181" name="Google Shape;181;p39"/>
          <p:cNvGrpSpPr/>
          <p:nvPr/>
        </p:nvGrpSpPr>
        <p:grpSpPr>
          <a:xfrm>
            <a:off x="196800" y="1574912"/>
            <a:ext cx="2483965" cy="2589083"/>
            <a:chOff x="5376510" y="1337347"/>
            <a:chExt cx="2797572" cy="2915963"/>
          </a:xfrm>
        </p:grpSpPr>
        <p:grpSp>
          <p:nvGrpSpPr>
            <p:cNvPr id="182" name="Google Shape;182;p39"/>
            <p:cNvGrpSpPr/>
            <p:nvPr/>
          </p:nvGrpSpPr>
          <p:grpSpPr>
            <a:xfrm>
              <a:off x="5376510" y="1337347"/>
              <a:ext cx="2797572" cy="2915963"/>
              <a:chOff x="1500399" y="3009470"/>
              <a:chExt cx="1901300" cy="1981761"/>
            </a:xfrm>
          </p:grpSpPr>
          <p:grpSp>
            <p:nvGrpSpPr>
              <p:cNvPr id="183" name="Google Shape;183;p39"/>
              <p:cNvGrpSpPr/>
              <p:nvPr/>
            </p:nvGrpSpPr>
            <p:grpSpPr>
              <a:xfrm>
                <a:off x="1980476" y="3009470"/>
                <a:ext cx="654996" cy="547393"/>
                <a:chOff x="-3811898" y="296698"/>
                <a:chExt cx="3506400" cy="2585700"/>
              </a:xfrm>
            </p:grpSpPr>
            <p:sp>
              <p:nvSpPr>
                <p:cNvPr id="184" name="Google Shape;184;p39"/>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5" name="Google Shape;185;p39"/>
                <p:cNvGrpSpPr/>
                <p:nvPr/>
              </p:nvGrpSpPr>
              <p:grpSpPr>
                <a:xfrm>
                  <a:off x="-2876086" y="1193251"/>
                  <a:ext cx="1634417" cy="1662716"/>
                  <a:chOff x="-708549" y="-1713557"/>
                  <a:chExt cx="1634417" cy="2633379"/>
                </a:xfrm>
              </p:grpSpPr>
              <p:grpSp>
                <p:nvGrpSpPr>
                  <p:cNvPr id="186" name="Google Shape;186;p39"/>
                  <p:cNvGrpSpPr/>
                  <p:nvPr/>
                </p:nvGrpSpPr>
                <p:grpSpPr>
                  <a:xfrm>
                    <a:off x="-696683" y="-1104667"/>
                    <a:ext cx="1622550" cy="2024489"/>
                    <a:chOff x="-144233" y="2152883"/>
                    <a:chExt cx="1622550" cy="2024489"/>
                  </a:xfrm>
                </p:grpSpPr>
                <p:grpSp>
                  <p:nvGrpSpPr>
                    <p:cNvPr id="187" name="Google Shape;187;p39"/>
                    <p:cNvGrpSpPr/>
                    <p:nvPr/>
                  </p:nvGrpSpPr>
                  <p:grpSpPr>
                    <a:xfrm rot="-5400000">
                      <a:off x="-41842" y="2657213"/>
                      <a:ext cx="1424641" cy="1615677"/>
                      <a:chOff x="10901423" y="-15665848"/>
                      <a:chExt cx="4433990" cy="5845432"/>
                    </a:xfrm>
                  </p:grpSpPr>
                  <p:pic>
                    <p:nvPicPr>
                      <p:cNvPr id="188" name="Google Shape;188;p39" descr="clipped result image"/>
                      <p:cNvPicPr preferRelativeResize="0"/>
                      <p:nvPr/>
                    </p:nvPicPr>
                    <p:blipFill rotWithShape="1">
                      <a:blip r:embed="rId5">
                        <a:alphaModFix/>
                      </a:blip>
                      <a:srcRect/>
                      <a:stretch/>
                    </p:blipFill>
                    <p:spPr>
                      <a:xfrm>
                        <a:off x="12729472" y="-15665848"/>
                        <a:ext cx="2605942" cy="5834203"/>
                      </a:xfrm>
                      <a:prstGeom prst="rect">
                        <a:avLst/>
                      </a:prstGeom>
                      <a:noFill/>
                      <a:ln>
                        <a:noFill/>
                      </a:ln>
                    </p:spPr>
                  </p:pic>
                  <p:pic>
                    <p:nvPicPr>
                      <p:cNvPr id="189" name="Google Shape;189;p39" descr="clipped result image"/>
                      <p:cNvPicPr preferRelativeResize="0"/>
                      <p:nvPr/>
                    </p:nvPicPr>
                    <p:blipFill rotWithShape="1">
                      <a:blip r:embed="rId6">
                        <a:alphaModFix/>
                      </a:blip>
                      <a:srcRect/>
                      <a:stretch/>
                    </p:blipFill>
                    <p:spPr>
                      <a:xfrm>
                        <a:off x="10901423" y="-15654618"/>
                        <a:ext cx="2625389" cy="5834203"/>
                      </a:xfrm>
                      <a:prstGeom prst="rect">
                        <a:avLst/>
                      </a:prstGeom>
                      <a:noFill/>
                      <a:ln>
                        <a:noFill/>
                      </a:ln>
                    </p:spPr>
                  </p:pic>
                </p:grpSp>
                <p:pic>
                  <p:nvPicPr>
                    <p:cNvPr id="190" name="Google Shape;190;p39" descr="clipped result image"/>
                    <p:cNvPicPr preferRelativeResize="0"/>
                    <p:nvPr/>
                  </p:nvPicPr>
                  <p:blipFill rotWithShape="1">
                    <a:blip r:embed="rId7">
                      <a:alphaModFix/>
                    </a:blip>
                    <a:srcRect/>
                    <a:stretch/>
                  </p:blipFill>
                  <p:spPr>
                    <a:xfrm rot="-5400000">
                      <a:off x="243410" y="1765240"/>
                      <a:ext cx="837288" cy="1612574"/>
                    </a:xfrm>
                    <a:prstGeom prst="rect">
                      <a:avLst/>
                    </a:prstGeom>
                    <a:noFill/>
                    <a:ln>
                      <a:noFill/>
                    </a:ln>
                  </p:spPr>
                </p:pic>
              </p:grpSp>
              <p:pic>
                <p:nvPicPr>
                  <p:cNvPr id="191" name="Google Shape;191;p39" descr="clipped result image"/>
                  <p:cNvPicPr preferRelativeResize="0"/>
                  <p:nvPr/>
                </p:nvPicPr>
                <p:blipFill rotWithShape="1">
                  <a:blip r:embed="rId8">
                    <a:alphaModFix/>
                  </a:blip>
                  <a:srcRect/>
                  <a:stretch/>
                </p:blipFill>
                <p:spPr>
                  <a:xfrm rot="-5400000">
                    <a:off x="-320906" y="-2101200"/>
                    <a:ext cx="837288" cy="1612574"/>
                  </a:xfrm>
                  <a:prstGeom prst="rect">
                    <a:avLst/>
                  </a:prstGeom>
                  <a:noFill/>
                  <a:ln>
                    <a:noFill/>
                  </a:ln>
                </p:spPr>
              </p:pic>
            </p:grpSp>
          </p:grpSp>
          <p:grpSp>
            <p:nvGrpSpPr>
              <p:cNvPr id="192" name="Google Shape;192;p39"/>
              <p:cNvGrpSpPr/>
              <p:nvPr/>
            </p:nvGrpSpPr>
            <p:grpSpPr>
              <a:xfrm>
                <a:off x="1500399" y="3029902"/>
                <a:ext cx="1901300" cy="1961328"/>
                <a:chOff x="1500399" y="3029902"/>
                <a:chExt cx="1901300" cy="1961328"/>
              </a:xfrm>
            </p:grpSpPr>
            <p:pic>
              <p:nvPicPr>
                <p:cNvPr id="193" name="Google Shape;193;p39"/>
                <p:cNvPicPr preferRelativeResize="0"/>
                <p:nvPr/>
              </p:nvPicPr>
              <p:blipFill>
                <a:blip r:embed="rId9">
                  <a:alphaModFix/>
                </a:blip>
                <a:stretch>
                  <a:fillRect/>
                </a:stretch>
              </p:blipFill>
              <p:spPr>
                <a:xfrm>
                  <a:off x="1500399" y="3098155"/>
                  <a:ext cx="1901300" cy="1893076"/>
                </a:xfrm>
                <a:prstGeom prst="rect">
                  <a:avLst/>
                </a:prstGeom>
                <a:noFill/>
                <a:ln>
                  <a:noFill/>
                </a:ln>
              </p:spPr>
            </p:pic>
            <p:sp>
              <p:nvSpPr>
                <p:cNvPr id="194" name="Google Shape;194;p39"/>
                <p:cNvSpPr txBox="1"/>
                <p:nvPr/>
              </p:nvSpPr>
              <p:spPr>
                <a:xfrm>
                  <a:off x="2139366" y="3029902"/>
                  <a:ext cx="398100" cy="1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0000"/>
                      </a:solidFill>
                    </a:rPr>
                    <a:t>UGT</a:t>
                  </a:r>
                  <a:endParaRPr sz="1100" b="1">
                    <a:solidFill>
                      <a:srgbClr val="000000"/>
                    </a:solidFill>
                  </a:endParaRPr>
                </a:p>
                <a:p>
                  <a:pPr marL="0" lvl="0" indent="0" algn="l" rtl="0">
                    <a:spcBef>
                      <a:spcPts val="0"/>
                    </a:spcBef>
                    <a:spcAft>
                      <a:spcPts val="0"/>
                    </a:spcAft>
                    <a:buClr>
                      <a:srgbClr val="000000"/>
                    </a:buClr>
                    <a:buSzPts val="1400"/>
                    <a:buFont typeface="Arial"/>
                    <a:buNone/>
                  </a:pPr>
                  <a:endParaRPr sz="2800">
                    <a:solidFill>
                      <a:srgbClr val="000000"/>
                    </a:solidFill>
                  </a:endParaRPr>
                </a:p>
                <a:p>
                  <a:pPr marL="0" lvl="0" indent="0" algn="l" rtl="0">
                    <a:lnSpc>
                      <a:spcPct val="115000"/>
                    </a:lnSpc>
                    <a:spcBef>
                      <a:spcPts val="0"/>
                    </a:spcBef>
                    <a:spcAft>
                      <a:spcPts val="0"/>
                    </a:spcAft>
                    <a:buClr>
                      <a:srgbClr val="000000"/>
                    </a:buClr>
                    <a:buSzPts val="1200"/>
                    <a:buFont typeface="Arial"/>
                    <a:buNone/>
                  </a:pPr>
                  <a:endParaRPr sz="2800"/>
                </a:p>
              </p:txBody>
            </p:sp>
          </p:grpSp>
        </p:grpSp>
        <p:sp>
          <p:nvSpPr>
            <p:cNvPr id="195" name="Google Shape;195;p39"/>
            <p:cNvSpPr txBox="1"/>
            <p:nvPr/>
          </p:nvSpPr>
          <p:spPr>
            <a:xfrm>
              <a:off x="5981750" y="2571750"/>
              <a:ext cx="12984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000000"/>
                  </a:solidFill>
                </a:rPr>
                <a:t>valproate</a:t>
              </a:r>
              <a:endParaRPr sz="1200" b="1">
                <a:solidFill>
                  <a:srgbClr val="000000"/>
                </a:solidFill>
              </a:endParaRPr>
            </a:p>
            <a:p>
              <a:pPr marL="0" lvl="0" indent="0" algn="ctr" rtl="0">
                <a:spcBef>
                  <a:spcPts val="0"/>
                </a:spcBef>
                <a:spcAft>
                  <a:spcPts val="0"/>
                </a:spcAft>
                <a:buNone/>
              </a:pPr>
              <a:r>
                <a:rPr lang="en" sz="1200" b="1">
                  <a:solidFill>
                    <a:srgbClr val="000000"/>
                  </a:solidFill>
                </a:rPr>
                <a:t>DEPAKOTE</a:t>
              </a:r>
              <a:endParaRPr sz="1200" b="1">
                <a:solidFill>
                  <a:srgbClr val="000000"/>
                </a:solidFill>
              </a:endParaRPr>
            </a:p>
            <a:p>
              <a:pPr marL="0" lvl="0" indent="0" algn="l" rtl="0">
                <a:spcBef>
                  <a:spcPts val="0"/>
                </a:spcBef>
                <a:spcAft>
                  <a:spcPts val="0"/>
                </a:spcAft>
                <a:buClr>
                  <a:srgbClr val="000000"/>
                </a:buClr>
                <a:buSzPts val="1400"/>
                <a:buFont typeface="Arial"/>
                <a:buNone/>
              </a:pPr>
              <a:endParaRPr sz="1200">
                <a:solidFill>
                  <a:srgbClr val="000000"/>
                </a:solidFill>
              </a:endParaRPr>
            </a:p>
            <a:p>
              <a:pPr marL="0" lvl="0" indent="0" algn="l" rtl="0">
                <a:lnSpc>
                  <a:spcPct val="115000"/>
                </a:lnSpc>
                <a:spcBef>
                  <a:spcPts val="0"/>
                </a:spcBef>
                <a:spcAft>
                  <a:spcPts val="0"/>
                </a:spcAft>
                <a:buClr>
                  <a:srgbClr val="000000"/>
                </a:buClr>
                <a:buSzPts val="1200"/>
                <a:buFont typeface="Arial"/>
                <a:buNone/>
              </a:pPr>
              <a:endParaRPr sz="1200"/>
            </a:p>
          </p:txBody>
        </p:sp>
      </p:grpSp>
      <p:grpSp>
        <p:nvGrpSpPr>
          <p:cNvPr id="196" name="Google Shape;196;p39"/>
          <p:cNvGrpSpPr/>
          <p:nvPr/>
        </p:nvGrpSpPr>
        <p:grpSpPr>
          <a:xfrm>
            <a:off x="6160883" y="1891495"/>
            <a:ext cx="2876436" cy="3091850"/>
            <a:chOff x="1965075" y="-123864"/>
            <a:chExt cx="3222175" cy="3463482"/>
          </a:xfrm>
        </p:grpSpPr>
        <p:pic>
          <p:nvPicPr>
            <p:cNvPr id="197" name="Google Shape;197;p39"/>
            <p:cNvPicPr preferRelativeResize="0"/>
            <p:nvPr/>
          </p:nvPicPr>
          <p:blipFill>
            <a:blip r:embed="rId10">
              <a:alphaModFix/>
            </a:blip>
            <a:stretch>
              <a:fillRect/>
            </a:stretch>
          </p:blipFill>
          <p:spPr>
            <a:xfrm>
              <a:off x="1965075" y="-123864"/>
              <a:ext cx="3222175" cy="3463482"/>
            </a:xfrm>
            <a:prstGeom prst="rect">
              <a:avLst/>
            </a:prstGeom>
            <a:noFill/>
            <a:ln>
              <a:noFill/>
            </a:ln>
          </p:spPr>
        </p:pic>
        <p:sp>
          <p:nvSpPr>
            <p:cNvPr id="198" name="Google Shape;198;p39"/>
            <p:cNvSpPr txBox="1"/>
            <p:nvPr/>
          </p:nvSpPr>
          <p:spPr>
            <a:xfrm>
              <a:off x="2548253" y="845750"/>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sz="1200" b="1"/>
                <a:t>carbamazepine</a:t>
              </a:r>
              <a:endParaRPr sz="1200" b="1"/>
            </a:p>
            <a:p>
              <a:pPr marL="0" lvl="0" indent="0" algn="ctr" rtl="0">
                <a:spcBef>
                  <a:spcPts val="0"/>
                </a:spcBef>
                <a:spcAft>
                  <a:spcPts val="0"/>
                </a:spcAft>
                <a:buClr>
                  <a:srgbClr val="000000"/>
                </a:buClr>
                <a:buSzPts val="1400"/>
                <a:buFont typeface="Arial"/>
                <a:buNone/>
              </a:pPr>
              <a:r>
                <a:rPr lang="en" sz="1200" b="1"/>
                <a:t>TEGRETOL</a:t>
              </a:r>
              <a:endParaRPr sz="1200" b="1"/>
            </a:p>
            <a:p>
              <a:pPr marL="0" lvl="0" indent="0" algn="l" rtl="0">
                <a:lnSpc>
                  <a:spcPct val="115000"/>
                </a:lnSpc>
                <a:spcBef>
                  <a:spcPts val="0"/>
                </a:spcBef>
                <a:spcAft>
                  <a:spcPts val="0"/>
                </a:spcAft>
                <a:buClr>
                  <a:srgbClr val="000000"/>
                </a:buClr>
                <a:buSzPts val="1200"/>
                <a:buFont typeface="Arial"/>
                <a:buNone/>
              </a:pPr>
              <a:endParaRPr sz="1200"/>
            </a:p>
          </p:txBody>
        </p:sp>
      </p:grpSp>
      <p:pic>
        <p:nvPicPr>
          <p:cNvPr id="199" name="Google Shape;199;p39" descr="Resultado de imagen para tiger"/>
          <p:cNvPicPr preferRelativeResize="0"/>
          <p:nvPr/>
        </p:nvPicPr>
        <p:blipFill rotWithShape="1">
          <a:blip r:embed="rId11">
            <a:alphaModFix/>
          </a:blip>
          <a:srcRect/>
          <a:stretch/>
        </p:blipFill>
        <p:spPr>
          <a:xfrm rot="-312027" flipH="1">
            <a:off x="7002351" y="683844"/>
            <a:ext cx="997536" cy="979390"/>
          </a:xfrm>
          <a:prstGeom prst="rect">
            <a:avLst/>
          </a:prstGeom>
          <a:noFill/>
          <a:ln>
            <a:noFill/>
          </a:ln>
        </p:spPr>
      </p:pic>
      <p:grpSp>
        <p:nvGrpSpPr>
          <p:cNvPr id="200" name="Google Shape;200;p39"/>
          <p:cNvGrpSpPr/>
          <p:nvPr/>
        </p:nvGrpSpPr>
        <p:grpSpPr>
          <a:xfrm>
            <a:off x="3761774" y="558468"/>
            <a:ext cx="1320014" cy="1016440"/>
            <a:chOff x="766792" y="2138381"/>
            <a:chExt cx="2690063" cy="2071409"/>
          </a:xfrm>
        </p:grpSpPr>
        <p:grpSp>
          <p:nvGrpSpPr>
            <p:cNvPr id="201" name="Google Shape;201;p39"/>
            <p:cNvGrpSpPr/>
            <p:nvPr/>
          </p:nvGrpSpPr>
          <p:grpSpPr>
            <a:xfrm>
              <a:off x="766792" y="2138381"/>
              <a:ext cx="2690063" cy="2071409"/>
              <a:chOff x="6077928" y="3303336"/>
              <a:chExt cx="1398743" cy="1077064"/>
            </a:xfrm>
          </p:grpSpPr>
          <p:grpSp>
            <p:nvGrpSpPr>
              <p:cNvPr id="202" name="Google Shape;202;p39"/>
              <p:cNvGrpSpPr/>
              <p:nvPr/>
            </p:nvGrpSpPr>
            <p:grpSpPr>
              <a:xfrm>
                <a:off x="6077928" y="3303336"/>
                <a:ext cx="1398743" cy="937837"/>
                <a:chOff x="5619327" y="6680160"/>
                <a:chExt cx="1740163" cy="1166755"/>
              </a:xfrm>
            </p:grpSpPr>
            <p:pic>
              <p:nvPicPr>
                <p:cNvPr id="203" name="Google Shape;203;p39" descr="clipped result image"/>
                <p:cNvPicPr preferRelativeResize="0"/>
                <p:nvPr/>
              </p:nvPicPr>
              <p:blipFill rotWithShape="1">
                <a:blip r:embed="rId12">
                  <a:alphaModFix/>
                </a:blip>
                <a:srcRect l="28602" t="24642" b="13268"/>
                <a:stretch/>
              </p:blipFill>
              <p:spPr>
                <a:xfrm>
                  <a:off x="5945660" y="6923321"/>
                  <a:ext cx="1413830" cy="923593"/>
                </a:xfrm>
                <a:prstGeom prst="rect">
                  <a:avLst/>
                </a:prstGeom>
                <a:noFill/>
                <a:ln>
                  <a:noFill/>
                </a:ln>
              </p:spPr>
            </p:pic>
            <p:pic>
              <p:nvPicPr>
                <p:cNvPr id="204" name="Google Shape;204;p39"/>
                <p:cNvPicPr preferRelativeResize="0"/>
                <p:nvPr/>
              </p:nvPicPr>
              <p:blipFill rotWithShape="1">
                <a:blip r:embed="rId13">
                  <a:alphaModFix/>
                </a:blip>
                <a:srcRect/>
                <a:stretch/>
              </p:blipFill>
              <p:spPr>
                <a:xfrm>
                  <a:off x="5619327" y="6680160"/>
                  <a:ext cx="866543" cy="668044"/>
                </a:xfrm>
                <a:prstGeom prst="rect">
                  <a:avLst/>
                </a:prstGeom>
                <a:noFill/>
                <a:ln>
                  <a:noFill/>
                </a:ln>
              </p:spPr>
            </p:pic>
          </p:grpSp>
          <p:pic>
            <p:nvPicPr>
              <p:cNvPr id="205" name="Google Shape;205;p39"/>
              <p:cNvPicPr preferRelativeResize="0"/>
              <p:nvPr/>
            </p:nvPicPr>
            <p:blipFill>
              <a:blip r:embed="rId14">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206" name="Google Shape;206;p39"/>
              <p:cNvPicPr preferRelativeResize="0"/>
              <p:nvPr/>
            </p:nvPicPr>
            <p:blipFill>
              <a:blip r:embed="rId14">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207" name="Google Shape;207;p39"/>
              <p:cNvPicPr preferRelativeResize="0"/>
              <p:nvPr/>
            </p:nvPicPr>
            <p:blipFill>
              <a:blip r:embed="rId14">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208" name="Google Shape;208;p39"/>
            <p:cNvPicPr preferRelativeResize="0"/>
            <p:nvPr/>
          </p:nvPicPr>
          <p:blipFill>
            <a:blip r:embed="rId14">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209" name="Google Shape;209;p39"/>
          <p:cNvPicPr preferRelativeResize="0"/>
          <p:nvPr/>
        </p:nvPicPr>
        <p:blipFill>
          <a:blip r:embed="rId15">
            <a:alphaModFix/>
          </a:blip>
          <a:stretch>
            <a:fillRect/>
          </a:stretch>
        </p:blipFill>
        <p:spPr>
          <a:xfrm>
            <a:off x="589199" y="28750"/>
            <a:ext cx="1213850" cy="1346125"/>
          </a:xfrm>
          <a:prstGeom prst="rect">
            <a:avLst/>
          </a:prstGeom>
          <a:noFill/>
          <a:ln>
            <a:noFill/>
          </a:ln>
        </p:spPr>
      </p:pic>
      <p:cxnSp>
        <p:nvCxnSpPr>
          <p:cNvPr id="210" name="Google Shape;210;p39"/>
          <p:cNvCxnSpPr/>
          <p:nvPr/>
        </p:nvCxnSpPr>
        <p:spPr>
          <a:xfrm>
            <a:off x="2896975" y="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11" name="Google Shape;211;p39"/>
          <p:cNvCxnSpPr/>
          <p:nvPr/>
        </p:nvCxnSpPr>
        <p:spPr>
          <a:xfrm>
            <a:off x="6107350" y="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12" name="Google Shape;212;p39"/>
          <p:cNvCxnSpPr/>
          <p:nvPr/>
        </p:nvCxnSpPr>
        <p:spPr>
          <a:xfrm>
            <a:off x="4258425" y="2045325"/>
            <a:ext cx="0" cy="576600"/>
          </a:xfrm>
          <a:prstGeom prst="straightConnector1">
            <a:avLst/>
          </a:prstGeom>
          <a:noFill/>
          <a:ln w="9525" cap="flat" cmpd="sng">
            <a:solidFill>
              <a:schemeClr val="dk2"/>
            </a:solidFill>
            <a:prstDash val="solid"/>
            <a:round/>
            <a:headEnd type="none" w="med" len="med"/>
            <a:tailEnd type="triangle" w="med" len="med"/>
          </a:ln>
        </p:spPr>
      </p:cxnSp>
      <p:sp>
        <p:nvSpPr>
          <p:cNvPr id="213" name="Google Shape;213;p39"/>
          <p:cNvSpPr txBox="1"/>
          <p:nvPr/>
        </p:nvSpPr>
        <p:spPr>
          <a:xfrm>
            <a:off x="3895263" y="1733250"/>
            <a:ext cx="1213800" cy="6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rPr>
              <a:t>sensitive substrate (UGT1A4)</a:t>
            </a:r>
            <a:endParaRPr sz="900">
              <a:solidFill>
                <a:schemeClr val="dk1"/>
              </a:solidFill>
            </a:endParaRPr>
          </a:p>
          <a:p>
            <a:pPr marL="0" lvl="0" indent="0" algn="l" rtl="0">
              <a:spcBef>
                <a:spcPts val="0"/>
              </a:spcBef>
              <a:spcAft>
                <a:spcPts val="0"/>
              </a:spcAft>
              <a:buClr>
                <a:schemeClr val="dk1"/>
              </a:buClr>
              <a:buSzPts val="1400"/>
              <a:buFont typeface="Arial"/>
              <a:buNone/>
            </a:pPr>
            <a:endParaRPr sz="9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900"/>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40" descr="clipped result image"/>
          <p:cNvPicPr preferRelativeResize="0"/>
          <p:nvPr/>
        </p:nvPicPr>
        <p:blipFill rotWithShape="1">
          <a:blip r:embed="rId3">
            <a:alphaModFix/>
          </a:blip>
          <a:srcRect/>
          <a:stretch/>
        </p:blipFill>
        <p:spPr>
          <a:xfrm rot="-4039862">
            <a:off x="4655417" y="1433683"/>
            <a:ext cx="94656" cy="212641"/>
          </a:xfrm>
          <a:prstGeom prst="rect">
            <a:avLst/>
          </a:prstGeom>
          <a:noFill/>
          <a:ln>
            <a:noFill/>
          </a:ln>
        </p:spPr>
      </p:pic>
      <p:grpSp>
        <p:nvGrpSpPr>
          <p:cNvPr id="219" name="Google Shape;219;p40"/>
          <p:cNvGrpSpPr/>
          <p:nvPr/>
        </p:nvGrpSpPr>
        <p:grpSpPr>
          <a:xfrm>
            <a:off x="2997442" y="1875647"/>
            <a:ext cx="2959582" cy="2138473"/>
            <a:chOff x="354924" y="1925125"/>
            <a:chExt cx="3387025" cy="2447325"/>
          </a:xfrm>
        </p:grpSpPr>
        <p:pic>
          <p:nvPicPr>
            <p:cNvPr id="220" name="Google Shape;220;p40"/>
            <p:cNvPicPr preferRelativeResize="0"/>
            <p:nvPr/>
          </p:nvPicPr>
          <p:blipFill>
            <a:blip r:embed="rId4">
              <a:alphaModFix/>
            </a:blip>
            <a:stretch>
              <a:fillRect/>
            </a:stretch>
          </p:blipFill>
          <p:spPr>
            <a:xfrm>
              <a:off x="354924" y="1925125"/>
              <a:ext cx="3387025" cy="2447325"/>
            </a:xfrm>
            <a:prstGeom prst="rect">
              <a:avLst/>
            </a:prstGeom>
            <a:noFill/>
            <a:ln>
              <a:noFill/>
            </a:ln>
          </p:spPr>
        </p:pic>
        <p:sp>
          <p:nvSpPr>
            <p:cNvPr id="221" name="Google Shape;221;p40"/>
            <p:cNvSpPr txBox="1"/>
            <p:nvPr/>
          </p:nvSpPr>
          <p:spPr>
            <a:xfrm>
              <a:off x="766894" y="3106095"/>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rPr>
                <a:t>lamotrigine</a:t>
              </a:r>
              <a:endParaRPr sz="1200" b="1">
                <a:solidFill>
                  <a:schemeClr val="dk1"/>
                </a:solidFill>
              </a:endParaRPr>
            </a:p>
            <a:p>
              <a:pPr marL="0" lvl="0" indent="0" algn="ctr" rtl="0">
                <a:spcBef>
                  <a:spcPts val="0"/>
                </a:spcBef>
                <a:spcAft>
                  <a:spcPts val="0"/>
                </a:spcAft>
                <a:buNone/>
              </a:pPr>
              <a:r>
                <a:rPr lang="en" sz="1200" b="1">
                  <a:solidFill>
                    <a:schemeClr val="dk1"/>
                  </a:solidFill>
                </a:rPr>
                <a:t>LAMICTAL</a:t>
              </a:r>
              <a:endParaRPr sz="1200" b="1">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1200"/>
            </a:p>
          </p:txBody>
        </p:sp>
      </p:grpSp>
      <p:grpSp>
        <p:nvGrpSpPr>
          <p:cNvPr id="222" name="Google Shape;222;p40"/>
          <p:cNvGrpSpPr/>
          <p:nvPr/>
        </p:nvGrpSpPr>
        <p:grpSpPr>
          <a:xfrm>
            <a:off x="196800" y="1574912"/>
            <a:ext cx="2483965" cy="2589083"/>
            <a:chOff x="5376510" y="1337347"/>
            <a:chExt cx="2797572" cy="2915963"/>
          </a:xfrm>
        </p:grpSpPr>
        <p:grpSp>
          <p:nvGrpSpPr>
            <p:cNvPr id="223" name="Google Shape;223;p40"/>
            <p:cNvGrpSpPr/>
            <p:nvPr/>
          </p:nvGrpSpPr>
          <p:grpSpPr>
            <a:xfrm>
              <a:off x="5376510" y="1337347"/>
              <a:ext cx="2797572" cy="2915963"/>
              <a:chOff x="1500399" y="3009470"/>
              <a:chExt cx="1901300" cy="1981761"/>
            </a:xfrm>
          </p:grpSpPr>
          <p:grpSp>
            <p:nvGrpSpPr>
              <p:cNvPr id="224" name="Google Shape;224;p40"/>
              <p:cNvGrpSpPr/>
              <p:nvPr/>
            </p:nvGrpSpPr>
            <p:grpSpPr>
              <a:xfrm>
                <a:off x="1980476" y="3009470"/>
                <a:ext cx="654996" cy="547393"/>
                <a:chOff x="-3811898" y="296698"/>
                <a:chExt cx="3506400" cy="2585700"/>
              </a:xfrm>
            </p:grpSpPr>
            <p:sp>
              <p:nvSpPr>
                <p:cNvPr id="225" name="Google Shape;225;p40"/>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6" name="Google Shape;226;p40"/>
                <p:cNvGrpSpPr/>
                <p:nvPr/>
              </p:nvGrpSpPr>
              <p:grpSpPr>
                <a:xfrm>
                  <a:off x="-2876086" y="1193251"/>
                  <a:ext cx="1634417" cy="1662716"/>
                  <a:chOff x="-708549" y="-1713557"/>
                  <a:chExt cx="1634417" cy="2633379"/>
                </a:xfrm>
              </p:grpSpPr>
              <p:grpSp>
                <p:nvGrpSpPr>
                  <p:cNvPr id="227" name="Google Shape;227;p40"/>
                  <p:cNvGrpSpPr/>
                  <p:nvPr/>
                </p:nvGrpSpPr>
                <p:grpSpPr>
                  <a:xfrm>
                    <a:off x="-696683" y="-1104667"/>
                    <a:ext cx="1622550" cy="2024489"/>
                    <a:chOff x="-144233" y="2152883"/>
                    <a:chExt cx="1622550" cy="2024489"/>
                  </a:xfrm>
                </p:grpSpPr>
                <p:grpSp>
                  <p:nvGrpSpPr>
                    <p:cNvPr id="228" name="Google Shape;228;p40"/>
                    <p:cNvGrpSpPr/>
                    <p:nvPr/>
                  </p:nvGrpSpPr>
                  <p:grpSpPr>
                    <a:xfrm rot="-5400000">
                      <a:off x="-41842" y="2657213"/>
                      <a:ext cx="1424641" cy="1615677"/>
                      <a:chOff x="10901423" y="-15665848"/>
                      <a:chExt cx="4433990" cy="5845432"/>
                    </a:xfrm>
                  </p:grpSpPr>
                  <p:pic>
                    <p:nvPicPr>
                      <p:cNvPr id="229" name="Google Shape;229;p40" descr="clipped result image"/>
                      <p:cNvPicPr preferRelativeResize="0"/>
                      <p:nvPr/>
                    </p:nvPicPr>
                    <p:blipFill rotWithShape="1">
                      <a:blip r:embed="rId5">
                        <a:alphaModFix/>
                      </a:blip>
                      <a:srcRect/>
                      <a:stretch/>
                    </p:blipFill>
                    <p:spPr>
                      <a:xfrm>
                        <a:off x="12729472" y="-15665848"/>
                        <a:ext cx="2605942" cy="5834203"/>
                      </a:xfrm>
                      <a:prstGeom prst="rect">
                        <a:avLst/>
                      </a:prstGeom>
                      <a:noFill/>
                      <a:ln>
                        <a:noFill/>
                      </a:ln>
                    </p:spPr>
                  </p:pic>
                  <p:pic>
                    <p:nvPicPr>
                      <p:cNvPr id="230" name="Google Shape;230;p40" descr="clipped result image"/>
                      <p:cNvPicPr preferRelativeResize="0"/>
                      <p:nvPr/>
                    </p:nvPicPr>
                    <p:blipFill rotWithShape="1">
                      <a:blip r:embed="rId6">
                        <a:alphaModFix/>
                      </a:blip>
                      <a:srcRect/>
                      <a:stretch/>
                    </p:blipFill>
                    <p:spPr>
                      <a:xfrm>
                        <a:off x="10901423" y="-15654618"/>
                        <a:ext cx="2625389" cy="5834203"/>
                      </a:xfrm>
                      <a:prstGeom prst="rect">
                        <a:avLst/>
                      </a:prstGeom>
                      <a:noFill/>
                      <a:ln>
                        <a:noFill/>
                      </a:ln>
                    </p:spPr>
                  </p:pic>
                </p:grpSp>
                <p:pic>
                  <p:nvPicPr>
                    <p:cNvPr id="231" name="Google Shape;231;p40" descr="clipped result image"/>
                    <p:cNvPicPr preferRelativeResize="0"/>
                    <p:nvPr/>
                  </p:nvPicPr>
                  <p:blipFill rotWithShape="1">
                    <a:blip r:embed="rId7">
                      <a:alphaModFix/>
                    </a:blip>
                    <a:srcRect/>
                    <a:stretch/>
                  </p:blipFill>
                  <p:spPr>
                    <a:xfrm rot="-5400000">
                      <a:off x="243410" y="1765240"/>
                      <a:ext cx="837288" cy="1612574"/>
                    </a:xfrm>
                    <a:prstGeom prst="rect">
                      <a:avLst/>
                    </a:prstGeom>
                    <a:noFill/>
                    <a:ln>
                      <a:noFill/>
                    </a:ln>
                  </p:spPr>
                </p:pic>
              </p:grpSp>
              <p:pic>
                <p:nvPicPr>
                  <p:cNvPr id="232" name="Google Shape;232;p40" descr="clipped result image"/>
                  <p:cNvPicPr preferRelativeResize="0"/>
                  <p:nvPr/>
                </p:nvPicPr>
                <p:blipFill rotWithShape="1">
                  <a:blip r:embed="rId8">
                    <a:alphaModFix/>
                  </a:blip>
                  <a:srcRect/>
                  <a:stretch/>
                </p:blipFill>
                <p:spPr>
                  <a:xfrm rot="-5400000">
                    <a:off x="-320906" y="-2101200"/>
                    <a:ext cx="837288" cy="1612574"/>
                  </a:xfrm>
                  <a:prstGeom prst="rect">
                    <a:avLst/>
                  </a:prstGeom>
                  <a:noFill/>
                  <a:ln>
                    <a:noFill/>
                  </a:ln>
                </p:spPr>
              </p:pic>
            </p:grpSp>
          </p:grpSp>
          <p:grpSp>
            <p:nvGrpSpPr>
              <p:cNvPr id="233" name="Google Shape;233;p40"/>
              <p:cNvGrpSpPr/>
              <p:nvPr/>
            </p:nvGrpSpPr>
            <p:grpSpPr>
              <a:xfrm>
                <a:off x="1500399" y="3029902"/>
                <a:ext cx="1901300" cy="1961328"/>
                <a:chOff x="1500399" y="3029902"/>
                <a:chExt cx="1901300" cy="1961328"/>
              </a:xfrm>
            </p:grpSpPr>
            <p:pic>
              <p:nvPicPr>
                <p:cNvPr id="234" name="Google Shape;234;p40"/>
                <p:cNvPicPr preferRelativeResize="0"/>
                <p:nvPr/>
              </p:nvPicPr>
              <p:blipFill>
                <a:blip r:embed="rId9">
                  <a:alphaModFix/>
                </a:blip>
                <a:stretch>
                  <a:fillRect/>
                </a:stretch>
              </p:blipFill>
              <p:spPr>
                <a:xfrm>
                  <a:off x="1500399" y="3098155"/>
                  <a:ext cx="1901300" cy="1893076"/>
                </a:xfrm>
                <a:prstGeom prst="rect">
                  <a:avLst/>
                </a:prstGeom>
                <a:noFill/>
                <a:ln>
                  <a:noFill/>
                </a:ln>
              </p:spPr>
            </p:pic>
            <p:sp>
              <p:nvSpPr>
                <p:cNvPr id="235" name="Google Shape;235;p40"/>
                <p:cNvSpPr txBox="1"/>
                <p:nvPr/>
              </p:nvSpPr>
              <p:spPr>
                <a:xfrm>
                  <a:off x="2139366" y="3029902"/>
                  <a:ext cx="398100" cy="1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0000"/>
                      </a:solidFill>
                    </a:rPr>
                    <a:t>UGT</a:t>
                  </a:r>
                  <a:endParaRPr sz="1100" b="1">
                    <a:solidFill>
                      <a:srgbClr val="000000"/>
                    </a:solidFill>
                  </a:endParaRPr>
                </a:p>
                <a:p>
                  <a:pPr marL="0" lvl="0" indent="0" algn="l" rtl="0">
                    <a:spcBef>
                      <a:spcPts val="0"/>
                    </a:spcBef>
                    <a:spcAft>
                      <a:spcPts val="0"/>
                    </a:spcAft>
                    <a:buClr>
                      <a:srgbClr val="000000"/>
                    </a:buClr>
                    <a:buSzPts val="1400"/>
                    <a:buFont typeface="Arial"/>
                    <a:buNone/>
                  </a:pPr>
                  <a:endParaRPr sz="2800">
                    <a:solidFill>
                      <a:srgbClr val="000000"/>
                    </a:solidFill>
                  </a:endParaRPr>
                </a:p>
                <a:p>
                  <a:pPr marL="0" lvl="0" indent="0" algn="l" rtl="0">
                    <a:lnSpc>
                      <a:spcPct val="115000"/>
                    </a:lnSpc>
                    <a:spcBef>
                      <a:spcPts val="0"/>
                    </a:spcBef>
                    <a:spcAft>
                      <a:spcPts val="0"/>
                    </a:spcAft>
                    <a:buClr>
                      <a:srgbClr val="000000"/>
                    </a:buClr>
                    <a:buSzPts val="1200"/>
                    <a:buFont typeface="Arial"/>
                    <a:buNone/>
                  </a:pPr>
                  <a:endParaRPr sz="2800"/>
                </a:p>
              </p:txBody>
            </p:sp>
          </p:grpSp>
        </p:grpSp>
        <p:sp>
          <p:nvSpPr>
            <p:cNvPr id="236" name="Google Shape;236;p40"/>
            <p:cNvSpPr txBox="1"/>
            <p:nvPr/>
          </p:nvSpPr>
          <p:spPr>
            <a:xfrm>
              <a:off x="5981750" y="2571750"/>
              <a:ext cx="12984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000000"/>
                  </a:solidFill>
                </a:rPr>
                <a:t>valproate</a:t>
              </a:r>
              <a:endParaRPr sz="1200" b="1">
                <a:solidFill>
                  <a:srgbClr val="000000"/>
                </a:solidFill>
              </a:endParaRPr>
            </a:p>
            <a:p>
              <a:pPr marL="0" lvl="0" indent="0" algn="ctr" rtl="0">
                <a:spcBef>
                  <a:spcPts val="0"/>
                </a:spcBef>
                <a:spcAft>
                  <a:spcPts val="0"/>
                </a:spcAft>
                <a:buNone/>
              </a:pPr>
              <a:r>
                <a:rPr lang="en" sz="1200" b="1">
                  <a:solidFill>
                    <a:srgbClr val="000000"/>
                  </a:solidFill>
                </a:rPr>
                <a:t>DEPAKOTE</a:t>
              </a:r>
              <a:endParaRPr sz="1200" b="1">
                <a:solidFill>
                  <a:srgbClr val="000000"/>
                </a:solidFill>
              </a:endParaRPr>
            </a:p>
            <a:p>
              <a:pPr marL="0" lvl="0" indent="0" algn="l" rtl="0">
                <a:spcBef>
                  <a:spcPts val="0"/>
                </a:spcBef>
                <a:spcAft>
                  <a:spcPts val="0"/>
                </a:spcAft>
                <a:buClr>
                  <a:srgbClr val="000000"/>
                </a:buClr>
                <a:buSzPts val="1400"/>
                <a:buFont typeface="Arial"/>
                <a:buNone/>
              </a:pPr>
              <a:endParaRPr sz="1200">
                <a:solidFill>
                  <a:srgbClr val="000000"/>
                </a:solidFill>
              </a:endParaRPr>
            </a:p>
            <a:p>
              <a:pPr marL="0" lvl="0" indent="0" algn="l" rtl="0">
                <a:lnSpc>
                  <a:spcPct val="115000"/>
                </a:lnSpc>
                <a:spcBef>
                  <a:spcPts val="0"/>
                </a:spcBef>
                <a:spcAft>
                  <a:spcPts val="0"/>
                </a:spcAft>
                <a:buClr>
                  <a:srgbClr val="000000"/>
                </a:buClr>
                <a:buSzPts val="1200"/>
                <a:buFont typeface="Arial"/>
                <a:buNone/>
              </a:pPr>
              <a:endParaRPr sz="1200"/>
            </a:p>
          </p:txBody>
        </p:sp>
      </p:grpSp>
      <p:grpSp>
        <p:nvGrpSpPr>
          <p:cNvPr id="237" name="Google Shape;237;p40"/>
          <p:cNvGrpSpPr/>
          <p:nvPr/>
        </p:nvGrpSpPr>
        <p:grpSpPr>
          <a:xfrm>
            <a:off x="6160883" y="1891495"/>
            <a:ext cx="2876436" cy="3091850"/>
            <a:chOff x="1965075" y="-123864"/>
            <a:chExt cx="3222175" cy="3463482"/>
          </a:xfrm>
        </p:grpSpPr>
        <p:pic>
          <p:nvPicPr>
            <p:cNvPr id="238" name="Google Shape;238;p40"/>
            <p:cNvPicPr preferRelativeResize="0"/>
            <p:nvPr/>
          </p:nvPicPr>
          <p:blipFill>
            <a:blip r:embed="rId10">
              <a:alphaModFix/>
            </a:blip>
            <a:stretch>
              <a:fillRect/>
            </a:stretch>
          </p:blipFill>
          <p:spPr>
            <a:xfrm>
              <a:off x="1965075" y="-123864"/>
              <a:ext cx="3222175" cy="3463482"/>
            </a:xfrm>
            <a:prstGeom prst="rect">
              <a:avLst/>
            </a:prstGeom>
            <a:noFill/>
            <a:ln>
              <a:noFill/>
            </a:ln>
          </p:spPr>
        </p:pic>
        <p:sp>
          <p:nvSpPr>
            <p:cNvPr id="239" name="Google Shape;239;p40"/>
            <p:cNvSpPr txBox="1"/>
            <p:nvPr/>
          </p:nvSpPr>
          <p:spPr>
            <a:xfrm>
              <a:off x="2548253" y="845750"/>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sz="1200" b="1"/>
                <a:t>carbamazepine</a:t>
              </a:r>
              <a:endParaRPr sz="1200" b="1"/>
            </a:p>
            <a:p>
              <a:pPr marL="0" lvl="0" indent="0" algn="ctr" rtl="0">
                <a:spcBef>
                  <a:spcPts val="0"/>
                </a:spcBef>
                <a:spcAft>
                  <a:spcPts val="0"/>
                </a:spcAft>
                <a:buClr>
                  <a:srgbClr val="000000"/>
                </a:buClr>
                <a:buSzPts val="1400"/>
                <a:buFont typeface="Arial"/>
                <a:buNone/>
              </a:pPr>
              <a:r>
                <a:rPr lang="en" sz="1200" b="1"/>
                <a:t>TEGRETOL</a:t>
              </a:r>
              <a:endParaRPr sz="1200" b="1"/>
            </a:p>
            <a:p>
              <a:pPr marL="0" lvl="0" indent="0" algn="l" rtl="0">
                <a:lnSpc>
                  <a:spcPct val="115000"/>
                </a:lnSpc>
                <a:spcBef>
                  <a:spcPts val="0"/>
                </a:spcBef>
                <a:spcAft>
                  <a:spcPts val="0"/>
                </a:spcAft>
                <a:buClr>
                  <a:srgbClr val="000000"/>
                </a:buClr>
                <a:buSzPts val="1200"/>
                <a:buFont typeface="Arial"/>
                <a:buNone/>
              </a:pPr>
              <a:endParaRPr sz="1200"/>
            </a:p>
          </p:txBody>
        </p:sp>
      </p:grpSp>
      <p:pic>
        <p:nvPicPr>
          <p:cNvPr id="240" name="Google Shape;240;p40" descr="Resultado de imagen para tiger"/>
          <p:cNvPicPr preferRelativeResize="0"/>
          <p:nvPr/>
        </p:nvPicPr>
        <p:blipFill rotWithShape="1">
          <a:blip r:embed="rId11">
            <a:alphaModFix/>
          </a:blip>
          <a:srcRect/>
          <a:stretch/>
        </p:blipFill>
        <p:spPr>
          <a:xfrm rot="-312027" flipH="1">
            <a:off x="7002351" y="683844"/>
            <a:ext cx="997536" cy="979390"/>
          </a:xfrm>
          <a:prstGeom prst="rect">
            <a:avLst/>
          </a:prstGeom>
          <a:noFill/>
          <a:ln>
            <a:noFill/>
          </a:ln>
        </p:spPr>
      </p:pic>
      <p:grpSp>
        <p:nvGrpSpPr>
          <p:cNvPr id="241" name="Google Shape;241;p40"/>
          <p:cNvGrpSpPr/>
          <p:nvPr/>
        </p:nvGrpSpPr>
        <p:grpSpPr>
          <a:xfrm>
            <a:off x="3761774" y="558468"/>
            <a:ext cx="1320014" cy="1016440"/>
            <a:chOff x="766792" y="2138381"/>
            <a:chExt cx="2690063" cy="2071409"/>
          </a:xfrm>
        </p:grpSpPr>
        <p:grpSp>
          <p:nvGrpSpPr>
            <p:cNvPr id="242" name="Google Shape;242;p40"/>
            <p:cNvGrpSpPr/>
            <p:nvPr/>
          </p:nvGrpSpPr>
          <p:grpSpPr>
            <a:xfrm>
              <a:off x="766792" y="2138381"/>
              <a:ext cx="2690063" cy="2071409"/>
              <a:chOff x="6077928" y="3303336"/>
              <a:chExt cx="1398743" cy="1077064"/>
            </a:xfrm>
          </p:grpSpPr>
          <p:grpSp>
            <p:nvGrpSpPr>
              <p:cNvPr id="243" name="Google Shape;243;p40"/>
              <p:cNvGrpSpPr/>
              <p:nvPr/>
            </p:nvGrpSpPr>
            <p:grpSpPr>
              <a:xfrm>
                <a:off x="6077928" y="3303336"/>
                <a:ext cx="1398743" cy="937837"/>
                <a:chOff x="5619327" y="6680160"/>
                <a:chExt cx="1740163" cy="1166755"/>
              </a:xfrm>
            </p:grpSpPr>
            <p:pic>
              <p:nvPicPr>
                <p:cNvPr id="244" name="Google Shape;244;p40" descr="clipped result image"/>
                <p:cNvPicPr preferRelativeResize="0"/>
                <p:nvPr/>
              </p:nvPicPr>
              <p:blipFill rotWithShape="1">
                <a:blip r:embed="rId12">
                  <a:alphaModFix/>
                </a:blip>
                <a:srcRect l="28602" t="24642" b="13268"/>
                <a:stretch/>
              </p:blipFill>
              <p:spPr>
                <a:xfrm>
                  <a:off x="5945660" y="6923321"/>
                  <a:ext cx="1413830" cy="923593"/>
                </a:xfrm>
                <a:prstGeom prst="rect">
                  <a:avLst/>
                </a:prstGeom>
                <a:noFill/>
                <a:ln>
                  <a:noFill/>
                </a:ln>
              </p:spPr>
            </p:pic>
            <p:pic>
              <p:nvPicPr>
                <p:cNvPr id="245" name="Google Shape;245;p40"/>
                <p:cNvPicPr preferRelativeResize="0"/>
                <p:nvPr/>
              </p:nvPicPr>
              <p:blipFill rotWithShape="1">
                <a:blip r:embed="rId13">
                  <a:alphaModFix/>
                </a:blip>
                <a:srcRect/>
                <a:stretch/>
              </p:blipFill>
              <p:spPr>
                <a:xfrm>
                  <a:off x="5619327" y="6680160"/>
                  <a:ext cx="866543" cy="668044"/>
                </a:xfrm>
                <a:prstGeom prst="rect">
                  <a:avLst/>
                </a:prstGeom>
                <a:noFill/>
                <a:ln>
                  <a:noFill/>
                </a:ln>
              </p:spPr>
            </p:pic>
          </p:grpSp>
          <p:pic>
            <p:nvPicPr>
              <p:cNvPr id="246" name="Google Shape;246;p40"/>
              <p:cNvPicPr preferRelativeResize="0"/>
              <p:nvPr/>
            </p:nvPicPr>
            <p:blipFill>
              <a:blip r:embed="rId14">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247" name="Google Shape;247;p40"/>
              <p:cNvPicPr preferRelativeResize="0"/>
              <p:nvPr/>
            </p:nvPicPr>
            <p:blipFill>
              <a:blip r:embed="rId14">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248" name="Google Shape;248;p40"/>
              <p:cNvPicPr preferRelativeResize="0"/>
              <p:nvPr/>
            </p:nvPicPr>
            <p:blipFill>
              <a:blip r:embed="rId14">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249" name="Google Shape;249;p40"/>
            <p:cNvPicPr preferRelativeResize="0"/>
            <p:nvPr/>
          </p:nvPicPr>
          <p:blipFill>
            <a:blip r:embed="rId14">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250" name="Google Shape;250;p40"/>
          <p:cNvPicPr preferRelativeResize="0"/>
          <p:nvPr/>
        </p:nvPicPr>
        <p:blipFill>
          <a:blip r:embed="rId15">
            <a:alphaModFix/>
          </a:blip>
          <a:stretch>
            <a:fillRect/>
          </a:stretch>
        </p:blipFill>
        <p:spPr>
          <a:xfrm>
            <a:off x="589199" y="28750"/>
            <a:ext cx="1213850" cy="1346125"/>
          </a:xfrm>
          <a:prstGeom prst="rect">
            <a:avLst/>
          </a:prstGeom>
          <a:noFill/>
          <a:ln>
            <a:noFill/>
          </a:ln>
        </p:spPr>
      </p:pic>
      <p:cxnSp>
        <p:nvCxnSpPr>
          <p:cNvPr id="251" name="Google Shape;251;p40"/>
          <p:cNvCxnSpPr/>
          <p:nvPr/>
        </p:nvCxnSpPr>
        <p:spPr>
          <a:xfrm>
            <a:off x="2896975" y="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2" name="Google Shape;252;p40"/>
          <p:cNvCxnSpPr/>
          <p:nvPr/>
        </p:nvCxnSpPr>
        <p:spPr>
          <a:xfrm>
            <a:off x="6107350" y="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3" name="Google Shape;253;p40"/>
          <p:cNvCxnSpPr/>
          <p:nvPr/>
        </p:nvCxnSpPr>
        <p:spPr>
          <a:xfrm>
            <a:off x="4258425" y="2045325"/>
            <a:ext cx="0" cy="576600"/>
          </a:xfrm>
          <a:prstGeom prst="straightConnector1">
            <a:avLst/>
          </a:prstGeom>
          <a:noFill/>
          <a:ln w="9525" cap="flat" cmpd="sng">
            <a:solidFill>
              <a:schemeClr val="dk2"/>
            </a:solidFill>
            <a:prstDash val="solid"/>
            <a:round/>
            <a:headEnd type="none" w="med" len="med"/>
            <a:tailEnd type="triangle" w="med" len="med"/>
          </a:ln>
        </p:spPr>
      </p:cxnSp>
      <p:sp>
        <p:nvSpPr>
          <p:cNvPr id="254" name="Google Shape;254;p40"/>
          <p:cNvSpPr txBox="1"/>
          <p:nvPr/>
        </p:nvSpPr>
        <p:spPr>
          <a:xfrm>
            <a:off x="3895263" y="1733250"/>
            <a:ext cx="1213800" cy="6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rPr>
              <a:t>sensitive substrate (UGT1A4)</a:t>
            </a:r>
            <a:endParaRPr sz="900">
              <a:solidFill>
                <a:schemeClr val="dk1"/>
              </a:solidFill>
            </a:endParaRPr>
          </a:p>
          <a:p>
            <a:pPr marL="0" lvl="0" indent="0" algn="l" rtl="0">
              <a:spcBef>
                <a:spcPts val="0"/>
              </a:spcBef>
              <a:spcAft>
                <a:spcPts val="0"/>
              </a:spcAft>
              <a:buClr>
                <a:schemeClr val="dk1"/>
              </a:buClr>
              <a:buSzPts val="1400"/>
              <a:buFont typeface="Arial"/>
              <a:buNone/>
            </a:pPr>
            <a:endParaRPr sz="9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900"/>
          </a:p>
        </p:txBody>
      </p:sp>
      <p:sp>
        <p:nvSpPr>
          <p:cNvPr id="255" name="Google Shape;255;p40"/>
          <p:cNvSpPr/>
          <p:nvPr/>
        </p:nvSpPr>
        <p:spPr>
          <a:xfrm>
            <a:off x="63025" y="1935700"/>
            <a:ext cx="889200" cy="8541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6257675" y="1906575"/>
            <a:ext cx="889200" cy="8541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3085188" y="1935700"/>
            <a:ext cx="889200" cy="8541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43"/>
          <p:cNvPicPr preferRelativeResize="0"/>
          <p:nvPr/>
        </p:nvPicPr>
        <p:blipFill rotWithShape="1">
          <a:blip r:embed="rId3">
            <a:alphaModFix/>
          </a:blip>
          <a:srcRect t="10650"/>
          <a:stretch/>
        </p:blipFill>
        <p:spPr>
          <a:xfrm>
            <a:off x="352625" y="977844"/>
            <a:ext cx="4261250" cy="3973525"/>
          </a:xfrm>
          <a:prstGeom prst="rect">
            <a:avLst/>
          </a:prstGeom>
          <a:noFill/>
          <a:ln>
            <a:noFill/>
          </a:ln>
        </p:spPr>
      </p:pic>
      <p:pic>
        <p:nvPicPr>
          <p:cNvPr id="226" name="Google Shape;226;p43"/>
          <p:cNvPicPr preferRelativeResize="0"/>
          <p:nvPr/>
        </p:nvPicPr>
        <p:blipFill rotWithShape="1">
          <a:blip r:embed="rId4">
            <a:alphaModFix/>
          </a:blip>
          <a:srcRect t="12945"/>
          <a:stretch/>
        </p:blipFill>
        <p:spPr>
          <a:xfrm>
            <a:off x="4790126" y="993743"/>
            <a:ext cx="4050426" cy="3038925"/>
          </a:xfrm>
          <a:prstGeom prst="rect">
            <a:avLst/>
          </a:prstGeom>
          <a:noFill/>
          <a:ln>
            <a:noFill/>
          </a:ln>
        </p:spPr>
      </p:pic>
      <p:sp>
        <p:nvSpPr>
          <p:cNvPr id="227" name="Google Shape;227;p43"/>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3"/>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Neuroscience-based Nomenclature</a:t>
            </a:r>
            <a:endParaRPr sz="2400">
              <a:solidFill>
                <a:srgbClr val="3D85C6"/>
              </a:solidFill>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1" descr="clipped result image"/>
          <p:cNvPicPr preferRelativeResize="0"/>
          <p:nvPr/>
        </p:nvPicPr>
        <p:blipFill rotWithShape="1">
          <a:blip r:embed="rId3">
            <a:alphaModFix/>
          </a:blip>
          <a:srcRect/>
          <a:stretch/>
        </p:blipFill>
        <p:spPr>
          <a:xfrm rot="-4039862">
            <a:off x="4655417" y="1433683"/>
            <a:ext cx="94656" cy="212641"/>
          </a:xfrm>
          <a:prstGeom prst="rect">
            <a:avLst/>
          </a:prstGeom>
          <a:noFill/>
          <a:ln>
            <a:noFill/>
          </a:ln>
        </p:spPr>
      </p:pic>
      <p:grpSp>
        <p:nvGrpSpPr>
          <p:cNvPr id="263" name="Google Shape;263;p41"/>
          <p:cNvGrpSpPr/>
          <p:nvPr/>
        </p:nvGrpSpPr>
        <p:grpSpPr>
          <a:xfrm>
            <a:off x="2997442" y="1875647"/>
            <a:ext cx="2959582" cy="2138473"/>
            <a:chOff x="354924" y="1925125"/>
            <a:chExt cx="3387025" cy="2447325"/>
          </a:xfrm>
        </p:grpSpPr>
        <p:pic>
          <p:nvPicPr>
            <p:cNvPr id="264" name="Google Shape;264;p41"/>
            <p:cNvPicPr preferRelativeResize="0"/>
            <p:nvPr/>
          </p:nvPicPr>
          <p:blipFill>
            <a:blip r:embed="rId4">
              <a:alphaModFix/>
            </a:blip>
            <a:stretch>
              <a:fillRect/>
            </a:stretch>
          </p:blipFill>
          <p:spPr>
            <a:xfrm>
              <a:off x="354924" y="1925125"/>
              <a:ext cx="3387025" cy="2447325"/>
            </a:xfrm>
            <a:prstGeom prst="rect">
              <a:avLst/>
            </a:prstGeom>
            <a:noFill/>
            <a:ln>
              <a:noFill/>
            </a:ln>
          </p:spPr>
        </p:pic>
        <p:sp>
          <p:nvSpPr>
            <p:cNvPr id="265" name="Google Shape;265;p41"/>
            <p:cNvSpPr txBox="1"/>
            <p:nvPr/>
          </p:nvSpPr>
          <p:spPr>
            <a:xfrm>
              <a:off x="766894" y="3106095"/>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rPr>
                <a:t>lamotrigine</a:t>
              </a:r>
              <a:endParaRPr sz="1200" b="1">
                <a:solidFill>
                  <a:schemeClr val="dk1"/>
                </a:solidFill>
              </a:endParaRPr>
            </a:p>
            <a:p>
              <a:pPr marL="0" lvl="0" indent="0" algn="ctr" rtl="0">
                <a:spcBef>
                  <a:spcPts val="0"/>
                </a:spcBef>
                <a:spcAft>
                  <a:spcPts val="0"/>
                </a:spcAft>
                <a:buNone/>
              </a:pPr>
              <a:r>
                <a:rPr lang="en" sz="1200" b="1">
                  <a:solidFill>
                    <a:schemeClr val="dk1"/>
                  </a:solidFill>
                </a:rPr>
                <a:t>LAMICTAL</a:t>
              </a:r>
              <a:endParaRPr sz="1200" b="1">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1200"/>
            </a:p>
          </p:txBody>
        </p:sp>
      </p:grpSp>
      <p:grpSp>
        <p:nvGrpSpPr>
          <p:cNvPr id="266" name="Google Shape;266;p41"/>
          <p:cNvGrpSpPr/>
          <p:nvPr/>
        </p:nvGrpSpPr>
        <p:grpSpPr>
          <a:xfrm>
            <a:off x="196800" y="1574912"/>
            <a:ext cx="2483965" cy="2589083"/>
            <a:chOff x="5376510" y="1337347"/>
            <a:chExt cx="2797572" cy="2915963"/>
          </a:xfrm>
        </p:grpSpPr>
        <p:grpSp>
          <p:nvGrpSpPr>
            <p:cNvPr id="267" name="Google Shape;267;p41"/>
            <p:cNvGrpSpPr/>
            <p:nvPr/>
          </p:nvGrpSpPr>
          <p:grpSpPr>
            <a:xfrm>
              <a:off x="5376510" y="1337347"/>
              <a:ext cx="2797572" cy="2915963"/>
              <a:chOff x="1500399" y="3009470"/>
              <a:chExt cx="1901300" cy="1981761"/>
            </a:xfrm>
          </p:grpSpPr>
          <p:grpSp>
            <p:nvGrpSpPr>
              <p:cNvPr id="268" name="Google Shape;268;p41"/>
              <p:cNvGrpSpPr/>
              <p:nvPr/>
            </p:nvGrpSpPr>
            <p:grpSpPr>
              <a:xfrm>
                <a:off x="1980476" y="3009470"/>
                <a:ext cx="654996" cy="547393"/>
                <a:chOff x="-3811898" y="296698"/>
                <a:chExt cx="3506400" cy="2585700"/>
              </a:xfrm>
            </p:grpSpPr>
            <p:sp>
              <p:nvSpPr>
                <p:cNvPr id="269" name="Google Shape;269;p41"/>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0" name="Google Shape;270;p41"/>
                <p:cNvGrpSpPr/>
                <p:nvPr/>
              </p:nvGrpSpPr>
              <p:grpSpPr>
                <a:xfrm>
                  <a:off x="-2876086" y="1193251"/>
                  <a:ext cx="1634417" cy="1662716"/>
                  <a:chOff x="-708549" y="-1713557"/>
                  <a:chExt cx="1634417" cy="2633379"/>
                </a:xfrm>
              </p:grpSpPr>
              <p:grpSp>
                <p:nvGrpSpPr>
                  <p:cNvPr id="271" name="Google Shape;271;p41"/>
                  <p:cNvGrpSpPr/>
                  <p:nvPr/>
                </p:nvGrpSpPr>
                <p:grpSpPr>
                  <a:xfrm>
                    <a:off x="-696683" y="-1104667"/>
                    <a:ext cx="1622550" cy="2024489"/>
                    <a:chOff x="-144233" y="2152883"/>
                    <a:chExt cx="1622550" cy="2024489"/>
                  </a:xfrm>
                </p:grpSpPr>
                <p:grpSp>
                  <p:nvGrpSpPr>
                    <p:cNvPr id="272" name="Google Shape;272;p41"/>
                    <p:cNvGrpSpPr/>
                    <p:nvPr/>
                  </p:nvGrpSpPr>
                  <p:grpSpPr>
                    <a:xfrm rot="-5400000">
                      <a:off x="-41842" y="2657213"/>
                      <a:ext cx="1424641" cy="1615677"/>
                      <a:chOff x="10901423" y="-15665848"/>
                      <a:chExt cx="4433990" cy="5845432"/>
                    </a:xfrm>
                  </p:grpSpPr>
                  <p:pic>
                    <p:nvPicPr>
                      <p:cNvPr id="273" name="Google Shape;273;p41" descr="clipped result image"/>
                      <p:cNvPicPr preferRelativeResize="0"/>
                      <p:nvPr/>
                    </p:nvPicPr>
                    <p:blipFill rotWithShape="1">
                      <a:blip r:embed="rId5">
                        <a:alphaModFix/>
                      </a:blip>
                      <a:srcRect/>
                      <a:stretch/>
                    </p:blipFill>
                    <p:spPr>
                      <a:xfrm>
                        <a:off x="12729472" y="-15665848"/>
                        <a:ext cx="2605942" cy="5834203"/>
                      </a:xfrm>
                      <a:prstGeom prst="rect">
                        <a:avLst/>
                      </a:prstGeom>
                      <a:noFill/>
                      <a:ln>
                        <a:noFill/>
                      </a:ln>
                    </p:spPr>
                  </p:pic>
                  <p:pic>
                    <p:nvPicPr>
                      <p:cNvPr id="274" name="Google Shape;274;p41" descr="clipped result image"/>
                      <p:cNvPicPr preferRelativeResize="0"/>
                      <p:nvPr/>
                    </p:nvPicPr>
                    <p:blipFill rotWithShape="1">
                      <a:blip r:embed="rId6">
                        <a:alphaModFix/>
                      </a:blip>
                      <a:srcRect/>
                      <a:stretch/>
                    </p:blipFill>
                    <p:spPr>
                      <a:xfrm>
                        <a:off x="10901423" y="-15654618"/>
                        <a:ext cx="2625389" cy="5834203"/>
                      </a:xfrm>
                      <a:prstGeom prst="rect">
                        <a:avLst/>
                      </a:prstGeom>
                      <a:noFill/>
                      <a:ln>
                        <a:noFill/>
                      </a:ln>
                    </p:spPr>
                  </p:pic>
                </p:grpSp>
                <p:pic>
                  <p:nvPicPr>
                    <p:cNvPr id="275" name="Google Shape;275;p41" descr="clipped result image"/>
                    <p:cNvPicPr preferRelativeResize="0"/>
                    <p:nvPr/>
                  </p:nvPicPr>
                  <p:blipFill rotWithShape="1">
                    <a:blip r:embed="rId7">
                      <a:alphaModFix/>
                    </a:blip>
                    <a:srcRect/>
                    <a:stretch/>
                  </p:blipFill>
                  <p:spPr>
                    <a:xfrm rot="-5400000">
                      <a:off x="243410" y="1765240"/>
                      <a:ext cx="837288" cy="1612574"/>
                    </a:xfrm>
                    <a:prstGeom prst="rect">
                      <a:avLst/>
                    </a:prstGeom>
                    <a:noFill/>
                    <a:ln>
                      <a:noFill/>
                    </a:ln>
                  </p:spPr>
                </p:pic>
              </p:grpSp>
              <p:pic>
                <p:nvPicPr>
                  <p:cNvPr id="276" name="Google Shape;276;p41" descr="clipped result image"/>
                  <p:cNvPicPr preferRelativeResize="0"/>
                  <p:nvPr/>
                </p:nvPicPr>
                <p:blipFill rotWithShape="1">
                  <a:blip r:embed="rId8">
                    <a:alphaModFix/>
                  </a:blip>
                  <a:srcRect/>
                  <a:stretch/>
                </p:blipFill>
                <p:spPr>
                  <a:xfrm rot="-5400000">
                    <a:off x="-320906" y="-2101200"/>
                    <a:ext cx="837288" cy="1612574"/>
                  </a:xfrm>
                  <a:prstGeom prst="rect">
                    <a:avLst/>
                  </a:prstGeom>
                  <a:noFill/>
                  <a:ln>
                    <a:noFill/>
                  </a:ln>
                </p:spPr>
              </p:pic>
            </p:grpSp>
          </p:grpSp>
          <p:grpSp>
            <p:nvGrpSpPr>
              <p:cNvPr id="277" name="Google Shape;277;p41"/>
              <p:cNvGrpSpPr/>
              <p:nvPr/>
            </p:nvGrpSpPr>
            <p:grpSpPr>
              <a:xfrm>
                <a:off x="1500399" y="3029902"/>
                <a:ext cx="1901300" cy="1961328"/>
                <a:chOff x="1500399" y="3029902"/>
                <a:chExt cx="1901300" cy="1961328"/>
              </a:xfrm>
            </p:grpSpPr>
            <p:pic>
              <p:nvPicPr>
                <p:cNvPr id="278" name="Google Shape;278;p41"/>
                <p:cNvPicPr preferRelativeResize="0"/>
                <p:nvPr/>
              </p:nvPicPr>
              <p:blipFill>
                <a:blip r:embed="rId9">
                  <a:alphaModFix/>
                </a:blip>
                <a:stretch>
                  <a:fillRect/>
                </a:stretch>
              </p:blipFill>
              <p:spPr>
                <a:xfrm>
                  <a:off x="1500399" y="3098155"/>
                  <a:ext cx="1901300" cy="1893076"/>
                </a:xfrm>
                <a:prstGeom prst="rect">
                  <a:avLst/>
                </a:prstGeom>
                <a:noFill/>
                <a:ln>
                  <a:noFill/>
                </a:ln>
              </p:spPr>
            </p:pic>
            <p:sp>
              <p:nvSpPr>
                <p:cNvPr id="279" name="Google Shape;279;p41"/>
                <p:cNvSpPr txBox="1"/>
                <p:nvPr/>
              </p:nvSpPr>
              <p:spPr>
                <a:xfrm>
                  <a:off x="2139366" y="3029902"/>
                  <a:ext cx="398100" cy="1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0000"/>
                      </a:solidFill>
                    </a:rPr>
                    <a:t>UGT</a:t>
                  </a:r>
                  <a:endParaRPr sz="1100" b="1">
                    <a:solidFill>
                      <a:srgbClr val="000000"/>
                    </a:solidFill>
                  </a:endParaRPr>
                </a:p>
                <a:p>
                  <a:pPr marL="0" lvl="0" indent="0" algn="l" rtl="0">
                    <a:spcBef>
                      <a:spcPts val="0"/>
                    </a:spcBef>
                    <a:spcAft>
                      <a:spcPts val="0"/>
                    </a:spcAft>
                    <a:buClr>
                      <a:srgbClr val="000000"/>
                    </a:buClr>
                    <a:buSzPts val="1400"/>
                    <a:buFont typeface="Arial"/>
                    <a:buNone/>
                  </a:pPr>
                  <a:endParaRPr sz="2800">
                    <a:solidFill>
                      <a:srgbClr val="000000"/>
                    </a:solidFill>
                  </a:endParaRPr>
                </a:p>
                <a:p>
                  <a:pPr marL="0" lvl="0" indent="0" algn="l" rtl="0">
                    <a:lnSpc>
                      <a:spcPct val="115000"/>
                    </a:lnSpc>
                    <a:spcBef>
                      <a:spcPts val="0"/>
                    </a:spcBef>
                    <a:spcAft>
                      <a:spcPts val="0"/>
                    </a:spcAft>
                    <a:buClr>
                      <a:srgbClr val="000000"/>
                    </a:buClr>
                    <a:buSzPts val="1200"/>
                    <a:buFont typeface="Arial"/>
                    <a:buNone/>
                  </a:pPr>
                  <a:endParaRPr sz="2800"/>
                </a:p>
              </p:txBody>
            </p:sp>
          </p:grpSp>
        </p:grpSp>
        <p:sp>
          <p:nvSpPr>
            <p:cNvPr id="280" name="Google Shape;280;p41"/>
            <p:cNvSpPr txBox="1"/>
            <p:nvPr/>
          </p:nvSpPr>
          <p:spPr>
            <a:xfrm>
              <a:off x="5981750" y="2571750"/>
              <a:ext cx="12984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000000"/>
                  </a:solidFill>
                </a:rPr>
                <a:t>valproate</a:t>
              </a:r>
              <a:endParaRPr sz="1200" b="1">
                <a:solidFill>
                  <a:srgbClr val="000000"/>
                </a:solidFill>
              </a:endParaRPr>
            </a:p>
            <a:p>
              <a:pPr marL="0" lvl="0" indent="0" algn="ctr" rtl="0">
                <a:spcBef>
                  <a:spcPts val="0"/>
                </a:spcBef>
                <a:spcAft>
                  <a:spcPts val="0"/>
                </a:spcAft>
                <a:buNone/>
              </a:pPr>
              <a:r>
                <a:rPr lang="en" sz="1200" b="1">
                  <a:solidFill>
                    <a:srgbClr val="000000"/>
                  </a:solidFill>
                </a:rPr>
                <a:t>DEPAKOTE</a:t>
              </a:r>
              <a:endParaRPr sz="1200" b="1">
                <a:solidFill>
                  <a:srgbClr val="000000"/>
                </a:solidFill>
              </a:endParaRPr>
            </a:p>
            <a:p>
              <a:pPr marL="0" lvl="0" indent="0" algn="l" rtl="0">
                <a:spcBef>
                  <a:spcPts val="0"/>
                </a:spcBef>
                <a:spcAft>
                  <a:spcPts val="0"/>
                </a:spcAft>
                <a:buClr>
                  <a:srgbClr val="000000"/>
                </a:buClr>
                <a:buSzPts val="1400"/>
                <a:buFont typeface="Arial"/>
                <a:buNone/>
              </a:pPr>
              <a:endParaRPr sz="1200">
                <a:solidFill>
                  <a:srgbClr val="000000"/>
                </a:solidFill>
              </a:endParaRPr>
            </a:p>
            <a:p>
              <a:pPr marL="0" lvl="0" indent="0" algn="l" rtl="0">
                <a:lnSpc>
                  <a:spcPct val="115000"/>
                </a:lnSpc>
                <a:spcBef>
                  <a:spcPts val="0"/>
                </a:spcBef>
                <a:spcAft>
                  <a:spcPts val="0"/>
                </a:spcAft>
                <a:buClr>
                  <a:srgbClr val="000000"/>
                </a:buClr>
                <a:buSzPts val="1200"/>
                <a:buFont typeface="Arial"/>
                <a:buNone/>
              </a:pPr>
              <a:endParaRPr sz="1200"/>
            </a:p>
          </p:txBody>
        </p:sp>
      </p:grpSp>
      <p:grpSp>
        <p:nvGrpSpPr>
          <p:cNvPr id="281" name="Google Shape;281;p41"/>
          <p:cNvGrpSpPr/>
          <p:nvPr/>
        </p:nvGrpSpPr>
        <p:grpSpPr>
          <a:xfrm>
            <a:off x="6160883" y="1891495"/>
            <a:ext cx="2876436" cy="3091850"/>
            <a:chOff x="1965075" y="-123864"/>
            <a:chExt cx="3222175" cy="3463482"/>
          </a:xfrm>
        </p:grpSpPr>
        <p:pic>
          <p:nvPicPr>
            <p:cNvPr id="282" name="Google Shape;282;p41"/>
            <p:cNvPicPr preferRelativeResize="0"/>
            <p:nvPr/>
          </p:nvPicPr>
          <p:blipFill>
            <a:blip r:embed="rId10">
              <a:alphaModFix/>
            </a:blip>
            <a:stretch>
              <a:fillRect/>
            </a:stretch>
          </p:blipFill>
          <p:spPr>
            <a:xfrm>
              <a:off x="1965075" y="-123864"/>
              <a:ext cx="3222175" cy="3463482"/>
            </a:xfrm>
            <a:prstGeom prst="rect">
              <a:avLst/>
            </a:prstGeom>
            <a:noFill/>
            <a:ln>
              <a:noFill/>
            </a:ln>
          </p:spPr>
        </p:pic>
        <p:sp>
          <p:nvSpPr>
            <p:cNvPr id="283" name="Google Shape;283;p41"/>
            <p:cNvSpPr txBox="1"/>
            <p:nvPr/>
          </p:nvSpPr>
          <p:spPr>
            <a:xfrm>
              <a:off x="2548253" y="845750"/>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sz="1200" b="1"/>
                <a:t>carbamazepine</a:t>
              </a:r>
              <a:endParaRPr sz="1200" b="1"/>
            </a:p>
            <a:p>
              <a:pPr marL="0" lvl="0" indent="0" algn="ctr" rtl="0">
                <a:spcBef>
                  <a:spcPts val="0"/>
                </a:spcBef>
                <a:spcAft>
                  <a:spcPts val="0"/>
                </a:spcAft>
                <a:buClr>
                  <a:srgbClr val="000000"/>
                </a:buClr>
                <a:buSzPts val="1400"/>
                <a:buFont typeface="Arial"/>
                <a:buNone/>
              </a:pPr>
              <a:r>
                <a:rPr lang="en" sz="1200" b="1"/>
                <a:t>TEGRETOL</a:t>
              </a:r>
              <a:endParaRPr sz="1200" b="1"/>
            </a:p>
            <a:p>
              <a:pPr marL="0" lvl="0" indent="0" algn="l" rtl="0">
                <a:lnSpc>
                  <a:spcPct val="115000"/>
                </a:lnSpc>
                <a:spcBef>
                  <a:spcPts val="0"/>
                </a:spcBef>
                <a:spcAft>
                  <a:spcPts val="0"/>
                </a:spcAft>
                <a:buClr>
                  <a:srgbClr val="000000"/>
                </a:buClr>
                <a:buSzPts val="1200"/>
                <a:buFont typeface="Arial"/>
                <a:buNone/>
              </a:pPr>
              <a:endParaRPr sz="1200"/>
            </a:p>
          </p:txBody>
        </p:sp>
      </p:grpSp>
      <p:pic>
        <p:nvPicPr>
          <p:cNvPr id="284" name="Google Shape;284;p41" descr="Resultado de imagen para tiger"/>
          <p:cNvPicPr preferRelativeResize="0"/>
          <p:nvPr/>
        </p:nvPicPr>
        <p:blipFill rotWithShape="1">
          <a:blip r:embed="rId11">
            <a:alphaModFix/>
          </a:blip>
          <a:srcRect/>
          <a:stretch/>
        </p:blipFill>
        <p:spPr>
          <a:xfrm rot="-312027" flipH="1">
            <a:off x="7002351" y="683844"/>
            <a:ext cx="997536" cy="979390"/>
          </a:xfrm>
          <a:prstGeom prst="rect">
            <a:avLst/>
          </a:prstGeom>
          <a:noFill/>
          <a:ln>
            <a:noFill/>
          </a:ln>
        </p:spPr>
      </p:pic>
      <p:grpSp>
        <p:nvGrpSpPr>
          <p:cNvPr id="285" name="Google Shape;285;p41"/>
          <p:cNvGrpSpPr/>
          <p:nvPr/>
        </p:nvGrpSpPr>
        <p:grpSpPr>
          <a:xfrm>
            <a:off x="3761774" y="558468"/>
            <a:ext cx="1320014" cy="1016440"/>
            <a:chOff x="766792" y="2138381"/>
            <a:chExt cx="2690063" cy="2071409"/>
          </a:xfrm>
        </p:grpSpPr>
        <p:grpSp>
          <p:nvGrpSpPr>
            <p:cNvPr id="286" name="Google Shape;286;p41"/>
            <p:cNvGrpSpPr/>
            <p:nvPr/>
          </p:nvGrpSpPr>
          <p:grpSpPr>
            <a:xfrm>
              <a:off x="766792" y="2138381"/>
              <a:ext cx="2690063" cy="2071409"/>
              <a:chOff x="6077928" y="3303336"/>
              <a:chExt cx="1398743" cy="1077064"/>
            </a:xfrm>
          </p:grpSpPr>
          <p:grpSp>
            <p:nvGrpSpPr>
              <p:cNvPr id="287" name="Google Shape;287;p41"/>
              <p:cNvGrpSpPr/>
              <p:nvPr/>
            </p:nvGrpSpPr>
            <p:grpSpPr>
              <a:xfrm>
                <a:off x="6077928" y="3303336"/>
                <a:ext cx="1398743" cy="937837"/>
                <a:chOff x="5619327" y="6680160"/>
                <a:chExt cx="1740163" cy="1166755"/>
              </a:xfrm>
            </p:grpSpPr>
            <p:pic>
              <p:nvPicPr>
                <p:cNvPr id="288" name="Google Shape;288;p41" descr="clipped result image"/>
                <p:cNvPicPr preferRelativeResize="0"/>
                <p:nvPr/>
              </p:nvPicPr>
              <p:blipFill rotWithShape="1">
                <a:blip r:embed="rId12">
                  <a:alphaModFix/>
                </a:blip>
                <a:srcRect l="28602" t="24642" b="13268"/>
                <a:stretch/>
              </p:blipFill>
              <p:spPr>
                <a:xfrm>
                  <a:off x="5945660" y="6923321"/>
                  <a:ext cx="1413830" cy="923593"/>
                </a:xfrm>
                <a:prstGeom prst="rect">
                  <a:avLst/>
                </a:prstGeom>
                <a:noFill/>
                <a:ln>
                  <a:noFill/>
                </a:ln>
              </p:spPr>
            </p:pic>
            <p:pic>
              <p:nvPicPr>
                <p:cNvPr id="289" name="Google Shape;289;p41"/>
                <p:cNvPicPr preferRelativeResize="0"/>
                <p:nvPr/>
              </p:nvPicPr>
              <p:blipFill rotWithShape="1">
                <a:blip r:embed="rId13">
                  <a:alphaModFix/>
                </a:blip>
                <a:srcRect/>
                <a:stretch/>
              </p:blipFill>
              <p:spPr>
                <a:xfrm>
                  <a:off x="5619327" y="6680160"/>
                  <a:ext cx="866543" cy="668044"/>
                </a:xfrm>
                <a:prstGeom prst="rect">
                  <a:avLst/>
                </a:prstGeom>
                <a:noFill/>
                <a:ln>
                  <a:noFill/>
                </a:ln>
              </p:spPr>
            </p:pic>
          </p:grpSp>
          <p:pic>
            <p:nvPicPr>
              <p:cNvPr id="290" name="Google Shape;290;p41"/>
              <p:cNvPicPr preferRelativeResize="0"/>
              <p:nvPr/>
            </p:nvPicPr>
            <p:blipFill>
              <a:blip r:embed="rId14">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291" name="Google Shape;291;p41"/>
              <p:cNvPicPr preferRelativeResize="0"/>
              <p:nvPr/>
            </p:nvPicPr>
            <p:blipFill>
              <a:blip r:embed="rId14">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292" name="Google Shape;292;p41"/>
              <p:cNvPicPr preferRelativeResize="0"/>
              <p:nvPr/>
            </p:nvPicPr>
            <p:blipFill>
              <a:blip r:embed="rId14">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293" name="Google Shape;293;p41"/>
            <p:cNvPicPr preferRelativeResize="0"/>
            <p:nvPr/>
          </p:nvPicPr>
          <p:blipFill>
            <a:blip r:embed="rId14">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294" name="Google Shape;294;p41"/>
          <p:cNvPicPr preferRelativeResize="0"/>
          <p:nvPr/>
        </p:nvPicPr>
        <p:blipFill>
          <a:blip r:embed="rId15">
            <a:alphaModFix/>
          </a:blip>
          <a:stretch>
            <a:fillRect/>
          </a:stretch>
        </p:blipFill>
        <p:spPr>
          <a:xfrm>
            <a:off x="589199" y="28750"/>
            <a:ext cx="1213850" cy="1346125"/>
          </a:xfrm>
          <a:prstGeom prst="rect">
            <a:avLst/>
          </a:prstGeom>
          <a:noFill/>
          <a:ln>
            <a:noFill/>
          </a:ln>
        </p:spPr>
      </p:pic>
      <p:cxnSp>
        <p:nvCxnSpPr>
          <p:cNvPr id="295" name="Google Shape;295;p41"/>
          <p:cNvCxnSpPr/>
          <p:nvPr/>
        </p:nvCxnSpPr>
        <p:spPr>
          <a:xfrm>
            <a:off x="2896975" y="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96" name="Google Shape;296;p41"/>
          <p:cNvCxnSpPr/>
          <p:nvPr/>
        </p:nvCxnSpPr>
        <p:spPr>
          <a:xfrm>
            <a:off x="6107350" y="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97" name="Google Shape;297;p41"/>
          <p:cNvCxnSpPr/>
          <p:nvPr/>
        </p:nvCxnSpPr>
        <p:spPr>
          <a:xfrm>
            <a:off x="4258425" y="2045325"/>
            <a:ext cx="0" cy="576600"/>
          </a:xfrm>
          <a:prstGeom prst="straightConnector1">
            <a:avLst/>
          </a:prstGeom>
          <a:noFill/>
          <a:ln w="9525" cap="flat" cmpd="sng">
            <a:solidFill>
              <a:schemeClr val="dk2"/>
            </a:solidFill>
            <a:prstDash val="solid"/>
            <a:round/>
            <a:headEnd type="none" w="med" len="med"/>
            <a:tailEnd type="triangle" w="med" len="med"/>
          </a:ln>
        </p:spPr>
      </p:cxnSp>
      <p:sp>
        <p:nvSpPr>
          <p:cNvPr id="298" name="Google Shape;298;p41"/>
          <p:cNvSpPr txBox="1"/>
          <p:nvPr/>
        </p:nvSpPr>
        <p:spPr>
          <a:xfrm>
            <a:off x="3895263" y="1733250"/>
            <a:ext cx="1213800" cy="6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rPr>
              <a:t>sensitive substrate (UGT1A4)</a:t>
            </a:r>
            <a:endParaRPr sz="900">
              <a:solidFill>
                <a:schemeClr val="dk1"/>
              </a:solidFill>
            </a:endParaRPr>
          </a:p>
          <a:p>
            <a:pPr marL="0" lvl="0" indent="0" algn="l" rtl="0">
              <a:spcBef>
                <a:spcPts val="0"/>
              </a:spcBef>
              <a:spcAft>
                <a:spcPts val="0"/>
              </a:spcAft>
              <a:buClr>
                <a:schemeClr val="dk1"/>
              </a:buClr>
              <a:buSzPts val="1400"/>
              <a:buFont typeface="Arial"/>
              <a:buNone/>
            </a:pPr>
            <a:endParaRPr sz="9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900"/>
          </a:p>
        </p:txBody>
      </p:sp>
      <p:sp>
        <p:nvSpPr>
          <p:cNvPr id="299" name="Google Shape;299;p41"/>
          <p:cNvSpPr/>
          <p:nvPr/>
        </p:nvSpPr>
        <p:spPr>
          <a:xfrm>
            <a:off x="1558450" y="1544100"/>
            <a:ext cx="1238100" cy="1016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1"/>
          <p:cNvSpPr/>
          <p:nvPr/>
        </p:nvSpPr>
        <p:spPr>
          <a:xfrm rot="3045156">
            <a:off x="4815742" y="1828816"/>
            <a:ext cx="1238086" cy="101632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1"/>
          <p:cNvSpPr/>
          <p:nvPr/>
        </p:nvSpPr>
        <p:spPr>
          <a:xfrm rot="3045156">
            <a:off x="7965717" y="1793466"/>
            <a:ext cx="1238086" cy="101632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42" descr="clipped result image"/>
          <p:cNvPicPr preferRelativeResize="0"/>
          <p:nvPr/>
        </p:nvPicPr>
        <p:blipFill rotWithShape="1">
          <a:blip r:embed="rId3">
            <a:alphaModFix/>
          </a:blip>
          <a:srcRect/>
          <a:stretch/>
        </p:blipFill>
        <p:spPr>
          <a:xfrm rot="-4039862">
            <a:off x="4655417" y="1433683"/>
            <a:ext cx="94656" cy="212641"/>
          </a:xfrm>
          <a:prstGeom prst="rect">
            <a:avLst/>
          </a:prstGeom>
          <a:noFill/>
          <a:ln>
            <a:noFill/>
          </a:ln>
        </p:spPr>
      </p:pic>
      <p:grpSp>
        <p:nvGrpSpPr>
          <p:cNvPr id="307" name="Google Shape;307;p42"/>
          <p:cNvGrpSpPr/>
          <p:nvPr/>
        </p:nvGrpSpPr>
        <p:grpSpPr>
          <a:xfrm>
            <a:off x="2997442" y="1875647"/>
            <a:ext cx="2959582" cy="2138473"/>
            <a:chOff x="354924" y="1925125"/>
            <a:chExt cx="3387025" cy="2447325"/>
          </a:xfrm>
        </p:grpSpPr>
        <p:pic>
          <p:nvPicPr>
            <p:cNvPr id="308" name="Google Shape;308;p42"/>
            <p:cNvPicPr preferRelativeResize="0"/>
            <p:nvPr/>
          </p:nvPicPr>
          <p:blipFill>
            <a:blip r:embed="rId4">
              <a:alphaModFix/>
            </a:blip>
            <a:stretch>
              <a:fillRect/>
            </a:stretch>
          </p:blipFill>
          <p:spPr>
            <a:xfrm>
              <a:off x="354924" y="1925125"/>
              <a:ext cx="3387025" cy="2447325"/>
            </a:xfrm>
            <a:prstGeom prst="rect">
              <a:avLst/>
            </a:prstGeom>
            <a:noFill/>
            <a:ln>
              <a:noFill/>
            </a:ln>
          </p:spPr>
        </p:pic>
        <p:sp>
          <p:nvSpPr>
            <p:cNvPr id="309" name="Google Shape;309;p42"/>
            <p:cNvSpPr txBox="1"/>
            <p:nvPr/>
          </p:nvSpPr>
          <p:spPr>
            <a:xfrm>
              <a:off x="766894" y="3106095"/>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rPr>
                <a:t>lamotrigine</a:t>
              </a:r>
              <a:endParaRPr sz="1200" b="1">
                <a:solidFill>
                  <a:schemeClr val="dk1"/>
                </a:solidFill>
              </a:endParaRPr>
            </a:p>
            <a:p>
              <a:pPr marL="0" lvl="0" indent="0" algn="ctr" rtl="0">
                <a:spcBef>
                  <a:spcPts val="0"/>
                </a:spcBef>
                <a:spcAft>
                  <a:spcPts val="0"/>
                </a:spcAft>
                <a:buNone/>
              </a:pPr>
              <a:r>
                <a:rPr lang="en" sz="1200" b="1">
                  <a:solidFill>
                    <a:schemeClr val="dk1"/>
                  </a:solidFill>
                </a:rPr>
                <a:t>LAMICTAL</a:t>
              </a:r>
              <a:endParaRPr sz="1200" b="1">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1200"/>
            </a:p>
          </p:txBody>
        </p:sp>
      </p:grpSp>
      <p:grpSp>
        <p:nvGrpSpPr>
          <p:cNvPr id="310" name="Google Shape;310;p42"/>
          <p:cNvGrpSpPr/>
          <p:nvPr/>
        </p:nvGrpSpPr>
        <p:grpSpPr>
          <a:xfrm>
            <a:off x="196800" y="1574912"/>
            <a:ext cx="2483965" cy="2589083"/>
            <a:chOff x="5376510" y="1337347"/>
            <a:chExt cx="2797572" cy="2915963"/>
          </a:xfrm>
        </p:grpSpPr>
        <p:grpSp>
          <p:nvGrpSpPr>
            <p:cNvPr id="311" name="Google Shape;311;p42"/>
            <p:cNvGrpSpPr/>
            <p:nvPr/>
          </p:nvGrpSpPr>
          <p:grpSpPr>
            <a:xfrm>
              <a:off x="5376510" y="1337347"/>
              <a:ext cx="2797572" cy="2915963"/>
              <a:chOff x="1500399" y="3009470"/>
              <a:chExt cx="1901300" cy="1981761"/>
            </a:xfrm>
          </p:grpSpPr>
          <p:grpSp>
            <p:nvGrpSpPr>
              <p:cNvPr id="312" name="Google Shape;312;p42"/>
              <p:cNvGrpSpPr/>
              <p:nvPr/>
            </p:nvGrpSpPr>
            <p:grpSpPr>
              <a:xfrm>
                <a:off x="1980476" y="3009470"/>
                <a:ext cx="654996" cy="547393"/>
                <a:chOff x="-3811898" y="296698"/>
                <a:chExt cx="3506400" cy="2585700"/>
              </a:xfrm>
            </p:grpSpPr>
            <p:sp>
              <p:nvSpPr>
                <p:cNvPr id="313" name="Google Shape;313;p42"/>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14" name="Google Shape;314;p42"/>
                <p:cNvGrpSpPr/>
                <p:nvPr/>
              </p:nvGrpSpPr>
              <p:grpSpPr>
                <a:xfrm>
                  <a:off x="-2876086" y="1193251"/>
                  <a:ext cx="1634417" cy="1662716"/>
                  <a:chOff x="-708549" y="-1713557"/>
                  <a:chExt cx="1634417" cy="2633379"/>
                </a:xfrm>
              </p:grpSpPr>
              <p:grpSp>
                <p:nvGrpSpPr>
                  <p:cNvPr id="315" name="Google Shape;315;p42"/>
                  <p:cNvGrpSpPr/>
                  <p:nvPr/>
                </p:nvGrpSpPr>
                <p:grpSpPr>
                  <a:xfrm>
                    <a:off x="-696683" y="-1104667"/>
                    <a:ext cx="1622550" cy="2024489"/>
                    <a:chOff x="-144233" y="2152883"/>
                    <a:chExt cx="1622550" cy="2024489"/>
                  </a:xfrm>
                </p:grpSpPr>
                <p:grpSp>
                  <p:nvGrpSpPr>
                    <p:cNvPr id="316" name="Google Shape;316;p42"/>
                    <p:cNvGrpSpPr/>
                    <p:nvPr/>
                  </p:nvGrpSpPr>
                  <p:grpSpPr>
                    <a:xfrm rot="-5400000">
                      <a:off x="-41842" y="2657213"/>
                      <a:ext cx="1424641" cy="1615677"/>
                      <a:chOff x="10901423" y="-15665848"/>
                      <a:chExt cx="4433990" cy="5845432"/>
                    </a:xfrm>
                  </p:grpSpPr>
                  <p:pic>
                    <p:nvPicPr>
                      <p:cNvPr id="317" name="Google Shape;317;p42" descr="clipped result image"/>
                      <p:cNvPicPr preferRelativeResize="0"/>
                      <p:nvPr/>
                    </p:nvPicPr>
                    <p:blipFill rotWithShape="1">
                      <a:blip r:embed="rId5">
                        <a:alphaModFix/>
                      </a:blip>
                      <a:srcRect/>
                      <a:stretch/>
                    </p:blipFill>
                    <p:spPr>
                      <a:xfrm>
                        <a:off x="12729472" y="-15665848"/>
                        <a:ext cx="2605942" cy="5834203"/>
                      </a:xfrm>
                      <a:prstGeom prst="rect">
                        <a:avLst/>
                      </a:prstGeom>
                      <a:noFill/>
                      <a:ln>
                        <a:noFill/>
                      </a:ln>
                    </p:spPr>
                  </p:pic>
                  <p:pic>
                    <p:nvPicPr>
                      <p:cNvPr id="318" name="Google Shape;318;p42" descr="clipped result image"/>
                      <p:cNvPicPr preferRelativeResize="0"/>
                      <p:nvPr/>
                    </p:nvPicPr>
                    <p:blipFill rotWithShape="1">
                      <a:blip r:embed="rId6">
                        <a:alphaModFix/>
                      </a:blip>
                      <a:srcRect/>
                      <a:stretch/>
                    </p:blipFill>
                    <p:spPr>
                      <a:xfrm>
                        <a:off x="10901423" y="-15654618"/>
                        <a:ext cx="2625389" cy="5834203"/>
                      </a:xfrm>
                      <a:prstGeom prst="rect">
                        <a:avLst/>
                      </a:prstGeom>
                      <a:noFill/>
                      <a:ln>
                        <a:noFill/>
                      </a:ln>
                    </p:spPr>
                  </p:pic>
                </p:grpSp>
                <p:pic>
                  <p:nvPicPr>
                    <p:cNvPr id="319" name="Google Shape;319;p42" descr="clipped result image"/>
                    <p:cNvPicPr preferRelativeResize="0"/>
                    <p:nvPr/>
                  </p:nvPicPr>
                  <p:blipFill rotWithShape="1">
                    <a:blip r:embed="rId7">
                      <a:alphaModFix/>
                    </a:blip>
                    <a:srcRect/>
                    <a:stretch/>
                  </p:blipFill>
                  <p:spPr>
                    <a:xfrm rot="-5400000">
                      <a:off x="243410" y="1765240"/>
                      <a:ext cx="837288" cy="1612574"/>
                    </a:xfrm>
                    <a:prstGeom prst="rect">
                      <a:avLst/>
                    </a:prstGeom>
                    <a:noFill/>
                    <a:ln>
                      <a:noFill/>
                    </a:ln>
                  </p:spPr>
                </p:pic>
              </p:grpSp>
              <p:pic>
                <p:nvPicPr>
                  <p:cNvPr id="320" name="Google Shape;320;p42" descr="clipped result image"/>
                  <p:cNvPicPr preferRelativeResize="0"/>
                  <p:nvPr/>
                </p:nvPicPr>
                <p:blipFill rotWithShape="1">
                  <a:blip r:embed="rId8">
                    <a:alphaModFix/>
                  </a:blip>
                  <a:srcRect/>
                  <a:stretch/>
                </p:blipFill>
                <p:spPr>
                  <a:xfrm rot="-5400000">
                    <a:off x="-320906" y="-2101200"/>
                    <a:ext cx="837288" cy="1612574"/>
                  </a:xfrm>
                  <a:prstGeom prst="rect">
                    <a:avLst/>
                  </a:prstGeom>
                  <a:noFill/>
                  <a:ln>
                    <a:noFill/>
                  </a:ln>
                </p:spPr>
              </p:pic>
            </p:grpSp>
          </p:grpSp>
          <p:grpSp>
            <p:nvGrpSpPr>
              <p:cNvPr id="321" name="Google Shape;321;p42"/>
              <p:cNvGrpSpPr/>
              <p:nvPr/>
            </p:nvGrpSpPr>
            <p:grpSpPr>
              <a:xfrm>
                <a:off x="1500399" y="3029902"/>
                <a:ext cx="1901300" cy="1961328"/>
                <a:chOff x="1500399" y="3029902"/>
                <a:chExt cx="1901300" cy="1961328"/>
              </a:xfrm>
            </p:grpSpPr>
            <p:pic>
              <p:nvPicPr>
                <p:cNvPr id="322" name="Google Shape;322;p42"/>
                <p:cNvPicPr preferRelativeResize="0"/>
                <p:nvPr/>
              </p:nvPicPr>
              <p:blipFill>
                <a:blip r:embed="rId9">
                  <a:alphaModFix/>
                </a:blip>
                <a:stretch>
                  <a:fillRect/>
                </a:stretch>
              </p:blipFill>
              <p:spPr>
                <a:xfrm>
                  <a:off x="1500399" y="3098155"/>
                  <a:ext cx="1901300" cy="1893076"/>
                </a:xfrm>
                <a:prstGeom prst="rect">
                  <a:avLst/>
                </a:prstGeom>
                <a:noFill/>
                <a:ln>
                  <a:noFill/>
                </a:ln>
              </p:spPr>
            </p:pic>
            <p:sp>
              <p:nvSpPr>
                <p:cNvPr id="323" name="Google Shape;323;p42"/>
                <p:cNvSpPr txBox="1"/>
                <p:nvPr/>
              </p:nvSpPr>
              <p:spPr>
                <a:xfrm>
                  <a:off x="2139366" y="3029902"/>
                  <a:ext cx="398100" cy="1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0000"/>
                      </a:solidFill>
                    </a:rPr>
                    <a:t>UGT</a:t>
                  </a:r>
                  <a:endParaRPr sz="1100" b="1">
                    <a:solidFill>
                      <a:srgbClr val="000000"/>
                    </a:solidFill>
                  </a:endParaRPr>
                </a:p>
                <a:p>
                  <a:pPr marL="0" lvl="0" indent="0" algn="l" rtl="0">
                    <a:spcBef>
                      <a:spcPts val="0"/>
                    </a:spcBef>
                    <a:spcAft>
                      <a:spcPts val="0"/>
                    </a:spcAft>
                    <a:buClr>
                      <a:srgbClr val="000000"/>
                    </a:buClr>
                    <a:buSzPts val="1400"/>
                    <a:buFont typeface="Arial"/>
                    <a:buNone/>
                  </a:pPr>
                  <a:endParaRPr sz="2800">
                    <a:solidFill>
                      <a:srgbClr val="000000"/>
                    </a:solidFill>
                  </a:endParaRPr>
                </a:p>
                <a:p>
                  <a:pPr marL="0" lvl="0" indent="0" algn="l" rtl="0">
                    <a:lnSpc>
                      <a:spcPct val="115000"/>
                    </a:lnSpc>
                    <a:spcBef>
                      <a:spcPts val="0"/>
                    </a:spcBef>
                    <a:spcAft>
                      <a:spcPts val="0"/>
                    </a:spcAft>
                    <a:buClr>
                      <a:srgbClr val="000000"/>
                    </a:buClr>
                    <a:buSzPts val="1200"/>
                    <a:buFont typeface="Arial"/>
                    <a:buNone/>
                  </a:pPr>
                  <a:endParaRPr sz="2800"/>
                </a:p>
              </p:txBody>
            </p:sp>
          </p:grpSp>
        </p:grpSp>
        <p:sp>
          <p:nvSpPr>
            <p:cNvPr id="324" name="Google Shape;324;p42"/>
            <p:cNvSpPr txBox="1"/>
            <p:nvPr/>
          </p:nvSpPr>
          <p:spPr>
            <a:xfrm>
              <a:off x="5981750" y="2571750"/>
              <a:ext cx="12984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000000"/>
                  </a:solidFill>
                </a:rPr>
                <a:t>valproate</a:t>
              </a:r>
              <a:endParaRPr sz="1200" b="1">
                <a:solidFill>
                  <a:srgbClr val="000000"/>
                </a:solidFill>
              </a:endParaRPr>
            </a:p>
            <a:p>
              <a:pPr marL="0" lvl="0" indent="0" algn="ctr" rtl="0">
                <a:spcBef>
                  <a:spcPts val="0"/>
                </a:spcBef>
                <a:spcAft>
                  <a:spcPts val="0"/>
                </a:spcAft>
                <a:buNone/>
              </a:pPr>
              <a:r>
                <a:rPr lang="en" sz="1200" b="1">
                  <a:solidFill>
                    <a:srgbClr val="000000"/>
                  </a:solidFill>
                </a:rPr>
                <a:t>DEPAKOTE</a:t>
              </a:r>
              <a:endParaRPr sz="1200" b="1">
                <a:solidFill>
                  <a:srgbClr val="000000"/>
                </a:solidFill>
              </a:endParaRPr>
            </a:p>
            <a:p>
              <a:pPr marL="0" lvl="0" indent="0" algn="l" rtl="0">
                <a:spcBef>
                  <a:spcPts val="0"/>
                </a:spcBef>
                <a:spcAft>
                  <a:spcPts val="0"/>
                </a:spcAft>
                <a:buClr>
                  <a:srgbClr val="000000"/>
                </a:buClr>
                <a:buSzPts val="1400"/>
                <a:buFont typeface="Arial"/>
                <a:buNone/>
              </a:pPr>
              <a:endParaRPr sz="1200">
                <a:solidFill>
                  <a:srgbClr val="000000"/>
                </a:solidFill>
              </a:endParaRPr>
            </a:p>
            <a:p>
              <a:pPr marL="0" lvl="0" indent="0" algn="l" rtl="0">
                <a:lnSpc>
                  <a:spcPct val="115000"/>
                </a:lnSpc>
                <a:spcBef>
                  <a:spcPts val="0"/>
                </a:spcBef>
                <a:spcAft>
                  <a:spcPts val="0"/>
                </a:spcAft>
                <a:buClr>
                  <a:srgbClr val="000000"/>
                </a:buClr>
                <a:buSzPts val="1200"/>
                <a:buFont typeface="Arial"/>
                <a:buNone/>
              </a:pPr>
              <a:endParaRPr sz="1200"/>
            </a:p>
          </p:txBody>
        </p:sp>
      </p:grpSp>
      <p:grpSp>
        <p:nvGrpSpPr>
          <p:cNvPr id="325" name="Google Shape;325;p42"/>
          <p:cNvGrpSpPr/>
          <p:nvPr/>
        </p:nvGrpSpPr>
        <p:grpSpPr>
          <a:xfrm>
            <a:off x="6160883" y="1891495"/>
            <a:ext cx="2876436" cy="3091850"/>
            <a:chOff x="1965075" y="-123864"/>
            <a:chExt cx="3222175" cy="3463482"/>
          </a:xfrm>
        </p:grpSpPr>
        <p:pic>
          <p:nvPicPr>
            <p:cNvPr id="326" name="Google Shape;326;p42"/>
            <p:cNvPicPr preferRelativeResize="0"/>
            <p:nvPr/>
          </p:nvPicPr>
          <p:blipFill>
            <a:blip r:embed="rId10">
              <a:alphaModFix/>
            </a:blip>
            <a:stretch>
              <a:fillRect/>
            </a:stretch>
          </p:blipFill>
          <p:spPr>
            <a:xfrm>
              <a:off x="1965075" y="-123864"/>
              <a:ext cx="3222175" cy="3463482"/>
            </a:xfrm>
            <a:prstGeom prst="rect">
              <a:avLst/>
            </a:prstGeom>
            <a:noFill/>
            <a:ln>
              <a:noFill/>
            </a:ln>
          </p:spPr>
        </p:pic>
        <p:sp>
          <p:nvSpPr>
            <p:cNvPr id="327" name="Google Shape;327;p42"/>
            <p:cNvSpPr txBox="1"/>
            <p:nvPr/>
          </p:nvSpPr>
          <p:spPr>
            <a:xfrm>
              <a:off x="2548253" y="845750"/>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sz="1200" b="1"/>
                <a:t>carbamazepine</a:t>
              </a:r>
              <a:endParaRPr sz="1200" b="1"/>
            </a:p>
            <a:p>
              <a:pPr marL="0" lvl="0" indent="0" algn="ctr" rtl="0">
                <a:spcBef>
                  <a:spcPts val="0"/>
                </a:spcBef>
                <a:spcAft>
                  <a:spcPts val="0"/>
                </a:spcAft>
                <a:buClr>
                  <a:srgbClr val="000000"/>
                </a:buClr>
                <a:buSzPts val="1400"/>
                <a:buFont typeface="Arial"/>
                <a:buNone/>
              </a:pPr>
              <a:r>
                <a:rPr lang="en" sz="1200" b="1"/>
                <a:t>TEGRETOL</a:t>
              </a:r>
              <a:endParaRPr sz="1200" b="1"/>
            </a:p>
            <a:p>
              <a:pPr marL="0" lvl="0" indent="0" algn="l" rtl="0">
                <a:lnSpc>
                  <a:spcPct val="115000"/>
                </a:lnSpc>
                <a:spcBef>
                  <a:spcPts val="0"/>
                </a:spcBef>
                <a:spcAft>
                  <a:spcPts val="0"/>
                </a:spcAft>
                <a:buClr>
                  <a:srgbClr val="000000"/>
                </a:buClr>
                <a:buSzPts val="1200"/>
                <a:buFont typeface="Arial"/>
                <a:buNone/>
              </a:pPr>
              <a:endParaRPr sz="1200"/>
            </a:p>
          </p:txBody>
        </p:sp>
      </p:grpSp>
      <p:pic>
        <p:nvPicPr>
          <p:cNvPr id="328" name="Google Shape;328;p42" descr="Resultado de imagen para tiger"/>
          <p:cNvPicPr preferRelativeResize="0"/>
          <p:nvPr/>
        </p:nvPicPr>
        <p:blipFill rotWithShape="1">
          <a:blip r:embed="rId11">
            <a:alphaModFix/>
          </a:blip>
          <a:srcRect/>
          <a:stretch/>
        </p:blipFill>
        <p:spPr>
          <a:xfrm rot="-312027" flipH="1">
            <a:off x="7002351" y="683844"/>
            <a:ext cx="997536" cy="979390"/>
          </a:xfrm>
          <a:prstGeom prst="rect">
            <a:avLst/>
          </a:prstGeom>
          <a:noFill/>
          <a:ln>
            <a:noFill/>
          </a:ln>
        </p:spPr>
      </p:pic>
      <p:grpSp>
        <p:nvGrpSpPr>
          <p:cNvPr id="329" name="Google Shape;329;p42"/>
          <p:cNvGrpSpPr/>
          <p:nvPr/>
        </p:nvGrpSpPr>
        <p:grpSpPr>
          <a:xfrm>
            <a:off x="3761774" y="558468"/>
            <a:ext cx="1320014" cy="1016440"/>
            <a:chOff x="766792" y="2138381"/>
            <a:chExt cx="2690063" cy="2071409"/>
          </a:xfrm>
        </p:grpSpPr>
        <p:grpSp>
          <p:nvGrpSpPr>
            <p:cNvPr id="330" name="Google Shape;330;p42"/>
            <p:cNvGrpSpPr/>
            <p:nvPr/>
          </p:nvGrpSpPr>
          <p:grpSpPr>
            <a:xfrm>
              <a:off x="766792" y="2138381"/>
              <a:ext cx="2690063" cy="2071409"/>
              <a:chOff x="6077928" y="3303336"/>
              <a:chExt cx="1398743" cy="1077064"/>
            </a:xfrm>
          </p:grpSpPr>
          <p:grpSp>
            <p:nvGrpSpPr>
              <p:cNvPr id="331" name="Google Shape;331;p42"/>
              <p:cNvGrpSpPr/>
              <p:nvPr/>
            </p:nvGrpSpPr>
            <p:grpSpPr>
              <a:xfrm>
                <a:off x="6077928" y="3303336"/>
                <a:ext cx="1398743" cy="937837"/>
                <a:chOff x="5619327" y="6680160"/>
                <a:chExt cx="1740163" cy="1166755"/>
              </a:xfrm>
            </p:grpSpPr>
            <p:pic>
              <p:nvPicPr>
                <p:cNvPr id="332" name="Google Shape;332;p42" descr="clipped result image"/>
                <p:cNvPicPr preferRelativeResize="0"/>
                <p:nvPr/>
              </p:nvPicPr>
              <p:blipFill rotWithShape="1">
                <a:blip r:embed="rId12">
                  <a:alphaModFix/>
                </a:blip>
                <a:srcRect l="28602" t="24642" b="13268"/>
                <a:stretch/>
              </p:blipFill>
              <p:spPr>
                <a:xfrm>
                  <a:off x="5945660" y="6923321"/>
                  <a:ext cx="1413830" cy="923593"/>
                </a:xfrm>
                <a:prstGeom prst="rect">
                  <a:avLst/>
                </a:prstGeom>
                <a:noFill/>
                <a:ln>
                  <a:noFill/>
                </a:ln>
              </p:spPr>
            </p:pic>
            <p:pic>
              <p:nvPicPr>
                <p:cNvPr id="333" name="Google Shape;333;p42"/>
                <p:cNvPicPr preferRelativeResize="0"/>
                <p:nvPr/>
              </p:nvPicPr>
              <p:blipFill rotWithShape="1">
                <a:blip r:embed="rId13">
                  <a:alphaModFix/>
                </a:blip>
                <a:srcRect/>
                <a:stretch/>
              </p:blipFill>
              <p:spPr>
                <a:xfrm>
                  <a:off x="5619327" y="6680160"/>
                  <a:ext cx="866543" cy="668044"/>
                </a:xfrm>
                <a:prstGeom prst="rect">
                  <a:avLst/>
                </a:prstGeom>
                <a:noFill/>
                <a:ln>
                  <a:noFill/>
                </a:ln>
              </p:spPr>
            </p:pic>
          </p:grpSp>
          <p:pic>
            <p:nvPicPr>
              <p:cNvPr id="334" name="Google Shape;334;p42"/>
              <p:cNvPicPr preferRelativeResize="0"/>
              <p:nvPr/>
            </p:nvPicPr>
            <p:blipFill>
              <a:blip r:embed="rId14">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335" name="Google Shape;335;p42"/>
              <p:cNvPicPr preferRelativeResize="0"/>
              <p:nvPr/>
            </p:nvPicPr>
            <p:blipFill>
              <a:blip r:embed="rId14">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336" name="Google Shape;336;p42"/>
              <p:cNvPicPr preferRelativeResize="0"/>
              <p:nvPr/>
            </p:nvPicPr>
            <p:blipFill>
              <a:blip r:embed="rId14">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337" name="Google Shape;337;p42"/>
            <p:cNvPicPr preferRelativeResize="0"/>
            <p:nvPr/>
          </p:nvPicPr>
          <p:blipFill>
            <a:blip r:embed="rId14">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338" name="Google Shape;338;p42"/>
          <p:cNvPicPr preferRelativeResize="0"/>
          <p:nvPr/>
        </p:nvPicPr>
        <p:blipFill>
          <a:blip r:embed="rId15">
            <a:alphaModFix/>
          </a:blip>
          <a:stretch>
            <a:fillRect/>
          </a:stretch>
        </p:blipFill>
        <p:spPr>
          <a:xfrm>
            <a:off x="589199" y="28750"/>
            <a:ext cx="1213850" cy="1346125"/>
          </a:xfrm>
          <a:prstGeom prst="rect">
            <a:avLst/>
          </a:prstGeom>
          <a:noFill/>
          <a:ln>
            <a:noFill/>
          </a:ln>
        </p:spPr>
      </p:pic>
      <p:cxnSp>
        <p:nvCxnSpPr>
          <p:cNvPr id="339" name="Google Shape;339;p42"/>
          <p:cNvCxnSpPr/>
          <p:nvPr/>
        </p:nvCxnSpPr>
        <p:spPr>
          <a:xfrm>
            <a:off x="2896975" y="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40" name="Google Shape;340;p42"/>
          <p:cNvCxnSpPr/>
          <p:nvPr/>
        </p:nvCxnSpPr>
        <p:spPr>
          <a:xfrm>
            <a:off x="6107350" y="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41" name="Google Shape;341;p42"/>
          <p:cNvCxnSpPr/>
          <p:nvPr/>
        </p:nvCxnSpPr>
        <p:spPr>
          <a:xfrm>
            <a:off x="4258425" y="2045325"/>
            <a:ext cx="0" cy="576600"/>
          </a:xfrm>
          <a:prstGeom prst="straightConnector1">
            <a:avLst/>
          </a:prstGeom>
          <a:noFill/>
          <a:ln w="9525" cap="flat" cmpd="sng">
            <a:solidFill>
              <a:schemeClr val="dk2"/>
            </a:solidFill>
            <a:prstDash val="solid"/>
            <a:round/>
            <a:headEnd type="none" w="med" len="med"/>
            <a:tailEnd type="triangle" w="med" len="med"/>
          </a:ln>
        </p:spPr>
      </p:cxnSp>
      <p:sp>
        <p:nvSpPr>
          <p:cNvPr id="342" name="Google Shape;342;p42"/>
          <p:cNvSpPr txBox="1"/>
          <p:nvPr/>
        </p:nvSpPr>
        <p:spPr>
          <a:xfrm>
            <a:off x="3895263" y="1733250"/>
            <a:ext cx="1213800" cy="6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rPr>
              <a:t>sensitive substrate (UGT1A4)</a:t>
            </a:r>
            <a:endParaRPr sz="900">
              <a:solidFill>
                <a:schemeClr val="dk1"/>
              </a:solidFill>
            </a:endParaRPr>
          </a:p>
          <a:p>
            <a:pPr marL="0" lvl="0" indent="0" algn="l" rtl="0">
              <a:spcBef>
                <a:spcPts val="0"/>
              </a:spcBef>
              <a:spcAft>
                <a:spcPts val="0"/>
              </a:spcAft>
              <a:buClr>
                <a:schemeClr val="dk1"/>
              </a:buClr>
              <a:buSzPts val="1400"/>
              <a:buFont typeface="Arial"/>
              <a:buNone/>
            </a:pPr>
            <a:endParaRPr sz="9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900"/>
          </a:p>
        </p:txBody>
      </p:sp>
      <p:sp>
        <p:nvSpPr>
          <p:cNvPr id="343" name="Google Shape;343;p42"/>
          <p:cNvSpPr/>
          <p:nvPr/>
        </p:nvSpPr>
        <p:spPr>
          <a:xfrm rot="-2398040">
            <a:off x="1376595" y="3260816"/>
            <a:ext cx="1238109" cy="101620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2"/>
          <p:cNvSpPr/>
          <p:nvPr/>
        </p:nvSpPr>
        <p:spPr>
          <a:xfrm rot="-2398040">
            <a:off x="7517445" y="3260816"/>
            <a:ext cx="1238109" cy="101620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43" descr="clipped result image"/>
          <p:cNvPicPr preferRelativeResize="0"/>
          <p:nvPr/>
        </p:nvPicPr>
        <p:blipFill rotWithShape="1">
          <a:blip r:embed="rId3">
            <a:alphaModFix/>
          </a:blip>
          <a:srcRect/>
          <a:stretch/>
        </p:blipFill>
        <p:spPr>
          <a:xfrm rot="-4039862">
            <a:off x="4655417" y="1433683"/>
            <a:ext cx="94656" cy="212641"/>
          </a:xfrm>
          <a:prstGeom prst="rect">
            <a:avLst/>
          </a:prstGeom>
          <a:noFill/>
          <a:ln>
            <a:noFill/>
          </a:ln>
        </p:spPr>
      </p:pic>
      <p:grpSp>
        <p:nvGrpSpPr>
          <p:cNvPr id="350" name="Google Shape;350;p43"/>
          <p:cNvGrpSpPr/>
          <p:nvPr/>
        </p:nvGrpSpPr>
        <p:grpSpPr>
          <a:xfrm>
            <a:off x="2997442" y="1875647"/>
            <a:ext cx="2959582" cy="2138473"/>
            <a:chOff x="354924" y="1925125"/>
            <a:chExt cx="3387025" cy="2447325"/>
          </a:xfrm>
        </p:grpSpPr>
        <p:pic>
          <p:nvPicPr>
            <p:cNvPr id="351" name="Google Shape;351;p43"/>
            <p:cNvPicPr preferRelativeResize="0"/>
            <p:nvPr/>
          </p:nvPicPr>
          <p:blipFill>
            <a:blip r:embed="rId4">
              <a:alphaModFix/>
            </a:blip>
            <a:stretch>
              <a:fillRect/>
            </a:stretch>
          </p:blipFill>
          <p:spPr>
            <a:xfrm>
              <a:off x="354924" y="1925125"/>
              <a:ext cx="3387025" cy="2447325"/>
            </a:xfrm>
            <a:prstGeom prst="rect">
              <a:avLst/>
            </a:prstGeom>
            <a:noFill/>
            <a:ln>
              <a:noFill/>
            </a:ln>
          </p:spPr>
        </p:pic>
        <p:sp>
          <p:nvSpPr>
            <p:cNvPr id="352" name="Google Shape;352;p43"/>
            <p:cNvSpPr txBox="1"/>
            <p:nvPr/>
          </p:nvSpPr>
          <p:spPr>
            <a:xfrm>
              <a:off x="766894" y="3106095"/>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rPr>
                <a:t>lamotrigine</a:t>
              </a:r>
              <a:endParaRPr sz="1200" b="1">
                <a:solidFill>
                  <a:schemeClr val="dk1"/>
                </a:solidFill>
              </a:endParaRPr>
            </a:p>
            <a:p>
              <a:pPr marL="0" lvl="0" indent="0" algn="ctr" rtl="0">
                <a:spcBef>
                  <a:spcPts val="0"/>
                </a:spcBef>
                <a:spcAft>
                  <a:spcPts val="0"/>
                </a:spcAft>
                <a:buNone/>
              </a:pPr>
              <a:r>
                <a:rPr lang="en" sz="1200" b="1">
                  <a:solidFill>
                    <a:schemeClr val="dk1"/>
                  </a:solidFill>
                </a:rPr>
                <a:t>LAMICTAL</a:t>
              </a:r>
              <a:endParaRPr sz="1200" b="1">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1200"/>
            </a:p>
          </p:txBody>
        </p:sp>
      </p:grpSp>
      <p:grpSp>
        <p:nvGrpSpPr>
          <p:cNvPr id="353" name="Google Shape;353;p43"/>
          <p:cNvGrpSpPr/>
          <p:nvPr/>
        </p:nvGrpSpPr>
        <p:grpSpPr>
          <a:xfrm>
            <a:off x="196800" y="1574912"/>
            <a:ext cx="2483965" cy="2589083"/>
            <a:chOff x="5376510" y="1337347"/>
            <a:chExt cx="2797572" cy="2915963"/>
          </a:xfrm>
        </p:grpSpPr>
        <p:grpSp>
          <p:nvGrpSpPr>
            <p:cNvPr id="354" name="Google Shape;354;p43"/>
            <p:cNvGrpSpPr/>
            <p:nvPr/>
          </p:nvGrpSpPr>
          <p:grpSpPr>
            <a:xfrm>
              <a:off x="5376510" y="1337347"/>
              <a:ext cx="2797572" cy="2915963"/>
              <a:chOff x="1500399" y="3009470"/>
              <a:chExt cx="1901300" cy="1981761"/>
            </a:xfrm>
          </p:grpSpPr>
          <p:grpSp>
            <p:nvGrpSpPr>
              <p:cNvPr id="355" name="Google Shape;355;p43"/>
              <p:cNvGrpSpPr/>
              <p:nvPr/>
            </p:nvGrpSpPr>
            <p:grpSpPr>
              <a:xfrm>
                <a:off x="1980476" y="3009470"/>
                <a:ext cx="654996" cy="547393"/>
                <a:chOff x="-3811898" y="296698"/>
                <a:chExt cx="3506400" cy="2585700"/>
              </a:xfrm>
            </p:grpSpPr>
            <p:sp>
              <p:nvSpPr>
                <p:cNvPr id="356" name="Google Shape;356;p43"/>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7" name="Google Shape;357;p43"/>
                <p:cNvGrpSpPr/>
                <p:nvPr/>
              </p:nvGrpSpPr>
              <p:grpSpPr>
                <a:xfrm>
                  <a:off x="-2876086" y="1193251"/>
                  <a:ext cx="1634417" cy="1662716"/>
                  <a:chOff x="-708549" y="-1713557"/>
                  <a:chExt cx="1634417" cy="2633379"/>
                </a:xfrm>
              </p:grpSpPr>
              <p:grpSp>
                <p:nvGrpSpPr>
                  <p:cNvPr id="358" name="Google Shape;358;p43"/>
                  <p:cNvGrpSpPr/>
                  <p:nvPr/>
                </p:nvGrpSpPr>
                <p:grpSpPr>
                  <a:xfrm>
                    <a:off x="-696683" y="-1104667"/>
                    <a:ext cx="1622550" cy="2024489"/>
                    <a:chOff x="-144233" y="2152883"/>
                    <a:chExt cx="1622550" cy="2024489"/>
                  </a:xfrm>
                </p:grpSpPr>
                <p:grpSp>
                  <p:nvGrpSpPr>
                    <p:cNvPr id="359" name="Google Shape;359;p43"/>
                    <p:cNvGrpSpPr/>
                    <p:nvPr/>
                  </p:nvGrpSpPr>
                  <p:grpSpPr>
                    <a:xfrm rot="-5400000">
                      <a:off x="-41842" y="2657213"/>
                      <a:ext cx="1424641" cy="1615677"/>
                      <a:chOff x="10901423" y="-15665848"/>
                      <a:chExt cx="4433990" cy="5845432"/>
                    </a:xfrm>
                  </p:grpSpPr>
                  <p:pic>
                    <p:nvPicPr>
                      <p:cNvPr id="360" name="Google Shape;360;p43" descr="clipped result image"/>
                      <p:cNvPicPr preferRelativeResize="0"/>
                      <p:nvPr/>
                    </p:nvPicPr>
                    <p:blipFill rotWithShape="1">
                      <a:blip r:embed="rId5">
                        <a:alphaModFix/>
                      </a:blip>
                      <a:srcRect/>
                      <a:stretch/>
                    </p:blipFill>
                    <p:spPr>
                      <a:xfrm>
                        <a:off x="12729472" y="-15665848"/>
                        <a:ext cx="2605942" cy="5834203"/>
                      </a:xfrm>
                      <a:prstGeom prst="rect">
                        <a:avLst/>
                      </a:prstGeom>
                      <a:noFill/>
                      <a:ln>
                        <a:noFill/>
                      </a:ln>
                    </p:spPr>
                  </p:pic>
                  <p:pic>
                    <p:nvPicPr>
                      <p:cNvPr id="361" name="Google Shape;361;p43" descr="clipped result image"/>
                      <p:cNvPicPr preferRelativeResize="0"/>
                      <p:nvPr/>
                    </p:nvPicPr>
                    <p:blipFill rotWithShape="1">
                      <a:blip r:embed="rId6">
                        <a:alphaModFix/>
                      </a:blip>
                      <a:srcRect/>
                      <a:stretch/>
                    </p:blipFill>
                    <p:spPr>
                      <a:xfrm>
                        <a:off x="10901423" y="-15654618"/>
                        <a:ext cx="2625389" cy="5834203"/>
                      </a:xfrm>
                      <a:prstGeom prst="rect">
                        <a:avLst/>
                      </a:prstGeom>
                      <a:noFill/>
                      <a:ln>
                        <a:noFill/>
                      </a:ln>
                    </p:spPr>
                  </p:pic>
                </p:grpSp>
                <p:pic>
                  <p:nvPicPr>
                    <p:cNvPr id="362" name="Google Shape;362;p43" descr="clipped result image"/>
                    <p:cNvPicPr preferRelativeResize="0"/>
                    <p:nvPr/>
                  </p:nvPicPr>
                  <p:blipFill rotWithShape="1">
                    <a:blip r:embed="rId7">
                      <a:alphaModFix/>
                    </a:blip>
                    <a:srcRect/>
                    <a:stretch/>
                  </p:blipFill>
                  <p:spPr>
                    <a:xfrm rot="-5400000">
                      <a:off x="243410" y="1765240"/>
                      <a:ext cx="837288" cy="1612574"/>
                    </a:xfrm>
                    <a:prstGeom prst="rect">
                      <a:avLst/>
                    </a:prstGeom>
                    <a:noFill/>
                    <a:ln>
                      <a:noFill/>
                    </a:ln>
                  </p:spPr>
                </p:pic>
              </p:grpSp>
              <p:pic>
                <p:nvPicPr>
                  <p:cNvPr id="363" name="Google Shape;363;p43" descr="clipped result image"/>
                  <p:cNvPicPr preferRelativeResize="0"/>
                  <p:nvPr/>
                </p:nvPicPr>
                <p:blipFill rotWithShape="1">
                  <a:blip r:embed="rId8">
                    <a:alphaModFix/>
                  </a:blip>
                  <a:srcRect/>
                  <a:stretch/>
                </p:blipFill>
                <p:spPr>
                  <a:xfrm rot="-5400000">
                    <a:off x="-320906" y="-2101200"/>
                    <a:ext cx="837288" cy="1612574"/>
                  </a:xfrm>
                  <a:prstGeom prst="rect">
                    <a:avLst/>
                  </a:prstGeom>
                  <a:noFill/>
                  <a:ln>
                    <a:noFill/>
                  </a:ln>
                </p:spPr>
              </p:pic>
            </p:grpSp>
          </p:grpSp>
          <p:grpSp>
            <p:nvGrpSpPr>
              <p:cNvPr id="364" name="Google Shape;364;p43"/>
              <p:cNvGrpSpPr/>
              <p:nvPr/>
            </p:nvGrpSpPr>
            <p:grpSpPr>
              <a:xfrm>
                <a:off x="1500399" y="3029902"/>
                <a:ext cx="1901300" cy="1961328"/>
                <a:chOff x="1500399" y="3029902"/>
                <a:chExt cx="1901300" cy="1961328"/>
              </a:xfrm>
            </p:grpSpPr>
            <p:pic>
              <p:nvPicPr>
                <p:cNvPr id="365" name="Google Shape;365;p43"/>
                <p:cNvPicPr preferRelativeResize="0"/>
                <p:nvPr/>
              </p:nvPicPr>
              <p:blipFill>
                <a:blip r:embed="rId9">
                  <a:alphaModFix/>
                </a:blip>
                <a:stretch>
                  <a:fillRect/>
                </a:stretch>
              </p:blipFill>
              <p:spPr>
                <a:xfrm>
                  <a:off x="1500399" y="3098155"/>
                  <a:ext cx="1901300" cy="1893076"/>
                </a:xfrm>
                <a:prstGeom prst="rect">
                  <a:avLst/>
                </a:prstGeom>
                <a:noFill/>
                <a:ln>
                  <a:noFill/>
                </a:ln>
              </p:spPr>
            </p:pic>
            <p:sp>
              <p:nvSpPr>
                <p:cNvPr id="366" name="Google Shape;366;p43"/>
                <p:cNvSpPr txBox="1"/>
                <p:nvPr/>
              </p:nvSpPr>
              <p:spPr>
                <a:xfrm>
                  <a:off x="2139366" y="3029902"/>
                  <a:ext cx="398100" cy="1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0000"/>
                      </a:solidFill>
                    </a:rPr>
                    <a:t>UGT</a:t>
                  </a:r>
                  <a:endParaRPr sz="1100" b="1">
                    <a:solidFill>
                      <a:srgbClr val="000000"/>
                    </a:solidFill>
                  </a:endParaRPr>
                </a:p>
                <a:p>
                  <a:pPr marL="0" lvl="0" indent="0" algn="l" rtl="0">
                    <a:spcBef>
                      <a:spcPts val="0"/>
                    </a:spcBef>
                    <a:spcAft>
                      <a:spcPts val="0"/>
                    </a:spcAft>
                    <a:buClr>
                      <a:srgbClr val="000000"/>
                    </a:buClr>
                    <a:buSzPts val="1400"/>
                    <a:buFont typeface="Arial"/>
                    <a:buNone/>
                  </a:pPr>
                  <a:endParaRPr sz="2800">
                    <a:solidFill>
                      <a:srgbClr val="000000"/>
                    </a:solidFill>
                  </a:endParaRPr>
                </a:p>
                <a:p>
                  <a:pPr marL="0" lvl="0" indent="0" algn="l" rtl="0">
                    <a:lnSpc>
                      <a:spcPct val="115000"/>
                    </a:lnSpc>
                    <a:spcBef>
                      <a:spcPts val="0"/>
                    </a:spcBef>
                    <a:spcAft>
                      <a:spcPts val="0"/>
                    </a:spcAft>
                    <a:buClr>
                      <a:srgbClr val="000000"/>
                    </a:buClr>
                    <a:buSzPts val="1200"/>
                    <a:buFont typeface="Arial"/>
                    <a:buNone/>
                  </a:pPr>
                  <a:endParaRPr sz="2800"/>
                </a:p>
              </p:txBody>
            </p:sp>
          </p:grpSp>
        </p:grpSp>
        <p:sp>
          <p:nvSpPr>
            <p:cNvPr id="367" name="Google Shape;367;p43"/>
            <p:cNvSpPr txBox="1"/>
            <p:nvPr/>
          </p:nvSpPr>
          <p:spPr>
            <a:xfrm>
              <a:off x="5981750" y="2571750"/>
              <a:ext cx="12984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000000"/>
                  </a:solidFill>
                </a:rPr>
                <a:t>valproate</a:t>
              </a:r>
              <a:endParaRPr sz="1200" b="1">
                <a:solidFill>
                  <a:srgbClr val="000000"/>
                </a:solidFill>
              </a:endParaRPr>
            </a:p>
            <a:p>
              <a:pPr marL="0" lvl="0" indent="0" algn="ctr" rtl="0">
                <a:spcBef>
                  <a:spcPts val="0"/>
                </a:spcBef>
                <a:spcAft>
                  <a:spcPts val="0"/>
                </a:spcAft>
                <a:buNone/>
              </a:pPr>
              <a:r>
                <a:rPr lang="en" sz="1200" b="1">
                  <a:solidFill>
                    <a:srgbClr val="000000"/>
                  </a:solidFill>
                </a:rPr>
                <a:t>DEPAKOTE</a:t>
              </a:r>
              <a:endParaRPr sz="1200" b="1">
                <a:solidFill>
                  <a:srgbClr val="000000"/>
                </a:solidFill>
              </a:endParaRPr>
            </a:p>
            <a:p>
              <a:pPr marL="0" lvl="0" indent="0" algn="l" rtl="0">
                <a:spcBef>
                  <a:spcPts val="0"/>
                </a:spcBef>
                <a:spcAft>
                  <a:spcPts val="0"/>
                </a:spcAft>
                <a:buClr>
                  <a:srgbClr val="000000"/>
                </a:buClr>
                <a:buSzPts val="1400"/>
                <a:buFont typeface="Arial"/>
                <a:buNone/>
              </a:pPr>
              <a:endParaRPr sz="1200">
                <a:solidFill>
                  <a:srgbClr val="000000"/>
                </a:solidFill>
              </a:endParaRPr>
            </a:p>
            <a:p>
              <a:pPr marL="0" lvl="0" indent="0" algn="l" rtl="0">
                <a:lnSpc>
                  <a:spcPct val="115000"/>
                </a:lnSpc>
                <a:spcBef>
                  <a:spcPts val="0"/>
                </a:spcBef>
                <a:spcAft>
                  <a:spcPts val="0"/>
                </a:spcAft>
                <a:buClr>
                  <a:srgbClr val="000000"/>
                </a:buClr>
                <a:buSzPts val="1200"/>
                <a:buFont typeface="Arial"/>
                <a:buNone/>
              </a:pPr>
              <a:endParaRPr sz="1200"/>
            </a:p>
          </p:txBody>
        </p:sp>
      </p:grpSp>
      <p:grpSp>
        <p:nvGrpSpPr>
          <p:cNvPr id="368" name="Google Shape;368;p43"/>
          <p:cNvGrpSpPr/>
          <p:nvPr/>
        </p:nvGrpSpPr>
        <p:grpSpPr>
          <a:xfrm>
            <a:off x="6160883" y="1891495"/>
            <a:ext cx="2876436" cy="3091850"/>
            <a:chOff x="1965075" y="-123864"/>
            <a:chExt cx="3222175" cy="3463482"/>
          </a:xfrm>
        </p:grpSpPr>
        <p:pic>
          <p:nvPicPr>
            <p:cNvPr id="369" name="Google Shape;369;p43"/>
            <p:cNvPicPr preferRelativeResize="0"/>
            <p:nvPr/>
          </p:nvPicPr>
          <p:blipFill>
            <a:blip r:embed="rId10">
              <a:alphaModFix/>
            </a:blip>
            <a:stretch>
              <a:fillRect/>
            </a:stretch>
          </p:blipFill>
          <p:spPr>
            <a:xfrm>
              <a:off x="1965075" y="-123864"/>
              <a:ext cx="3222175" cy="3463482"/>
            </a:xfrm>
            <a:prstGeom prst="rect">
              <a:avLst/>
            </a:prstGeom>
            <a:noFill/>
            <a:ln>
              <a:noFill/>
            </a:ln>
          </p:spPr>
        </p:pic>
        <p:sp>
          <p:nvSpPr>
            <p:cNvPr id="370" name="Google Shape;370;p43"/>
            <p:cNvSpPr txBox="1"/>
            <p:nvPr/>
          </p:nvSpPr>
          <p:spPr>
            <a:xfrm>
              <a:off x="2548253" y="845750"/>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sz="1200" b="1"/>
                <a:t>carbamazepine</a:t>
              </a:r>
              <a:endParaRPr sz="1200" b="1"/>
            </a:p>
            <a:p>
              <a:pPr marL="0" lvl="0" indent="0" algn="ctr" rtl="0">
                <a:spcBef>
                  <a:spcPts val="0"/>
                </a:spcBef>
                <a:spcAft>
                  <a:spcPts val="0"/>
                </a:spcAft>
                <a:buClr>
                  <a:srgbClr val="000000"/>
                </a:buClr>
                <a:buSzPts val="1400"/>
                <a:buFont typeface="Arial"/>
                <a:buNone/>
              </a:pPr>
              <a:r>
                <a:rPr lang="en" sz="1200" b="1"/>
                <a:t>TEGRETOL</a:t>
              </a:r>
              <a:endParaRPr sz="1200" b="1"/>
            </a:p>
            <a:p>
              <a:pPr marL="0" lvl="0" indent="0" algn="l" rtl="0">
                <a:lnSpc>
                  <a:spcPct val="115000"/>
                </a:lnSpc>
                <a:spcBef>
                  <a:spcPts val="0"/>
                </a:spcBef>
                <a:spcAft>
                  <a:spcPts val="0"/>
                </a:spcAft>
                <a:buClr>
                  <a:srgbClr val="000000"/>
                </a:buClr>
                <a:buSzPts val="1200"/>
                <a:buFont typeface="Arial"/>
                <a:buNone/>
              </a:pPr>
              <a:endParaRPr sz="1200"/>
            </a:p>
          </p:txBody>
        </p:sp>
      </p:grpSp>
      <p:pic>
        <p:nvPicPr>
          <p:cNvPr id="371" name="Google Shape;371;p43" descr="Resultado de imagen para tiger"/>
          <p:cNvPicPr preferRelativeResize="0"/>
          <p:nvPr/>
        </p:nvPicPr>
        <p:blipFill rotWithShape="1">
          <a:blip r:embed="rId11">
            <a:alphaModFix/>
          </a:blip>
          <a:srcRect/>
          <a:stretch/>
        </p:blipFill>
        <p:spPr>
          <a:xfrm rot="-312027" flipH="1">
            <a:off x="7002351" y="683844"/>
            <a:ext cx="997536" cy="979390"/>
          </a:xfrm>
          <a:prstGeom prst="rect">
            <a:avLst/>
          </a:prstGeom>
          <a:noFill/>
          <a:ln>
            <a:noFill/>
          </a:ln>
        </p:spPr>
      </p:pic>
      <p:grpSp>
        <p:nvGrpSpPr>
          <p:cNvPr id="372" name="Google Shape;372;p43"/>
          <p:cNvGrpSpPr/>
          <p:nvPr/>
        </p:nvGrpSpPr>
        <p:grpSpPr>
          <a:xfrm>
            <a:off x="3761774" y="558468"/>
            <a:ext cx="1320014" cy="1016440"/>
            <a:chOff x="766792" y="2138381"/>
            <a:chExt cx="2690063" cy="2071409"/>
          </a:xfrm>
        </p:grpSpPr>
        <p:grpSp>
          <p:nvGrpSpPr>
            <p:cNvPr id="373" name="Google Shape;373;p43"/>
            <p:cNvGrpSpPr/>
            <p:nvPr/>
          </p:nvGrpSpPr>
          <p:grpSpPr>
            <a:xfrm>
              <a:off x="766792" y="2138381"/>
              <a:ext cx="2690063" cy="2071409"/>
              <a:chOff x="6077928" y="3303336"/>
              <a:chExt cx="1398743" cy="1077064"/>
            </a:xfrm>
          </p:grpSpPr>
          <p:grpSp>
            <p:nvGrpSpPr>
              <p:cNvPr id="374" name="Google Shape;374;p43"/>
              <p:cNvGrpSpPr/>
              <p:nvPr/>
            </p:nvGrpSpPr>
            <p:grpSpPr>
              <a:xfrm>
                <a:off x="6077928" y="3303336"/>
                <a:ext cx="1398743" cy="937837"/>
                <a:chOff x="5619327" y="6680160"/>
                <a:chExt cx="1740163" cy="1166755"/>
              </a:xfrm>
            </p:grpSpPr>
            <p:pic>
              <p:nvPicPr>
                <p:cNvPr id="375" name="Google Shape;375;p43" descr="clipped result image"/>
                <p:cNvPicPr preferRelativeResize="0"/>
                <p:nvPr/>
              </p:nvPicPr>
              <p:blipFill rotWithShape="1">
                <a:blip r:embed="rId12">
                  <a:alphaModFix/>
                </a:blip>
                <a:srcRect l="28602" t="24642" b="13268"/>
                <a:stretch/>
              </p:blipFill>
              <p:spPr>
                <a:xfrm>
                  <a:off x="5945660" y="6923321"/>
                  <a:ext cx="1413830" cy="923593"/>
                </a:xfrm>
                <a:prstGeom prst="rect">
                  <a:avLst/>
                </a:prstGeom>
                <a:noFill/>
                <a:ln>
                  <a:noFill/>
                </a:ln>
              </p:spPr>
            </p:pic>
            <p:pic>
              <p:nvPicPr>
                <p:cNvPr id="376" name="Google Shape;376;p43"/>
                <p:cNvPicPr preferRelativeResize="0"/>
                <p:nvPr/>
              </p:nvPicPr>
              <p:blipFill rotWithShape="1">
                <a:blip r:embed="rId13">
                  <a:alphaModFix/>
                </a:blip>
                <a:srcRect/>
                <a:stretch/>
              </p:blipFill>
              <p:spPr>
                <a:xfrm>
                  <a:off x="5619327" y="6680160"/>
                  <a:ext cx="866543" cy="668044"/>
                </a:xfrm>
                <a:prstGeom prst="rect">
                  <a:avLst/>
                </a:prstGeom>
                <a:noFill/>
                <a:ln>
                  <a:noFill/>
                </a:ln>
              </p:spPr>
            </p:pic>
          </p:grpSp>
          <p:pic>
            <p:nvPicPr>
              <p:cNvPr id="377" name="Google Shape;377;p43"/>
              <p:cNvPicPr preferRelativeResize="0"/>
              <p:nvPr/>
            </p:nvPicPr>
            <p:blipFill>
              <a:blip r:embed="rId14">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378" name="Google Shape;378;p43"/>
              <p:cNvPicPr preferRelativeResize="0"/>
              <p:nvPr/>
            </p:nvPicPr>
            <p:blipFill>
              <a:blip r:embed="rId14">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379" name="Google Shape;379;p43"/>
              <p:cNvPicPr preferRelativeResize="0"/>
              <p:nvPr/>
            </p:nvPicPr>
            <p:blipFill>
              <a:blip r:embed="rId14">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380" name="Google Shape;380;p43"/>
            <p:cNvPicPr preferRelativeResize="0"/>
            <p:nvPr/>
          </p:nvPicPr>
          <p:blipFill>
            <a:blip r:embed="rId14">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381" name="Google Shape;381;p43"/>
          <p:cNvPicPr preferRelativeResize="0"/>
          <p:nvPr/>
        </p:nvPicPr>
        <p:blipFill>
          <a:blip r:embed="rId15">
            <a:alphaModFix/>
          </a:blip>
          <a:stretch>
            <a:fillRect/>
          </a:stretch>
        </p:blipFill>
        <p:spPr>
          <a:xfrm>
            <a:off x="589199" y="28750"/>
            <a:ext cx="1213850" cy="1346125"/>
          </a:xfrm>
          <a:prstGeom prst="rect">
            <a:avLst/>
          </a:prstGeom>
          <a:noFill/>
          <a:ln>
            <a:noFill/>
          </a:ln>
        </p:spPr>
      </p:pic>
      <p:cxnSp>
        <p:nvCxnSpPr>
          <p:cNvPr id="382" name="Google Shape;382;p43"/>
          <p:cNvCxnSpPr/>
          <p:nvPr/>
        </p:nvCxnSpPr>
        <p:spPr>
          <a:xfrm>
            <a:off x="2896975" y="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83" name="Google Shape;383;p43"/>
          <p:cNvCxnSpPr/>
          <p:nvPr/>
        </p:nvCxnSpPr>
        <p:spPr>
          <a:xfrm>
            <a:off x="6107350" y="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84" name="Google Shape;384;p43"/>
          <p:cNvCxnSpPr/>
          <p:nvPr/>
        </p:nvCxnSpPr>
        <p:spPr>
          <a:xfrm>
            <a:off x="4258425" y="2045325"/>
            <a:ext cx="0" cy="576600"/>
          </a:xfrm>
          <a:prstGeom prst="straightConnector1">
            <a:avLst/>
          </a:prstGeom>
          <a:noFill/>
          <a:ln w="9525" cap="flat" cmpd="sng">
            <a:solidFill>
              <a:schemeClr val="dk2"/>
            </a:solidFill>
            <a:prstDash val="solid"/>
            <a:round/>
            <a:headEnd type="none" w="med" len="med"/>
            <a:tailEnd type="triangle" w="med" len="med"/>
          </a:ln>
        </p:spPr>
      </p:cxnSp>
      <p:sp>
        <p:nvSpPr>
          <p:cNvPr id="385" name="Google Shape;385;p43"/>
          <p:cNvSpPr txBox="1"/>
          <p:nvPr/>
        </p:nvSpPr>
        <p:spPr>
          <a:xfrm>
            <a:off x="3895263" y="1733250"/>
            <a:ext cx="1213800" cy="6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rPr>
              <a:t>sensitive substrate (UGT1A4)</a:t>
            </a:r>
            <a:endParaRPr sz="900">
              <a:solidFill>
                <a:schemeClr val="dk1"/>
              </a:solidFill>
            </a:endParaRPr>
          </a:p>
          <a:p>
            <a:pPr marL="0" lvl="0" indent="0" algn="l" rtl="0">
              <a:spcBef>
                <a:spcPts val="0"/>
              </a:spcBef>
              <a:spcAft>
                <a:spcPts val="0"/>
              </a:spcAft>
              <a:buClr>
                <a:schemeClr val="dk1"/>
              </a:buClr>
              <a:buSzPts val="1400"/>
              <a:buFont typeface="Arial"/>
              <a:buNone/>
            </a:pPr>
            <a:endParaRPr sz="9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900"/>
          </a:p>
        </p:txBody>
      </p:sp>
      <p:sp>
        <p:nvSpPr>
          <p:cNvPr id="386" name="Google Shape;386;p43"/>
          <p:cNvSpPr/>
          <p:nvPr/>
        </p:nvSpPr>
        <p:spPr>
          <a:xfrm rot="-2397390">
            <a:off x="738150" y="1396674"/>
            <a:ext cx="1020701" cy="101620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44" descr="clipped result image"/>
          <p:cNvPicPr preferRelativeResize="0"/>
          <p:nvPr/>
        </p:nvPicPr>
        <p:blipFill rotWithShape="1">
          <a:blip r:embed="rId3">
            <a:alphaModFix/>
          </a:blip>
          <a:srcRect/>
          <a:stretch/>
        </p:blipFill>
        <p:spPr>
          <a:xfrm rot="-4039862">
            <a:off x="4655417" y="1433683"/>
            <a:ext cx="94656" cy="212641"/>
          </a:xfrm>
          <a:prstGeom prst="rect">
            <a:avLst/>
          </a:prstGeom>
          <a:noFill/>
          <a:ln>
            <a:noFill/>
          </a:ln>
        </p:spPr>
      </p:pic>
      <p:grpSp>
        <p:nvGrpSpPr>
          <p:cNvPr id="392" name="Google Shape;392;p44"/>
          <p:cNvGrpSpPr/>
          <p:nvPr/>
        </p:nvGrpSpPr>
        <p:grpSpPr>
          <a:xfrm>
            <a:off x="2997442" y="1875647"/>
            <a:ext cx="2959582" cy="2138473"/>
            <a:chOff x="354924" y="1925125"/>
            <a:chExt cx="3387025" cy="2447325"/>
          </a:xfrm>
        </p:grpSpPr>
        <p:pic>
          <p:nvPicPr>
            <p:cNvPr id="393" name="Google Shape;393;p44"/>
            <p:cNvPicPr preferRelativeResize="0"/>
            <p:nvPr/>
          </p:nvPicPr>
          <p:blipFill>
            <a:blip r:embed="rId4">
              <a:alphaModFix/>
            </a:blip>
            <a:stretch>
              <a:fillRect/>
            </a:stretch>
          </p:blipFill>
          <p:spPr>
            <a:xfrm>
              <a:off x="354924" y="1925125"/>
              <a:ext cx="3387025" cy="2447325"/>
            </a:xfrm>
            <a:prstGeom prst="rect">
              <a:avLst/>
            </a:prstGeom>
            <a:noFill/>
            <a:ln>
              <a:noFill/>
            </a:ln>
          </p:spPr>
        </p:pic>
        <p:sp>
          <p:nvSpPr>
            <p:cNvPr id="394" name="Google Shape;394;p44"/>
            <p:cNvSpPr txBox="1"/>
            <p:nvPr/>
          </p:nvSpPr>
          <p:spPr>
            <a:xfrm>
              <a:off x="766894" y="3106095"/>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rPr>
                <a:t>lamotrigine</a:t>
              </a:r>
              <a:endParaRPr sz="1200" b="1">
                <a:solidFill>
                  <a:schemeClr val="dk1"/>
                </a:solidFill>
              </a:endParaRPr>
            </a:p>
            <a:p>
              <a:pPr marL="0" lvl="0" indent="0" algn="ctr" rtl="0">
                <a:spcBef>
                  <a:spcPts val="0"/>
                </a:spcBef>
                <a:spcAft>
                  <a:spcPts val="0"/>
                </a:spcAft>
                <a:buNone/>
              </a:pPr>
              <a:r>
                <a:rPr lang="en" sz="1200" b="1">
                  <a:solidFill>
                    <a:schemeClr val="dk1"/>
                  </a:solidFill>
                </a:rPr>
                <a:t>LAMICTAL</a:t>
              </a:r>
              <a:endParaRPr sz="1200" b="1">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1200"/>
            </a:p>
          </p:txBody>
        </p:sp>
      </p:grpSp>
      <p:grpSp>
        <p:nvGrpSpPr>
          <p:cNvPr id="395" name="Google Shape;395;p44"/>
          <p:cNvGrpSpPr/>
          <p:nvPr/>
        </p:nvGrpSpPr>
        <p:grpSpPr>
          <a:xfrm>
            <a:off x="196800" y="1574912"/>
            <a:ext cx="2483965" cy="2589083"/>
            <a:chOff x="5376510" y="1337347"/>
            <a:chExt cx="2797572" cy="2915963"/>
          </a:xfrm>
        </p:grpSpPr>
        <p:grpSp>
          <p:nvGrpSpPr>
            <p:cNvPr id="396" name="Google Shape;396;p44"/>
            <p:cNvGrpSpPr/>
            <p:nvPr/>
          </p:nvGrpSpPr>
          <p:grpSpPr>
            <a:xfrm>
              <a:off x="5376510" y="1337347"/>
              <a:ext cx="2797572" cy="2915963"/>
              <a:chOff x="1500399" y="3009470"/>
              <a:chExt cx="1901300" cy="1981761"/>
            </a:xfrm>
          </p:grpSpPr>
          <p:grpSp>
            <p:nvGrpSpPr>
              <p:cNvPr id="397" name="Google Shape;397;p44"/>
              <p:cNvGrpSpPr/>
              <p:nvPr/>
            </p:nvGrpSpPr>
            <p:grpSpPr>
              <a:xfrm>
                <a:off x="1980476" y="3009470"/>
                <a:ext cx="654996" cy="547393"/>
                <a:chOff x="-3811898" y="296698"/>
                <a:chExt cx="3506400" cy="2585700"/>
              </a:xfrm>
            </p:grpSpPr>
            <p:sp>
              <p:nvSpPr>
                <p:cNvPr id="398" name="Google Shape;398;p44"/>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99" name="Google Shape;399;p44"/>
                <p:cNvGrpSpPr/>
                <p:nvPr/>
              </p:nvGrpSpPr>
              <p:grpSpPr>
                <a:xfrm>
                  <a:off x="-2876086" y="1193251"/>
                  <a:ext cx="1634417" cy="1662716"/>
                  <a:chOff x="-708549" y="-1713557"/>
                  <a:chExt cx="1634417" cy="2633379"/>
                </a:xfrm>
              </p:grpSpPr>
              <p:grpSp>
                <p:nvGrpSpPr>
                  <p:cNvPr id="400" name="Google Shape;400;p44"/>
                  <p:cNvGrpSpPr/>
                  <p:nvPr/>
                </p:nvGrpSpPr>
                <p:grpSpPr>
                  <a:xfrm>
                    <a:off x="-696683" y="-1104667"/>
                    <a:ext cx="1622550" cy="2024489"/>
                    <a:chOff x="-144233" y="2152883"/>
                    <a:chExt cx="1622550" cy="2024489"/>
                  </a:xfrm>
                </p:grpSpPr>
                <p:grpSp>
                  <p:nvGrpSpPr>
                    <p:cNvPr id="401" name="Google Shape;401;p44"/>
                    <p:cNvGrpSpPr/>
                    <p:nvPr/>
                  </p:nvGrpSpPr>
                  <p:grpSpPr>
                    <a:xfrm rot="-5400000">
                      <a:off x="-41842" y="2657213"/>
                      <a:ext cx="1424641" cy="1615677"/>
                      <a:chOff x="10901423" y="-15665848"/>
                      <a:chExt cx="4433990" cy="5845432"/>
                    </a:xfrm>
                  </p:grpSpPr>
                  <p:pic>
                    <p:nvPicPr>
                      <p:cNvPr id="402" name="Google Shape;402;p44" descr="clipped result image"/>
                      <p:cNvPicPr preferRelativeResize="0"/>
                      <p:nvPr/>
                    </p:nvPicPr>
                    <p:blipFill rotWithShape="1">
                      <a:blip r:embed="rId5">
                        <a:alphaModFix/>
                      </a:blip>
                      <a:srcRect/>
                      <a:stretch/>
                    </p:blipFill>
                    <p:spPr>
                      <a:xfrm>
                        <a:off x="12729472" y="-15665848"/>
                        <a:ext cx="2605942" cy="5834203"/>
                      </a:xfrm>
                      <a:prstGeom prst="rect">
                        <a:avLst/>
                      </a:prstGeom>
                      <a:noFill/>
                      <a:ln>
                        <a:noFill/>
                      </a:ln>
                    </p:spPr>
                  </p:pic>
                  <p:pic>
                    <p:nvPicPr>
                      <p:cNvPr id="403" name="Google Shape;403;p44" descr="clipped result image"/>
                      <p:cNvPicPr preferRelativeResize="0"/>
                      <p:nvPr/>
                    </p:nvPicPr>
                    <p:blipFill rotWithShape="1">
                      <a:blip r:embed="rId6">
                        <a:alphaModFix/>
                      </a:blip>
                      <a:srcRect/>
                      <a:stretch/>
                    </p:blipFill>
                    <p:spPr>
                      <a:xfrm>
                        <a:off x="10901423" y="-15654618"/>
                        <a:ext cx="2625389" cy="5834203"/>
                      </a:xfrm>
                      <a:prstGeom prst="rect">
                        <a:avLst/>
                      </a:prstGeom>
                      <a:noFill/>
                      <a:ln>
                        <a:noFill/>
                      </a:ln>
                    </p:spPr>
                  </p:pic>
                </p:grpSp>
                <p:pic>
                  <p:nvPicPr>
                    <p:cNvPr id="404" name="Google Shape;404;p44" descr="clipped result image"/>
                    <p:cNvPicPr preferRelativeResize="0"/>
                    <p:nvPr/>
                  </p:nvPicPr>
                  <p:blipFill rotWithShape="1">
                    <a:blip r:embed="rId7">
                      <a:alphaModFix/>
                    </a:blip>
                    <a:srcRect/>
                    <a:stretch/>
                  </p:blipFill>
                  <p:spPr>
                    <a:xfrm rot="-5400000">
                      <a:off x="243410" y="1765240"/>
                      <a:ext cx="837288" cy="1612574"/>
                    </a:xfrm>
                    <a:prstGeom prst="rect">
                      <a:avLst/>
                    </a:prstGeom>
                    <a:noFill/>
                    <a:ln>
                      <a:noFill/>
                    </a:ln>
                  </p:spPr>
                </p:pic>
              </p:grpSp>
              <p:pic>
                <p:nvPicPr>
                  <p:cNvPr id="405" name="Google Shape;405;p44" descr="clipped result image"/>
                  <p:cNvPicPr preferRelativeResize="0"/>
                  <p:nvPr/>
                </p:nvPicPr>
                <p:blipFill rotWithShape="1">
                  <a:blip r:embed="rId8">
                    <a:alphaModFix/>
                  </a:blip>
                  <a:srcRect/>
                  <a:stretch/>
                </p:blipFill>
                <p:spPr>
                  <a:xfrm rot="-5400000">
                    <a:off x="-320906" y="-2101200"/>
                    <a:ext cx="837288" cy="1612574"/>
                  </a:xfrm>
                  <a:prstGeom prst="rect">
                    <a:avLst/>
                  </a:prstGeom>
                  <a:noFill/>
                  <a:ln>
                    <a:noFill/>
                  </a:ln>
                </p:spPr>
              </p:pic>
            </p:grpSp>
          </p:grpSp>
          <p:grpSp>
            <p:nvGrpSpPr>
              <p:cNvPr id="406" name="Google Shape;406;p44"/>
              <p:cNvGrpSpPr/>
              <p:nvPr/>
            </p:nvGrpSpPr>
            <p:grpSpPr>
              <a:xfrm>
                <a:off x="1500399" y="3029902"/>
                <a:ext cx="1901300" cy="1961328"/>
                <a:chOff x="1500399" y="3029902"/>
                <a:chExt cx="1901300" cy="1961328"/>
              </a:xfrm>
            </p:grpSpPr>
            <p:pic>
              <p:nvPicPr>
                <p:cNvPr id="407" name="Google Shape;407;p44"/>
                <p:cNvPicPr preferRelativeResize="0"/>
                <p:nvPr/>
              </p:nvPicPr>
              <p:blipFill>
                <a:blip r:embed="rId9">
                  <a:alphaModFix/>
                </a:blip>
                <a:stretch>
                  <a:fillRect/>
                </a:stretch>
              </p:blipFill>
              <p:spPr>
                <a:xfrm>
                  <a:off x="1500399" y="3098155"/>
                  <a:ext cx="1901300" cy="1893076"/>
                </a:xfrm>
                <a:prstGeom prst="rect">
                  <a:avLst/>
                </a:prstGeom>
                <a:noFill/>
                <a:ln>
                  <a:noFill/>
                </a:ln>
              </p:spPr>
            </p:pic>
            <p:sp>
              <p:nvSpPr>
                <p:cNvPr id="408" name="Google Shape;408;p44"/>
                <p:cNvSpPr txBox="1"/>
                <p:nvPr/>
              </p:nvSpPr>
              <p:spPr>
                <a:xfrm>
                  <a:off x="2139366" y="3029902"/>
                  <a:ext cx="398100" cy="1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0000"/>
                      </a:solidFill>
                    </a:rPr>
                    <a:t>UGT</a:t>
                  </a:r>
                  <a:endParaRPr sz="1100" b="1">
                    <a:solidFill>
                      <a:srgbClr val="000000"/>
                    </a:solidFill>
                  </a:endParaRPr>
                </a:p>
                <a:p>
                  <a:pPr marL="0" lvl="0" indent="0" algn="l" rtl="0">
                    <a:spcBef>
                      <a:spcPts val="0"/>
                    </a:spcBef>
                    <a:spcAft>
                      <a:spcPts val="0"/>
                    </a:spcAft>
                    <a:buClr>
                      <a:srgbClr val="000000"/>
                    </a:buClr>
                    <a:buSzPts val="1400"/>
                    <a:buFont typeface="Arial"/>
                    <a:buNone/>
                  </a:pPr>
                  <a:endParaRPr sz="2800">
                    <a:solidFill>
                      <a:srgbClr val="000000"/>
                    </a:solidFill>
                  </a:endParaRPr>
                </a:p>
                <a:p>
                  <a:pPr marL="0" lvl="0" indent="0" algn="l" rtl="0">
                    <a:lnSpc>
                      <a:spcPct val="115000"/>
                    </a:lnSpc>
                    <a:spcBef>
                      <a:spcPts val="0"/>
                    </a:spcBef>
                    <a:spcAft>
                      <a:spcPts val="0"/>
                    </a:spcAft>
                    <a:buClr>
                      <a:srgbClr val="000000"/>
                    </a:buClr>
                    <a:buSzPts val="1200"/>
                    <a:buFont typeface="Arial"/>
                    <a:buNone/>
                  </a:pPr>
                  <a:endParaRPr sz="2800"/>
                </a:p>
              </p:txBody>
            </p:sp>
          </p:grpSp>
        </p:grpSp>
        <p:sp>
          <p:nvSpPr>
            <p:cNvPr id="409" name="Google Shape;409;p44"/>
            <p:cNvSpPr txBox="1"/>
            <p:nvPr/>
          </p:nvSpPr>
          <p:spPr>
            <a:xfrm>
              <a:off x="5981750" y="2571750"/>
              <a:ext cx="12984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000000"/>
                  </a:solidFill>
                </a:rPr>
                <a:t>valproate</a:t>
              </a:r>
              <a:endParaRPr sz="1200" b="1">
                <a:solidFill>
                  <a:srgbClr val="000000"/>
                </a:solidFill>
              </a:endParaRPr>
            </a:p>
            <a:p>
              <a:pPr marL="0" lvl="0" indent="0" algn="ctr" rtl="0">
                <a:spcBef>
                  <a:spcPts val="0"/>
                </a:spcBef>
                <a:spcAft>
                  <a:spcPts val="0"/>
                </a:spcAft>
                <a:buNone/>
              </a:pPr>
              <a:r>
                <a:rPr lang="en" sz="1200" b="1">
                  <a:solidFill>
                    <a:srgbClr val="000000"/>
                  </a:solidFill>
                </a:rPr>
                <a:t>DEPAKOTE</a:t>
              </a:r>
              <a:endParaRPr sz="1200" b="1">
                <a:solidFill>
                  <a:srgbClr val="000000"/>
                </a:solidFill>
              </a:endParaRPr>
            </a:p>
            <a:p>
              <a:pPr marL="0" lvl="0" indent="0" algn="l" rtl="0">
                <a:spcBef>
                  <a:spcPts val="0"/>
                </a:spcBef>
                <a:spcAft>
                  <a:spcPts val="0"/>
                </a:spcAft>
                <a:buClr>
                  <a:srgbClr val="000000"/>
                </a:buClr>
                <a:buSzPts val="1400"/>
                <a:buFont typeface="Arial"/>
                <a:buNone/>
              </a:pPr>
              <a:endParaRPr sz="1200">
                <a:solidFill>
                  <a:srgbClr val="000000"/>
                </a:solidFill>
              </a:endParaRPr>
            </a:p>
            <a:p>
              <a:pPr marL="0" lvl="0" indent="0" algn="l" rtl="0">
                <a:lnSpc>
                  <a:spcPct val="115000"/>
                </a:lnSpc>
                <a:spcBef>
                  <a:spcPts val="0"/>
                </a:spcBef>
                <a:spcAft>
                  <a:spcPts val="0"/>
                </a:spcAft>
                <a:buClr>
                  <a:srgbClr val="000000"/>
                </a:buClr>
                <a:buSzPts val="1200"/>
                <a:buFont typeface="Arial"/>
                <a:buNone/>
              </a:pPr>
              <a:endParaRPr sz="1200"/>
            </a:p>
          </p:txBody>
        </p:sp>
      </p:grpSp>
      <p:grpSp>
        <p:nvGrpSpPr>
          <p:cNvPr id="410" name="Google Shape;410;p44"/>
          <p:cNvGrpSpPr/>
          <p:nvPr/>
        </p:nvGrpSpPr>
        <p:grpSpPr>
          <a:xfrm>
            <a:off x="6160883" y="1891495"/>
            <a:ext cx="2876436" cy="3091850"/>
            <a:chOff x="1965075" y="-123864"/>
            <a:chExt cx="3222175" cy="3463482"/>
          </a:xfrm>
        </p:grpSpPr>
        <p:pic>
          <p:nvPicPr>
            <p:cNvPr id="411" name="Google Shape;411;p44"/>
            <p:cNvPicPr preferRelativeResize="0"/>
            <p:nvPr/>
          </p:nvPicPr>
          <p:blipFill>
            <a:blip r:embed="rId10">
              <a:alphaModFix/>
            </a:blip>
            <a:stretch>
              <a:fillRect/>
            </a:stretch>
          </p:blipFill>
          <p:spPr>
            <a:xfrm>
              <a:off x="1965075" y="-123864"/>
              <a:ext cx="3222175" cy="3463482"/>
            </a:xfrm>
            <a:prstGeom prst="rect">
              <a:avLst/>
            </a:prstGeom>
            <a:noFill/>
            <a:ln>
              <a:noFill/>
            </a:ln>
          </p:spPr>
        </p:pic>
        <p:sp>
          <p:nvSpPr>
            <p:cNvPr id="412" name="Google Shape;412;p44"/>
            <p:cNvSpPr txBox="1"/>
            <p:nvPr/>
          </p:nvSpPr>
          <p:spPr>
            <a:xfrm>
              <a:off x="2548253" y="845750"/>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sz="1200" b="1"/>
                <a:t>carbamazepine</a:t>
              </a:r>
              <a:endParaRPr sz="1200" b="1"/>
            </a:p>
            <a:p>
              <a:pPr marL="0" lvl="0" indent="0" algn="ctr" rtl="0">
                <a:spcBef>
                  <a:spcPts val="0"/>
                </a:spcBef>
                <a:spcAft>
                  <a:spcPts val="0"/>
                </a:spcAft>
                <a:buClr>
                  <a:srgbClr val="000000"/>
                </a:buClr>
                <a:buSzPts val="1400"/>
                <a:buFont typeface="Arial"/>
                <a:buNone/>
              </a:pPr>
              <a:r>
                <a:rPr lang="en" sz="1200" b="1"/>
                <a:t>TEGRETOL</a:t>
              </a:r>
              <a:endParaRPr sz="1200" b="1"/>
            </a:p>
            <a:p>
              <a:pPr marL="0" lvl="0" indent="0" algn="l" rtl="0">
                <a:lnSpc>
                  <a:spcPct val="115000"/>
                </a:lnSpc>
                <a:spcBef>
                  <a:spcPts val="0"/>
                </a:spcBef>
                <a:spcAft>
                  <a:spcPts val="0"/>
                </a:spcAft>
                <a:buClr>
                  <a:srgbClr val="000000"/>
                </a:buClr>
                <a:buSzPts val="1200"/>
                <a:buFont typeface="Arial"/>
                <a:buNone/>
              </a:pPr>
              <a:endParaRPr sz="1200"/>
            </a:p>
          </p:txBody>
        </p:sp>
      </p:grpSp>
      <p:pic>
        <p:nvPicPr>
          <p:cNvPr id="413" name="Google Shape;413;p44" descr="Resultado de imagen para tiger"/>
          <p:cNvPicPr preferRelativeResize="0"/>
          <p:nvPr/>
        </p:nvPicPr>
        <p:blipFill rotWithShape="1">
          <a:blip r:embed="rId11">
            <a:alphaModFix/>
          </a:blip>
          <a:srcRect/>
          <a:stretch/>
        </p:blipFill>
        <p:spPr>
          <a:xfrm rot="-312027" flipH="1">
            <a:off x="7002351" y="683844"/>
            <a:ext cx="997536" cy="979390"/>
          </a:xfrm>
          <a:prstGeom prst="rect">
            <a:avLst/>
          </a:prstGeom>
          <a:noFill/>
          <a:ln>
            <a:noFill/>
          </a:ln>
        </p:spPr>
      </p:pic>
      <p:grpSp>
        <p:nvGrpSpPr>
          <p:cNvPr id="414" name="Google Shape;414;p44"/>
          <p:cNvGrpSpPr/>
          <p:nvPr/>
        </p:nvGrpSpPr>
        <p:grpSpPr>
          <a:xfrm>
            <a:off x="3761774" y="558468"/>
            <a:ext cx="1320014" cy="1016440"/>
            <a:chOff x="766792" y="2138381"/>
            <a:chExt cx="2690063" cy="2071409"/>
          </a:xfrm>
        </p:grpSpPr>
        <p:grpSp>
          <p:nvGrpSpPr>
            <p:cNvPr id="415" name="Google Shape;415;p44"/>
            <p:cNvGrpSpPr/>
            <p:nvPr/>
          </p:nvGrpSpPr>
          <p:grpSpPr>
            <a:xfrm>
              <a:off x="766792" y="2138381"/>
              <a:ext cx="2690063" cy="2071409"/>
              <a:chOff x="6077928" y="3303336"/>
              <a:chExt cx="1398743" cy="1077064"/>
            </a:xfrm>
          </p:grpSpPr>
          <p:grpSp>
            <p:nvGrpSpPr>
              <p:cNvPr id="416" name="Google Shape;416;p44"/>
              <p:cNvGrpSpPr/>
              <p:nvPr/>
            </p:nvGrpSpPr>
            <p:grpSpPr>
              <a:xfrm>
                <a:off x="6077928" y="3303336"/>
                <a:ext cx="1398743" cy="937837"/>
                <a:chOff x="5619327" y="6680160"/>
                <a:chExt cx="1740163" cy="1166755"/>
              </a:xfrm>
            </p:grpSpPr>
            <p:pic>
              <p:nvPicPr>
                <p:cNvPr id="417" name="Google Shape;417;p44" descr="clipped result image"/>
                <p:cNvPicPr preferRelativeResize="0"/>
                <p:nvPr/>
              </p:nvPicPr>
              <p:blipFill rotWithShape="1">
                <a:blip r:embed="rId12">
                  <a:alphaModFix/>
                </a:blip>
                <a:srcRect l="28602" t="24642" b="13268"/>
                <a:stretch/>
              </p:blipFill>
              <p:spPr>
                <a:xfrm>
                  <a:off x="5945660" y="6923321"/>
                  <a:ext cx="1413830" cy="923593"/>
                </a:xfrm>
                <a:prstGeom prst="rect">
                  <a:avLst/>
                </a:prstGeom>
                <a:noFill/>
                <a:ln>
                  <a:noFill/>
                </a:ln>
              </p:spPr>
            </p:pic>
            <p:pic>
              <p:nvPicPr>
                <p:cNvPr id="418" name="Google Shape;418;p44"/>
                <p:cNvPicPr preferRelativeResize="0"/>
                <p:nvPr/>
              </p:nvPicPr>
              <p:blipFill rotWithShape="1">
                <a:blip r:embed="rId13">
                  <a:alphaModFix/>
                </a:blip>
                <a:srcRect/>
                <a:stretch/>
              </p:blipFill>
              <p:spPr>
                <a:xfrm>
                  <a:off x="5619327" y="6680160"/>
                  <a:ext cx="866543" cy="668044"/>
                </a:xfrm>
                <a:prstGeom prst="rect">
                  <a:avLst/>
                </a:prstGeom>
                <a:noFill/>
                <a:ln>
                  <a:noFill/>
                </a:ln>
              </p:spPr>
            </p:pic>
          </p:grpSp>
          <p:pic>
            <p:nvPicPr>
              <p:cNvPr id="419" name="Google Shape;419;p44"/>
              <p:cNvPicPr preferRelativeResize="0"/>
              <p:nvPr/>
            </p:nvPicPr>
            <p:blipFill>
              <a:blip r:embed="rId14">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420" name="Google Shape;420;p44"/>
              <p:cNvPicPr preferRelativeResize="0"/>
              <p:nvPr/>
            </p:nvPicPr>
            <p:blipFill>
              <a:blip r:embed="rId14">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421" name="Google Shape;421;p44"/>
              <p:cNvPicPr preferRelativeResize="0"/>
              <p:nvPr/>
            </p:nvPicPr>
            <p:blipFill>
              <a:blip r:embed="rId14">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422" name="Google Shape;422;p44"/>
            <p:cNvPicPr preferRelativeResize="0"/>
            <p:nvPr/>
          </p:nvPicPr>
          <p:blipFill>
            <a:blip r:embed="rId14">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423" name="Google Shape;423;p44"/>
          <p:cNvPicPr preferRelativeResize="0"/>
          <p:nvPr/>
        </p:nvPicPr>
        <p:blipFill>
          <a:blip r:embed="rId15">
            <a:alphaModFix/>
          </a:blip>
          <a:stretch>
            <a:fillRect/>
          </a:stretch>
        </p:blipFill>
        <p:spPr>
          <a:xfrm>
            <a:off x="589199" y="28750"/>
            <a:ext cx="1213850" cy="1346125"/>
          </a:xfrm>
          <a:prstGeom prst="rect">
            <a:avLst/>
          </a:prstGeom>
          <a:noFill/>
          <a:ln>
            <a:noFill/>
          </a:ln>
        </p:spPr>
      </p:pic>
      <p:cxnSp>
        <p:nvCxnSpPr>
          <p:cNvPr id="424" name="Google Shape;424;p44"/>
          <p:cNvCxnSpPr/>
          <p:nvPr/>
        </p:nvCxnSpPr>
        <p:spPr>
          <a:xfrm>
            <a:off x="2896975" y="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25" name="Google Shape;425;p44"/>
          <p:cNvCxnSpPr/>
          <p:nvPr/>
        </p:nvCxnSpPr>
        <p:spPr>
          <a:xfrm>
            <a:off x="6107350" y="0"/>
            <a:ext cx="0" cy="5143500"/>
          </a:xfrm>
          <a:prstGeom prst="straightConnector1">
            <a:avLst/>
          </a:prstGeom>
          <a:noFill/>
          <a:ln w="9525" cap="flat" cmpd="sng">
            <a:solidFill>
              <a:schemeClr val="dk2"/>
            </a:solidFill>
            <a:prstDash val="solid"/>
            <a:round/>
            <a:headEnd type="none" w="med" len="med"/>
            <a:tailEnd type="none" w="med" len="med"/>
          </a:ln>
        </p:spPr>
      </p:cxnSp>
      <p:sp>
        <p:nvSpPr>
          <p:cNvPr id="426" name="Google Shape;426;p44"/>
          <p:cNvSpPr txBox="1"/>
          <p:nvPr/>
        </p:nvSpPr>
        <p:spPr>
          <a:xfrm>
            <a:off x="3895263" y="1733250"/>
            <a:ext cx="1213800" cy="6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rPr>
              <a:t>sensitive substrate (UGT1A4)</a:t>
            </a:r>
            <a:endParaRPr sz="900">
              <a:solidFill>
                <a:schemeClr val="dk1"/>
              </a:solidFill>
            </a:endParaRPr>
          </a:p>
          <a:p>
            <a:pPr marL="0" lvl="0" indent="0" algn="l" rtl="0">
              <a:spcBef>
                <a:spcPts val="0"/>
              </a:spcBef>
              <a:spcAft>
                <a:spcPts val="0"/>
              </a:spcAft>
              <a:buClr>
                <a:schemeClr val="dk1"/>
              </a:buClr>
              <a:buSzPts val="1400"/>
              <a:buFont typeface="Arial"/>
              <a:buNone/>
            </a:pPr>
            <a:endParaRPr sz="9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900"/>
          </a:p>
        </p:txBody>
      </p:sp>
      <p:sp>
        <p:nvSpPr>
          <p:cNvPr id="427" name="Google Shape;427;p44"/>
          <p:cNvSpPr/>
          <p:nvPr/>
        </p:nvSpPr>
        <p:spPr>
          <a:xfrm rot="-2397390">
            <a:off x="738150" y="1396674"/>
            <a:ext cx="1020701" cy="101620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rot="-2397369">
            <a:off x="3945455" y="2288182"/>
            <a:ext cx="760042" cy="75662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9" name="Google Shape;429;p44"/>
          <p:cNvCxnSpPr/>
          <p:nvPr/>
        </p:nvCxnSpPr>
        <p:spPr>
          <a:xfrm>
            <a:off x="4258425" y="2045325"/>
            <a:ext cx="0" cy="5766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45" descr="clipped result image"/>
          <p:cNvPicPr preferRelativeResize="0"/>
          <p:nvPr/>
        </p:nvPicPr>
        <p:blipFill rotWithShape="1">
          <a:blip r:embed="rId3">
            <a:alphaModFix/>
          </a:blip>
          <a:srcRect/>
          <a:stretch/>
        </p:blipFill>
        <p:spPr>
          <a:xfrm rot="-4039862">
            <a:off x="4655417" y="1433683"/>
            <a:ext cx="94656" cy="212641"/>
          </a:xfrm>
          <a:prstGeom prst="rect">
            <a:avLst/>
          </a:prstGeom>
          <a:noFill/>
          <a:ln>
            <a:noFill/>
          </a:ln>
        </p:spPr>
      </p:pic>
      <p:grpSp>
        <p:nvGrpSpPr>
          <p:cNvPr id="435" name="Google Shape;435;p45"/>
          <p:cNvGrpSpPr/>
          <p:nvPr/>
        </p:nvGrpSpPr>
        <p:grpSpPr>
          <a:xfrm>
            <a:off x="2997442" y="1875647"/>
            <a:ext cx="2959582" cy="2138473"/>
            <a:chOff x="354924" y="1925125"/>
            <a:chExt cx="3387025" cy="2447325"/>
          </a:xfrm>
        </p:grpSpPr>
        <p:pic>
          <p:nvPicPr>
            <p:cNvPr id="436" name="Google Shape;436;p45"/>
            <p:cNvPicPr preferRelativeResize="0"/>
            <p:nvPr/>
          </p:nvPicPr>
          <p:blipFill>
            <a:blip r:embed="rId4">
              <a:alphaModFix/>
            </a:blip>
            <a:stretch>
              <a:fillRect/>
            </a:stretch>
          </p:blipFill>
          <p:spPr>
            <a:xfrm>
              <a:off x="354924" y="1925125"/>
              <a:ext cx="3387025" cy="2447325"/>
            </a:xfrm>
            <a:prstGeom prst="rect">
              <a:avLst/>
            </a:prstGeom>
            <a:noFill/>
            <a:ln>
              <a:noFill/>
            </a:ln>
          </p:spPr>
        </p:pic>
        <p:sp>
          <p:nvSpPr>
            <p:cNvPr id="437" name="Google Shape;437;p45"/>
            <p:cNvSpPr txBox="1"/>
            <p:nvPr/>
          </p:nvSpPr>
          <p:spPr>
            <a:xfrm>
              <a:off x="766894" y="3106095"/>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rPr>
                <a:t>lamotrigine</a:t>
              </a:r>
              <a:endParaRPr sz="1200" b="1">
                <a:solidFill>
                  <a:schemeClr val="dk1"/>
                </a:solidFill>
              </a:endParaRPr>
            </a:p>
            <a:p>
              <a:pPr marL="0" lvl="0" indent="0" algn="ctr" rtl="0">
                <a:spcBef>
                  <a:spcPts val="0"/>
                </a:spcBef>
                <a:spcAft>
                  <a:spcPts val="0"/>
                </a:spcAft>
                <a:buNone/>
              </a:pPr>
              <a:r>
                <a:rPr lang="en" sz="1200" b="1">
                  <a:solidFill>
                    <a:schemeClr val="dk1"/>
                  </a:solidFill>
                </a:rPr>
                <a:t>LAMICTAL</a:t>
              </a:r>
              <a:endParaRPr sz="1200" b="1">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1200"/>
            </a:p>
          </p:txBody>
        </p:sp>
      </p:grpSp>
      <p:grpSp>
        <p:nvGrpSpPr>
          <p:cNvPr id="438" name="Google Shape;438;p45"/>
          <p:cNvGrpSpPr/>
          <p:nvPr/>
        </p:nvGrpSpPr>
        <p:grpSpPr>
          <a:xfrm>
            <a:off x="196800" y="1574912"/>
            <a:ext cx="2483965" cy="2589083"/>
            <a:chOff x="5376510" y="1337347"/>
            <a:chExt cx="2797572" cy="2915963"/>
          </a:xfrm>
        </p:grpSpPr>
        <p:grpSp>
          <p:nvGrpSpPr>
            <p:cNvPr id="439" name="Google Shape;439;p45"/>
            <p:cNvGrpSpPr/>
            <p:nvPr/>
          </p:nvGrpSpPr>
          <p:grpSpPr>
            <a:xfrm>
              <a:off x="5376510" y="1337347"/>
              <a:ext cx="2797572" cy="2915963"/>
              <a:chOff x="1500399" y="3009470"/>
              <a:chExt cx="1901300" cy="1981761"/>
            </a:xfrm>
          </p:grpSpPr>
          <p:grpSp>
            <p:nvGrpSpPr>
              <p:cNvPr id="440" name="Google Shape;440;p45"/>
              <p:cNvGrpSpPr/>
              <p:nvPr/>
            </p:nvGrpSpPr>
            <p:grpSpPr>
              <a:xfrm>
                <a:off x="1980476" y="3009470"/>
                <a:ext cx="654996" cy="547393"/>
                <a:chOff x="-3811898" y="296698"/>
                <a:chExt cx="3506400" cy="2585700"/>
              </a:xfrm>
            </p:grpSpPr>
            <p:sp>
              <p:nvSpPr>
                <p:cNvPr id="441" name="Google Shape;441;p45"/>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42" name="Google Shape;442;p45"/>
                <p:cNvGrpSpPr/>
                <p:nvPr/>
              </p:nvGrpSpPr>
              <p:grpSpPr>
                <a:xfrm>
                  <a:off x="-2876086" y="1193251"/>
                  <a:ext cx="1634417" cy="1662716"/>
                  <a:chOff x="-708549" y="-1713557"/>
                  <a:chExt cx="1634417" cy="2633379"/>
                </a:xfrm>
              </p:grpSpPr>
              <p:grpSp>
                <p:nvGrpSpPr>
                  <p:cNvPr id="443" name="Google Shape;443;p45"/>
                  <p:cNvGrpSpPr/>
                  <p:nvPr/>
                </p:nvGrpSpPr>
                <p:grpSpPr>
                  <a:xfrm>
                    <a:off x="-696683" y="-1104667"/>
                    <a:ext cx="1622550" cy="2024489"/>
                    <a:chOff x="-144233" y="2152883"/>
                    <a:chExt cx="1622550" cy="2024489"/>
                  </a:xfrm>
                </p:grpSpPr>
                <p:grpSp>
                  <p:nvGrpSpPr>
                    <p:cNvPr id="444" name="Google Shape;444;p45"/>
                    <p:cNvGrpSpPr/>
                    <p:nvPr/>
                  </p:nvGrpSpPr>
                  <p:grpSpPr>
                    <a:xfrm rot="-5400000">
                      <a:off x="-41842" y="2657213"/>
                      <a:ext cx="1424641" cy="1615677"/>
                      <a:chOff x="10901423" y="-15665848"/>
                      <a:chExt cx="4433990" cy="5845432"/>
                    </a:xfrm>
                  </p:grpSpPr>
                  <p:pic>
                    <p:nvPicPr>
                      <p:cNvPr id="445" name="Google Shape;445;p45" descr="clipped result image"/>
                      <p:cNvPicPr preferRelativeResize="0"/>
                      <p:nvPr/>
                    </p:nvPicPr>
                    <p:blipFill rotWithShape="1">
                      <a:blip r:embed="rId5">
                        <a:alphaModFix/>
                      </a:blip>
                      <a:srcRect/>
                      <a:stretch/>
                    </p:blipFill>
                    <p:spPr>
                      <a:xfrm>
                        <a:off x="12729472" y="-15665848"/>
                        <a:ext cx="2605942" cy="5834203"/>
                      </a:xfrm>
                      <a:prstGeom prst="rect">
                        <a:avLst/>
                      </a:prstGeom>
                      <a:noFill/>
                      <a:ln>
                        <a:noFill/>
                      </a:ln>
                    </p:spPr>
                  </p:pic>
                  <p:pic>
                    <p:nvPicPr>
                      <p:cNvPr id="446" name="Google Shape;446;p45" descr="clipped result image"/>
                      <p:cNvPicPr preferRelativeResize="0"/>
                      <p:nvPr/>
                    </p:nvPicPr>
                    <p:blipFill rotWithShape="1">
                      <a:blip r:embed="rId6">
                        <a:alphaModFix/>
                      </a:blip>
                      <a:srcRect/>
                      <a:stretch/>
                    </p:blipFill>
                    <p:spPr>
                      <a:xfrm>
                        <a:off x="10901423" y="-15654618"/>
                        <a:ext cx="2625389" cy="5834203"/>
                      </a:xfrm>
                      <a:prstGeom prst="rect">
                        <a:avLst/>
                      </a:prstGeom>
                      <a:noFill/>
                      <a:ln>
                        <a:noFill/>
                      </a:ln>
                    </p:spPr>
                  </p:pic>
                </p:grpSp>
                <p:pic>
                  <p:nvPicPr>
                    <p:cNvPr id="447" name="Google Shape;447;p45" descr="clipped result image"/>
                    <p:cNvPicPr preferRelativeResize="0"/>
                    <p:nvPr/>
                  </p:nvPicPr>
                  <p:blipFill rotWithShape="1">
                    <a:blip r:embed="rId7">
                      <a:alphaModFix/>
                    </a:blip>
                    <a:srcRect/>
                    <a:stretch/>
                  </p:blipFill>
                  <p:spPr>
                    <a:xfrm rot="-5400000">
                      <a:off x="243410" y="1765240"/>
                      <a:ext cx="837288" cy="1612574"/>
                    </a:xfrm>
                    <a:prstGeom prst="rect">
                      <a:avLst/>
                    </a:prstGeom>
                    <a:noFill/>
                    <a:ln>
                      <a:noFill/>
                    </a:ln>
                  </p:spPr>
                </p:pic>
              </p:grpSp>
              <p:pic>
                <p:nvPicPr>
                  <p:cNvPr id="448" name="Google Shape;448;p45" descr="clipped result image"/>
                  <p:cNvPicPr preferRelativeResize="0"/>
                  <p:nvPr/>
                </p:nvPicPr>
                <p:blipFill rotWithShape="1">
                  <a:blip r:embed="rId8">
                    <a:alphaModFix/>
                  </a:blip>
                  <a:srcRect/>
                  <a:stretch/>
                </p:blipFill>
                <p:spPr>
                  <a:xfrm rot="-5400000">
                    <a:off x="-320906" y="-2101200"/>
                    <a:ext cx="837288" cy="1612574"/>
                  </a:xfrm>
                  <a:prstGeom prst="rect">
                    <a:avLst/>
                  </a:prstGeom>
                  <a:noFill/>
                  <a:ln>
                    <a:noFill/>
                  </a:ln>
                </p:spPr>
              </p:pic>
            </p:grpSp>
          </p:grpSp>
          <p:grpSp>
            <p:nvGrpSpPr>
              <p:cNvPr id="449" name="Google Shape;449;p45"/>
              <p:cNvGrpSpPr/>
              <p:nvPr/>
            </p:nvGrpSpPr>
            <p:grpSpPr>
              <a:xfrm>
                <a:off x="1500399" y="3029902"/>
                <a:ext cx="1901300" cy="1961328"/>
                <a:chOff x="1500399" y="3029902"/>
                <a:chExt cx="1901300" cy="1961328"/>
              </a:xfrm>
            </p:grpSpPr>
            <p:pic>
              <p:nvPicPr>
                <p:cNvPr id="450" name="Google Shape;450;p45"/>
                <p:cNvPicPr preferRelativeResize="0"/>
                <p:nvPr/>
              </p:nvPicPr>
              <p:blipFill>
                <a:blip r:embed="rId9">
                  <a:alphaModFix/>
                </a:blip>
                <a:stretch>
                  <a:fillRect/>
                </a:stretch>
              </p:blipFill>
              <p:spPr>
                <a:xfrm>
                  <a:off x="1500399" y="3098155"/>
                  <a:ext cx="1901300" cy="1893076"/>
                </a:xfrm>
                <a:prstGeom prst="rect">
                  <a:avLst/>
                </a:prstGeom>
                <a:noFill/>
                <a:ln>
                  <a:noFill/>
                </a:ln>
              </p:spPr>
            </p:pic>
            <p:sp>
              <p:nvSpPr>
                <p:cNvPr id="451" name="Google Shape;451;p45"/>
                <p:cNvSpPr txBox="1"/>
                <p:nvPr/>
              </p:nvSpPr>
              <p:spPr>
                <a:xfrm>
                  <a:off x="2139366" y="3029902"/>
                  <a:ext cx="398100" cy="1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0000"/>
                      </a:solidFill>
                    </a:rPr>
                    <a:t>UGT</a:t>
                  </a:r>
                  <a:endParaRPr sz="1100" b="1">
                    <a:solidFill>
                      <a:srgbClr val="000000"/>
                    </a:solidFill>
                  </a:endParaRPr>
                </a:p>
                <a:p>
                  <a:pPr marL="0" lvl="0" indent="0" algn="l" rtl="0">
                    <a:spcBef>
                      <a:spcPts val="0"/>
                    </a:spcBef>
                    <a:spcAft>
                      <a:spcPts val="0"/>
                    </a:spcAft>
                    <a:buClr>
                      <a:srgbClr val="000000"/>
                    </a:buClr>
                    <a:buSzPts val="1400"/>
                    <a:buFont typeface="Arial"/>
                    <a:buNone/>
                  </a:pPr>
                  <a:endParaRPr sz="2800">
                    <a:solidFill>
                      <a:srgbClr val="000000"/>
                    </a:solidFill>
                  </a:endParaRPr>
                </a:p>
                <a:p>
                  <a:pPr marL="0" lvl="0" indent="0" algn="l" rtl="0">
                    <a:lnSpc>
                      <a:spcPct val="115000"/>
                    </a:lnSpc>
                    <a:spcBef>
                      <a:spcPts val="0"/>
                    </a:spcBef>
                    <a:spcAft>
                      <a:spcPts val="0"/>
                    </a:spcAft>
                    <a:buClr>
                      <a:srgbClr val="000000"/>
                    </a:buClr>
                    <a:buSzPts val="1200"/>
                    <a:buFont typeface="Arial"/>
                    <a:buNone/>
                  </a:pPr>
                  <a:endParaRPr sz="2800"/>
                </a:p>
              </p:txBody>
            </p:sp>
          </p:grpSp>
        </p:grpSp>
        <p:sp>
          <p:nvSpPr>
            <p:cNvPr id="452" name="Google Shape;452;p45"/>
            <p:cNvSpPr txBox="1"/>
            <p:nvPr/>
          </p:nvSpPr>
          <p:spPr>
            <a:xfrm>
              <a:off x="5981750" y="2571750"/>
              <a:ext cx="1298400" cy="3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000000"/>
                  </a:solidFill>
                </a:rPr>
                <a:t>valproate</a:t>
              </a:r>
              <a:endParaRPr sz="1200" b="1">
                <a:solidFill>
                  <a:srgbClr val="000000"/>
                </a:solidFill>
              </a:endParaRPr>
            </a:p>
            <a:p>
              <a:pPr marL="0" lvl="0" indent="0" algn="ctr" rtl="0">
                <a:spcBef>
                  <a:spcPts val="0"/>
                </a:spcBef>
                <a:spcAft>
                  <a:spcPts val="0"/>
                </a:spcAft>
                <a:buNone/>
              </a:pPr>
              <a:r>
                <a:rPr lang="en" sz="1200" b="1">
                  <a:solidFill>
                    <a:srgbClr val="000000"/>
                  </a:solidFill>
                </a:rPr>
                <a:t>DEPAKOTE</a:t>
              </a:r>
              <a:endParaRPr sz="1200" b="1">
                <a:solidFill>
                  <a:srgbClr val="000000"/>
                </a:solidFill>
              </a:endParaRPr>
            </a:p>
            <a:p>
              <a:pPr marL="0" lvl="0" indent="0" algn="l" rtl="0">
                <a:spcBef>
                  <a:spcPts val="0"/>
                </a:spcBef>
                <a:spcAft>
                  <a:spcPts val="0"/>
                </a:spcAft>
                <a:buClr>
                  <a:srgbClr val="000000"/>
                </a:buClr>
                <a:buSzPts val="1400"/>
                <a:buFont typeface="Arial"/>
                <a:buNone/>
              </a:pPr>
              <a:endParaRPr sz="1200">
                <a:solidFill>
                  <a:srgbClr val="000000"/>
                </a:solidFill>
              </a:endParaRPr>
            </a:p>
            <a:p>
              <a:pPr marL="0" lvl="0" indent="0" algn="l" rtl="0">
                <a:lnSpc>
                  <a:spcPct val="115000"/>
                </a:lnSpc>
                <a:spcBef>
                  <a:spcPts val="0"/>
                </a:spcBef>
                <a:spcAft>
                  <a:spcPts val="0"/>
                </a:spcAft>
                <a:buClr>
                  <a:srgbClr val="000000"/>
                </a:buClr>
                <a:buSzPts val="1200"/>
                <a:buFont typeface="Arial"/>
                <a:buNone/>
              </a:pPr>
              <a:endParaRPr sz="1200"/>
            </a:p>
          </p:txBody>
        </p:sp>
      </p:grpSp>
      <p:grpSp>
        <p:nvGrpSpPr>
          <p:cNvPr id="453" name="Google Shape;453;p45"/>
          <p:cNvGrpSpPr/>
          <p:nvPr/>
        </p:nvGrpSpPr>
        <p:grpSpPr>
          <a:xfrm>
            <a:off x="6160883" y="1891495"/>
            <a:ext cx="2876436" cy="3091850"/>
            <a:chOff x="1965075" y="-123864"/>
            <a:chExt cx="3222175" cy="3463482"/>
          </a:xfrm>
        </p:grpSpPr>
        <p:pic>
          <p:nvPicPr>
            <p:cNvPr id="454" name="Google Shape;454;p45"/>
            <p:cNvPicPr preferRelativeResize="0"/>
            <p:nvPr/>
          </p:nvPicPr>
          <p:blipFill>
            <a:blip r:embed="rId10">
              <a:alphaModFix/>
            </a:blip>
            <a:stretch>
              <a:fillRect/>
            </a:stretch>
          </p:blipFill>
          <p:spPr>
            <a:xfrm>
              <a:off x="1965075" y="-123864"/>
              <a:ext cx="3222175" cy="3463482"/>
            </a:xfrm>
            <a:prstGeom prst="rect">
              <a:avLst/>
            </a:prstGeom>
            <a:noFill/>
            <a:ln>
              <a:noFill/>
            </a:ln>
          </p:spPr>
        </p:pic>
        <p:sp>
          <p:nvSpPr>
            <p:cNvPr id="455" name="Google Shape;455;p45"/>
            <p:cNvSpPr txBox="1"/>
            <p:nvPr/>
          </p:nvSpPr>
          <p:spPr>
            <a:xfrm>
              <a:off x="2548253" y="845750"/>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sz="1200" b="1"/>
                <a:t>carbamazepine</a:t>
              </a:r>
              <a:endParaRPr sz="1200" b="1"/>
            </a:p>
            <a:p>
              <a:pPr marL="0" lvl="0" indent="0" algn="ctr" rtl="0">
                <a:spcBef>
                  <a:spcPts val="0"/>
                </a:spcBef>
                <a:spcAft>
                  <a:spcPts val="0"/>
                </a:spcAft>
                <a:buClr>
                  <a:srgbClr val="000000"/>
                </a:buClr>
                <a:buSzPts val="1400"/>
                <a:buFont typeface="Arial"/>
                <a:buNone/>
              </a:pPr>
              <a:r>
                <a:rPr lang="en" sz="1200" b="1"/>
                <a:t>TEGRETOL</a:t>
              </a:r>
              <a:endParaRPr sz="1200" b="1"/>
            </a:p>
            <a:p>
              <a:pPr marL="0" lvl="0" indent="0" algn="l" rtl="0">
                <a:lnSpc>
                  <a:spcPct val="115000"/>
                </a:lnSpc>
                <a:spcBef>
                  <a:spcPts val="0"/>
                </a:spcBef>
                <a:spcAft>
                  <a:spcPts val="0"/>
                </a:spcAft>
                <a:buClr>
                  <a:srgbClr val="000000"/>
                </a:buClr>
                <a:buSzPts val="1200"/>
                <a:buFont typeface="Arial"/>
                <a:buNone/>
              </a:pPr>
              <a:endParaRPr sz="1200"/>
            </a:p>
          </p:txBody>
        </p:sp>
      </p:grpSp>
      <p:pic>
        <p:nvPicPr>
          <p:cNvPr id="456" name="Google Shape;456;p45" descr="Resultado de imagen para tiger"/>
          <p:cNvPicPr preferRelativeResize="0"/>
          <p:nvPr/>
        </p:nvPicPr>
        <p:blipFill rotWithShape="1">
          <a:blip r:embed="rId11">
            <a:alphaModFix/>
          </a:blip>
          <a:srcRect/>
          <a:stretch/>
        </p:blipFill>
        <p:spPr>
          <a:xfrm rot="-312027" flipH="1">
            <a:off x="7002351" y="683844"/>
            <a:ext cx="997536" cy="979390"/>
          </a:xfrm>
          <a:prstGeom prst="rect">
            <a:avLst/>
          </a:prstGeom>
          <a:noFill/>
          <a:ln>
            <a:noFill/>
          </a:ln>
        </p:spPr>
      </p:pic>
      <p:grpSp>
        <p:nvGrpSpPr>
          <p:cNvPr id="457" name="Google Shape;457;p45"/>
          <p:cNvGrpSpPr/>
          <p:nvPr/>
        </p:nvGrpSpPr>
        <p:grpSpPr>
          <a:xfrm>
            <a:off x="3761774" y="558468"/>
            <a:ext cx="1320014" cy="1016440"/>
            <a:chOff x="766792" y="2138381"/>
            <a:chExt cx="2690063" cy="2071409"/>
          </a:xfrm>
        </p:grpSpPr>
        <p:grpSp>
          <p:nvGrpSpPr>
            <p:cNvPr id="458" name="Google Shape;458;p45"/>
            <p:cNvGrpSpPr/>
            <p:nvPr/>
          </p:nvGrpSpPr>
          <p:grpSpPr>
            <a:xfrm>
              <a:off x="766792" y="2138381"/>
              <a:ext cx="2690063" cy="2071409"/>
              <a:chOff x="6077928" y="3303336"/>
              <a:chExt cx="1398743" cy="1077064"/>
            </a:xfrm>
          </p:grpSpPr>
          <p:grpSp>
            <p:nvGrpSpPr>
              <p:cNvPr id="459" name="Google Shape;459;p45"/>
              <p:cNvGrpSpPr/>
              <p:nvPr/>
            </p:nvGrpSpPr>
            <p:grpSpPr>
              <a:xfrm>
                <a:off x="6077928" y="3303336"/>
                <a:ext cx="1398743" cy="937837"/>
                <a:chOff x="5619327" y="6680160"/>
                <a:chExt cx="1740163" cy="1166755"/>
              </a:xfrm>
            </p:grpSpPr>
            <p:pic>
              <p:nvPicPr>
                <p:cNvPr id="460" name="Google Shape;460;p45" descr="clipped result image"/>
                <p:cNvPicPr preferRelativeResize="0"/>
                <p:nvPr/>
              </p:nvPicPr>
              <p:blipFill rotWithShape="1">
                <a:blip r:embed="rId12">
                  <a:alphaModFix/>
                </a:blip>
                <a:srcRect l="28602" t="24642" b="13268"/>
                <a:stretch/>
              </p:blipFill>
              <p:spPr>
                <a:xfrm>
                  <a:off x="5945660" y="6923321"/>
                  <a:ext cx="1413830" cy="923593"/>
                </a:xfrm>
                <a:prstGeom prst="rect">
                  <a:avLst/>
                </a:prstGeom>
                <a:noFill/>
                <a:ln>
                  <a:noFill/>
                </a:ln>
              </p:spPr>
            </p:pic>
            <p:pic>
              <p:nvPicPr>
                <p:cNvPr id="461" name="Google Shape;461;p45"/>
                <p:cNvPicPr preferRelativeResize="0"/>
                <p:nvPr/>
              </p:nvPicPr>
              <p:blipFill rotWithShape="1">
                <a:blip r:embed="rId13">
                  <a:alphaModFix/>
                </a:blip>
                <a:srcRect/>
                <a:stretch/>
              </p:blipFill>
              <p:spPr>
                <a:xfrm>
                  <a:off x="5619327" y="6680160"/>
                  <a:ext cx="866543" cy="668044"/>
                </a:xfrm>
                <a:prstGeom prst="rect">
                  <a:avLst/>
                </a:prstGeom>
                <a:noFill/>
                <a:ln>
                  <a:noFill/>
                </a:ln>
              </p:spPr>
            </p:pic>
          </p:grpSp>
          <p:pic>
            <p:nvPicPr>
              <p:cNvPr id="462" name="Google Shape;462;p45"/>
              <p:cNvPicPr preferRelativeResize="0"/>
              <p:nvPr/>
            </p:nvPicPr>
            <p:blipFill>
              <a:blip r:embed="rId14">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463" name="Google Shape;463;p45"/>
              <p:cNvPicPr preferRelativeResize="0"/>
              <p:nvPr/>
            </p:nvPicPr>
            <p:blipFill>
              <a:blip r:embed="rId14">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464" name="Google Shape;464;p45"/>
              <p:cNvPicPr preferRelativeResize="0"/>
              <p:nvPr/>
            </p:nvPicPr>
            <p:blipFill>
              <a:blip r:embed="rId14">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465" name="Google Shape;465;p45"/>
            <p:cNvPicPr preferRelativeResize="0"/>
            <p:nvPr/>
          </p:nvPicPr>
          <p:blipFill>
            <a:blip r:embed="rId14">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pic>
        <p:nvPicPr>
          <p:cNvPr id="466" name="Google Shape;466;p45"/>
          <p:cNvPicPr preferRelativeResize="0"/>
          <p:nvPr/>
        </p:nvPicPr>
        <p:blipFill>
          <a:blip r:embed="rId15">
            <a:alphaModFix/>
          </a:blip>
          <a:stretch>
            <a:fillRect/>
          </a:stretch>
        </p:blipFill>
        <p:spPr>
          <a:xfrm>
            <a:off x="589199" y="28750"/>
            <a:ext cx="1213850" cy="1346125"/>
          </a:xfrm>
          <a:prstGeom prst="rect">
            <a:avLst/>
          </a:prstGeom>
          <a:noFill/>
          <a:ln>
            <a:noFill/>
          </a:ln>
        </p:spPr>
      </p:pic>
      <p:cxnSp>
        <p:nvCxnSpPr>
          <p:cNvPr id="467" name="Google Shape;467;p45"/>
          <p:cNvCxnSpPr/>
          <p:nvPr/>
        </p:nvCxnSpPr>
        <p:spPr>
          <a:xfrm>
            <a:off x="2896975" y="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68" name="Google Shape;468;p45"/>
          <p:cNvCxnSpPr/>
          <p:nvPr/>
        </p:nvCxnSpPr>
        <p:spPr>
          <a:xfrm>
            <a:off x="6107350" y="0"/>
            <a:ext cx="0" cy="5143500"/>
          </a:xfrm>
          <a:prstGeom prst="straightConnector1">
            <a:avLst/>
          </a:prstGeom>
          <a:noFill/>
          <a:ln w="9525" cap="flat" cmpd="sng">
            <a:solidFill>
              <a:schemeClr val="dk2"/>
            </a:solidFill>
            <a:prstDash val="solid"/>
            <a:round/>
            <a:headEnd type="none" w="med" len="med"/>
            <a:tailEnd type="none" w="med" len="med"/>
          </a:ln>
        </p:spPr>
      </p:cxnSp>
      <p:sp>
        <p:nvSpPr>
          <p:cNvPr id="469" name="Google Shape;469;p45"/>
          <p:cNvSpPr txBox="1"/>
          <p:nvPr/>
        </p:nvSpPr>
        <p:spPr>
          <a:xfrm>
            <a:off x="3895263" y="1733250"/>
            <a:ext cx="1213800" cy="6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rPr>
              <a:t>sensitive substrate (UGT1A4)</a:t>
            </a:r>
            <a:endParaRPr sz="900">
              <a:solidFill>
                <a:schemeClr val="dk1"/>
              </a:solidFill>
            </a:endParaRPr>
          </a:p>
          <a:p>
            <a:pPr marL="0" lvl="0" indent="0" algn="l" rtl="0">
              <a:spcBef>
                <a:spcPts val="0"/>
              </a:spcBef>
              <a:spcAft>
                <a:spcPts val="0"/>
              </a:spcAft>
              <a:buClr>
                <a:schemeClr val="dk1"/>
              </a:buClr>
              <a:buSzPts val="1400"/>
              <a:buFont typeface="Arial"/>
              <a:buNone/>
            </a:pPr>
            <a:endParaRPr sz="9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900"/>
          </a:p>
        </p:txBody>
      </p:sp>
      <p:sp>
        <p:nvSpPr>
          <p:cNvPr id="470" name="Google Shape;470;p45"/>
          <p:cNvSpPr/>
          <p:nvPr/>
        </p:nvSpPr>
        <p:spPr>
          <a:xfrm rot="-2397390">
            <a:off x="738150" y="1396674"/>
            <a:ext cx="1020701" cy="101620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5"/>
          <p:cNvSpPr/>
          <p:nvPr/>
        </p:nvSpPr>
        <p:spPr>
          <a:xfrm rot="-2397369">
            <a:off x="3945455" y="2288182"/>
            <a:ext cx="760042" cy="75662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2" name="Google Shape;472;p45"/>
          <p:cNvCxnSpPr/>
          <p:nvPr/>
        </p:nvCxnSpPr>
        <p:spPr>
          <a:xfrm>
            <a:off x="4258425" y="2045325"/>
            <a:ext cx="0" cy="576600"/>
          </a:xfrm>
          <a:prstGeom prst="straightConnector1">
            <a:avLst/>
          </a:prstGeom>
          <a:noFill/>
          <a:ln w="9525" cap="flat" cmpd="sng">
            <a:solidFill>
              <a:schemeClr val="dk2"/>
            </a:solidFill>
            <a:prstDash val="solid"/>
            <a:round/>
            <a:headEnd type="none" w="med" len="med"/>
            <a:tailEnd type="triangle" w="med" len="med"/>
          </a:ln>
        </p:spPr>
      </p:cxnSp>
      <p:sp>
        <p:nvSpPr>
          <p:cNvPr id="473" name="Google Shape;473;p45"/>
          <p:cNvSpPr/>
          <p:nvPr/>
        </p:nvSpPr>
        <p:spPr>
          <a:xfrm rot="-2397453">
            <a:off x="6647256" y="3515029"/>
            <a:ext cx="1534988" cy="1527959"/>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48" descr="clipped result image"/>
          <p:cNvPicPr preferRelativeResize="0"/>
          <p:nvPr/>
        </p:nvPicPr>
        <p:blipFill rotWithShape="1">
          <a:blip r:embed="rId3">
            <a:alphaModFix/>
          </a:blip>
          <a:srcRect/>
          <a:stretch/>
        </p:blipFill>
        <p:spPr>
          <a:xfrm rot="-4039862">
            <a:off x="4655417" y="1433683"/>
            <a:ext cx="94656" cy="212641"/>
          </a:xfrm>
          <a:prstGeom prst="rect">
            <a:avLst/>
          </a:prstGeom>
          <a:noFill/>
          <a:ln>
            <a:noFill/>
          </a:ln>
        </p:spPr>
      </p:pic>
      <p:grpSp>
        <p:nvGrpSpPr>
          <p:cNvPr id="546" name="Google Shape;546;p48"/>
          <p:cNvGrpSpPr/>
          <p:nvPr/>
        </p:nvGrpSpPr>
        <p:grpSpPr>
          <a:xfrm>
            <a:off x="3177258" y="145695"/>
            <a:ext cx="2876436" cy="3091850"/>
            <a:chOff x="-1377173" y="-2079504"/>
            <a:chExt cx="3222175" cy="3463482"/>
          </a:xfrm>
        </p:grpSpPr>
        <p:pic>
          <p:nvPicPr>
            <p:cNvPr id="547" name="Google Shape;547;p48"/>
            <p:cNvPicPr preferRelativeResize="0"/>
            <p:nvPr/>
          </p:nvPicPr>
          <p:blipFill>
            <a:blip r:embed="rId4">
              <a:alphaModFix/>
            </a:blip>
            <a:stretch>
              <a:fillRect/>
            </a:stretch>
          </p:blipFill>
          <p:spPr>
            <a:xfrm>
              <a:off x="-1377173" y="-2079504"/>
              <a:ext cx="3222175" cy="3463482"/>
            </a:xfrm>
            <a:prstGeom prst="rect">
              <a:avLst/>
            </a:prstGeom>
            <a:noFill/>
            <a:ln>
              <a:noFill/>
            </a:ln>
          </p:spPr>
        </p:pic>
        <p:sp>
          <p:nvSpPr>
            <p:cNvPr id="548" name="Google Shape;548;p48"/>
            <p:cNvSpPr txBox="1"/>
            <p:nvPr/>
          </p:nvSpPr>
          <p:spPr>
            <a:xfrm>
              <a:off x="-794541" y="-1103477"/>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sz="1200" b="1"/>
                <a:t>carbamazepine</a:t>
              </a:r>
              <a:endParaRPr sz="1200" b="1"/>
            </a:p>
            <a:p>
              <a:pPr marL="0" lvl="0" indent="0" algn="ctr" rtl="0">
                <a:spcBef>
                  <a:spcPts val="0"/>
                </a:spcBef>
                <a:spcAft>
                  <a:spcPts val="0"/>
                </a:spcAft>
                <a:buClr>
                  <a:srgbClr val="000000"/>
                </a:buClr>
                <a:buSzPts val="1400"/>
                <a:buFont typeface="Arial"/>
                <a:buNone/>
              </a:pPr>
              <a:r>
                <a:rPr lang="en" sz="1200" b="1"/>
                <a:t>TEGRETOL</a:t>
              </a:r>
              <a:endParaRPr sz="1200" b="1"/>
            </a:p>
            <a:p>
              <a:pPr marL="0" lvl="0" indent="0" algn="l" rtl="0">
                <a:lnSpc>
                  <a:spcPct val="115000"/>
                </a:lnSpc>
                <a:spcBef>
                  <a:spcPts val="0"/>
                </a:spcBef>
                <a:spcAft>
                  <a:spcPts val="0"/>
                </a:spcAft>
                <a:buClr>
                  <a:srgbClr val="000000"/>
                </a:buClr>
                <a:buSzPts val="1200"/>
                <a:buFont typeface="Arial"/>
                <a:buNone/>
              </a:pPr>
              <a:endParaRPr sz="1200"/>
            </a:p>
          </p:txBody>
        </p:sp>
      </p:grpSp>
      <p:pic>
        <p:nvPicPr>
          <p:cNvPr id="549" name="Google Shape;549;p48" descr="Resultado de imagen para tiger"/>
          <p:cNvPicPr preferRelativeResize="0"/>
          <p:nvPr/>
        </p:nvPicPr>
        <p:blipFill rotWithShape="1">
          <a:blip r:embed="rId5">
            <a:alphaModFix/>
          </a:blip>
          <a:srcRect/>
          <a:stretch/>
        </p:blipFill>
        <p:spPr>
          <a:xfrm rot="-312027" flipH="1">
            <a:off x="7002351" y="683844"/>
            <a:ext cx="997536" cy="979390"/>
          </a:xfrm>
          <a:prstGeom prst="rect">
            <a:avLst/>
          </a:prstGeom>
          <a:noFill/>
          <a:ln>
            <a:noFill/>
          </a:ln>
        </p:spPr>
      </p:pic>
      <p:grpSp>
        <p:nvGrpSpPr>
          <p:cNvPr id="550" name="Google Shape;550;p48"/>
          <p:cNvGrpSpPr/>
          <p:nvPr/>
        </p:nvGrpSpPr>
        <p:grpSpPr>
          <a:xfrm>
            <a:off x="3135690" y="2915957"/>
            <a:ext cx="2959582" cy="2138473"/>
            <a:chOff x="354924" y="1925125"/>
            <a:chExt cx="3387025" cy="2447325"/>
          </a:xfrm>
        </p:grpSpPr>
        <p:pic>
          <p:nvPicPr>
            <p:cNvPr id="551" name="Google Shape;551;p48"/>
            <p:cNvPicPr preferRelativeResize="0"/>
            <p:nvPr/>
          </p:nvPicPr>
          <p:blipFill>
            <a:blip r:embed="rId6">
              <a:alphaModFix/>
            </a:blip>
            <a:stretch>
              <a:fillRect/>
            </a:stretch>
          </p:blipFill>
          <p:spPr>
            <a:xfrm>
              <a:off x="354924" y="1925125"/>
              <a:ext cx="3387025" cy="2447325"/>
            </a:xfrm>
            <a:prstGeom prst="rect">
              <a:avLst/>
            </a:prstGeom>
            <a:noFill/>
            <a:ln>
              <a:noFill/>
            </a:ln>
          </p:spPr>
        </p:pic>
        <p:sp>
          <p:nvSpPr>
            <p:cNvPr id="552" name="Google Shape;552;p48"/>
            <p:cNvSpPr txBox="1"/>
            <p:nvPr/>
          </p:nvSpPr>
          <p:spPr>
            <a:xfrm>
              <a:off x="775076" y="3253468"/>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rPr>
                <a:t>lamotrigine</a:t>
              </a:r>
              <a:endParaRPr sz="1200" b="1">
                <a:solidFill>
                  <a:schemeClr val="dk1"/>
                </a:solidFill>
              </a:endParaRPr>
            </a:p>
            <a:p>
              <a:pPr marL="0" lvl="0" indent="0" algn="ctr" rtl="0">
                <a:spcBef>
                  <a:spcPts val="0"/>
                </a:spcBef>
                <a:spcAft>
                  <a:spcPts val="0"/>
                </a:spcAft>
                <a:buNone/>
              </a:pPr>
              <a:r>
                <a:rPr lang="en" sz="1200" b="1">
                  <a:solidFill>
                    <a:schemeClr val="dk1"/>
                  </a:solidFill>
                </a:rPr>
                <a:t>LAMICTAL</a:t>
              </a:r>
              <a:endParaRPr sz="1200" b="1">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1200"/>
            </a:p>
          </p:txBody>
        </p:sp>
      </p:grpSp>
      <p:grpSp>
        <p:nvGrpSpPr>
          <p:cNvPr id="553" name="Google Shape;553;p48"/>
          <p:cNvGrpSpPr/>
          <p:nvPr/>
        </p:nvGrpSpPr>
        <p:grpSpPr>
          <a:xfrm>
            <a:off x="66556" y="647938"/>
            <a:ext cx="1804026" cy="1384361"/>
            <a:chOff x="3132192" y="1605976"/>
            <a:chExt cx="2534100" cy="1944600"/>
          </a:xfrm>
        </p:grpSpPr>
        <p:sp>
          <p:nvSpPr>
            <p:cNvPr id="554" name="Google Shape;554;p48"/>
            <p:cNvSpPr/>
            <p:nvPr/>
          </p:nvSpPr>
          <p:spPr>
            <a:xfrm rot="10800000" flipH="1">
              <a:off x="3132192" y="1605976"/>
              <a:ext cx="2534100" cy="194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5" name="Google Shape;555;p48" descr="clipped result image"/>
            <p:cNvPicPr preferRelativeResize="0"/>
            <p:nvPr/>
          </p:nvPicPr>
          <p:blipFill rotWithShape="1">
            <a:blip r:embed="rId7">
              <a:alphaModFix/>
            </a:blip>
            <a:srcRect/>
            <a:stretch/>
          </p:blipFill>
          <p:spPr>
            <a:xfrm>
              <a:off x="3859341" y="2128157"/>
              <a:ext cx="1087977" cy="1080040"/>
            </a:xfrm>
            <a:prstGeom prst="rect">
              <a:avLst/>
            </a:prstGeom>
            <a:noFill/>
            <a:ln>
              <a:noFill/>
            </a:ln>
          </p:spPr>
        </p:pic>
      </p:grpSp>
      <p:sp>
        <p:nvSpPr>
          <p:cNvPr id="556" name="Google Shape;556;p48"/>
          <p:cNvSpPr txBox="1"/>
          <p:nvPr/>
        </p:nvSpPr>
        <p:spPr>
          <a:xfrm>
            <a:off x="377612" y="202951"/>
            <a:ext cx="1369200" cy="15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900"/>
              <a:t>in</a:t>
            </a:r>
            <a:r>
              <a:rPr lang="en" sz="1900" b="1" u="sng"/>
              <a:t>D</a:t>
            </a:r>
            <a:r>
              <a:rPr lang="en" sz="1900"/>
              <a:t>uction</a:t>
            </a:r>
            <a:endParaRPr sz="1900" b="0" i="0" u="none" strike="noStrike" cap="none">
              <a:solidFill>
                <a:srgbClr val="000000"/>
              </a:solidFill>
              <a:latin typeface="Arial"/>
              <a:ea typeface="Arial"/>
              <a:cs typeface="Arial"/>
              <a:sym typeface="Arial"/>
            </a:endParaRPr>
          </a:p>
        </p:txBody>
      </p:sp>
      <p:sp>
        <p:nvSpPr>
          <p:cNvPr id="557" name="Google Shape;557;p48"/>
          <p:cNvSpPr txBox="1"/>
          <p:nvPr/>
        </p:nvSpPr>
        <p:spPr>
          <a:xfrm>
            <a:off x="285350" y="2032300"/>
            <a:ext cx="2676900" cy="442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500" b="1" i="0" u="sng" strike="noStrike" cap="none">
                <a:solidFill>
                  <a:srgbClr val="000000"/>
                </a:solidFill>
                <a:latin typeface="Arial"/>
                <a:ea typeface="Arial"/>
                <a:cs typeface="Arial"/>
                <a:sym typeface="Arial"/>
              </a:rPr>
              <a:t>D</a:t>
            </a:r>
            <a:r>
              <a:rPr lang="en" sz="1500" b="0" i="0" u="none" strike="noStrike" cap="none">
                <a:solidFill>
                  <a:srgbClr val="000000"/>
                </a:solidFill>
                <a:latin typeface="Arial"/>
                <a:ea typeface="Arial"/>
                <a:cs typeface="Arial"/>
                <a:sym typeface="Arial"/>
              </a:rPr>
              <a:t>own </a:t>
            </a:r>
            <a:r>
              <a:rPr lang="en" sz="1500"/>
              <a:t>&amp;</a:t>
            </a:r>
            <a:r>
              <a:rPr lang="en" sz="1500" b="0" i="0" u="none" strike="noStrike" cap="none">
                <a:solidFill>
                  <a:srgbClr val="000000"/>
                </a:solidFill>
                <a:latin typeface="Arial"/>
                <a:ea typeface="Arial"/>
                <a:cs typeface="Arial"/>
                <a:sym typeface="Arial"/>
              </a:rPr>
              <a:t> </a:t>
            </a:r>
            <a:r>
              <a:rPr lang="en" sz="1500" b="1" i="0" u="sng" strike="noStrike" cap="none">
                <a:solidFill>
                  <a:srgbClr val="000000"/>
                </a:solidFill>
                <a:latin typeface="Arial"/>
                <a:ea typeface="Arial"/>
                <a:cs typeface="Arial"/>
                <a:sym typeface="Arial"/>
              </a:rPr>
              <a:t>D</a:t>
            </a:r>
            <a:r>
              <a:rPr lang="en" sz="1500" b="0" i="0" u="none" strike="noStrike" cap="none">
                <a:solidFill>
                  <a:srgbClr val="000000"/>
                </a:solidFill>
                <a:latin typeface="Arial"/>
                <a:ea typeface="Arial"/>
                <a:cs typeface="Arial"/>
                <a:sym typeface="Arial"/>
              </a:rPr>
              <a:t>elayed </a:t>
            </a:r>
            <a:endParaRPr sz="1500" b="0" i="0" u="none" strike="noStrike" cap="none">
              <a:solidFill>
                <a:srgbClr val="000000"/>
              </a:solidFill>
              <a:latin typeface="Arial"/>
              <a:ea typeface="Arial"/>
              <a:cs typeface="Arial"/>
              <a:sym typeface="Arial"/>
            </a:endParaRPr>
          </a:p>
        </p:txBody>
      </p:sp>
      <p:grpSp>
        <p:nvGrpSpPr>
          <p:cNvPr id="558" name="Google Shape;558;p48"/>
          <p:cNvGrpSpPr/>
          <p:nvPr/>
        </p:nvGrpSpPr>
        <p:grpSpPr>
          <a:xfrm>
            <a:off x="6960024" y="3387793"/>
            <a:ext cx="1320014" cy="1016440"/>
            <a:chOff x="766792" y="2138381"/>
            <a:chExt cx="2690063" cy="2071409"/>
          </a:xfrm>
        </p:grpSpPr>
        <p:grpSp>
          <p:nvGrpSpPr>
            <p:cNvPr id="559" name="Google Shape;559;p48"/>
            <p:cNvGrpSpPr/>
            <p:nvPr/>
          </p:nvGrpSpPr>
          <p:grpSpPr>
            <a:xfrm>
              <a:off x="766792" y="2138381"/>
              <a:ext cx="2690063" cy="2071409"/>
              <a:chOff x="6077928" y="3303336"/>
              <a:chExt cx="1398743" cy="1077064"/>
            </a:xfrm>
          </p:grpSpPr>
          <p:grpSp>
            <p:nvGrpSpPr>
              <p:cNvPr id="560" name="Google Shape;560;p48"/>
              <p:cNvGrpSpPr/>
              <p:nvPr/>
            </p:nvGrpSpPr>
            <p:grpSpPr>
              <a:xfrm>
                <a:off x="6077928" y="3303336"/>
                <a:ext cx="1398743" cy="937837"/>
                <a:chOff x="5619327" y="6680160"/>
                <a:chExt cx="1740163" cy="1166755"/>
              </a:xfrm>
            </p:grpSpPr>
            <p:pic>
              <p:nvPicPr>
                <p:cNvPr id="561" name="Google Shape;561;p48" descr="clipped result image"/>
                <p:cNvPicPr preferRelativeResize="0"/>
                <p:nvPr/>
              </p:nvPicPr>
              <p:blipFill rotWithShape="1">
                <a:blip r:embed="rId8">
                  <a:alphaModFix/>
                </a:blip>
                <a:srcRect l="28602" t="24642" b="13268"/>
                <a:stretch/>
              </p:blipFill>
              <p:spPr>
                <a:xfrm>
                  <a:off x="5945660" y="6923321"/>
                  <a:ext cx="1413830" cy="923593"/>
                </a:xfrm>
                <a:prstGeom prst="rect">
                  <a:avLst/>
                </a:prstGeom>
                <a:noFill/>
                <a:ln>
                  <a:noFill/>
                </a:ln>
              </p:spPr>
            </p:pic>
            <p:pic>
              <p:nvPicPr>
                <p:cNvPr id="562" name="Google Shape;562;p48"/>
                <p:cNvPicPr preferRelativeResize="0"/>
                <p:nvPr/>
              </p:nvPicPr>
              <p:blipFill rotWithShape="1">
                <a:blip r:embed="rId9">
                  <a:alphaModFix/>
                </a:blip>
                <a:srcRect/>
                <a:stretch/>
              </p:blipFill>
              <p:spPr>
                <a:xfrm>
                  <a:off x="5619327" y="6680160"/>
                  <a:ext cx="866543" cy="668044"/>
                </a:xfrm>
                <a:prstGeom prst="rect">
                  <a:avLst/>
                </a:prstGeom>
                <a:noFill/>
                <a:ln>
                  <a:noFill/>
                </a:ln>
              </p:spPr>
            </p:pic>
          </p:grpSp>
          <p:pic>
            <p:nvPicPr>
              <p:cNvPr id="563" name="Google Shape;563;p48"/>
              <p:cNvPicPr preferRelativeResize="0"/>
              <p:nvPr/>
            </p:nvPicPr>
            <p:blipFill>
              <a:blip r:embed="rId10">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564" name="Google Shape;564;p48"/>
              <p:cNvPicPr preferRelativeResize="0"/>
              <p:nvPr/>
            </p:nvPicPr>
            <p:blipFill>
              <a:blip r:embed="rId10">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565" name="Google Shape;565;p48"/>
              <p:cNvPicPr preferRelativeResize="0"/>
              <p:nvPr/>
            </p:nvPicPr>
            <p:blipFill>
              <a:blip r:embed="rId10">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566" name="Google Shape;566;p48"/>
            <p:cNvPicPr preferRelativeResize="0"/>
            <p:nvPr/>
          </p:nvPicPr>
          <p:blipFill>
            <a:blip r:embed="rId10">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49" descr="clipped result image"/>
          <p:cNvPicPr preferRelativeResize="0"/>
          <p:nvPr/>
        </p:nvPicPr>
        <p:blipFill rotWithShape="1">
          <a:blip r:embed="rId3">
            <a:alphaModFix/>
          </a:blip>
          <a:srcRect/>
          <a:stretch/>
        </p:blipFill>
        <p:spPr>
          <a:xfrm rot="-4039862">
            <a:off x="4655417" y="2348083"/>
            <a:ext cx="94656" cy="212641"/>
          </a:xfrm>
          <a:prstGeom prst="rect">
            <a:avLst/>
          </a:prstGeom>
          <a:noFill/>
          <a:ln>
            <a:noFill/>
          </a:ln>
        </p:spPr>
      </p:pic>
      <p:grpSp>
        <p:nvGrpSpPr>
          <p:cNvPr id="572" name="Google Shape;572;p49"/>
          <p:cNvGrpSpPr/>
          <p:nvPr/>
        </p:nvGrpSpPr>
        <p:grpSpPr>
          <a:xfrm>
            <a:off x="3177258" y="1060095"/>
            <a:ext cx="2876436" cy="3091850"/>
            <a:chOff x="-1377173" y="-2079504"/>
            <a:chExt cx="3222175" cy="3463482"/>
          </a:xfrm>
        </p:grpSpPr>
        <p:pic>
          <p:nvPicPr>
            <p:cNvPr id="573" name="Google Shape;573;p49"/>
            <p:cNvPicPr preferRelativeResize="0"/>
            <p:nvPr/>
          </p:nvPicPr>
          <p:blipFill>
            <a:blip r:embed="rId4">
              <a:alphaModFix/>
            </a:blip>
            <a:stretch>
              <a:fillRect/>
            </a:stretch>
          </p:blipFill>
          <p:spPr>
            <a:xfrm>
              <a:off x="-1377173" y="-2079504"/>
              <a:ext cx="3222175" cy="3463482"/>
            </a:xfrm>
            <a:prstGeom prst="rect">
              <a:avLst/>
            </a:prstGeom>
            <a:noFill/>
            <a:ln>
              <a:noFill/>
            </a:ln>
          </p:spPr>
        </p:pic>
        <p:sp>
          <p:nvSpPr>
            <p:cNvPr id="574" name="Google Shape;574;p49"/>
            <p:cNvSpPr txBox="1"/>
            <p:nvPr/>
          </p:nvSpPr>
          <p:spPr>
            <a:xfrm>
              <a:off x="-794541" y="-1103477"/>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sz="1200" b="1"/>
                <a:t>carbamazepine</a:t>
              </a:r>
              <a:endParaRPr sz="1200" b="1"/>
            </a:p>
            <a:p>
              <a:pPr marL="0" lvl="0" indent="0" algn="ctr" rtl="0">
                <a:spcBef>
                  <a:spcPts val="0"/>
                </a:spcBef>
                <a:spcAft>
                  <a:spcPts val="0"/>
                </a:spcAft>
                <a:buClr>
                  <a:srgbClr val="000000"/>
                </a:buClr>
                <a:buSzPts val="1400"/>
                <a:buFont typeface="Arial"/>
                <a:buNone/>
              </a:pPr>
              <a:r>
                <a:rPr lang="en" sz="1200" b="1"/>
                <a:t>TEGRETOL</a:t>
              </a:r>
              <a:endParaRPr sz="1200" b="1"/>
            </a:p>
            <a:p>
              <a:pPr marL="0" lvl="0" indent="0" algn="l" rtl="0">
                <a:lnSpc>
                  <a:spcPct val="115000"/>
                </a:lnSpc>
                <a:spcBef>
                  <a:spcPts val="0"/>
                </a:spcBef>
                <a:spcAft>
                  <a:spcPts val="0"/>
                </a:spcAft>
                <a:buClr>
                  <a:srgbClr val="000000"/>
                </a:buClr>
                <a:buSzPts val="1200"/>
                <a:buFont typeface="Arial"/>
                <a:buNone/>
              </a:pPr>
              <a:endParaRPr sz="1200"/>
            </a:p>
          </p:txBody>
        </p:sp>
      </p:grpSp>
      <p:grpSp>
        <p:nvGrpSpPr>
          <p:cNvPr id="575" name="Google Shape;575;p49"/>
          <p:cNvGrpSpPr/>
          <p:nvPr/>
        </p:nvGrpSpPr>
        <p:grpSpPr>
          <a:xfrm>
            <a:off x="3135690" y="2839757"/>
            <a:ext cx="2959582" cy="2138473"/>
            <a:chOff x="354924" y="1925125"/>
            <a:chExt cx="3387025" cy="2447325"/>
          </a:xfrm>
        </p:grpSpPr>
        <p:pic>
          <p:nvPicPr>
            <p:cNvPr id="576" name="Google Shape;576;p49"/>
            <p:cNvPicPr preferRelativeResize="0"/>
            <p:nvPr/>
          </p:nvPicPr>
          <p:blipFill>
            <a:blip r:embed="rId5">
              <a:alphaModFix/>
            </a:blip>
            <a:stretch>
              <a:fillRect/>
            </a:stretch>
          </p:blipFill>
          <p:spPr>
            <a:xfrm>
              <a:off x="354924" y="1925125"/>
              <a:ext cx="3387025" cy="2447325"/>
            </a:xfrm>
            <a:prstGeom prst="rect">
              <a:avLst/>
            </a:prstGeom>
            <a:noFill/>
            <a:ln>
              <a:noFill/>
            </a:ln>
          </p:spPr>
        </p:pic>
        <p:sp>
          <p:nvSpPr>
            <p:cNvPr id="577" name="Google Shape;577;p49"/>
            <p:cNvSpPr txBox="1"/>
            <p:nvPr/>
          </p:nvSpPr>
          <p:spPr>
            <a:xfrm>
              <a:off x="775076" y="3253468"/>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rPr>
                <a:t>lamotrigine</a:t>
              </a:r>
              <a:endParaRPr sz="1200" b="1">
                <a:solidFill>
                  <a:schemeClr val="dk1"/>
                </a:solidFill>
              </a:endParaRPr>
            </a:p>
            <a:p>
              <a:pPr marL="0" lvl="0" indent="0" algn="ctr" rtl="0">
                <a:spcBef>
                  <a:spcPts val="0"/>
                </a:spcBef>
                <a:spcAft>
                  <a:spcPts val="0"/>
                </a:spcAft>
                <a:buNone/>
              </a:pPr>
              <a:r>
                <a:rPr lang="en" sz="1200" b="1">
                  <a:solidFill>
                    <a:schemeClr val="dk1"/>
                  </a:solidFill>
                </a:rPr>
                <a:t>LAMICTAL</a:t>
              </a:r>
              <a:endParaRPr sz="1200" b="1">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1200"/>
            </a:p>
          </p:txBody>
        </p:sp>
      </p:grpSp>
      <p:pic>
        <p:nvPicPr>
          <p:cNvPr id="578" name="Google Shape;578;p49"/>
          <p:cNvPicPr preferRelativeResize="0"/>
          <p:nvPr/>
        </p:nvPicPr>
        <p:blipFill rotWithShape="1">
          <a:blip r:embed="rId4">
            <a:alphaModFix/>
          </a:blip>
          <a:srcRect t="91338"/>
          <a:stretch/>
        </p:blipFill>
        <p:spPr>
          <a:xfrm>
            <a:off x="3704580" y="3803707"/>
            <a:ext cx="1677599" cy="267800"/>
          </a:xfrm>
          <a:prstGeom prst="rect">
            <a:avLst/>
          </a:prstGeom>
          <a:noFill/>
          <a:ln>
            <a:noFill/>
          </a:ln>
        </p:spPr>
      </p:pic>
      <p:grpSp>
        <p:nvGrpSpPr>
          <p:cNvPr id="579" name="Google Shape;579;p49"/>
          <p:cNvGrpSpPr/>
          <p:nvPr/>
        </p:nvGrpSpPr>
        <p:grpSpPr>
          <a:xfrm>
            <a:off x="66556" y="647938"/>
            <a:ext cx="1804026" cy="1384361"/>
            <a:chOff x="3132192" y="1605976"/>
            <a:chExt cx="2534100" cy="1944600"/>
          </a:xfrm>
        </p:grpSpPr>
        <p:sp>
          <p:nvSpPr>
            <p:cNvPr id="580" name="Google Shape;580;p49"/>
            <p:cNvSpPr/>
            <p:nvPr/>
          </p:nvSpPr>
          <p:spPr>
            <a:xfrm rot="10800000" flipH="1">
              <a:off x="3132192" y="1605976"/>
              <a:ext cx="2534100" cy="194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1" name="Google Shape;581;p49" descr="clipped result image"/>
            <p:cNvPicPr preferRelativeResize="0"/>
            <p:nvPr/>
          </p:nvPicPr>
          <p:blipFill rotWithShape="1">
            <a:blip r:embed="rId6">
              <a:alphaModFix/>
            </a:blip>
            <a:srcRect/>
            <a:stretch/>
          </p:blipFill>
          <p:spPr>
            <a:xfrm>
              <a:off x="3859341" y="2128157"/>
              <a:ext cx="1087977" cy="1080040"/>
            </a:xfrm>
            <a:prstGeom prst="rect">
              <a:avLst/>
            </a:prstGeom>
            <a:noFill/>
            <a:ln>
              <a:noFill/>
            </a:ln>
          </p:spPr>
        </p:pic>
      </p:grpSp>
      <p:sp>
        <p:nvSpPr>
          <p:cNvPr id="582" name="Google Shape;582;p49"/>
          <p:cNvSpPr txBox="1"/>
          <p:nvPr/>
        </p:nvSpPr>
        <p:spPr>
          <a:xfrm>
            <a:off x="377612" y="202951"/>
            <a:ext cx="1369200" cy="15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900"/>
              <a:t>in</a:t>
            </a:r>
            <a:r>
              <a:rPr lang="en" sz="1900" b="1" u="sng"/>
              <a:t>D</a:t>
            </a:r>
            <a:r>
              <a:rPr lang="en" sz="1900"/>
              <a:t>uction</a:t>
            </a:r>
            <a:endParaRPr sz="1900" b="0" i="0" u="none" strike="noStrike" cap="none">
              <a:solidFill>
                <a:srgbClr val="000000"/>
              </a:solidFill>
              <a:latin typeface="Arial"/>
              <a:ea typeface="Arial"/>
              <a:cs typeface="Arial"/>
              <a:sym typeface="Arial"/>
            </a:endParaRPr>
          </a:p>
        </p:txBody>
      </p:sp>
      <p:sp>
        <p:nvSpPr>
          <p:cNvPr id="583" name="Google Shape;583;p49"/>
          <p:cNvSpPr txBox="1"/>
          <p:nvPr/>
        </p:nvSpPr>
        <p:spPr>
          <a:xfrm>
            <a:off x="285350" y="2032300"/>
            <a:ext cx="2676900" cy="442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500" b="1" i="0" u="sng" strike="noStrike" cap="none">
                <a:solidFill>
                  <a:srgbClr val="000000"/>
                </a:solidFill>
                <a:latin typeface="Arial"/>
                <a:ea typeface="Arial"/>
                <a:cs typeface="Arial"/>
                <a:sym typeface="Arial"/>
              </a:rPr>
              <a:t>D</a:t>
            </a:r>
            <a:r>
              <a:rPr lang="en" sz="1500" b="0" i="0" u="none" strike="noStrike" cap="none">
                <a:solidFill>
                  <a:srgbClr val="000000"/>
                </a:solidFill>
                <a:latin typeface="Arial"/>
                <a:ea typeface="Arial"/>
                <a:cs typeface="Arial"/>
                <a:sym typeface="Arial"/>
              </a:rPr>
              <a:t>own </a:t>
            </a:r>
            <a:r>
              <a:rPr lang="en" sz="1500"/>
              <a:t>&amp;</a:t>
            </a:r>
            <a:r>
              <a:rPr lang="en" sz="1500" b="0" i="0" u="none" strike="noStrike" cap="none">
                <a:solidFill>
                  <a:srgbClr val="000000"/>
                </a:solidFill>
                <a:latin typeface="Arial"/>
                <a:ea typeface="Arial"/>
                <a:cs typeface="Arial"/>
                <a:sym typeface="Arial"/>
              </a:rPr>
              <a:t> </a:t>
            </a:r>
            <a:r>
              <a:rPr lang="en" sz="1500" b="1" i="0" u="sng" strike="noStrike" cap="none">
                <a:solidFill>
                  <a:srgbClr val="000000"/>
                </a:solidFill>
                <a:latin typeface="Arial"/>
                <a:ea typeface="Arial"/>
                <a:cs typeface="Arial"/>
                <a:sym typeface="Arial"/>
              </a:rPr>
              <a:t>D</a:t>
            </a:r>
            <a:r>
              <a:rPr lang="en" sz="1500" b="0" i="0" u="none" strike="noStrike" cap="none">
                <a:solidFill>
                  <a:srgbClr val="000000"/>
                </a:solidFill>
                <a:latin typeface="Arial"/>
                <a:ea typeface="Arial"/>
                <a:cs typeface="Arial"/>
                <a:sym typeface="Arial"/>
              </a:rPr>
              <a:t>elayed </a:t>
            </a:r>
            <a:endParaRPr sz="1500" b="0" i="0" u="none" strike="noStrike" cap="none">
              <a:solidFill>
                <a:srgbClr val="000000"/>
              </a:solidFill>
              <a:latin typeface="Arial"/>
              <a:ea typeface="Arial"/>
              <a:cs typeface="Arial"/>
              <a:sym typeface="Arial"/>
            </a:endParaRPr>
          </a:p>
        </p:txBody>
      </p:sp>
      <p:pic>
        <p:nvPicPr>
          <p:cNvPr id="584" name="Google Shape;584;p49" descr="Resultado de imagen para tiger"/>
          <p:cNvPicPr preferRelativeResize="0"/>
          <p:nvPr/>
        </p:nvPicPr>
        <p:blipFill rotWithShape="1">
          <a:blip r:embed="rId7">
            <a:alphaModFix/>
          </a:blip>
          <a:srcRect/>
          <a:stretch/>
        </p:blipFill>
        <p:spPr>
          <a:xfrm rot="-312027" flipH="1">
            <a:off x="7002351" y="683844"/>
            <a:ext cx="997536" cy="979390"/>
          </a:xfrm>
          <a:prstGeom prst="rect">
            <a:avLst/>
          </a:prstGeom>
          <a:noFill/>
          <a:ln>
            <a:noFill/>
          </a:ln>
        </p:spPr>
      </p:pic>
      <p:grpSp>
        <p:nvGrpSpPr>
          <p:cNvPr id="585" name="Google Shape;585;p49"/>
          <p:cNvGrpSpPr/>
          <p:nvPr/>
        </p:nvGrpSpPr>
        <p:grpSpPr>
          <a:xfrm>
            <a:off x="6960024" y="3387793"/>
            <a:ext cx="1320014" cy="1016440"/>
            <a:chOff x="766792" y="2138381"/>
            <a:chExt cx="2690063" cy="2071409"/>
          </a:xfrm>
        </p:grpSpPr>
        <p:grpSp>
          <p:nvGrpSpPr>
            <p:cNvPr id="586" name="Google Shape;586;p49"/>
            <p:cNvGrpSpPr/>
            <p:nvPr/>
          </p:nvGrpSpPr>
          <p:grpSpPr>
            <a:xfrm>
              <a:off x="766792" y="2138381"/>
              <a:ext cx="2690063" cy="2071409"/>
              <a:chOff x="6077928" y="3303336"/>
              <a:chExt cx="1398743" cy="1077064"/>
            </a:xfrm>
          </p:grpSpPr>
          <p:grpSp>
            <p:nvGrpSpPr>
              <p:cNvPr id="587" name="Google Shape;587;p49"/>
              <p:cNvGrpSpPr/>
              <p:nvPr/>
            </p:nvGrpSpPr>
            <p:grpSpPr>
              <a:xfrm>
                <a:off x="6077928" y="3303336"/>
                <a:ext cx="1398743" cy="937837"/>
                <a:chOff x="5619327" y="6680160"/>
                <a:chExt cx="1740163" cy="1166755"/>
              </a:xfrm>
            </p:grpSpPr>
            <p:pic>
              <p:nvPicPr>
                <p:cNvPr id="588" name="Google Shape;588;p49" descr="clipped result image"/>
                <p:cNvPicPr preferRelativeResize="0"/>
                <p:nvPr/>
              </p:nvPicPr>
              <p:blipFill rotWithShape="1">
                <a:blip r:embed="rId8">
                  <a:alphaModFix/>
                </a:blip>
                <a:srcRect l="28602" t="24642" b="13268"/>
                <a:stretch/>
              </p:blipFill>
              <p:spPr>
                <a:xfrm>
                  <a:off x="5945660" y="6923321"/>
                  <a:ext cx="1413830" cy="923593"/>
                </a:xfrm>
                <a:prstGeom prst="rect">
                  <a:avLst/>
                </a:prstGeom>
                <a:noFill/>
                <a:ln>
                  <a:noFill/>
                </a:ln>
              </p:spPr>
            </p:pic>
            <p:pic>
              <p:nvPicPr>
                <p:cNvPr id="589" name="Google Shape;589;p49"/>
                <p:cNvPicPr preferRelativeResize="0"/>
                <p:nvPr/>
              </p:nvPicPr>
              <p:blipFill rotWithShape="1">
                <a:blip r:embed="rId9">
                  <a:alphaModFix/>
                </a:blip>
                <a:srcRect/>
                <a:stretch/>
              </p:blipFill>
              <p:spPr>
                <a:xfrm>
                  <a:off x="5619327" y="6680160"/>
                  <a:ext cx="866543" cy="668044"/>
                </a:xfrm>
                <a:prstGeom prst="rect">
                  <a:avLst/>
                </a:prstGeom>
                <a:noFill/>
                <a:ln>
                  <a:noFill/>
                </a:ln>
              </p:spPr>
            </p:pic>
          </p:grpSp>
          <p:pic>
            <p:nvPicPr>
              <p:cNvPr id="590" name="Google Shape;590;p49"/>
              <p:cNvPicPr preferRelativeResize="0"/>
              <p:nvPr/>
            </p:nvPicPr>
            <p:blipFill>
              <a:blip r:embed="rId10">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591" name="Google Shape;591;p49"/>
              <p:cNvPicPr preferRelativeResize="0"/>
              <p:nvPr/>
            </p:nvPicPr>
            <p:blipFill>
              <a:blip r:embed="rId10">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592" name="Google Shape;592;p49"/>
              <p:cNvPicPr preferRelativeResize="0"/>
              <p:nvPr/>
            </p:nvPicPr>
            <p:blipFill>
              <a:blip r:embed="rId10">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593" name="Google Shape;593;p49"/>
            <p:cNvPicPr preferRelativeResize="0"/>
            <p:nvPr/>
          </p:nvPicPr>
          <p:blipFill>
            <a:blip r:embed="rId10">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50" descr="clipped result image"/>
          <p:cNvPicPr preferRelativeResize="0"/>
          <p:nvPr/>
        </p:nvPicPr>
        <p:blipFill rotWithShape="1">
          <a:blip r:embed="rId3">
            <a:alphaModFix/>
          </a:blip>
          <a:srcRect/>
          <a:stretch/>
        </p:blipFill>
        <p:spPr>
          <a:xfrm rot="-4039862">
            <a:off x="4655417" y="2348083"/>
            <a:ext cx="94656" cy="212641"/>
          </a:xfrm>
          <a:prstGeom prst="rect">
            <a:avLst/>
          </a:prstGeom>
          <a:noFill/>
          <a:ln>
            <a:noFill/>
          </a:ln>
        </p:spPr>
      </p:pic>
      <p:grpSp>
        <p:nvGrpSpPr>
          <p:cNvPr id="599" name="Google Shape;599;p50"/>
          <p:cNvGrpSpPr/>
          <p:nvPr/>
        </p:nvGrpSpPr>
        <p:grpSpPr>
          <a:xfrm>
            <a:off x="3177258" y="1060095"/>
            <a:ext cx="2876436" cy="3091850"/>
            <a:chOff x="-1377173" y="-2079504"/>
            <a:chExt cx="3222175" cy="3463482"/>
          </a:xfrm>
        </p:grpSpPr>
        <p:pic>
          <p:nvPicPr>
            <p:cNvPr id="600" name="Google Shape;600;p50"/>
            <p:cNvPicPr preferRelativeResize="0"/>
            <p:nvPr/>
          </p:nvPicPr>
          <p:blipFill>
            <a:blip r:embed="rId4">
              <a:alphaModFix/>
            </a:blip>
            <a:stretch>
              <a:fillRect/>
            </a:stretch>
          </p:blipFill>
          <p:spPr>
            <a:xfrm>
              <a:off x="-1377173" y="-2079504"/>
              <a:ext cx="3222175" cy="3463482"/>
            </a:xfrm>
            <a:prstGeom prst="rect">
              <a:avLst/>
            </a:prstGeom>
            <a:noFill/>
            <a:ln>
              <a:noFill/>
            </a:ln>
          </p:spPr>
        </p:pic>
        <p:sp>
          <p:nvSpPr>
            <p:cNvPr id="601" name="Google Shape;601;p50"/>
            <p:cNvSpPr txBox="1"/>
            <p:nvPr/>
          </p:nvSpPr>
          <p:spPr>
            <a:xfrm>
              <a:off x="-794541" y="-1103477"/>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sz="1200" b="1"/>
                <a:t>carbamazepine</a:t>
              </a:r>
              <a:endParaRPr sz="1200" b="1"/>
            </a:p>
            <a:p>
              <a:pPr marL="0" lvl="0" indent="0" algn="ctr" rtl="0">
                <a:spcBef>
                  <a:spcPts val="0"/>
                </a:spcBef>
                <a:spcAft>
                  <a:spcPts val="0"/>
                </a:spcAft>
                <a:buClr>
                  <a:srgbClr val="000000"/>
                </a:buClr>
                <a:buSzPts val="1400"/>
                <a:buFont typeface="Arial"/>
                <a:buNone/>
              </a:pPr>
              <a:r>
                <a:rPr lang="en" sz="1200" b="1"/>
                <a:t>TEGRETOL</a:t>
              </a:r>
              <a:endParaRPr sz="1200" b="1"/>
            </a:p>
            <a:p>
              <a:pPr marL="0" lvl="0" indent="0" algn="l" rtl="0">
                <a:lnSpc>
                  <a:spcPct val="115000"/>
                </a:lnSpc>
                <a:spcBef>
                  <a:spcPts val="0"/>
                </a:spcBef>
                <a:spcAft>
                  <a:spcPts val="0"/>
                </a:spcAft>
                <a:buClr>
                  <a:srgbClr val="000000"/>
                </a:buClr>
                <a:buSzPts val="1200"/>
                <a:buFont typeface="Arial"/>
                <a:buNone/>
              </a:pPr>
              <a:endParaRPr sz="1200"/>
            </a:p>
          </p:txBody>
        </p:sp>
      </p:grpSp>
      <p:grpSp>
        <p:nvGrpSpPr>
          <p:cNvPr id="602" name="Google Shape;602;p50"/>
          <p:cNvGrpSpPr/>
          <p:nvPr/>
        </p:nvGrpSpPr>
        <p:grpSpPr>
          <a:xfrm>
            <a:off x="3522788" y="3219208"/>
            <a:ext cx="2108084" cy="1523215"/>
            <a:chOff x="354924" y="1925125"/>
            <a:chExt cx="3387025" cy="2447325"/>
          </a:xfrm>
        </p:grpSpPr>
        <p:pic>
          <p:nvPicPr>
            <p:cNvPr id="603" name="Google Shape;603;p50"/>
            <p:cNvPicPr preferRelativeResize="0"/>
            <p:nvPr/>
          </p:nvPicPr>
          <p:blipFill>
            <a:blip r:embed="rId5">
              <a:alphaModFix/>
            </a:blip>
            <a:stretch>
              <a:fillRect/>
            </a:stretch>
          </p:blipFill>
          <p:spPr>
            <a:xfrm>
              <a:off x="354924" y="1925125"/>
              <a:ext cx="3387025" cy="2447325"/>
            </a:xfrm>
            <a:prstGeom prst="rect">
              <a:avLst/>
            </a:prstGeom>
            <a:noFill/>
            <a:ln>
              <a:noFill/>
            </a:ln>
          </p:spPr>
        </p:pic>
        <p:sp>
          <p:nvSpPr>
            <p:cNvPr id="604" name="Google Shape;604;p50"/>
            <p:cNvSpPr txBox="1"/>
            <p:nvPr/>
          </p:nvSpPr>
          <p:spPr>
            <a:xfrm>
              <a:off x="775076" y="3253468"/>
              <a:ext cx="21888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dk1"/>
                  </a:solidFill>
                </a:rPr>
                <a:t>lamotrigine</a:t>
              </a:r>
              <a:endParaRPr sz="900" b="1">
                <a:solidFill>
                  <a:schemeClr val="dk1"/>
                </a:solidFill>
              </a:endParaRPr>
            </a:p>
            <a:p>
              <a:pPr marL="0" lvl="0" indent="0" algn="ctr" rtl="0">
                <a:spcBef>
                  <a:spcPts val="0"/>
                </a:spcBef>
                <a:spcAft>
                  <a:spcPts val="0"/>
                </a:spcAft>
                <a:buNone/>
              </a:pPr>
              <a:r>
                <a:rPr lang="en" sz="900" b="1">
                  <a:solidFill>
                    <a:schemeClr val="dk1"/>
                  </a:solidFill>
                </a:rPr>
                <a:t>LAMICTAL</a:t>
              </a:r>
              <a:endParaRPr sz="900" b="1">
                <a:solidFill>
                  <a:schemeClr val="dk1"/>
                </a:solidFill>
              </a:endParaRPr>
            </a:p>
            <a:p>
              <a:pPr marL="0" lvl="0" indent="0" algn="l" rtl="0">
                <a:spcBef>
                  <a:spcPts val="0"/>
                </a:spcBef>
                <a:spcAft>
                  <a:spcPts val="0"/>
                </a:spcAft>
                <a:buClr>
                  <a:schemeClr val="dk1"/>
                </a:buClr>
                <a:buSzPts val="1400"/>
                <a:buFont typeface="Arial"/>
                <a:buNone/>
              </a:pPr>
              <a:endParaRPr sz="9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900"/>
            </a:p>
          </p:txBody>
        </p:sp>
      </p:grpSp>
      <p:pic>
        <p:nvPicPr>
          <p:cNvPr id="605" name="Google Shape;605;p50"/>
          <p:cNvPicPr preferRelativeResize="0"/>
          <p:nvPr/>
        </p:nvPicPr>
        <p:blipFill rotWithShape="1">
          <a:blip r:embed="rId4">
            <a:alphaModFix/>
          </a:blip>
          <a:srcRect t="91338"/>
          <a:stretch/>
        </p:blipFill>
        <p:spPr>
          <a:xfrm>
            <a:off x="3895002" y="3892303"/>
            <a:ext cx="1281696" cy="204599"/>
          </a:xfrm>
          <a:prstGeom prst="rect">
            <a:avLst/>
          </a:prstGeom>
          <a:noFill/>
          <a:ln>
            <a:noFill/>
          </a:ln>
        </p:spPr>
      </p:pic>
      <p:grpSp>
        <p:nvGrpSpPr>
          <p:cNvPr id="606" name="Google Shape;606;p50"/>
          <p:cNvGrpSpPr/>
          <p:nvPr/>
        </p:nvGrpSpPr>
        <p:grpSpPr>
          <a:xfrm>
            <a:off x="66556" y="647938"/>
            <a:ext cx="1804026" cy="1384361"/>
            <a:chOff x="3132192" y="1605976"/>
            <a:chExt cx="2534100" cy="1944600"/>
          </a:xfrm>
        </p:grpSpPr>
        <p:sp>
          <p:nvSpPr>
            <p:cNvPr id="607" name="Google Shape;607;p50"/>
            <p:cNvSpPr/>
            <p:nvPr/>
          </p:nvSpPr>
          <p:spPr>
            <a:xfrm rot="10800000" flipH="1">
              <a:off x="3132192" y="1605976"/>
              <a:ext cx="2534100" cy="194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8" name="Google Shape;608;p50" descr="clipped result image"/>
            <p:cNvPicPr preferRelativeResize="0"/>
            <p:nvPr/>
          </p:nvPicPr>
          <p:blipFill rotWithShape="1">
            <a:blip r:embed="rId6">
              <a:alphaModFix/>
            </a:blip>
            <a:srcRect/>
            <a:stretch/>
          </p:blipFill>
          <p:spPr>
            <a:xfrm>
              <a:off x="3859341" y="2128157"/>
              <a:ext cx="1087977" cy="1080040"/>
            </a:xfrm>
            <a:prstGeom prst="rect">
              <a:avLst/>
            </a:prstGeom>
            <a:noFill/>
            <a:ln>
              <a:noFill/>
            </a:ln>
          </p:spPr>
        </p:pic>
      </p:grpSp>
      <p:sp>
        <p:nvSpPr>
          <p:cNvPr id="609" name="Google Shape;609;p50"/>
          <p:cNvSpPr txBox="1"/>
          <p:nvPr/>
        </p:nvSpPr>
        <p:spPr>
          <a:xfrm>
            <a:off x="377612" y="202951"/>
            <a:ext cx="1369200" cy="15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900"/>
              <a:t>in</a:t>
            </a:r>
            <a:r>
              <a:rPr lang="en" sz="1900" b="1" u="sng"/>
              <a:t>D</a:t>
            </a:r>
            <a:r>
              <a:rPr lang="en" sz="1900"/>
              <a:t>uction</a:t>
            </a:r>
            <a:endParaRPr sz="1900" b="0" i="0" u="none" strike="noStrike" cap="none">
              <a:solidFill>
                <a:srgbClr val="000000"/>
              </a:solidFill>
              <a:latin typeface="Arial"/>
              <a:ea typeface="Arial"/>
              <a:cs typeface="Arial"/>
              <a:sym typeface="Arial"/>
            </a:endParaRPr>
          </a:p>
        </p:txBody>
      </p:sp>
      <p:sp>
        <p:nvSpPr>
          <p:cNvPr id="610" name="Google Shape;610;p50"/>
          <p:cNvSpPr txBox="1"/>
          <p:nvPr/>
        </p:nvSpPr>
        <p:spPr>
          <a:xfrm>
            <a:off x="285350" y="2032300"/>
            <a:ext cx="2676900" cy="442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500" b="1" i="0" u="sng" strike="noStrike" cap="none">
                <a:solidFill>
                  <a:srgbClr val="000000"/>
                </a:solidFill>
                <a:latin typeface="Arial"/>
                <a:ea typeface="Arial"/>
                <a:cs typeface="Arial"/>
                <a:sym typeface="Arial"/>
              </a:rPr>
              <a:t>D</a:t>
            </a:r>
            <a:r>
              <a:rPr lang="en" sz="1500" b="0" i="0" u="none" strike="noStrike" cap="none">
                <a:solidFill>
                  <a:srgbClr val="000000"/>
                </a:solidFill>
                <a:latin typeface="Arial"/>
                <a:ea typeface="Arial"/>
                <a:cs typeface="Arial"/>
                <a:sym typeface="Arial"/>
              </a:rPr>
              <a:t>own </a:t>
            </a:r>
            <a:r>
              <a:rPr lang="en" sz="1500"/>
              <a:t>&amp;</a:t>
            </a:r>
            <a:r>
              <a:rPr lang="en" sz="1500" b="0" i="0" u="none" strike="noStrike" cap="none">
                <a:solidFill>
                  <a:srgbClr val="000000"/>
                </a:solidFill>
                <a:latin typeface="Arial"/>
                <a:ea typeface="Arial"/>
                <a:cs typeface="Arial"/>
                <a:sym typeface="Arial"/>
              </a:rPr>
              <a:t> </a:t>
            </a:r>
            <a:r>
              <a:rPr lang="en" sz="1500" b="1" i="0" u="sng" strike="noStrike" cap="none">
                <a:solidFill>
                  <a:srgbClr val="000000"/>
                </a:solidFill>
                <a:latin typeface="Arial"/>
                <a:ea typeface="Arial"/>
                <a:cs typeface="Arial"/>
                <a:sym typeface="Arial"/>
              </a:rPr>
              <a:t>D</a:t>
            </a:r>
            <a:r>
              <a:rPr lang="en" sz="1500" b="0" i="0" u="none" strike="noStrike" cap="none">
                <a:solidFill>
                  <a:srgbClr val="000000"/>
                </a:solidFill>
                <a:latin typeface="Arial"/>
                <a:ea typeface="Arial"/>
                <a:cs typeface="Arial"/>
                <a:sym typeface="Arial"/>
              </a:rPr>
              <a:t>elayed </a:t>
            </a:r>
            <a:endParaRPr sz="1500" b="0" i="0" u="none" strike="noStrike" cap="none">
              <a:solidFill>
                <a:srgbClr val="000000"/>
              </a:solidFill>
              <a:latin typeface="Arial"/>
              <a:ea typeface="Arial"/>
              <a:cs typeface="Arial"/>
              <a:sym typeface="Arial"/>
            </a:endParaRPr>
          </a:p>
        </p:txBody>
      </p:sp>
      <p:pic>
        <p:nvPicPr>
          <p:cNvPr id="611" name="Google Shape;611;p50" descr="Resultado de imagen para tiger"/>
          <p:cNvPicPr preferRelativeResize="0"/>
          <p:nvPr/>
        </p:nvPicPr>
        <p:blipFill rotWithShape="1">
          <a:blip r:embed="rId7">
            <a:alphaModFix/>
          </a:blip>
          <a:srcRect/>
          <a:stretch/>
        </p:blipFill>
        <p:spPr>
          <a:xfrm rot="-312027" flipH="1">
            <a:off x="7002351" y="683844"/>
            <a:ext cx="997536" cy="979390"/>
          </a:xfrm>
          <a:prstGeom prst="rect">
            <a:avLst/>
          </a:prstGeom>
          <a:noFill/>
          <a:ln>
            <a:noFill/>
          </a:ln>
        </p:spPr>
      </p:pic>
      <p:grpSp>
        <p:nvGrpSpPr>
          <p:cNvPr id="612" name="Google Shape;612;p50"/>
          <p:cNvGrpSpPr/>
          <p:nvPr/>
        </p:nvGrpSpPr>
        <p:grpSpPr>
          <a:xfrm>
            <a:off x="6960024" y="3387793"/>
            <a:ext cx="1320014" cy="1016440"/>
            <a:chOff x="766792" y="2138381"/>
            <a:chExt cx="2690063" cy="2071409"/>
          </a:xfrm>
        </p:grpSpPr>
        <p:grpSp>
          <p:nvGrpSpPr>
            <p:cNvPr id="613" name="Google Shape;613;p50"/>
            <p:cNvGrpSpPr/>
            <p:nvPr/>
          </p:nvGrpSpPr>
          <p:grpSpPr>
            <a:xfrm>
              <a:off x="766792" y="2138381"/>
              <a:ext cx="2690063" cy="2071409"/>
              <a:chOff x="6077928" y="3303336"/>
              <a:chExt cx="1398743" cy="1077064"/>
            </a:xfrm>
          </p:grpSpPr>
          <p:grpSp>
            <p:nvGrpSpPr>
              <p:cNvPr id="614" name="Google Shape;614;p50"/>
              <p:cNvGrpSpPr/>
              <p:nvPr/>
            </p:nvGrpSpPr>
            <p:grpSpPr>
              <a:xfrm>
                <a:off x="6077928" y="3303336"/>
                <a:ext cx="1398743" cy="937837"/>
                <a:chOff x="5619327" y="6680160"/>
                <a:chExt cx="1740163" cy="1166755"/>
              </a:xfrm>
            </p:grpSpPr>
            <p:pic>
              <p:nvPicPr>
                <p:cNvPr id="615" name="Google Shape;615;p50" descr="clipped result image"/>
                <p:cNvPicPr preferRelativeResize="0"/>
                <p:nvPr/>
              </p:nvPicPr>
              <p:blipFill rotWithShape="1">
                <a:blip r:embed="rId8">
                  <a:alphaModFix/>
                </a:blip>
                <a:srcRect l="28602" t="24642" b="13268"/>
                <a:stretch/>
              </p:blipFill>
              <p:spPr>
                <a:xfrm>
                  <a:off x="5945660" y="6923321"/>
                  <a:ext cx="1413830" cy="923593"/>
                </a:xfrm>
                <a:prstGeom prst="rect">
                  <a:avLst/>
                </a:prstGeom>
                <a:noFill/>
                <a:ln>
                  <a:noFill/>
                </a:ln>
              </p:spPr>
            </p:pic>
            <p:pic>
              <p:nvPicPr>
                <p:cNvPr id="616" name="Google Shape;616;p50"/>
                <p:cNvPicPr preferRelativeResize="0"/>
                <p:nvPr/>
              </p:nvPicPr>
              <p:blipFill rotWithShape="1">
                <a:blip r:embed="rId9">
                  <a:alphaModFix/>
                </a:blip>
                <a:srcRect/>
                <a:stretch/>
              </p:blipFill>
              <p:spPr>
                <a:xfrm>
                  <a:off x="5619327" y="6680160"/>
                  <a:ext cx="866543" cy="668044"/>
                </a:xfrm>
                <a:prstGeom prst="rect">
                  <a:avLst/>
                </a:prstGeom>
                <a:noFill/>
                <a:ln>
                  <a:noFill/>
                </a:ln>
              </p:spPr>
            </p:pic>
          </p:grpSp>
          <p:pic>
            <p:nvPicPr>
              <p:cNvPr id="617" name="Google Shape;617;p50"/>
              <p:cNvPicPr preferRelativeResize="0"/>
              <p:nvPr/>
            </p:nvPicPr>
            <p:blipFill>
              <a:blip r:embed="rId10">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618" name="Google Shape;618;p50"/>
              <p:cNvPicPr preferRelativeResize="0"/>
              <p:nvPr/>
            </p:nvPicPr>
            <p:blipFill>
              <a:blip r:embed="rId10">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619" name="Google Shape;619;p50"/>
              <p:cNvPicPr preferRelativeResize="0"/>
              <p:nvPr/>
            </p:nvPicPr>
            <p:blipFill>
              <a:blip r:embed="rId10">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620" name="Google Shape;620;p50"/>
            <p:cNvPicPr preferRelativeResize="0"/>
            <p:nvPr/>
          </p:nvPicPr>
          <p:blipFill>
            <a:blip r:embed="rId10">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grpSp>
        <p:nvGrpSpPr>
          <p:cNvPr id="625" name="Google Shape;625;p51"/>
          <p:cNvGrpSpPr/>
          <p:nvPr/>
        </p:nvGrpSpPr>
        <p:grpSpPr>
          <a:xfrm>
            <a:off x="5023175" y="1450132"/>
            <a:ext cx="3250175" cy="2854025"/>
            <a:chOff x="-111800" y="1884975"/>
            <a:chExt cx="3250175" cy="2854025"/>
          </a:xfrm>
        </p:grpSpPr>
        <p:pic>
          <p:nvPicPr>
            <p:cNvPr id="626" name="Google Shape;626;p51"/>
            <p:cNvPicPr preferRelativeResize="0"/>
            <p:nvPr/>
          </p:nvPicPr>
          <p:blipFill>
            <a:blip r:embed="rId3">
              <a:alphaModFix/>
            </a:blip>
            <a:stretch>
              <a:fillRect/>
            </a:stretch>
          </p:blipFill>
          <p:spPr>
            <a:xfrm>
              <a:off x="-111800" y="1884975"/>
              <a:ext cx="3250175" cy="2854025"/>
            </a:xfrm>
            <a:prstGeom prst="rect">
              <a:avLst/>
            </a:prstGeom>
            <a:noFill/>
            <a:ln>
              <a:noFill/>
            </a:ln>
          </p:spPr>
        </p:pic>
        <p:sp>
          <p:nvSpPr>
            <p:cNvPr id="627" name="Google Shape;627;p51"/>
            <p:cNvSpPr txBox="1"/>
            <p:nvPr/>
          </p:nvSpPr>
          <p:spPr>
            <a:xfrm>
              <a:off x="485153" y="2849475"/>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b="1"/>
                <a:t>oxcarbazepine</a:t>
              </a:r>
              <a:endParaRPr b="1"/>
            </a:p>
            <a:p>
              <a:pPr marL="0" lvl="0" indent="0" algn="ctr" rtl="0">
                <a:spcBef>
                  <a:spcPts val="0"/>
                </a:spcBef>
                <a:spcAft>
                  <a:spcPts val="0"/>
                </a:spcAft>
                <a:buClr>
                  <a:srgbClr val="000000"/>
                </a:buClr>
                <a:buSzPts val="1400"/>
                <a:buFont typeface="Arial"/>
                <a:buNone/>
              </a:pPr>
              <a:r>
                <a:rPr lang="en" b="1"/>
                <a:t>TRILEPTAL</a:t>
              </a:r>
              <a:endParaRPr b="1"/>
            </a:p>
            <a:p>
              <a:pPr marL="0" lvl="0" indent="0" algn="l" rtl="0">
                <a:lnSpc>
                  <a:spcPct val="115000"/>
                </a:lnSpc>
                <a:spcBef>
                  <a:spcPts val="0"/>
                </a:spcBef>
                <a:spcAft>
                  <a:spcPts val="0"/>
                </a:spcAft>
                <a:buClr>
                  <a:srgbClr val="000000"/>
                </a:buClr>
                <a:buSzPts val="1200"/>
                <a:buFont typeface="Arial"/>
                <a:buNone/>
              </a:pPr>
              <a:endParaRPr/>
            </a:p>
          </p:txBody>
        </p:sp>
      </p:grpSp>
      <p:grpSp>
        <p:nvGrpSpPr>
          <p:cNvPr id="628" name="Google Shape;628;p51"/>
          <p:cNvGrpSpPr/>
          <p:nvPr/>
        </p:nvGrpSpPr>
        <p:grpSpPr>
          <a:xfrm>
            <a:off x="829837" y="1448961"/>
            <a:ext cx="3222175" cy="3463482"/>
            <a:chOff x="1965075" y="-123864"/>
            <a:chExt cx="3222175" cy="3463482"/>
          </a:xfrm>
        </p:grpSpPr>
        <p:pic>
          <p:nvPicPr>
            <p:cNvPr id="629" name="Google Shape;629;p51"/>
            <p:cNvPicPr preferRelativeResize="0"/>
            <p:nvPr/>
          </p:nvPicPr>
          <p:blipFill>
            <a:blip r:embed="rId4">
              <a:alphaModFix/>
            </a:blip>
            <a:stretch>
              <a:fillRect/>
            </a:stretch>
          </p:blipFill>
          <p:spPr>
            <a:xfrm>
              <a:off x="1965075" y="-123864"/>
              <a:ext cx="3222175" cy="3463482"/>
            </a:xfrm>
            <a:prstGeom prst="rect">
              <a:avLst/>
            </a:prstGeom>
            <a:noFill/>
            <a:ln>
              <a:noFill/>
            </a:ln>
          </p:spPr>
        </p:pic>
        <p:sp>
          <p:nvSpPr>
            <p:cNvPr id="630" name="Google Shape;630;p51"/>
            <p:cNvSpPr txBox="1"/>
            <p:nvPr/>
          </p:nvSpPr>
          <p:spPr>
            <a:xfrm>
              <a:off x="2548253" y="845750"/>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b="1"/>
                <a:t>carbamazepine</a:t>
              </a:r>
              <a:endParaRPr b="1"/>
            </a:p>
            <a:p>
              <a:pPr marL="0" lvl="0" indent="0" algn="ctr" rtl="0">
                <a:spcBef>
                  <a:spcPts val="0"/>
                </a:spcBef>
                <a:spcAft>
                  <a:spcPts val="0"/>
                </a:spcAft>
                <a:buClr>
                  <a:srgbClr val="000000"/>
                </a:buClr>
                <a:buSzPts val="1400"/>
                <a:buFont typeface="Arial"/>
                <a:buNone/>
              </a:pPr>
              <a:r>
                <a:rPr lang="en" b="1"/>
                <a:t>TEGRETOL</a:t>
              </a:r>
              <a:endParaRPr b="1"/>
            </a:p>
            <a:p>
              <a:pPr marL="0" lvl="0" indent="0" algn="l" rtl="0">
                <a:lnSpc>
                  <a:spcPct val="115000"/>
                </a:lnSpc>
                <a:spcBef>
                  <a:spcPts val="0"/>
                </a:spcBef>
                <a:spcAft>
                  <a:spcPts val="0"/>
                </a:spcAft>
                <a:buClr>
                  <a:srgbClr val="000000"/>
                </a:buClr>
                <a:buSzPts val="1200"/>
                <a:buFont typeface="Arial"/>
                <a:buNone/>
              </a:pPr>
              <a:endParaRPr/>
            </a:p>
          </p:txBody>
        </p:sp>
      </p:grpSp>
      <p:pic>
        <p:nvPicPr>
          <p:cNvPr id="631" name="Google Shape;631;p51" descr="Resultado de imagen para tiger"/>
          <p:cNvPicPr preferRelativeResize="0"/>
          <p:nvPr/>
        </p:nvPicPr>
        <p:blipFill rotWithShape="1">
          <a:blip r:embed="rId5">
            <a:alphaModFix/>
          </a:blip>
          <a:srcRect/>
          <a:stretch/>
        </p:blipFill>
        <p:spPr>
          <a:xfrm rot="-312027" flipH="1">
            <a:off x="1750951" y="426369"/>
            <a:ext cx="997536" cy="979390"/>
          </a:xfrm>
          <a:prstGeom prst="rect">
            <a:avLst/>
          </a:prstGeom>
          <a:noFill/>
          <a:ln>
            <a:noFill/>
          </a:ln>
        </p:spPr>
      </p:pic>
      <p:pic>
        <p:nvPicPr>
          <p:cNvPr id="632" name="Google Shape;632;p51" descr="clipped result image"/>
          <p:cNvPicPr preferRelativeResize="0"/>
          <p:nvPr/>
        </p:nvPicPr>
        <p:blipFill rotWithShape="1">
          <a:blip r:embed="rId6">
            <a:alphaModFix/>
          </a:blip>
          <a:srcRect/>
          <a:stretch/>
        </p:blipFill>
        <p:spPr>
          <a:xfrm rot="-188021">
            <a:off x="5912836" y="409851"/>
            <a:ext cx="999803" cy="871122"/>
          </a:xfrm>
          <a:prstGeom prst="rect">
            <a:avLst/>
          </a:prstGeom>
          <a:noFill/>
          <a:ln>
            <a:noFill/>
          </a:ln>
        </p:spPr>
      </p:pic>
      <p:cxnSp>
        <p:nvCxnSpPr>
          <p:cNvPr id="633" name="Google Shape;633;p51"/>
          <p:cNvCxnSpPr/>
          <p:nvPr/>
        </p:nvCxnSpPr>
        <p:spPr>
          <a:xfrm>
            <a:off x="4499725" y="13400"/>
            <a:ext cx="0" cy="51435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grpSp>
        <p:nvGrpSpPr>
          <p:cNvPr id="638" name="Google Shape;638;p52"/>
          <p:cNvGrpSpPr/>
          <p:nvPr/>
        </p:nvGrpSpPr>
        <p:grpSpPr>
          <a:xfrm>
            <a:off x="5023175" y="1221532"/>
            <a:ext cx="3250175" cy="2854025"/>
            <a:chOff x="-111800" y="1884975"/>
            <a:chExt cx="3250175" cy="2854025"/>
          </a:xfrm>
        </p:grpSpPr>
        <p:pic>
          <p:nvPicPr>
            <p:cNvPr id="639" name="Google Shape;639;p52"/>
            <p:cNvPicPr preferRelativeResize="0"/>
            <p:nvPr/>
          </p:nvPicPr>
          <p:blipFill>
            <a:blip r:embed="rId3">
              <a:alphaModFix/>
            </a:blip>
            <a:stretch>
              <a:fillRect/>
            </a:stretch>
          </p:blipFill>
          <p:spPr>
            <a:xfrm>
              <a:off x="-111800" y="1884975"/>
              <a:ext cx="3250175" cy="2854025"/>
            </a:xfrm>
            <a:prstGeom prst="rect">
              <a:avLst/>
            </a:prstGeom>
            <a:noFill/>
            <a:ln>
              <a:noFill/>
            </a:ln>
          </p:spPr>
        </p:pic>
        <p:sp>
          <p:nvSpPr>
            <p:cNvPr id="640" name="Google Shape;640;p52"/>
            <p:cNvSpPr txBox="1"/>
            <p:nvPr/>
          </p:nvSpPr>
          <p:spPr>
            <a:xfrm>
              <a:off x="485153" y="2849475"/>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b="1"/>
                <a:t>oxcarbazepine</a:t>
              </a:r>
              <a:endParaRPr b="1"/>
            </a:p>
            <a:p>
              <a:pPr marL="0" lvl="0" indent="0" algn="ctr" rtl="0">
                <a:spcBef>
                  <a:spcPts val="0"/>
                </a:spcBef>
                <a:spcAft>
                  <a:spcPts val="0"/>
                </a:spcAft>
                <a:buClr>
                  <a:srgbClr val="000000"/>
                </a:buClr>
                <a:buSzPts val="1400"/>
                <a:buFont typeface="Arial"/>
                <a:buNone/>
              </a:pPr>
              <a:r>
                <a:rPr lang="en" b="1"/>
                <a:t>TRILEPTAL</a:t>
              </a:r>
              <a:endParaRPr b="1"/>
            </a:p>
            <a:p>
              <a:pPr marL="0" lvl="0" indent="0" algn="l" rtl="0">
                <a:lnSpc>
                  <a:spcPct val="115000"/>
                </a:lnSpc>
                <a:spcBef>
                  <a:spcPts val="0"/>
                </a:spcBef>
                <a:spcAft>
                  <a:spcPts val="0"/>
                </a:spcAft>
                <a:buClr>
                  <a:srgbClr val="000000"/>
                </a:buClr>
                <a:buSzPts val="1200"/>
                <a:buFont typeface="Arial"/>
                <a:buNone/>
              </a:pPr>
              <a:endParaRPr/>
            </a:p>
          </p:txBody>
        </p:sp>
      </p:grpSp>
      <p:grpSp>
        <p:nvGrpSpPr>
          <p:cNvPr id="641" name="Google Shape;641;p52"/>
          <p:cNvGrpSpPr/>
          <p:nvPr/>
        </p:nvGrpSpPr>
        <p:grpSpPr>
          <a:xfrm>
            <a:off x="829837" y="1220361"/>
            <a:ext cx="3222175" cy="3463482"/>
            <a:chOff x="1965075" y="-123864"/>
            <a:chExt cx="3222175" cy="3463482"/>
          </a:xfrm>
        </p:grpSpPr>
        <p:pic>
          <p:nvPicPr>
            <p:cNvPr id="642" name="Google Shape;642;p52"/>
            <p:cNvPicPr preferRelativeResize="0"/>
            <p:nvPr/>
          </p:nvPicPr>
          <p:blipFill>
            <a:blip r:embed="rId4">
              <a:alphaModFix/>
            </a:blip>
            <a:stretch>
              <a:fillRect/>
            </a:stretch>
          </p:blipFill>
          <p:spPr>
            <a:xfrm>
              <a:off x="1965075" y="-123864"/>
              <a:ext cx="3222175" cy="3463482"/>
            </a:xfrm>
            <a:prstGeom prst="rect">
              <a:avLst/>
            </a:prstGeom>
            <a:noFill/>
            <a:ln>
              <a:noFill/>
            </a:ln>
          </p:spPr>
        </p:pic>
        <p:sp>
          <p:nvSpPr>
            <p:cNvPr id="643" name="Google Shape;643;p52"/>
            <p:cNvSpPr txBox="1"/>
            <p:nvPr/>
          </p:nvSpPr>
          <p:spPr>
            <a:xfrm>
              <a:off x="2548253" y="845750"/>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b="1"/>
                <a:t>carbamazepine</a:t>
              </a:r>
              <a:endParaRPr b="1"/>
            </a:p>
            <a:p>
              <a:pPr marL="0" lvl="0" indent="0" algn="ctr" rtl="0">
                <a:spcBef>
                  <a:spcPts val="0"/>
                </a:spcBef>
                <a:spcAft>
                  <a:spcPts val="0"/>
                </a:spcAft>
                <a:buClr>
                  <a:srgbClr val="000000"/>
                </a:buClr>
                <a:buSzPts val="1400"/>
                <a:buFont typeface="Arial"/>
                <a:buNone/>
              </a:pPr>
              <a:r>
                <a:rPr lang="en" b="1"/>
                <a:t>TEGRETOL</a:t>
              </a:r>
              <a:endParaRPr b="1"/>
            </a:p>
            <a:p>
              <a:pPr marL="0" lvl="0" indent="0" algn="l" rtl="0">
                <a:lnSpc>
                  <a:spcPct val="115000"/>
                </a:lnSpc>
                <a:spcBef>
                  <a:spcPts val="0"/>
                </a:spcBef>
                <a:spcAft>
                  <a:spcPts val="0"/>
                </a:spcAft>
                <a:buClr>
                  <a:srgbClr val="000000"/>
                </a:buClr>
                <a:buSzPts val="1200"/>
                <a:buFont typeface="Arial"/>
                <a:buNone/>
              </a:pPr>
              <a:endParaRPr/>
            </a:p>
          </p:txBody>
        </p:sp>
      </p:grpSp>
      <p:pic>
        <p:nvPicPr>
          <p:cNvPr id="644" name="Google Shape;644;p52" descr="Resultado de imagen para tiger"/>
          <p:cNvPicPr preferRelativeResize="0"/>
          <p:nvPr/>
        </p:nvPicPr>
        <p:blipFill rotWithShape="1">
          <a:blip r:embed="rId5">
            <a:alphaModFix/>
          </a:blip>
          <a:srcRect/>
          <a:stretch/>
        </p:blipFill>
        <p:spPr>
          <a:xfrm rot="-312027" flipH="1">
            <a:off x="1750951" y="197769"/>
            <a:ext cx="997536" cy="979390"/>
          </a:xfrm>
          <a:prstGeom prst="rect">
            <a:avLst/>
          </a:prstGeom>
          <a:noFill/>
          <a:ln>
            <a:noFill/>
          </a:ln>
        </p:spPr>
      </p:pic>
      <p:pic>
        <p:nvPicPr>
          <p:cNvPr id="645" name="Google Shape;645;p52" descr="clipped result image"/>
          <p:cNvPicPr preferRelativeResize="0"/>
          <p:nvPr/>
        </p:nvPicPr>
        <p:blipFill rotWithShape="1">
          <a:blip r:embed="rId6">
            <a:alphaModFix/>
          </a:blip>
          <a:srcRect/>
          <a:stretch/>
        </p:blipFill>
        <p:spPr>
          <a:xfrm rot="-188021">
            <a:off x="5912836" y="181251"/>
            <a:ext cx="999803" cy="871122"/>
          </a:xfrm>
          <a:prstGeom prst="rect">
            <a:avLst/>
          </a:prstGeom>
          <a:noFill/>
          <a:ln>
            <a:noFill/>
          </a:ln>
        </p:spPr>
      </p:pic>
      <p:cxnSp>
        <p:nvCxnSpPr>
          <p:cNvPr id="646" name="Google Shape;646;p52"/>
          <p:cNvCxnSpPr/>
          <p:nvPr/>
        </p:nvCxnSpPr>
        <p:spPr>
          <a:xfrm>
            <a:off x="4499725" y="-62800"/>
            <a:ext cx="0" cy="5143500"/>
          </a:xfrm>
          <a:prstGeom prst="straightConnector1">
            <a:avLst/>
          </a:prstGeom>
          <a:noFill/>
          <a:ln w="9525" cap="flat" cmpd="sng">
            <a:solidFill>
              <a:schemeClr val="dk2"/>
            </a:solidFill>
            <a:prstDash val="solid"/>
            <a:round/>
            <a:headEnd type="none" w="med" len="med"/>
            <a:tailEnd type="none" w="med" len="med"/>
          </a:ln>
        </p:spPr>
      </p:cxnSp>
      <p:sp>
        <p:nvSpPr>
          <p:cNvPr id="647" name="Google Shape;647;p52"/>
          <p:cNvSpPr/>
          <p:nvPr/>
        </p:nvSpPr>
        <p:spPr>
          <a:xfrm rot="-2397539">
            <a:off x="6000039" y="3270320"/>
            <a:ext cx="989818" cy="98513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2"/>
          <p:cNvSpPr/>
          <p:nvPr/>
        </p:nvSpPr>
        <p:spPr>
          <a:xfrm rot="-2397551">
            <a:off x="1330481" y="3077730"/>
            <a:ext cx="1747940" cy="173983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2"/>
          <p:cNvSpPr txBox="1"/>
          <p:nvPr/>
        </p:nvSpPr>
        <p:spPr>
          <a:xfrm>
            <a:off x="3127375" y="3735400"/>
            <a:ext cx="1265700" cy="42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400"/>
              <a:buFont typeface="Arial"/>
              <a:buNone/>
            </a:pPr>
            <a:r>
              <a:rPr lang="en" sz="1600">
                <a:solidFill>
                  <a:schemeClr val="dk1"/>
                </a:solidFill>
              </a:rPr>
              <a:t>“shredder” in</a:t>
            </a:r>
            <a:r>
              <a:rPr lang="en" sz="1600" u="sng">
                <a:solidFill>
                  <a:schemeClr val="dk1"/>
                </a:solidFill>
              </a:rPr>
              <a:t>D</a:t>
            </a:r>
            <a:r>
              <a:rPr lang="en" sz="1600">
                <a:solidFill>
                  <a:schemeClr val="dk1"/>
                </a:solidFill>
              </a:rPr>
              <a:t>ucer of UGT, CYP, and P-gp enzymes</a:t>
            </a:r>
            <a:endParaRPr sz="1600">
              <a:solidFill>
                <a:schemeClr val="dk1"/>
              </a:solidFill>
            </a:endParaRPr>
          </a:p>
          <a:p>
            <a:pPr marL="0" lvl="0" indent="0" algn="l" rtl="0">
              <a:spcBef>
                <a:spcPts val="0"/>
              </a:spcBef>
              <a:spcAft>
                <a:spcPts val="0"/>
              </a:spcAft>
              <a:buClr>
                <a:schemeClr val="dk1"/>
              </a:buClr>
              <a:buSzPts val="1400"/>
              <a:buFont typeface="Arial"/>
              <a:buNone/>
            </a:pPr>
            <a:endParaRPr sz="28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300"/>
          </a:p>
        </p:txBody>
      </p:sp>
      <p:sp>
        <p:nvSpPr>
          <p:cNvPr id="650" name="Google Shape;650;p52"/>
          <p:cNvSpPr txBox="1"/>
          <p:nvPr/>
        </p:nvSpPr>
        <p:spPr>
          <a:xfrm>
            <a:off x="4705025" y="4295125"/>
            <a:ext cx="4288500" cy="4245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Char char="●"/>
            </a:pPr>
            <a:endParaRPr sz="1600">
              <a:solidFill>
                <a:schemeClr val="dk1"/>
              </a:solidFill>
            </a:endParaRPr>
          </a:p>
          <a:p>
            <a:pPr marL="0" lvl="0" indent="0" algn="l" rtl="0">
              <a:spcBef>
                <a:spcPts val="0"/>
              </a:spcBef>
              <a:spcAft>
                <a:spcPts val="0"/>
              </a:spcAft>
              <a:buClr>
                <a:schemeClr val="dk1"/>
              </a:buClr>
              <a:buSzPts val="1400"/>
              <a:buFont typeface="Arial"/>
              <a:buNone/>
            </a:pP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
        <p:nvSpPr>
          <p:cNvPr id="2" name="Google Shape;649;p52">
            <a:extLst>
              <a:ext uri="{FF2B5EF4-FFF2-40B4-BE49-F238E27FC236}">
                <a16:creationId xmlns:a16="http://schemas.microsoft.com/office/drawing/2014/main" id="{9F46229F-338F-2781-FC70-3438A52B4C29}"/>
              </a:ext>
            </a:extLst>
          </p:cNvPr>
          <p:cNvSpPr txBox="1"/>
          <p:nvPr/>
        </p:nvSpPr>
        <p:spPr>
          <a:xfrm>
            <a:off x="6997909" y="3542290"/>
            <a:ext cx="1925373" cy="42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400"/>
              <a:buFont typeface="Arial"/>
              <a:buNone/>
            </a:pPr>
            <a:r>
              <a:rPr lang="en-US" sz="1600" dirty="0">
                <a:solidFill>
                  <a:schemeClr val="dk1"/>
                </a:solidFill>
              </a:rPr>
              <a:t>moderate </a:t>
            </a:r>
            <a:r>
              <a:rPr lang="en-US" sz="1600" dirty="0" err="1">
                <a:solidFill>
                  <a:schemeClr val="dk1"/>
                </a:solidFill>
              </a:rPr>
              <a:t>in</a:t>
            </a:r>
            <a:r>
              <a:rPr lang="en-US" sz="1600" b="1" u="sng" dirty="0" err="1">
                <a:solidFill>
                  <a:schemeClr val="dk1"/>
                </a:solidFill>
              </a:rPr>
              <a:t>D</a:t>
            </a:r>
            <a:r>
              <a:rPr lang="en-US" sz="1600" dirty="0" err="1">
                <a:solidFill>
                  <a:schemeClr val="dk1"/>
                </a:solidFill>
              </a:rPr>
              <a:t>ucer</a:t>
            </a:r>
            <a:r>
              <a:rPr lang="en-US" sz="1600" dirty="0">
                <a:solidFill>
                  <a:schemeClr val="dk1"/>
                </a:solidFill>
              </a:rPr>
              <a:t> of CYP3A4</a:t>
            </a:r>
            <a:endParaRPr sz="1600" dirty="0">
              <a:solidFill>
                <a:schemeClr val="dk1"/>
              </a:solidFill>
            </a:endParaRPr>
          </a:p>
          <a:p>
            <a:pPr marL="0" lvl="0" indent="0" algn="l" rtl="0">
              <a:spcBef>
                <a:spcPts val="0"/>
              </a:spcBef>
              <a:spcAft>
                <a:spcPts val="0"/>
              </a:spcAft>
              <a:buClr>
                <a:schemeClr val="dk1"/>
              </a:buClr>
              <a:buSzPts val="1400"/>
              <a:buFont typeface="Arial"/>
              <a:buNone/>
            </a:pPr>
            <a:endParaRPr sz="2800" dirty="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3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44"/>
          <p:cNvPicPr preferRelativeResize="0"/>
          <p:nvPr/>
        </p:nvPicPr>
        <p:blipFill rotWithShape="1">
          <a:blip r:embed="rId3">
            <a:alphaModFix/>
          </a:blip>
          <a:srcRect t="10650"/>
          <a:stretch/>
        </p:blipFill>
        <p:spPr>
          <a:xfrm>
            <a:off x="352625" y="977844"/>
            <a:ext cx="4261250" cy="3973525"/>
          </a:xfrm>
          <a:prstGeom prst="rect">
            <a:avLst/>
          </a:prstGeom>
          <a:noFill/>
          <a:ln>
            <a:noFill/>
          </a:ln>
        </p:spPr>
      </p:pic>
      <p:pic>
        <p:nvPicPr>
          <p:cNvPr id="234" name="Google Shape;234;p44"/>
          <p:cNvPicPr preferRelativeResize="0"/>
          <p:nvPr/>
        </p:nvPicPr>
        <p:blipFill rotWithShape="1">
          <a:blip r:embed="rId4">
            <a:alphaModFix/>
          </a:blip>
          <a:srcRect t="12945"/>
          <a:stretch/>
        </p:blipFill>
        <p:spPr>
          <a:xfrm>
            <a:off x="4790126" y="993743"/>
            <a:ext cx="4050426" cy="3038925"/>
          </a:xfrm>
          <a:prstGeom prst="rect">
            <a:avLst/>
          </a:prstGeom>
          <a:noFill/>
          <a:ln>
            <a:noFill/>
          </a:ln>
        </p:spPr>
      </p:pic>
      <p:sp>
        <p:nvSpPr>
          <p:cNvPr id="235" name="Google Shape;235;p44"/>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4"/>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Neuroscience-based Nomenclature</a:t>
            </a:r>
            <a:endParaRPr sz="2400">
              <a:solidFill>
                <a:srgbClr val="3D85C6"/>
              </a:solidFill>
            </a:endParaRPr>
          </a:p>
        </p:txBody>
      </p:sp>
      <p:sp>
        <p:nvSpPr>
          <p:cNvPr id="237" name="Google Shape;237;p44"/>
          <p:cNvSpPr/>
          <p:nvPr/>
        </p:nvSpPr>
        <p:spPr>
          <a:xfrm>
            <a:off x="424175" y="2289700"/>
            <a:ext cx="1343700" cy="3735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655" name="Google Shape;655;p53"/>
          <p:cNvGrpSpPr/>
          <p:nvPr/>
        </p:nvGrpSpPr>
        <p:grpSpPr>
          <a:xfrm>
            <a:off x="5023175" y="1221532"/>
            <a:ext cx="3250175" cy="2854025"/>
            <a:chOff x="-111800" y="1884975"/>
            <a:chExt cx="3250175" cy="2854025"/>
          </a:xfrm>
        </p:grpSpPr>
        <p:pic>
          <p:nvPicPr>
            <p:cNvPr id="656" name="Google Shape;656;p53"/>
            <p:cNvPicPr preferRelativeResize="0"/>
            <p:nvPr/>
          </p:nvPicPr>
          <p:blipFill>
            <a:blip r:embed="rId3">
              <a:alphaModFix/>
            </a:blip>
            <a:stretch>
              <a:fillRect/>
            </a:stretch>
          </p:blipFill>
          <p:spPr>
            <a:xfrm>
              <a:off x="-111800" y="1884975"/>
              <a:ext cx="3250175" cy="2854025"/>
            </a:xfrm>
            <a:prstGeom prst="rect">
              <a:avLst/>
            </a:prstGeom>
            <a:noFill/>
            <a:ln>
              <a:noFill/>
            </a:ln>
          </p:spPr>
        </p:pic>
        <p:sp>
          <p:nvSpPr>
            <p:cNvPr id="657" name="Google Shape;657;p53"/>
            <p:cNvSpPr txBox="1"/>
            <p:nvPr/>
          </p:nvSpPr>
          <p:spPr>
            <a:xfrm>
              <a:off x="485153" y="2849475"/>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b="1"/>
                <a:t>oxcarbazepine</a:t>
              </a:r>
              <a:endParaRPr b="1"/>
            </a:p>
            <a:p>
              <a:pPr marL="0" lvl="0" indent="0" algn="ctr" rtl="0">
                <a:spcBef>
                  <a:spcPts val="0"/>
                </a:spcBef>
                <a:spcAft>
                  <a:spcPts val="0"/>
                </a:spcAft>
                <a:buClr>
                  <a:srgbClr val="000000"/>
                </a:buClr>
                <a:buSzPts val="1400"/>
                <a:buFont typeface="Arial"/>
                <a:buNone/>
              </a:pPr>
              <a:r>
                <a:rPr lang="en" b="1"/>
                <a:t>TRILEPTAL</a:t>
              </a:r>
              <a:endParaRPr b="1"/>
            </a:p>
            <a:p>
              <a:pPr marL="0" lvl="0" indent="0" algn="l" rtl="0">
                <a:lnSpc>
                  <a:spcPct val="115000"/>
                </a:lnSpc>
                <a:spcBef>
                  <a:spcPts val="0"/>
                </a:spcBef>
                <a:spcAft>
                  <a:spcPts val="0"/>
                </a:spcAft>
                <a:buClr>
                  <a:srgbClr val="000000"/>
                </a:buClr>
                <a:buSzPts val="1200"/>
                <a:buFont typeface="Arial"/>
                <a:buNone/>
              </a:pPr>
              <a:endParaRPr/>
            </a:p>
          </p:txBody>
        </p:sp>
      </p:grpSp>
      <p:grpSp>
        <p:nvGrpSpPr>
          <p:cNvPr id="658" name="Google Shape;658;p53"/>
          <p:cNvGrpSpPr/>
          <p:nvPr/>
        </p:nvGrpSpPr>
        <p:grpSpPr>
          <a:xfrm>
            <a:off x="829837" y="1220361"/>
            <a:ext cx="3222175" cy="3463482"/>
            <a:chOff x="1965075" y="-123864"/>
            <a:chExt cx="3222175" cy="3463482"/>
          </a:xfrm>
        </p:grpSpPr>
        <p:pic>
          <p:nvPicPr>
            <p:cNvPr id="659" name="Google Shape;659;p53"/>
            <p:cNvPicPr preferRelativeResize="0"/>
            <p:nvPr/>
          </p:nvPicPr>
          <p:blipFill>
            <a:blip r:embed="rId4">
              <a:alphaModFix/>
            </a:blip>
            <a:stretch>
              <a:fillRect/>
            </a:stretch>
          </p:blipFill>
          <p:spPr>
            <a:xfrm>
              <a:off x="1965075" y="-123864"/>
              <a:ext cx="3222175" cy="3463482"/>
            </a:xfrm>
            <a:prstGeom prst="rect">
              <a:avLst/>
            </a:prstGeom>
            <a:noFill/>
            <a:ln>
              <a:noFill/>
            </a:ln>
          </p:spPr>
        </p:pic>
        <p:sp>
          <p:nvSpPr>
            <p:cNvPr id="660" name="Google Shape;660;p53"/>
            <p:cNvSpPr txBox="1"/>
            <p:nvPr/>
          </p:nvSpPr>
          <p:spPr>
            <a:xfrm>
              <a:off x="2548253" y="845750"/>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b="1"/>
                <a:t>carbamazepine</a:t>
              </a:r>
              <a:endParaRPr b="1"/>
            </a:p>
            <a:p>
              <a:pPr marL="0" lvl="0" indent="0" algn="ctr" rtl="0">
                <a:spcBef>
                  <a:spcPts val="0"/>
                </a:spcBef>
                <a:spcAft>
                  <a:spcPts val="0"/>
                </a:spcAft>
                <a:buClr>
                  <a:srgbClr val="000000"/>
                </a:buClr>
                <a:buSzPts val="1400"/>
                <a:buFont typeface="Arial"/>
                <a:buNone/>
              </a:pPr>
              <a:r>
                <a:rPr lang="en" b="1"/>
                <a:t>TEGRETOL</a:t>
              </a:r>
              <a:endParaRPr b="1"/>
            </a:p>
            <a:p>
              <a:pPr marL="0" lvl="0" indent="0" algn="l" rtl="0">
                <a:lnSpc>
                  <a:spcPct val="115000"/>
                </a:lnSpc>
                <a:spcBef>
                  <a:spcPts val="0"/>
                </a:spcBef>
                <a:spcAft>
                  <a:spcPts val="0"/>
                </a:spcAft>
                <a:buClr>
                  <a:srgbClr val="000000"/>
                </a:buClr>
                <a:buSzPts val="1200"/>
                <a:buFont typeface="Arial"/>
                <a:buNone/>
              </a:pPr>
              <a:endParaRPr/>
            </a:p>
          </p:txBody>
        </p:sp>
      </p:grpSp>
      <p:pic>
        <p:nvPicPr>
          <p:cNvPr id="661" name="Google Shape;661;p53" descr="Resultado de imagen para tiger"/>
          <p:cNvPicPr preferRelativeResize="0"/>
          <p:nvPr/>
        </p:nvPicPr>
        <p:blipFill rotWithShape="1">
          <a:blip r:embed="rId5">
            <a:alphaModFix/>
          </a:blip>
          <a:srcRect/>
          <a:stretch/>
        </p:blipFill>
        <p:spPr>
          <a:xfrm rot="-312027" flipH="1">
            <a:off x="1750951" y="197769"/>
            <a:ext cx="997536" cy="979390"/>
          </a:xfrm>
          <a:prstGeom prst="rect">
            <a:avLst/>
          </a:prstGeom>
          <a:noFill/>
          <a:ln>
            <a:noFill/>
          </a:ln>
        </p:spPr>
      </p:pic>
      <p:pic>
        <p:nvPicPr>
          <p:cNvPr id="662" name="Google Shape;662;p53" descr="clipped result image"/>
          <p:cNvPicPr preferRelativeResize="0"/>
          <p:nvPr/>
        </p:nvPicPr>
        <p:blipFill rotWithShape="1">
          <a:blip r:embed="rId6">
            <a:alphaModFix/>
          </a:blip>
          <a:srcRect/>
          <a:stretch/>
        </p:blipFill>
        <p:spPr>
          <a:xfrm rot="-188021">
            <a:off x="5912836" y="181251"/>
            <a:ext cx="999803" cy="871122"/>
          </a:xfrm>
          <a:prstGeom prst="rect">
            <a:avLst/>
          </a:prstGeom>
          <a:noFill/>
          <a:ln>
            <a:noFill/>
          </a:ln>
        </p:spPr>
      </p:pic>
      <p:cxnSp>
        <p:nvCxnSpPr>
          <p:cNvPr id="663" name="Google Shape;663;p53"/>
          <p:cNvCxnSpPr/>
          <p:nvPr/>
        </p:nvCxnSpPr>
        <p:spPr>
          <a:xfrm>
            <a:off x="4499725" y="-62800"/>
            <a:ext cx="0" cy="5143500"/>
          </a:xfrm>
          <a:prstGeom prst="straightConnector1">
            <a:avLst/>
          </a:prstGeom>
          <a:noFill/>
          <a:ln w="9525" cap="flat" cmpd="sng">
            <a:solidFill>
              <a:schemeClr val="dk2"/>
            </a:solidFill>
            <a:prstDash val="solid"/>
            <a:round/>
            <a:headEnd type="none" w="med" len="med"/>
            <a:tailEnd type="none" w="med" len="med"/>
          </a:ln>
        </p:spPr>
      </p:cxnSp>
      <p:sp>
        <p:nvSpPr>
          <p:cNvPr id="664" name="Google Shape;664;p53"/>
          <p:cNvSpPr/>
          <p:nvPr/>
        </p:nvSpPr>
        <p:spPr>
          <a:xfrm rot="-2397539">
            <a:off x="6000039" y="3270320"/>
            <a:ext cx="989818" cy="98513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3"/>
          <p:cNvSpPr/>
          <p:nvPr/>
        </p:nvSpPr>
        <p:spPr>
          <a:xfrm rot="-2397551">
            <a:off x="1330481" y="3077730"/>
            <a:ext cx="1747940" cy="173983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3"/>
          <p:cNvSpPr txBox="1"/>
          <p:nvPr/>
        </p:nvSpPr>
        <p:spPr>
          <a:xfrm>
            <a:off x="3127375" y="3735400"/>
            <a:ext cx="1265700" cy="42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400"/>
              <a:buFont typeface="Arial"/>
              <a:buNone/>
            </a:pPr>
            <a:r>
              <a:rPr lang="en" sz="1600">
                <a:solidFill>
                  <a:schemeClr val="dk1"/>
                </a:solidFill>
              </a:rPr>
              <a:t>“shredder” in</a:t>
            </a:r>
            <a:r>
              <a:rPr lang="en" sz="1600" u="sng">
                <a:solidFill>
                  <a:schemeClr val="dk1"/>
                </a:solidFill>
              </a:rPr>
              <a:t>D</a:t>
            </a:r>
            <a:r>
              <a:rPr lang="en" sz="1600">
                <a:solidFill>
                  <a:schemeClr val="dk1"/>
                </a:solidFill>
              </a:rPr>
              <a:t>ucer of UGT, CYP, and P-gp enzymes</a:t>
            </a:r>
            <a:endParaRPr sz="1600">
              <a:solidFill>
                <a:schemeClr val="dk1"/>
              </a:solidFill>
            </a:endParaRPr>
          </a:p>
          <a:p>
            <a:pPr marL="0" lvl="0" indent="0" algn="l" rtl="0">
              <a:spcBef>
                <a:spcPts val="0"/>
              </a:spcBef>
              <a:spcAft>
                <a:spcPts val="0"/>
              </a:spcAft>
              <a:buClr>
                <a:schemeClr val="dk1"/>
              </a:buClr>
              <a:buSzPts val="1400"/>
              <a:buFont typeface="Arial"/>
              <a:buNone/>
            </a:pPr>
            <a:endParaRPr sz="28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300"/>
          </a:p>
        </p:txBody>
      </p:sp>
      <p:sp>
        <p:nvSpPr>
          <p:cNvPr id="667" name="Google Shape;667;p53"/>
          <p:cNvSpPr txBox="1"/>
          <p:nvPr/>
        </p:nvSpPr>
        <p:spPr>
          <a:xfrm>
            <a:off x="4705025" y="4295125"/>
            <a:ext cx="4288500" cy="4245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Char char="●"/>
            </a:pPr>
            <a:r>
              <a:rPr lang="en" sz="1600">
                <a:solidFill>
                  <a:schemeClr val="dk1"/>
                </a:solidFill>
              </a:rPr>
              <a:t>Safer overall (other than hyponatremia)</a:t>
            </a:r>
            <a:endParaRPr sz="1600">
              <a:solidFill>
                <a:schemeClr val="dk1"/>
              </a:solidFill>
            </a:endParaRPr>
          </a:p>
          <a:p>
            <a:pPr marL="457200" lvl="0" indent="-330200" algn="l" rtl="0">
              <a:spcBef>
                <a:spcPts val="0"/>
              </a:spcBef>
              <a:spcAft>
                <a:spcPts val="0"/>
              </a:spcAft>
              <a:buClr>
                <a:schemeClr val="dk1"/>
              </a:buClr>
              <a:buSzPts val="1600"/>
              <a:buChar char="●"/>
            </a:pPr>
            <a:endParaRPr sz="1600">
              <a:solidFill>
                <a:schemeClr val="dk1"/>
              </a:solidFill>
            </a:endParaRPr>
          </a:p>
          <a:p>
            <a:pPr marL="0" lvl="0" indent="0" algn="l" rtl="0">
              <a:spcBef>
                <a:spcPts val="0"/>
              </a:spcBef>
              <a:spcAft>
                <a:spcPts val="0"/>
              </a:spcAft>
              <a:buClr>
                <a:schemeClr val="dk1"/>
              </a:buClr>
              <a:buSzPts val="1400"/>
              <a:buFont typeface="Arial"/>
              <a:buNone/>
            </a:pP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
        <p:nvSpPr>
          <p:cNvPr id="2" name="Google Shape;649;p52">
            <a:extLst>
              <a:ext uri="{FF2B5EF4-FFF2-40B4-BE49-F238E27FC236}">
                <a16:creationId xmlns:a16="http://schemas.microsoft.com/office/drawing/2014/main" id="{B4323ADC-E5F8-6F92-3C32-D696544FFD08}"/>
              </a:ext>
            </a:extLst>
          </p:cNvPr>
          <p:cNvSpPr txBox="1"/>
          <p:nvPr/>
        </p:nvSpPr>
        <p:spPr>
          <a:xfrm>
            <a:off x="6997909" y="3542290"/>
            <a:ext cx="1925373" cy="42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400"/>
              <a:buFont typeface="Arial"/>
              <a:buNone/>
            </a:pPr>
            <a:r>
              <a:rPr lang="en-US" sz="1600" dirty="0">
                <a:solidFill>
                  <a:schemeClr val="dk1"/>
                </a:solidFill>
              </a:rPr>
              <a:t>moderate </a:t>
            </a:r>
            <a:r>
              <a:rPr lang="en-US" sz="1600" dirty="0" err="1">
                <a:solidFill>
                  <a:schemeClr val="dk1"/>
                </a:solidFill>
              </a:rPr>
              <a:t>in</a:t>
            </a:r>
            <a:r>
              <a:rPr lang="en-US" sz="1600" b="1" u="sng" dirty="0" err="1">
                <a:solidFill>
                  <a:schemeClr val="dk1"/>
                </a:solidFill>
              </a:rPr>
              <a:t>D</a:t>
            </a:r>
            <a:r>
              <a:rPr lang="en-US" sz="1600" dirty="0" err="1">
                <a:solidFill>
                  <a:schemeClr val="dk1"/>
                </a:solidFill>
              </a:rPr>
              <a:t>ucer</a:t>
            </a:r>
            <a:r>
              <a:rPr lang="en-US" sz="1600" dirty="0">
                <a:solidFill>
                  <a:schemeClr val="dk1"/>
                </a:solidFill>
              </a:rPr>
              <a:t> of CYP3A4</a:t>
            </a:r>
            <a:endParaRPr sz="1600" dirty="0">
              <a:solidFill>
                <a:schemeClr val="dk1"/>
              </a:solidFill>
            </a:endParaRPr>
          </a:p>
          <a:p>
            <a:pPr marL="0" lvl="0" indent="0" algn="l" rtl="0">
              <a:spcBef>
                <a:spcPts val="0"/>
              </a:spcBef>
              <a:spcAft>
                <a:spcPts val="0"/>
              </a:spcAft>
              <a:buClr>
                <a:schemeClr val="dk1"/>
              </a:buClr>
              <a:buSzPts val="1400"/>
              <a:buFont typeface="Arial"/>
              <a:buNone/>
            </a:pPr>
            <a:endParaRPr sz="2800" dirty="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300" dirty="0"/>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grpSp>
        <p:nvGrpSpPr>
          <p:cNvPr id="672" name="Google Shape;672;p54"/>
          <p:cNvGrpSpPr/>
          <p:nvPr/>
        </p:nvGrpSpPr>
        <p:grpSpPr>
          <a:xfrm>
            <a:off x="5023175" y="1221532"/>
            <a:ext cx="3250175" cy="2854025"/>
            <a:chOff x="-111800" y="1884975"/>
            <a:chExt cx="3250175" cy="2854025"/>
          </a:xfrm>
        </p:grpSpPr>
        <p:pic>
          <p:nvPicPr>
            <p:cNvPr id="673" name="Google Shape;673;p54"/>
            <p:cNvPicPr preferRelativeResize="0"/>
            <p:nvPr/>
          </p:nvPicPr>
          <p:blipFill>
            <a:blip r:embed="rId3">
              <a:alphaModFix/>
            </a:blip>
            <a:stretch>
              <a:fillRect/>
            </a:stretch>
          </p:blipFill>
          <p:spPr>
            <a:xfrm>
              <a:off x="-111800" y="1884975"/>
              <a:ext cx="3250175" cy="2854025"/>
            </a:xfrm>
            <a:prstGeom prst="rect">
              <a:avLst/>
            </a:prstGeom>
            <a:noFill/>
            <a:ln>
              <a:noFill/>
            </a:ln>
          </p:spPr>
        </p:pic>
        <p:sp>
          <p:nvSpPr>
            <p:cNvPr id="674" name="Google Shape;674;p54"/>
            <p:cNvSpPr txBox="1"/>
            <p:nvPr/>
          </p:nvSpPr>
          <p:spPr>
            <a:xfrm>
              <a:off x="485153" y="2849475"/>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b="1"/>
                <a:t>oxcarbazepine</a:t>
              </a:r>
              <a:endParaRPr b="1"/>
            </a:p>
            <a:p>
              <a:pPr marL="0" lvl="0" indent="0" algn="ctr" rtl="0">
                <a:spcBef>
                  <a:spcPts val="0"/>
                </a:spcBef>
                <a:spcAft>
                  <a:spcPts val="0"/>
                </a:spcAft>
                <a:buClr>
                  <a:srgbClr val="000000"/>
                </a:buClr>
                <a:buSzPts val="1400"/>
                <a:buFont typeface="Arial"/>
                <a:buNone/>
              </a:pPr>
              <a:r>
                <a:rPr lang="en" b="1"/>
                <a:t>TRILEPTAL</a:t>
              </a:r>
              <a:endParaRPr b="1"/>
            </a:p>
            <a:p>
              <a:pPr marL="0" lvl="0" indent="0" algn="l" rtl="0">
                <a:lnSpc>
                  <a:spcPct val="115000"/>
                </a:lnSpc>
                <a:spcBef>
                  <a:spcPts val="0"/>
                </a:spcBef>
                <a:spcAft>
                  <a:spcPts val="0"/>
                </a:spcAft>
                <a:buClr>
                  <a:srgbClr val="000000"/>
                </a:buClr>
                <a:buSzPts val="1200"/>
                <a:buFont typeface="Arial"/>
                <a:buNone/>
              </a:pPr>
              <a:endParaRPr/>
            </a:p>
          </p:txBody>
        </p:sp>
      </p:grpSp>
      <p:grpSp>
        <p:nvGrpSpPr>
          <p:cNvPr id="675" name="Google Shape;675;p54"/>
          <p:cNvGrpSpPr/>
          <p:nvPr/>
        </p:nvGrpSpPr>
        <p:grpSpPr>
          <a:xfrm>
            <a:off x="829837" y="1220361"/>
            <a:ext cx="3222175" cy="3463482"/>
            <a:chOff x="1965075" y="-123864"/>
            <a:chExt cx="3222175" cy="3463482"/>
          </a:xfrm>
        </p:grpSpPr>
        <p:pic>
          <p:nvPicPr>
            <p:cNvPr id="676" name="Google Shape;676;p54"/>
            <p:cNvPicPr preferRelativeResize="0"/>
            <p:nvPr/>
          </p:nvPicPr>
          <p:blipFill>
            <a:blip r:embed="rId4">
              <a:alphaModFix/>
            </a:blip>
            <a:stretch>
              <a:fillRect/>
            </a:stretch>
          </p:blipFill>
          <p:spPr>
            <a:xfrm>
              <a:off x="1965075" y="-123864"/>
              <a:ext cx="3222175" cy="3463482"/>
            </a:xfrm>
            <a:prstGeom prst="rect">
              <a:avLst/>
            </a:prstGeom>
            <a:noFill/>
            <a:ln>
              <a:noFill/>
            </a:ln>
          </p:spPr>
        </p:pic>
        <p:sp>
          <p:nvSpPr>
            <p:cNvPr id="677" name="Google Shape;677;p54"/>
            <p:cNvSpPr txBox="1"/>
            <p:nvPr/>
          </p:nvSpPr>
          <p:spPr>
            <a:xfrm>
              <a:off x="2548253" y="845750"/>
              <a:ext cx="17613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400"/>
                <a:buFont typeface="Arial"/>
                <a:buNone/>
              </a:pPr>
              <a:r>
                <a:rPr lang="en" b="1"/>
                <a:t>carbamazepine</a:t>
              </a:r>
              <a:endParaRPr b="1"/>
            </a:p>
            <a:p>
              <a:pPr marL="0" lvl="0" indent="0" algn="ctr" rtl="0">
                <a:spcBef>
                  <a:spcPts val="0"/>
                </a:spcBef>
                <a:spcAft>
                  <a:spcPts val="0"/>
                </a:spcAft>
                <a:buClr>
                  <a:srgbClr val="000000"/>
                </a:buClr>
                <a:buSzPts val="1400"/>
                <a:buFont typeface="Arial"/>
                <a:buNone/>
              </a:pPr>
              <a:r>
                <a:rPr lang="en" b="1"/>
                <a:t>TEGRETOL</a:t>
              </a:r>
              <a:endParaRPr b="1"/>
            </a:p>
            <a:p>
              <a:pPr marL="0" lvl="0" indent="0" algn="l" rtl="0">
                <a:lnSpc>
                  <a:spcPct val="115000"/>
                </a:lnSpc>
                <a:spcBef>
                  <a:spcPts val="0"/>
                </a:spcBef>
                <a:spcAft>
                  <a:spcPts val="0"/>
                </a:spcAft>
                <a:buClr>
                  <a:srgbClr val="000000"/>
                </a:buClr>
                <a:buSzPts val="1200"/>
                <a:buFont typeface="Arial"/>
                <a:buNone/>
              </a:pPr>
              <a:endParaRPr/>
            </a:p>
          </p:txBody>
        </p:sp>
      </p:grpSp>
      <p:pic>
        <p:nvPicPr>
          <p:cNvPr id="678" name="Google Shape;678;p54" descr="Resultado de imagen para tiger"/>
          <p:cNvPicPr preferRelativeResize="0"/>
          <p:nvPr/>
        </p:nvPicPr>
        <p:blipFill rotWithShape="1">
          <a:blip r:embed="rId5">
            <a:alphaModFix/>
          </a:blip>
          <a:srcRect/>
          <a:stretch/>
        </p:blipFill>
        <p:spPr>
          <a:xfrm rot="-312027" flipH="1">
            <a:off x="1750951" y="197769"/>
            <a:ext cx="997536" cy="979390"/>
          </a:xfrm>
          <a:prstGeom prst="rect">
            <a:avLst/>
          </a:prstGeom>
          <a:noFill/>
          <a:ln>
            <a:noFill/>
          </a:ln>
        </p:spPr>
      </p:pic>
      <p:pic>
        <p:nvPicPr>
          <p:cNvPr id="679" name="Google Shape;679;p54" descr="clipped result image"/>
          <p:cNvPicPr preferRelativeResize="0"/>
          <p:nvPr/>
        </p:nvPicPr>
        <p:blipFill rotWithShape="1">
          <a:blip r:embed="rId6">
            <a:alphaModFix/>
          </a:blip>
          <a:srcRect/>
          <a:stretch/>
        </p:blipFill>
        <p:spPr>
          <a:xfrm rot="-188021">
            <a:off x="5912836" y="181251"/>
            <a:ext cx="999803" cy="871122"/>
          </a:xfrm>
          <a:prstGeom prst="rect">
            <a:avLst/>
          </a:prstGeom>
          <a:noFill/>
          <a:ln>
            <a:noFill/>
          </a:ln>
        </p:spPr>
      </p:pic>
      <p:cxnSp>
        <p:nvCxnSpPr>
          <p:cNvPr id="680" name="Google Shape;680;p54"/>
          <p:cNvCxnSpPr/>
          <p:nvPr/>
        </p:nvCxnSpPr>
        <p:spPr>
          <a:xfrm>
            <a:off x="4499725" y="-62800"/>
            <a:ext cx="0" cy="5143500"/>
          </a:xfrm>
          <a:prstGeom prst="straightConnector1">
            <a:avLst/>
          </a:prstGeom>
          <a:noFill/>
          <a:ln w="9525" cap="flat" cmpd="sng">
            <a:solidFill>
              <a:schemeClr val="dk2"/>
            </a:solidFill>
            <a:prstDash val="solid"/>
            <a:round/>
            <a:headEnd type="none" w="med" len="med"/>
            <a:tailEnd type="none" w="med" len="med"/>
          </a:ln>
        </p:spPr>
      </p:cxnSp>
      <p:sp>
        <p:nvSpPr>
          <p:cNvPr id="681" name="Google Shape;681;p54"/>
          <p:cNvSpPr/>
          <p:nvPr/>
        </p:nvSpPr>
        <p:spPr>
          <a:xfrm rot="-2397539">
            <a:off x="6000039" y="3270320"/>
            <a:ext cx="989818" cy="98513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4"/>
          <p:cNvSpPr/>
          <p:nvPr/>
        </p:nvSpPr>
        <p:spPr>
          <a:xfrm rot="-2397551">
            <a:off x="1330481" y="3077730"/>
            <a:ext cx="1747940" cy="173983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4"/>
          <p:cNvSpPr txBox="1"/>
          <p:nvPr/>
        </p:nvSpPr>
        <p:spPr>
          <a:xfrm>
            <a:off x="3127375" y="3735400"/>
            <a:ext cx="1265700" cy="42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400"/>
              <a:buFont typeface="Arial"/>
              <a:buNone/>
            </a:pPr>
            <a:r>
              <a:rPr lang="en" sz="1600">
                <a:solidFill>
                  <a:schemeClr val="dk1"/>
                </a:solidFill>
              </a:rPr>
              <a:t>“shredder” in</a:t>
            </a:r>
            <a:r>
              <a:rPr lang="en" sz="1600" u="sng">
                <a:solidFill>
                  <a:schemeClr val="dk1"/>
                </a:solidFill>
              </a:rPr>
              <a:t>D</a:t>
            </a:r>
            <a:r>
              <a:rPr lang="en" sz="1600">
                <a:solidFill>
                  <a:schemeClr val="dk1"/>
                </a:solidFill>
              </a:rPr>
              <a:t>ucer of UGT, CYP, and P-gp enzymes</a:t>
            </a:r>
            <a:endParaRPr sz="1600">
              <a:solidFill>
                <a:schemeClr val="dk1"/>
              </a:solidFill>
            </a:endParaRPr>
          </a:p>
          <a:p>
            <a:pPr marL="0" lvl="0" indent="0" algn="l" rtl="0">
              <a:spcBef>
                <a:spcPts val="0"/>
              </a:spcBef>
              <a:spcAft>
                <a:spcPts val="0"/>
              </a:spcAft>
              <a:buClr>
                <a:schemeClr val="dk1"/>
              </a:buClr>
              <a:buSzPts val="1400"/>
              <a:buFont typeface="Arial"/>
              <a:buNone/>
            </a:pPr>
            <a:endParaRPr sz="28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300"/>
          </a:p>
        </p:txBody>
      </p:sp>
      <p:sp>
        <p:nvSpPr>
          <p:cNvPr id="684" name="Google Shape;684;p54"/>
          <p:cNvSpPr txBox="1"/>
          <p:nvPr/>
        </p:nvSpPr>
        <p:spPr>
          <a:xfrm>
            <a:off x="4705025" y="4295125"/>
            <a:ext cx="4288500" cy="4245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Char char="●"/>
            </a:pPr>
            <a:r>
              <a:rPr lang="en" sz="1600">
                <a:solidFill>
                  <a:schemeClr val="dk1"/>
                </a:solidFill>
              </a:rPr>
              <a:t>Safer overall (other than hyponatremia)</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But no real evidence in bipolar</a:t>
            </a:r>
            <a:endParaRPr sz="1600">
              <a:solidFill>
                <a:schemeClr val="dk1"/>
              </a:solidFill>
            </a:endParaRPr>
          </a:p>
          <a:p>
            <a:pPr marL="0" lvl="0" indent="0" algn="l" rtl="0">
              <a:spcBef>
                <a:spcPts val="0"/>
              </a:spcBef>
              <a:spcAft>
                <a:spcPts val="0"/>
              </a:spcAft>
              <a:buClr>
                <a:schemeClr val="dk1"/>
              </a:buClr>
              <a:buSzPts val="1400"/>
              <a:buFont typeface="Arial"/>
              <a:buNone/>
            </a:pP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
        <p:nvSpPr>
          <p:cNvPr id="2" name="Google Shape;649;p52">
            <a:extLst>
              <a:ext uri="{FF2B5EF4-FFF2-40B4-BE49-F238E27FC236}">
                <a16:creationId xmlns:a16="http://schemas.microsoft.com/office/drawing/2014/main" id="{6DE6095E-1C7B-ACAC-3E8B-C4666AC40920}"/>
              </a:ext>
            </a:extLst>
          </p:cNvPr>
          <p:cNvSpPr txBox="1"/>
          <p:nvPr/>
        </p:nvSpPr>
        <p:spPr>
          <a:xfrm>
            <a:off x="6997909" y="3542290"/>
            <a:ext cx="1925373" cy="42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400"/>
              <a:buFont typeface="Arial"/>
              <a:buNone/>
            </a:pPr>
            <a:r>
              <a:rPr lang="en-US" sz="1600" dirty="0">
                <a:solidFill>
                  <a:schemeClr val="dk1"/>
                </a:solidFill>
              </a:rPr>
              <a:t>moderate </a:t>
            </a:r>
            <a:r>
              <a:rPr lang="en-US" sz="1600" dirty="0" err="1">
                <a:solidFill>
                  <a:schemeClr val="dk1"/>
                </a:solidFill>
              </a:rPr>
              <a:t>in</a:t>
            </a:r>
            <a:r>
              <a:rPr lang="en-US" sz="1600" b="1" u="sng" dirty="0" err="1">
                <a:solidFill>
                  <a:schemeClr val="dk1"/>
                </a:solidFill>
              </a:rPr>
              <a:t>D</a:t>
            </a:r>
            <a:r>
              <a:rPr lang="en-US" sz="1600" dirty="0" err="1">
                <a:solidFill>
                  <a:schemeClr val="dk1"/>
                </a:solidFill>
              </a:rPr>
              <a:t>ucer</a:t>
            </a:r>
            <a:r>
              <a:rPr lang="en-US" sz="1600" dirty="0">
                <a:solidFill>
                  <a:schemeClr val="dk1"/>
                </a:solidFill>
              </a:rPr>
              <a:t> of CYP3A4</a:t>
            </a:r>
            <a:endParaRPr sz="1600" dirty="0">
              <a:solidFill>
                <a:schemeClr val="dk1"/>
              </a:solidFill>
            </a:endParaRPr>
          </a:p>
          <a:p>
            <a:pPr marL="0" lvl="0" indent="0" algn="l" rtl="0">
              <a:spcBef>
                <a:spcPts val="0"/>
              </a:spcBef>
              <a:spcAft>
                <a:spcPts val="0"/>
              </a:spcAft>
              <a:buClr>
                <a:schemeClr val="dk1"/>
              </a:buClr>
              <a:buSzPts val="1400"/>
              <a:buFont typeface="Arial"/>
              <a:buNone/>
            </a:pPr>
            <a:endParaRPr sz="2800" dirty="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300" dirty="0"/>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55"/>
          <p:cNvSpPr txBox="1"/>
          <p:nvPr/>
        </p:nvSpPr>
        <p:spPr>
          <a:xfrm>
            <a:off x="5000500" y="225700"/>
            <a:ext cx="2977800" cy="29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3900"/>
              <a:t>“Shredder” in</a:t>
            </a:r>
            <a:r>
              <a:rPr lang="en" sz="3900" b="1" u="sng"/>
              <a:t>D</a:t>
            </a:r>
            <a:r>
              <a:rPr lang="en" sz="3900"/>
              <a:t>ucers</a:t>
            </a:r>
            <a:endParaRPr sz="3900" b="0" i="0" u="none" strike="noStrike" cap="none">
              <a:solidFill>
                <a:srgbClr val="000000"/>
              </a:solidFill>
              <a:latin typeface="Arial"/>
              <a:ea typeface="Arial"/>
              <a:cs typeface="Arial"/>
              <a:sym typeface="Arial"/>
            </a:endParaRPr>
          </a:p>
        </p:txBody>
      </p:sp>
      <p:sp>
        <p:nvSpPr>
          <p:cNvPr id="690" name="Google Shape;690;p55"/>
          <p:cNvSpPr/>
          <p:nvPr/>
        </p:nvSpPr>
        <p:spPr>
          <a:xfrm rot="10800000" flipH="1">
            <a:off x="5878113" y="1812575"/>
            <a:ext cx="1345500" cy="10323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1" name="Google Shape;691;p55" descr="clipped result image"/>
          <p:cNvPicPr preferRelativeResize="0"/>
          <p:nvPr/>
        </p:nvPicPr>
        <p:blipFill rotWithShape="1">
          <a:blip r:embed="rId3">
            <a:alphaModFix/>
          </a:blip>
          <a:srcRect/>
          <a:stretch/>
        </p:blipFill>
        <p:spPr>
          <a:xfrm>
            <a:off x="6262023" y="1971540"/>
            <a:ext cx="577708" cy="573505"/>
          </a:xfrm>
          <a:prstGeom prst="rect">
            <a:avLst/>
          </a:prstGeom>
          <a:noFill/>
          <a:ln>
            <a:noFill/>
          </a:ln>
        </p:spPr>
      </p:pic>
      <p:grpSp>
        <p:nvGrpSpPr>
          <p:cNvPr id="692" name="Google Shape;692;p55"/>
          <p:cNvGrpSpPr/>
          <p:nvPr/>
        </p:nvGrpSpPr>
        <p:grpSpPr>
          <a:xfrm>
            <a:off x="1645550" y="1801025"/>
            <a:ext cx="1345412" cy="1124467"/>
            <a:chOff x="-2521759" y="897403"/>
            <a:chExt cx="1477500" cy="1089600"/>
          </a:xfrm>
        </p:grpSpPr>
        <p:sp>
          <p:nvSpPr>
            <p:cNvPr id="693" name="Google Shape;693;p5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4" name="Google Shape;694;p55"/>
            <p:cNvGrpSpPr/>
            <p:nvPr/>
          </p:nvGrpSpPr>
          <p:grpSpPr>
            <a:xfrm>
              <a:off x="-2127414" y="1275205"/>
              <a:ext cx="688733" cy="700658"/>
              <a:chOff x="40123" y="-1583761"/>
              <a:chExt cx="688733" cy="1109689"/>
            </a:xfrm>
          </p:grpSpPr>
          <p:grpSp>
            <p:nvGrpSpPr>
              <p:cNvPr id="695" name="Google Shape;695;p55"/>
              <p:cNvGrpSpPr/>
              <p:nvPr/>
            </p:nvGrpSpPr>
            <p:grpSpPr>
              <a:xfrm>
                <a:off x="45124" y="-1327179"/>
                <a:ext cx="683733" cy="853107"/>
                <a:chOff x="597574" y="1930371"/>
                <a:chExt cx="683733" cy="853107"/>
              </a:xfrm>
            </p:grpSpPr>
            <p:grpSp>
              <p:nvGrpSpPr>
                <p:cNvPr id="696" name="Google Shape;696;p55"/>
                <p:cNvGrpSpPr/>
                <p:nvPr/>
              </p:nvGrpSpPr>
              <p:grpSpPr>
                <a:xfrm rot="-5400000">
                  <a:off x="640721" y="2142893"/>
                  <a:ext cx="600335" cy="680836"/>
                  <a:chOff x="15239716" y="-12996420"/>
                  <a:chExt cx="1868456" cy="2463229"/>
                </a:xfrm>
              </p:grpSpPr>
              <p:pic>
                <p:nvPicPr>
                  <p:cNvPr id="697" name="Google Shape;697;p55"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698" name="Google Shape;698;p55"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699" name="Google Shape;699;p55"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700" name="Google Shape;700;p55"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701" name="Google Shape;701;p55"/>
          <p:cNvSpPr txBox="1"/>
          <p:nvPr/>
        </p:nvSpPr>
        <p:spPr>
          <a:xfrm>
            <a:off x="684775" y="225700"/>
            <a:ext cx="2977800" cy="29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3900"/>
              <a:t>“Fluffer</a:t>
            </a:r>
            <a:endParaRPr sz="3900"/>
          </a:p>
          <a:p>
            <a:pPr marL="0" marR="0" lvl="0" indent="0" algn="ctr" rtl="0">
              <a:lnSpc>
                <a:spcPct val="100000"/>
              </a:lnSpc>
              <a:spcBef>
                <a:spcPts val="0"/>
              </a:spcBef>
              <a:spcAft>
                <a:spcPts val="0"/>
              </a:spcAft>
              <a:buClr>
                <a:srgbClr val="000000"/>
              </a:buClr>
              <a:buSzPts val="1100"/>
              <a:buFont typeface="Arial"/>
              <a:buNone/>
            </a:pPr>
            <a:r>
              <a:rPr lang="en" sz="3900"/>
              <a:t>   in</a:t>
            </a:r>
            <a:r>
              <a:rPr lang="en" sz="3900" b="1" u="sng"/>
              <a:t>H</a:t>
            </a:r>
            <a:r>
              <a:rPr lang="en" sz="3900"/>
              <a:t>ibitors”</a:t>
            </a:r>
            <a:endParaRPr sz="3900" b="0" i="0" u="none" strike="noStrike" cap="none">
              <a:solidFill>
                <a:srgbClr val="000000"/>
              </a:solidFill>
              <a:latin typeface="Arial"/>
              <a:ea typeface="Arial"/>
              <a:cs typeface="Arial"/>
              <a:sym typeface="Arial"/>
            </a:endParaRPr>
          </a:p>
        </p:txBody>
      </p:sp>
      <p:sp>
        <p:nvSpPr>
          <p:cNvPr id="702" name="Google Shape;702;p55"/>
          <p:cNvSpPr txBox="1"/>
          <p:nvPr/>
        </p:nvSpPr>
        <p:spPr>
          <a:xfrm>
            <a:off x="4754175" y="2986426"/>
            <a:ext cx="5554500" cy="33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a:t>“carb &amp; barb”</a:t>
            </a:r>
            <a:endParaRPr sz="1500"/>
          </a:p>
          <a:p>
            <a:pPr marL="457200" lvl="0" indent="-381000" algn="l" rtl="0">
              <a:spcBef>
                <a:spcPts val="0"/>
              </a:spcBef>
              <a:spcAft>
                <a:spcPts val="0"/>
              </a:spcAft>
              <a:buClr>
                <a:schemeClr val="dk1"/>
              </a:buClr>
              <a:buSzPts val="2400"/>
              <a:buChar char="❖"/>
            </a:pPr>
            <a:r>
              <a:rPr lang="en" sz="2400" b="1" u="sng">
                <a:solidFill>
                  <a:srgbClr val="FF0000"/>
                </a:solidFill>
                <a:highlight>
                  <a:schemeClr val="accent6"/>
                </a:highlight>
              </a:rPr>
              <a:t>carb</a:t>
            </a:r>
            <a:r>
              <a:rPr lang="en" sz="2400" b="1">
                <a:solidFill>
                  <a:schemeClr val="dk1"/>
                </a:solidFill>
                <a:highlight>
                  <a:schemeClr val="accent6"/>
                </a:highlight>
              </a:rPr>
              <a:t>amazepine </a:t>
            </a:r>
            <a:r>
              <a:rPr lang="en" sz="2400">
                <a:solidFill>
                  <a:schemeClr val="dk1"/>
                </a:solidFill>
                <a:highlight>
                  <a:schemeClr val="accent6"/>
                </a:highlight>
              </a:rPr>
              <a:t>(Tegretol)</a:t>
            </a:r>
            <a:endParaRPr sz="2400">
              <a:solidFill>
                <a:schemeClr val="dk1"/>
              </a:solidFill>
              <a:highlight>
                <a:schemeClr val="accent6"/>
              </a:highlight>
            </a:endParaRPr>
          </a:p>
          <a:p>
            <a:pPr marL="457200" lvl="0" indent="-381000" algn="l" rtl="0">
              <a:spcBef>
                <a:spcPts val="0"/>
              </a:spcBef>
              <a:spcAft>
                <a:spcPts val="0"/>
              </a:spcAft>
              <a:buClr>
                <a:schemeClr val="dk1"/>
              </a:buClr>
              <a:buSzPts val="2400"/>
              <a:buChar char="❖"/>
            </a:pPr>
            <a:r>
              <a:rPr lang="en" sz="2400" b="1">
                <a:solidFill>
                  <a:schemeClr val="dk1"/>
                </a:solidFill>
              </a:rPr>
              <a:t>pheno</a:t>
            </a:r>
            <a:r>
              <a:rPr lang="en" sz="2400" b="1" u="sng">
                <a:solidFill>
                  <a:srgbClr val="0000FF"/>
                </a:solidFill>
              </a:rPr>
              <a:t>barb</a:t>
            </a:r>
            <a:r>
              <a:rPr lang="en" sz="2400" b="1">
                <a:solidFill>
                  <a:schemeClr val="dk1"/>
                </a:solidFill>
              </a:rPr>
              <a:t>ital</a:t>
            </a:r>
            <a:endParaRPr sz="2400" b="1">
              <a:solidFill>
                <a:schemeClr val="dk1"/>
              </a:solidFill>
            </a:endParaRPr>
          </a:p>
          <a:p>
            <a:pPr marL="457200" lvl="0" indent="-381000" algn="l" rtl="0">
              <a:spcBef>
                <a:spcPts val="0"/>
              </a:spcBef>
              <a:spcAft>
                <a:spcPts val="0"/>
              </a:spcAft>
              <a:buClr>
                <a:schemeClr val="dk1"/>
              </a:buClr>
              <a:buSzPts val="2400"/>
              <a:buChar char="❖"/>
            </a:pPr>
            <a:r>
              <a:rPr lang="en" sz="2400" b="1">
                <a:solidFill>
                  <a:schemeClr val="dk1"/>
                </a:solidFill>
              </a:rPr>
              <a:t>phenytoin</a:t>
            </a:r>
            <a:endParaRPr sz="2400">
              <a:solidFill>
                <a:schemeClr val="dk1"/>
              </a:solidFill>
            </a:endParaRPr>
          </a:p>
          <a:p>
            <a:pPr marL="457200" lvl="0" indent="-381000" algn="l" rtl="0">
              <a:spcBef>
                <a:spcPts val="0"/>
              </a:spcBef>
              <a:spcAft>
                <a:spcPts val="0"/>
              </a:spcAft>
              <a:buClr>
                <a:schemeClr val="dk1"/>
              </a:buClr>
              <a:buSzPts val="2400"/>
              <a:buChar char="❖"/>
            </a:pPr>
            <a:r>
              <a:rPr lang="en" sz="2400" b="1">
                <a:solidFill>
                  <a:schemeClr val="dk1"/>
                </a:solidFill>
              </a:rPr>
              <a:t>rifampin</a:t>
            </a:r>
            <a:endParaRPr sz="2400" b="0" i="0" u="none" strike="noStrike" cap="none">
              <a:solidFill>
                <a:srgbClr val="000000"/>
              </a:solidFill>
              <a:latin typeface="Arial"/>
              <a:ea typeface="Arial"/>
              <a:cs typeface="Arial"/>
              <a:sym typeface="Arial"/>
            </a:endParaRPr>
          </a:p>
        </p:txBody>
      </p:sp>
      <p:sp>
        <p:nvSpPr>
          <p:cNvPr id="703" name="Google Shape;703;p55"/>
          <p:cNvSpPr txBox="1"/>
          <p:nvPr/>
        </p:nvSpPr>
        <p:spPr>
          <a:xfrm>
            <a:off x="619000" y="3225200"/>
            <a:ext cx="5554500" cy="3381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000000"/>
              </a:buClr>
              <a:buSzPts val="2400"/>
              <a:buFont typeface="Arial"/>
              <a:buChar char="❖"/>
            </a:pPr>
            <a:r>
              <a:rPr lang="en" sz="2400" b="1" i="0" u="sng" strike="noStrike" cap="none">
                <a:solidFill>
                  <a:srgbClr val="FF0000"/>
                </a:solidFill>
                <a:latin typeface="Arial"/>
                <a:ea typeface="Arial"/>
                <a:cs typeface="Arial"/>
                <a:sym typeface="Arial"/>
              </a:rPr>
              <a:t>flu</a:t>
            </a:r>
            <a:r>
              <a:rPr lang="en" sz="2400" b="1" i="0" u="none" strike="noStrike" cap="none">
                <a:solidFill>
                  <a:srgbClr val="000000"/>
                </a:solidFill>
                <a:latin typeface="Arial"/>
                <a:ea typeface="Arial"/>
                <a:cs typeface="Arial"/>
                <a:sym typeface="Arial"/>
              </a:rPr>
              <a:t>voxamine</a:t>
            </a:r>
            <a:r>
              <a:rPr lang="en" sz="2400" b="0" i="0" u="none" strike="noStrike" cap="none">
                <a:solidFill>
                  <a:srgbClr val="000000"/>
                </a:solidFill>
                <a:latin typeface="Arial"/>
                <a:ea typeface="Arial"/>
                <a:cs typeface="Arial"/>
                <a:sym typeface="Arial"/>
              </a:rPr>
              <a:t> (Luvox)</a:t>
            </a:r>
            <a:endParaRPr sz="2400"/>
          </a:p>
          <a:p>
            <a:pPr marL="457200" marR="0" lvl="0" indent="-381000" algn="l" rtl="0">
              <a:lnSpc>
                <a:spcPct val="100000"/>
              </a:lnSpc>
              <a:spcBef>
                <a:spcPts val="0"/>
              </a:spcBef>
              <a:spcAft>
                <a:spcPts val="0"/>
              </a:spcAft>
              <a:buClr>
                <a:srgbClr val="000000"/>
              </a:buClr>
              <a:buSzPts val="2400"/>
              <a:buFont typeface="Arial"/>
              <a:buChar char="❖"/>
            </a:pPr>
            <a:r>
              <a:rPr lang="en" sz="2400" b="1" i="0" u="sng" strike="noStrike" cap="none">
                <a:solidFill>
                  <a:srgbClr val="FF0000"/>
                </a:solidFill>
                <a:latin typeface="Arial"/>
                <a:ea typeface="Arial"/>
                <a:cs typeface="Arial"/>
                <a:sym typeface="Arial"/>
              </a:rPr>
              <a:t>flu</a:t>
            </a:r>
            <a:r>
              <a:rPr lang="en" sz="2400" b="1" i="0" u="none" strike="noStrike" cap="none">
                <a:solidFill>
                  <a:srgbClr val="000000"/>
                </a:solidFill>
                <a:latin typeface="Arial"/>
                <a:ea typeface="Arial"/>
                <a:cs typeface="Arial"/>
                <a:sym typeface="Arial"/>
              </a:rPr>
              <a:t>oxetine</a:t>
            </a:r>
            <a:r>
              <a:rPr lang="en" sz="2400" b="0" i="0" u="none" strike="noStrike" cap="none">
                <a:solidFill>
                  <a:srgbClr val="000000"/>
                </a:solidFill>
                <a:latin typeface="Arial"/>
                <a:ea typeface="Arial"/>
                <a:cs typeface="Arial"/>
                <a:sym typeface="Arial"/>
              </a:rPr>
              <a:t> (Prozac)</a:t>
            </a:r>
            <a:endParaRPr sz="2400" b="0" i="0" u="none" strike="noStrike" cap="none">
              <a:solidFill>
                <a:srgbClr val="000000"/>
              </a:solidFill>
              <a:latin typeface="Arial"/>
              <a:ea typeface="Arial"/>
              <a:cs typeface="Arial"/>
              <a:sym typeface="Arial"/>
            </a:endParaRPr>
          </a:p>
          <a:p>
            <a:pPr marL="457200" marR="0" lvl="0" indent="-381000" algn="l" rtl="0">
              <a:lnSpc>
                <a:spcPct val="100000"/>
              </a:lnSpc>
              <a:spcBef>
                <a:spcPts val="0"/>
              </a:spcBef>
              <a:spcAft>
                <a:spcPts val="0"/>
              </a:spcAft>
              <a:buClr>
                <a:srgbClr val="000000"/>
              </a:buClr>
              <a:buSzPts val="2400"/>
              <a:buFont typeface="Arial"/>
              <a:buChar char="❖"/>
            </a:pPr>
            <a:r>
              <a:rPr lang="en" sz="2400" b="1" i="0" u="sng" strike="noStrike" cap="none">
                <a:solidFill>
                  <a:srgbClr val="FF0000"/>
                </a:solidFill>
                <a:latin typeface="Arial"/>
                <a:ea typeface="Arial"/>
                <a:cs typeface="Arial"/>
                <a:sym typeface="Arial"/>
              </a:rPr>
              <a:t>flu</a:t>
            </a:r>
            <a:r>
              <a:rPr lang="en" sz="2400" b="1" i="0" u="sng" strike="noStrike" cap="none">
                <a:solidFill>
                  <a:srgbClr val="0000FF"/>
                </a:solidFill>
                <a:latin typeface="Arial"/>
                <a:ea typeface="Arial"/>
                <a:cs typeface="Arial"/>
                <a:sym typeface="Arial"/>
              </a:rPr>
              <a:t>con</a:t>
            </a:r>
            <a:r>
              <a:rPr lang="en" sz="2400" b="1" i="0" u="none" strike="noStrike" cap="none">
                <a:solidFill>
                  <a:srgbClr val="000000"/>
                </a:solidFill>
                <a:latin typeface="Arial"/>
                <a:ea typeface="Arial"/>
                <a:cs typeface="Arial"/>
                <a:sym typeface="Arial"/>
              </a:rPr>
              <a:t>azole</a:t>
            </a:r>
            <a:endParaRPr sz="2400" b="0" i="0" u="none" strike="noStrike" cap="none">
              <a:solidFill>
                <a:srgbClr val="000000"/>
              </a:solidFill>
              <a:latin typeface="Arial"/>
              <a:ea typeface="Arial"/>
              <a:cs typeface="Arial"/>
              <a:sym typeface="Arial"/>
            </a:endParaRPr>
          </a:p>
          <a:p>
            <a:pPr marL="457200" marR="0" lvl="0" indent="-381000" algn="l" rtl="0">
              <a:lnSpc>
                <a:spcPct val="100000"/>
              </a:lnSpc>
              <a:spcBef>
                <a:spcPts val="0"/>
              </a:spcBef>
              <a:spcAft>
                <a:spcPts val="0"/>
              </a:spcAft>
              <a:buClr>
                <a:srgbClr val="000000"/>
              </a:buClr>
              <a:buSzPts val="2400"/>
              <a:buFont typeface="Arial"/>
              <a:buChar char="❖"/>
            </a:pPr>
            <a:r>
              <a:rPr lang="en" sz="2400" b="1" i="0" u="none" strike="noStrike" cap="none">
                <a:solidFill>
                  <a:srgbClr val="000000"/>
                </a:solidFill>
                <a:latin typeface="Arial"/>
                <a:ea typeface="Arial"/>
                <a:cs typeface="Arial"/>
                <a:sym typeface="Arial"/>
              </a:rPr>
              <a:t>keto</a:t>
            </a:r>
            <a:r>
              <a:rPr lang="en" sz="2400" b="1" i="0" u="sng" strike="noStrike" cap="none">
                <a:solidFill>
                  <a:srgbClr val="0000FF"/>
                </a:solidFill>
                <a:latin typeface="Arial"/>
                <a:ea typeface="Arial"/>
                <a:cs typeface="Arial"/>
                <a:sym typeface="Arial"/>
              </a:rPr>
              <a:t>con</a:t>
            </a:r>
            <a:r>
              <a:rPr lang="en" sz="2400" b="1" i="0" u="none" strike="noStrike" cap="none">
                <a:solidFill>
                  <a:srgbClr val="000000"/>
                </a:solidFill>
                <a:latin typeface="Arial"/>
                <a:ea typeface="Arial"/>
                <a:cs typeface="Arial"/>
                <a:sym typeface="Arial"/>
              </a:rPr>
              <a:t>azole</a:t>
            </a:r>
            <a:r>
              <a:rPr lang="en"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57"/>
          <p:cNvSpPr/>
          <p:nvPr/>
        </p:nvSpPr>
        <p:spPr>
          <a:xfrm>
            <a:off x="-1932" y="-15900"/>
            <a:ext cx="9144000" cy="549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7"/>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Carbamazepine (Tegretol)</a:t>
            </a:r>
            <a:endParaRPr sz="2400"/>
          </a:p>
        </p:txBody>
      </p:sp>
      <p:sp>
        <p:nvSpPr>
          <p:cNvPr id="727" name="Google Shape;727;p57"/>
          <p:cNvSpPr txBox="1"/>
          <p:nvPr/>
        </p:nvSpPr>
        <p:spPr>
          <a:xfrm>
            <a:off x="868200" y="838700"/>
            <a:ext cx="4233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Official neuroscience-based nomenclature: </a:t>
            </a:r>
            <a:endParaRPr sz="3800"/>
          </a:p>
        </p:txBody>
      </p:sp>
      <p:pic>
        <p:nvPicPr>
          <p:cNvPr id="728" name="Google Shape;728;p57"/>
          <p:cNvPicPr preferRelativeResize="0"/>
          <p:nvPr/>
        </p:nvPicPr>
        <p:blipFill rotWithShape="1">
          <a:blip r:embed="rId3">
            <a:alphaModFix/>
          </a:blip>
          <a:srcRect t="10650"/>
          <a:stretch/>
        </p:blipFill>
        <p:spPr>
          <a:xfrm>
            <a:off x="805103" y="1402099"/>
            <a:ext cx="3758289" cy="3504525"/>
          </a:xfrm>
          <a:prstGeom prst="rect">
            <a:avLst/>
          </a:prstGeom>
          <a:noFill/>
          <a:ln>
            <a:noFill/>
          </a:ln>
        </p:spPr>
      </p:pic>
      <p:pic>
        <p:nvPicPr>
          <p:cNvPr id="729" name="Google Shape;729;p57"/>
          <p:cNvPicPr preferRelativeResize="0"/>
          <p:nvPr/>
        </p:nvPicPr>
        <p:blipFill rotWithShape="1">
          <a:blip r:embed="rId4">
            <a:alphaModFix/>
          </a:blip>
          <a:srcRect t="12945"/>
          <a:stretch/>
        </p:blipFill>
        <p:spPr>
          <a:xfrm>
            <a:off x="4718839" y="1416122"/>
            <a:ext cx="3572349" cy="2680238"/>
          </a:xfrm>
          <a:prstGeom prst="rect">
            <a:avLst/>
          </a:prstGeom>
          <a:noFill/>
          <a:ln>
            <a:noFill/>
          </a:ln>
        </p:spPr>
      </p:pic>
      <p:sp>
        <p:nvSpPr>
          <p:cNvPr id="730" name="Google Shape;730;p57"/>
          <p:cNvSpPr/>
          <p:nvPr/>
        </p:nvSpPr>
        <p:spPr>
          <a:xfrm>
            <a:off x="930125" y="2559050"/>
            <a:ext cx="1065300" cy="3294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7"/>
          <p:cNvSpPr/>
          <p:nvPr/>
        </p:nvSpPr>
        <p:spPr>
          <a:xfrm>
            <a:off x="4818900" y="2186750"/>
            <a:ext cx="1835100" cy="3294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58"/>
          <p:cNvSpPr/>
          <p:nvPr/>
        </p:nvSpPr>
        <p:spPr>
          <a:xfrm>
            <a:off x="-1932" y="-15900"/>
            <a:ext cx="9144000" cy="549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8"/>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Carbamazepine (Tegretol)</a:t>
            </a:r>
            <a:endParaRPr sz="2400"/>
          </a:p>
        </p:txBody>
      </p:sp>
      <p:pic>
        <p:nvPicPr>
          <p:cNvPr id="738" name="Google Shape;738;p58"/>
          <p:cNvPicPr preferRelativeResize="0"/>
          <p:nvPr/>
        </p:nvPicPr>
        <p:blipFill rotWithShape="1">
          <a:blip r:embed="rId3">
            <a:alphaModFix/>
          </a:blip>
          <a:srcRect t="10650"/>
          <a:stretch/>
        </p:blipFill>
        <p:spPr>
          <a:xfrm>
            <a:off x="805103" y="1402099"/>
            <a:ext cx="3758289" cy="3504525"/>
          </a:xfrm>
          <a:prstGeom prst="rect">
            <a:avLst/>
          </a:prstGeom>
          <a:noFill/>
          <a:ln>
            <a:noFill/>
          </a:ln>
        </p:spPr>
      </p:pic>
      <p:pic>
        <p:nvPicPr>
          <p:cNvPr id="739" name="Google Shape;739;p58"/>
          <p:cNvPicPr preferRelativeResize="0"/>
          <p:nvPr/>
        </p:nvPicPr>
        <p:blipFill rotWithShape="1">
          <a:blip r:embed="rId4">
            <a:alphaModFix/>
          </a:blip>
          <a:srcRect t="12945"/>
          <a:stretch/>
        </p:blipFill>
        <p:spPr>
          <a:xfrm>
            <a:off x="4718839" y="1416122"/>
            <a:ext cx="3572349" cy="2680238"/>
          </a:xfrm>
          <a:prstGeom prst="rect">
            <a:avLst/>
          </a:prstGeom>
          <a:noFill/>
          <a:ln>
            <a:noFill/>
          </a:ln>
        </p:spPr>
      </p:pic>
      <p:sp>
        <p:nvSpPr>
          <p:cNvPr id="740" name="Google Shape;740;p58"/>
          <p:cNvSpPr/>
          <p:nvPr/>
        </p:nvSpPr>
        <p:spPr>
          <a:xfrm>
            <a:off x="930125" y="2559050"/>
            <a:ext cx="1065300" cy="3294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8"/>
          <p:cNvSpPr/>
          <p:nvPr/>
        </p:nvSpPr>
        <p:spPr>
          <a:xfrm>
            <a:off x="4818900" y="2186750"/>
            <a:ext cx="1835100" cy="3294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8"/>
          <p:cNvSpPr/>
          <p:nvPr/>
        </p:nvSpPr>
        <p:spPr>
          <a:xfrm>
            <a:off x="934274" y="2281550"/>
            <a:ext cx="779400" cy="2775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59"/>
          <p:cNvSpPr txBox="1"/>
          <p:nvPr/>
        </p:nvSpPr>
        <p:spPr>
          <a:xfrm>
            <a:off x="19050" y="-3827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r>
              <a:rPr lang="en" sz="2400">
                <a:solidFill>
                  <a:schemeClr val="dk1"/>
                </a:solidFill>
                <a:highlight>
                  <a:schemeClr val="accent6"/>
                </a:highlight>
              </a:rPr>
              <a:t>TEGRETOL</a:t>
            </a:r>
            <a:r>
              <a:rPr lang="en" sz="2400">
                <a:solidFill>
                  <a:schemeClr val="dk1"/>
                </a:solidFill>
              </a:rPr>
              <a:t>)</a:t>
            </a:r>
            <a:endParaRPr sz="2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a:t>
            </a:r>
            <a:r>
              <a:rPr lang="en" sz="2100">
                <a:solidFill>
                  <a:schemeClr val="dk1"/>
                </a:solidFill>
                <a:highlight>
                  <a:schemeClr val="accent6"/>
                </a:highlight>
              </a:rPr>
              <a:t>Tiger tail</a:t>
            </a:r>
            <a:r>
              <a:rPr lang="en" sz="2100">
                <a:solidFill>
                  <a:schemeClr val="dk1"/>
                </a:solidFill>
              </a:rPr>
              <a:t> </a:t>
            </a:r>
            <a:r>
              <a:rPr lang="en" sz="1700">
                <a:solidFill>
                  <a:schemeClr val="dk1"/>
                </a:solidFill>
              </a:rPr>
              <a:t>(in the) </a:t>
            </a:r>
            <a:r>
              <a:rPr lang="en" sz="2100">
                <a:solidFill>
                  <a:schemeClr val="dk1"/>
                </a:solidFill>
              </a:rPr>
              <a:t>Car Maze”</a:t>
            </a:r>
            <a:endParaRPr sz="2900"/>
          </a:p>
        </p:txBody>
      </p:sp>
      <p:cxnSp>
        <p:nvCxnSpPr>
          <p:cNvPr id="748" name="Google Shape;748;p59"/>
          <p:cNvCxnSpPr/>
          <p:nvPr/>
        </p:nvCxnSpPr>
        <p:spPr>
          <a:xfrm rot="10800000">
            <a:off x="226500" y="1351550"/>
            <a:ext cx="0" cy="3569700"/>
          </a:xfrm>
          <a:prstGeom prst="straightConnector1">
            <a:avLst/>
          </a:prstGeom>
          <a:noFill/>
          <a:ln w="38100" cap="flat" cmpd="sng">
            <a:solidFill>
              <a:srgbClr val="595959"/>
            </a:solidFill>
            <a:prstDash val="solid"/>
            <a:round/>
            <a:headEnd type="none" w="sm" len="sm"/>
            <a:tailEnd type="none" w="sm" len="sm"/>
          </a:ln>
        </p:spPr>
      </p:cxnSp>
      <p:cxnSp>
        <p:nvCxnSpPr>
          <p:cNvPr id="749" name="Google Shape;749;p59"/>
          <p:cNvCxnSpPr/>
          <p:nvPr/>
        </p:nvCxnSpPr>
        <p:spPr>
          <a:xfrm rot="10800000">
            <a:off x="5389677" y="589408"/>
            <a:ext cx="3404100" cy="0"/>
          </a:xfrm>
          <a:prstGeom prst="straightConnector1">
            <a:avLst/>
          </a:prstGeom>
          <a:noFill/>
          <a:ln w="38100" cap="flat" cmpd="sng">
            <a:solidFill>
              <a:srgbClr val="595959"/>
            </a:solidFill>
            <a:prstDash val="solid"/>
            <a:round/>
            <a:headEnd type="none" w="sm" len="sm"/>
            <a:tailEnd type="none" w="sm" len="sm"/>
          </a:ln>
        </p:spPr>
      </p:cxnSp>
      <p:cxnSp>
        <p:nvCxnSpPr>
          <p:cNvPr id="750" name="Google Shape;750;p59"/>
          <p:cNvCxnSpPr/>
          <p:nvPr/>
        </p:nvCxnSpPr>
        <p:spPr>
          <a:xfrm rot="10800000">
            <a:off x="3626139" y="1860160"/>
            <a:ext cx="3335700" cy="0"/>
          </a:xfrm>
          <a:prstGeom prst="straightConnector1">
            <a:avLst/>
          </a:prstGeom>
          <a:noFill/>
          <a:ln w="38100" cap="flat" cmpd="sng">
            <a:solidFill>
              <a:srgbClr val="595959"/>
            </a:solidFill>
            <a:prstDash val="solid"/>
            <a:round/>
            <a:headEnd type="none" w="sm" len="sm"/>
            <a:tailEnd type="none" w="sm" len="sm"/>
          </a:ln>
        </p:spPr>
      </p:cxnSp>
      <p:cxnSp>
        <p:nvCxnSpPr>
          <p:cNvPr id="751" name="Google Shape;751;p59"/>
          <p:cNvCxnSpPr/>
          <p:nvPr/>
        </p:nvCxnSpPr>
        <p:spPr>
          <a:xfrm rot="10800000">
            <a:off x="3573955" y="2874281"/>
            <a:ext cx="1627500" cy="0"/>
          </a:xfrm>
          <a:prstGeom prst="straightConnector1">
            <a:avLst/>
          </a:prstGeom>
          <a:noFill/>
          <a:ln w="38100" cap="flat" cmpd="sng">
            <a:solidFill>
              <a:srgbClr val="595959"/>
            </a:solidFill>
            <a:prstDash val="solid"/>
            <a:round/>
            <a:headEnd type="none" w="sm" len="sm"/>
            <a:tailEnd type="none" w="sm" len="sm"/>
          </a:ln>
        </p:spPr>
      </p:cxnSp>
      <p:cxnSp>
        <p:nvCxnSpPr>
          <p:cNvPr id="752" name="Google Shape;752;p59"/>
          <p:cNvCxnSpPr/>
          <p:nvPr/>
        </p:nvCxnSpPr>
        <p:spPr>
          <a:xfrm rot="10800000">
            <a:off x="3589884" y="2874644"/>
            <a:ext cx="0" cy="1029600"/>
          </a:xfrm>
          <a:prstGeom prst="straightConnector1">
            <a:avLst/>
          </a:prstGeom>
          <a:noFill/>
          <a:ln w="38100" cap="flat" cmpd="sng">
            <a:solidFill>
              <a:srgbClr val="595959"/>
            </a:solidFill>
            <a:prstDash val="solid"/>
            <a:round/>
            <a:headEnd type="none" w="sm" len="sm"/>
            <a:tailEnd type="none" w="sm" len="sm"/>
          </a:ln>
        </p:spPr>
      </p:cxnSp>
      <p:cxnSp>
        <p:nvCxnSpPr>
          <p:cNvPr id="753" name="Google Shape;753;p59"/>
          <p:cNvCxnSpPr/>
          <p:nvPr/>
        </p:nvCxnSpPr>
        <p:spPr>
          <a:xfrm rot="10800000">
            <a:off x="3626428" y="928075"/>
            <a:ext cx="0" cy="949500"/>
          </a:xfrm>
          <a:prstGeom prst="straightConnector1">
            <a:avLst/>
          </a:prstGeom>
          <a:noFill/>
          <a:ln w="38100" cap="flat" cmpd="sng">
            <a:solidFill>
              <a:srgbClr val="595959"/>
            </a:solidFill>
            <a:prstDash val="solid"/>
            <a:round/>
            <a:headEnd type="none" w="sm" len="sm"/>
            <a:tailEnd type="none" w="sm" len="sm"/>
          </a:ln>
        </p:spPr>
      </p:cxnSp>
      <p:cxnSp>
        <p:nvCxnSpPr>
          <p:cNvPr id="754" name="Google Shape;754;p59"/>
          <p:cNvCxnSpPr/>
          <p:nvPr/>
        </p:nvCxnSpPr>
        <p:spPr>
          <a:xfrm>
            <a:off x="6943639" y="1844379"/>
            <a:ext cx="0" cy="1094700"/>
          </a:xfrm>
          <a:prstGeom prst="straightConnector1">
            <a:avLst/>
          </a:prstGeom>
          <a:noFill/>
          <a:ln w="38100" cap="flat" cmpd="sng">
            <a:solidFill>
              <a:srgbClr val="595959"/>
            </a:solidFill>
            <a:prstDash val="solid"/>
            <a:round/>
            <a:headEnd type="none" w="sm" len="sm"/>
            <a:tailEnd type="none" w="sm" len="sm"/>
          </a:ln>
        </p:spPr>
      </p:cxnSp>
      <p:cxnSp>
        <p:nvCxnSpPr>
          <p:cNvPr id="755" name="Google Shape;755;p59"/>
          <p:cNvCxnSpPr/>
          <p:nvPr/>
        </p:nvCxnSpPr>
        <p:spPr>
          <a:xfrm rot="10800000">
            <a:off x="8787704" y="600125"/>
            <a:ext cx="0" cy="4431300"/>
          </a:xfrm>
          <a:prstGeom prst="straightConnector1">
            <a:avLst/>
          </a:prstGeom>
          <a:noFill/>
          <a:ln w="38100" cap="flat" cmpd="sng">
            <a:solidFill>
              <a:srgbClr val="595959"/>
            </a:solidFill>
            <a:prstDash val="solid"/>
            <a:round/>
            <a:headEnd type="none" w="sm" len="sm"/>
            <a:tailEnd type="none" w="sm" len="sm"/>
          </a:ln>
        </p:spPr>
      </p:cxnSp>
      <p:cxnSp>
        <p:nvCxnSpPr>
          <p:cNvPr id="756" name="Google Shape;756;p59"/>
          <p:cNvCxnSpPr/>
          <p:nvPr/>
        </p:nvCxnSpPr>
        <p:spPr>
          <a:xfrm rot="10800000">
            <a:off x="213525" y="1351425"/>
            <a:ext cx="3415500" cy="0"/>
          </a:xfrm>
          <a:prstGeom prst="straightConnector1">
            <a:avLst/>
          </a:prstGeom>
          <a:noFill/>
          <a:ln w="38100" cap="flat" cmpd="sng">
            <a:solidFill>
              <a:srgbClr val="595959"/>
            </a:solidFill>
            <a:prstDash val="solid"/>
            <a:round/>
            <a:headEnd type="none" w="sm" len="sm"/>
            <a:tailEnd type="none" w="sm" len="sm"/>
          </a:ln>
        </p:spPr>
      </p:cxnSp>
      <p:cxnSp>
        <p:nvCxnSpPr>
          <p:cNvPr id="757" name="Google Shape;757;p59"/>
          <p:cNvCxnSpPr/>
          <p:nvPr/>
        </p:nvCxnSpPr>
        <p:spPr>
          <a:xfrm rot="10800000">
            <a:off x="1962163" y="5018281"/>
            <a:ext cx="6831600" cy="0"/>
          </a:xfrm>
          <a:prstGeom prst="straightConnector1">
            <a:avLst/>
          </a:prstGeom>
          <a:noFill/>
          <a:ln w="38100" cap="flat" cmpd="sng">
            <a:solidFill>
              <a:srgbClr val="595959"/>
            </a:solidFill>
            <a:prstDash val="solid"/>
            <a:round/>
            <a:headEnd type="none" w="sm" len="sm"/>
            <a:tailEnd type="none" w="sm" len="sm"/>
          </a:ln>
        </p:spPr>
      </p:cxnSp>
      <p:cxnSp>
        <p:nvCxnSpPr>
          <p:cNvPr id="758" name="Google Shape;758;p59"/>
          <p:cNvCxnSpPr/>
          <p:nvPr/>
        </p:nvCxnSpPr>
        <p:spPr>
          <a:xfrm rot="10800000">
            <a:off x="3578514" y="3899482"/>
            <a:ext cx="3335700" cy="0"/>
          </a:xfrm>
          <a:prstGeom prst="straightConnector1">
            <a:avLst/>
          </a:prstGeom>
          <a:noFill/>
          <a:ln w="38100" cap="flat" cmpd="sng">
            <a:solidFill>
              <a:srgbClr val="595959"/>
            </a:solidFill>
            <a:prstDash val="solid"/>
            <a:round/>
            <a:headEnd type="none" w="sm" len="sm"/>
            <a:tailEnd type="none" w="sm" len="sm"/>
          </a:ln>
        </p:spPr>
      </p:cxnSp>
      <p:sp>
        <p:nvSpPr>
          <p:cNvPr id="759" name="Google Shape;759;p59"/>
          <p:cNvSpPr/>
          <p:nvPr/>
        </p:nvSpPr>
        <p:spPr>
          <a:xfrm>
            <a:off x="3816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59"/>
          <p:cNvSpPr/>
          <p:nvPr/>
        </p:nvSpPr>
        <p:spPr>
          <a:xfrm rot="211287" flipH="1">
            <a:off x="6617405" y="1601123"/>
            <a:ext cx="39074" cy="2885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1" name="Google Shape;761;p59" descr="clipped result image"/>
          <p:cNvPicPr preferRelativeResize="0"/>
          <p:nvPr/>
        </p:nvPicPr>
        <p:blipFill rotWithShape="1">
          <a:blip r:embed="rId3">
            <a:alphaModFix/>
          </a:blip>
          <a:srcRect/>
          <a:stretch/>
        </p:blipFill>
        <p:spPr>
          <a:xfrm flipH="1">
            <a:off x="4002974" y="762350"/>
            <a:ext cx="3025589" cy="1029600"/>
          </a:xfrm>
          <a:prstGeom prst="rect">
            <a:avLst/>
          </a:prstGeom>
          <a:noFill/>
          <a:ln>
            <a:noFill/>
          </a:ln>
        </p:spPr>
      </p:pic>
      <p:cxnSp>
        <p:nvCxnSpPr>
          <p:cNvPr id="762" name="Google Shape;762;p59"/>
          <p:cNvCxnSpPr/>
          <p:nvPr/>
        </p:nvCxnSpPr>
        <p:spPr>
          <a:xfrm rot="10800000">
            <a:off x="1962380" y="3389456"/>
            <a:ext cx="1627500" cy="0"/>
          </a:xfrm>
          <a:prstGeom prst="straightConnector1">
            <a:avLst/>
          </a:prstGeom>
          <a:noFill/>
          <a:ln w="38100" cap="flat" cmpd="sng">
            <a:solidFill>
              <a:srgbClr val="595959"/>
            </a:solidFill>
            <a:prstDash val="solid"/>
            <a:round/>
            <a:headEnd type="none" w="sm" len="sm"/>
            <a:tailEnd type="none" w="sm" len="sm"/>
          </a:ln>
        </p:spPr>
      </p:cxnSp>
      <p:cxnSp>
        <p:nvCxnSpPr>
          <p:cNvPr id="763" name="Google Shape;763;p59"/>
          <p:cNvCxnSpPr/>
          <p:nvPr/>
        </p:nvCxnSpPr>
        <p:spPr>
          <a:xfrm rot="10800000">
            <a:off x="1981725" y="2369025"/>
            <a:ext cx="0" cy="2631600"/>
          </a:xfrm>
          <a:prstGeom prst="straightConnector1">
            <a:avLst/>
          </a:prstGeom>
          <a:noFill/>
          <a:ln w="38100" cap="flat" cmpd="sng">
            <a:solidFill>
              <a:srgbClr val="595959"/>
            </a:solidFill>
            <a:prstDash val="solid"/>
            <a:round/>
            <a:headEnd type="none" w="sm" len="sm"/>
            <a:tailEnd type="none" w="sm" len="sm"/>
          </a:ln>
        </p:spPr>
      </p:cxn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60"/>
          <p:cNvSpPr txBox="1"/>
          <p:nvPr/>
        </p:nvSpPr>
        <p:spPr>
          <a:xfrm>
            <a:off x="19050" y="-3827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highlight>
                  <a:schemeClr val="accent6"/>
                </a:highlight>
              </a:rPr>
              <a:t>Car</a:t>
            </a:r>
            <a:r>
              <a:rPr lang="en" sz="2400">
                <a:solidFill>
                  <a:schemeClr val="dk1"/>
                </a:solidFill>
              </a:rPr>
              <a:t>ba</a:t>
            </a:r>
            <a:r>
              <a:rPr lang="en" sz="2400">
                <a:solidFill>
                  <a:schemeClr val="dk1"/>
                </a:solidFill>
                <a:highlight>
                  <a:schemeClr val="accent6"/>
                </a:highlight>
              </a:rPr>
              <a:t>maze</a:t>
            </a:r>
            <a:r>
              <a:rPr lang="en" sz="2400">
                <a:solidFill>
                  <a:schemeClr val="dk1"/>
                </a:solidFill>
              </a:rPr>
              <a:t>pine (TEGRETOL)</a:t>
            </a:r>
            <a:endParaRPr sz="2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“Tiger tail </a:t>
            </a:r>
            <a:r>
              <a:rPr lang="en" sz="1700">
                <a:solidFill>
                  <a:schemeClr val="dk1"/>
                </a:solidFill>
              </a:rPr>
              <a:t>(in the) </a:t>
            </a:r>
            <a:r>
              <a:rPr lang="en" sz="2100">
                <a:solidFill>
                  <a:schemeClr val="dk1"/>
                </a:solidFill>
                <a:highlight>
                  <a:schemeClr val="accent6"/>
                </a:highlight>
              </a:rPr>
              <a:t>Car Maze</a:t>
            </a:r>
            <a:r>
              <a:rPr lang="en" sz="2100">
                <a:solidFill>
                  <a:schemeClr val="dk1"/>
                </a:solidFill>
              </a:rPr>
              <a:t>”</a:t>
            </a:r>
            <a:endParaRPr sz="2900"/>
          </a:p>
        </p:txBody>
      </p:sp>
      <p:cxnSp>
        <p:nvCxnSpPr>
          <p:cNvPr id="769" name="Google Shape;769;p60"/>
          <p:cNvCxnSpPr/>
          <p:nvPr/>
        </p:nvCxnSpPr>
        <p:spPr>
          <a:xfrm rot="10800000">
            <a:off x="226500" y="1351550"/>
            <a:ext cx="0" cy="3569700"/>
          </a:xfrm>
          <a:prstGeom prst="straightConnector1">
            <a:avLst/>
          </a:prstGeom>
          <a:noFill/>
          <a:ln w="38100" cap="flat" cmpd="sng">
            <a:solidFill>
              <a:srgbClr val="595959"/>
            </a:solidFill>
            <a:prstDash val="solid"/>
            <a:round/>
            <a:headEnd type="none" w="sm" len="sm"/>
            <a:tailEnd type="none" w="sm" len="sm"/>
          </a:ln>
        </p:spPr>
      </p:cxnSp>
      <p:cxnSp>
        <p:nvCxnSpPr>
          <p:cNvPr id="770" name="Google Shape;770;p60"/>
          <p:cNvCxnSpPr/>
          <p:nvPr/>
        </p:nvCxnSpPr>
        <p:spPr>
          <a:xfrm rot="10800000">
            <a:off x="5389677" y="589408"/>
            <a:ext cx="3404100" cy="0"/>
          </a:xfrm>
          <a:prstGeom prst="straightConnector1">
            <a:avLst/>
          </a:prstGeom>
          <a:noFill/>
          <a:ln w="38100" cap="flat" cmpd="sng">
            <a:solidFill>
              <a:srgbClr val="595959"/>
            </a:solidFill>
            <a:prstDash val="solid"/>
            <a:round/>
            <a:headEnd type="none" w="sm" len="sm"/>
            <a:tailEnd type="none" w="sm" len="sm"/>
          </a:ln>
        </p:spPr>
      </p:cxnSp>
      <p:cxnSp>
        <p:nvCxnSpPr>
          <p:cNvPr id="771" name="Google Shape;771;p60"/>
          <p:cNvCxnSpPr/>
          <p:nvPr/>
        </p:nvCxnSpPr>
        <p:spPr>
          <a:xfrm rot="10800000">
            <a:off x="3626139" y="1860160"/>
            <a:ext cx="3335700" cy="0"/>
          </a:xfrm>
          <a:prstGeom prst="straightConnector1">
            <a:avLst/>
          </a:prstGeom>
          <a:noFill/>
          <a:ln w="38100" cap="flat" cmpd="sng">
            <a:solidFill>
              <a:srgbClr val="595959"/>
            </a:solidFill>
            <a:prstDash val="solid"/>
            <a:round/>
            <a:headEnd type="none" w="sm" len="sm"/>
            <a:tailEnd type="none" w="sm" len="sm"/>
          </a:ln>
        </p:spPr>
      </p:cxnSp>
      <p:cxnSp>
        <p:nvCxnSpPr>
          <p:cNvPr id="772" name="Google Shape;772;p60"/>
          <p:cNvCxnSpPr/>
          <p:nvPr/>
        </p:nvCxnSpPr>
        <p:spPr>
          <a:xfrm rot="10800000">
            <a:off x="3573955" y="2874281"/>
            <a:ext cx="1627500" cy="0"/>
          </a:xfrm>
          <a:prstGeom prst="straightConnector1">
            <a:avLst/>
          </a:prstGeom>
          <a:noFill/>
          <a:ln w="38100" cap="flat" cmpd="sng">
            <a:solidFill>
              <a:srgbClr val="595959"/>
            </a:solidFill>
            <a:prstDash val="solid"/>
            <a:round/>
            <a:headEnd type="none" w="sm" len="sm"/>
            <a:tailEnd type="none" w="sm" len="sm"/>
          </a:ln>
        </p:spPr>
      </p:cxnSp>
      <p:cxnSp>
        <p:nvCxnSpPr>
          <p:cNvPr id="773" name="Google Shape;773;p60"/>
          <p:cNvCxnSpPr/>
          <p:nvPr/>
        </p:nvCxnSpPr>
        <p:spPr>
          <a:xfrm rot="10800000">
            <a:off x="3589884" y="2874644"/>
            <a:ext cx="0" cy="1029600"/>
          </a:xfrm>
          <a:prstGeom prst="straightConnector1">
            <a:avLst/>
          </a:prstGeom>
          <a:noFill/>
          <a:ln w="38100" cap="flat" cmpd="sng">
            <a:solidFill>
              <a:srgbClr val="595959"/>
            </a:solidFill>
            <a:prstDash val="solid"/>
            <a:round/>
            <a:headEnd type="none" w="sm" len="sm"/>
            <a:tailEnd type="none" w="sm" len="sm"/>
          </a:ln>
        </p:spPr>
      </p:cxnSp>
      <p:cxnSp>
        <p:nvCxnSpPr>
          <p:cNvPr id="774" name="Google Shape;774;p60"/>
          <p:cNvCxnSpPr/>
          <p:nvPr/>
        </p:nvCxnSpPr>
        <p:spPr>
          <a:xfrm rot="10800000">
            <a:off x="3626428" y="928075"/>
            <a:ext cx="0" cy="949500"/>
          </a:xfrm>
          <a:prstGeom prst="straightConnector1">
            <a:avLst/>
          </a:prstGeom>
          <a:noFill/>
          <a:ln w="38100" cap="flat" cmpd="sng">
            <a:solidFill>
              <a:srgbClr val="595959"/>
            </a:solidFill>
            <a:prstDash val="solid"/>
            <a:round/>
            <a:headEnd type="none" w="sm" len="sm"/>
            <a:tailEnd type="none" w="sm" len="sm"/>
          </a:ln>
        </p:spPr>
      </p:cxnSp>
      <p:cxnSp>
        <p:nvCxnSpPr>
          <p:cNvPr id="775" name="Google Shape;775;p60"/>
          <p:cNvCxnSpPr/>
          <p:nvPr/>
        </p:nvCxnSpPr>
        <p:spPr>
          <a:xfrm>
            <a:off x="6943639" y="1844379"/>
            <a:ext cx="0" cy="1094700"/>
          </a:xfrm>
          <a:prstGeom prst="straightConnector1">
            <a:avLst/>
          </a:prstGeom>
          <a:noFill/>
          <a:ln w="38100" cap="flat" cmpd="sng">
            <a:solidFill>
              <a:srgbClr val="595959"/>
            </a:solidFill>
            <a:prstDash val="solid"/>
            <a:round/>
            <a:headEnd type="none" w="sm" len="sm"/>
            <a:tailEnd type="none" w="sm" len="sm"/>
          </a:ln>
        </p:spPr>
      </p:cxnSp>
      <p:cxnSp>
        <p:nvCxnSpPr>
          <p:cNvPr id="776" name="Google Shape;776;p60"/>
          <p:cNvCxnSpPr/>
          <p:nvPr/>
        </p:nvCxnSpPr>
        <p:spPr>
          <a:xfrm rot="10800000">
            <a:off x="8787704" y="600125"/>
            <a:ext cx="0" cy="4431300"/>
          </a:xfrm>
          <a:prstGeom prst="straightConnector1">
            <a:avLst/>
          </a:prstGeom>
          <a:noFill/>
          <a:ln w="38100" cap="flat" cmpd="sng">
            <a:solidFill>
              <a:srgbClr val="595959"/>
            </a:solidFill>
            <a:prstDash val="solid"/>
            <a:round/>
            <a:headEnd type="none" w="sm" len="sm"/>
            <a:tailEnd type="none" w="sm" len="sm"/>
          </a:ln>
        </p:spPr>
      </p:cxnSp>
      <p:cxnSp>
        <p:nvCxnSpPr>
          <p:cNvPr id="777" name="Google Shape;777;p60"/>
          <p:cNvCxnSpPr/>
          <p:nvPr/>
        </p:nvCxnSpPr>
        <p:spPr>
          <a:xfrm rot="10800000">
            <a:off x="213525" y="1351425"/>
            <a:ext cx="3415500" cy="0"/>
          </a:xfrm>
          <a:prstGeom prst="straightConnector1">
            <a:avLst/>
          </a:prstGeom>
          <a:noFill/>
          <a:ln w="38100" cap="flat" cmpd="sng">
            <a:solidFill>
              <a:srgbClr val="595959"/>
            </a:solidFill>
            <a:prstDash val="solid"/>
            <a:round/>
            <a:headEnd type="none" w="sm" len="sm"/>
            <a:tailEnd type="none" w="sm" len="sm"/>
          </a:ln>
        </p:spPr>
      </p:cxnSp>
      <p:cxnSp>
        <p:nvCxnSpPr>
          <p:cNvPr id="778" name="Google Shape;778;p60"/>
          <p:cNvCxnSpPr/>
          <p:nvPr/>
        </p:nvCxnSpPr>
        <p:spPr>
          <a:xfrm rot="10800000">
            <a:off x="1962163" y="5018281"/>
            <a:ext cx="6831600" cy="0"/>
          </a:xfrm>
          <a:prstGeom prst="straightConnector1">
            <a:avLst/>
          </a:prstGeom>
          <a:noFill/>
          <a:ln w="38100" cap="flat" cmpd="sng">
            <a:solidFill>
              <a:srgbClr val="595959"/>
            </a:solidFill>
            <a:prstDash val="solid"/>
            <a:round/>
            <a:headEnd type="none" w="sm" len="sm"/>
            <a:tailEnd type="none" w="sm" len="sm"/>
          </a:ln>
        </p:spPr>
      </p:cxnSp>
      <p:cxnSp>
        <p:nvCxnSpPr>
          <p:cNvPr id="779" name="Google Shape;779;p60"/>
          <p:cNvCxnSpPr/>
          <p:nvPr/>
        </p:nvCxnSpPr>
        <p:spPr>
          <a:xfrm rot="10800000">
            <a:off x="3578514" y="3899482"/>
            <a:ext cx="3335700" cy="0"/>
          </a:xfrm>
          <a:prstGeom prst="straightConnector1">
            <a:avLst/>
          </a:prstGeom>
          <a:noFill/>
          <a:ln w="38100" cap="flat" cmpd="sng">
            <a:solidFill>
              <a:srgbClr val="595959"/>
            </a:solidFill>
            <a:prstDash val="solid"/>
            <a:round/>
            <a:headEnd type="none" w="sm" len="sm"/>
            <a:tailEnd type="none" w="sm" len="sm"/>
          </a:ln>
        </p:spPr>
      </p:cxnSp>
      <p:sp>
        <p:nvSpPr>
          <p:cNvPr id="780" name="Google Shape;780;p60"/>
          <p:cNvSpPr/>
          <p:nvPr/>
        </p:nvSpPr>
        <p:spPr>
          <a:xfrm>
            <a:off x="3816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60"/>
          <p:cNvSpPr/>
          <p:nvPr/>
        </p:nvSpPr>
        <p:spPr>
          <a:xfrm rot="211287" flipH="1">
            <a:off x="6617405" y="1601123"/>
            <a:ext cx="39074" cy="2885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2" name="Google Shape;782;p60" descr="clipped result image"/>
          <p:cNvPicPr preferRelativeResize="0"/>
          <p:nvPr/>
        </p:nvPicPr>
        <p:blipFill rotWithShape="1">
          <a:blip r:embed="rId3">
            <a:alphaModFix/>
          </a:blip>
          <a:srcRect/>
          <a:stretch/>
        </p:blipFill>
        <p:spPr>
          <a:xfrm flipH="1">
            <a:off x="4002974" y="762350"/>
            <a:ext cx="3025589" cy="1029600"/>
          </a:xfrm>
          <a:prstGeom prst="rect">
            <a:avLst/>
          </a:prstGeom>
          <a:noFill/>
          <a:ln>
            <a:noFill/>
          </a:ln>
        </p:spPr>
      </p:pic>
      <p:cxnSp>
        <p:nvCxnSpPr>
          <p:cNvPr id="783" name="Google Shape;783;p60"/>
          <p:cNvCxnSpPr/>
          <p:nvPr/>
        </p:nvCxnSpPr>
        <p:spPr>
          <a:xfrm rot="10800000">
            <a:off x="1962380" y="3389456"/>
            <a:ext cx="1627500" cy="0"/>
          </a:xfrm>
          <a:prstGeom prst="straightConnector1">
            <a:avLst/>
          </a:prstGeom>
          <a:noFill/>
          <a:ln w="38100" cap="flat" cmpd="sng">
            <a:solidFill>
              <a:srgbClr val="595959"/>
            </a:solidFill>
            <a:prstDash val="solid"/>
            <a:round/>
            <a:headEnd type="none" w="sm" len="sm"/>
            <a:tailEnd type="none" w="sm" len="sm"/>
          </a:ln>
        </p:spPr>
      </p:cxnSp>
      <p:cxnSp>
        <p:nvCxnSpPr>
          <p:cNvPr id="784" name="Google Shape;784;p60"/>
          <p:cNvCxnSpPr/>
          <p:nvPr/>
        </p:nvCxnSpPr>
        <p:spPr>
          <a:xfrm rot="10800000">
            <a:off x="1981725" y="2369025"/>
            <a:ext cx="0" cy="2631600"/>
          </a:xfrm>
          <a:prstGeom prst="straightConnector1">
            <a:avLst/>
          </a:prstGeom>
          <a:noFill/>
          <a:ln w="38100" cap="flat" cmpd="sng">
            <a:solidFill>
              <a:srgbClr val="595959"/>
            </a:solidFill>
            <a:prstDash val="solid"/>
            <a:round/>
            <a:headEnd type="none" w="sm" len="sm"/>
            <a:tailEnd type="none" w="sm" len="sm"/>
          </a:ln>
        </p:spPr>
      </p:cxn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68"/>
          <p:cNvSpPr/>
          <p:nvPr/>
        </p:nvSpPr>
        <p:spPr>
          <a:xfrm>
            <a:off x="1207" y="-15900"/>
            <a:ext cx="9144000" cy="76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8"/>
          <p:cNvSpPr txBox="1"/>
          <p:nvPr/>
        </p:nvSpPr>
        <p:spPr>
          <a:xfrm>
            <a:off x="1355825" y="363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3500" dirty="0">
                <a:solidFill>
                  <a:schemeClr val="lt1"/>
                </a:solidFill>
              </a:rPr>
              <a:t>Carbamazine (Tegretol)</a:t>
            </a:r>
            <a:endParaRPr sz="3500" dirty="0">
              <a:solidFill>
                <a:schemeClr val="lt1"/>
              </a:solidFill>
            </a:endParaRPr>
          </a:p>
          <a:p>
            <a:pPr marL="0" lvl="0" indent="0" algn="l" rtl="0">
              <a:spcBef>
                <a:spcPts val="0"/>
              </a:spcBef>
              <a:spcAft>
                <a:spcPts val="0"/>
              </a:spcAft>
              <a:buClr>
                <a:schemeClr val="dk1"/>
              </a:buClr>
              <a:buSzPts val="1400"/>
              <a:buFont typeface="Arial"/>
              <a:buNone/>
            </a:pPr>
            <a:endParaRPr sz="2300" dirty="0">
              <a:solidFill>
                <a:schemeClr val="lt1"/>
              </a:solidFill>
            </a:endParaRPr>
          </a:p>
          <a:p>
            <a:pPr marL="114300" lvl="0" algn="l" rtl="0">
              <a:spcBef>
                <a:spcPts val="0"/>
              </a:spcBef>
              <a:spcAft>
                <a:spcPts val="0"/>
              </a:spcAft>
              <a:buClr>
                <a:schemeClr val="dk1"/>
              </a:buClr>
              <a:buSzPts val="1800"/>
            </a:pPr>
            <a:r>
              <a:rPr lang="en" sz="1800" dirty="0">
                <a:solidFill>
                  <a:schemeClr val="dk1"/>
                </a:solidFill>
              </a:rPr>
              <a:t>Enzyme in</a:t>
            </a:r>
            <a:r>
              <a:rPr lang="en" sz="1800" u="sng" dirty="0">
                <a:solidFill>
                  <a:schemeClr val="dk1"/>
                </a:solidFill>
              </a:rPr>
              <a:t>D</a:t>
            </a:r>
            <a:r>
              <a:rPr lang="en" sz="1800" dirty="0">
                <a:solidFill>
                  <a:schemeClr val="dk1"/>
                </a:solidFill>
              </a:rPr>
              <a:t>ucer</a:t>
            </a:r>
            <a:endParaRPr sz="1800" dirty="0">
              <a:solidFill>
                <a:schemeClr val="dk1"/>
              </a:solidFill>
            </a:endParaRPr>
          </a:p>
          <a:p>
            <a:pPr marL="914400" lvl="0" indent="-342900" algn="l" rtl="0">
              <a:spcBef>
                <a:spcPts val="0"/>
              </a:spcBef>
              <a:spcAft>
                <a:spcPts val="0"/>
              </a:spcAft>
              <a:buClr>
                <a:schemeClr val="dk1"/>
              </a:buClr>
              <a:buSzPts val="1800"/>
              <a:buChar char="●"/>
            </a:pPr>
            <a:r>
              <a:rPr lang="en" sz="1800" dirty="0">
                <a:solidFill>
                  <a:schemeClr val="dk1"/>
                </a:solidFill>
              </a:rPr>
              <a:t>Always check interactions with other medications!</a:t>
            </a:r>
            <a:endParaRPr sz="1800" dirty="0">
              <a:solidFill>
                <a:schemeClr val="dk1"/>
              </a:solidFill>
            </a:endParaRPr>
          </a:p>
          <a:p>
            <a:pPr marL="0" lvl="0" indent="0" algn="l" rtl="0">
              <a:spcBef>
                <a:spcPts val="1000"/>
              </a:spcBef>
              <a:spcAft>
                <a:spcPts val="0"/>
              </a:spcAft>
              <a:buNone/>
            </a:pPr>
            <a:endParaRPr sz="1800" dirty="0">
              <a:solidFill>
                <a:schemeClr val="dk1"/>
              </a:solidFill>
            </a:endParaRPr>
          </a:p>
          <a:p>
            <a:pPr marL="0" lvl="0" indent="0" algn="l" rtl="0">
              <a:spcBef>
                <a:spcPts val="1000"/>
              </a:spcBef>
              <a:spcAft>
                <a:spcPts val="0"/>
              </a:spcAft>
              <a:buNone/>
            </a:pPr>
            <a:endParaRPr sz="3500" dirty="0">
              <a:solidFill>
                <a:schemeClr val="dk1"/>
              </a:solidFill>
            </a:endParaRPr>
          </a:p>
          <a:p>
            <a:pPr marL="0" lvl="0" indent="0" algn="l" rtl="0">
              <a:spcBef>
                <a:spcPts val="0"/>
              </a:spcBef>
              <a:spcAft>
                <a:spcPts val="0"/>
              </a:spcAft>
              <a:buClr>
                <a:schemeClr val="dk1"/>
              </a:buClr>
              <a:buSzPts val="1400"/>
              <a:buFont typeface="Arial"/>
              <a:buNone/>
            </a:pPr>
            <a:endParaRPr sz="3500" dirty="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dirty="0"/>
          </a:p>
        </p:txBody>
      </p:sp>
      <p:pic>
        <p:nvPicPr>
          <p:cNvPr id="854" name="Google Shape;854;p68" descr="Resultado de imagen para tiger"/>
          <p:cNvPicPr preferRelativeResize="0"/>
          <p:nvPr/>
        </p:nvPicPr>
        <p:blipFill rotWithShape="1">
          <a:blip r:embed="rId3">
            <a:alphaModFix/>
          </a:blip>
          <a:srcRect/>
          <a:stretch/>
        </p:blipFill>
        <p:spPr>
          <a:xfrm rot="-312022" flipH="1">
            <a:off x="7444202" y="273801"/>
            <a:ext cx="1176060" cy="1154656"/>
          </a:xfrm>
          <a:prstGeom prst="rect">
            <a:avLst/>
          </a:prstGeom>
          <a:noFill/>
          <a:ln>
            <a:noFill/>
          </a:ln>
        </p:spPr>
      </p:pic>
      <p:sp>
        <p:nvSpPr>
          <p:cNvPr id="855" name="Google Shape;855;p68"/>
          <p:cNvSpPr/>
          <p:nvPr/>
        </p:nvSpPr>
        <p:spPr>
          <a:xfrm rot="10800000" flipH="1">
            <a:off x="763819" y="1079288"/>
            <a:ext cx="670200" cy="5142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6" name="Google Shape;856;p68" descr="clipped result image"/>
          <p:cNvPicPr preferRelativeResize="0"/>
          <p:nvPr/>
        </p:nvPicPr>
        <p:blipFill rotWithShape="1">
          <a:blip r:embed="rId4">
            <a:alphaModFix/>
          </a:blip>
          <a:srcRect/>
          <a:stretch/>
        </p:blipFill>
        <p:spPr>
          <a:xfrm>
            <a:off x="955054" y="1158449"/>
            <a:ext cx="287770" cy="285683"/>
          </a:xfrm>
          <a:prstGeom prst="rect">
            <a:avLst/>
          </a:prstGeom>
          <a:noFill/>
          <a:ln>
            <a:noFill/>
          </a:ln>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68"/>
          <p:cNvSpPr/>
          <p:nvPr/>
        </p:nvSpPr>
        <p:spPr>
          <a:xfrm>
            <a:off x="1207" y="-15900"/>
            <a:ext cx="9144000" cy="76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8"/>
          <p:cNvSpPr txBox="1"/>
          <p:nvPr/>
        </p:nvSpPr>
        <p:spPr>
          <a:xfrm>
            <a:off x="1355825" y="363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3500" dirty="0">
                <a:solidFill>
                  <a:schemeClr val="lt1"/>
                </a:solidFill>
              </a:rPr>
              <a:t>Carbamazine (Tegretol)</a:t>
            </a:r>
            <a:endParaRPr sz="3500" dirty="0">
              <a:solidFill>
                <a:schemeClr val="lt1"/>
              </a:solidFill>
            </a:endParaRPr>
          </a:p>
          <a:p>
            <a:pPr marL="0" lvl="0" indent="0" algn="l" rtl="0">
              <a:spcBef>
                <a:spcPts val="0"/>
              </a:spcBef>
              <a:spcAft>
                <a:spcPts val="0"/>
              </a:spcAft>
              <a:buClr>
                <a:schemeClr val="dk1"/>
              </a:buClr>
              <a:buSzPts val="1400"/>
              <a:buFont typeface="Arial"/>
              <a:buNone/>
            </a:pPr>
            <a:endParaRPr sz="2300" dirty="0">
              <a:solidFill>
                <a:schemeClr val="lt1"/>
              </a:solidFill>
            </a:endParaRPr>
          </a:p>
          <a:p>
            <a:pPr marL="114300" lvl="0" algn="l" rtl="0">
              <a:spcBef>
                <a:spcPts val="0"/>
              </a:spcBef>
              <a:spcAft>
                <a:spcPts val="0"/>
              </a:spcAft>
              <a:buClr>
                <a:schemeClr val="dk1"/>
              </a:buClr>
              <a:buSzPts val="1800"/>
            </a:pPr>
            <a:r>
              <a:rPr lang="en" sz="1800" dirty="0">
                <a:solidFill>
                  <a:schemeClr val="dk1"/>
                </a:solidFill>
              </a:rPr>
              <a:t>Enzyme in</a:t>
            </a:r>
            <a:r>
              <a:rPr lang="en" sz="1800" u="sng" dirty="0">
                <a:solidFill>
                  <a:schemeClr val="dk1"/>
                </a:solidFill>
              </a:rPr>
              <a:t>D</a:t>
            </a:r>
            <a:r>
              <a:rPr lang="en" sz="1800" dirty="0">
                <a:solidFill>
                  <a:schemeClr val="dk1"/>
                </a:solidFill>
              </a:rPr>
              <a:t>ucer</a:t>
            </a:r>
            <a:endParaRPr sz="1800" dirty="0">
              <a:solidFill>
                <a:schemeClr val="dk1"/>
              </a:solidFill>
            </a:endParaRPr>
          </a:p>
          <a:p>
            <a:pPr marL="914400" lvl="0" indent="-342900" algn="l" rtl="0">
              <a:spcBef>
                <a:spcPts val="0"/>
              </a:spcBef>
              <a:spcAft>
                <a:spcPts val="0"/>
              </a:spcAft>
              <a:buClr>
                <a:schemeClr val="dk1"/>
              </a:buClr>
              <a:buSzPts val="1800"/>
              <a:buChar char="●"/>
            </a:pPr>
            <a:r>
              <a:rPr lang="en" sz="1800" dirty="0">
                <a:solidFill>
                  <a:schemeClr val="dk1"/>
                </a:solidFill>
              </a:rPr>
              <a:t>Always check interactions with other medications!</a:t>
            </a:r>
            <a:endParaRPr sz="1800" dirty="0">
              <a:solidFill>
                <a:schemeClr val="dk1"/>
              </a:solidFill>
            </a:endParaRPr>
          </a:p>
          <a:p>
            <a:pPr marL="114300" lvl="0" algn="l" rtl="0">
              <a:spcBef>
                <a:spcPts val="1000"/>
              </a:spcBef>
              <a:spcAft>
                <a:spcPts val="0"/>
              </a:spcAft>
              <a:buClr>
                <a:schemeClr val="dk1"/>
              </a:buClr>
              <a:buSzPts val="1800"/>
            </a:pPr>
            <a:r>
              <a:rPr lang="en" sz="1800" dirty="0">
                <a:solidFill>
                  <a:schemeClr val="dk1"/>
                </a:solidFill>
              </a:rPr>
              <a:t>Antimanic </a:t>
            </a:r>
            <a:endParaRPr sz="1800" dirty="0">
              <a:solidFill>
                <a:schemeClr val="dk1"/>
              </a:solidFill>
            </a:endParaRPr>
          </a:p>
          <a:p>
            <a:pPr marL="914400" lvl="0" indent="-342900" algn="l" rtl="0">
              <a:spcBef>
                <a:spcPts val="0"/>
              </a:spcBef>
              <a:spcAft>
                <a:spcPts val="0"/>
              </a:spcAft>
              <a:buClr>
                <a:schemeClr val="dk1"/>
              </a:buClr>
              <a:buSzPts val="1800"/>
              <a:buChar char="●"/>
            </a:pPr>
            <a:r>
              <a:rPr lang="en" sz="1800" dirty="0">
                <a:solidFill>
                  <a:schemeClr val="dk1"/>
                </a:solidFill>
              </a:rPr>
              <a:t>2nd line to lithium, valproate, and antipsychotics</a:t>
            </a:r>
            <a:endParaRPr sz="1800" dirty="0">
              <a:solidFill>
                <a:schemeClr val="dk1"/>
              </a:solidFill>
            </a:endParaRPr>
          </a:p>
          <a:p>
            <a:pPr marL="0" lvl="0" indent="0" algn="l" rtl="0">
              <a:spcBef>
                <a:spcPts val="1000"/>
              </a:spcBef>
              <a:spcAft>
                <a:spcPts val="0"/>
              </a:spcAft>
              <a:buNone/>
            </a:pPr>
            <a:endParaRPr sz="1800" dirty="0">
              <a:solidFill>
                <a:schemeClr val="dk1"/>
              </a:solidFill>
            </a:endParaRPr>
          </a:p>
          <a:p>
            <a:pPr marL="0" lvl="0" indent="0" algn="l" rtl="0">
              <a:spcBef>
                <a:spcPts val="1000"/>
              </a:spcBef>
              <a:spcAft>
                <a:spcPts val="0"/>
              </a:spcAft>
              <a:buNone/>
            </a:pPr>
            <a:endParaRPr sz="3500" dirty="0">
              <a:solidFill>
                <a:schemeClr val="dk1"/>
              </a:solidFill>
            </a:endParaRPr>
          </a:p>
          <a:p>
            <a:pPr marL="0" lvl="0" indent="0" algn="l" rtl="0">
              <a:spcBef>
                <a:spcPts val="0"/>
              </a:spcBef>
              <a:spcAft>
                <a:spcPts val="0"/>
              </a:spcAft>
              <a:buClr>
                <a:schemeClr val="dk1"/>
              </a:buClr>
              <a:buSzPts val="1400"/>
              <a:buFont typeface="Arial"/>
              <a:buNone/>
            </a:pPr>
            <a:endParaRPr sz="3500" dirty="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dirty="0"/>
          </a:p>
        </p:txBody>
      </p:sp>
      <p:pic>
        <p:nvPicPr>
          <p:cNvPr id="854" name="Google Shape;854;p68" descr="Resultado de imagen para tiger"/>
          <p:cNvPicPr preferRelativeResize="0"/>
          <p:nvPr/>
        </p:nvPicPr>
        <p:blipFill rotWithShape="1">
          <a:blip r:embed="rId3">
            <a:alphaModFix/>
          </a:blip>
          <a:srcRect/>
          <a:stretch/>
        </p:blipFill>
        <p:spPr>
          <a:xfrm rot="-312022" flipH="1">
            <a:off x="7444202" y="273801"/>
            <a:ext cx="1176060" cy="1154656"/>
          </a:xfrm>
          <a:prstGeom prst="rect">
            <a:avLst/>
          </a:prstGeom>
          <a:noFill/>
          <a:ln>
            <a:noFill/>
          </a:ln>
        </p:spPr>
      </p:pic>
      <p:sp>
        <p:nvSpPr>
          <p:cNvPr id="855" name="Google Shape;855;p68"/>
          <p:cNvSpPr/>
          <p:nvPr/>
        </p:nvSpPr>
        <p:spPr>
          <a:xfrm rot="10800000" flipH="1">
            <a:off x="763819" y="1079288"/>
            <a:ext cx="670200" cy="5142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6" name="Google Shape;856;p68" descr="clipped result image"/>
          <p:cNvPicPr preferRelativeResize="0"/>
          <p:nvPr/>
        </p:nvPicPr>
        <p:blipFill rotWithShape="1">
          <a:blip r:embed="rId4">
            <a:alphaModFix/>
          </a:blip>
          <a:srcRect/>
          <a:stretch/>
        </p:blipFill>
        <p:spPr>
          <a:xfrm>
            <a:off x="955054" y="1158449"/>
            <a:ext cx="287770" cy="285683"/>
          </a:xfrm>
          <a:prstGeom prst="rect">
            <a:avLst/>
          </a:prstGeom>
          <a:noFill/>
          <a:ln>
            <a:noFill/>
          </a:ln>
        </p:spPr>
      </p:pic>
    </p:spTree>
    <p:extLst>
      <p:ext uri="{BB962C8B-B14F-4D97-AF65-F5344CB8AC3E}">
        <p14:creationId xmlns:p14="http://schemas.microsoft.com/office/powerpoint/2010/main" val="207291932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68"/>
          <p:cNvSpPr/>
          <p:nvPr/>
        </p:nvSpPr>
        <p:spPr>
          <a:xfrm>
            <a:off x="1207" y="-15900"/>
            <a:ext cx="9144000" cy="76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8"/>
          <p:cNvSpPr txBox="1"/>
          <p:nvPr/>
        </p:nvSpPr>
        <p:spPr>
          <a:xfrm>
            <a:off x="1355825" y="363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3500" dirty="0">
                <a:solidFill>
                  <a:schemeClr val="lt1"/>
                </a:solidFill>
              </a:rPr>
              <a:t>Carbamazine (Tegretol)</a:t>
            </a:r>
            <a:endParaRPr sz="3500" dirty="0">
              <a:solidFill>
                <a:schemeClr val="lt1"/>
              </a:solidFill>
            </a:endParaRPr>
          </a:p>
          <a:p>
            <a:pPr marL="0" lvl="0" indent="0" algn="l" rtl="0">
              <a:spcBef>
                <a:spcPts val="0"/>
              </a:spcBef>
              <a:spcAft>
                <a:spcPts val="0"/>
              </a:spcAft>
              <a:buClr>
                <a:schemeClr val="dk1"/>
              </a:buClr>
              <a:buSzPts val="1400"/>
              <a:buFont typeface="Arial"/>
              <a:buNone/>
            </a:pPr>
            <a:endParaRPr sz="2300" dirty="0">
              <a:solidFill>
                <a:schemeClr val="lt1"/>
              </a:solidFill>
            </a:endParaRPr>
          </a:p>
          <a:p>
            <a:pPr marL="114300" lvl="0" algn="l" rtl="0">
              <a:spcBef>
                <a:spcPts val="0"/>
              </a:spcBef>
              <a:spcAft>
                <a:spcPts val="0"/>
              </a:spcAft>
              <a:buClr>
                <a:schemeClr val="dk1"/>
              </a:buClr>
              <a:buSzPts val="1800"/>
            </a:pPr>
            <a:r>
              <a:rPr lang="en" sz="1800" dirty="0">
                <a:solidFill>
                  <a:schemeClr val="dk1"/>
                </a:solidFill>
              </a:rPr>
              <a:t>Enzyme in</a:t>
            </a:r>
            <a:r>
              <a:rPr lang="en" sz="1800" u="sng" dirty="0">
                <a:solidFill>
                  <a:schemeClr val="dk1"/>
                </a:solidFill>
              </a:rPr>
              <a:t>D</a:t>
            </a:r>
            <a:r>
              <a:rPr lang="en" sz="1800" dirty="0">
                <a:solidFill>
                  <a:schemeClr val="dk1"/>
                </a:solidFill>
              </a:rPr>
              <a:t>ucer</a:t>
            </a:r>
            <a:endParaRPr sz="1800" dirty="0">
              <a:solidFill>
                <a:schemeClr val="dk1"/>
              </a:solidFill>
            </a:endParaRPr>
          </a:p>
          <a:p>
            <a:pPr marL="914400" lvl="0" indent="-342900" algn="l" rtl="0">
              <a:spcBef>
                <a:spcPts val="0"/>
              </a:spcBef>
              <a:spcAft>
                <a:spcPts val="0"/>
              </a:spcAft>
              <a:buClr>
                <a:schemeClr val="dk1"/>
              </a:buClr>
              <a:buSzPts val="1800"/>
              <a:buChar char="●"/>
            </a:pPr>
            <a:r>
              <a:rPr lang="en" sz="1800" dirty="0">
                <a:solidFill>
                  <a:schemeClr val="dk1"/>
                </a:solidFill>
              </a:rPr>
              <a:t>Always check interactions with other medications!</a:t>
            </a:r>
            <a:endParaRPr sz="1800" dirty="0">
              <a:solidFill>
                <a:schemeClr val="dk1"/>
              </a:solidFill>
            </a:endParaRPr>
          </a:p>
          <a:p>
            <a:pPr marL="114300" lvl="0" algn="l" rtl="0">
              <a:spcBef>
                <a:spcPts val="1000"/>
              </a:spcBef>
              <a:spcAft>
                <a:spcPts val="0"/>
              </a:spcAft>
              <a:buClr>
                <a:schemeClr val="dk1"/>
              </a:buClr>
              <a:buSzPts val="1800"/>
            </a:pPr>
            <a:r>
              <a:rPr lang="en" sz="1800" dirty="0">
                <a:solidFill>
                  <a:schemeClr val="dk1"/>
                </a:solidFill>
              </a:rPr>
              <a:t>Antimanic </a:t>
            </a:r>
            <a:endParaRPr sz="1800" dirty="0">
              <a:solidFill>
                <a:schemeClr val="dk1"/>
              </a:solidFill>
            </a:endParaRPr>
          </a:p>
          <a:p>
            <a:pPr marL="914400" lvl="0" indent="-342900" algn="l" rtl="0">
              <a:spcBef>
                <a:spcPts val="0"/>
              </a:spcBef>
              <a:spcAft>
                <a:spcPts val="0"/>
              </a:spcAft>
              <a:buClr>
                <a:schemeClr val="dk1"/>
              </a:buClr>
              <a:buSzPts val="1800"/>
              <a:buChar char="●"/>
            </a:pPr>
            <a:r>
              <a:rPr lang="en" sz="1800" dirty="0">
                <a:solidFill>
                  <a:schemeClr val="dk1"/>
                </a:solidFill>
              </a:rPr>
              <a:t>2nd line to lithium, valproate, and antipsychotics</a:t>
            </a:r>
            <a:endParaRPr sz="1800" dirty="0">
              <a:solidFill>
                <a:schemeClr val="dk1"/>
              </a:solidFill>
            </a:endParaRPr>
          </a:p>
          <a:p>
            <a:pPr marL="114300" lvl="0" algn="l" rtl="0">
              <a:spcBef>
                <a:spcPts val="1000"/>
              </a:spcBef>
              <a:spcAft>
                <a:spcPts val="0"/>
              </a:spcAft>
              <a:buClr>
                <a:schemeClr val="dk1"/>
              </a:buClr>
              <a:buSzPts val="1800"/>
            </a:pPr>
            <a:r>
              <a:rPr lang="en" sz="1800" dirty="0">
                <a:solidFill>
                  <a:schemeClr val="dk1"/>
                </a:solidFill>
              </a:rPr>
              <a:t>Antiepileptic</a:t>
            </a:r>
            <a:endParaRPr sz="1800" dirty="0">
              <a:solidFill>
                <a:schemeClr val="dk1"/>
              </a:solidFill>
            </a:endParaRPr>
          </a:p>
          <a:p>
            <a:pPr marL="0" lvl="0" indent="0" algn="l" rtl="0">
              <a:spcBef>
                <a:spcPts val="1000"/>
              </a:spcBef>
              <a:spcAft>
                <a:spcPts val="0"/>
              </a:spcAft>
              <a:buNone/>
            </a:pPr>
            <a:endParaRPr sz="1800" dirty="0">
              <a:solidFill>
                <a:schemeClr val="dk1"/>
              </a:solidFill>
            </a:endParaRPr>
          </a:p>
          <a:p>
            <a:pPr marL="0" lvl="0" indent="0" algn="l" rtl="0">
              <a:spcBef>
                <a:spcPts val="1000"/>
              </a:spcBef>
              <a:spcAft>
                <a:spcPts val="0"/>
              </a:spcAft>
              <a:buNone/>
            </a:pPr>
            <a:endParaRPr sz="3500" dirty="0">
              <a:solidFill>
                <a:schemeClr val="dk1"/>
              </a:solidFill>
            </a:endParaRPr>
          </a:p>
          <a:p>
            <a:pPr marL="0" lvl="0" indent="0" algn="l" rtl="0">
              <a:spcBef>
                <a:spcPts val="0"/>
              </a:spcBef>
              <a:spcAft>
                <a:spcPts val="0"/>
              </a:spcAft>
              <a:buClr>
                <a:schemeClr val="dk1"/>
              </a:buClr>
              <a:buSzPts val="1400"/>
              <a:buFont typeface="Arial"/>
              <a:buNone/>
            </a:pPr>
            <a:endParaRPr sz="3500" dirty="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dirty="0"/>
          </a:p>
        </p:txBody>
      </p:sp>
      <p:pic>
        <p:nvPicPr>
          <p:cNvPr id="854" name="Google Shape;854;p68" descr="Resultado de imagen para tiger"/>
          <p:cNvPicPr preferRelativeResize="0"/>
          <p:nvPr/>
        </p:nvPicPr>
        <p:blipFill rotWithShape="1">
          <a:blip r:embed="rId3">
            <a:alphaModFix/>
          </a:blip>
          <a:srcRect/>
          <a:stretch/>
        </p:blipFill>
        <p:spPr>
          <a:xfrm rot="-312022" flipH="1">
            <a:off x="7444202" y="273801"/>
            <a:ext cx="1176060" cy="1154656"/>
          </a:xfrm>
          <a:prstGeom prst="rect">
            <a:avLst/>
          </a:prstGeom>
          <a:noFill/>
          <a:ln>
            <a:noFill/>
          </a:ln>
        </p:spPr>
      </p:pic>
      <p:sp>
        <p:nvSpPr>
          <p:cNvPr id="855" name="Google Shape;855;p68"/>
          <p:cNvSpPr/>
          <p:nvPr/>
        </p:nvSpPr>
        <p:spPr>
          <a:xfrm rot="10800000" flipH="1">
            <a:off x="763819" y="1079288"/>
            <a:ext cx="670200" cy="5142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6" name="Google Shape;856;p68" descr="clipped result image"/>
          <p:cNvPicPr preferRelativeResize="0"/>
          <p:nvPr/>
        </p:nvPicPr>
        <p:blipFill rotWithShape="1">
          <a:blip r:embed="rId4">
            <a:alphaModFix/>
          </a:blip>
          <a:srcRect/>
          <a:stretch/>
        </p:blipFill>
        <p:spPr>
          <a:xfrm>
            <a:off x="955054" y="1158449"/>
            <a:ext cx="287770" cy="285683"/>
          </a:xfrm>
          <a:prstGeom prst="rect">
            <a:avLst/>
          </a:prstGeom>
          <a:noFill/>
          <a:ln>
            <a:noFill/>
          </a:ln>
        </p:spPr>
      </p:pic>
    </p:spTree>
    <p:extLst>
      <p:ext uri="{BB962C8B-B14F-4D97-AF65-F5344CB8AC3E}">
        <p14:creationId xmlns:p14="http://schemas.microsoft.com/office/powerpoint/2010/main" val="830881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5"/>
          <p:cNvPicPr preferRelativeResize="0"/>
          <p:nvPr/>
        </p:nvPicPr>
        <p:blipFill rotWithShape="1">
          <a:blip r:embed="rId3">
            <a:alphaModFix/>
          </a:blip>
          <a:srcRect t="10650"/>
          <a:stretch/>
        </p:blipFill>
        <p:spPr>
          <a:xfrm>
            <a:off x="352625" y="977844"/>
            <a:ext cx="4261250" cy="3973525"/>
          </a:xfrm>
          <a:prstGeom prst="rect">
            <a:avLst/>
          </a:prstGeom>
          <a:noFill/>
          <a:ln>
            <a:noFill/>
          </a:ln>
        </p:spPr>
      </p:pic>
      <p:pic>
        <p:nvPicPr>
          <p:cNvPr id="243" name="Google Shape;243;p45"/>
          <p:cNvPicPr preferRelativeResize="0"/>
          <p:nvPr/>
        </p:nvPicPr>
        <p:blipFill rotWithShape="1">
          <a:blip r:embed="rId4">
            <a:alphaModFix/>
          </a:blip>
          <a:srcRect t="12945"/>
          <a:stretch/>
        </p:blipFill>
        <p:spPr>
          <a:xfrm>
            <a:off x="4790126" y="993743"/>
            <a:ext cx="4050426" cy="3038925"/>
          </a:xfrm>
          <a:prstGeom prst="rect">
            <a:avLst/>
          </a:prstGeom>
          <a:noFill/>
          <a:ln>
            <a:noFill/>
          </a:ln>
        </p:spPr>
      </p:pic>
      <p:sp>
        <p:nvSpPr>
          <p:cNvPr id="244" name="Google Shape;244;p45"/>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5"/>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Neuroscience-based Nomenclature</a:t>
            </a:r>
            <a:endParaRPr sz="2400">
              <a:solidFill>
                <a:srgbClr val="3D85C6"/>
              </a:solidFill>
            </a:endParaRPr>
          </a:p>
        </p:txBody>
      </p:sp>
      <p:sp>
        <p:nvSpPr>
          <p:cNvPr id="246" name="Google Shape;246;p45"/>
          <p:cNvSpPr/>
          <p:nvPr/>
        </p:nvSpPr>
        <p:spPr>
          <a:xfrm>
            <a:off x="424175" y="2289700"/>
            <a:ext cx="1343700" cy="3735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5"/>
          <p:cNvSpPr txBox="1"/>
          <p:nvPr/>
        </p:nvSpPr>
        <p:spPr>
          <a:xfrm>
            <a:off x="1704550" y="2284000"/>
            <a:ext cx="6621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the brain’s ________ neurotransmitter</a:t>
            </a:r>
            <a:endParaRPr sz="1200">
              <a:solidFill>
                <a:schemeClr val="dk1"/>
              </a:solidFill>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68"/>
          <p:cNvSpPr/>
          <p:nvPr/>
        </p:nvSpPr>
        <p:spPr>
          <a:xfrm>
            <a:off x="1207" y="-15900"/>
            <a:ext cx="9144000" cy="76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8"/>
          <p:cNvSpPr txBox="1"/>
          <p:nvPr/>
        </p:nvSpPr>
        <p:spPr>
          <a:xfrm>
            <a:off x="1355825" y="363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3500" dirty="0">
                <a:solidFill>
                  <a:schemeClr val="lt1"/>
                </a:solidFill>
              </a:rPr>
              <a:t>Carbamazine (Tegretol)</a:t>
            </a:r>
            <a:endParaRPr sz="3500" dirty="0">
              <a:solidFill>
                <a:schemeClr val="lt1"/>
              </a:solidFill>
            </a:endParaRPr>
          </a:p>
          <a:p>
            <a:pPr marL="0" lvl="0" indent="0" algn="l" rtl="0">
              <a:spcBef>
                <a:spcPts val="0"/>
              </a:spcBef>
              <a:spcAft>
                <a:spcPts val="0"/>
              </a:spcAft>
              <a:buClr>
                <a:schemeClr val="dk1"/>
              </a:buClr>
              <a:buSzPts val="1400"/>
              <a:buFont typeface="Arial"/>
              <a:buNone/>
            </a:pPr>
            <a:endParaRPr sz="2300" dirty="0">
              <a:solidFill>
                <a:schemeClr val="lt1"/>
              </a:solidFill>
            </a:endParaRPr>
          </a:p>
          <a:p>
            <a:pPr marL="114300" lvl="0" algn="l" rtl="0">
              <a:spcBef>
                <a:spcPts val="0"/>
              </a:spcBef>
              <a:spcAft>
                <a:spcPts val="0"/>
              </a:spcAft>
              <a:buClr>
                <a:schemeClr val="dk1"/>
              </a:buClr>
              <a:buSzPts val="1800"/>
            </a:pPr>
            <a:r>
              <a:rPr lang="en" sz="1800" dirty="0">
                <a:solidFill>
                  <a:schemeClr val="dk1"/>
                </a:solidFill>
              </a:rPr>
              <a:t>Enzyme in</a:t>
            </a:r>
            <a:r>
              <a:rPr lang="en" sz="1800" u="sng" dirty="0">
                <a:solidFill>
                  <a:schemeClr val="dk1"/>
                </a:solidFill>
              </a:rPr>
              <a:t>D</a:t>
            </a:r>
            <a:r>
              <a:rPr lang="en" sz="1800" dirty="0">
                <a:solidFill>
                  <a:schemeClr val="dk1"/>
                </a:solidFill>
              </a:rPr>
              <a:t>ucer</a:t>
            </a:r>
            <a:endParaRPr sz="1800" dirty="0">
              <a:solidFill>
                <a:schemeClr val="dk1"/>
              </a:solidFill>
            </a:endParaRPr>
          </a:p>
          <a:p>
            <a:pPr marL="914400" lvl="0" indent="-342900" algn="l" rtl="0">
              <a:spcBef>
                <a:spcPts val="0"/>
              </a:spcBef>
              <a:spcAft>
                <a:spcPts val="0"/>
              </a:spcAft>
              <a:buClr>
                <a:schemeClr val="dk1"/>
              </a:buClr>
              <a:buSzPts val="1800"/>
              <a:buChar char="●"/>
            </a:pPr>
            <a:r>
              <a:rPr lang="en" sz="1800" dirty="0">
                <a:solidFill>
                  <a:schemeClr val="dk1"/>
                </a:solidFill>
              </a:rPr>
              <a:t>Always check interactions with other medications!</a:t>
            </a:r>
            <a:endParaRPr sz="1800" dirty="0">
              <a:solidFill>
                <a:schemeClr val="dk1"/>
              </a:solidFill>
            </a:endParaRPr>
          </a:p>
          <a:p>
            <a:pPr marL="114300" lvl="0" algn="l" rtl="0">
              <a:spcBef>
                <a:spcPts val="1000"/>
              </a:spcBef>
              <a:spcAft>
                <a:spcPts val="0"/>
              </a:spcAft>
              <a:buClr>
                <a:schemeClr val="dk1"/>
              </a:buClr>
              <a:buSzPts val="1800"/>
            </a:pPr>
            <a:r>
              <a:rPr lang="en" sz="1800" dirty="0">
                <a:solidFill>
                  <a:schemeClr val="dk1"/>
                </a:solidFill>
              </a:rPr>
              <a:t>Antimanic </a:t>
            </a:r>
            <a:endParaRPr sz="1800" dirty="0">
              <a:solidFill>
                <a:schemeClr val="dk1"/>
              </a:solidFill>
            </a:endParaRPr>
          </a:p>
          <a:p>
            <a:pPr marL="914400" lvl="0" indent="-342900" algn="l" rtl="0">
              <a:spcBef>
                <a:spcPts val="0"/>
              </a:spcBef>
              <a:spcAft>
                <a:spcPts val="0"/>
              </a:spcAft>
              <a:buClr>
                <a:schemeClr val="dk1"/>
              </a:buClr>
              <a:buSzPts val="1800"/>
              <a:buChar char="●"/>
            </a:pPr>
            <a:r>
              <a:rPr lang="en" sz="1800" dirty="0">
                <a:solidFill>
                  <a:schemeClr val="dk1"/>
                </a:solidFill>
              </a:rPr>
              <a:t>2nd line to lithium, valproate, and antipsychotics</a:t>
            </a:r>
            <a:endParaRPr sz="1800" dirty="0">
              <a:solidFill>
                <a:schemeClr val="dk1"/>
              </a:solidFill>
            </a:endParaRPr>
          </a:p>
          <a:p>
            <a:pPr marL="114300" lvl="0" algn="l" rtl="0">
              <a:spcBef>
                <a:spcPts val="1000"/>
              </a:spcBef>
              <a:spcAft>
                <a:spcPts val="0"/>
              </a:spcAft>
              <a:buClr>
                <a:schemeClr val="dk1"/>
              </a:buClr>
              <a:buSzPts val="1800"/>
            </a:pPr>
            <a:r>
              <a:rPr lang="en" sz="1800" dirty="0">
                <a:solidFill>
                  <a:schemeClr val="dk1"/>
                </a:solidFill>
              </a:rPr>
              <a:t>Antiepileptic</a:t>
            </a:r>
            <a:endParaRPr sz="1800" dirty="0">
              <a:solidFill>
                <a:schemeClr val="dk1"/>
              </a:solidFill>
            </a:endParaRPr>
          </a:p>
          <a:p>
            <a:pPr marL="114300" lvl="0" algn="l" rtl="0">
              <a:spcBef>
                <a:spcPts val="1000"/>
              </a:spcBef>
              <a:spcAft>
                <a:spcPts val="0"/>
              </a:spcAft>
              <a:buClr>
                <a:schemeClr val="dk1"/>
              </a:buClr>
              <a:buSzPts val="1800"/>
            </a:pPr>
            <a:r>
              <a:rPr lang="en" sz="1800" dirty="0">
                <a:solidFill>
                  <a:schemeClr val="dk1"/>
                </a:solidFill>
              </a:rPr>
              <a:t>Health risks</a:t>
            </a:r>
            <a:endParaRPr sz="1800" dirty="0">
              <a:solidFill>
                <a:schemeClr val="dk1"/>
              </a:solidFill>
            </a:endParaRPr>
          </a:p>
          <a:p>
            <a:pPr marL="0" lvl="0" indent="0" algn="l" rtl="0">
              <a:spcBef>
                <a:spcPts val="1000"/>
              </a:spcBef>
              <a:spcAft>
                <a:spcPts val="0"/>
              </a:spcAft>
              <a:buNone/>
            </a:pPr>
            <a:endParaRPr sz="1800" dirty="0">
              <a:solidFill>
                <a:schemeClr val="dk1"/>
              </a:solidFill>
            </a:endParaRPr>
          </a:p>
          <a:p>
            <a:pPr marL="0" lvl="0" indent="0" algn="l" rtl="0">
              <a:spcBef>
                <a:spcPts val="1000"/>
              </a:spcBef>
              <a:spcAft>
                <a:spcPts val="0"/>
              </a:spcAft>
              <a:buNone/>
            </a:pPr>
            <a:endParaRPr sz="3500" dirty="0">
              <a:solidFill>
                <a:schemeClr val="dk1"/>
              </a:solidFill>
            </a:endParaRPr>
          </a:p>
          <a:p>
            <a:pPr marL="0" lvl="0" indent="0" algn="l" rtl="0">
              <a:spcBef>
                <a:spcPts val="0"/>
              </a:spcBef>
              <a:spcAft>
                <a:spcPts val="0"/>
              </a:spcAft>
              <a:buClr>
                <a:schemeClr val="dk1"/>
              </a:buClr>
              <a:buSzPts val="1400"/>
              <a:buFont typeface="Arial"/>
              <a:buNone/>
            </a:pPr>
            <a:endParaRPr sz="3500" dirty="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dirty="0"/>
          </a:p>
        </p:txBody>
      </p:sp>
      <p:pic>
        <p:nvPicPr>
          <p:cNvPr id="854" name="Google Shape;854;p68" descr="Resultado de imagen para tiger"/>
          <p:cNvPicPr preferRelativeResize="0"/>
          <p:nvPr/>
        </p:nvPicPr>
        <p:blipFill rotWithShape="1">
          <a:blip r:embed="rId3">
            <a:alphaModFix/>
          </a:blip>
          <a:srcRect/>
          <a:stretch/>
        </p:blipFill>
        <p:spPr>
          <a:xfrm rot="-312022" flipH="1">
            <a:off x="7444202" y="273801"/>
            <a:ext cx="1176060" cy="1154656"/>
          </a:xfrm>
          <a:prstGeom prst="rect">
            <a:avLst/>
          </a:prstGeom>
          <a:noFill/>
          <a:ln>
            <a:noFill/>
          </a:ln>
        </p:spPr>
      </p:pic>
      <p:sp>
        <p:nvSpPr>
          <p:cNvPr id="855" name="Google Shape;855;p68"/>
          <p:cNvSpPr/>
          <p:nvPr/>
        </p:nvSpPr>
        <p:spPr>
          <a:xfrm rot="10800000" flipH="1">
            <a:off x="763819" y="1079288"/>
            <a:ext cx="670200" cy="5142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6" name="Google Shape;856;p68" descr="clipped result image"/>
          <p:cNvPicPr preferRelativeResize="0"/>
          <p:nvPr/>
        </p:nvPicPr>
        <p:blipFill rotWithShape="1">
          <a:blip r:embed="rId4">
            <a:alphaModFix/>
          </a:blip>
          <a:srcRect/>
          <a:stretch/>
        </p:blipFill>
        <p:spPr>
          <a:xfrm>
            <a:off x="955054" y="1158449"/>
            <a:ext cx="287770" cy="285683"/>
          </a:xfrm>
          <a:prstGeom prst="rect">
            <a:avLst/>
          </a:prstGeom>
          <a:noFill/>
          <a:ln>
            <a:noFill/>
          </a:ln>
        </p:spPr>
      </p:pic>
    </p:spTree>
    <p:extLst>
      <p:ext uri="{BB962C8B-B14F-4D97-AF65-F5344CB8AC3E}">
        <p14:creationId xmlns:p14="http://schemas.microsoft.com/office/powerpoint/2010/main" val="272334759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68"/>
          <p:cNvSpPr/>
          <p:nvPr/>
        </p:nvSpPr>
        <p:spPr>
          <a:xfrm>
            <a:off x="1207" y="-15900"/>
            <a:ext cx="9144000" cy="76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8"/>
          <p:cNvSpPr txBox="1"/>
          <p:nvPr/>
        </p:nvSpPr>
        <p:spPr>
          <a:xfrm>
            <a:off x="1355825" y="363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3500" dirty="0">
                <a:solidFill>
                  <a:schemeClr val="lt1"/>
                </a:solidFill>
              </a:rPr>
              <a:t>Carbamazine (Tegretol)</a:t>
            </a:r>
            <a:endParaRPr sz="3500" dirty="0">
              <a:solidFill>
                <a:schemeClr val="lt1"/>
              </a:solidFill>
            </a:endParaRPr>
          </a:p>
          <a:p>
            <a:pPr marL="0" lvl="0" indent="0" algn="l" rtl="0">
              <a:spcBef>
                <a:spcPts val="0"/>
              </a:spcBef>
              <a:spcAft>
                <a:spcPts val="0"/>
              </a:spcAft>
              <a:buClr>
                <a:schemeClr val="dk1"/>
              </a:buClr>
              <a:buSzPts val="1400"/>
              <a:buFont typeface="Arial"/>
              <a:buNone/>
            </a:pPr>
            <a:endParaRPr sz="2300" dirty="0">
              <a:solidFill>
                <a:schemeClr val="lt1"/>
              </a:solidFill>
            </a:endParaRPr>
          </a:p>
          <a:p>
            <a:pPr marL="114300" lvl="0" algn="l" rtl="0">
              <a:spcBef>
                <a:spcPts val="0"/>
              </a:spcBef>
              <a:spcAft>
                <a:spcPts val="0"/>
              </a:spcAft>
              <a:buClr>
                <a:schemeClr val="dk1"/>
              </a:buClr>
              <a:buSzPts val="1800"/>
            </a:pPr>
            <a:r>
              <a:rPr lang="en" sz="1800" dirty="0">
                <a:solidFill>
                  <a:schemeClr val="dk1"/>
                </a:solidFill>
              </a:rPr>
              <a:t>Enzyme in</a:t>
            </a:r>
            <a:r>
              <a:rPr lang="en" sz="1800" u="sng" dirty="0">
                <a:solidFill>
                  <a:schemeClr val="dk1"/>
                </a:solidFill>
              </a:rPr>
              <a:t>D</a:t>
            </a:r>
            <a:r>
              <a:rPr lang="en" sz="1800" dirty="0">
                <a:solidFill>
                  <a:schemeClr val="dk1"/>
                </a:solidFill>
              </a:rPr>
              <a:t>ucer</a:t>
            </a:r>
            <a:endParaRPr sz="1800" dirty="0">
              <a:solidFill>
                <a:schemeClr val="dk1"/>
              </a:solidFill>
            </a:endParaRPr>
          </a:p>
          <a:p>
            <a:pPr marL="914400" lvl="0" indent="-342900" algn="l" rtl="0">
              <a:spcBef>
                <a:spcPts val="0"/>
              </a:spcBef>
              <a:spcAft>
                <a:spcPts val="0"/>
              </a:spcAft>
              <a:buClr>
                <a:schemeClr val="dk1"/>
              </a:buClr>
              <a:buSzPts val="1800"/>
              <a:buChar char="●"/>
            </a:pPr>
            <a:r>
              <a:rPr lang="en" sz="1800" dirty="0">
                <a:solidFill>
                  <a:schemeClr val="dk1"/>
                </a:solidFill>
              </a:rPr>
              <a:t>Always check interactions with other medications!</a:t>
            </a:r>
            <a:endParaRPr sz="1800" dirty="0">
              <a:solidFill>
                <a:schemeClr val="dk1"/>
              </a:solidFill>
            </a:endParaRPr>
          </a:p>
          <a:p>
            <a:pPr marL="114300" lvl="0" algn="l" rtl="0">
              <a:spcBef>
                <a:spcPts val="1000"/>
              </a:spcBef>
              <a:spcAft>
                <a:spcPts val="0"/>
              </a:spcAft>
              <a:buClr>
                <a:schemeClr val="dk1"/>
              </a:buClr>
              <a:buSzPts val="1800"/>
            </a:pPr>
            <a:r>
              <a:rPr lang="en" sz="1800" dirty="0">
                <a:solidFill>
                  <a:schemeClr val="dk1"/>
                </a:solidFill>
              </a:rPr>
              <a:t>Antimanic </a:t>
            </a:r>
            <a:endParaRPr sz="1800" dirty="0">
              <a:solidFill>
                <a:schemeClr val="dk1"/>
              </a:solidFill>
            </a:endParaRPr>
          </a:p>
          <a:p>
            <a:pPr marL="914400" lvl="0" indent="-342900" algn="l" rtl="0">
              <a:spcBef>
                <a:spcPts val="0"/>
              </a:spcBef>
              <a:spcAft>
                <a:spcPts val="0"/>
              </a:spcAft>
              <a:buClr>
                <a:schemeClr val="dk1"/>
              </a:buClr>
              <a:buSzPts val="1800"/>
              <a:buChar char="●"/>
            </a:pPr>
            <a:r>
              <a:rPr lang="en" sz="1800" dirty="0">
                <a:solidFill>
                  <a:schemeClr val="dk1"/>
                </a:solidFill>
              </a:rPr>
              <a:t>2nd line to lithium, valproate, and antipsychotics</a:t>
            </a:r>
            <a:endParaRPr sz="1800" dirty="0">
              <a:solidFill>
                <a:schemeClr val="dk1"/>
              </a:solidFill>
            </a:endParaRPr>
          </a:p>
          <a:p>
            <a:pPr marL="114300" lvl="0" algn="l" rtl="0">
              <a:spcBef>
                <a:spcPts val="1000"/>
              </a:spcBef>
              <a:spcAft>
                <a:spcPts val="0"/>
              </a:spcAft>
              <a:buClr>
                <a:schemeClr val="dk1"/>
              </a:buClr>
              <a:buSzPts val="1800"/>
            </a:pPr>
            <a:r>
              <a:rPr lang="en" sz="1800" dirty="0">
                <a:solidFill>
                  <a:schemeClr val="dk1"/>
                </a:solidFill>
              </a:rPr>
              <a:t>Antiepileptic</a:t>
            </a:r>
            <a:endParaRPr sz="1800" dirty="0">
              <a:solidFill>
                <a:schemeClr val="dk1"/>
              </a:solidFill>
            </a:endParaRPr>
          </a:p>
          <a:p>
            <a:pPr marL="114300" lvl="0" algn="l" rtl="0">
              <a:spcBef>
                <a:spcPts val="1000"/>
              </a:spcBef>
              <a:spcAft>
                <a:spcPts val="0"/>
              </a:spcAft>
              <a:buClr>
                <a:schemeClr val="dk1"/>
              </a:buClr>
              <a:buSzPts val="1800"/>
            </a:pPr>
            <a:r>
              <a:rPr lang="en" sz="1800" dirty="0">
                <a:solidFill>
                  <a:schemeClr val="dk1"/>
                </a:solidFill>
              </a:rPr>
              <a:t>Health risks</a:t>
            </a:r>
            <a:endParaRPr sz="1800" dirty="0">
              <a:solidFill>
                <a:schemeClr val="dk1"/>
              </a:solidFill>
            </a:endParaRPr>
          </a:p>
          <a:p>
            <a:pPr marL="114300" lvl="0" algn="l" rtl="0">
              <a:spcBef>
                <a:spcPts val="1000"/>
              </a:spcBef>
              <a:spcAft>
                <a:spcPts val="0"/>
              </a:spcAft>
              <a:buClr>
                <a:schemeClr val="dk1"/>
              </a:buClr>
              <a:buSzPts val="1800"/>
            </a:pPr>
            <a:r>
              <a:rPr lang="en" sz="1800" dirty="0">
                <a:solidFill>
                  <a:schemeClr val="dk1"/>
                </a:solidFill>
              </a:rPr>
              <a:t>Effective for neuropathic pain</a:t>
            </a:r>
            <a:endParaRPr sz="1800" dirty="0">
              <a:solidFill>
                <a:schemeClr val="dk1"/>
              </a:solidFill>
            </a:endParaRPr>
          </a:p>
          <a:p>
            <a:pPr marL="0" lvl="0" indent="0" algn="l" rtl="0">
              <a:spcBef>
                <a:spcPts val="1000"/>
              </a:spcBef>
              <a:spcAft>
                <a:spcPts val="0"/>
              </a:spcAft>
              <a:buNone/>
            </a:pPr>
            <a:endParaRPr sz="1800" dirty="0">
              <a:solidFill>
                <a:schemeClr val="dk1"/>
              </a:solidFill>
            </a:endParaRPr>
          </a:p>
          <a:p>
            <a:pPr marL="0" lvl="0" indent="0" algn="l" rtl="0">
              <a:spcBef>
                <a:spcPts val="1000"/>
              </a:spcBef>
              <a:spcAft>
                <a:spcPts val="0"/>
              </a:spcAft>
              <a:buNone/>
            </a:pPr>
            <a:endParaRPr sz="3500" dirty="0">
              <a:solidFill>
                <a:schemeClr val="dk1"/>
              </a:solidFill>
            </a:endParaRPr>
          </a:p>
          <a:p>
            <a:pPr marL="0" lvl="0" indent="0" algn="l" rtl="0">
              <a:spcBef>
                <a:spcPts val="0"/>
              </a:spcBef>
              <a:spcAft>
                <a:spcPts val="0"/>
              </a:spcAft>
              <a:buClr>
                <a:schemeClr val="dk1"/>
              </a:buClr>
              <a:buSzPts val="1400"/>
              <a:buFont typeface="Arial"/>
              <a:buNone/>
            </a:pPr>
            <a:endParaRPr sz="3500" dirty="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dirty="0"/>
          </a:p>
        </p:txBody>
      </p:sp>
      <p:pic>
        <p:nvPicPr>
          <p:cNvPr id="854" name="Google Shape;854;p68" descr="Resultado de imagen para tiger"/>
          <p:cNvPicPr preferRelativeResize="0"/>
          <p:nvPr/>
        </p:nvPicPr>
        <p:blipFill rotWithShape="1">
          <a:blip r:embed="rId3">
            <a:alphaModFix/>
          </a:blip>
          <a:srcRect/>
          <a:stretch/>
        </p:blipFill>
        <p:spPr>
          <a:xfrm rot="-312022" flipH="1">
            <a:off x="7444202" y="273801"/>
            <a:ext cx="1176060" cy="1154656"/>
          </a:xfrm>
          <a:prstGeom prst="rect">
            <a:avLst/>
          </a:prstGeom>
          <a:noFill/>
          <a:ln>
            <a:noFill/>
          </a:ln>
        </p:spPr>
      </p:pic>
      <p:sp>
        <p:nvSpPr>
          <p:cNvPr id="855" name="Google Shape;855;p68"/>
          <p:cNvSpPr/>
          <p:nvPr/>
        </p:nvSpPr>
        <p:spPr>
          <a:xfrm rot="10800000" flipH="1">
            <a:off x="763819" y="1079288"/>
            <a:ext cx="670200" cy="5142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6" name="Google Shape;856;p68" descr="clipped result image"/>
          <p:cNvPicPr preferRelativeResize="0"/>
          <p:nvPr/>
        </p:nvPicPr>
        <p:blipFill rotWithShape="1">
          <a:blip r:embed="rId4">
            <a:alphaModFix/>
          </a:blip>
          <a:srcRect/>
          <a:stretch/>
        </p:blipFill>
        <p:spPr>
          <a:xfrm>
            <a:off x="955054" y="1158449"/>
            <a:ext cx="287770" cy="285683"/>
          </a:xfrm>
          <a:prstGeom prst="rect">
            <a:avLst/>
          </a:prstGeom>
          <a:noFill/>
          <a:ln>
            <a:noFill/>
          </a:ln>
        </p:spPr>
      </p:pic>
    </p:spTree>
    <p:extLst>
      <p:ext uri="{BB962C8B-B14F-4D97-AF65-F5344CB8AC3E}">
        <p14:creationId xmlns:p14="http://schemas.microsoft.com/office/powerpoint/2010/main" val="165025629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68"/>
          <p:cNvSpPr/>
          <p:nvPr/>
        </p:nvSpPr>
        <p:spPr>
          <a:xfrm>
            <a:off x="1207" y="-15900"/>
            <a:ext cx="9144000" cy="76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8"/>
          <p:cNvSpPr txBox="1"/>
          <p:nvPr/>
        </p:nvSpPr>
        <p:spPr>
          <a:xfrm>
            <a:off x="1355825" y="363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3500" dirty="0">
                <a:solidFill>
                  <a:schemeClr val="lt1"/>
                </a:solidFill>
              </a:rPr>
              <a:t>Carbamazine (Tegretol)</a:t>
            </a:r>
            <a:endParaRPr sz="3500" dirty="0">
              <a:solidFill>
                <a:schemeClr val="lt1"/>
              </a:solidFill>
            </a:endParaRPr>
          </a:p>
          <a:p>
            <a:pPr marL="0" lvl="0" indent="0" algn="l" rtl="0">
              <a:spcBef>
                <a:spcPts val="0"/>
              </a:spcBef>
              <a:spcAft>
                <a:spcPts val="0"/>
              </a:spcAft>
              <a:buClr>
                <a:schemeClr val="dk1"/>
              </a:buClr>
              <a:buSzPts val="1400"/>
              <a:buFont typeface="Arial"/>
              <a:buNone/>
            </a:pPr>
            <a:endParaRPr sz="2300" dirty="0">
              <a:solidFill>
                <a:schemeClr val="lt1"/>
              </a:solidFill>
            </a:endParaRPr>
          </a:p>
          <a:p>
            <a:pPr marL="114300" lvl="0" algn="l" rtl="0">
              <a:spcBef>
                <a:spcPts val="0"/>
              </a:spcBef>
              <a:spcAft>
                <a:spcPts val="0"/>
              </a:spcAft>
              <a:buClr>
                <a:schemeClr val="dk1"/>
              </a:buClr>
              <a:buSzPts val="1800"/>
            </a:pPr>
            <a:r>
              <a:rPr lang="en" sz="1800" dirty="0">
                <a:solidFill>
                  <a:schemeClr val="dk1"/>
                </a:solidFill>
              </a:rPr>
              <a:t>Enzyme in</a:t>
            </a:r>
            <a:r>
              <a:rPr lang="en" sz="1800" u="sng" dirty="0">
                <a:solidFill>
                  <a:schemeClr val="dk1"/>
                </a:solidFill>
              </a:rPr>
              <a:t>D</a:t>
            </a:r>
            <a:r>
              <a:rPr lang="en" sz="1800" dirty="0">
                <a:solidFill>
                  <a:schemeClr val="dk1"/>
                </a:solidFill>
              </a:rPr>
              <a:t>ucer</a:t>
            </a:r>
            <a:endParaRPr sz="1800" dirty="0">
              <a:solidFill>
                <a:schemeClr val="dk1"/>
              </a:solidFill>
            </a:endParaRPr>
          </a:p>
          <a:p>
            <a:pPr marL="914400" lvl="0" indent="-342900" algn="l" rtl="0">
              <a:spcBef>
                <a:spcPts val="0"/>
              </a:spcBef>
              <a:spcAft>
                <a:spcPts val="0"/>
              </a:spcAft>
              <a:buClr>
                <a:schemeClr val="dk1"/>
              </a:buClr>
              <a:buSzPts val="1800"/>
              <a:buChar char="●"/>
            </a:pPr>
            <a:r>
              <a:rPr lang="en" sz="1800" dirty="0">
                <a:solidFill>
                  <a:schemeClr val="dk1"/>
                </a:solidFill>
              </a:rPr>
              <a:t>Always check interactions with other medications!</a:t>
            </a:r>
            <a:endParaRPr sz="1800" dirty="0">
              <a:solidFill>
                <a:schemeClr val="dk1"/>
              </a:solidFill>
            </a:endParaRPr>
          </a:p>
          <a:p>
            <a:pPr marL="114300" lvl="0" algn="l" rtl="0">
              <a:spcBef>
                <a:spcPts val="1000"/>
              </a:spcBef>
              <a:spcAft>
                <a:spcPts val="0"/>
              </a:spcAft>
              <a:buClr>
                <a:schemeClr val="dk1"/>
              </a:buClr>
              <a:buSzPts val="1800"/>
            </a:pPr>
            <a:r>
              <a:rPr lang="en" sz="1800" dirty="0">
                <a:solidFill>
                  <a:schemeClr val="dk1"/>
                </a:solidFill>
              </a:rPr>
              <a:t>Antimanic </a:t>
            </a:r>
            <a:endParaRPr sz="1800" dirty="0">
              <a:solidFill>
                <a:schemeClr val="dk1"/>
              </a:solidFill>
            </a:endParaRPr>
          </a:p>
          <a:p>
            <a:pPr marL="914400" lvl="0" indent="-342900" algn="l" rtl="0">
              <a:spcBef>
                <a:spcPts val="0"/>
              </a:spcBef>
              <a:spcAft>
                <a:spcPts val="0"/>
              </a:spcAft>
              <a:buClr>
                <a:schemeClr val="dk1"/>
              </a:buClr>
              <a:buSzPts val="1800"/>
              <a:buChar char="●"/>
            </a:pPr>
            <a:r>
              <a:rPr lang="en" sz="1800" dirty="0">
                <a:solidFill>
                  <a:schemeClr val="dk1"/>
                </a:solidFill>
              </a:rPr>
              <a:t>2nd line to lithium, valproate, and antipsychotics</a:t>
            </a:r>
            <a:endParaRPr sz="1800" dirty="0">
              <a:solidFill>
                <a:schemeClr val="dk1"/>
              </a:solidFill>
            </a:endParaRPr>
          </a:p>
          <a:p>
            <a:pPr marL="114300" lvl="0" algn="l" rtl="0">
              <a:spcBef>
                <a:spcPts val="1000"/>
              </a:spcBef>
              <a:spcAft>
                <a:spcPts val="0"/>
              </a:spcAft>
              <a:buClr>
                <a:schemeClr val="dk1"/>
              </a:buClr>
              <a:buSzPts val="1800"/>
            </a:pPr>
            <a:r>
              <a:rPr lang="en" sz="1800" dirty="0">
                <a:solidFill>
                  <a:schemeClr val="dk1"/>
                </a:solidFill>
              </a:rPr>
              <a:t>Antiepileptic</a:t>
            </a:r>
            <a:endParaRPr sz="1800" dirty="0">
              <a:solidFill>
                <a:schemeClr val="dk1"/>
              </a:solidFill>
            </a:endParaRPr>
          </a:p>
          <a:p>
            <a:pPr marL="114300" lvl="0" algn="l" rtl="0">
              <a:spcBef>
                <a:spcPts val="1000"/>
              </a:spcBef>
              <a:spcAft>
                <a:spcPts val="0"/>
              </a:spcAft>
              <a:buClr>
                <a:schemeClr val="dk1"/>
              </a:buClr>
              <a:buSzPts val="1800"/>
            </a:pPr>
            <a:r>
              <a:rPr lang="en" sz="1800" dirty="0">
                <a:solidFill>
                  <a:schemeClr val="dk1"/>
                </a:solidFill>
              </a:rPr>
              <a:t>Health risks</a:t>
            </a:r>
            <a:endParaRPr sz="1800" dirty="0">
              <a:solidFill>
                <a:schemeClr val="dk1"/>
              </a:solidFill>
            </a:endParaRPr>
          </a:p>
          <a:p>
            <a:pPr marL="114300" lvl="0" algn="l" rtl="0">
              <a:spcBef>
                <a:spcPts val="1000"/>
              </a:spcBef>
              <a:spcAft>
                <a:spcPts val="0"/>
              </a:spcAft>
              <a:buClr>
                <a:schemeClr val="dk1"/>
              </a:buClr>
              <a:buSzPts val="1800"/>
            </a:pPr>
            <a:r>
              <a:rPr lang="en" sz="1800" dirty="0">
                <a:solidFill>
                  <a:schemeClr val="dk1"/>
                </a:solidFill>
              </a:rPr>
              <a:t>Effective for neuropathic pain</a:t>
            </a:r>
            <a:endParaRPr sz="1800" dirty="0">
              <a:solidFill>
                <a:schemeClr val="dk1"/>
              </a:solidFill>
            </a:endParaRPr>
          </a:p>
          <a:p>
            <a:pPr marL="114300" lvl="0" algn="l" rtl="0">
              <a:spcBef>
                <a:spcPts val="1000"/>
              </a:spcBef>
              <a:spcAft>
                <a:spcPts val="0"/>
              </a:spcAft>
              <a:buClr>
                <a:schemeClr val="dk1"/>
              </a:buClr>
              <a:buSzPts val="1800"/>
            </a:pPr>
            <a:r>
              <a:rPr lang="en" sz="1800" dirty="0">
                <a:solidFill>
                  <a:schemeClr val="dk1"/>
                </a:solidFill>
              </a:rPr>
              <a:t>Monitor serum levels if used for seizures (optional for bipolar)</a:t>
            </a:r>
            <a:endParaRPr sz="1800" dirty="0">
              <a:solidFill>
                <a:schemeClr val="dk1"/>
              </a:solidFill>
            </a:endParaRPr>
          </a:p>
          <a:p>
            <a:pPr marL="0" lvl="0" indent="0" algn="l" rtl="0">
              <a:spcBef>
                <a:spcPts val="1000"/>
              </a:spcBef>
              <a:spcAft>
                <a:spcPts val="0"/>
              </a:spcAft>
              <a:buNone/>
            </a:pPr>
            <a:endParaRPr sz="1800" dirty="0">
              <a:solidFill>
                <a:schemeClr val="dk1"/>
              </a:solidFill>
            </a:endParaRPr>
          </a:p>
          <a:p>
            <a:pPr marL="0" lvl="0" indent="0" algn="l" rtl="0">
              <a:spcBef>
                <a:spcPts val="1000"/>
              </a:spcBef>
              <a:spcAft>
                <a:spcPts val="0"/>
              </a:spcAft>
              <a:buNone/>
            </a:pPr>
            <a:endParaRPr sz="3500" dirty="0">
              <a:solidFill>
                <a:schemeClr val="dk1"/>
              </a:solidFill>
            </a:endParaRPr>
          </a:p>
          <a:p>
            <a:pPr marL="0" lvl="0" indent="0" algn="l" rtl="0">
              <a:spcBef>
                <a:spcPts val="0"/>
              </a:spcBef>
              <a:spcAft>
                <a:spcPts val="0"/>
              </a:spcAft>
              <a:buClr>
                <a:schemeClr val="dk1"/>
              </a:buClr>
              <a:buSzPts val="1400"/>
              <a:buFont typeface="Arial"/>
              <a:buNone/>
            </a:pPr>
            <a:endParaRPr sz="3500" dirty="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3500" dirty="0"/>
          </a:p>
        </p:txBody>
      </p:sp>
      <p:pic>
        <p:nvPicPr>
          <p:cNvPr id="854" name="Google Shape;854;p68" descr="Resultado de imagen para tiger"/>
          <p:cNvPicPr preferRelativeResize="0"/>
          <p:nvPr/>
        </p:nvPicPr>
        <p:blipFill rotWithShape="1">
          <a:blip r:embed="rId3">
            <a:alphaModFix/>
          </a:blip>
          <a:srcRect/>
          <a:stretch/>
        </p:blipFill>
        <p:spPr>
          <a:xfrm rot="-312022" flipH="1">
            <a:off x="7444202" y="273801"/>
            <a:ext cx="1176060" cy="1154656"/>
          </a:xfrm>
          <a:prstGeom prst="rect">
            <a:avLst/>
          </a:prstGeom>
          <a:noFill/>
          <a:ln>
            <a:noFill/>
          </a:ln>
        </p:spPr>
      </p:pic>
      <p:sp>
        <p:nvSpPr>
          <p:cNvPr id="855" name="Google Shape;855;p68"/>
          <p:cNvSpPr/>
          <p:nvPr/>
        </p:nvSpPr>
        <p:spPr>
          <a:xfrm rot="10800000" flipH="1">
            <a:off x="763819" y="1079288"/>
            <a:ext cx="670200" cy="5142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6" name="Google Shape;856;p68" descr="clipped result image"/>
          <p:cNvPicPr preferRelativeResize="0"/>
          <p:nvPr/>
        </p:nvPicPr>
        <p:blipFill rotWithShape="1">
          <a:blip r:embed="rId4">
            <a:alphaModFix/>
          </a:blip>
          <a:srcRect/>
          <a:stretch/>
        </p:blipFill>
        <p:spPr>
          <a:xfrm>
            <a:off x="955054" y="1158449"/>
            <a:ext cx="287770" cy="285683"/>
          </a:xfrm>
          <a:prstGeom prst="rect">
            <a:avLst/>
          </a:prstGeom>
          <a:noFill/>
          <a:ln>
            <a:noFill/>
          </a:ln>
        </p:spPr>
      </p:pic>
    </p:spTree>
    <p:extLst>
      <p:ext uri="{BB962C8B-B14F-4D97-AF65-F5344CB8AC3E}">
        <p14:creationId xmlns:p14="http://schemas.microsoft.com/office/powerpoint/2010/main" val="270125466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69"/>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69"/>
          <p:cNvSpPr/>
          <p:nvPr/>
        </p:nvSpPr>
        <p:spPr>
          <a:xfrm rot="211287" flipH="1">
            <a:off x="6998405" y="1601123"/>
            <a:ext cx="39074" cy="2885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69"/>
          <p:cNvSpPr txBox="1"/>
          <p:nvPr/>
        </p:nvSpPr>
        <p:spPr>
          <a:xfrm>
            <a:off x="3135209" y="-34413"/>
            <a:ext cx="29646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200" b="0" i="0" u="none" strike="noStrike" cap="none">
                <a:solidFill>
                  <a:srgbClr val="000000"/>
                </a:solidFill>
                <a:highlight>
                  <a:schemeClr val="accent6"/>
                </a:highlight>
                <a:latin typeface="Arial"/>
                <a:ea typeface="Arial"/>
                <a:cs typeface="Arial"/>
                <a:sym typeface="Arial"/>
              </a:rPr>
              <a:t>Risks of CBZ:</a:t>
            </a:r>
            <a:endParaRPr sz="2200" b="0" i="0" u="none" strike="noStrike" cap="none">
              <a:solidFill>
                <a:srgbClr val="000000"/>
              </a:solidFill>
              <a:highlight>
                <a:schemeClr val="accent6"/>
              </a:highlight>
              <a:latin typeface="Arial"/>
              <a:ea typeface="Arial"/>
              <a:cs typeface="Arial"/>
              <a:sym typeface="Arial"/>
            </a:endParaRPr>
          </a:p>
        </p:txBody>
      </p:sp>
      <p:cxnSp>
        <p:nvCxnSpPr>
          <p:cNvPr id="864" name="Google Shape;864;p69"/>
          <p:cNvCxnSpPr/>
          <p:nvPr/>
        </p:nvCxnSpPr>
        <p:spPr>
          <a:xfrm>
            <a:off x="6876807" y="339559"/>
            <a:ext cx="0" cy="1452600"/>
          </a:xfrm>
          <a:prstGeom prst="straightConnector1">
            <a:avLst/>
          </a:prstGeom>
          <a:noFill/>
          <a:ln w="9525" cap="flat" cmpd="sng">
            <a:solidFill>
              <a:srgbClr val="595959"/>
            </a:solidFill>
            <a:prstDash val="solid"/>
            <a:round/>
            <a:headEnd type="none" w="sm" len="sm"/>
            <a:tailEnd type="triangle" w="med" len="med"/>
          </a:ln>
        </p:spPr>
      </p:cxnSp>
      <p:sp>
        <p:nvSpPr>
          <p:cNvPr id="865" name="Google Shape;865;p69"/>
          <p:cNvSpPr txBox="1"/>
          <p:nvPr/>
        </p:nvSpPr>
        <p:spPr>
          <a:xfrm>
            <a:off x="6591515" y="-39174"/>
            <a:ext cx="1858200" cy="384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hyponatremia</a:t>
            </a:r>
            <a:endParaRPr sz="1800" b="0" i="0" u="none" strike="noStrike" cap="none">
              <a:solidFill>
                <a:srgbClr val="000000"/>
              </a:solidFill>
              <a:latin typeface="Arial"/>
              <a:ea typeface="Arial"/>
              <a:cs typeface="Arial"/>
              <a:sym typeface="Arial"/>
            </a:endParaRPr>
          </a:p>
        </p:txBody>
      </p:sp>
      <p:cxnSp>
        <p:nvCxnSpPr>
          <p:cNvPr id="866" name="Google Shape;866;p69"/>
          <p:cNvCxnSpPr/>
          <p:nvPr/>
        </p:nvCxnSpPr>
        <p:spPr>
          <a:xfrm rot="10800000">
            <a:off x="6288571" y="3342770"/>
            <a:ext cx="0" cy="1463700"/>
          </a:xfrm>
          <a:prstGeom prst="straightConnector1">
            <a:avLst/>
          </a:prstGeom>
          <a:noFill/>
          <a:ln w="9525" cap="flat" cmpd="sng">
            <a:solidFill>
              <a:srgbClr val="595959"/>
            </a:solidFill>
            <a:prstDash val="solid"/>
            <a:round/>
            <a:headEnd type="none" w="sm" len="sm"/>
            <a:tailEnd type="triangle" w="med" len="med"/>
          </a:ln>
        </p:spPr>
      </p:cxnSp>
      <p:sp>
        <p:nvSpPr>
          <p:cNvPr id="867" name="Google Shape;867;p69"/>
          <p:cNvSpPr txBox="1"/>
          <p:nvPr/>
        </p:nvSpPr>
        <p:spPr>
          <a:xfrm>
            <a:off x="4939584" y="4711282"/>
            <a:ext cx="22668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hepatotoxicity</a:t>
            </a:r>
            <a:endParaRPr sz="1800" b="0" i="0" u="none" strike="noStrike" cap="none">
              <a:solidFill>
                <a:srgbClr val="000000"/>
              </a:solidFill>
              <a:latin typeface="Arial"/>
              <a:ea typeface="Arial"/>
              <a:cs typeface="Arial"/>
              <a:sym typeface="Arial"/>
            </a:endParaRPr>
          </a:p>
        </p:txBody>
      </p:sp>
      <p:pic>
        <p:nvPicPr>
          <p:cNvPr id="868" name="Google Shape;868;p69" descr="clipped result image"/>
          <p:cNvPicPr preferRelativeResize="0"/>
          <p:nvPr/>
        </p:nvPicPr>
        <p:blipFill rotWithShape="1">
          <a:blip r:embed="rId3">
            <a:alphaModFix/>
          </a:blip>
          <a:srcRect/>
          <a:stretch/>
        </p:blipFill>
        <p:spPr>
          <a:xfrm rot="1365158">
            <a:off x="4708571" y="2538289"/>
            <a:ext cx="518326" cy="718054"/>
          </a:xfrm>
          <a:prstGeom prst="rect">
            <a:avLst/>
          </a:prstGeom>
          <a:noFill/>
          <a:ln>
            <a:noFill/>
          </a:ln>
        </p:spPr>
      </p:pic>
      <p:pic>
        <p:nvPicPr>
          <p:cNvPr id="869" name="Google Shape;869;p69" descr="clipped result image"/>
          <p:cNvPicPr preferRelativeResize="0"/>
          <p:nvPr/>
        </p:nvPicPr>
        <p:blipFill rotWithShape="1">
          <a:blip r:embed="rId3">
            <a:alphaModFix/>
          </a:blip>
          <a:srcRect/>
          <a:stretch/>
        </p:blipFill>
        <p:spPr>
          <a:xfrm rot="1365158">
            <a:off x="4723452" y="3092007"/>
            <a:ext cx="518326" cy="718054"/>
          </a:xfrm>
          <a:prstGeom prst="rect">
            <a:avLst/>
          </a:prstGeom>
          <a:noFill/>
          <a:ln>
            <a:noFill/>
          </a:ln>
        </p:spPr>
      </p:pic>
      <p:cxnSp>
        <p:nvCxnSpPr>
          <p:cNvPr id="870" name="Google Shape;870;p69"/>
          <p:cNvCxnSpPr/>
          <p:nvPr/>
        </p:nvCxnSpPr>
        <p:spPr>
          <a:xfrm rot="10800000">
            <a:off x="4442676" y="592566"/>
            <a:ext cx="0" cy="3952500"/>
          </a:xfrm>
          <a:prstGeom prst="straightConnector1">
            <a:avLst/>
          </a:prstGeom>
          <a:noFill/>
          <a:ln w="38100" cap="flat" cmpd="sng">
            <a:solidFill>
              <a:srgbClr val="595959"/>
            </a:solidFill>
            <a:prstDash val="solid"/>
            <a:round/>
            <a:headEnd type="none" w="sm" len="sm"/>
            <a:tailEnd type="none" w="sm" len="sm"/>
          </a:ln>
        </p:spPr>
      </p:cxnSp>
      <p:cxnSp>
        <p:nvCxnSpPr>
          <p:cNvPr id="871" name="Google Shape;871;p69"/>
          <p:cNvCxnSpPr/>
          <p:nvPr/>
        </p:nvCxnSpPr>
        <p:spPr>
          <a:xfrm rot="10800000">
            <a:off x="6584133" y="606496"/>
            <a:ext cx="2089800" cy="0"/>
          </a:xfrm>
          <a:prstGeom prst="straightConnector1">
            <a:avLst/>
          </a:prstGeom>
          <a:noFill/>
          <a:ln w="38100" cap="flat" cmpd="sng">
            <a:solidFill>
              <a:srgbClr val="595959"/>
            </a:solidFill>
            <a:prstDash val="solid"/>
            <a:round/>
            <a:headEnd type="none" w="sm" len="sm"/>
            <a:tailEnd type="none" w="sm" len="sm"/>
          </a:ln>
        </p:spPr>
      </p:cxnSp>
      <p:cxnSp>
        <p:nvCxnSpPr>
          <p:cNvPr id="872" name="Google Shape;872;p69"/>
          <p:cNvCxnSpPr/>
          <p:nvPr/>
        </p:nvCxnSpPr>
        <p:spPr>
          <a:xfrm rot="10800000">
            <a:off x="5463231" y="1514895"/>
            <a:ext cx="2048100" cy="0"/>
          </a:xfrm>
          <a:prstGeom prst="straightConnector1">
            <a:avLst/>
          </a:prstGeom>
          <a:noFill/>
          <a:ln w="38100" cap="flat" cmpd="sng">
            <a:solidFill>
              <a:srgbClr val="595959"/>
            </a:solidFill>
            <a:prstDash val="solid"/>
            <a:round/>
            <a:headEnd type="none" w="sm" len="sm"/>
            <a:tailEnd type="none" w="sm" len="sm"/>
          </a:ln>
        </p:spPr>
      </p:cxnSp>
      <p:cxnSp>
        <p:nvCxnSpPr>
          <p:cNvPr id="873" name="Google Shape;873;p69"/>
          <p:cNvCxnSpPr/>
          <p:nvPr/>
        </p:nvCxnSpPr>
        <p:spPr>
          <a:xfrm rot="10800000">
            <a:off x="5483617" y="2498130"/>
            <a:ext cx="999300" cy="0"/>
          </a:xfrm>
          <a:prstGeom prst="straightConnector1">
            <a:avLst/>
          </a:prstGeom>
          <a:noFill/>
          <a:ln w="38100" cap="flat" cmpd="sng">
            <a:solidFill>
              <a:srgbClr val="595959"/>
            </a:solidFill>
            <a:prstDash val="solid"/>
            <a:round/>
            <a:headEnd type="none" w="sm" len="sm"/>
            <a:tailEnd type="none" w="sm" len="sm"/>
          </a:ln>
        </p:spPr>
      </p:cxnSp>
      <p:cxnSp>
        <p:nvCxnSpPr>
          <p:cNvPr id="874" name="Google Shape;874;p69"/>
          <p:cNvCxnSpPr/>
          <p:nvPr/>
        </p:nvCxnSpPr>
        <p:spPr>
          <a:xfrm rot="10800000">
            <a:off x="5487416" y="2484528"/>
            <a:ext cx="0" cy="983400"/>
          </a:xfrm>
          <a:prstGeom prst="straightConnector1">
            <a:avLst/>
          </a:prstGeom>
          <a:noFill/>
          <a:ln w="38100" cap="flat" cmpd="sng">
            <a:solidFill>
              <a:srgbClr val="595959"/>
            </a:solidFill>
            <a:prstDash val="solid"/>
            <a:round/>
            <a:headEnd type="none" w="sm" len="sm"/>
            <a:tailEnd type="none" w="sm" len="sm"/>
          </a:ln>
        </p:spPr>
      </p:cxnSp>
      <p:cxnSp>
        <p:nvCxnSpPr>
          <p:cNvPr id="875" name="Google Shape;875;p69"/>
          <p:cNvCxnSpPr/>
          <p:nvPr/>
        </p:nvCxnSpPr>
        <p:spPr>
          <a:xfrm rot="10800000">
            <a:off x="5483200" y="624034"/>
            <a:ext cx="0" cy="907500"/>
          </a:xfrm>
          <a:prstGeom prst="straightConnector1">
            <a:avLst/>
          </a:prstGeom>
          <a:noFill/>
          <a:ln w="38100" cap="flat" cmpd="sng">
            <a:solidFill>
              <a:srgbClr val="595959"/>
            </a:solidFill>
            <a:prstDash val="solid"/>
            <a:round/>
            <a:headEnd type="none" w="sm" len="sm"/>
            <a:tailEnd type="none" w="sm" len="sm"/>
          </a:ln>
        </p:spPr>
      </p:cxnSp>
      <p:cxnSp>
        <p:nvCxnSpPr>
          <p:cNvPr id="876" name="Google Shape;876;p69"/>
          <p:cNvCxnSpPr/>
          <p:nvPr/>
        </p:nvCxnSpPr>
        <p:spPr>
          <a:xfrm>
            <a:off x="7520627" y="1495903"/>
            <a:ext cx="0" cy="1045500"/>
          </a:xfrm>
          <a:prstGeom prst="straightConnector1">
            <a:avLst/>
          </a:prstGeom>
          <a:noFill/>
          <a:ln w="38100" cap="flat" cmpd="sng">
            <a:solidFill>
              <a:srgbClr val="595959"/>
            </a:solidFill>
            <a:prstDash val="solid"/>
            <a:round/>
            <a:headEnd type="none" w="sm" len="sm"/>
            <a:tailEnd type="none" w="sm" len="sm"/>
          </a:ln>
        </p:spPr>
      </p:cxnSp>
      <p:cxnSp>
        <p:nvCxnSpPr>
          <p:cNvPr id="877" name="Google Shape;877;p69"/>
          <p:cNvCxnSpPr/>
          <p:nvPr/>
        </p:nvCxnSpPr>
        <p:spPr>
          <a:xfrm rot="10800000">
            <a:off x="8655987" y="606687"/>
            <a:ext cx="0" cy="3952500"/>
          </a:xfrm>
          <a:prstGeom prst="straightConnector1">
            <a:avLst/>
          </a:prstGeom>
          <a:noFill/>
          <a:ln w="38100" cap="flat" cmpd="sng">
            <a:solidFill>
              <a:srgbClr val="595959"/>
            </a:solidFill>
            <a:prstDash val="solid"/>
            <a:round/>
            <a:headEnd type="none" w="sm" len="sm"/>
            <a:tailEnd type="none" w="sm" len="sm"/>
          </a:ln>
        </p:spPr>
      </p:cxnSp>
      <p:cxnSp>
        <p:nvCxnSpPr>
          <p:cNvPr id="878" name="Google Shape;878;p69"/>
          <p:cNvCxnSpPr/>
          <p:nvPr/>
        </p:nvCxnSpPr>
        <p:spPr>
          <a:xfrm rot="10800000">
            <a:off x="4426364" y="609212"/>
            <a:ext cx="1077900" cy="0"/>
          </a:xfrm>
          <a:prstGeom prst="straightConnector1">
            <a:avLst/>
          </a:prstGeom>
          <a:noFill/>
          <a:ln w="38100" cap="flat" cmpd="sng">
            <a:solidFill>
              <a:srgbClr val="595959"/>
            </a:solidFill>
            <a:prstDash val="solid"/>
            <a:round/>
            <a:headEnd type="none" w="sm" len="sm"/>
            <a:tailEnd type="none" w="sm" len="sm"/>
          </a:ln>
        </p:spPr>
      </p:cxnSp>
      <p:cxnSp>
        <p:nvCxnSpPr>
          <p:cNvPr id="879" name="Google Shape;879;p69"/>
          <p:cNvCxnSpPr/>
          <p:nvPr/>
        </p:nvCxnSpPr>
        <p:spPr>
          <a:xfrm rot="10800000">
            <a:off x="5561004" y="4547477"/>
            <a:ext cx="3102300" cy="0"/>
          </a:xfrm>
          <a:prstGeom prst="straightConnector1">
            <a:avLst/>
          </a:prstGeom>
          <a:noFill/>
          <a:ln w="38100" cap="flat" cmpd="sng">
            <a:solidFill>
              <a:srgbClr val="595959"/>
            </a:solidFill>
            <a:prstDash val="solid"/>
            <a:round/>
            <a:headEnd type="none" w="sm" len="sm"/>
            <a:tailEnd type="none" w="sm" len="sm"/>
          </a:ln>
        </p:spPr>
      </p:cxnSp>
      <p:cxnSp>
        <p:nvCxnSpPr>
          <p:cNvPr id="880" name="Google Shape;880;p69"/>
          <p:cNvCxnSpPr/>
          <p:nvPr/>
        </p:nvCxnSpPr>
        <p:spPr>
          <a:xfrm rot="10800000">
            <a:off x="5467993" y="3477453"/>
            <a:ext cx="2048100" cy="0"/>
          </a:xfrm>
          <a:prstGeom prst="straightConnector1">
            <a:avLst/>
          </a:prstGeom>
          <a:noFill/>
          <a:ln w="38100" cap="flat" cmpd="sng">
            <a:solidFill>
              <a:srgbClr val="595959"/>
            </a:solidFill>
            <a:prstDash val="solid"/>
            <a:round/>
            <a:headEnd type="none" w="sm" len="sm"/>
            <a:tailEnd type="none" w="sm" len="sm"/>
          </a:ln>
        </p:spPr>
      </p:cxnSp>
      <p:sp>
        <p:nvSpPr>
          <p:cNvPr id="881" name="Google Shape;881;p69"/>
          <p:cNvSpPr/>
          <p:nvPr/>
        </p:nvSpPr>
        <p:spPr>
          <a:xfrm flipH="1">
            <a:off x="6811727" y="748429"/>
            <a:ext cx="73500" cy="116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69"/>
          <p:cNvSpPr/>
          <p:nvPr/>
        </p:nvSpPr>
        <p:spPr>
          <a:xfrm rot="5031437" flipH="1">
            <a:off x="7387603" y="1335487"/>
            <a:ext cx="67286" cy="1274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83" name="Google Shape;883;p69" descr="Resultado de imagen para capsule png"/>
          <p:cNvPicPr preferRelativeResize="0"/>
          <p:nvPr/>
        </p:nvPicPr>
        <p:blipFill rotWithShape="1">
          <a:blip r:embed="rId4">
            <a:alphaModFix/>
          </a:blip>
          <a:srcRect/>
          <a:stretch/>
        </p:blipFill>
        <p:spPr>
          <a:xfrm>
            <a:off x="6655065" y="3808208"/>
            <a:ext cx="500315" cy="463910"/>
          </a:xfrm>
          <a:prstGeom prst="rect">
            <a:avLst/>
          </a:prstGeom>
          <a:noFill/>
          <a:ln>
            <a:noFill/>
          </a:ln>
        </p:spPr>
      </p:pic>
      <p:pic>
        <p:nvPicPr>
          <p:cNvPr id="884" name="Google Shape;884;p69" descr="Resultado de imagen para capsule png"/>
          <p:cNvPicPr preferRelativeResize="0"/>
          <p:nvPr/>
        </p:nvPicPr>
        <p:blipFill rotWithShape="1">
          <a:blip r:embed="rId5">
            <a:alphaModFix/>
          </a:blip>
          <a:srcRect/>
          <a:stretch/>
        </p:blipFill>
        <p:spPr>
          <a:xfrm>
            <a:off x="7662316" y="1566227"/>
            <a:ext cx="829630" cy="384623"/>
          </a:xfrm>
          <a:prstGeom prst="rect">
            <a:avLst/>
          </a:prstGeom>
          <a:noFill/>
          <a:ln>
            <a:noFill/>
          </a:ln>
        </p:spPr>
      </p:pic>
      <p:pic>
        <p:nvPicPr>
          <p:cNvPr id="885" name="Google Shape;885;p69" descr="Resultado de imagen para capsule png"/>
          <p:cNvPicPr preferRelativeResize="0"/>
          <p:nvPr/>
        </p:nvPicPr>
        <p:blipFill rotWithShape="1">
          <a:blip r:embed="rId6">
            <a:alphaModFix/>
          </a:blip>
          <a:srcRect/>
          <a:stretch/>
        </p:blipFill>
        <p:spPr>
          <a:xfrm>
            <a:off x="7706923" y="2349239"/>
            <a:ext cx="699523" cy="463904"/>
          </a:xfrm>
          <a:prstGeom prst="rect">
            <a:avLst/>
          </a:prstGeom>
          <a:noFill/>
          <a:ln>
            <a:noFill/>
          </a:ln>
        </p:spPr>
      </p:pic>
      <p:pic>
        <p:nvPicPr>
          <p:cNvPr id="886" name="Google Shape;886;p69" descr="Resultado de imagen para capsule png"/>
          <p:cNvPicPr preferRelativeResize="0"/>
          <p:nvPr/>
        </p:nvPicPr>
        <p:blipFill rotWithShape="1">
          <a:blip r:embed="rId7">
            <a:alphaModFix/>
          </a:blip>
          <a:srcRect r="-3231" b="52233"/>
          <a:stretch/>
        </p:blipFill>
        <p:spPr>
          <a:xfrm>
            <a:off x="7591258" y="3200013"/>
            <a:ext cx="856413" cy="369049"/>
          </a:xfrm>
          <a:prstGeom prst="rect">
            <a:avLst/>
          </a:prstGeom>
          <a:noFill/>
          <a:ln>
            <a:noFill/>
          </a:ln>
        </p:spPr>
      </p:pic>
      <p:pic>
        <p:nvPicPr>
          <p:cNvPr id="887" name="Google Shape;887;p69" descr="Resultado de imagen para red blood cell png"/>
          <p:cNvPicPr preferRelativeResize="0"/>
          <p:nvPr/>
        </p:nvPicPr>
        <p:blipFill rotWithShape="1">
          <a:blip r:embed="rId8">
            <a:alphaModFix/>
          </a:blip>
          <a:srcRect/>
          <a:stretch/>
        </p:blipFill>
        <p:spPr>
          <a:xfrm>
            <a:off x="4594408" y="1992251"/>
            <a:ext cx="699543" cy="540923"/>
          </a:xfrm>
          <a:prstGeom prst="rect">
            <a:avLst/>
          </a:prstGeom>
          <a:noFill/>
          <a:ln>
            <a:noFill/>
          </a:ln>
        </p:spPr>
      </p:pic>
      <p:pic>
        <p:nvPicPr>
          <p:cNvPr id="888" name="Google Shape;888;p69" descr="Resultado de imagen para red blood cell png"/>
          <p:cNvPicPr preferRelativeResize="0"/>
          <p:nvPr/>
        </p:nvPicPr>
        <p:blipFill rotWithShape="1">
          <a:blip r:embed="rId8">
            <a:alphaModFix/>
          </a:blip>
          <a:srcRect/>
          <a:stretch/>
        </p:blipFill>
        <p:spPr>
          <a:xfrm>
            <a:off x="4608500" y="1515096"/>
            <a:ext cx="699543" cy="540923"/>
          </a:xfrm>
          <a:prstGeom prst="rect">
            <a:avLst/>
          </a:prstGeom>
          <a:noFill/>
          <a:ln>
            <a:noFill/>
          </a:ln>
        </p:spPr>
      </p:pic>
      <p:pic>
        <p:nvPicPr>
          <p:cNvPr id="889" name="Google Shape;889;p69" descr="Resultado de imagen para liver png"/>
          <p:cNvPicPr preferRelativeResize="0"/>
          <p:nvPr/>
        </p:nvPicPr>
        <p:blipFill rotWithShape="1">
          <a:blip r:embed="rId9">
            <a:alphaModFix/>
          </a:blip>
          <a:srcRect/>
          <a:stretch/>
        </p:blipFill>
        <p:spPr>
          <a:xfrm>
            <a:off x="5991348" y="2646661"/>
            <a:ext cx="1061417" cy="689766"/>
          </a:xfrm>
          <a:prstGeom prst="rect">
            <a:avLst/>
          </a:prstGeom>
          <a:noFill/>
          <a:ln>
            <a:noFill/>
          </a:ln>
        </p:spPr>
      </p:pic>
      <p:pic>
        <p:nvPicPr>
          <p:cNvPr id="890" name="Google Shape;890;p69" descr="clipped result image"/>
          <p:cNvPicPr preferRelativeResize="0"/>
          <p:nvPr/>
        </p:nvPicPr>
        <p:blipFill rotWithShape="1">
          <a:blip r:embed="rId10">
            <a:alphaModFix/>
          </a:blip>
          <a:srcRect/>
          <a:stretch/>
        </p:blipFill>
        <p:spPr>
          <a:xfrm>
            <a:off x="4740197" y="3794368"/>
            <a:ext cx="612034" cy="545930"/>
          </a:xfrm>
          <a:prstGeom prst="rect">
            <a:avLst/>
          </a:prstGeom>
          <a:noFill/>
          <a:ln>
            <a:noFill/>
          </a:ln>
        </p:spPr>
      </p:pic>
      <p:pic>
        <p:nvPicPr>
          <p:cNvPr id="891" name="Google Shape;891;p69" descr="clipped result image"/>
          <p:cNvPicPr preferRelativeResize="0"/>
          <p:nvPr/>
        </p:nvPicPr>
        <p:blipFill rotWithShape="1">
          <a:blip r:embed="rId10">
            <a:alphaModFix/>
          </a:blip>
          <a:srcRect/>
          <a:stretch/>
        </p:blipFill>
        <p:spPr>
          <a:xfrm>
            <a:off x="5596680" y="3828382"/>
            <a:ext cx="612034" cy="545930"/>
          </a:xfrm>
          <a:prstGeom prst="rect">
            <a:avLst/>
          </a:prstGeom>
          <a:noFill/>
          <a:ln>
            <a:noFill/>
          </a:ln>
        </p:spPr>
      </p:pic>
      <p:sp>
        <p:nvSpPr>
          <p:cNvPr id="892" name="Google Shape;892;p69"/>
          <p:cNvSpPr txBox="1"/>
          <p:nvPr/>
        </p:nvSpPr>
        <p:spPr>
          <a:xfrm>
            <a:off x="3172994" y="824338"/>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a:t>t</a:t>
            </a:r>
            <a:r>
              <a:rPr lang="en" sz="1800" b="0" i="0" u="none" strike="noStrike" cap="none">
                <a:solidFill>
                  <a:srgbClr val="000000"/>
                </a:solidFill>
                <a:latin typeface="Arial"/>
                <a:ea typeface="Arial"/>
                <a:cs typeface="Arial"/>
                <a:sym typeface="Arial"/>
              </a:rPr>
              <a:t>erato-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genicity</a:t>
            </a:r>
            <a:endParaRPr sz="1800"/>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893" name="Google Shape;893;p69"/>
          <p:cNvSpPr txBox="1"/>
          <p:nvPr/>
        </p:nvSpPr>
        <p:spPr>
          <a:xfrm>
            <a:off x="3173000" y="3761736"/>
            <a:ext cx="12411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agranulo-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cytosis (rare)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894" name="Google Shape;894;p69"/>
          <p:cNvSpPr txBox="1"/>
          <p:nvPr/>
        </p:nvSpPr>
        <p:spPr>
          <a:xfrm>
            <a:off x="6947401" y="4468986"/>
            <a:ext cx="21195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reduced levels of many medications</a:t>
            </a:r>
            <a:endParaRPr sz="1800" b="0" i="0" u="none" strike="noStrike" cap="none">
              <a:solidFill>
                <a:srgbClr val="000000"/>
              </a:solidFill>
              <a:latin typeface="Arial"/>
              <a:ea typeface="Arial"/>
              <a:cs typeface="Arial"/>
              <a:sym typeface="Arial"/>
            </a:endParaRPr>
          </a:p>
        </p:txBody>
      </p:sp>
      <p:sp>
        <p:nvSpPr>
          <p:cNvPr id="895" name="Google Shape;895;p69"/>
          <p:cNvSpPr txBox="1"/>
          <p:nvPr/>
        </p:nvSpPr>
        <p:spPr>
          <a:xfrm>
            <a:off x="3178457" y="2711234"/>
            <a:ext cx="13986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decreased bone mineral density</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896" name="Google Shape;896;p69"/>
          <p:cNvSpPr/>
          <p:nvPr/>
        </p:nvSpPr>
        <p:spPr>
          <a:xfrm rot="211071" flipH="1">
            <a:off x="6822575" y="869400"/>
            <a:ext cx="73338" cy="36263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7" name="Google Shape;897;p69" descr="Resultado de imagen para capsule png"/>
          <p:cNvPicPr preferRelativeResize="0"/>
          <p:nvPr/>
        </p:nvPicPr>
        <p:blipFill rotWithShape="1">
          <a:blip r:embed="rId7">
            <a:alphaModFix/>
          </a:blip>
          <a:srcRect l="2704" t="56604"/>
          <a:stretch/>
        </p:blipFill>
        <p:spPr>
          <a:xfrm>
            <a:off x="7623069" y="3889997"/>
            <a:ext cx="807206" cy="335293"/>
          </a:xfrm>
          <a:prstGeom prst="rect">
            <a:avLst/>
          </a:prstGeom>
          <a:noFill/>
          <a:ln>
            <a:noFill/>
          </a:ln>
        </p:spPr>
      </p:pic>
      <p:pic>
        <p:nvPicPr>
          <p:cNvPr id="898" name="Google Shape;898;p69" descr="clipped result image"/>
          <p:cNvPicPr preferRelativeResize="0"/>
          <p:nvPr/>
        </p:nvPicPr>
        <p:blipFill rotWithShape="1">
          <a:blip r:embed="rId11">
            <a:alphaModFix/>
          </a:blip>
          <a:srcRect/>
          <a:stretch/>
        </p:blipFill>
        <p:spPr>
          <a:xfrm>
            <a:off x="4580752" y="820688"/>
            <a:ext cx="663996" cy="582391"/>
          </a:xfrm>
          <a:prstGeom prst="rect">
            <a:avLst/>
          </a:prstGeom>
          <a:noFill/>
          <a:ln>
            <a:noFill/>
          </a:ln>
        </p:spPr>
      </p:pic>
      <p:sp>
        <p:nvSpPr>
          <p:cNvPr id="899" name="Google Shape;899;p69"/>
          <p:cNvSpPr txBox="1"/>
          <p:nvPr/>
        </p:nvSpPr>
        <p:spPr>
          <a:xfrm>
            <a:off x="5610400" y="1667963"/>
            <a:ext cx="2743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solidFill>
                  <a:schemeClr val="dk1"/>
                </a:solidFill>
                <a:latin typeface="Calibri"/>
                <a:ea typeface="Calibri"/>
                <a:cs typeface="Calibri"/>
                <a:sym typeface="Calibri"/>
              </a:rPr>
              <a:t>Na</a:t>
            </a:r>
            <a:r>
              <a:rPr lang="en" sz="3200" baseline="30000">
                <a:solidFill>
                  <a:schemeClr val="dk1"/>
                </a:solidFill>
                <a:latin typeface="Calibri"/>
                <a:ea typeface="Calibri"/>
                <a:cs typeface="Calibri"/>
                <a:sym typeface="Calibri"/>
              </a:rPr>
              <a:t>+      </a:t>
            </a:r>
            <a:r>
              <a:rPr lang="en" sz="3200">
                <a:latin typeface="Calibri"/>
                <a:ea typeface="Calibri"/>
                <a:cs typeface="Calibri"/>
                <a:sym typeface="Calibri"/>
              </a:rPr>
              <a:t>Na</a:t>
            </a:r>
            <a:r>
              <a:rPr lang="en" sz="3200" baseline="30000">
                <a:latin typeface="Calibri"/>
                <a:ea typeface="Calibri"/>
                <a:cs typeface="Calibri"/>
                <a:sym typeface="Calibri"/>
              </a:rPr>
              <a:t>+</a:t>
            </a:r>
            <a:endParaRPr sz="3200" baseline="30000">
              <a:latin typeface="Calibri"/>
              <a:ea typeface="Calibri"/>
              <a:cs typeface="Calibri"/>
              <a:sym typeface="Calibri"/>
            </a:endParaRPr>
          </a:p>
        </p:txBody>
      </p:sp>
      <p:pic>
        <p:nvPicPr>
          <p:cNvPr id="900" name="Google Shape;900;p69" descr="clipped result image"/>
          <p:cNvPicPr preferRelativeResize="0"/>
          <p:nvPr/>
        </p:nvPicPr>
        <p:blipFill rotWithShape="1">
          <a:blip r:embed="rId12">
            <a:alphaModFix/>
          </a:blip>
          <a:srcRect/>
          <a:stretch/>
        </p:blipFill>
        <p:spPr>
          <a:xfrm flipH="1">
            <a:off x="5918828" y="736825"/>
            <a:ext cx="1847655" cy="628750"/>
          </a:xfrm>
          <a:prstGeom prst="rect">
            <a:avLst/>
          </a:prstGeom>
          <a:noFill/>
          <a:ln>
            <a:noFill/>
          </a:ln>
        </p:spPr>
      </p:pic>
      <p:sp>
        <p:nvSpPr>
          <p:cNvPr id="901" name="Google Shape;901;p69"/>
          <p:cNvSpPr txBox="1"/>
          <p:nvPr/>
        </p:nvSpPr>
        <p:spPr>
          <a:xfrm>
            <a:off x="3177319" y="1641663"/>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aplastic anemia </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902" name="Google Shape;902;p69"/>
          <p:cNvSpPr txBox="1"/>
          <p:nvPr/>
        </p:nvSpPr>
        <p:spPr>
          <a:xfrm>
            <a:off x="95250" y="140650"/>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“Tiger tail </a:t>
            </a:r>
            <a:r>
              <a:rPr lang="en" sz="1700">
                <a:solidFill>
                  <a:schemeClr val="dk1"/>
                </a:solidFill>
              </a:rPr>
              <a:t>(in the) </a:t>
            </a:r>
            <a:endParaRPr sz="17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 Car Maze”</a:t>
            </a:r>
            <a:endParaRPr sz="2900"/>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70"/>
          <p:cNvSpPr/>
          <p:nvPr/>
        </p:nvSpPr>
        <p:spPr>
          <a:xfrm>
            <a:off x="4533250" y="736825"/>
            <a:ext cx="856500" cy="689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6"/>
              </a:highlight>
            </a:endParaRPr>
          </a:p>
        </p:txBody>
      </p:sp>
      <p:sp>
        <p:nvSpPr>
          <p:cNvPr id="908" name="Google Shape;908;p70"/>
          <p:cNvSpPr txBox="1"/>
          <p:nvPr/>
        </p:nvSpPr>
        <p:spPr>
          <a:xfrm>
            <a:off x="95250" y="140650"/>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“Tiger tail </a:t>
            </a:r>
            <a:r>
              <a:rPr lang="en" sz="1700">
                <a:solidFill>
                  <a:schemeClr val="dk1"/>
                </a:solidFill>
              </a:rPr>
              <a:t>(in the) </a:t>
            </a:r>
            <a:endParaRPr sz="17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 Car Maze”</a:t>
            </a:r>
            <a:endParaRPr sz="2900"/>
          </a:p>
        </p:txBody>
      </p:sp>
      <p:sp>
        <p:nvSpPr>
          <p:cNvPr id="909" name="Google Shape;909;p70"/>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70"/>
          <p:cNvSpPr/>
          <p:nvPr/>
        </p:nvSpPr>
        <p:spPr>
          <a:xfrm rot="211287" flipH="1">
            <a:off x="6998405" y="1601123"/>
            <a:ext cx="39074" cy="2885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70"/>
          <p:cNvSpPr txBox="1"/>
          <p:nvPr/>
        </p:nvSpPr>
        <p:spPr>
          <a:xfrm>
            <a:off x="3135209" y="-34413"/>
            <a:ext cx="29646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200" b="0" i="0" u="none" strike="noStrike" cap="none">
                <a:solidFill>
                  <a:srgbClr val="000000"/>
                </a:solidFill>
                <a:latin typeface="Arial"/>
                <a:ea typeface="Arial"/>
                <a:cs typeface="Arial"/>
                <a:sym typeface="Arial"/>
              </a:rPr>
              <a:t>Risks of CBZ:</a:t>
            </a:r>
            <a:endParaRPr sz="2200" b="0" i="0" u="none" strike="noStrike" cap="none">
              <a:solidFill>
                <a:srgbClr val="000000"/>
              </a:solidFill>
              <a:latin typeface="Arial"/>
              <a:ea typeface="Arial"/>
              <a:cs typeface="Arial"/>
              <a:sym typeface="Arial"/>
            </a:endParaRPr>
          </a:p>
        </p:txBody>
      </p:sp>
      <p:cxnSp>
        <p:nvCxnSpPr>
          <p:cNvPr id="912" name="Google Shape;912;p70"/>
          <p:cNvCxnSpPr/>
          <p:nvPr/>
        </p:nvCxnSpPr>
        <p:spPr>
          <a:xfrm>
            <a:off x="6876807" y="339559"/>
            <a:ext cx="0" cy="1452600"/>
          </a:xfrm>
          <a:prstGeom prst="straightConnector1">
            <a:avLst/>
          </a:prstGeom>
          <a:noFill/>
          <a:ln w="9525" cap="flat" cmpd="sng">
            <a:solidFill>
              <a:srgbClr val="595959"/>
            </a:solidFill>
            <a:prstDash val="solid"/>
            <a:round/>
            <a:headEnd type="none" w="sm" len="sm"/>
            <a:tailEnd type="triangle" w="med" len="med"/>
          </a:ln>
        </p:spPr>
      </p:cxnSp>
      <p:sp>
        <p:nvSpPr>
          <p:cNvPr id="913" name="Google Shape;913;p70"/>
          <p:cNvSpPr txBox="1"/>
          <p:nvPr/>
        </p:nvSpPr>
        <p:spPr>
          <a:xfrm>
            <a:off x="6591515" y="-39174"/>
            <a:ext cx="1858200" cy="384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hyponatremia</a:t>
            </a:r>
            <a:endParaRPr sz="1800" b="0" i="0" u="none" strike="noStrike" cap="none">
              <a:solidFill>
                <a:srgbClr val="000000"/>
              </a:solidFill>
              <a:latin typeface="Arial"/>
              <a:ea typeface="Arial"/>
              <a:cs typeface="Arial"/>
              <a:sym typeface="Arial"/>
            </a:endParaRPr>
          </a:p>
        </p:txBody>
      </p:sp>
      <p:cxnSp>
        <p:nvCxnSpPr>
          <p:cNvPr id="914" name="Google Shape;914;p70"/>
          <p:cNvCxnSpPr/>
          <p:nvPr/>
        </p:nvCxnSpPr>
        <p:spPr>
          <a:xfrm rot="10800000">
            <a:off x="6288571" y="3342770"/>
            <a:ext cx="0" cy="1463700"/>
          </a:xfrm>
          <a:prstGeom prst="straightConnector1">
            <a:avLst/>
          </a:prstGeom>
          <a:noFill/>
          <a:ln w="9525" cap="flat" cmpd="sng">
            <a:solidFill>
              <a:srgbClr val="595959"/>
            </a:solidFill>
            <a:prstDash val="solid"/>
            <a:round/>
            <a:headEnd type="none" w="sm" len="sm"/>
            <a:tailEnd type="triangle" w="med" len="med"/>
          </a:ln>
        </p:spPr>
      </p:cxnSp>
      <p:sp>
        <p:nvSpPr>
          <p:cNvPr id="915" name="Google Shape;915;p70"/>
          <p:cNvSpPr txBox="1"/>
          <p:nvPr/>
        </p:nvSpPr>
        <p:spPr>
          <a:xfrm>
            <a:off x="4939584" y="4711282"/>
            <a:ext cx="22668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hepatotoxicity</a:t>
            </a:r>
            <a:endParaRPr sz="1800" b="0" i="0" u="none" strike="noStrike" cap="none">
              <a:solidFill>
                <a:srgbClr val="000000"/>
              </a:solidFill>
              <a:latin typeface="Arial"/>
              <a:ea typeface="Arial"/>
              <a:cs typeface="Arial"/>
              <a:sym typeface="Arial"/>
            </a:endParaRPr>
          </a:p>
        </p:txBody>
      </p:sp>
      <p:pic>
        <p:nvPicPr>
          <p:cNvPr id="916" name="Google Shape;916;p70" descr="clipped result image"/>
          <p:cNvPicPr preferRelativeResize="0"/>
          <p:nvPr/>
        </p:nvPicPr>
        <p:blipFill rotWithShape="1">
          <a:blip r:embed="rId3">
            <a:alphaModFix/>
          </a:blip>
          <a:srcRect/>
          <a:stretch/>
        </p:blipFill>
        <p:spPr>
          <a:xfrm rot="1365158">
            <a:off x="4708571" y="2538289"/>
            <a:ext cx="518326" cy="718054"/>
          </a:xfrm>
          <a:prstGeom prst="rect">
            <a:avLst/>
          </a:prstGeom>
          <a:noFill/>
          <a:ln>
            <a:noFill/>
          </a:ln>
        </p:spPr>
      </p:pic>
      <p:pic>
        <p:nvPicPr>
          <p:cNvPr id="917" name="Google Shape;917;p70" descr="clipped result image"/>
          <p:cNvPicPr preferRelativeResize="0"/>
          <p:nvPr/>
        </p:nvPicPr>
        <p:blipFill rotWithShape="1">
          <a:blip r:embed="rId3">
            <a:alphaModFix/>
          </a:blip>
          <a:srcRect/>
          <a:stretch/>
        </p:blipFill>
        <p:spPr>
          <a:xfrm rot="1365158">
            <a:off x="4723452" y="3092007"/>
            <a:ext cx="518326" cy="718054"/>
          </a:xfrm>
          <a:prstGeom prst="rect">
            <a:avLst/>
          </a:prstGeom>
          <a:noFill/>
          <a:ln>
            <a:noFill/>
          </a:ln>
        </p:spPr>
      </p:pic>
      <p:cxnSp>
        <p:nvCxnSpPr>
          <p:cNvPr id="918" name="Google Shape;918;p70"/>
          <p:cNvCxnSpPr/>
          <p:nvPr/>
        </p:nvCxnSpPr>
        <p:spPr>
          <a:xfrm rot="10800000">
            <a:off x="4442676" y="592566"/>
            <a:ext cx="0" cy="3952500"/>
          </a:xfrm>
          <a:prstGeom prst="straightConnector1">
            <a:avLst/>
          </a:prstGeom>
          <a:noFill/>
          <a:ln w="38100" cap="flat" cmpd="sng">
            <a:solidFill>
              <a:srgbClr val="595959"/>
            </a:solidFill>
            <a:prstDash val="solid"/>
            <a:round/>
            <a:headEnd type="none" w="sm" len="sm"/>
            <a:tailEnd type="none" w="sm" len="sm"/>
          </a:ln>
        </p:spPr>
      </p:cxnSp>
      <p:cxnSp>
        <p:nvCxnSpPr>
          <p:cNvPr id="919" name="Google Shape;919;p70"/>
          <p:cNvCxnSpPr/>
          <p:nvPr/>
        </p:nvCxnSpPr>
        <p:spPr>
          <a:xfrm rot="10800000">
            <a:off x="6584133" y="606496"/>
            <a:ext cx="2089800" cy="0"/>
          </a:xfrm>
          <a:prstGeom prst="straightConnector1">
            <a:avLst/>
          </a:prstGeom>
          <a:noFill/>
          <a:ln w="38100" cap="flat" cmpd="sng">
            <a:solidFill>
              <a:srgbClr val="595959"/>
            </a:solidFill>
            <a:prstDash val="solid"/>
            <a:round/>
            <a:headEnd type="none" w="sm" len="sm"/>
            <a:tailEnd type="none" w="sm" len="sm"/>
          </a:ln>
        </p:spPr>
      </p:cxnSp>
      <p:cxnSp>
        <p:nvCxnSpPr>
          <p:cNvPr id="920" name="Google Shape;920;p70"/>
          <p:cNvCxnSpPr/>
          <p:nvPr/>
        </p:nvCxnSpPr>
        <p:spPr>
          <a:xfrm rot="10800000">
            <a:off x="5463231" y="1514895"/>
            <a:ext cx="2048100" cy="0"/>
          </a:xfrm>
          <a:prstGeom prst="straightConnector1">
            <a:avLst/>
          </a:prstGeom>
          <a:noFill/>
          <a:ln w="38100" cap="flat" cmpd="sng">
            <a:solidFill>
              <a:srgbClr val="595959"/>
            </a:solidFill>
            <a:prstDash val="solid"/>
            <a:round/>
            <a:headEnd type="none" w="sm" len="sm"/>
            <a:tailEnd type="none" w="sm" len="sm"/>
          </a:ln>
        </p:spPr>
      </p:cxnSp>
      <p:cxnSp>
        <p:nvCxnSpPr>
          <p:cNvPr id="921" name="Google Shape;921;p70"/>
          <p:cNvCxnSpPr/>
          <p:nvPr/>
        </p:nvCxnSpPr>
        <p:spPr>
          <a:xfrm rot="10800000">
            <a:off x="5483617" y="2498130"/>
            <a:ext cx="999300" cy="0"/>
          </a:xfrm>
          <a:prstGeom prst="straightConnector1">
            <a:avLst/>
          </a:prstGeom>
          <a:noFill/>
          <a:ln w="38100" cap="flat" cmpd="sng">
            <a:solidFill>
              <a:srgbClr val="595959"/>
            </a:solidFill>
            <a:prstDash val="solid"/>
            <a:round/>
            <a:headEnd type="none" w="sm" len="sm"/>
            <a:tailEnd type="none" w="sm" len="sm"/>
          </a:ln>
        </p:spPr>
      </p:cxnSp>
      <p:cxnSp>
        <p:nvCxnSpPr>
          <p:cNvPr id="922" name="Google Shape;922;p70"/>
          <p:cNvCxnSpPr/>
          <p:nvPr/>
        </p:nvCxnSpPr>
        <p:spPr>
          <a:xfrm rot="10800000">
            <a:off x="5487416" y="2484528"/>
            <a:ext cx="0" cy="983400"/>
          </a:xfrm>
          <a:prstGeom prst="straightConnector1">
            <a:avLst/>
          </a:prstGeom>
          <a:noFill/>
          <a:ln w="38100" cap="flat" cmpd="sng">
            <a:solidFill>
              <a:srgbClr val="595959"/>
            </a:solidFill>
            <a:prstDash val="solid"/>
            <a:round/>
            <a:headEnd type="none" w="sm" len="sm"/>
            <a:tailEnd type="none" w="sm" len="sm"/>
          </a:ln>
        </p:spPr>
      </p:cxnSp>
      <p:cxnSp>
        <p:nvCxnSpPr>
          <p:cNvPr id="923" name="Google Shape;923;p70"/>
          <p:cNvCxnSpPr/>
          <p:nvPr/>
        </p:nvCxnSpPr>
        <p:spPr>
          <a:xfrm rot="10800000">
            <a:off x="5483200" y="624034"/>
            <a:ext cx="0" cy="907500"/>
          </a:xfrm>
          <a:prstGeom prst="straightConnector1">
            <a:avLst/>
          </a:prstGeom>
          <a:noFill/>
          <a:ln w="38100" cap="flat" cmpd="sng">
            <a:solidFill>
              <a:srgbClr val="595959"/>
            </a:solidFill>
            <a:prstDash val="solid"/>
            <a:round/>
            <a:headEnd type="none" w="sm" len="sm"/>
            <a:tailEnd type="none" w="sm" len="sm"/>
          </a:ln>
        </p:spPr>
      </p:cxnSp>
      <p:cxnSp>
        <p:nvCxnSpPr>
          <p:cNvPr id="924" name="Google Shape;924;p70"/>
          <p:cNvCxnSpPr/>
          <p:nvPr/>
        </p:nvCxnSpPr>
        <p:spPr>
          <a:xfrm>
            <a:off x="7520627" y="1495903"/>
            <a:ext cx="0" cy="1045500"/>
          </a:xfrm>
          <a:prstGeom prst="straightConnector1">
            <a:avLst/>
          </a:prstGeom>
          <a:noFill/>
          <a:ln w="38100" cap="flat" cmpd="sng">
            <a:solidFill>
              <a:srgbClr val="595959"/>
            </a:solidFill>
            <a:prstDash val="solid"/>
            <a:round/>
            <a:headEnd type="none" w="sm" len="sm"/>
            <a:tailEnd type="none" w="sm" len="sm"/>
          </a:ln>
        </p:spPr>
      </p:cxnSp>
      <p:cxnSp>
        <p:nvCxnSpPr>
          <p:cNvPr id="925" name="Google Shape;925;p70"/>
          <p:cNvCxnSpPr/>
          <p:nvPr/>
        </p:nvCxnSpPr>
        <p:spPr>
          <a:xfrm rot="10800000">
            <a:off x="8655987" y="606687"/>
            <a:ext cx="0" cy="3952500"/>
          </a:xfrm>
          <a:prstGeom prst="straightConnector1">
            <a:avLst/>
          </a:prstGeom>
          <a:noFill/>
          <a:ln w="38100" cap="flat" cmpd="sng">
            <a:solidFill>
              <a:srgbClr val="595959"/>
            </a:solidFill>
            <a:prstDash val="solid"/>
            <a:round/>
            <a:headEnd type="none" w="sm" len="sm"/>
            <a:tailEnd type="none" w="sm" len="sm"/>
          </a:ln>
        </p:spPr>
      </p:cxnSp>
      <p:cxnSp>
        <p:nvCxnSpPr>
          <p:cNvPr id="926" name="Google Shape;926;p70"/>
          <p:cNvCxnSpPr/>
          <p:nvPr/>
        </p:nvCxnSpPr>
        <p:spPr>
          <a:xfrm rot="10800000">
            <a:off x="4426364" y="609212"/>
            <a:ext cx="1077900" cy="0"/>
          </a:xfrm>
          <a:prstGeom prst="straightConnector1">
            <a:avLst/>
          </a:prstGeom>
          <a:noFill/>
          <a:ln w="38100" cap="flat" cmpd="sng">
            <a:solidFill>
              <a:srgbClr val="595959"/>
            </a:solidFill>
            <a:prstDash val="solid"/>
            <a:round/>
            <a:headEnd type="none" w="sm" len="sm"/>
            <a:tailEnd type="none" w="sm" len="sm"/>
          </a:ln>
        </p:spPr>
      </p:cxnSp>
      <p:cxnSp>
        <p:nvCxnSpPr>
          <p:cNvPr id="927" name="Google Shape;927;p70"/>
          <p:cNvCxnSpPr/>
          <p:nvPr/>
        </p:nvCxnSpPr>
        <p:spPr>
          <a:xfrm rot="10800000">
            <a:off x="5561004" y="4547477"/>
            <a:ext cx="3102300" cy="0"/>
          </a:xfrm>
          <a:prstGeom prst="straightConnector1">
            <a:avLst/>
          </a:prstGeom>
          <a:noFill/>
          <a:ln w="38100" cap="flat" cmpd="sng">
            <a:solidFill>
              <a:srgbClr val="595959"/>
            </a:solidFill>
            <a:prstDash val="solid"/>
            <a:round/>
            <a:headEnd type="none" w="sm" len="sm"/>
            <a:tailEnd type="none" w="sm" len="sm"/>
          </a:ln>
        </p:spPr>
      </p:cxnSp>
      <p:cxnSp>
        <p:nvCxnSpPr>
          <p:cNvPr id="928" name="Google Shape;928;p70"/>
          <p:cNvCxnSpPr/>
          <p:nvPr/>
        </p:nvCxnSpPr>
        <p:spPr>
          <a:xfrm rot="10800000">
            <a:off x="5467993" y="3477453"/>
            <a:ext cx="2048100" cy="0"/>
          </a:xfrm>
          <a:prstGeom prst="straightConnector1">
            <a:avLst/>
          </a:prstGeom>
          <a:noFill/>
          <a:ln w="38100" cap="flat" cmpd="sng">
            <a:solidFill>
              <a:srgbClr val="595959"/>
            </a:solidFill>
            <a:prstDash val="solid"/>
            <a:round/>
            <a:headEnd type="none" w="sm" len="sm"/>
            <a:tailEnd type="none" w="sm" len="sm"/>
          </a:ln>
        </p:spPr>
      </p:cxnSp>
      <p:sp>
        <p:nvSpPr>
          <p:cNvPr id="929" name="Google Shape;929;p70"/>
          <p:cNvSpPr/>
          <p:nvPr/>
        </p:nvSpPr>
        <p:spPr>
          <a:xfrm flipH="1">
            <a:off x="6811727" y="748429"/>
            <a:ext cx="73500" cy="116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70"/>
          <p:cNvSpPr/>
          <p:nvPr/>
        </p:nvSpPr>
        <p:spPr>
          <a:xfrm rot="5031437" flipH="1">
            <a:off x="7387603" y="1335487"/>
            <a:ext cx="67286" cy="1274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1" name="Google Shape;931;p70" descr="Resultado de imagen para capsule png"/>
          <p:cNvPicPr preferRelativeResize="0"/>
          <p:nvPr/>
        </p:nvPicPr>
        <p:blipFill rotWithShape="1">
          <a:blip r:embed="rId4">
            <a:alphaModFix/>
          </a:blip>
          <a:srcRect/>
          <a:stretch/>
        </p:blipFill>
        <p:spPr>
          <a:xfrm>
            <a:off x="6655065" y="3808208"/>
            <a:ext cx="500315" cy="463910"/>
          </a:xfrm>
          <a:prstGeom prst="rect">
            <a:avLst/>
          </a:prstGeom>
          <a:noFill/>
          <a:ln>
            <a:noFill/>
          </a:ln>
        </p:spPr>
      </p:pic>
      <p:pic>
        <p:nvPicPr>
          <p:cNvPr id="932" name="Google Shape;932;p70" descr="Resultado de imagen para capsule png"/>
          <p:cNvPicPr preferRelativeResize="0"/>
          <p:nvPr/>
        </p:nvPicPr>
        <p:blipFill rotWithShape="1">
          <a:blip r:embed="rId5">
            <a:alphaModFix/>
          </a:blip>
          <a:srcRect/>
          <a:stretch/>
        </p:blipFill>
        <p:spPr>
          <a:xfrm>
            <a:off x="7662316" y="1566227"/>
            <a:ext cx="829630" cy="384623"/>
          </a:xfrm>
          <a:prstGeom prst="rect">
            <a:avLst/>
          </a:prstGeom>
          <a:noFill/>
          <a:ln>
            <a:noFill/>
          </a:ln>
        </p:spPr>
      </p:pic>
      <p:pic>
        <p:nvPicPr>
          <p:cNvPr id="933" name="Google Shape;933;p70" descr="Resultado de imagen para capsule png"/>
          <p:cNvPicPr preferRelativeResize="0"/>
          <p:nvPr/>
        </p:nvPicPr>
        <p:blipFill rotWithShape="1">
          <a:blip r:embed="rId6">
            <a:alphaModFix/>
          </a:blip>
          <a:srcRect/>
          <a:stretch/>
        </p:blipFill>
        <p:spPr>
          <a:xfrm>
            <a:off x="7706923" y="2349239"/>
            <a:ext cx="699523" cy="463904"/>
          </a:xfrm>
          <a:prstGeom prst="rect">
            <a:avLst/>
          </a:prstGeom>
          <a:noFill/>
          <a:ln>
            <a:noFill/>
          </a:ln>
        </p:spPr>
      </p:pic>
      <p:pic>
        <p:nvPicPr>
          <p:cNvPr id="934" name="Google Shape;934;p70" descr="Resultado de imagen para capsule png"/>
          <p:cNvPicPr preferRelativeResize="0"/>
          <p:nvPr/>
        </p:nvPicPr>
        <p:blipFill rotWithShape="1">
          <a:blip r:embed="rId7">
            <a:alphaModFix/>
          </a:blip>
          <a:srcRect r="-3231" b="52233"/>
          <a:stretch/>
        </p:blipFill>
        <p:spPr>
          <a:xfrm>
            <a:off x="7591258" y="3200013"/>
            <a:ext cx="856413" cy="369049"/>
          </a:xfrm>
          <a:prstGeom prst="rect">
            <a:avLst/>
          </a:prstGeom>
          <a:noFill/>
          <a:ln>
            <a:noFill/>
          </a:ln>
        </p:spPr>
      </p:pic>
      <p:pic>
        <p:nvPicPr>
          <p:cNvPr id="935" name="Google Shape;935;p70" descr="Resultado de imagen para red blood cell png"/>
          <p:cNvPicPr preferRelativeResize="0"/>
          <p:nvPr/>
        </p:nvPicPr>
        <p:blipFill rotWithShape="1">
          <a:blip r:embed="rId8">
            <a:alphaModFix/>
          </a:blip>
          <a:srcRect/>
          <a:stretch/>
        </p:blipFill>
        <p:spPr>
          <a:xfrm>
            <a:off x="4594408" y="1992251"/>
            <a:ext cx="699543" cy="540923"/>
          </a:xfrm>
          <a:prstGeom prst="rect">
            <a:avLst/>
          </a:prstGeom>
          <a:noFill/>
          <a:ln>
            <a:noFill/>
          </a:ln>
        </p:spPr>
      </p:pic>
      <p:pic>
        <p:nvPicPr>
          <p:cNvPr id="936" name="Google Shape;936;p70" descr="Resultado de imagen para red blood cell png"/>
          <p:cNvPicPr preferRelativeResize="0"/>
          <p:nvPr/>
        </p:nvPicPr>
        <p:blipFill rotWithShape="1">
          <a:blip r:embed="rId8">
            <a:alphaModFix/>
          </a:blip>
          <a:srcRect/>
          <a:stretch/>
        </p:blipFill>
        <p:spPr>
          <a:xfrm>
            <a:off x="4608500" y="1515096"/>
            <a:ext cx="699543" cy="540923"/>
          </a:xfrm>
          <a:prstGeom prst="rect">
            <a:avLst/>
          </a:prstGeom>
          <a:noFill/>
          <a:ln>
            <a:noFill/>
          </a:ln>
        </p:spPr>
      </p:pic>
      <p:pic>
        <p:nvPicPr>
          <p:cNvPr id="937" name="Google Shape;937;p70" descr="Resultado de imagen para liver png"/>
          <p:cNvPicPr preferRelativeResize="0"/>
          <p:nvPr/>
        </p:nvPicPr>
        <p:blipFill rotWithShape="1">
          <a:blip r:embed="rId9">
            <a:alphaModFix/>
          </a:blip>
          <a:srcRect/>
          <a:stretch/>
        </p:blipFill>
        <p:spPr>
          <a:xfrm>
            <a:off x="5991348" y="2646661"/>
            <a:ext cx="1061417" cy="689766"/>
          </a:xfrm>
          <a:prstGeom prst="rect">
            <a:avLst/>
          </a:prstGeom>
          <a:noFill/>
          <a:ln>
            <a:noFill/>
          </a:ln>
        </p:spPr>
      </p:pic>
      <p:pic>
        <p:nvPicPr>
          <p:cNvPr id="938" name="Google Shape;938;p70" descr="clipped result image"/>
          <p:cNvPicPr preferRelativeResize="0"/>
          <p:nvPr/>
        </p:nvPicPr>
        <p:blipFill rotWithShape="1">
          <a:blip r:embed="rId10">
            <a:alphaModFix/>
          </a:blip>
          <a:srcRect/>
          <a:stretch/>
        </p:blipFill>
        <p:spPr>
          <a:xfrm>
            <a:off x="4740197" y="3794368"/>
            <a:ext cx="612034" cy="545930"/>
          </a:xfrm>
          <a:prstGeom prst="rect">
            <a:avLst/>
          </a:prstGeom>
          <a:noFill/>
          <a:ln>
            <a:noFill/>
          </a:ln>
        </p:spPr>
      </p:pic>
      <p:pic>
        <p:nvPicPr>
          <p:cNvPr id="939" name="Google Shape;939;p70" descr="clipped result image"/>
          <p:cNvPicPr preferRelativeResize="0"/>
          <p:nvPr/>
        </p:nvPicPr>
        <p:blipFill rotWithShape="1">
          <a:blip r:embed="rId10">
            <a:alphaModFix/>
          </a:blip>
          <a:srcRect/>
          <a:stretch/>
        </p:blipFill>
        <p:spPr>
          <a:xfrm>
            <a:off x="5596680" y="3828382"/>
            <a:ext cx="612034" cy="545930"/>
          </a:xfrm>
          <a:prstGeom prst="rect">
            <a:avLst/>
          </a:prstGeom>
          <a:noFill/>
          <a:ln>
            <a:noFill/>
          </a:ln>
        </p:spPr>
      </p:pic>
      <p:sp>
        <p:nvSpPr>
          <p:cNvPr id="940" name="Google Shape;940;p70"/>
          <p:cNvSpPr txBox="1"/>
          <p:nvPr/>
        </p:nvSpPr>
        <p:spPr>
          <a:xfrm>
            <a:off x="3172994" y="824338"/>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a:highlight>
                  <a:schemeClr val="accent6"/>
                </a:highlight>
              </a:rPr>
              <a:t>t</a:t>
            </a:r>
            <a:r>
              <a:rPr lang="en" sz="1800" b="0" i="0" u="none" strike="noStrike" cap="none">
                <a:solidFill>
                  <a:srgbClr val="000000"/>
                </a:solidFill>
                <a:highlight>
                  <a:schemeClr val="accent6"/>
                </a:highlight>
                <a:latin typeface="Arial"/>
                <a:ea typeface="Arial"/>
                <a:cs typeface="Arial"/>
                <a:sym typeface="Arial"/>
              </a:rPr>
              <a:t>erato-</a:t>
            </a:r>
            <a:endParaRPr sz="1800" b="0" i="0" u="none" strike="noStrike" cap="none">
              <a:solidFill>
                <a:srgbClr val="000000"/>
              </a:solidFill>
              <a:highlight>
                <a:schemeClr val="accent6"/>
              </a:highlight>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highlight>
                  <a:schemeClr val="accent6"/>
                </a:highlight>
                <a:latin typeface="Arial"/>
                <a:ea typeface="Arial"/>
                <a:cs typeface="Arial"/>
                <a:sym typeface="Arial"/>
              </a:rPr>
              <a:t>genicity</a:t>
            </a:r>
            <a:endParaRPr sz="1800">
              <a:highlight>
                <a:schemeClr val="accent6"/>
              </a:highlight>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941" name="Google Shape;941;p70"/>
          <p:cNvSpPr txBox="1"/>
          <p:nvPr/>
        </p:nvSpPr>
        <p:spPr>
          <a:xfrm>
            <a:off x="3173000" y="3761736"/>
            <a:ext cx="12411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agranulo-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cytosis (rare)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942" name="Google Shape;942;p70"/>
          <p:cNvSpPr txBox="1"/>
          <p:nvPr/>
        </p:nvSpPr>
        <p:spPr>
          <a:xfrm>
            <a:off x="6947401" y="4468986"/>
            <a:ext cx="21195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reduced levels of many medications</a:t>
            </a:r>
            <a:endParaRPr sz="1800" b="0" i="0" u="none" strike="noStrike" cap="none">
              <a:solidFill>
                <a:srgbClr val="000000"/>
              </a:solidFill>
              <a:latin typeface="Arial"/>
              <a:ea typeface="Arial"/>
              <a:cs typeface="Arial"/>
              <a:sym typeface="Arial"/>
            </a:endParaRPr>
          </a:p>
        </p:txBody>
      </p:sp>
      <p:sp>
        <p:nvSpPr>
          <p:cNvPr id="943" name="Google Shape;943;p70"/>
          <p:cNvSpPr txBox="1"/>
          <p:nvPr/>
        </p:nvSpPr>
        <p:spPr>
          <a:xfrm>
            <a:off x="3178457" y="2711234"/>
            <a:ext cx="13986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decreased bone mineral density</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944" name="Google Shape;944;p70"/>
          <p:cNvSpPr/>
          <p:nvPr/>
        </p:nvSpPr>
        <p:spPr>
          <a:xfrm rot="211071" flipH="1">
            <a:off x="6822575" y="869400"/>
            <a:ext cx="73338" cy="36263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45" name="Google Shape;945;p70" descr="Resultado de imagen para capsule png"/>
          <p:cNvPicPr preferRelativeResize="0"/>
          <p:nvPr/>
        </p:nvPicPr>
        <p:blipFill rotWithShape="1">
          <a:blip r:embed="rId7">
            <a:alphaModFix/>
          </a:blip>
          <a:srcRect l="2704" t="56604"/>
          <a:stretch/>
        </p:blipFill>
        <p:spPr>
          <a:xfrm>
            <a:off x="7623069" y="3889997"/>
            <a:ext cx="807206" cy="335293"/>
          </a:xfrm>
          <a:prstGeom prst="rect">
            <a:avLst/>
          </a:prstGeom>
          <a:noFill/>
          <a:ln>
            <a:noFill/>
          </a:ln>
        </p:spPr>
      </p:pic>
      <p:pic>
        <p:nvPicPr>
          <p:cNvPr id="946" name="Google Shape;946;p70" descr="clipped result image"/>
          <p:cNvPicPr preferRelativeResize="0"/>
          <p:nvPr/>
        </p:nvPicPr>
        <p:blipFill rotWithShape="1">
          <a:blip r:embed="rId11">
            <a:alphaModFix/>
          </a:blip>
          <a:srcRect/>
          <a:stretch/>
        </p:blipFill>
        <p:spPr>
          <a:xfrm>
            <a:off x="4580752" y="820688"/>
            <a:ext cx="663996" cy="582391"/>
          </a:xfrm>
          <a:prstGeom prst="rect">
            <a:avLst/>
          </a:prstGeom>
          <a:noFill/>
          <a:ln>
            <a:noFill/>
          </a:ln>
        </p:spPr>
      </p:pic>
      <p:sp>
        <p:nvSpPr>
          <p:cNvPr id="947" name="Google Shape;947;p70"/>
          <p:cNvSpPr txBox="1"/>
          <p:nvPr/>
        </p:nvSpPr>
        <p:spPr>
          <a:xfrm>
            <a:off x="5610400" y="1667963"/>
            <a:ext cx="2743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solidFill>
                  <a:schemeClr val="dk1"/>
                </a:solidFill>
                <a:latin typeface="Calibri"/>
                <a:ea typeface="Calibri"/>
                <a:cs typeface="Calibri"/>
                <a:sym typeface="Calibri"/>
              </a:rPr>
              <a:t>Na</a:t>
            </a:r>
            <a:r>
              <a:rPr lang="en" sz="3200" baseline="30000">
                <a:solidFill>
                  <a:schemeClr val="dk1"/>
                </a:solidFill>
                <a:latin typeface="Calibri"/>
                <a:ea typeface="Calibri"/>
                <a:cs typeface="Calibri"/>
                <a:sym typeface="Calibri"/>
              </a:rPr>
              <a:t>+      </a:t>
            </a:r>
            <a:r>
              <a:rPr lang="en" sz="3200">
                <a:latin typeface="Calibri"/>
                <a:ea typeface="Calibri"/>
                <a:cs typeface="Calibri"/>
                <a:sym typeface="Calibri"/>
              </a:rPr>
              <a:t>Na</a:t>
            </a:r>
            <a:r>
              <a:rPr lang="en" sz="3200" baseline="30000">
                <a:latin typeface="Calibri"/>
                <a:ea typeface="Calibri"/>
                <a:cs typeface="Calibri"/>
                <a:sym typeface="Calibri"/>
              </a:rPr>
              <a:t>+</a:t>
            </a:r>
            <a:endParaRPr sz="3200" baseline="30000">
              <a:latin typeface="Calibri"/>
              <a:ea typeface="Calibri"/>
              <a:cs typeface="Calibri"/>
              <a:sym typeface="Calibri"/>
            </a:endParaRPr>
          </a:p>
        </p:txBody>
      </p:sp>
      <p:pic>
        <p:nvPicPr>
          <p:cNvPr id="948" name="Google Shape;948;p70" descr="clipped result image"/>
          <p:cNvPicPr preferRelativeResize="0"/>
          <p:nvPr/>
        </p:nvPicPr>
        <p:blipFill rotWithShape="1">
          <a:blip r:embed="rId12">
            <a:alphaModFix/>
          </a:blip>
          <a:srcRect/>
          <a:stretch/>
        </p:blipFill>
        <p:spPr>
          <a:xfrm flipH="1">
            <a:off x="5918828" y="736825"/>
            <a:ext cx="1847655" cy="628750"/>
          </a:xfrm>
          <a:prstGeom prst="rect">
            <a:avLst/>
          </a:prstGeom>
          <a:noFill/>
          <a:ln>
            <a:noFill/>
          </a:ln>
        </p:spPr>
      </p:pic>
      <p:sp>
        <p:nvSpPr>
          <p:cNvPr id="949" name="Google Shape;949;p70"/>
          <p:cNvSpPr txBox="1"/>
          <p:nvPr/>
        </p:nvSpPr>
        <p:spPr>
          <a:xfrm>
            <a:off x="3177319" y="1641663"/>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aplastic anemia </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pic>
        <p:nvPicPr>
          <p:cNvPr id="950" name="Google Shape;950;p70" descr="clipped result image"/>
          <p:cNvPicPr preferRelativeResize="0"/>
          <p:nvPr/>
        </p:nvPicPr>
        <p:blipFill>
          <a:blip r:embed="rId13">
            <a:alphaModFix/>
          </a:blip>
          <a:stretch>
            <a:fillRect/>
          </a:stretch>
        </p:blipFill>
        <p:spPr>
          <a:xfrm>
            <a:off x="565197" y="2200413"/>
            <a:ext cx="1672103" cy="2368250"/>
          </a:xfrm>
          <a:prstGeom prst="rect">
            <a:avLst/>
          </a:prstGeom>
          <a:noFill/>
          <a:ln>
            <a:noFill/>
          </a:ln>
        </p:spPr>
      </p:pic>
      <p:sp>
        <p:nvSpPr>
          <p:cNvPr id="951" name="Google Shape;951;p70"/>
          <p:cNvSpPr/>
          <p:nvPr/>
        </p:nvSpPr>
        <p:spPr>
          <a:xfrm>
            <a:off x="274050" y="1950850"/>
            <a:ext cx="2288700" cy="2902800"/>
          </a:xfrm>
          <a:prstGeom prst="roundRect">
            <a:avLst>
              <a:gd name="adj" fmla="val 16667"/>
            </a:avLst>
          </a:prstGeom>
          <a:noFill/>
          <a:ln w="1524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70"/>
          <p:cNvSpPr txBox="1"/>
          <p:nvPr/>
        </p:nvSpPr>
        <p:spPr>
          <a:xfrm>
            <a:off x="393599" y="4676932"/>
            <a:ext cx="1858200" cy="384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800"/>
              <a:buFont typeface="Arial"/>
              <a:buNone/>
            </a:pPr>
            <a:r>
              <a:rPr lang="en" sz="1000"/>
              <a:t>neural tube defects</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71"/>
          <p:cNvSpPr/>
          <p:nvPr/>
        </p:nvSpPr>
        <p:spPr>
          <a:xfrm>
            <a:off x="4523425" y="1568955"/>
            <a:ext cx="856500" cy="98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6"/>
              </a:highlight>
            </a:endParaRPr>
          </a:p>
        </p:txBody>
      </p:sp>
      <p:sp>
        <p:nvSpPr>
          <p:cNvPr id="958" name="Google Shape;958;p71"/>
          <p:cNvSpPr txBox="1"/>
          <p:nvPr/>
        </p:nvSpPr>
        <p:spPr>
          <a:xfrm>
            <a:off x="95250" y="140650"/>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“Tiger tail </a:t>
            </a:r>
            <a:r>
              <a:rPr lang="en" sz="1700">
                <a:solidFill>
                  <a:schemeClr val="dk1"/>
                </a:solidFill>
              </a:rPr>
              <a:t>(in the) </a:t>
            </a:r>
            <a:endParaRPr sz="17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 Car Maze”</a:t>
            </a:r>
            <a:endParaRPr sz="2900"/>
          </a:p>
        </p:txBody>
      </p:sp>
      <p:sp>
        <p:nvSpPr>
          <p:cNvPr id="959" name="Google Shape;959;p71"/>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71"/>
          <p:cNvSpPr/>
          <p:nvPr/>
        </p:nvSpPr>
        <p:spPr>
          <a:xfrm rot="211287" flipH="1">
            <a:off x="6998405" y="1601123"/>
            <a:ext cx="39074" cy="2885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71"/>
          <p:cNvSpPr txBox="1"/>
          <p:nvPr/>
        </p:nvSpPr>
        <p:spPr>
          <a:xfrm>
            <a:off x="3135209" y="-34413"/>
            <a:ext cx="29646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200" b="0" i="0" u="none" strike="noStrike" cap="none">
                <a:solidFill>
                  <a:srgbClr val="000000"/>
                </a:solidFill>
                <a:latin typeface="Arial"/>
                <a:ea typeface="Arial"/>
                <a:cs typeface="Arial"/>
                <a:sym typeface="Arial"/>
              </a:rPr>
              <a:t>Risks of CBZ:</a:t>
            </a:r>
            <a:endParaRPr sz="2200" b="0" i="0" u="none" strike="noStrike" cap="none">
              <a:solidFill>
                <a:srgbClr val="000000"/>
              </a:solidFill>
              <a:latin typeface="Arial"/>
              <a:ea typeface="Arial"/>
              <a:cs typeface="Arial"/>
              <a:sym typeface="Arial"/>
            </a:endParaRPr>
          </a:p>
        </p:txBody>
      </p:sp>
      <p:cxnSp>
        <p:nvCxnSpPr>
          <p:cNvPr id="962" name="Google Shape;962;p71"/>
          <p:cNvCxnSpPr/>
          <p:nvPr/>
        </p:nvCxnSpPr>
        <p:spPr>
          <a:xfrm>
            <a:off x="6876807" y="339559"/>
            <a:ext cx="0" cy="1452600"/>
          </a:xfrm>
          <a:prstGeom prst="straightConnector1">
            <a:avLst/>
          </a:prstGeom>
          <a:noFill/>
          <a:ln w="9525" cap="flat" cmpd="sng">
            <a:solidFill>
              <a:srgbClr val="595959"/>
            </a:solidFill>
            <a:prstDash val="solid"/>
            <a:round/>
            <a:headEnd type="none" w="sm" len="sm"/>
            <a:tailEnd type="triangle" w="med" len="med"/>
          </a:ln>
        </p:spPr>
      </p:cxnSp>
      <p:sp>
        <p:nvSpPr>
          <p:cNvPr id="963" name="Google Shape;963;p71"/>
          <p:cNvSpPr txBox="1"/>
          <p:nvPr/>
        </p:nvSpPr>
        <p:spPr>
          <a:xfrm>
            <a:off x="6591515" y="-39174"/>
            <a:ext cx="1858200" cy="384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hyponatremia</a:t>
            </a:r>
            <a:endParaRPr sz="1800" b="0" i="0" u="none" strike="noStrike" cap="none">
              <a:solidFill>
                <a:srgbClr val="000000"/>
              </a:solidFill>
              <a:latin typeface="Arial"/>
              <a:ea typeface="Arial"/>
              <a:cs typeface="Arial"/>
              <a:sym typeface="Arial"/>
            </a:endParaRPr>
          </a:p>
        </p:txBody>
      </p:sp>
      <p:cxnSp>
        <p:nvCxnSpPr>
          <p:cNvPr id="964" name="Google Shape;964;p71"/>
          <p:cNvCxnSpPr/>
          <p:nvPr/>
        </p:nvCxnSpPr>
        <p:spPr>
          <a:xfrm rot="10800000">
            <a:off x="6288571" y="3342770"/>
            <a:ext cx="0" cy="1463700"/>
          </a:xfrm>
          <a:prstGeom prst="straightConnector1">
            <a:avLst/>
          </a:prstGeom>
          <a:noFill/>
          <a:ln w="9525" cap="flat" cmpd="sng">
            <a:solidFill>
              <a:srgbClr val="595959"/>
            </a:solidFill>
            <a:prstDash val="solid"/>
            <a:round/>
            <a:headEnd type="none" w="sm" len="sm"/>
            <a:tailEnd type="triangle" w="med" len="med"/>
          </a:ln>
        </p:spPr>
      </p:cxnSp>
      <p:sp>
        <p:nvSpPr>
          <p:cNvPr id="965" name="Google Shape;965;p71"/>
          <p:cNvSpPr txBox="1"/>
          <p:nvPr/>
        </p:nvSpPr>
        <p:spPr>
          <a:xfrm>
            <a:off x="4939584" y="4711282"/>
            <a:ext cx="22668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hepatotoxicity</a:t>
            </a:r>
            <a:endParaRPr sz="1800" b="0" i="0" u="none" strike="noStrike" cap="none">
              <a:solidFill>
                <a:srgbClr val="000000"/>
              </a:solidFill>
              <a:latin typeface="Arial"/>
              <a:ea typeface="Arial"/>
              <a:cs typeface="Arial"/>
              <a:sym typeface="Arial"/>
            </a:endParaRPr>
          </a:p>
        </p:txBody>
      </p:sp>
      <p:pic>
        <p:nvPicPr>
          <p:cNvPr id="966" name="Google Shape;966;p71" descr="clipped result image"/>
          <p:cNvPicPr preferRelativeResize="0"/>
          <p:nvPr/>
        </p:nvPicPr>
        <p:blipFill rotWithShape="1">
          <a:blip r:embed="rId3">
            <a:alphaModFix/>
          </a:blip>
          <a:srcRect/>
          <a:stretch/>
        </p:blipFill>
        <p:spPr>
          <a:xfrm rot="1365158">
            <a:off x="4708571" y="2538289"/>
            <a:ext cx="518326" cy="718054"/>
          </a:xfrm>
          <a:prstGeom prst="rect">
            <a:avLst/>
          </a:prstGeom>
          <a:noFill/>
          <a:ln>
            <a:noFill/>
          </a:ln>
        </p:spPr>
      </p:pic>
      <p:pic>
        <p:nvPicPr>
          <p:cNvPr id="967" name="Google Shape;967;p71" descr="clipped result image"/>
          <p:cNvPicPr preferRelativeResize="0"/>
          <p:nvPr/>
        </p:nvPicPr>
        <p:blipFill rotWithShape="1">
          <a:blip r:embed="rId3">
            <a:alphaModFix/>
          </a:blip>
          <a:srcRect/>
          <a:stretch/>
        </p:blipFill>
        <p:spPr>
          <a:xfrm rot="1365158">
            <a:off x="4723452" y="3092007"/>
            <a:ext cx="518326" cy="718054"/>
          </a:xfrm>
          <a:prstGeom prst="rect">
            <a:avLst/>
          </a:prstGeom>
          <a:noFill/>
          <a:ln>
            <a:noFill/>
          </a:ln>
        </p:spPr>
      </p:pic>
      <p:cxnSp>
        <p:nvCxnSpPr>
          <p:cNvPr id="968" name="Google Shape;968;p71"/>
          <p:cNvCxnSpPr/>
          <p:nvPr/>
        </p:nvCxnSpPr>
        <p:spPr>
          <a:xfrm rot="10800000">
            <a:off x="4442676" y="592566"/>
            <a:ext cx="0" cy="3952500"/>
          </a:xfrm>
          <a:prstGeom prst="straightConnector1">
            <a:avLst/>
          </a:prstGeom>
          <a:noFill/>
          <a:ln w="38100" cap="flat" cmpd="sng">
            <a:solidFill>
              <a:srgbClr val="595959"/>
            </a:solidFill>
            <a:prstDash val="solid"/>
            <a:round/>
            <a:headEnd type="none" w="sm" len="sm"/>
            <a:tailEnd type="none" w="sm" len="sm"/>
          </a:ln>
        </p:spPr>
      </p:cxnSp>
      <p:cxnSp>
        <p:nvCxnSpPr>
          <p:cNvPr id="969" name="Google Shape;969;p71"/>
          <p:cNvCxnSpPr/>
          <p:nvPr/>
        </p:nvCxnSpPr>
        <p:spPr>
          <a:xfrm rot="10800000">
            <a:off x="6584133" y="606496"/>
            <a:ext cx="2089800" cy="0"/>
          </a:xfrm>
          <a:prstGeom prst="straightConnector1">
            <a:avLst/>
          </a:prstGeom>
          <a:noFill/>
          <a:ln w="38100" cap="flat" cmpd="sng">
            <a:solidFill>
              <a:srgbClr val="595959"/>
            </a:solidFill>
            <a:prstDash val="solid"/>
            <a:round/>
            <a:headEnd type="none" w="sm" len="sm"/>
            <a:tailEnd type="none" w="sm" len="sm"/>
          </a:ln>
        </p:spPr>
      </p:cxnSp>
      <p:cxnSp>
        <p:nvCxnSpPr>
          <p:cNvPr id="970" name="Google Shape;970;p71"/>
          <p:cNvCxnSpPr/>
          <p:nvPr/>
        </p:nvCxnSpPr>
        <p:spPr>
          <a:xfrm rot="10800000">
            <a:off x="5463231" y="1514895"/>
            <a:ext cx="2048100" cy="0"/>
          </a:xfrm>
          <a:prstGeom prst="straightConnector1">
            <a:avLst/>
          </a:prstGeom>
          <a:noFill/>
          <a:ln w="38100" cap="flat" cmpd="sng">
            <a:solidFill>
              <a:srgbClr val="595959"/>
            </a:solidFill>
            <a:prstDash val="solid"/>
            <a:round/>
            <a:headEnd type="none" w="sm" len="sm"/>
            <a:tailEnd type="none" w="sm" len="sm"/>
          </a:ln>
        </p:spPr>
      </p:cxnSp>
      <p:cxnSp>
        <p:nvCxnSpPr>
          <p:cNvPr id="971" name="Google Shape;971;p71"/>
          <p:cNvCxnSpPr/>
          <p:nvPr/>
        </p:nvCxnSpPr>
        <p:spPr>
          <a:xfrm rot="10800000">
            <a:off x="5483617" y="2498130"/>
            <a:ext cx="999300" cy="0"/>
          </a:xfrm>
          <a:prstGeom prst="straightConnector1">
            <a:avLst/>
          </a:prstGeom>
          <a:noFill/>
          <a:ln w="38100" cap="flat" cmpd="sng">
            <a:solidFill>
              <a:srgbClr val="595959"/>
            </a:solidFill>
            <a:prstDash val="solid"/>
            <a:round/>
            <a:headEnd type="none" w="sm" len="sm"/>
            <a:tailEnd type="none" w="sm" len="sm"/>
          </a:ln>
        </p:spPr>
      </p:cxnSp>
      <p:cxnSp>
        <p:nvCxnSpPr>
          <p:cNvPr id="972" name="Google Shape;972;p71"/>
          <p:cNvCxnSpPr/>
          <p:nvPr/>
        </p:nvCxnSpPr>
        <p:spPr>
          <a:xfrm rot="10800000">
            <a:off x="5487416" y="2484528"/>
            <a:ext cx="0" cy="983400"/>
          </a:xfrm>
          <a:prstGeom prst="straightConnector1">
            <a:avLst/>
          </a:prstGeom>
          <a:noFill/>
          <a:ln w="38100" cap="flat" cmpd="sng">
            <a:solidFill>
              <a:srgbClr val="595959"/>
            </a:solidFill>
            <a:prstDash val="solid"/>
            <a:round/>
            <a:headEnd type="none" w="sm" len="sm"/>
            <a:tailEnd type="none" w="sm" len="sm"/>
          </a:ln>
        </p:spPr>
      </p:cxnSp>
      <p:cxnSp>
        <p:nvCxnSpPr>
          <p:cNvPr id="973" name="Google Shape;973;p71"/>
          <p:cNvCxnSpPr/>
          <p:nvPr/>
        </p:nvCxnSpPr>
        <p:spPr>
          <a:xfrm rot="10800000">
            <a:off x="5483200" y="624034"/>
            <a:ext cx="0" cy="907500"/>
          </a:xfrm>
          <a:prstGeom prst="straightConnector1">
            <a:avLst/>
          </a:prstGeom>
          <a:noFill/>
          <a:ln w="38100" cap="flat" cmpd="sng">
            <a:solidFill>
              <a:srgbClr val="595959"/>
            </a:solidFill>
            <a:prstDash val="solid"/>
            <a:round/>
            <a:headEnd type="none" w="sm" len="sm"/>
            <a:tailEnd type="none" w="sm" len="sm"/>
          </a:ln>
        </p:spPr>
      </p:cxnSp>
      <p:cxnSp>
        <p:nvCxnSpPr>
          <p:cNvPr id="974" name="Google Shape;974;p71"/>
          <p:cNvCxnSpPr/>
          <p:nvPr/>
        </p:nvCxnSpPr>
        <p:spPr>
          <a:xfrm>
            <a:off x="7520627" y="1495903"/>
            <a:ext cx="0" cy="1045500"/>
          </a:xfrm>
          <a:prstGeom prst="straightConnector1">
            <a:avLst/>
          </a:prstGeom>
          <a:noFill/>
          <a:ln w="38100" cap="flat" cmpd="sng">
            <a:solidFill>
              <a:srgbClr val="595959"/>
            </a:solidFill>
            <a:prstDash val="solid"/>
            <a:round/>
            <a:headEnd type="none" w="sm" len="sm"/>
            <a:tailEnd type="none" w="sm" len="sm"/>
          </a:ln>
        </p:spPr>
      </p:cxnSp>
      <p:cxnSp>
        <p:nvCxnSpPr>
          <p:cNvPr id="975" name="Google Shape;975;p71"/>
          <p:cNvCxnSpPr/>
          <p:nvPr/>
        </p:nvCxnSpPr>
        <p:spPr>
          <a:xfrm rot="10800000">
            <a:off x="8655987" y="606687"/>
            <a:ext cx="0" cy="3952500"/>
          </a:xfrm>
          <a:prstGeom prst="straightConnector1">
            <a:avLst/>
          </a:prstGeom>
          <a:noFill/>
          <a:ln w="38100" cap="flat" cmpd="sng">
            <a:solidFill>
              <a:srgbClr val="595959"/>
            </a:solidFill>
            <a:prstDash val="solid"/>
            <a:round/>
            <a:headEnd type="none" w="sm" len="sm"/>
            <a:tailEnd type="none" w="sm" len="sm"/>
          </a:ln>
        </p:spPr>
      </p:cxnSp>
      <p:cxnSp>
        <p:nvCxnSpPr>
          <p:cNvPr id="976" name="Google Shape;976;p71"/>
          <p:cNvCxnSpPr/>
          <p:nvPr/>
        </p:nvCxnSpPr>
        <p:spPr>
          <a:xfrm rot="10800000">
            <a:off x="4426364" y="609212"/>
            <a:ext cx="1077900" cy="0"/>
          </a:xfrm>
          <a:prstGeom prst="straightConnector1">
            <a:avLst/>
          </a:prstGeom>
          <a:noFill/>
          <a:ln w="38100" cap="flat" cmpd="sng">
            <a:solidFill>
              <a:srgbClr val="595959"/>
            </a:solidFill>
            <a:prstDash val="solid"/>
            <a:round/>
            <a:headEnd type="none" w="sm" len="sm"/>
            <a:tailEnd type="none" w="sm" len="sm"/>
          </a:ln>
        </p:spPr>
      </p:cxnSp>
      <p:cxnSp>
        <p:nvCxnSpPr>
          <p:cNvPr id="977" name="Google Shape;977;p71"/>
          <p:cNvCxnSpPr/>
          <p:nvPr/>
        </p:nvCxnSpPr>
        <p:spPr>
          <a:xfrm rot="10800000">
            <a:off x="5561004" y="4547477"/>
            <a:ext cx="3102300" cy="0"/>
          </a:xfrm>
          <a:prstGeom prst="straightConnector1">
            <a:avLst/>
          </a:prstGeom>
          <a:noFill/>
          <a:ln w="38100" cap="flat" cmpd="sng">
            <a:solidFill>
              <a:srgbClr val="595959"/>
            </a:solidFill>
            <a:prstDash val="solid"/>
            <a:round/>
            <a:headEnd type="none" w="sm" len="sm"/>
            <a:tailEnd type="none" w="sm" len="sm"/>
          </a:ln>
        </p:spPr>
      </p:cxnSp>
      <p:cxnSp>
        <p:nvCxnSpPr>
          <p:cNvPr id="978" name="Google Shape;978;p71"/>
          <p:cNvCxnSpPr/>
          <p:nvPr/>
        </p:nvCxnSpPr>
        <p:spPr>
          <a:xfrm rot="10800000">
            <a:off x="5467993" y="3477453"/>
            <a:ext cx="2048100" cy="0"/>
          </a:xfrm>
          <a:prstGeom prst="straightConnector1">
            <a:avLst/>
          </a:prstGeom>
          <a:noFill/>
          <a:ln w="38100" cap="flat" cmpd="sng">
            <a:solidFill>
              <a:srgbClr val="595959"/>
            </a:solidFill>
            <a:prstDash val="solid"/>
            <a:round/>
            <a:headEnd type="none" w="sm" len="sm"/>
            <a:tailEnd type="none" w="sm" len="sm"/>
          </a:ln>
        </p:spPr>
      </p:cxnSp>
      <p:sp>
        <p:nvSpPr>
          <p:cNvPr id="979" name="Google Shape;979;p71"/>
          <p:cNvSpPr/>
          <p:nvPr/>
        </p:nvSpPr>
        <p:spPr>
          <a:xfrm flipH="1">
            <a:off x="6811727" y="748429"/>
            <a:ext cx="73500" cy="116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71"/>
          <p:cNvSpPr/>
          <p:nvPr/>
        </p:nvSpPr>
        <p:spPr>
          <a:xfrm rot="5031437" flipH="1">
            <a:off x="7387603" y="1335487"/>
            <a:ext cx="67286" cy="1274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1" name="Google Shape;981;p71" descr="Resultado de imagen para capsule png"/>
          <p:cNvPicPr preferRelativeResize="0"/>
          <p:nvPr/>
        </p:nvPicPr>
        <p:blipFill rotWithShape="1">
          <a:blip r:embed="rId4">
            <a:alphaModFix/>
          </a:blip>
          <a:srcRect/>
          <a:stretch/>
        </p:blipFill>
        <p:spPr>
          <a:xfrm>
            <a:off x="6655065" y="3808208"/>
            <a:ext cx="500315" cy="463910"/>
          </a:xfrm>
          <a:prstGeom prst="rect">
            <a:avLst/>
          </a:prstGeom>
          <a:noFill/>
          <a:ln>
            <a:noFill/>
          </a:ln>
        </p:spPr>
      </p:pic>
      <p:pic>
        <p:nvPicPr>
          <p:cNvPr id="982" name="Google Shape;982;p71" descr="Resultado de imagen para capsule png"/>
          <p:cNvPicPr preferRelativeResize="0"/>
          <p:nvPr/>
        </p:nvPicPr>
        <p:blipFill rotWithShape="1">
          <a:blip r:embed="rId5">
            <a:alphaModFix/>
          </a:blip>
          <a:srcRect/>
          <a:stretch/>
        </p:blipFill>
        <p:spPr>
          <a:xfrm>
            <a:off x="7662316" y="1566227"/>
            <a:ext cx="829630" cy="384623"/>
          </a:xfrm>
          <a:prstGeom prst="rect">
            <a:avLst/>
          </a:prstGeom>
          <a:noFill/>
          <a:ln>
            <a:noFill/>
          </a:ln>
        </p:spPr>
      </p:pic>
      <p:pic>
        <p:nvPicPr>
          <p:cNvPr id="983" name="Google Shape;983;p71" descr="Resultado de imagen para capsule png"/>
          <p:cNvPicPr preferRelativeResize="0"/>
          <p:nvPr/>
        </p:nvPicPr>
        <p:blipFill rotWithShape="1">
          <a:blip r:embed="rId6">
            <a:alphaModFix/>
          </a:blip>
          <a:srcRect/>
          <a:stretch/>
        </p:blipFill>
        <p:spPr>
          <a:xfrm>
            <a:off x="7706923" y="2349239"/>
            <a:ext cx="699523" cy="463904"/>
          </a:xfrm>
          <a:prstGeom prst="rect">
            <a:avLst/>
          </a:prstGeom>
          <a:noFill/>
          <a:ln>
            <a:noFill/>
          </a:ln>
        </p:spPr>
      </p:pic>
      <p:pic>
        <p:nvPicPr>
          <p:cNvPr id="984" name="Google Shape;984;p71" descr="Resultado de imagen para capsule png"/>
          <p:cNvPicPr preferRelativeResize="0"/>
          <p:nvPr/>
        </p:nvPicPr>
        <p:blipFill rotWithShape="1">
          <a:blip r:embed="rId7">
            <a:alphaModFix/>
          </a:blip>
          <a:srcRect r="-3231" b="52233"/>
          <a:stretch/>
        </p:blipFill>
        <p:spPr>
          <a:xfrm>
            <a:off x="7591258" y="3200013"/>
            <a:ext cx="856413" cy="369049"/>
          </a:xfrm>
          <a:prstGeom prst="rect">
            <a:avLst/>
          </a:prstGeom>
          <a:noFill/>
          <a:ln>
            <a:noFill/>
          </a:ln>
        </p:spPr>
      </p:pic>
      <p:pic>
        <p:nvPicPr>
          <p:cNvPr id="985" name="Google Shape;985;p71" descr="Resultado de imagen para red blood cell png"/>
          <p:cNvPicPr preferRelativeResize="0"/>
          <p:nvPr/>
        </p:nvPicPr>
        <p:blipFill rotWithShape="1">
          <a:blip r:embed="rId8">
            <a:alphaModFix/>
          </a:blip>
          <a:srcRect/>
          <a:stretch/>
        </p:blipFill>
        <p:spPr>
          <a:xfrm>
            <a:off x="4594408" y="1992251"/>
            <a:ext cx="699543" cy="540923"/>
          </a:xfrm>
          <a:prstGeom prst="rect">
            <a:avLst/>
          </a:prstGeom>
          <a:noFill/>
          <a:ln>
            <a:noFill/>
          </a:ln>
        </p:spPr>
      </p:pic>
      <p:pic>
        <p:nvPicPr>
          <p:cNvPr id="986" name="Google Shape;986;p71" descr="Resultado de imagen para red blood cell png"/>
          <p:cNvPicPr preferRelativeResize="0"/>
          <p:nvPr/>
        </p:nvPicPr>
        <p:blipFill rotWithShape="1">
          <a:blip r:embed="rId8">
            <a:alphaModFix/>
          </a:blip>
          <a:srcRect/>
          <a:stretch/>
        </p:blipFill>
        <p:spPr>
          <a:xfrm>
            <a:off x="4608500" y="1515096"/>
            <a:ext cx="699543" cy="540923"/>
          </a:xfrm>
          <a:prstGeom prst="rect">
            <a:avLst/>
          </a:prstGeom>
          <a:noFill/>
          <a:ln>
            <a:noFill/>
          </a:ln>
        </p:spPr>
      </p:pic>
      <p:pic>
        <p:nvPicPr>
          <p:cNvPr id="987" name="Google Shape;987;p71" descr="Resultado de imagen para liver png"/>
          <p:cNvPicPr preferRelativeResize="0"/>
          <p:nvPr/>
        </p:nvPicPr>
        <p:blipFill rotWithShape="1">
          <a:blip r:embed="rId9">
            <a:alphaModFix/>
          </a:blip>
          <a:srcRect/>
          <a:stretch/>
        </p:blipFill>
        <p:spPr>
          <a:xfrm>
            <a:off x="5991348" y="2646661"/>
            <a:ext cx="1061417" cy="689766"/>
          </a:xfrm>
          <a:prstGeom prst="rect">
            <a:avLst/>
          </a:prstGeom>
          <a:noFill/>
          <a:ln>
            <a:noFill/>
          </a:ln>
        </p:spPr>
      </p:pic>
      <p:pic>
        <p:nvPicPr>
          <p:cNvPr id="988" name="Google Shape;988;p71" descr="clipped result image"/>
          <p:cNvPicPr preferRelativeResize="0"/>
          <p:nvPr/>
        </p:nvPicPr>
        <p:blipFill rotWithShape="1">
          <a:blip r:embed="rId10">
            <a:alphaModFix/>
          </a:blip>
          <a:srcRect/>
          <a:stretch/>
        </p:blipFill>
        <p:spPr>
          <a:xfrm>
            <a:off x="4740197" y="3794368"/>
            <a:ext cx="612034" cy="545930"/>
          </a:xfrm>
          <a:prstGeom prst="rect">
            <a:avLst/>
          </a:prstGeom>
          <a:noFill/>
          <a:ln>
            <a:noFill/>
          </a:ln>
        </p:spPr>
      </p:pic>
      <p:pic>
        <p:nvPicPr>
          <p:cNvPr id="989" name="Google Shape;989;p71" descr="clipped result image"/>
          <p:cNvPicPr preferRelativeResize="0"/>
          <p:nvPr/>
        </p:nvPicPr>
        <p:blipFill rotWithShape="1">
          <a:blip r:embed="rId10">
            <a:alphaModFix/>
          </a:blip>
          <a:srcRect/>
          <a:stretch/>
        </p:blipFill>
        <p:spPr>
          <a:xfrm>
            <a:off x="5596680" y="3828382"/>
            <a:ext cx="612034" cy="545930"/>
          </a:xfrm>
          <a:prstGeom prst="rect">
            <a:avLst/>
          </a:prstGeom>
          <a:noFill/>
          <a:ln>
            <a:noFill/>
          </a:ln>
        </p:spPr>
      </p:pic>
      <p:sp>
        <p:nvSpPr>
          <p:cNvPr id="990" name="Google Shape;990;p71"/>
          <p:cNvSpPr txBox="1"/>
          <p:nvPr/>
        </p:nvSpPr>
        <p:spPr>
          <a:xfrm>
            <a:off x="3172994" y="824338"/>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a:t>t</a:t>
            </a:r>
            <a:r>
              <a:rPr lang="en" sz="1800" b="0" i="0" u="none" strike="noStrike" cap="none">
                <a:solidFill>
                  <a:srgbClr val="000000"/>
                </a:solidFill>
                <a:latin typeface="Arial"/>
                <a:ea typeface="Arial"/>
                <a:cs typeface="Arial"/>
                <a:sym typeface="Arial"/>
              </a:rPr>
              <a:t>erato-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genicity</a:t>
            </a:r>
            <a:endParaRPr sz="1800"/>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991" name="Google Shape;991;p71"/>
          <p:cNvSpPr txBox="1"/>
          <p:nvPr/>
        </p:nvSpPr>
        <p:spPr>
          <a:xfrm>
            <a:off x="3173000" y="3761736"/>
            <a:ext cx="12411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agranulo-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cytosis (rare)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992" name="Google Shape;992;p71"/>
          <p:cNvSpPr txBox="1"/>
          <p:nvPr/>
        </p:nvSpPr>
        <p:spPr>
          <a:xfrm>
            <a:off x="6947401" y="4468986"/>
            <a:ext cx="21195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reduced levels of many medications</a:t>
            </a:r>
            <a:endParaRPr sz="1800" b="0" i="0" u="none" strike="noStrike" cap="none">
              <a:solidFill>
                <a:srgbClr val="000000"/>
              </a:solidFill>
              <a:latin typeface="Arial"/>
              <a:ea typeface="Arial"/>
              <a:cs typeface="Arial"/>
              <a:sym typeface="Arial"/>
            </a:endParaRPr>
          </a:p>
        </p:txBody>
      </p:sp>
      <p:sp>
        <p:nvSpPr>
          <p:cNvPr id="993" name="Google Shape;993;p71"/>
          <p:cNvSpPr txBox="1"/>
          <p:nvPr/>
        </p:nvSpPr>
        <p:spPr>
          <a:xfrm>
            <a:off x="3178457" y="2711234"/>
            <a:ext cx="13986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decreased bone mineral density</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994" name="Google Shape;994;p71"/>
          <p:cNvSpPr/>
          <p:nvPr/>
        </p:nvSpPr>
        <p:spPr>
          <a:xfrm rot="211071" flipH="1">
            <a:off x="6822575" y="869400"/>
            <a:ext cx="73338" cy="36263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5" name="Google Shape;995;p71" descr="Resultado de imagen para capsule png"/>
          <p:cNvPicPr preferRelativeResize="0"/>
          <p:nvPr/>
        </p:nvPicPr>
        <p:blipFill rotWithShape="1">
          <a:blip r:embed="rId7">
            <a:alphaModFix/>
          </a:blip>
          <a:srcRect l="2704" t="56604"/>
          <a:stretch/>
        </p:blipFill>
        <p:spPr>
          <a:xfrm>
            <a:off x="7623069" y="3889997"/>
            <a:ext cx="807206" cy="335293"/>
          </a:xfrm>
          <a:prstGeom prst="rect">
            <a:avLst/>
          </a:prstGeom>
          <a:noFill/>
          <a:ln>
            <a:noFill/>
          </a:ln>
        </p:spPr>
      </p:pic>
      <p:pic>
        <p:nvPicPr>
          <p:cNvPr id="996" name="Google Shape;996;p71" descr="clipped result image"/>
          <p:cNvPicPr preferRelativeResize="0"/>
          <p:nvPr/>
        </p:nvPicPr>
        <p:blipFill rotWithShape="1">
          <a:blip r:embed="rId11">
            <a:alphaModFix/>
          </a:blip>
          <a:srcRect/>
          <a:stretch/>
        </p:blipFill>
        <p:spPr>
          <a:xfrm>
            <a:off x="4580752" y="820688"/>
            <a:ext cx="663996" cy="582391"/>
          </a:xfrm>
          <a:prstGeom prst="rect">
            <a:avLst/>
          </a:prstGeom>
          <a:noFill/>
          <a:ln>
            <a:noFill/>
          </a:ln>
        </p:spPr>
      </p:pic>
      <p:sp>
        <p:nvSpPr>
          <p:cNvPr id="997" name="Google Shape;997;p71"/>
          <p:cNvSpPr txBox="1"/>
          <p:nvPr/>
        </p:nvSpPr>
        <p:spPr>
          <a:xfrm>
            <a:off x="5610400" y="1667963"/>
            <a:ext cx="2743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solidFill>
                  <a:schemeClr val="dk1"/>
                </a:solidFill>
                <a:latin typeface="Calibri"/>
                <a:ea typeface="Calibri"/>
                <a:cs typeface="Calibri"/>
                <a:sym typeface="Calibri"/>
              </a:rPr>
              <a:t>Na</a:t>
            </a:r>
            <a:r>
              <a:rPr lang="en" sz="3200" baseline="30000">
                <a:solidFill>
                  <a:schemeClr val="dk1"/>
                </a:solidFill>
                <a:latin typeface="Calibri"/>
                <a:ea typeface="Calibri"/>
                <a:cs typeface="Calibri"/>
                <a:sym typeface="Calibri"/>
              </a:rPr>
              <a:t>+      </a:t>
            </a:r>
            <a:r>
              <a:rPr lang="en" sz="3200">
                <a:latin typeface="Calibri"/>
                <a:ea typeface="Calibri"/>
                <a:cs typeface="Calibri"/>
                <a:sym typeface="Calibri"/>
              </a:rPr>
              <a:t>Na</a:t>
            </a:r>
            <a:r>
              <a:rPr lang="en" sz="3200" baseline="30000">
                <a:latin typeface="Calibri"/>
                <a:ea typeface="Calibri"/>
                <a:cs typeface="Calibri"/>
                <a:sym typeface="Calibri"/>
              </a:rPr>
              <a:t>+</a:t>
            </a:r>
            <a:endParaRPr sz="3200" baseline="30000">
              <a:latin typeface="Calibri"/>
              <a:ea typeface="Calibri"/>
              <a:cs typeface="Calibri"/>
              <a:sym typeface="Calibri"/>
            </a:endParaRPr>
          </a:p>
        </p:txBody>
      </p:sp>
      <p:pic>
        <p:nvPicPr>
          <p:cNvPr id="998" name="Google Shape;998;p71" descr="clipped result image"/>
          <p:cNvPicPr preferRelativeResize="0"/>
          <p:nvPr/>
        </p:nvPicPr>
        <p:blipFill rotWithShape="1">
          <a:blip r:embed="rId12">
            <a:alphaModFix/>
          </a:blip>
          <a:srcRect/>
          <a:stretch/>
        </p:blipFill>
        <p:spPr>
          <a:xfrm flipH="1">
            <a:off x="5918828" y="736825"/>
            <a:ext cx="1847655" cy="628750"/>
          </a:xfrm>
          <a:prstGeom prst="rect">
            <a:avLst/>
          </a:prstGeom>
          <a:noFill/>
          <a:ln>
            <a:noFill/>
          </a:ln>
        </p:spPr>
      </p:pic>
      <p:sp>
        <p:nvSpPr>
          <p:cNvPr id="999" name="Google Shape;999;p71"/>
          <p:cNvSpPr txBox="1"/>
          <p:nvPr/>
        </p:nvSpPr>
        <p:spPr>
          <a:xfrm>
            <a:off x="3177319" y="1641663"/>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highlight>
                  <a:schemeClr val="accent6"/>
                </a:highlight>
                <a:latin typeface="Arial"/>
                <a:ea typeface="Arial"/>
                <a:cs typeface="Arial"/>
                <a:sym typeface="Arial"/>
              </a:rPr>
              <a:t>aplastic anemia </a:t>
            </a:r>
            <a:endParaRPr sz="1800" b="0" i="0" u="none" strike="noStrike" cap="none">
              <a:solidFill>
                <a:srgbClr val="000000"/>
              </a:solidFill>
              <a:highlight>
                <a:schemeClr val="accent6"/>
              </a:highlight>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highlight>
                  <a:schemeClr val="accent6"/>
                </a:highlight>
                <a:latin typeface="Arial"/>
                <a:ea typeface="Arial"/>
                <a:cs typeface="Arial"/>
                <a:sym typeface="Arial"/>
              </a:rPr>
              <a:t>(rare)</a:t>
            </a:r>
            <a:endParaRPr sz="1800" b="0" i="0" u="none" strike="noStrike" cap="none">
              <a:solidFill>
                <a:srgbClr val="000000"/>
              </a:solidFill>
              <a:highlight>
                <a:schemeClr val="accent6"/>
              </a:highlight>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72"/>
          <p:cNvSpPr/>
          <p:nvPr/>
        </p:nvSpPr>
        <p:spPr>
          <a:xfrm>
            <a:off x="4536800" y="2565474"/>
            <a:ext cx="856500" cy="119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6"/>
              </a:highlight>
            </a:endParaRPr>
          </a:p>
        </p:txBody>
      </p:sp>
      <p:sp>
        <p:nvSpPr>
          <p:cNvPr id="1005" name="Google Shape;1005;p72"/>
          <p:cNvSpPr txBox="1"/>
          <p:nvPr/>
        </p:nvSpPr>
        <p:spPr>
          <a:xfrm>
            <a:off x="95250" y="140650"/>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“Tiger tail </a:t>
            </a:r>
            <a:r>
              <a:rPr lang="en" sz="1700">
                <a:solidFill>
                  <a:schemeClr val="dk1"/>
                </a:solidFill>
              </a:rPr>
              <a:t>(in the) </a:t>
            </a:r>
            <a:endParaRPr sz="17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 Car Maze”</a:t>
            </a:r>
            <a:endParaRPr sz="2900"/>
          </a:p>
        </p:txBody>
      </p:sp>
      <p:sp>
        <p:nvSpPr>
          <p:cNvPr id="1006" name="Google Shape;1006;p72"/>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72"/>
          <p:cNvSpPr/>
          <p:nvPr/>
        </p:nvSpPr>
        <p:spPr>
          <a:xfrm rot="211287" flipH="1">
            <a:off x="6998405" y="1601123"/>
            <a:ext cx="39074" cy="2885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p72"/>
          <p:cNvSpPr txBox="1"/>
          <p:nvPr/>
        </p:nvSpPr>
        <p:spPr>
          <a:xfrm>
            <a:off x="3135209" y="-34413"/>
            <a:ext cx="29646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200" b="0" i="0" u="none" strike="noStrike" cap="none">
                <a:solidFill>
                  <a:srgbClr val="000000"/>
                </a:solidFill>
                <a:latin typeface="Arial"/>
                <a:ea typeface="Arial"/>
                <a:cs typeface="Arial"/>
                <a:sym typeface="Arial"/>
              </a:rPr>
              <a:t>Risks of CBZ:</a:t>
            </a:r>
            <a:endParaRPr sz="2200" b="0" i="0" u="none" strike="noStrike" cap="none">
              <a:solidFill>
                <a:srgbClr val="000000"/>
              </a:solidFill>
              <a:latin typeface="Arial"/>
              <a:ea typeface="Arial"/>
              <a:cs typeface="Arial"/>
              <a:sym typeface="Arial"/>
            </a:endParaRPr>
          </a:p>
        </p:txBody>
      </p:sp>
      <p:cxnSp>
        <p:nvCxnSpPr>
          <p:cNvPr id="1009" name="Google Shape;1009;p72"/>
          <p:cNvCxnSpPr/>
          <p:nvPr/>
        </p:nvCxnSpPr>
        <p:spPr>
          <a:xfrm>
            <a:off x="6876807" y="339559"/>
            <a:ext cx="0" cy="1452600"/>
          </a:xfrm>
          <a:prstGeom prst="straightConnector1">
            <a:avLst/>
          </a:prstGeom>
          <a:noFill/>
          <a:ln w="9525" cap="flat" cmpd="sng">
            <a:solidFill>
              <a:srgbClr val="595959"/>
            </a:solidFill>
            <a:prstDash val="solid"/>
            <a:round/>
            <a:headEnd type="none" w="sm" len="sm"/>
            <a:tailEnd type="triangle" w="med" len="med"/>
          </a:ln>
        </p:spPr>
      </p:cxnSp>
      <p:sp>
        <p:nvSpPr>
          <p:cNvPr id="1010" name="Google Shape;1010;p72"/>
          <p:cNvSpPr txBox="1"/>
          <p:nvPr/>
        </p:nvSpPr>
        <p:spPr>
          <a:xfrm>
            <a:off x="6591515" y="-39174"/>
            <a:ext cx="1858200" cy="384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hyponatremia</a:t>
            </a:r>
            <a:endParaRPr sz="1800" b="0" i="0" u="none" strike="noStrike" cap="none">
              <a:solidFill>
                <a:srgbClr val="000000"/>
              </a:solidFill>
              <a:latin typeface="Arial"/>
              <a:ea typeface="Arial"/>
              <a:cs typeface="Arial"/>
              <a:sym typeface="Arial"/>
            </a:endParaRPr>
          </a:p>
        </p:txBody>
      </p:sp>
      <p:cxnSp>
        <p:nvCxnSpPr>
          <p:cNvPr id="1011" name="Google Shape;1011;p72"/>
          <p:cNvCxnSpPr/>
          <p:nvPr/>
        </p:nvCxnSpPr>
        <p:spPr>
          <a:xfrm rot="10800000">
            <a:off x="6288571" y="3342770"/>
            <a:ext cx="0" cy="1463700"/>
          </a:xfrm>
          <a:prstGeom prst="straightConnector1">
            <a:avLst/>
          </a:prstGeom>
          <a:noFill/>
          <a:ln w="9525" cap="flat" cmpd="sng">
            <a:solidFill>
              <a:srgbClr val="595959"/>
            </a:solidFill>
            <a:prstDash val="solid"/>
            <a:round/>
            <a:headEnd type="none" w="sm" len="sm"/>
            <a:tailEnd type="triangle" w="med" len="med"/>
          </a:ln>
        </p:spPr>
      </p:cxnSp>
      <p:sp>
        <p:nvSpPr>
          <p:cNvPr id="1012" name="Google Shape;1012;p72"/>
          <p:cNvSpPr txBox="1"/>
          <p:nvPr/>
        </p:nvSpPr>
        <p:spPr>
          <a:xfrm>
            <a:off x="4939584" y="4711282"/>
            <a:ext cx="22668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hepatotoxicity</a:t>
            </a:r>
            <a:endParaRPr sz="1800" b="0" i="0" u="none" strike="noStrike" cap="none">
              <a:solidFill>
                <a:srgbClr val="000000"/>
              </a:solidFill>
              <a:latin typeface="Arial"/>
              <a:ea typeface="Arial"/>
              <a:cs typeface="Arial"/>
              <a:sym typeface="Arial"/>
            </a:endParaRPr>
          </a:p>
        </p:txBody>
      </p:sp>
      <p:pic>
        <p:nvPicPr>
          <p:cNvPr id="1013" name="Google Shape;1013;p72" descr="clipped result image"/>
          <p:cNvPicPr preferRelativeResize="0"/>
          <p:nvPr/>
        </p:nvPicPr>
        <p:blipFill rotWithShape="1">
          <a:blip r:embed="rId3">
            <a:alphaModFix/>
          </a:blip>
          <a:srcRect/>
          <a:stretch/>
        </p:blipFill>
        <p:spPr>
          <a:xfrm rot="1365158">
            <a:off x="4708571" y="2538289"/>
            <a:ext cx="518326" cy="718054"/>
          </a:xfrm>
          <a:prstGeom prst="rect">
            <a:avLst/>
          </a:prstGeom>
          <a:noFill/>
          <a:ln>
            <a:noFill/>
          </a:ln>
        </p:spPr>
      </p:pic>
      <p:pic>
        <p:nvPicPr>
          <p:cNvPr id="1014" name="Google Shape;1014;p72" descr="clipped result image"/>
          <p:cNvPicPr preferRelativeResize="0"/>
          <p:nvPr/>
        </p:nvPicPr>
        <p:blipFill rotWithShape="1">
          <a:blip r:embed="rId3">
            <a:alphaModFix/>
          </a:blip>
          <a:srcRect/>
          <a:stretch/>
        </p:blipFill>
        <p:spPr>
          <a:xfrm rot="1365158">
            <a:off x="4723452" y="3092007"/>
            <a:ext cx="518326" cy="718054"/>
          </a:xfrm>
          <a:prstGeom prst="rect">
            <a:avLst/>
          </a:prstGeom>
          <a:noFill/>
          <a:ln>
            <a:noFill/>
          </a:ln>
        </p:spPr>
      </p:pic>
      <p:cxnSp>
        <p:nvCxnSpPr>
          <p:cNvPr id="1015" name="Google Shape;1015;p72"/>
          <p:cNvCxnSpPr/>
          <p:nvPr/>
        </p:nvCxnSpPr>
        <p:spPr>
          <a:xfrm rot="10800000">
            <a:off x="4442676" y="592566"/>
            <a:ext cx="0" cy="3952500"/>
          </a:xfrm>
          <a:prstGeom prst="straightConnector1">
            <a:avLst/>
          </a:prstGeom>
          <a:noFill/>
          <a:ln w="38100" cap="flat" cmpd="sng">
            <a:solidFill>
              <a:srgbClr val="595959"/>
            </a:solidFill>
            <a:prstDash val="solid"/>
            <a:round/>
            <a:headEnd type="none" w="sm" len="sm"/>
            <a:tailEnd type="none" w="sm" len="sm"/>
          </a:ln>
        </p:spPr>
      </p:cxnSp>
      <p:cxnSp>
        <p:nvCxnSpPr>
          <p:cNvPr id="1016" name="Google Shape;1016;p72"/>
          <p:cNvCxnSpPr/>
          <p:nvPr/>
        </p:nvCxnSpPr>
        <p:spPr>
          <a:xfrm rot="10800000">
            <a:off x="6584133" y="606496"/>
            <a:ext cx="2089800" cy="0"/>
          </a:xfrm>
          <a:prstGeom prst="straightConnector1">
            <a:avLst/>
          </a:prstGeom>
          <a:noFill/>
          <a:ln w="38100" cap="flat" cmpd="sng">
            <a:solidFill>
              <a:srgbClr val="595959"/>
            </a:solidFill>
            <a:prstDash val="solid"/>
            <a:round/>
            <a:headEnd type="none" w="sm" len="sm"/>
            <a:tailEnd type="none" w="sm" len="sm"/>
          </a:ln>
        </p:spPr>
      </p:cxnSp>
      <p:cxnSp>
        <p:nvCxnSpPr>
          <p:cNvPr id="1017" name="Google Shape;1017;p72"/>
          <p:cNvCxnSpPr/>
          <p:nvPr/>
        </p:nvCxnSpPr>
        <p:spPr>
          <a:xfrm rot="10800000">
            <a:off x="5463231" y="1514895"/>
            <a:ext cx="2048100" cy="0"/>
          </a:xfrm>
          <a:prstGeom prst="straightConnector1">
            <a:avLst/>
          </a:prstGeom>
          <a:noFill/>
          <a:ln w="38100" cap="flat" cmpd="sng">
            <a:solidFill>
              <a:srgbClr val="595959"/>
            </a:solidFill>
            <a:prstDash val="solid"/>
            <a:round/>
            <a:headEnd type="none" w="sm" len="sm"/>
            <a:tailEnd type="none" w="sm" len="sm"/>
          </a:ln>
        </p:spPr>
      </p:cxnSp>
      <p:cxnSp>
        <p:nvCxnSpPr>
          <p:cNvPr id="1018" name="Google Shape;1018;p72"/>
          <p:cNvCxnSpPr/>
          <p:nvPr/>
        </p:nvCxnSpPr>
        <p:spPr>
          <a:xfrm rot="10800000">
            <a:off x="5483617" y="2498130"/>
            <a:ext cx="999300" cy="0"/>
          </a:xfrm>
          <a:prstGeom prst="straightConnector1">
            <a:avLst/>
          </a:prstGeom>
          <a:noFill/>
          <a:ln w="38100" cap="flat" cmpd="sng">
            <a:solidFill>
              <a:srgbClr val="595959"/>
            </a:solidFill>
            <a:prstDash val="solid"/>
            <a:round/>
            <a:headEnd type="none" w="sm" len="sm"/>
            <a:tailEnd type="none" w="sm" len="sm"/>
          </a:ln>
        </p:spPr>
      </p:cxnSp>
      <p:cxnSp>
        <p:nvCxnSpPr>
          <p:cNvPr id="1019" name="Google Shape;1019;p72"/>
          <p:cNvCxnSpPr/>
          <p:nvPr/>
        </p:nvCxnSpPr>
        <p:spPr>
          <a:xfrm rot="10800000">
            <a:off x="5487416" y="2484528"/>
            <a:ext cx="0" cy="983400"/>
          </a:xfrm>
          <a:prstGeom prst="straightConnector1">
            <a:avLst/>
          </a:prstGeom>
          <a:noFill/>
          <a:ln w="38100" cap="flat" cmpd="sng">
            <a:solidFill>
              <a:srgbClr val="595959"/>
            </a:solidFill>
            <a:prstDash val="solid"/>
            <a:round/>
            <a:headEnd type="none" w="sm" len="sm"/>
            <a:tailEnd type="none" w="sm" len="sm"/>
          </a:ln>
        </p:spPr>
      </p:cxnSp>
      <p:cxnSp>
        <p:nvCxnSpPr>
          <p:cNvPr id="1020" name="Google Shape;1020;p72"/>
          <p:cNvCxnSpPr/>
          <p:nvPr/>
        </p:nvCxnSpPr>
        <p:spPr>
          <a:xfrm rot="10800000">
            <a:off x="5483200" y="624034"/>
            <a:ext cx="0" cy="907500"/>
          </a:xfrm>
          <a:prstGeom prst="straightConnector1">
            <a:avLst/>
          </a:prstGeom>
          <a:noFill/>
          <a:ln w="38100" cap="flat" cmpd="sng">
            <a:solidFill>
              <a:srgbClr val="595959"/>
            </a:solidFill>
            <a:prstDash val="solid"/>
            <a:round/>
            <a:headEnd type="none" w="sm" len="sm"/>
            <a:tailEnd type="none" w="sm" len="sm"/>
          </a:ln>
        </p:spPr>
      </p:cxnSp>
      <p:cxnSp>
        <p:nvCxnSpPr>
          <p:cNvPr id="1021" name="Google Shape;1021;p72"/>
          <p:cNvCxnSpPr/>
          <p:nvPr/>
        </p:nvCxnSpPr>
        <p:spPr>
          <a:xfrm>
            <a:off x="7520627" y="1495903"/>
            <a:ext cx="0" cy="1045500"/>
          </a:xfrm>
          <a:prstGeom prst="straightConnector1">
            <a:avLst/>
          </a:prstGeom>
          <a:noFill/>
          <a:ln w="38100" cap="flat" cmpd="sng">
            <a:solidFill>
              <a:srgbClr val="595959"/>
            </a:solidFill>
            <a:prstDash val="solid"/>
            <a:round/>
            <a:headEnd type="none" w="sm" len="sm"/>
            <a:tailEnd type="none" w="sm" len="sm"/>
          </a:ln>
        </p:spPr>
      </p:cxnSp>
      <p:cxnSp>
        <p:nvCxnSpPr>
          <p:cNvPr id="1022" name="Google Shape;1022;p72"/>
          <p:cNvCxnSpPr/>
          <p:nvPr/>
        </p:nvCxnSpPr>
        <p:spPr>
          <a:xfrm rot="10800000">
            <a:off x="8655987" y="606687"/>
            <a:ext cx="0" cy="3952500"/>
          </a:xfrm>
          <a:prstGeom prst="straightConnector1">
            <a:avLst/>
          </a:prstGeom>
          <a:noFill/>
          <a:ln w="38100" cap="flat" cmpd="sng">
            <a:solidFill>
              <a:srgbClr val="595959"/>
            </a:solidFill>
            <a:prstDash val="solid"/>
            <a:round/>
            <a:headEnd type="none" w="sm" len="sm"/>
            <a:tailEnd type="none" w="sm" len="sm"/>
          </a:ln>
        </p:spPr>
      </p:cxnSp>
      <p:cxnSp>
        <p:nvCxnSpPr>
          <p:cNvPr id="1023" name="Google Shape;1023;p72"/>
          <p:cNvCxnSpPr/>
          <p:nvPr/>
        </p:nvCxnSpPr>
        <p:spPr>
          <a:xfrm rot="10800000">
            <a:off x="4426364" y="609212"/>
            <a:ext cx="1077900" cy="0"/>
          </a:xfrm>
          <a:prstGeom prst="straightConnector1">
            <a:avLst/>
          </a:prstGeom>
          <a:noFill/>
          <a:ln w="38100" cap="flat" cmpd="sng">
            <a:solidFill>
              <a:srgbClr val="595959"/>
            </a:solidFill>
            <a:prstDash val="solid"/>
            <a:round/>
            <a:headEnd type="none" w="sm" len="sm"/>
            <a:tailEnd type="none" w="sm" len="sm"/>
          </a:ln>
        </p:spPr>
      </p:cxnSp>
      <p:cxnSp>
        <p:nvCxnSpPr>
          <p:cNvPr id="1024" name="Google Shape;1024;p72"/>
          <p:cNvCxnSpPr/>
          <p:nvPr/>
        </p:nvCxnSpPr>
        <p:spPr>
          <a:xfrm rot="10800000">
            <a:off x="5561004" y="4547477"/>
            <a:ext cx="3102300" cy="0"/>
          </a:xfrm>
          <a:prstGeom prst="straightConnector1">
            <a:avLst/>
          </a:prstGeom>
          <a:noFill/>
          <a:ln w="38100" cap="flat" cmpd="sng">
            <a:solidFill>
              <a:srgbClr val="595959"/>
            </a:solidFill>
            <a:prstDash val="solid"/>
            <a:round/>
            <a:headEnd type="none" w="sm" len="sm"/>
            <a:tailEnd type="none" w="sm" len="sm"/>
          </a:ln>
        </p:spPr>
      </p:cxnSp>
      <p:cxnSp>
        <p:nvCxnSpPr>
          <p:cNvPr id="1025" name="Google Shape;1025;p72"/>
          <p:cNvCxnSpPr/>
          <p:nvPr/>
        </p:nvCxnSpPr>
        <p:spPr>
          <a:xfrm rot="10800000">
            <a:off x="5467993" y="3477453"/>
            <a:ext cx="2048100" cy="0"/>
          </a:xfrm>
          <a:prstGeom prst="straightConnector1">
            <a:avLst/>
          </a:prstGeom>
          <a:noFill/>
          <a:ln w="38100" cap="flat" cmpd="sng">
            <a:solidFill>
              <a:srgbClr val="595959"/>
            </a:solidFill>
            <a:prstDash val="solid"/>
            <a:round/>
            <a:headEnd type="none" w="sm" len="sm"/>
            <a:tailEnd type="none" w="sm" len="sm"/>
          </a:ln>
        </p:spPr>
      </p:cxnSp>
      <p:sp>
        <p:nvSpPr>
          <p:cNvPr id="1026" name="Google Shape;1026;p72"/>
          <p:cNvSpPr/>
          <p:nvPr/>
        </p:nvSpPr>
        <p:spPr>
          <a:xfrm flipH="1">
            <a:off x="6811727" y="748429"/>
            <a:ext cx="73500" cy="116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72"/>
          <p:cNvSpPr/>
          <p:nvPr/>
        </p:nvSpPr>
        <p:spPr>
          <a:xfrm rot="5031437" flipH="1">
            <a:off x="7387603" y="1335487"/>
            <a:ext cx="67286" cy="1274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8" name="Google Shape;1028;p72" descr="Resultado de imagen para capsule png"/>
          <p:cNvPicPr preferRelativeResize="0"/>
          <p:nvPr/>
        </p:nvPicPr>
        <p:blipFill rotWithShape="1">
          <a:blip r:embed="rId4">
            <a:alphaModFix/>
          </a:blip>
          <a:srcRect/>
          <a:stretch/>
        </p:blipFill>
        <p:spPr>
          <a:xfrm>
            <a:off x="6655065" y="3808208"/>
            <a:ext cx="500315" cy="463910"/>
          </a:xfrm>
          <a:prstGeom prst="rect">
            <a:avLst/>
          </a:prstGeom>
          <a:noFill/>
          <a:ln>
            <a:noFill/>
          </a:ln>
        </p:spPr>
      </p:pic>
      <p:pic>
        <p:nvPicPr>
          <p:cNvPr id="1029" name="Google Shape;1029;p72" descr="Resultado de imagen para capsule png"/>
          <p:cNvPicPr preferRelativeResize="0"/>
          <p:nvPr/>
        </p:nvPicPr>
        <p:blipFill rotWithShape="1">
          <a:blip r:embed="rId5">
            <a:alphaModFix/>
          </a:blip>
          <a:srcRect/>
          <a:stretch/>
        </p:blipFill>
        <p:spPr>
          <a:xfrm>
            <a:off x="7662316" y="1566227"/>
            <a:ext cx="829630" cy="384623"/>
          </a:xfrm>
          <a:prstGeom prst="rect">
            <a:avLst/>
          </a:prstGeom>
          <a:noFill/>
          <a:ln>
            <a:noFill/>
          </a:ln>
        </p:spPr>
      </p:pic>
      <p:pic>
        <p:nvPicPr>
          <p:cNvPr id="1030" name="Google Shape;1030;p72" descr="Resultado de imagen para capsule png"/>
          <p:cNvPicPr preferRelativeResize="0"/>
          <p:nvPr/>
        </p:nvPicPr>
        <p:blipFill rotWithShape="1">
          <a:blip r:embed="rId6">
            <a:alphaModFix/>
          </a:blip>
          <a:srcRect/>
          <a:stretch/>
        </p:blipFill>
        <p:spPr>
          <a:xfrm>
            <a:off x="7706923" y="2349239"/>
            <a:ext cx="699523" cy="463904"/>
          </a:xfrm>
          <a:prstGeom prst="rect">
            <a:avLst/>
          </a:prstGeom>
          <a:noFill/>
          <a:ln>
            <a:noFill/>
          </a:ln>
        </p:spPr>
      </p:pic>
      <p:pic>
        <p:nvPicPr>
          <p:cNvPr id="1031" name="Google Shape;1031;p72" descr="Resultado de imagen para capsule png"/>
          <p:cNvPicPr preferRelativeResize="0"/>
          <p:nvPr/>
        </p:nvPicPr>
        <p:blipFill rotWithShape="1">
          <a:blip r:embed="rId7">
            <a:alphaModFix/>
          </a:blip>
          <a:srcRect r="-3231" b="52233"/>
          <a:stretch/>
        </p:blipFill>
        <p:spPr>
          <a:xfrm>
            <a:off x="7591258" y="3200013"/>
            <a:ext cx="856413" cy="369049"/>
          </a:xfrm>
          <a:prstGeom prst="rect">
            <a:avLst/>
          </a:prstGeom>
          <a:noFill/>
          <a:ln>
            <a:noFill/>
          </a:ln>
        </p:spPr>
      </p:pic>
      <p:pic>
        <p:nvPicPr>
          <p:cNvPr id="1032" name="Google Shape;1032;p72" descr="Resultado de imagen para red blood cell png"/>
          <p:cNvPicPr preferRelativeResize="0"/>
          <p:nvPr/>
        </p:nvPicPr>
        <p:blipFill rotWithShape="1">
          <a:blip r:embed="rId8">
            <a:alphaModFix/>
          </a:blip>
          <a:srcRect/>
          <a:stretch/>
        </p:blipFill>
        <p:spPr>
          <a:xfrm>
            <a:off x="4594408" y="1992251"/>
            <a:ext cx="699543" cy="540923"/>
          </a:xfrm>
          <a:prstGeom prst="rect">
            <a:avLst/>
          </a:prstGeom>
          <a:noFill/>
          <a:ln>
            <a:noFill/>
          </a:ln>
        </p:spPr>
      </p:pic>
      <p:pic>
        <p:nvPicPr>
          <p:cNvPr id="1033" name="Google Shape;1033;p72" descr="Resultado de imagen para red blood cell png"/>
          <p:cNvPicPr preferRelativeResize="0"/>
          <p:nvPr/>
        </p:nvPicPr>
        <p:blipFill rotWithShape="1">
          <a:blip r:embed="rId8">
            <a:alphaModFix/>
          </a:blip>
          <a:srcRect/>
          <a:stretch/>
        </p:blipFill>
        <p:spPr>
          <a:xfrm>
            <a:off x="4608500" y="1515096"/>
            <a:ext cx="699543" cy="540923"/>
          </a:xfrm>
          <a:prstGeom prst="rect">
            <a:avLst/>
          </a:prstGeom>
          <a:noFill/>
          <a:ln>
            <a:noFill/>
          </a:ln>
        </p:spPr>
      </p:pic>
      <p:pic>
        <p:nvPicPr>
          <p:cNvPr id="1034" name="Google Shape;1034;p72" descr="Resultado de imagen para liver png"/>
          <p:cNvPicPr preferRelativeResize="0"/>
          <p:nvPr/>
        </p:nvPicPr>
        <p:blipFill rotWithShape="1">
          <a:blip r:embed="rId9">
            <a:alphaModFix/>
          </a:blip>
          <a:srcRect/>
          <a:stretch/>
        </p:blipFill>
        <p:spPr>
          <a:xfrm>
            <a:off x="5991348" y="2646661"/>
            <a:ext cx="1061417" cy="689766"/>
          </a:xfrm>
          <a:prstGeom prst="rect">
            <a:avLst/>
          </a:prstGeom>
          <a:noFill/>
          <a:ln>
            <a:noFill/>
          </a:ln>
        </p:spPr>
      </p:pic>
      <p:pic>
        <p:nvPicPr>
          <p:cNvPr id="1035" name="Google Shape;1035;p72" descr="clipped result image"/>
          <p:cNvPicPr preferRelativeResize="0"/>
          <p:nvPr/>
        </p:nvPicPr>
        <p:blipFill rotWithShape="1">
          <a:blip r:embed="rId10">
            <a:alphaModFix/>
          </a:blip>
          <a:srcRect/>
          <a:stretch/>
        </p:blipFill>
        <p:spPr>
          <a:xfrm>
            <a:off x="4740197" y="3794368"/>
            <a:ext cx="612034" cy="545930"/>
          </a:xfrm>
          <a:prstGeom prst="rect">
            <a:avLst/>
          </a:prstGeom>
          <a:noFill/>
          <a:ln>
            <a:noFill/>
          </a:ln>
        </p:spPr>
      </p:pic>
      <p:pic>
        <p:nvPicPr>
          <p:cNvPr id="1036" name="Google Shape;1036;p72" descr="clipped result image"/>
          <p:cNvPicPr preferRelativeResize="0"/>
          <p:nvPr/>
        </p:nvPicPr>
        <p:blipFill rotWithShape="1">
          <a:blip r:embed="rId10">
            <a:alphaModFix/>
          </a:blip>
          <a:srcRect/>
          <a:stretch/>
        </p:blipFill>
        <p:spPr>
          <a:xfrm>
            <a:off x="5596680" y="3828382"/>
            <a:ext cx="612034" cy="545930"/>
          </a:xfrm>
          <a:prstGeom prst="rect">
            <a:avLst/>
          </a:prstGeom>
          <a:noFill/>
          <a:ln>
            <a:noFill/>
          </a:ln>
        </p:spPr>
      </p:pic>
      <p:sp>
        <p:nvSpPr>
          <p:cNvPr id="1037" name="Google Shape;1037;p72"/>
          <p:cNvSpPr txBox="1"/>
          <p:nvPr/>
        </p:nvSpPr>
        <p:spPr>
          <a:xfrm>
            <a:off x="3172994" y="824338"/>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a:t>t</a:t>
            </a:r>
            <a:r>
              <a:rPr lang="en" sz="1800" b="0" i="0" u="none" strike="noStrike" cap="none">
                <a:solidFill>
                  <a:srgbClr val="000000"/>
                </a:solidFill>
                <a:latin typeface="Arial"/>
                <a:ea typeface="Arial"/>
                <a:cs typeface="Arial"/>
                <a:sym typeface="Arial"/>
              </a:rPr>
              <a:t>erato-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genicity</a:t>
            </a:r>
            <a:endParaRPr sz="1800"/>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1038" name="Google Shape;1038;p72"/>
          <p:cNvSpPr txBox="1"/>
          <p:nvPr/>
        </p:nvSpPr>
        <p:spPr>
          <a:xfrm>
            <a:off x="3173000" y="3761736"/>
            <a:ext cx="12411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agranulo-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cytosis (rare)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1039" name="Google Shape;1039;p72"/>
          <p:cNvSpPr txBox="1"/>
          <p:nvPr/>
        </p:nvSpPr>
        <p:spPr>
          <a:xfrm>
            <a:off x="6947401" y="4468986"/>
            <a:ext cx="21195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reduced levels of many medications</a:t>
            </a:r>
            <a:endParaRPr sz="1800" b="0" i="0" u="none" strike="noStrike" cap="none">
              <a:solidFill>
                <a:srgbClr val="000000"/>
              </a:solidFill>
              <a:latin typeface="Arial"/>
              <a:ea typeface="Arial"/>
              <a:cs typeface="Arial"/>
              <a:sym typeface="Arial"/>
            </a:endParaRPr>
          </a:p>
        </p:txBody>
      </p:sp>
      <p:sp>
        <p:nvSpPr>
          <p:cNvPr id="1040" name="Google Shape;1040;p72"/>
          <p:cNvSpPr txBox="1"/>
          <p:nvPr/>
        </p:nvSpPr>
        <p:spPr>
          <a:xfrm>
            <a:off x="3178457" y="2711234"/>
            <a:ext cx="13986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highlight>
                  <a:schemeClr val="accent6"/>
                </a:highlight>
                <a:latin typeface="Arial"/>
                <a:ea typeface="Arial"/>
                <a:cs typeface="Arial"/>
                <a:sym typeface="Arial"/>
              </a:rPr>
              <a:t>decreased bone mineral density</a:t>
            </a:r>
            <a:endParaRPr sz="1800" b="0" i="0" u="none" strike="noStrike" cap="none">
              <a:solidFill>
                <a:srgbClr val="000000"/>
              </a:solidFill>
              <a:highlight>
                <a:schemeClr val="accent6"/>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1041" name="Google Shape;1041;p72"/>
          <p:cNvSpPr/>
          <p:nvPr/>
        </p:nvSpPr>
        <p:spPr>
          <a:xfrm rot="211071" flipH="1">
            <a:off x="6822575" y="869400"/>
            <a:ext cx="73338" cy="36263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2" name="Google Shape;1042;p72" descr="Resultado de imagen para capsule png"/>
          <p:cNvPicPr preferRelativeResize="0"/>
          <p:nvPr/>
        </p:nvPicPr>
        <p:blipFill rotWithShape="1">
          <a:blip r:embed="rId7">
            <a:alphaModFix/>
          </a:blip>
          <a:srcRect l="2704" t="56604"/>
          <a:stretch/>
        </p:blipFill>
        <p:spPr>
          <a:xfrm>
            <a:off x="7623069" y="3889997"/>
            <a:ext cx="807206" cy="335293"/>
          </a:xfrm>
          <a:prstGeom prst="rect">
            <a:avLst/>
          </a:prstGeom>
          <a:noFill/>
          <a:ln>
            <a:noFill/>
          </a:ln>
        </p:spPr>
      </p:pic>
      <p:pic>
        <p:nvPicPr>
          <p:cNvPr id="1043" name="Google Shape;1043;p72" descr="clipped result image"/>
          <p:cNvPicPr preferRelativeResize="0"/>
          <p:nvPr/>
        </p:nvPicPr>
        <p:blipFill rotWithShape="1">
          <a:blip r:embed="rId11">
            <a:alphaModFix/>
          </a:blip>
          <a:srcRect/>
          <a:stretch/>
        </p:blipFill>
        <p:spPr>
          <a:xfrm>
            <a:off x="4580752" y="820688"/>
            <a:ext cx="663996" cy="582391"/>
          </a:xfrm>
          <a:prstGeom prst="rect">
            <a:avLst/>
          </a:prstGeom>
          <a:noFill/>
          <a:ln>
            <a:noFill/>
          </a:ln>
        </p:spPr>
      </p:pic>
      <p:sp>
        <p:nvSpPr>
          <p:cNvPr id="1044" name="Google Shape;1044;p72"/>
          <p:cNvSpPr txBox="1"/>
          <p:nvPr/>
        </p:nvSpPr>
        <p:spPr>
          <a:xfrm>
            <a:off x="5610400" y="1667963"/>
            <a:ext cx="2743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solidFill>
                  <a:schemeClr val="dk1"/>
                </a:solidFill>
                <a:latin typeface="Calibri"/>
                <a:ea typeface="Calibri"/>
                <a:cs typeface="Calibri"/>
                <a:sym typeface="Calibri"/>
              </a:rPr>
              <a:t>Na</a:t>
            </a:r>
            <a:r>
              <a:rPr lang="en" sz="3200" baseline="30000">
                <a:solidFill>
                  <a:schemeClr val="dk1"/>
                </a:solidFill>
                <a:latin typeface="Calibri"/>
                <a:ea typeface="Calibri"/>
                <a:cs typeface="Calibri"/>
                <a:sym typeface="Calibri"/>
              </a:rPr>
              <a:t>+      </a:t>
            </a:r>
            <a:r>
              <a:rPr lang="en" sz="3200">
                <a:latin typeface="Calibri"/>
                <a:ea typeface="Calibri"/>
                <a:cs typeface="Calibri"/>
                <a:sym typeface="Calibri"/>
              </a:rPr>
              <a:t>Na</a:t>
            </a:r>
            <a:r>
              <a:rPr lang="en" sz="3200" baseline="30000">
                <a:latin typeface="Calibri"/>
                <a:ea typeface="Calibri"/>
                <a:cs typeface="Calibri"/>
                <a:sym typeface="Calibri"/>
              </a:rPr>
              <a:t>+</a:t>
            </a:r>
            <a:endParaRPr sz="3200" baseline="30000">
              <a:latin typeface="Calibri"/>
              <a:ea typeface="Calibri"/>
              <a:cs typeface="Calibri"/>
              <a:sym typeface="Calibri"/>
            </a:endParaRPr>
          </a:p>
        </p:txBody>
      </p:sp>
      <p:pic>
        <p:nvPicPr>
          <p:cNvPr id="1045" name="Google Shape;1045;p72" descr="clipped result image"/>
          <p:cNvPicPr preferRelativeResize="0"/>
          <p:nvPr/>
        </p:nvPicPr>
        <p:blipFill rotWithShape="1">
          <a:blip r:embed="rId12">
            <a:alphaModFix/>
          </a:blip>
          <a:srcRect/>
          <a:stretch/>
        </p:blipFill>
        <p:spPr>
          <a:xfrm flipH="1">
            <a:off x="5918828" y="736825"/>
            <a:ext cx="1847655" cy="628750"/>
          </a:xfrm>
          <a:prstGeom prst="rect">
            <a:avLst/>
          </a:prstGeom>
          <a:noFill/>
          <a:ln>
            <a:noFill/>
          </a:ln>
        </p:spPr>
      </p:pic>
      <p:sp>
        <p:nvSpPr>
          <p:cNvPr id="1046" name="Google Shape;1046;p72"/>
          <p:cNvSpPr txBox="1"/>
          <p:nvPr/>
        </p:nvSpPr>
        <p:spPr>
          <a:xfrm>
            <a:off x="3177319" y="1641663"/>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aplastic anemia </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73"/>
          <p:cNvSpPr/>
          <p:nvPr/>
        </p:nvSpPr>
        <p:spPr>
          <a:xfrm>
            <a:off x="4591425" y="3768350"/>
            <a:ext cx="1617300" cy="689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6"/>
              </a:highlight>
            </a:endParaRPr>
          </a:p>
        </p:txBody>
      </p:sp>
      <p:sp>
        <p:nvSpPr>
          <p:cNvPr id="1052" name="Google Shape;1052;p73"/>
          <p:cNvSpPr txBox="1"/>
          <p:nvPr/>
        </p:nvSpPr>
        <p:spPr>
          <a:xfrm>
            <a:off x="95250" y="140650"/>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“Tiger tail </a:t>
            </a:r>
            <a:r>
              <a:rPr lang="en" sz="1700">
                <a:solidFill>
                  <a:schemeClr val="dk1"/>
                </a:solidFill>
              </a:rPr>
              <a:t>(in the) </a:t>
            </a:r>
            <a:endParaRPr sz="17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 Car Maze”</a:t>
            </a:r>
            <a:endParaRPr sz="2900"/>
          </a:p>
        </p:txBody>
      </p:sp>
      <p:sp>
        <p:nvSpPr>
          <p:cNvPr id="1053" name="Google Shape;1053;p73"/>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73"/>
          <p:cNvSpPr/>
          <p:nvPr/>
        </p:nvSpPr>
        <p:spPr>
          <a:xfrm rot="211287" flipH="1">
            <a:off x="6998405" y="1601123"/>
            <a:ext cx="39074" cy="2885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73"/>
          <p:cNvSpPr txBox="1"/>
          <p:nvPr/>
        </p:nvSpPr>
        <p:spPr>
          <a:xfrm>
            <a:off x="3135209" y="-34413"/>
            <a:ext cx="29646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200" b="0" i="0" u="none" strike="noStrike" cap="none">
                <a:solidFill>
                  <a:srgbClr val="000000"/>
                </a:solidFill>
                <a:latin typeface="Arial"/>
                <a:ea typeface="Arial"/>
                <a:cs typeface="Arial"/>
                <a:sym typeface="Arial"/>
              </a:rPr>
              <a:t>Risks of CBZ:</a:t>
            </a:r>
            <a:endParaRPr sz="2200" b="0" i="0" u="none" strike="noStrike" cap="none">
              <a:solidFill>
                <a:srgbClr val="000000"/>
              </a:solidFill>
              <a:latin typeface="Arial"/>
              <a:ea typeface="Arial"/>
              <a:cs typeface="Arial"/>
              <a:sym typeface="Arial"/>
            </a:endParaRPr>
          </a:p>
        </p:txBody>
      </p:sp>
      <p:cxnSp>
        <p:nvCxnSpPr>
          <p:cNvPr id="1056" name="Google Shape;1056;p73"/>
          <p:cNvCxnSpPr/>
          <p:nvPr/>
        </p:nvCxnSpPr>
        <p:spPr>
          <a:xfrm>
            <a:off x="6876807" y="339559"/>
            <a:ext cx="0" cy="1452600"/>
          </a:xfrm>
          <a:prstGeom prst="straightConnector1">
            <a:avLst/>
          </a:prstGeom>
          <a:noFill/>
          <a:ln w="9525" cap="flat" cmpd="sng">
            <a:solidFill>
              <a:srgbClr val="595959"/>
            </a:solidFill>
            <a:prstDash val="solid"/>
            <a:round/>
            <a:headEnd type="none" w="sm" len="sm"/>
            <a:tailEnd type="triangle" w="med" len="med"/>
          </a:ln>
        </p:spPr>
      </p:cxnSp>
      <p:sp>
        <p:nvSpPr>
          <p:cNvPr id="1057" name="Google Shape;1057;p73"/>
          <p:cNvSpPr txBox="1"/>
          <p:nvPr/>
        </p:nvSpPr>
        <p:spPr>
          <a:xfrm>
            <a:off x="6591515" y="-39174"/>
            <a:ext cx="1858200" cy="384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hyponatremia</a:t>
            </a:r>
            <a:endParaRPr sz="1800" b="0" i="0" u="none" strike="noStrike" cap="none">
              <a:solidFill>
                <a:srgbClr val="000000"/>
              </a:solidFill>
              <a:latin typeface="Arial"/>
              <a:ea typeface="Arial"/>
              <a:cs typeface="Arial"/>
              <a:sym typeface="Arial"/>
            </a:endParaRPr>
          </a:p>
        </p:txBody>
      </p:sp>
      <p:cxnSp>
        <p:nvCxnSpPr>
          <p:cNvPr id="1058" name="Google Shape;1058;p73"/>
          <p:cNvCxnSpPr/>
          <p:nvPr/>
        </p:nvCxnSpPr>
        <p:spPr>
          <a:xfrm rot="10800000">
            <a:off x="6288571" y="3342770"/>
            <a:ext cx="0" cy="1463700"/>
          </a:xfrm>
          <a:prstGeom prst="straightConnector1">
            <a:avLst/>
          </a:prstGeom>
          <a:noFill/>
          <a:ln w="9525" cap="flat" cmpd="sng">
            <a:solidFill>
              <a:srgbClr val="595959"/>
            </a:solidFill>
            <a:prstDash val="solid"/>
            <a:round/>
            <a:headEnd type="none" w="sm" len="sm"/>
            <a:tailEnd type="triangle" w="med" len="med"/>
          </a:ln>
        </p:spPr>
      </p:cxnSp>
      <p:sp>
        <p:nvSpPr>
          <p:cNvPr id="1059" name="Google Shape;1059;p73"/>
          <p:cNvSpPr txBox="1"/>
          <p:nvPr/>
        </p:nvSpPr>
        <p:spPr>
          <a:xfrm>
            <a:off x="4939584" y="4711282"/>
            <a:ext cx="22668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hepatotoxicity</a:t>
            </a:r>
            <a:endParaRPr sz="1800" b="0" i="0" u="none" strike="noStrike" cap="none">
              <a:solidFill>
                <a:srgbClr val="000000"/>
              </a:solidFill>
              <a:latin typeface="Arial"/>
              <a:ea typeface="Arial"/>
              <a:cs typeface="Arial"/>
              <a:sym typeface="Arial"/>
            </a:endParaRPr>
          </a:p>
        </p:txBody>
      </p:sp>
      <p:pic>
        <p:nvPicPr>
          <p:cNvPr id="1060" name="Google Shape;1060;p73" descr="clipped result image"/>
          <p:cNvPicPr preferRelativeResize="0"/>
          <p:nvPr/>
        </p:nvPicPr>
        <p:blipFill rotWithShape="1">
          <a:blip r:embed="rId3">
            <a:alphaModFix/>
          </a:blip>
          <a:srcRect/>
          <a:stretch/>
        </p:blipFill>
        <p:spPr>
          <a:xfrm rot="1365158">
            <a:off x="4708571" y="2538289"/>
            <a:ext cx="518326" cy="718054"/>
          </a:xfrm>
          <a:prstGeom prst="rect">
            <a:avLst/>
          </a:prstGeom>
          <a:noFill/>
          <a:ln>
            <a:noFill/>
          </a:ln>
        </p:spPr>
      </p:pic>
      <p:pic>
        <p:nvPicPr>
          <p:cNvPr id="1061" name="Google Shape;1061;p73" descr="clipped result image"/>
          <p:cNvPicPr preferRelativeResize="0"/>
          <p:nvPr/>
        </p:nvPicPr>
        <p:blipFill rotWithShape="1">
          <a:blip r:embed="rId3">
            <a:alphaModFix/>
          </a:blip>
          <a:srcRect/>
          <a:stretch/>
        </p:blipFill>
        <p:spPr>
          <a:xfrm rot="1365158">
            <a:off x="4723452" y="3092007"/>
            <a:ext cx="518326" cy="718054"/>
          </a:xfrm>
          <a:prstGeom prst="rect">
            <a:avLst/>
          </a:prstGeom>
          <a:noFill/>
          <a:ln>
            <a:noFill/>
          </a:ln>
        </p:spPr>
      </p:pic>
      <p:cxnSp>
        <p:nvCxnSpPr>
          <p:cNvPr id="1062" name="Google Shape;1062;p73"/>
          <p:cNvCxnSpPr/>
          <p:nvPr/>
        </p:nvCxnSpPr>
        <p:spPr>
          <a:xfrm rot="10800000">
            <a:off x="4442676" y="592566"/>
            <a:ext cx="0" cy="3952500"/>
          </a:xfrm>
          <a:prstGeom prst="straightConnector1">
            <a:avLst/>
          </a:prstGeom>
          <a:noFill/>
          <a:ln w="38100" cap="flat" cmpd="sng">
            <a:solidFill>
              <a:srgbClr val="595959"/>
            </a:solidFill>
            <a:prstDash val="solid"/>
            <a:round/>
            <a:headEnd type="none" w="sm" len="sm"/>
            <a:tailEnd type="none" w="sm" len="sm"/>
          </a:ln>
        </p:spPr>
      </p:cxnSp>
      <p:cxnSp>
        <p:nvCxnSpPr>
          <p:cNvPr id="1063" name="Google Shape;1063;p73"/>
          <p:cNvCxnSpPr/>
          <p:nvPr/>
        </p:nvCxnSpPr>
        <p:spPr>
          <a:xfrm rot="10800000">
            <a:off x="6584133" y="606496"/>
            <a:ext cx="2089800" cy="0"/>
          </a:xfrm>
          <a:prstGeom prst="straightConnector1">
            <a:avLst/>
          </a:prstGeom>
          <a:noFill/>
          <a:ln w="38100" cap="flat" cmpd="sng">
            <a:solidFill>
              <a:srgbClr val="595959"/>
            </a:solidFill>
            <a:prstDash val="solid"/>
            <a:round/>
            <a:headEnd type="none" w="sm" len="sm"/>
            <a:tailEnd type="none" w="sm" len="sm"/>
          </a:ln>
        </p:spPr>
      </p:cxnSp>
      <p:cxnSp>
        <p:nvCxnSpPr>
          <p:cNvPr id="1064" name="Google Shape;1064;p73"/>
          <p:cNvCxnSpPr/>
          <p:nvPr/>
        </p:nvCxnSpPr>
        <p:spPr>
          <a:xfrm rot="10800000">
            <a:off x="5463231" y="1514895"/>
            <a:ext cx="2048100" cy="0"/>
          </a:xfrm>
          <a:prstGeom prst="straightConnector1">
            <a:avLst/>
          </a:prstGeom>
          <a:noFill/>
          <a:ln w="38100" cap="flat" cmpd="sng">
            <a:solidFill>
              <a:srgbClr val="595959"/>
            </a:solidFill>
            <a:prstDash val="solid"/>
            <a:round/>
            <a:headEnd type="none" w="sm" len="sm"/>
            <a:tailEnd type="none" w="sm" len="sm"/>
          </a:ln>
        </p:spPr>
      </p:cxnSp>
      <p:cxnSp>
        <p:nvCxnSpPr>
          <p:cNvPr id="1065" name="Google Shape;1065;p73"/>
          <p:cNvCxnSpPr/>
          <p:nvPr/>
        </p:nvCxnSpPr>
        <p:spPr>
          <a:xfrm rot="10800000">
            <a:off x="5483617" y="2498130"/>
            <a:ext cx="999300" cy="0"/>
          </a:xfrm>
          <a:prstGeom prst="straightConnector1">
            <a:avLst/>
          </a:prstGeom>
          <a:noFill/>
          <a:ln w="38100" cap="flat" cmpd="sng">
            <a:solidFill>
              <a:srgbClr val="595959"/>
            </a:solidFill>
            <a:prstDash val="solid"/>
            <a:round/>
            <a:headEnd type="none" w="sm" len="sm"/>
            <a:tailEnd type="none" w="sm" len="sm"/>
          </a:ln>
        </p:spPr>
      </p:cxnSp>
      <p:cxnSp>
        <p:nvCxnSpPr>
          <p:cNvPr id="1066" name="Google Shape;1066;p73"/>
          <p:cNvCxnSpPr/>
          <p:nvPr/>
        </p:nvCxnSpPr>
        <p:spPr>
          <a:xfrm rot="10800000">
            <a:off x="5487416" y="2484528"/>
            <a:ext cx="0" cy="983400"/>
          </a:xfrm>
          <a:prstGeom prst="straightConnector1">
            <a:avLst/>
          </a:prstGeom>
          <a:noFill/>
          <a:ln w="38100" cap="flat" cmpd="sng">
            <a:solidFill>
              <a:srgbClr val="595959"/>
            </a:solidFill>
            <a:prstDash val="solid"/>
            <a:round/>
            <a:headEnd type="none" w="sm" len="sm"/>
            <a:tailEnd type="none" w="sm" len="sm"/>
          </a:ln>
        </p:spPr>
      </p:cxnSp>
      <p:cxnSp>
        <p:nvCxnSpPr>
          <p:cNvPr id="1067" name="Google Shape;1067;p73"/>
          <p:cNvCxnSpPr/>
          <p:nvPr/>
        </p:nvCxnSpPr>
        <p:spPr>
          <a:xfrm rot="10800000">
            <a:off x="5483200" y="624034"/>
            <a:ext cx="0" cy="907500"/>
          </a:xfrm>
          <a:prstGeom prst="straightConnector1">
            <a:avLst/>
          </a:prstGeom>
          <a:noFill/>
          <a:ln w="38100" cap="flat" cmpd="sng">
            <a:solidFill>
              <a:srgbClr val="595959"/>
            </a:solidFill>
            <a:prstDash val="solid"/>
            <a:round/>
            <a:headEnd type="none" w="sm" len="sm"/>
            <a:tailEnd type="none" w="sm" len="sm"/>
          </a:ln>
        </p:spPr>
      </p:cxnSp>
      <p:cxnSp>
        <p:nvCxnSpPr>
          <p:cNvPr id="1068" name="Google Shape;1068;p73"/>
          <p:cNvCxnSpPr/>
          <p:nvPr/>
        </p:nvCxnSpPr>
        <p:spPr>
          <a:xfrm>
            <a:off x="7520627" y="1495903"/>
            <a:ext cx="0" cy="1045500"/>
          </a:xfrm>
          <a:prstGeom prst="straightConnector1">
            <a:avLst/>
          </a:prstGeom>
          <a:noFill/>
          <a:ln w="38100" cap="flat" cmpd="sng">
            <a:solidFill>
              <a:srgbClr val="595959"/>
            </a:solidFill>
            <a:prstDash val="solid"/>
            <a:round/>
            <a:headEnd type="none" w="sm" len="sm"/>
            <a:tailEnd type="none" w="sm" len="sm"/>
          </a:ln>
        </p:spPr>
      </p:cxnSp>
      <p:cxnSp>
        <p:nvCxnSpPr>
          <p:cNvPr id="1069" name="Google Shape;1069;p73"/>
          <p:cNvCxnSpPr/>
          <p:nvPr/>
        </p:nvCxnSpPr>
        <p:spPr>
          <a:xfrm rot="10800000">
            <a:off x="8655987" y="606687"/>
            <a:ext cx="0" cy="3952500"/>
          </a:xfrm>
          <a:prstGeom prst="straightConnector1">
            <a:avLst/>
          </a:prstGeom>
          <a:noFill/>
          <a:ln w="38100" cap="flat" cmpd="sng">
            <a:solidFill>
              <a:srgbClr val="595959"/>
            </a:solidFill>
            <a:prstDash val="solid"/>
            <a:round/>
            <a:headEnd type="none" w="sm" len="sm"/>
            <a:tailEnd type="none" w="sm" len="sm"/>
          </a:ln>
        </p:spPr>
      </p:cxnSp>
      <p:cxnSp>
        <p:nvCxnSpPr>
          <p:cNvPr id="1070" name="Google Shape;1070;p73"/>
          <p:cNvCxnSpPr/>
          <p:nvPr/>
        </p:nvCxnSpPr>
        <p:spPr>
          <a:xfrm rot="10800000">
            <a:off x="4426364" y="609212"/>
            <a:ext cx="1077900" cy="0"/>
          </a:xfrm>
          <a:prstGeom prst="straightConnector1">
            <a:avLst/>
          </a:prstGeom>
          <a:noFill/>
          <a:ln w="38100" cap="flat" cmpd="sng">
            <a:solidFill>
              <a:srgbClr val="595959"/>
            </a:solidFill>
            <a:prstDash val="solid"/>
            <a:round/>
            <a:headEnd type="none" w="sm" len="sm"/>
            <a:tailEnd type="none" w="sm" len="sm"/>
          </a:ln>
        </p:spPr>
      </p:cxnSp>
      <p:cxnSp>
        <p:nvCxnSpPr>
          <p:cNvPr id="1071" name="Google Shape;1071;p73"/>
          <p:cNvCxnSpPr/>
          <p:nvPr/>
        </p:nvCxnSpPr>
        <p:spPr>
          <a:xfrm rot="10800000">
            <a:off x="5561004" y="4547477"/>
            <a:ext cx="3102300" cy="0"/>
          </a:xfrm>
          <a:prstGeom prst="straightConnector1">
            <a:avLst/>
          </a:prstGeom>
          <a:noFill/>
          <a:ln w="38100" cap="flat" cmpd="sng">
            <a:solidFill>
              <a:srgbClr val="595959"/>
            </a:solidFill>
            <a:prstDash val="solid"/>
            <a:round/>
            <a:headEnd type="none" w="sm" len="sm"/>
            <a:tailEnd type="none" w="sm" len="sm"/>
          </a:ln>
        </p:spPr>
      </p:cxnSp>
      <p:cxnSp>
        <p:nvCxnSpPr>
          <p:cNvPr id="1072" name="Google Shape;1072;p73"/>
          <p:cNvCxnSpPr/>
          <p:nvPr/>
        </p:nvCxnSpPr>
        <p:spPr>
          <a:xfrm rot="10800000">
            <a:off x="5467993" y="3477453"/>
            <a:ext cx="2048100" cy="0"/>
          </a:xfrm>
          <a:prstGeom prst="straightConnector1">
            <a:avLst/>
          </a:prstGeom>
          <a:noFill/>
          <a:ln w="38100" cap="flat" cmpd="sng">
            <a:solidFill>
              <a:srgbClr val="595959"/>
            </a:solidFill>
            <a:prstDash val="solid"/>
            <a:round/>
            <a:headEnd type="none" w="sm" len="sm"/>
            <a:tailEnd type="none" w="sm" len="sm"/>
          </a:ln>
        </p:spPr>
      </p:cxnSp>
      <p:sp>
        <p:nvSpPr>
          <p:cNvPr id="1073" name="Google Shape;1073;p73"/>
          <p:cNvSpPr/>
          <p:nvPr/>
        </p:nvSpPr>
        <p:spPr>
          <a:xfrm flipH="1">
            <a:off x="6811727" y="748429"/>
            <a:ext cx="73500" cy="116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73"/>
          <p:cNvSpPr/>
          <p:nvPr/>
        </p:nvSpPr>
        <p:spPr>
          <a:xfrm rot="5031437" flipH="1">
            <a:off x="7387603" y="1335487"/>
            <a:ext cx="67286" cy="1274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5" name="Google Shape;1075;p73" descr="Resultado de imagen para capsule png"/>
          <p:cNvPicPr preferRelativeResize="0"/>
          <p:nvPr/>
        </p:nvPicPr>
        <p:blipFill rotWithShape="1">
          <a:blip r:embed="rId4">
            <a:alphaModFix/>
          </a:blip>
          <a:srcRect/>
          <a:stretch/>
        </p:blipFill>
        <p:spPr>
          <a:xfrm>
            <a:off x="6655065" y="3808208"/>
            <a:ext cx="500315" cy="463910"/>
          </a:xfrm>
          <a:prstGeom prst="rect">
            <a:avLst/>
          </a:prstGeom>
          <a:noFill/>
          <a:ln>
            <a:noFill/>
          </a:ln>
        </p:spPr>
      </p:pic>
      <p:pic>
        <p:nvPicPr>
          <p:cNvPr id="1076" name="Google Shape;1076;p73" descr="Resultado de imagen para capsule png"/>
          <p:cNvPicPr preferRelativeResize="0"/>
          <p:nvPr/>
        </p:nvPicPr>
        <p:blipFill rotWithShape="1">
          <a:blip r:embed="rId5">
            <a:alphaModFix/>
          </a:blip>
          <a:srcRect/>
          <a:stretch/>
        </p:blipFill>
        <p:spPr>
          <a:xfrm>
            <a:off x="7662316" y="1566227"/>
            <a:ext cx="829630" cy="384623"/>
          </a:xfrm>
          <a:prstGeom prst="rect">
            <a:avLst/>
          </a:prstGeom>
          <a:noFill/>
          <a:ln>
            <a:noFill/>
          </a:ln>
        </p:spPr>
      </p:pic>
      <p:pic>
        <p:nvPicPr>
          <p:cNvPr id="1077" name="Google Shape;1077;p73" descr="Resultado de imagen para capsule png"/>
          <p:cNvPicPr preferRelativeResize="0"/>
          <p:nvPr/>
        </p:nvPicPr>
        <p:blipFill rotWithShape="1">
          <a:blip r:embed="rId6">
            <a:alphaModFix/>
          </a:blip>
          <a:srcRect/>
          <a:stretch/>
        </p:blipFill>
        <p:spPr>
          <a:xfrm>
            <a:off x="7706923" y="2349239"/>
            <a:ext cx="699523" cy="463904"/>
          </a:xfrm>
          <a:prstGeom prst="rect">
            <a:avLst/>
          </a:prstGeom>
          <a:noFill/>
          <a:ln>
            <a:noFill/>
          </a:ln>
        </p:spPr>
      </p:pic>
      <p:pic>
        <p:nvPicPr>
          <p:cNvPr id="1078" name="Google Shape;1078;p73" descr="Resultado de imagen para capsule png"/>
          <p:cNvPicPr preferRelativeResize="0"/>
          <p:nvPr/>
        </p:nvPicPr>
        <p:blipFill rotWithShape="1">
          <a:blip r:embed="rId7">
            <a:alphaModFix/>
          </a:blip>
          <a:srcRect r="-3231" b="52233"/>
          <a:stretch/>
        </p:blipFill>
        <p:spPr>
          <a:xfrm>
            <a:off x="7591258" y="3200013"/>
            <a:ext cx="856413" cy="369049"/>
          </a:xfrm>
          <a:prstGeom prst="rect">
            <a:avLst/>
          </a:prstGeom>
          <a:noFill/>
          <a:ln>
            <a:noFill/>
          </a:ln>
        </p:spPr>
      </p:pic>
      <p:pic>
        <p:nvPicPr>
          <p:cNvPr id="1079" name="Google Shape;1079;p73" descr="Resultado de imagen para red blood cell png"/>
          <p:cNvPicPr preferRelativeResize="0"/>
          <p:nvPr/>
        </p:nvPicPr>
        <p:blipFill rotWithShape="1">
          <a:blip r:embed="rId8">
            <a:alphaModFix/>
          </a:blip>
          <a:srcRect/>
          <a:stretch/>
        </p:blipFill>
        <p:spPr>
          <a:xfrm>
            <a:off x="4594408" y="1992251"/>
            <a:ext cx="699543" cy="540923"/>
          </a:xfrm>
          <a:prstGeom prst="rect">
            <a:avLst/>
          </a:prstGeom>
          <a:noFill/>
          <a:ln>
            <a:noFill/>
          </a:ln>
        </p:spPr>
      </p:pic>
      <p:pic>
        <p:nvPicPr>
          <p:cNvPr id="1080" name="Google Shape;1080;p73" descr="Resultado de imagen para red blood cell png"/>
          <p:cNvPicPr preferRelativeResize="0"/>
          <p:nvPr/>
        </p:nvPicPr>
        <p:blipFill rotWithShape="1">
          <a:blip r:embed="rId8">
            <a:alphaModFix/>
          </a:blip>
          <a:srcRect/>
          <a:stretch/>
        </p:blipFill>
        <p:spPr>
          <a:xfrm>
            <a:off x="4608500" y="1515096"/>
            <a:ext cx="699543" cy="540923"/>
          </a:xfrm>
          <a:prstGeom prst="rect">
            <a:avLst/>
          </a:prstGeom>
          <a:noFill/>
          <a:ln>
            <a:noFill/>
          </a:ln>
        </p:spPr>
      </p:pic>
      <p:pic>
        <p:nvPicPr>
          <p:cNvPr id="1081" name="Google Shape;1081;p73" descr="Resultado de imagen para liver png"/>
          <p:cNvPicPr preferRelativeResize="0"/>
          <p:nvPr/>
        </p:nvPicPr>
        <p:blipFill rotWithShape="1">
          <a:blip r:embed="rId9">
            <a:alphaModFix/>
          </a:blip>
          <a:srcRect/>
          <a:stretch/>
        </p:blipFill>
        <p:spPr>
          <a:xfrm>
            <a:off x="5991348" y="2646661"/>
            <a:ext cx="1061417" cy="689766"/>
          </a:xfrm>
          <a:prstGeom prst="rect">
            <a:avLst/>
          </a:prstGeom>
          <a:noFill/>
          <a:ln>
            <a:noFill/>
          </a:ln>
        </p:spPr>
      </p:pic>
      <p:pic>
        <p:nvPicPr>
          <p:cNvPr id="1082" name="Google Shape;1082;p73" descr="clipped result image"/>
          <p:cNvPicPr preferRelativeResize="0"/>
          <p:nvPr/>
        </p:nvPicPr>
        <p:blipFill rotWithShape="1">
          <a:blip r:embed="rId10">
            <a:alphaModFix/>
          </a:blip>
          <a:srcRect/>
          <a:stretch/>
        </p:blipFill>
        <p:spPr>
          <a:xfrm>
            <a:off x="4713660" y="3840231"/>
            <a:ext cx="612034" cy="545930"/>
          </a:xfrm>
          <a:prstGeom prst="rect">
            <a:avLst/>
          </a:prstGeom>
          <a:noFill/>
          <a:ln>
            <a:noFill/>
          </a:ln>
        </p:spPr>
      </p:pic>
      <p:pic>
        <p:nvPicPr>
          <p:cNvPr id="1083" name="Google Shape;1083;p73" descr="clipped result image"/>
          <p:cNvPicPr preferRelativeResize="0"/>
          <p:nvPr/>
        </p:nvPicPr>
        <p:blipFill rotWithShape="1">
          <a:blip r:embed="rId10">
            <a:alphaModFix/>
          </a:blip>
          <a:srcRect/>
          <a:stretch/>
        </p:blipFill>
        <p:spPr>
          <a:xfrm>
            <a:off x="5501117" y="3821407"/>
            <a:ext cx="612034" cy="545930"/>
          </a:xfrm>
          <a:prstGeom prst="rect">
            <a:avLst/>
          </a:prstGeom>
          <a:noFill/>
          <a:ln>
            <a:noFill/>
          </a:ln>
        </p:spPr>
      </p:pic>
      <p:sp>
        <p:nvSpPr>
          <p:cNvPr id="1084" name="Google Shape;1084;p73"/>
          <p:cNvSpPr txBox="1"/>
          <p:nvPr/>
        </p:nvSpPr>
        <p:spPr>
          <a:xfrm>
            <a:off x="3172994" y="824338"/>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a:t>t</a:t>
            </a:r>
            <a:r>
              <a:rPr lang="en" sz="1800" b="0" i="0" u="none" strike="noStrike" cap="none">
                <a:solidFill>
                  <a:srgbClr val="000000"/>
                </a:solidFill>
                <a:latin typeface="Arial"/>
                <a:ea typeface="Arial"/>
                <a:cs typeface="Arial"/>
                <a:sym typeface="Arial"/>
              </a:rPr>
              <a:t>erato-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genicity</a:t>
            </a:r>
            <a:endParaRPr sz="1800"/>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1085" name="Google Shape;1085;p73"/>
          <p:cNvSpPr txBox="1"/>
          <p:nvPr/>
        </p:nvSpPr>
        <p:spPr>
          <a:xfrm>
            <a:off x="3173000" y="3761736"/>
            <a:ext cx="12411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highlight>
                  <a:schemeClr val="accent6"/>
                </a:highlight>
                <a:latin typeface="Arial"/>
                <a:ea typeface="Arial"/>
                <a:cs typeface="Arial"/>
                <a:sym typeface="Arial"/>
              </a:rPr>
              <a:t>agranulo-</a:t>
            </a:r>
            <a:endParaRPr sz="1800" b="0" i="0" u="none" strike="noStrike" cap="none">
              <a:solidFill>
                <a:srgbClr val="000000"/>
              </a:solidFill>
              <a:highlight>
                <a:schemeClr val="accent6"/>
              </a:highlight>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highlight>
                  <a:schemeClr val="accent6"/>
                </a:highlight>
                <a:latin typeface="Arial"/>
                <a:ea typeface="Arial"/>
                <a:cs typeface="Arial"/>
                <a:sym typeface="Arial"/>
              </a:rPr>
              <a:t>cytosis (rare)</a:t>
            </a:r>
            <a:endParaRPr sz="1800" b="0" i="0" u="none" strike="noStrike" cap="none">
              <a:solidFill>
                <a:srgbClr val="000000"/>
              </a:solidFill>
              <a:highlight>
                <a:schemeClr val="accent6"/>
              </a:highlight>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1086" name="Google Shape;1086;p73"/>
          <p:cNvSpPr txBox="1"/>
          <p:nvPr/>
        </p:nvSpPr>
        <p:spPr>
          <a:xfrm>
            <a:off x="6947401" y="4468986"/>
            <a:ext cx="21195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reduced levels of many medications</a:t>
            </a:r>
            <a:endParaRPr sz="1800" b="0" i="0" u="none" strike="noStrike" cap="none">
              <a:solidFill>
                <a:srgbClr val="000000"/>
              </a:solidFill>
              <a:latin typeface="Arial"/>
              <a:ea typeface="Arial"/>
              <a:cs typeface="Arial"/>
              <a:sym typeface="Arial"/>
            </a:endParaRPr>
          </a:p>
        </p:txBody>
      </p:sp>
      <p:sp>
        <p:nvSpPr>
          <p:cNvPr id="1087" name="Google Shape;1087;p73"/>
          <p:cNvSpPr txBox="1"/>
          <p:nvPr/>
        </p:nvSpPr>
        <p:spPr>
          <a:xfrm>
            <a:off x="3178457" y="2711234"/>
            <a:ext cx="13986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decreased bone mineral density</a:t>
            </a:r>
            <a:endParaRPr sz="1800" b="0" i="0" u="none" strike="noStrike" cap="none">
              <a:solidFill>
                <a:srgbClr val="000000"/>
              </a:solidFill>
              <a:latin typeface="Arial"/>
              <a:ea typeface="Arial"/>
              <a:cs typeface="Arial"/>
              <a:sym typeface="Arial"/>
            </a:endParaRPr>
          </a:p>
        </p:txBody>
      </p:sp>
      <p:sp>
        <p:nvSpPr>
          <p:cNvPr id="1088" name="Google Shape;1088;p73"/>
          <p:cNvSpPr/>
          <p:nvPr/>
        </p:nvSpPr>
        <p:spPr>
          <a:xfrm rot="211071" flipH="1">
            <a:off x="6822575" y="869400"/>
            <a:ext cx="73338" cy="36263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9" name="Google Shape;1089;p73" descr="Resultado de imagen para capsule png"/>
          <p:cNvPicPr preferRelativeResize="0"/>
          <p:nvPr/>
        </p:nvPicPr>
        <p:blipFill rotWithShape="1">
          <a:blip r:embed="rId7">
            <a:alphaModFix/>
          </a:blip>
          <a:srcRect l="2704" t="56604"/>
          <a:stretch/>
        </p:blipFill>
        <p:spPr>
          <a:xfrm>
            <a:off x="7623069" y="3889997"/>
            <a:ext cx="807206" cy="335293"/>
          </a:xfrm>
          <a:prstGeom prst="rect">
            <a:avLst/>
          </a:prstGeom>
          <a:noFill/>
          <a:ln>
            <a:noFill/>
          </a:ln>
        </p:spPr>
      </p:pic>
      <p:pic>
        <p:nvPicPr>
          <p:cNvPr id="1090" name="Google Shape;1090;p73" descr="clipped result image"/>
          <p:cNvPicPr preferRelativeResize="0"/>
          <p:nvPr/>
        </p:nvPicPr>
        <p:blipFill rotWithShape="1">
          <a:blip r:embed="rId11">
            <a:alphaModFix/>
          </a:blip>
          <a:srcRect/>
          <a:stretch/>
        </p:blipFill>
        <p:spPr>
          <a:xfrm>
            <a:off x="4580752" y="820688"/>
            <a:ext cx="663996" cy="582391"/>
          </a:xfrm>
          <a:prstGeom prst="rect">
            <a:avLst/>
          </a:prstGeom>
          <a:noFill/>
          <a:ln>
            <a:noFill/>
          </a:ln>
        </p:spPr>
      </p:pic>
      <p:sp>
        <p:nvSpPr>
          <p:cNvPr id="1091" name="Google Shape;1091;p73"/>
          <p:cNvSpPr txBox="1"/>
          <p:nvPr/>
        </p:nvSpPr>
        <p:spPr>
          <a:xfrm>
            <a:off x="5610400" y="1667963"/>
            <a:ext cx="2743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solidFill>
                  <a:schemeClr val="dk1"/>
                </a:solidFill>
                <a:latin typeface="Calibri"/>
                <a:ea typeface="Calibri"/>
                <a:cs typeface="Calibri"/>
                <a:sym typeface="Calibri"/>
              </a:rPr>
              <a:t>Na</a:t>
            </a:r>
            <a:r>
              <a:rPr lang="en" sz="3200" baseline="30000">
                <a:solidFill>
                  <a:schemeClr val="dk1"/>
                </a:solidFill>
                <a:latin typeface="Calibri"/>
                <a:ea typeface="Calibri"/>
                <a:cs typeface="Calibri"/>
                <a:sym typeface="Calibri"/>
              </a:rPr>
              <a:t>+      </a:t>
            </a:r>
            <a:r>
              <a:rPr lang="en" sz="3200">
                <a:latin typeface="Calibri"/>
                <a:ea typeface="Calibri"/>
                <a:cs typeface="Calibri"/>
                <a:sym typeface="Calibri"/>
              </a:rPr>
              <a:t>Na</a:t>
            </a:r>
            <a:r>
              <a:rPr lang="en" sz="3200" baseline="30000">
                <a:latin typeface="Calibri"/>
                <a:ea typeface="Calibri"/>
                <a:cs typeface="Calibri"/>
                <a:sym typeface="Calibri"/>
              </a:rPr>
              <a:t>+</a:t>
            </a:r>
            <a:endParaRPr sz="3200" baseline="30000">
              <a:latin typeface="Calibri"/>
              <a:ea typeface="Calibri"/>
              <a:cs typeface="Calibri"/>
              <a:sym typeface="Calibri"/>
            </a:endParaRPr>
          </a:p>
        </p:txBody>
      </p:sp>
      <p:pic>
        <p:nvPicPr>
          <p:cNvPr id="1092" name="Google Shape;1092;p73" descr="clipped result image"/>
          <p:cNvPicPr preferRelativeResize="0"/>
          <p:nvPr/>
        </p:nvPicPr>
        <p:blipFill rotWithShape="1">
          <a:blip r:embed="rId12">
            <a:alphaModFix/>
          </a:blip>
          <a:srcRect/>
          <a:stretch/>
        </p:blipFill>
        <p:spPr>
          <a:xfrm flipH="1">
            <a:off x="5918828" y="736825"/>
            <a:ext cx="1847655" cy="628750"/>
          </a:xfrm>
          <a:prstGeom prst="rect">
            <a:avLst/>
          </a:prstGeom>
          <a:noFill/>
          <a:ln>
            <a:noFill/>
          </a:ln>
        </p:spPr>
      </p:pic>
      <p:sp>
        <p:nvSpPr>
          <p:cNvPr id="1093" name="Google Shape;1093;p73"/>
          <p:cNvSpPr txBox="1"/>
          <p:nvPr/>
        </p:nvSpPr>
        <p:spPr>
          <a:xfrm>
            <a:off x="3177319" y="1641663"/>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aplastic anemia </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74"/>
          <p:cNvSpPr txBox="1"/>
          <p:nvPr/>
        </p:nvSpPr>
        <p:spPr>
          <a:xfrm>
            <a:off x="95250" y="140650"/>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“Tiger tail </a:t>
            </a:r>
            <a:r>
              <a:rPr lang="en" sz="1700">
                <a:solidFill>
                  <a:schemeClr val="dk1"/>
                </a:solidFill>
              </a:rPr>
              <a:t>(in the) </a:t>
            </a:r>
            <a:endParaRPr sz="17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 Car Maze”</a:t>
            </a:r>
            <a:endParaRPr sz="2900"/>
          </a:p>
        </p:txBody>
      </p:sp>
      <p:sp>
        <p:nvSpPr>
          <p:cNvPr id="1099" name="Google Shape;1099;p74"/>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74"/>
          <p:cNvSpPr/>
          <p:nvPr/>
        </p:nvSpPr>
        <p:spPr>
          <a:xfrm rot="211287" flipH="1">
            <a:off x="6998405" y="1601123"/>
            <a:ext cx="39074" cy="2885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74"/>
          <p:cNvSpPr txBox="1"/>
          <p:nvPr/>
        </p:nvSpPr>
        <p:spPr>
          <a:xfrm>
            <a:off x="3135209" y="-34413"/>
            <a:ext cx="29646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200" b="0" i="0" u="none" strike="noStrike" cap="none">
                <a:solidFill>
                  <a:srgbClr val="000000"/>
                </a:solidFill>
                <a:latin typeface="Arial"/>
                <a:ea typeface="Arial"/>
                <a:cs typeface="Arial"/>
                <a:sym typeface="Arial"/>
              </a:rPr>
              <a:t>Risks of CBZ:</a:t>
            </a:r>
            <a:endParaRPr sz="2200" b="0" i="0" u="none" strike="noStrike" cap="none">
              <a:solidFill>
                <a:srgbClr val="000000"/>
              </a:solidFill>
              <a:latin typeface="Arial"/>
              <a:ea typeface="Arial"/>
              <a:cs typeface="Arial"/>
              <a:sym typeface="Arial"/>
            </a:endParaRPr>
          </a:p>
        </p:txBody>
      </p:sp>
      <p:cxnSp>
        <p:nvCxnSpPr>
          <p:cNvPr id="1102" name="Google Shape;1102;p74"/>
          <p:cNvCxnSpPr/>
          <p:nvPr/>
        </p:nvCxnSpPr>
        <p:spPr>
          <a:xfrm>
            <a:off x="6876807" y="339559"/>
            <a:ext cx="0" cy="1452600"/>
          </a:xfrm>
          <a:prstGeom prst="straightConnector1">
            <a:avLst/>
          </a:prstGeom>
          <a:noFill/>
          <a:ln w="9525" cap="flat" cmpd="sng">
            <a:solidFill>
              <a:srgbClr val="595959"/>
            </a:solidFill>
            <a:prstDash val="solid"/>
            <a:round/>
            <a:headEnd type="none" w="sm" len="sm"/>
            <a:tailEnd type="triangle" w="med" len="med"/>
          </a:ln>
        </p:spPr>
      </p:cxnSp>
      <p:sp>
        <p:nvSpPr>
          <p:cNvPr id="1103" name="Google Shape;1103;p74"/>
          <p:cNvSpPr txBox="1"/>
          <p:nvPr/>
        </p:nvSpPr>
        <p:spPr>
          <a:xfrm>
            <a:off x="6591515" y="-39174"/>
            <a:ext cx="1858200" cy="384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800"/>
              <a:buFont typeface="Arial"/>
              <a:buNone/>
            </a:pPr>
            <a:r>
              <a:rPr lang="en" sz="1800" b="0" i="0" u="none" strike="noStrike" cap="none">
                <a:solidFill>
                  <a:srgbClr val="000000"/>
                </a:solidFill>
                <a:highlight>
                  <a:schemeClr val="accent6"/>
                </a:highlight>
                <a:latin typeface="Arial"/>
                <a:ea typeface="Arial"/>
                <a:cs typeface="Arial"/>
                <a:sym typeface="Arial"/>
              </a:rPr>
              <a:t>hyponatremia</a:t>
            </a:r>
            <a:endParaRPr sz="1800" b="0" i="0" u="none" strike="noStrike" cap="none">
              <a:solidFill>
                <a:srgbClr val="000000"/>
              </a:solidFill>
              <a:highlight>
                <a:schemeClr val="accent6"/>
              </a:highlight>
              <a:latin typeface="Arial"/>
              <a:ea typeface="Arial"/>
              <a:cs typeface="Arial"/>
              <a:sym typeface="Arial"/>
            </a:endParaRPr>
          </a:p>
        </p:txBody>
      </p:sp>
      <p:cxnSp>
        <p:nvCxnSpPr>
          <p:cNvPr id="1104" name="Google Shape;1104;p74"/>
          <p:cNvCxnSpPr/>
          <p:nvPr/>
        </p:nvCxnSpPr>
        <p:spPr>
          <a:xfrm rot="10800000">
            <a:off x="6288571" y="3342770"/>
            <a:ext cx="0" cy="1463700"/>
          </a:xfrm>
          <a:prstGeom prst="straightConnector1">
            <a:avLst/>
          </a:prstGeom>
          <a:noFill/>
          <a:ln w="9525" cap="flat" cmpd="sng">
            <a:solidFill>
              <a:srgbClr val="595959"/>
            </a:solidFill>
            <a:prstDash val="solid"/>
            <a:round/>
            <a:headEnd type="none" w="sm" len="sm"/>
            <a:tailEnd type="triangle" w="med" len="med"/>
          </a:ln>
        </p:spPr>
      </p:cxnSp>
      <p:sp>
        <p:nvSpPr>
          <p:cNvPr id="1105" name="Google Shape;1105;p74"/>
          <p:cNvSpPr txBox="1"/>
          <p:nvPr/>
        </p:nvSpPr>
        <p:spPr>
          <a:xfrm>
            <a:off x="4939584" y="4711282"/>
            <a:ext cx="22668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hepatotoxicity</a:t>
            </a:r>
            <a:endParaRPr sz="1800" b="0" i="0" u="none" strike="noStrike" cap="none">
              <a:solidFill>
                <a:srgbClr val="000000"/>
              </a:solidFill>
              <a:latin typeface="Arial"/>
              <a:ea typeface="Arial"/>
              <a:cs typeface="Arial"/>
              <a:sym typeface="Arial"/>
            </a:endParaRPr>
          </a:p>
        </p:txBody>
      </p:sp>
      <p:pic>
        <p:nvPicPr>
          <p:cNvPr id="1106" name="Google Shape;1106;p74" descr="clipped result image"/>
          <p:cNvPicPr preferRelativeResize="0"/>
          <p:nvPr/>
        </p:nvPicPr>
        <p:blipFill rotWithShape="1">
          <a:blip r:embed="rId3">
            <a:alphaModFix/>
          </a:blip>
          <a:srcRect/>
          <a:stretch/>
        </p:blipFill>
        <p:spPr>
          <a:xfrm rot="1365158">
            <a:off x="4708571" y="2538289"/>
            <a:ext cx="518326" cy="718054"/>
          </a:xfrm>
          <a:prstGeom prst="rect">
            <a:avLst/>
          </a:prstGeom>
          <a:noFill/>
          <a:ln>
            <a:noFill/>
          </a:ln>
        </p:spPr>
      </p:pic>
      <p:pic>
        <p:nvPicPr>
          <p:cNvPr id="1107" name="Google Shape;1107;p74" descr="clipped result image"/>
          <p:cNvPicPr preferRelativeResize="0"/>
          <p:nvPr/>
        </p:nvPicPr>
        <p:blipFill rotWithShape="1">
          <a:blip r:embed="rId3">
            <a:alphaModFix/>
          </a:blip>
          <a:srcRect/>
          <a:stretch/>
        </p:blipFill>
        <p:spPr>
          <a:xfrm rot="1365158">
            <a:off x="4723452" y="3092007"/>
            <a:ext cx="518326" cy="718054"/>
          </a:xfrm>
          <a:prstGeom prst="rect">
            <a:avLst/>
          </a:prstGeom>
          <a:noFill/>
          <a:ln>
            <a:noFill/>
          </a:ln>
        </p:spPr>
      </p:pic>
      <p:cxnSp>
        <p:nvCxnSpPr>
          <p:cNvPr id="1108" name="Google Shape;1108;p74"/>
          <p:cNvCxnSpPr/>
          <p:nvPr/>
        </p:nvCxnSpPr>
        <p:spPr>
          <a:xfrm rot="10800000">
            <a:off x="4442676" y="592566"/>
            <a:ext cx="0" cy="3952500"/>
          </a:xfrm>
          <a:prstGeom prst="straightConnector1">
            <a:avLst/>
          </a:prstGeom>
          <a:noFill/>
          <a:ln w="38100" cap="flat" cmpd="sng">
            <a:solidFill>
              <a:srgbClr val="595959"/>
            </a:solidFill>
            <a:prstDash val="solid"/>
            <a:round/>
            <a:headEnd type="none" w="sm" len="sm"/>
            <a:tailEnd type="none" w="sm" len="sm"/>
          </a:ln>
        </p:spPr>
      </p:cxnSp>
      <p:cxnSp>
        <p:nvCxnSpPr>
          <p:cNvPr id="1109" name="Google Shape;1109;p74"/>
          <p:cNvCxnSpPr/>
          <p:nvPr/>
        </p:nvCxnSpPr>
        <p:spPr>
          <a:xfrm rot="10800000">
            <a:off x="6584133" y="606496"/>
            <a:ext cx="2089800" cy="0"/>
          </a:xfrm>
          <a:prstGeom prst="straightConnector1">
            <a:avLst/>
          </a:prstGeom>
          <a:noFill/>
          <a:ln w="38100" cap="flat" cmpd="sng">
            <a:solidFill>
              <a:srgbClr val="595959"/>
            </a:solidFill>
            <a:prstDash val="solid"/>
            <a:round/>
            <a:headEnd type="none" w="sm" len="sm"/>
            <a:tailEnd type="none" w="sm" len="sm"/>
          </a:ln>
        </p:spPr>
      </p:cxnSp>
      <p:cxnSp>
        <p:nvCxnSpPr>
          <p:cNvPr id="1110" name="Google Shape;1110;p74"/>
          <p:cNvCxnSpPr/>
          <p:nvPr/>
        </p:nvCxnSpPr>
        <p:spPr>
          <a:xfrm rot="10800000">
            <a:off x="5463231" y="1514895"/>
            <a:ext cx="2048100" cy="0"/>
          </a:xfrm>
          <a:prstGeom prst="straightConnector1">
            <a:avLst/>
          </a:prstGeom>
          <a:noFill/>
          <a:ln w="38100" cap="flat" cmpd="sng">
            <a:solidFill>
              <a:srgbClr val="595959"/>
            </a:solidFill>
            <a:prstDash val="solid"/>
            <a:round/>
            <a:headEnd type="none" w="sm" len="sm"/>
            <a:tailEnd type="none" w="sm" len="sm"/>
          </a:ln>
        </p:spPr>
      </p:cxnSp>
      <p:cxnSp>
        <p:nvCxnSpPr>
          <p:cNvPr id="1111" name="Google Shape;1111;p74"/>
          <p:cNvCxnSpPr/>
          <p:nvPr/>
        </p:nvCxnSpPr>
        <p:spPr>
          <a:xfrm rot="10800000">
            <a:off x="5483617" y="2498130"/>
            <a:ext cx="999300" cy="0"/>
          </a:xfrm>
          <a:prstGeom prst="straightConnector1">
            <a:avLst/>
          </a:prstGeom>
          <a:noFill/>
          <a:ln w="38100" cap="flat" cmpd="sng">
            <a:solidFill>
              <a:srgbClr val="595959"/>
            </a:solidFill>
            <a:prstDash val="solid"/>
            <a:round/>
            <a:headEnd type="none" w="sm" len="sm"/>
            <a:tailEnd type="none" w="sm" len="sm"/>
          </a:ln>
        </p:spPr>
      </p:cxnSp>
      <p:cxnSp>
        <p:nvCxnSpPr>
          <p:cNvPr id="1112" name="Google Shape;1112;p74"/>
          <p:cNvCxnSpPr/>
          <p:nvPr/>
        </p:nvCxnSpPr>
        <p:spPr>
          <a:xfrm rot="10800000">
            <a:off x="5487416" y="2484528"/>
            <a:ext cx="0" cy="983400"/>
          </a:xfrm>
          <a:prstGeom prst="straightConnector1">
            <a:avLst/>
          </a:prstGeom>
          <a:noFill/>
          <a:ln w="38100" cap="flat" cmpd="sng">
            <a:solidFill>
              <a:srgbClr val="595959"/>
            </a:solidFill>
            <a:prstDash val="solid"/>
            <a:round/>
            <a:headEnd type="none" w="sm" len="sm"/>
            <a:tailEnd type="none" w="sm" len="sm"/>
          </a:ln>
        </p:spPr>
      </p:cxnSp>
      <p:cxnSp>
        <p:nvCxnSpPr>
          <p:cNvPr id="1113" name="Google Shape;1113;p74"/>
          <p:cNvCxnSpPr/>
          <p:nvPr/>
        </p:nvCxnSpPr>
        <p:spPr>
          <a:xfrm rot="10800000">
            <a:off x="5483200" y="624034"/>
            <a:ext cx="0" cy="907500"/>
          </a:xfrm>
          <a:prstGeom prst="straightConnector1">
            <a:avLst/>
          </a:prstGeom>
          <a:noFill/>
          <a:ln w="38100" cap="flat" cmpd="sng">
            <a:solidFill>
              <a:srgbClr val="595959"/>
            </a:solidFill>
            <a:prstDash val="solid"/>
            <a:round/>
            <a:headEnd type="none" w="sm" len="sm"/>
            <a:tailEnd type="none" w="sm" len="sm"/>
          </a:ln>
        </p:spPr>
      </p:cxnSp>
      <p:cxnSp>
        <p:nvCxnSpPr>
          <p:cNvPr id="1114" name="Google Shape;1114;p74"/>
          <p:cNvCxnSpPr/>
          <p:nvPr/>
        </p:nvCxnSpPr>
        <p:spPr>
          <a:xfrm>
            <a:off x="7520627" y="1495903"/>
            <a:ext cx="0" cy="1045500"/>
          </a:xfrm>
          <a:prstGeom prst="straightConnector1">
            <a:avLst/>
          </a:prstGeom>
          <a:noFill/>
          <a:ln w="38100" cap="flat" cmpd="sng">
            <a:solidFill>
              <a:srgbClr val="595959"/>
            </a:solidFill>
            <a:prstDash val="solid"/>
            <a:round/>
            <a:headEnd type="none" w="sm" len="sm"/>
            <a:tailEnd type="none" w="sm" len="sm"/>
          </a:ln>
        </p:spPr>
      </p:cxnSp>
      <p:cxnSp>
        <p:nvCxnSpPr>
          <p:cNvPr id="1115" name="Google Shape;1115;p74"/>
          <p:cNvCxnSpPr/>
          <p:nvPr/>
        </p:nvCxnSpPr>
        <p:spPr>
          <a:xfrm rot="10800000">
            <a:off x="8655987" y="606687"/>
            <a:ext cx="0" cy="3952500"/>
          </a:xfrm>
          <a:prstGeom prst="straightConnector1">
            <a:avLst/>
          </a:prstGeom>
          <a:noFill/>
          <a:ln w="38100" cap="flat" cmpd="sng">
            <a:solidFill>
              <a:srgbClr val="595959"/>
            </a:solidFill>
            <a:prstDash val="solid"/>
            <a:round/>
            <a:headEnd type="none" w="sm" len="sm"/>
            <a:tailEnd type="none" w="sm" len="sm"/>
          </a:ln>
        </p:spPr>
      </p:cxnSp>
      <p:cxnSp>
        <p:nvCxnSpPr>
          <p:cNvPr id="1116" name="Google Shape;1116;p74"/>
          <p:cNvCxnSpPr/>
          <p:nvPr/>
        </p:nvCxnSpPr>
        <p:spPr>
          <a:xfrm rot="10800000">
            <a:off x="4426364" y="609212"/>
            <a:ext cx="1077900" cy="0"/>
          </a:xfrm>
          <a:prstGeom prst="straightConnector1">
            <a:avLst/>
          </a:prstGeom>
          <a:noFill/>
          <a:ln w="38100" cap="flat" cmpd="sng">
            <a:solidFill>
              <a:srgbClr val="595959"/>
            </a:solidFill>
            <a:prstDash val="solid"/>
            <a:round/>
            <a:headEnd type="none" w="sm" len="sm"/>
            <a:tailEnd type="none" w="sm" len="sm"/>
          </a:ln>
        </p:spPr>
      </p:cxnSp>
      <p:cxnSp>
        <p:nvCxnSpPr>
          <p:cNvPr id="1117" name="Google Shape;1117;p74"/>
          <p:cNvCxnSpPr/>
          <p:nvPr/>
        </p:nvCxnSpPr>
        <p:spPr>
          <a:xfrm rot="10800000">
            <a:off x="5561004" y="4547477"/>
            <a:ext cx="3102300" cy="0"/>
          </a:xfrm>
          <a:prstGeom prst="straightConnector1">
            <a:avLst/>
          </a:prstGeom>
          <a:noFill/>
          <a:ln w="38100" cap="flat" cmpd="sng">
            <a:solidFill>
              <a:srgbClr val="595959"/>
            </a:solidFill>
            <a:prstDash val="solid"/>
            <a:round/>
            <a:headEnd type="none" w="sm" len="sm"/>
            <a:tailEnd type="none" w="sm" len="sm"/>
          </a:ln>
        </p:spPr>
      </p:cxnSp>
      <p:cxnSp>
        <p:nvCxnSpPr>
          <p:cNvPr id="1118" name="Google Shape;1118;p74"/>
          <p:cNvCxnSpPr/>
          <p:nvPr/>
        </p:nvCxnSpPr>
        <p:spPr>
          <a:xfrm rot="10800000">
            <a:off x="5467993" y="3477453"/>
            <a:ext cx="2048100" cy="0"/>
          </a:xfrm>
          <a:prstGeom prst="straightConnector1">
            <a:avLst/>
          </a:prstGeom>
          <a:noFill/>
          <a:ln w="38100" cap="flat" cmpd="sng">
            <a:solidFill>
              <a:srgbClr val="595959"/>
            </a:solidFill>
            <a:prstDash val="solid"/>
            <a:round/>
            <a:headEnd type="none" w="sm" len="sm"/>
            <a:tailEnd type="none" w="sm" len="sm"/>
          </a:ln>
        </p:spPr>
      </p:cxnSp>
      <p:sp>
        <p:nvSpPr>
          <p:cNvPr id="1119" name="Google Shape;1119;p74"/>
          <p:cNvSpPr/>
          <p:nvPr/>
        </p:nvSpPr>
        <p:spPr>
          <a:xfrm flipH="1">
            <a:off x="6811727" y="748429"/>
            <a:ext cx="73500" cy="116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p74"/>
          <p:cNvSpPr/>
          <p:nvPr/>
        </p:nvSpPr>
        <p:spPr>
          <a:xfrm rot="5031437" flipH="1">
            <a:off x="7387603" y="1335487"/>
            <a:ext cx="67286" cy="1274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21" name="Google Shape;1121;p74" descr="Resultado de imagen para capsule png"/>
          <p:cNvPicPr preferRelativeResize="0"/>
          <p:nvPr/>
        </p:nvPicPr>
        <p:blipFill rotWithShape="1">
          <a:blip r:embed="rId4">
            <a:alphaModFix/>
          </a:blip>
          <a:srcRect/>
          <a:stretch/>
        </p:blipFill>
        <p:spPr>
          <a:xfrm>
            <a:off x="6655065" y="3808208"/>
            <a:ext cx="500315" cy="463910"/>
          </a:xfrm>
          <a:prstGeom prst="rect">
            <a:avLst/>
          </a:prstGeom>
          <a:noFill/>
          <a:ln>
            <a:noFill/>
          </a:ln>
        </p:spPr>
      </p:pic>
      <p:pic>
        <p:nvPicPr>
          <p:cNvPr id="1122" name="Google Shape;1122;p74" descr="Resultado de imagen para capsule png"/>
          <p:cNvPicPr preferRelativeResize="0"/>
          <p:nvPr/>
        </p:nvPicPr>
        <p:blipFill rotWithShape="1">
          <a:blip r:embed="rId5">
            <a:alphaModFix/>
          </a:blip>
          <a:srcRect/>
          <a:stretch/>
        </p:blipFill>
        <p:spPr>
          <a:xfrm>
            <a:off x="7662316" y="1566227"/>
            <a:ext cx="829630" cy="384623"/>
          </a:xfrm>
          <a:prstGeom prst="rect">
            <a:avLst/>
          </a:prstGeom>
          <a:noFill/>
          <a:ln>
            <a:noFill/>
          </a:ln>
        </p:spPr>
      </p:pic>
      <p:pic>
        <p:nvPicPr>
          <p:cNvPr id="1123" name="Google Shape;1123;p74" descr="Resultado de imagen para capsule png"/>
          <p:cNvPicPr preferRelativeResize="0"/>
          <p:nvPr/>
        </p:nvPicPr>
        <p:blipFill rotWithShape="1">
          <a:blip r:embed="rId6">
            <a:alphaModFix/>
          </a:blip>
          <a:srcRect/>
          <a:stretch/>
        </p:blipFill>
        <p:spPr>
          <a:xfrm>
            <a:off x="7706923" y="2349239"/>
            <a:ext cx="699523" cy="463904"/>
          </a:xfrm>
          <a:prstGeom prst="rect">
            <a:avLst/>
          </a:prstGeom>
          <a:noFill/>
          <a:ln>
            <a:noFill/>
          </a:ln>
        </p:spPr>
      </p:pic>
      <p:pic>
        <p:nvPicPr>
          <p:cNvPr id="1124" name="Google Shape;1124;p74" descr="Resultado de imagen para capsule png"/>
          <p:cNvPicPr preferRelativeResize="0"/>
          <p:nvPr/>
        </p:nvPicPr>
        <p:blipFill rotWithShape="1">
          <a:blip r:embed="rId7">
            <a:alphaModFix/>
          </a:blip>
          <a:srcRect r="-3231" b="52233"/>
          <a:stretch/>
        </p:blipFill>
        <p:spPr>
          <a:xfrm>
            <a:off x="7591258" y="3200013"/>
            <a:ext cx="856413" cy="369049"/>
          </a:xfrm>
          <a:prstGeom prst="rect">
            <a:avLst/>
          </a:prstGeom>
          <a:noFill/>
          <a:ln>
            <a:noFill/>
          </a:ln>
        </p:spPr>
      </p:pic>
      <p:pic>
        <p:nvPicPr>
          <p:cNvPr id="1125" name="Google Shape;1125;p74" descr="Resultado de imagen para red blood cell png"/>
          <p:cNvPicPr preferRelativeResize="0"/>
          <p:nvPr/>
        </p:nvPicPr>
        <p:blipFill rotWithShape="1">
          <a:blip r:embed="rId8">
            <a:alphaModFix/>
          </a:blip>
          <a:srcRect/>
          <a:stretch/>
        </p:blipFill>
        <p:spPr>
          <a:xfrm>
            <a:off x="4594408" y="1992251"/>
            <a:ext cx="699543" cy="540923"/>
          </a:xfrm>
          <a:prstGeom prst="rect">
            <a:avLst/>
          </a:prstGeom>
          <a:noFill/>
          <a:ln>
            <a:noFill/>
          </a:ln>
        </p:spPr>
      </p:pic>
      <p:pic>
        <p:nvPicPr>
          <p:cNvPr id="1126" name="Google Shape;1126;p74" descr="Resultado de imagen para red blood cell png"/>
          <p:cNvPicPr preferRelativeResize="0"/>
          <p:nvPr/>
        </p:nvPicPr>
        <p:blipFill rotWithShape="1">
          <a:blip r:embed="rId8">
            <a:alphaModFix/>
          </a:blip>
          <a:srcRect/>
          <a:stretch/>
        </p:blipFill>
        <p:spPr>
          <a:xfrm>
            <a:off x="4608500" y="1515096"/>
            <a:ext cx="699543" cy="540923"/>
          </a:xfrm>
          <a:prstGeom prst="rect">
            <a:avLst/>
          </a:prstGeom>
          <a:noFill/>
          <a:ln>
            <a:noFill/>
          </a:ln>
        </p:spPr>
      </p:pic>
      <p:pic>
        <p:nvPicPr>
          <p:cNvPr id="1127" name="Google Shape;1127;p74" descr="Resultado de imagen para liver png"/>
          <p:cNvPicPr preferRelativeResize="0"/>
          <p:nvPr/>
        </p:nvPicPr>
        <p:blipFill rotWithShape="1">
          <a:blip r:embed="rId9">
            <a:alphaModFix/>
          </a:blip>
          <a:srcRect/>
          <a:stretch/>
        </p:blipFill>
        <p:spPr>
          <a:xfrm>
            <a:off x="5991348" y="2646661"/>
            <a:ext cx="1061417" cy="689766"/>
          </a:xfrm>
          <a:prstGeom prst="rect">
            <a:avLst/>
          </a:prstGeom>
          <a:noFill/>
          <a:ln>
            <a:noFill/>
          </a:ln>
        </p:spPr>
      </p:pic>
      <p:pic>
        <p:nvPicPr>
          <p:cNvPr id="1128" name="Google Shape;1128;p74" descr="clipped result image"/>
          <p:cNvPicPr preferRelativeResize="0"/>
          <p:nvPr/>
        </p:nvPicPr>
        <p:blipFill rotWithShape="1">
          <a:blip r:embed="rId10">
            <a:alphaModFix/>
          </a:blip>
          <a:srcRect/>
          <a:stretch/>
        </p:blipFill>
        <p:spPr>
          <a:xfrm>
            <a:off x="4740197" y="3794368"/>
            <a:ext cx="612034" cy="545930"/>
          </a:xfrm>
          <a:prstGeom prst="rect">
            <a:avLst/>
          </a:prstGeom>
          <a:noFill/>
          <a:ln>
            <a:noFill/>
          </a:ln>
        </p:spPr>
      </p:pic>
      <p:pic>
        <p:nvPicPr>
          <p:cNvPr id="1129" name="Google Shape;1129;p74" descr="clipped result image"/>
          <p:cNvPicPr preferRelativeResize="0"/>
          <p:nvPr/>
        </p:nvPicPr>
        <p:blipFill rotWithShape="1">
          <a:blip r:embed="rId10">
            <a:alphaModFix/>
          </a:blip>
          <a:srcRect/>
          <a:stretch/>
        </p:blipFill>
        <p:spPr>
          <a:xfrm>
            <a:off x="5596680" y="3828382"/>
            <a:ext cx="612034" cy="545930"/>
          </a:xfrm>
          <a:prstGeom prst="rect">
            <a:avLst/>
          </a:prstGeom>
          <a:noFill/>
          <a:ln>
            <a:noFill/>
          </a:ln>
        </p:spPr>
      </p:pic>
      <p:sp>
        <p:nvSpPr>
          <p:cNvPr id="1130" name="Google Shape;1130;p74"/>
          <p:cNvSpPr txBox="1"/>
          <p:nvPr/>
        </p:nvSpPr>
        <p:spPr>
          <a:xfrm>
            <a:off x="3172994" y="824338"/>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a:t>t</a:t>
            </a:r>
            <a:r>
              <a:rPr lang="en" sz="1800" b="0" i="0" u="none" strike="noStrike" cap="none">
                <a:solidFill>
                  <a:srgbClr val="000000"/>
                </a:solidFill>
                <a:latin typeface="Arial"/>
                <a:ea typeface="Arial"/>
                <a:cs typeface="Arial"/>
                <a:sym typeface="Arial"/>
              </a:rPr>
              <a:t>erato-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genicity</a:t>
            </a:r>
            <a:endParaRPr sz="1800"/>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1131" name="Google Shape;1131;p74"/>
          <p:cNvSpPr txBox="1"/>
          <p:nvPr/>
        </p:nvSpPr>
        <p:spPr>
          <a:xfrm>
            <a:off x="3173000" y="3761736"/>
            <a:ext cx="12411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agranulo-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cytosis (rare)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1132" name="Google Shape;1132;p74"/>
          <p:cNvSpPr txBox="1"/>
          <p:nvPr/>
        </p:nvSpPr>
        <p:spPr>
          <a:xfrm>
            <a:off x="6947401" y="4468986"/>
            <a:ext cx="21195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reduced levels of many medications</a:t>
            </a:r>
            <a:endParaRPr sz="1800" b="0" i="0" u="none" strike="noStrike" cap="none">
              <a:solidFill>
                <a:srgbClr val="000000"/>
              </a:solidFill>
              <a:latin typeface="Arial"/>
              <a:ea typeface="Arial"/>
              <a:cs typeface="Arial"/>
              <a:sym typeface="Arial"/>
            </a:endParaRPr>
          </a:p>
        </p:txBody>
      </p:sp>
      <p:sp>
        <p:nvSpPr>
          <p:cNvPr id="1133" name="Google Shape;1133;p74"/>
          <p:cNvSpPr txBox="1"/>
          <p:nvPr/>
        </p:nvSpPr>
        <p:spPr>
          <a:xfrm>
            <a:off x="3178457" y="2711234"/>
            <a:ext cx="13986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decreased bone mineral density</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1134" name="Google Shape;1134;p74"/>
          <p:cNvSpPr/>
          <p:nvPr/>
        </p:nvSpPr>
        <p:spPr>
          <a:xfrm rot="211071" flipH="1">
            <a:off x="6822575" y="869400"/>
            <a:ext cx="73338" cy="36263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35" name="Google Shape;1135;p74" descr="Resultado de imagen para capsule png"/>
          <p:cNvPicPr preferRelativeResize="0"/>
          <p:nvPr/>
        </p:nvPicPr>
        <p:blipFill rotWithShape="1">
          <a:blip r:embed="rId7">
            <a:alphaModFix/>
          </a:blip>
          <a:srcRect l="2704" t="56604"/>
          <a:stretch/>
        </p:blipFill>
        <p:spPr>
          <a:xfrm>
            <a:off x="7623069" y="3889997"/>
            <a:ext cx="807206" cy="335293"/>
          </a:xfrm>
          <a:prstGeom prst="rect">
            <a:avLst/>
          </a:prstGeom>
          <a:noFill/>
          <a:ln>
            <a:noFill/>
          </a:ln>
        </p:spPr>
      </p:pic>
      <p:pic>
        <p:nvPicPr>
          <p:cNvPr id="1136" name="Google Shape;1136;p74" descr="clipped result image"/>
          <p:cNvPicPr preferRelativeResize="0"/>
          <p:nvPr/>
        </p:nvPicPr>
        <p:blipFill rotWithShape="1">
          <a:blip r:embed="rId11">
            <a:alphaModFix/>
          </a:blip>
          <a:srcRect/>
          <a:stretch/>
        </p:blipFill>
        <p:spPr>
          <a:xfrm>
            <a:off x="4580752" y="820688"/>
            <a:ext cx="663996" cy="582391"/>
          </a:xfrm>
          <a:prstGeom prst="rect">
            <a:avLst/>
          </a:prstGeom>
          <a:noFill/>
          <a:ln>
            <a:noFill/>
          </a:ln>
        </p:spPr>
      </p:pic>
      <p:sp>
        <p:nvSpPr>
          <p:cNvPr id="1137" name="Google Shape;1137;p74"/>
          <p:cNvSpPr txBox="1"/>
          <p:nvPr/>
        </p:nvSpPr>
        <p:spPr>
          <a:xfrm>
            <a:off x="5610400" y="1667963"/>
            <a:ext cx="2743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solidFill>
                  <a:schemeClr val="dk1"/>
                </a:solidFill>
                <a:highlight>
                  <a:schemeClr val="accent6"/>
                </a:highlight>
                <a:latin typeface="Calibri"/>
                <a:ea typeface="Calibri"/>
                <a:cs typeface="Calibri"/>
                <a:sym typeface="Calibri"/>
              </a:rPr>
              <a:t>Na</a:t>
            </a:r>
            <a:r>
              <a:rPr lang="en" sz="3200" baseline="30000">
                <a:solidFill>
                  <a:schemeClr val="dk1"/>
                </a:solidFill>
                <a:highlight>
                  <a:schemeClr val="accent6"/>
                </a:highlight>
                <a:latin typeface="Calibri"/>
                <a:ea typeface="Calibri"/>
                <a:cs typeface="Calibri"/>
                <a:sym typeface="Calibri"/>
              </a:rPr>
              <a:t>+      </a:t>
            </a:r>
            <a:r>
              <a:rPr lang="en" sz="3200">
                <a:highlight>
                  <a:schemeClr val="accent6"/>
                </a:highlight>
                <a:latin typeface="Calibri"/>
                <a:ea typeface="Calibri"/>
                <a:cs typeface="Calibri"/>
                <a:sym typeface="Calibri"/>
              </a:rPr>
              <a:t>Na</a:t>
            </a:r>
            <a:r>
              <a:rPr lang="en" sz="3200" baseline="30000">
                <a:highlight>
                  <a:schemeClr val="accent6"/>
                </a:highlight>
                <a:latin typeface="Calibri"/>
                <a:ea typeface="Calibri"/>
                <a:cs typeface="Calibri"/>
                <a:sym typeface="Calibri"/>
              </a:rPr>
              <a:t>+</a:t>
            </a:r>
            <a:endParaRPr sz="3200" baseline="30000">
              <a:highlight>
                <a:schemeClr val="accent6"/>
              </a:highlight>
              <a:latin typeface="Calibri"/>
              <a:ea typeface="Calibri"/>
              <a:cs typeface="Calibri"/>
              <a:sym typeface="Calibri"/>
            </a:endParaRPr>
          </a:p>
        </p:txBody>
      </p:sp>
      <p:pic>
        <p:nvPicPr>
          <p:cNvPr id="1138" name="Google Shape;1138;p74" descr="clipped result image"/>
          <p:cNvPicPr preferRelativeResize="0"/>
          <p:nvPr/>
        </p:nvPicPr>
        <p:blipFill rotWithShape="1">
          <a:blip r:embed="rId12">
            <a:alphaModFix/>
          </a:blip>
          <a:srcRect/>
          <a:stretch/>
        </p:blipFill>
        <p:spPr>
          <a:xfrm flipH="1">
            <a:off x="5918828" y="736825"/>
            <a:ext cx="1847655" cy="628750"/>
          </a:xfrm>
          <a:prstGeom prst="rect">
            <a:avLst/>
          </a:prstGeom>
          <a:noFill/>
          <a:ln>
            <a:noFill/>
          </a:ln>
        </p:spPr>
      </p:pic>
      <p:sp>
        <p:nvSpPr>
          <p:cNvPr id="1139" name="Google Shape;1139;p74"/>
          <p:cNvSpPr txBox="1"/>
          <p:nvPr/>
        </p:nvSpPr>
        <p:spPr>
          <a:xfrm>
            <a:off x="3177319" y="1641663"/>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aplastic anemia </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pic>
        <p:nvPicPr>
          <p:cNvPr id="1140" name="Google Shape;1140;p74"/>
          <p:cNvPicPr preferRelativeResize="0"/>
          <p:nvPr/>
        </p:nvPicPr>
        <p:blipFill rotWithShape="1">
          <a:blip r:embed="rId13">
            <a:alphaModFix/>
          </a:blip>
          <a:srcRect l="13423" r="12982"/>
          <a:stretch/>
        </p:blipFill>
        <p:spPr>
          <a:xfrm>
            <a:off x="253197" y="2152600"/>
            <a:ext cx="2288700" cy="2072700"/>
          </a:xfrm>
          <a:prstGeom prst="roundRect">
            <a:avLst>
              <a:gd name="adj" fmla="val 16667"/>
            </a:avLst>
          </a:prstGeom>
          <a:noFill/>
          <a:ln>
            <a:noFill/>
          </a:ln>
        </p:spPr>
      </p:pic>
      <p:sp>
        <p:nvSpPr>
          <p:cNvPr id="1141" name="Google Shape;1141;p74"/>
          <p:cNvSpPr/>
          <p:nvPr/>
        </p:nvSpPr>
        <p:spPr>
          <a:xfrm>
            <a:off x="216900" y="2152600"/>
            <a:ext cx="2288700" cy="2072700"/>
          </a:xfrm>
          <a:prstGeom prst="roundRect">
            <a:avLst>
              <a:gd name="adj" fmla="val 16667"/>
            </a:avLst>
          </a:prstGeom>
          <a:noFill/>
          <a:ln w="1524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75"/>
          <p:cNvSpPr/>
          <p:nvPr/>
        </p:nvSpPr>
        <p:spPr>
          <a:xfrm>
            <a:off x="5918825" y="2575600"/>
            <a:ext cx="1209300" cy="815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6"/>
              </a:highlight>
            </a:endParaRPr>
          </a:p>
        </p:txBody>
      </p:sp>
      <p:sp>
        <p:nvSpPr>
          <p:cNvPr id="1147" name="Google Shape;1147;p75"/>
          <p:cNvSpPr txBox="1"/>
          <p:nvPr/>
        </p:nvSpPr>
        <p:spPr>
          <a:xfrm>
            <a:off x="95250" y="140650"/>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“Tiger tail </a:t>
            </a:r>
            <a:r>
              <a:rPr lang="en" sz="1700">
                <a:solidFill>
                  <a:schemeClr val="dk1"/>
                </a:solidFill>
              </a:rPr>
              <a:t>(in the) </a:t>
            </a:r>
            <a:endParaRPr sz="17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 Car Maze”</a:t>
            </a:r>
            <a:endParaRPr sz="2900"/>
          </a:p>
        </p:txBody>
      </p:sp>
      <p:sp>
        <p:nvSpPr>
          <p:cNvPr id="1148" name="Google Shape;1148;p75"/>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75"/>
          <p:cNvSpPr/>
          <p:nvPr/>
        </p:nvSpPr>
        <p:spPr>
          <a:xfrm rot="211287" flipH="1">
            <a:off x="6998405" y="1601123"/>
            <a:ext cx="39074" cy="2885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75"/>
          <p:cNvSpPr txBox="1"/>
          <p:nvPr/>
        </p:nvSpPr>
        <p:spPr>
          <a:xfrm>
            <a:off x="3135209" y="-34413"/>
            <a:ext cx="29646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200" b="0" i="0" u="none" strike="noStrike" cap="none">
                <a:solidFill>
                  <a:srgbClr val="000000"/>
                </a:solidFill>
                <a:latin typeface="Arial"/>
                <a:ea typeface="Arial"/>
                <a:cs typeface="Arial"/>
                <a:sym typeface="Arial"/>
              </a:rPr>
              <a:t>Risks of CBZ:</a:t>
            </a:r>
            <a:endParaRPr sz="2200" b="0" i="0" u="none" strike="noStrike" cap="none">
              <a:solidFill>
                <a:srgbClr val="000000"/>
              </a:solidFill>
              <a:latin typeface="Arial"/>
              <a:ea typeface="Arial"/>
              <a:cs typeface="Arial"/>
              <a:sym typeface="Arial"/>
            </a:endParaRPr>
          </a:p>
        </p:txBody>
      </p:sp>
      <p:cxnSp>
        <p:nvCxnSpPr>
          <p:cNvPr id="1151" name="Google Shape;1151;p75"/>
          <p:cNvCxnSpPr/>
          <p:nvPr/>
        </p:nvCxnSpPr>
        <p:spPr>
          <a:xfrm>
            <a:off x="6876807" y="339559"/>
            <a:ext cx="0" cy="1452600"/>
          </a:xfrm>
          <a:prstGeom prst="straightConnector1">
            <a:avLst/>
          </a:prstGeom>
          <a:noFill/>
          <a:ln w="9525" cap="flat" cmpd="sng">
            <a:solidFill>
              <a:srgbClr val="595959"/>
            </a:solidFill>
            <a:prstDash val="solid"/>
            <a:round/>
            <a:headEnd type="none" w="sm" len="sm"/>
            <a:tailEnd type="triangle" w="med" len="med"/>
          </a:ln>
        </p:spPr>
      </p:cxnSp>
      <p:sp>
        <p:nvSpPr>
          <p:cNvPr id="1152" name="Google Shape;1152;p75"/>
          <p:cNvSpPr txBox="1"/>
          <p:nvPr/>
        </p:nvSpPr>
        <p:spPr>
          <a:xfrm>
            <a:off x="6591515" y="-39174"/>
            <a:ext cx="1858200" cy="384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hyponatremia</a:t>
            </a:r>
            <a:endParaRPr sz="1800" b="0" i="0" u="none" strike="noStrike" cap="none">
              <a:solidFill>
                <a:srgbClr val="000000"/>
              </a:solidFill>
              <a:latin typeface="Arial"/>
              <a:ea typeface="Arial"/>
              <a:cs typeface="Arial"/>
              <a:sym typeface="Arial"/>
            </a:endParaRPr>
          </a:p>
        </p:txBody>
      </p:sp>
      <p:cxnSp>
        <p:nvCxnSpPr>
          <p:cNvPr id="1153" name="Google Shape;1153;p75"/>
          <p:cNvCxnSpPr/>
          <p:nvPr/>
        </p:nvCxnSpPr>
        <p:spPr>
          <a:xfrm rot="10800000">
            <a:off x="6288571" y="3342770"/>
            <a:ext cx="0" cy="1463700"/>
          </a:xfrm>
          <a:prstGeom prst="straightConnector1">
            <a:avLst/>
          </a:prstGeom>
          <a:noFill/>
          <a:ln w="9525" cap="flat" cmpd="sng">
            <a:solidFill>
              <a:srgbClr val="595959"/>
            </a:solidFill>
            <a:prstDash val="solid"/>
            <a:round/>
            <a:headEnd type="none" w="sm" len="sm"/>
            <a:tailEnd type="triangle" w="med" len="med"/>
          </a:ln>
        </p:spPr>
      </p:cxnSp>
      <p:sp>
        <p:nvSpPr>
          <p:cNvPr id="1154" name="Google Shape;1154;p75"/>
          <p:cNvSpPr txBox="1"/>
          <p:nvPr/>
        </p:nvSpPr>
        <p:spPr>
          <a:xfrm>
            <a:off x="4939584" y="4711282"/>
            <a:ext cx="22668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highlight>
                  <a:schemeClr val="accent6"/>
                </a:highlight>
                <a:latin typeface="Arial"/>
                <a:ea typeface="Arial"/>
                <a:cs typeface="Arial"/>
                <a:sym typeface="Arial"/>
              </a:rPr>
              <a:t>hepatotoxicity</a:t>
            </a:r>
            <a:endParaRPr sz="1800" b="0" i="0" u="none" strike="noStrike" cap="none">
              <a:solidFill>
                <a:srgbClr val="000000"/>
              </a:solidFill>
              <a:highlight>
                <a:schemeClr val="accent6"/>
              </a:highlight>
              <a:latin typeface="Arial"/>
              <a:ea typeface="Arial"/>
              <a:cs typeface="Arial"/>
              <a:sym typeface="Arial"/>
            </a:endParaRPr>
          </a:p>
        </p:txBody>
      </p:sp>
      <p:pic>
        <p:nvPicPr>
          <p:cNvPr id="1155" name="Google Shape;1155;p75" descr="clipped result image"/>
          <p:cNvPicPr preferRelativeResize="0"/>
          <p:nvPr/>
        </p:nvPicPr>
        <p:blipFill rotWithShape="1">
          <a:blip r:embed="rId3">
            <a:alphaModFix/>
          </a:blip>
          <a:srcRect/>
          <a:stretch/>
        </p:blipFill>
        <p:spPr>
          <a:xfrm rot="1365158">
            <a:off x="4708571" y="2538289"/>
            <a:ext cx="518326" cy="718054"/>
          </a:xfrm>
          <a:prstGeom prst="rect">
            <a:avLst/>
          </a:prstGeom>
          <a:noFill/>
          <a:ln>
            <a:noFill/>
          </a:ln>
        </p:spPr>
      </p:pic>
      <p:pic>
        <p:nvPicPr>
          <p:cNvPr id="1156" name="Google Shape;1156;p75" descr="clipped result image"/>
          <p:cNvPicPr preferRelativeResize="0"/>
          <p:nvPr/>
        </p:nvPicPr>
        <p:blipFill rotWithShape="1">
          <a:blip r:embed="rId3">
            <a:alphaModFix/>
          </a:blip>
          <a:srcRect/>
          <a:stretch/>
        </p:blipFill>
        <p:spPr>
          <a:xfrm rot="1365158">
            <a:off x="4723452" y="3092007"/>
            <a:ext cx="518326" cy="718054"/>
          </a:xfrm>
          <a:prstGeom prst="rect">
            <a:avLst/>
          </a:prstGeom>
          <a:noFill/>
          <a:ln>
            <a:noFill/>
          </a:ln>
        </p:spPr>
      </p:pic>
      <p:cxnSp>
        <p:nvCxnSpPr>
          <p:cNvPr id="1157" name="Google Shape;1157;p75"/>
          <p:cNvCxnSpPr/>
          <p:nvPr/>
        </p:nvCxnSpPr>
        <p:spPr>
          <a:xfrm rot="10800000">
            <a:off x="4442676" y="592566"/>
            <a:ext cx="0" cy="3952500"/>
          </a:xfrm>
          <a:prstGeom prst="straightConnector1">
            <a:avLst/>
          </a:prstGeom>
          <a:noFill/>
          <a:ln w="38100" cap="flat" cmpd="sng">
            <a:solidFill>
              <a:srgbClr val="595959"/>
            </a:solidFill>
            <a:prstDash val="solid"/>
            <a:round/>
            <a:headEnd type="none" w="sm" len="sm"/>
            <a:tailEnd type="none" w="sm" len="sm"/>
          </a:ln>
        </p:spPr>
      </p:cxnSp>
      <p:cxnSp>
        <p:nvCxnSpPr>
          <p:cNvPr id="1158" name="Google Shape;1158;p75"/>
          <p:cNvCxnSpPr/>
          <p:nvPr/>
        </p:nvCxnSpPr>
        <p:spPr>
          <a:xfrm rot="10800000">
            <a:off x="6584133" y="606496"/>
            <a:ext cx="2089800" cy="0"/>
          </a:xfrm>
          <a:prstGeom prst="straightConnector1">
            <a:avLst/>
          </a:prstGeom>
          <a:noFill/>
          <a:ln w="38100" cap="flat" cmpd="sng">
            <a:solidFill>
              <a:srgbClr val="595959"/>
            </a:solidFill>
            <a:prstDash val="solid"/>
            <a:round/>
            <a:headEnd type="none" w="sm" len="sm"/>
            <a:tailEnd type="none" w="sm" len="sm"/>
          </a:ln>
        </p:spPr>
      </p:cxnSp>
      <p:cxnSp>
        <p:nvCxnSpPr>
          <p:cNvPr id="1159" name="Google Shape;1159;p75"/>
          <p:cNvCxnSpPr/>
          <p:nvPr/>
        </p:nvCxnSpPr>
        <p:spPr>
          <a:xfrm rot="10800000">
            <a:off x="5463231" y="1514895"/>
            <a:ext cx="2048100" cy="0"/>
          </a:xfrm>
          <a:prstGeom prst="straightConnector1">
            <a:avLst/>
          </a:prstGeom>
          <a:noFill/>
          <a:ln w="38100" cap="flat" cmpd="sng">
            <a:solidFill>
              <a:srgbClr val="595959"/>
            </a:solidFill>
            <a:prstDash val="solid"/>
            <a:round/>
            <a:headEnd type="none" w="sm" len="sm"/>
            <a:tailEnd type="none" w="sm" len="sm"/>
          </a:ln>
        </p:spPr>
      </p:cxnSp>
      <p:cxnSp>
        <p:nvCxnSpPr>
          <p:cNvPr id="1160" name="Google Shape;1160;p75"/>
          <p:cNvCxnSpPr/>
          <p:nvPr/>
        </p:nvCxnSpPr>
        <p:spPr>
          <a:xfrm rot="10800000">
            <a:off x="5483617" y="2498130"/>
            <a:ext cx="999300" cy="0"/>
          </a:xfrm>
          <a:prstGeom prst="straightConnector1">
            <a:avLst/>
          </a:prstGeom>
          <a:noFill/>
          <a:ln w="38100" cap="flat" cmpd="sng">
            <a:solidFill>
              <a:srgbClr val="595959"/>
            </a:solidFill>
            <a:prstDash val="solid"/>
            <a:round/>
            <a:headEnd type="none" w="sm" len="sm"/>
            <a:tailEnd type="none" w="sm" len="sm"/>
          </a:ln>
        </p:spPr>
      </p:cxnSp>
      <p:cxnSp>
        <p:nvCxnSpPr>
          <p:cNvPr id="1161" name="Google Shape;1161;p75"/>
          <p:cNvCxnSpPr/>
          <p:nvPr/>
        </p:nvCxnSpPr>
        <p:spPr>
          <a:xfrm rot="10800000">
            <a:off x="5487416" y="2484528"/>
            <a:ext cx="0" cy="983400"/>
          </a:xfrm>
          <a:prstGeom prst="straightConnector1">
            <a:avLst/>
          </a:prstGeom>
          <a:noFill/>
          <a:ln w="38100" cap="flat" cmpd="sng">
            <a:solidFill>
              <a:srgbClr val="595959"/>
            </a:solidFill>
            <a:prstDash val="solid"/>
            <a:round/>
            <a:headEnd type="none" w="sm" len="sm"/>
            <a:tailEnd type="none" w="sm" len="sm"/>
          </a:ln>
        </p:spPr>
      </p:cxnSp>
      <p:cxnSp>
        <p:nvCxnSpPr>
          <p:cNvPr id="1162" name="Google Shape;1162;p75"/>
          <p:cNvCxnSpPr/>
          <p:nvPr/>
        </p:nvCxnSpPr>
        <p:spPr>
          <a:xfrm rot="10800000">
            <a:off x="5483200" y="624034"/>
            <a:ext cx="0" cy="907500"/>
          </a:xfrm>
          <a:prstGeom prst="straightConnector1">
            <a:avLst/>
          </a:prstGeom>
          <a:noFill/>
          <a:ln w="38100" cap="flat" cmpd="sng">
            <a:solidFill>
              <a:srgbClr val="595959"/>
            </a:solidFill>
            <a:prstDash val="solid"/>
            <a:round/>
            <a:headEnd type="none" w="sm" len="sm"/>
            <a:tailEnd type="none" w="sm" len="sm"/>
          </a:ln>
        </p:spPr>
      </p:cxnSp>
      <p:cxnSp>
        <p:nvCxnSpPr>
          <p:cNvPr id="1163" name="Google Shape;1163;p75"/>
          <p:cNvCxnSpPr/>
          <p:nvPr/>
        </p:nvCxnSpPr>
        <p:spPr>
          <a:xfrm>
            <a:off x="7520627" y="1495903"/>
            <a:ext cx="0" cy="1045500"/>
          </a:xfrm>
          <a:prstGeom prst="straightConnector1">
            <a:avLst/>
          </a:prstGeom>
          <a:noFill/>
          <a:ln w="38100" cap="flat" cmpd="sng">
            <a:solidFill>
              <a:srgbClr val="595959"/>
            </a:solidFill>
            <a:prstDash val="solid"/>
            <a:round/>
            <a:headEnd type="none" w="sm" len="sm"/>
            <a:tailEnd type="none" w="sm" len="sm"/>
          </a:ln>
        </p:spPr>
      </p:cxnSp>
      <p:cxnSp>
        <p:nvCxnSpPr>
          <p:cNvPr id="1164" name="Google Shape;1164;p75"/>
          <p:cNvCxnSpPr/>
          <p:nvPr/>
        </p:nvCxnSpPr>
        <p:spPr>
          <a:xfrm rot="10800000">
            <a:off x="8655987" y="606687"/>
            <a:ext cx="0" cy="3952500"/>
          </a:xfrm>
          <a:prstGeom prst="straightConnector1">
            <a:avLst/>
          </a:prstGeom>
          <a:noFill/>
          <a:ln w="38100" cap="flat" cmpd="sng">
            <a:solidFill>
              <a:srgbClr val="595959"/>
            </a:solidFill>
            <a:prstDash val="solid"/>
            <a:round/>
            <a:headEnd type="none" w="sm" len="sm"/>
            <a:tailEnd type="none" w="sm" len="sm"/>
          </a:ln>
        </p:spPr>
      </p:cxnSp>
      <p:cxnSp>
        <p:nvCxnSpPr>
          <p:cNvPr id="1165" name="Google Shape;1165;p75"/>
          <p:cNvCxnSpPr/>
          <p:nvPr/>
        </p:nvCxnSpPr>
        <p:spPr>
          <a:xfrm rot="10800000">
            <a:off x="4426364" y="609212"/>
            <a:ext cx="1077900" cy="0"/>
          </a:xfrm>
          <a:prstGeom prst="straightConnector1">
            <a:avLst/>
          </a:prstGeom>
          <a:noFill/>
          <a:ln w="38100" cap="flat" cmpd="sng">
            <a:solidFill>
              <a:srgbClr val="595959"/>
            </a:solidFill>
            <a:prstDash val="solid"/>
            <a:round/>
            <a:headEnd type="none" w="sm" len="sm"/>
            <a:tailEnd type="none" w="sm" len="sm"/>
          </a:ln>
        </p:spPr>
      </p:cxnSp>
      <p:cxnSp>
        <p:nvCxnSpPr>
          <p:cNvPr id="1166" name="Google Shape;1166;p75"/>
          <p:cNvCxnSpPr/>
          <p:nvPr/>
        </p:nvCxnSpPr>
        <p:spPr>
          <a:xfrm rot="10800000">
            <a:off x="5561004" y="4547477"/>
            <a:ext cx="3102300" cy="0"/>
          </a:xfrm>
          <a:prstGeom prst="straightConnector1">
            <a:avLst/>
          </a:prstGeom>
          <a:noFill/>
          <a:ln w="38100" cap="flat" cmpd="sng">
            <a:solidFill>
              <a:srgbClr val="595959"/>
            </a:solidFill>
            <a:prstDash val="solid"/>
            <a:round/>
            <a:headEnd type="none" w="sm" len="sm"/>
            <a:tailEnd type="none" w="sm" len="sm"/>
          </a:ln>
        </p:spPr>
      </p:cxnSp>
      <p:cxnSp>
        <p:nvCxnSpPr>
          <p:cNvPr id="1167" name="Google Shape;1167;p75"/>
          <p:cNvCxnSpPr/>
          <p:nvPr/>
        </p:nvCxnSpPr>
        <p:spPr>
          <a:xfrm rot="10800000">
            <a:off x="5467993" y="3477453"/>
            <a:ext cx="2048100" cy="0"/>
          </a:xfrm>
          <a:prstGeom prst="straightConnector1">
            <a:avLst/>
          </a:prstGeom>
          <a:noFill/>
          <a:ln w="38100" cap="flat" cmpd="sng">
            <a:solidFill>
              <a:srgbClr val="595959"/>
            </a:solidFill>
            <a:prstDash val="solid"/>
            <a:round/>
            <a:headEnd type="none" w="sm" len="sm"/>
            <a:tailEnd type="none" w="sm" len="sm"/>
          </a:ln>
        </p:spPr>
      </p:cxnSp>
      <p:sp>
        <p:nvSpPr>
          <p:cNvPr id="1168" name="Google Shape;1168;p75"/>
          <p:cNvSpPr/>
          <p:nvPr/>
        </p:nvSpPr>
        <p:spPr>
          <a:xfrm flipH="1">
            <a:off x="6811727" y="748429"/>
            <a:ext cx="73500" cy="116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75"/>
          <p:cNvSpPr/>
          <p:nvPr/>
        </p:nvSpPr>
        <p:spPr>
          <a:xfrm rot="5031437" flipH="1">
            <a:off x="7387603" y="1335487"/>
            <a:ext cx="67286" cy="1274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70" name="Google Shape;1170;p75" descr="Resultado de imagen para capsule png"/>
          <p:cNvPicPr preferRelativeResize="0"/>
          <p:nvPr/>
        </p:nvPicPr>
        <p:blipFill rotWithShape="1">
          <a:blip r:embed="rId4">
            <a:alphaModFix/>
          </a:blip>
          <a:srcRect/>
          <a:stretch/>
        </p:blipFill>
        <p:spPr>
          <a:xfrm>
            <a:off x="6655065" y="3808208"/>
            <a:ext cx="500315" cy="463910"/>
          </a:xfrm>
          <a:prstGeom prst="rect">
            <a:avLst/>
          </a:prstGeom>
          <a:noFill/>
          <a:ln>
            <a:noFill/>
          </a:ln>
        </p:spPr>
      </p:pic>
      <p:pic>
        <p:nvPicPr>
          <p:cNvPr id="1171" name="Google Shape;1171;p75" descr="Resultado de imagen para capsule png"/>
          <p:cNvPicPr preferRelativeResize="0"/>
          <p:nvPr/>
        </p:nvPicPr>
        <p:blipFill rotWithShape="1">
          <a:blip r:embed="rId5">
            <a:alphaModFix/>
          </a:blip>
          <a:srcRect/>
          <a:stretch/>
        </p:blipFill>
        <p:spPr>
          <a:xfrm>
            <a:off x="7662316" y="1566227"/>
            <a:ext cx="829630" cy="384623"/>
          </a:xfrm>
          <a:prstGeom prst="rect">
            <a:avLst/>
          </a:prstGeom>
          <a:noFill/>
          <a:ln>
            <a:noFill/>
          </a:ln>
        </p:spPr>
      </p:pic>
      <p:pic>
        <p:nvPicPr>
          <p:cNvPr id="1172" name="Google Shape;1172;p75" descr="Resultado de imagen para capsule png"/>
          <p:cNvPicPr preferRelativeResize="0"/>
          <p:nvPr/>
        </p:nvPicPr>
        <p:blipFill rotWithShape="1">
          <a:blip r:embed="rId6">
            <a:alphaModFix/>
          </a:blip>
          <a:srcRect/>
          <a:stretch/>
        </p:blipFill>
        <p:spPr>
          <a:xfrm>
            <a:off x="7706923" y="2349239"/>
            <a:ext cx="699523" cy="463904"/>
          </a:xfrm>
          <a:prstGeom prst="rect">
            <a:avLst/>
          </a:prstGeom>
          <a:noFill/>
          <a:ln>
            <a:noFill/>
          </a:ln>
        </p:spPr>
      </p:pic>
      <p:pic>
        <p:nvPicPr>
          <p:cNvPr id="1173" name="Google Shape;1173;p75" descr="Resultado de imagen para capsule png"/>
          <p:cNvPicPr preferRelativeResize="0"/>
          <p:nvPr/>
        </p:nvPicPr>
        <p:blipFill rotWithShape="1">
          <a:blip r:embed="rId7">
            <a:alphaModFix/>
          </a:blip>
          <a:srcRect r="-3231" b="52233"/>
          <a:stretch/>
        </p:blipFill>
        <p:spPr>
          <a:xfrm>
            <a:off x="7591258" y="3200013"/>
            <a:ext cx="856413" cy="369049"/>
          </a:xfrm>
          <a:prstGeom prst="rect">
            <a:avLst/>
          </a:prstGeom>
          <a:noFill/>
          <a:ln>
            <a:noFill/>
          </a:ln>
        </p:spPr>
      </p:pic>
      <p:pic>
        <p:nvPicPr>
          <p:cNvPr id="1174" name="Google Shape;1174;p75" descr="Resultado de imagen para red blood cell png"/>
          <p:cNvPicPr preferRelativeResize="0"/>
          <p:nvPr/>
        </p:nvPicPr>
        <p:blipFill rotWithShape="1">
          <a:blip r:embed="rId8">
            <a:alphaModFix/>
          </a:blip>
          <a:srcRect/>
          <a:stretch/>
        </p:blipFill>
        <p:spPr>
          <a:xfrm>
            <a:off x="4594408" y="1992251"/>
            <a:ext cx="699543" cy="540923"/>
          </a:xfrm>
          <a:prstGeom prst="rect">
            <a:avLst/>
          </a:prstGeom>
          <a:noFill/>
          <a:ln>
            <a:noFill/>
          </a:ln>
        </p:spPr>
      </p:pic>
      <p:pic>
        <p:nvPicPr>
          <p:cNvPr id="1175" name="Google Shape;1175;p75" descr="Resultado de imagen para red blood cell png"/>
          <p:cNvPicPr preferRelativeResize="0"/>
          <p:nvPr/>
        </p:nvPicPr>
        <p:blipFill rotWithShape="1">
          <a:blip r:embed="rId8">
            <a:alphaModFix/>
          </a:blip>
          <a:srcRect/>
          <a:stretch/>
        </p:blipFill>
        <p:spPr>
          <a:xfrm>
            <a:off x="4608500" y="1515096"/>
            <a:ext cx="699543" cy="540923"/>
          </a:xfrm>
          <a:prstGeom prst="rect">
            <a:avLst/>
          </a:prstGeom>
          <a:noFill/>
          <a:ln>
            <a:noFill/>
          </a:ln>
        </p:spPr>
      </p:pic>
      <p:pic>
        <p:nvPicPr>
          <p:cNvPr id="1176" name="Google Shape;1176;p75" descr="Resultado de imagen para liver png"/>
          <p:cNvPicPr preferRelativeResize="0"/>
          <p:nvPr/>
        </p:nvPicPr>
        <p:blipFill rotWithShape="1">
          <a:blip r:embed="rId9">
            <a:alphaModFix/>
          </a:blip>
          <a:srcRect/>
          <a:stretch/>
        </p:blipFill>
        <p:spPr>
          <a:xfrm>
            <a:off x="5991348" y="2646661"/>
            <a:ext cx="1061417" cy="689766"/>
          </a:xfrm>
          <a:prstGeom prst="rect">
            <a:avLst/>
          </a:prstGeom>
          <a:noFill/>
          <a:ln>
            <a:noFill/>
          </a:ln>
        </p:spPr>
      </p:pic>
      <p:pic>
        <p:nvPicPr>
          <p:cNvPr id="1177" name="Google Shape;1177;p75" descr="clipped result image"/>
          <p:cNvPicPr preferRelativeResize="0"/>
          <p:nvPr/>
        </p:nvPicPr>
        <p:blipFill rotWithShape="1">
          <a:blip r:embed="rId10">
            <a:alphaModFix/>
          </a:blip>
          <a:srcRect/>
          <a:stretch/>
        </p:blipFill>
        <p:spPr>
          <a:xfrm>
            <a:off x="4740197" y="3794368"/>
            <a:ext cx="612034" cy="545930"/>
          </a:xfrm>
          <a:prstGeom prst="rect">
            <a:avLst/>
          </a:prstGeom>
          <a:noFill/>
          <a:ln>
            <a:noFill/>
          </a:ln>
        </p:spPr>
      </p:pic>
      <p:pic>
        <p:nvPicPr>
          <p:cNvPr id="1178" name="Google Shape;1178;p75" descr="clipped result image"/>
          <p:cNvPicPr preferRelativeResize="0"/>
          <p:nvPr/>
        </p:nvPicPr>
        <p:blipFill rotWithShape="1">
          <a:blip r:embed="rId10">
            <a:alphaModFix/>
          </a:blip>
          <a:srcRect/>
          <a:stretch/>
        </p:blipFill>
        <p:spPr>
          <a:xfrm>
            <a:off x="5596680" y="3828382"/>
            <a:ext cx="612034" cy="545930"/>
          </a:xfrm>
          <a:prstGeom prst="rect">
            <a:avLst/>
          </a:prstGeom>
          <a:noFill/>
          <a:ln>
            <a:noFill/>
          </a:ln>
        </p:spPr>
      </p:pic>
      <p:sp>
        <p:nvSpPr>
          <p:cNvPr id="1179" name="Google Shape;1179;p75"/>
          <p:cNvSpPr txBox="1"/>
          <p:nvPr/>
        </p:nvSpPr>
        <p:spPr>
          <a:xfrm>
            <a:off x="3172994" y="824338"/>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a:t>t</a:t>
            </a:r>
            <a:r>
              <a:rPr lang="en" sz="1800" b="0" i="0" u="none" strike="noStrike" cap="none">
                <a:solidFill>
                  <a:srgbClr val="000000"/>
                </a:solidFill>
                <a:latin typeface="Arial"/>
                <a:ea typeface="Arial"/>
                <a:cs typeface="Arial"/>
                <a:sym typeface="Arial"/>
              </a:rPr>
              <a:t>erato-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genicity</a:t>
            </a:r>
            <a:endParaRPr sz="1800"/>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1180" name="Google Shape;1180;p75"/>
          <p:cNvSpPr txBox="1"/>
          <p:nvPr/>
        </p:nvSpPr>
        <p:spPr>
          <a:xfrm>
            <a:off x="3173000" y="3761736"/>
            <a:ext cx="12411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agranulo-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cytosis (rare)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1181" name="Google Shape;1181;p75"/>
          <p:cNvSpPr txBox="1"/>
          <p:nvPr/>
        </p:nvSpPr>
        <p:spPr>
          <a:xfrm>
            <a:off x="6947401" y="4468986"/>
            <a:ext cx="21195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reduced levels of many medications</a:t>
            </a:r>
            <a:endParaRPr sz="1800" b="0" i="0" u="none" strike="noStrike" cap="none">
              <a:solidFill>
                <a:srgbClr val="000000"/>
              </a:solidFill>
              <a:latin typeface="Arial"/>
              <a:ea typeface="Arial"/>
              <a:cs typeface="Arial"/>
              <a:sym typeface="Arial"/>
            </a:endParaRPr>
          </a:p>
        </p:txBody>
      </p:sp>
      <p:sp>
        <p:nvSpPr>
          <p:cNvPr id="1182" name="Google Shape;1182;p75"/>
          <p:cNvSpPr txBox="1"/>
          <p:nvPr/>
        </p:nvSpPr>
        <p:spPr>
          <a:xfrm>
            <a:off x="3178457" y="2711234"/>
            <a:ext cx="13986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decreased bone mineral density</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1183" name="Google Shape;1183;p75"/>
          <p:cNvSpPr/>
          <p:nvPr/>
        </p:nvSpPr>
        <p:spPr>
          <a:xfrm rot="211071" flipH="1">
            <a:off x="6822575" y="869400"/>
            <a:ext cx="73338" cy="36263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4" name="Google Shape;1184;p75" descr="Resultado de imagen para capsule png"/>
          <p:cNvPicPr preferRelativeResize="0"/>
          <p:nvPr/>
        </p:nvPicPr>
        <p:blipFill rotWithShape="1">
          <a:blip r:embed="rId7">
            <a:alphaModFix/>
          </a:blip>
          <a:srcRect l="2704" t="56604"/>
          <a:stretch/>
        </p:blipFill>
        <p:spPr>
          <a:xfrm>
            <a:off x="7623069" y="3889997"/>
            <a:ext cx="807206" cy="335293"/>
          </a:xfrm>
          <a:prstGeom prst="rect">
            <a:avLst/>
          </a:prstGeom>
          <a:noFill/>
          <a:ln>
            <a:noFill/>
          </a:ln>
        </p:spPr>
      </p:pic>
      <p:pic>
        <p:nvPicPr>
          <p:cNvPr id="1185" name="Google Shape;1185;p75" descr="clipped result image"/>
          <p:cNvPicPr preferRelativeResize="0"/>
          <p:nvPr/>
        </p:nvPicPr>
        <p:blipFill rotWithShape="1">
          <a:blip r:embed="rId11">
            <a:alphaModFix/>
          </a:blip>
          <a:srcRect/>
          <a:stretch/>
        </p:blipFill>
        <p:spPr>
          <a:xfrm>
            <a:off x="4580752" y="820688"/>
            <a:ext cx="663996" cy="582391"/>
          </a:xfrm>
          <a:prstGeom prst="rect">
            <a:avLst/>
          </a:prstGeom>
          <a:noFill/>
          <a:ln>
            <a:noFill/>
          </a:ln>
        </p:spPr>
      </p:pic>
      <p:sp>
        <p:nvSpPr>
          <p:cNvPr id="1186" name="Google Shape;1186;p75"/>
          <p:cNvSpPr txBox="1"/>
          <p:nvPr/>
        </p:nvSpPr>
        <p:spPr>
          <a:xfrm>
            <a:off x="5610400" y="1667963"/>
            <a:ext cx="2743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solidFill>
                  <a:schemeClr val="dk1"/>
                </a:solidFill>
                <a:latin typeface="Calibri"/>
                <a:ea typeface="Calibri"/>
                <a:cs typeface="Calibri"/>
                <a:sym typeface="Calibri"/>
              </a:rPr>
              <a:t>Na</a:t>
            </a:r>
            <a:r>
              <a:rPr lang="en" sz="3200" baseline="30000">
                <a:solidFill>
                  <a:schemeClr val="dk1"/>
                </a:solidFill>
                <a:latin typeface="Calibri"/>
                <a:ea typeface="Calibri"/>
                <a:cs typeface="Calibri"/>
                <a:sym typeface="Calibri"/>
              </a:rPr>
              <a:t>+      </a:t>
            </a:r>
            <a:r>
              <a:rPr lang="en" sz="3200">
                <a:latin typeface="Calibri"/>
                <a:ea typeface="Calibri"/>
                <a:cs typeface="Calibri"/>
                <a:sym typeface="Calibri"/>
              </a:rPr>
              <a:t>Na</a:t>
            </a:r>
            <a:r>
              <a:rPr lang="en" sz="3200" baseline="30000">
                <a:latin typeface="Calibri"/>
                <a:ea typeface="Calibri"/>
                <a:cs typeface="Calibri"/>
                <a:sym typeface="Calibri"/>
              </a:rPr>
              <a:t>+</a:t>
            </a:r>
            <a:endParaRPr sz="3200" baseline="30000">
              <a:latin typeface="Calibri"/>
              <a:ea typeface="Calibri"/>
              <a:cs typeface="Calibri"/>
              <a:sym typeface="Calibri"/>
            </a:endParaRPr>
          </a:p>
        </p:txBody>
      </p:sp>
      <p:pic>
        <p:nvPicPr>
          <p:cNvPr id="1187" name="Google Shape;1187;p75" descr="clipped result image"/>
          <p:cNvPicPr preferRelativeResize="0"/>
          <p:nvPr/>
        </p:nvPicPr>
        <p:blipFill rotWithShape="1">
          <a:blip r:embed="rId12">
            <a:alphaModFix/>
          </a:blip>
          <a:srcRect/>
          <a:stretch/>
        </p:blipFill>
        <p:spPr>
          <a:xfrm flipH="1">
            <a:off x="5918828" y="736825"/>
            <a:ext cx="1847655" cy="628750"/>
          </a:xfrm>
          <a:prstGeom prst="rect">
            <a:avLst/>
          </a:prstGeom>
          <a:noFill/>
          <a:ln>
            <a:noFill/>
          </a:ln>
        </p:spPr>
      </p:pic>
      <p:sp>
        <p:nvSpPr>
          <p:cNvPr id="1188" name="Google Shape;1188;p75"/>
          <p:cNvSpPr txBox="1"/>
          <p:nvPr/>
        </p:nvSpPr>
        <p:spPr>
          <a:xfrm>
            <a:off x="3177319" y="1641663"/>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aplastic anemia </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46"/>
          <p:cNvPicPr preferRelativeResize="0"/>
          <p:nvPr/>
        </p:nvPicPr>
        <p:blipFill rotWithShape="1">
          <a:blip r:embed="rId3">
            <a:alphaModFix/>
          </a:blip>
          <a:srcRect t="10650"/>
          <a:stretch/>
        </p:blipFill>
        <p:spPr>
          <a:xfrm>
            <a:off x="352625" y="977844"/>
            <a:ext cx="4261250" cy="3973525"/>
          </a:xfrm>
          <a:prstGeom prst="rect">
            <a:avLst/>
          </a:prstGeom>
          <a:noFill/>
          <a:ln>
            <a:noFill/>
          </a:ln>
        </p:spPr>
      </p:pic>
      <p:pic>
        <p:nvPicPr>
          <p:cNvPr id="253" name="Google Shape;253;p46"/>
          <p:cNvPicPr preferRelativeResize="0"/>
          <p:nvPr/>
        </p:nvPicPr>
        <p:blipFill rotWithShape="1">
          <a:blip r:embed="rId4">
            <a:alphaModFix/>
          </a:blip>
          <a:srcRect t="12945"/>
          <a:stretch/>
        </p:blipFill>
        <p:spPr>
          <a:xfrm>
            <a:off x="4790126" y="993743"/>
            <a:ext cx="4050426" cy="3038925"/>
          </a:xfrm>
          <a:prstGeom prst="rect">
            <a:avLst/>
          </a:prstGeom>
          <a:noFill/>
          <a:ln>
            <a:noFill/>
          </a:ln>
        </p:spPr>
      </p:pic>
      <p:sp>
        <p:nvSpPr>
          <p:cNvPr id="254" name="Google Shape;254;p46"/>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6"/>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Neuroscience-based Nomenclature</a:t>
            </a:r>
            <a:endParaRPr sz="2400">
              <a:solidFill>
                <a:srgbClr val="3D85C6"/>
              </a:solidFill>
            </a:endParaRPr>
          </a:p>
        </p:txBody>
      </p:sp>
      <p:sp>
        <p:nvSpPr>
          <p:cNvPr id="256" name="Google Shape;256;p46"/>
          <p:cNvSpPr/>
          <p:nvPr/>
        </p:nvSpPr>
        <p:spPr>
          <a:xfrm>
            <a:off x="424175" y="2289700"/>
            <a:ext cx="1343700" cy="3735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6"/>
          <p:cNvSpPr txBox="1"/>
          <p:nvPr/>
        </p:nvSpPr>
        <p:spPr>
          <a:xfrm>
            <a:off x="1704550" y="2284000"/>
            <a:ext cx="6621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the brain’s </a:t>
            </a:r>
            <a:r>
              <a:rPr lang="en" sz="1200" b="1">
                <a:solidFill>
                  <a:schemeClr val="dk1"/>
                </a:solidFill>
              </a:rPr>
              <a:t>excitatory</a:t>
            </a:r>
            <a:r>
              <a:rPr lang="en" sz="1200">
                <a:solidFill>
                  <a:schemeClr val="dk1"/>
                </a:solidFill>
              </a:rPr>
              <a:t> neurotransmitter</a:t>
            </a:r>
            <a:endParaRPr sz="1200">
              <a:solidFill>
                <a:schemeClr val="dk1"/>
              </a:solidFill>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6"/>
          <p:cNvSpPr/>
          <p:nvPr/>
        </p:nvSpPr>
        <p:spPr>
          <a:xfrm>
            <a:off x="7581750" y="1495900"/>
            <a:ext cx="999300" cy="2865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6"/>
              </a:highlight>
            </a:endParaRPr>
          </a:p>
        </p:txBody>
      </p:sp>
      <p:sp>
        <p:nvSpPr>
          <p:cNvPr id="1194" name="Google Shape;1194;p76"/>
          <p:cNvSpPr/>
          <p:nvPr/>
        </p:nvSpPr>
        <p:spPr>
          <a:xfrm>
            <a:off x="6507500" y="3611475"/>
            <a:ext cx="2048100" cy="815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6"/>
              </a:highlight>
            </a:endParaRPr>
          </a:p>
        </p:txBody>
      </p:sp>
      <p:sp>
        <p:nvSpPr>
          <p:cNvPr id="1195" name="Google Shape;1195;p76"/>
          <p:cNvSpPr txBox="1"/>
          <p:nvPr/>
        </p:nvSpPr>
        <p:spPr>
          <a:xfrm>
            <a:off x="95250" y="140650"/>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“Tiger tail </a:t>
            </a:r>
            <a:r>
              <a:rPr lang="en" sz="1700">
                <a:solidFill>
                  <a:schemeClr val="dk1"/>
                </a:solidFill>
              </a:rPr>
              <a:t>(in the) </a:t>
            </a:r>
            <a:endParaRPr sz="17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100">
                <a:solidFill>
                  <a:schemeClr val="dk1"/>
                </a:solidFill>
              </a:rPr>
              <a:t> Car Maze”</a:t>
            </a:r>
            <a:endParaRPr sz="2900"/>
          </a:p>
        </p:txBody>
      </p:sp>
      <p:sp>
        <p:nvSpPr>
          <p:cNvPr id="1196" name="Google Shape;1196;p76"/>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76"/>
          <p:cNvSpPr/>
          <p:nvPr/>
        </p:nvSpPr>
        <p:spPr>
          <a:xfrm rot="211287" flipH="1">
            <a:off x="6998405" y="1601123"/>
            <a:ext cx="39074" cy="2885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76"/>
          <p:cNvSpPr txBox="1"/>
          <p:nvPr/>
        </p:nvSpPr>
        <p:spPr>
          <a:xfrm>
            <a:off x="3135209" y="-34413"/>
            <a:ext cx="29646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200" b="0" i="0" u="none" strike="noStrike" cap="none">
                <a:solidFill>
                  <a:srgbClr val="000000"/>
                </a:solidFill>
                <a:latin typeface="Arial"/>
                <a:ea typeface="Arial"/>
                <a:cs typeface="Arial"/>
                <a:sym typeface="Arial"/>
              </a:rPr>
              <a:t>Risks of CBZ:</a:t>
            </a:r>
            <a:endParaRPr sz="2200" b="0" i="0" u="none" strike="noStrike" cap="none">
              <a:solidFill>
                <a:srgbClr val="000000"/>
              </a:solidFill>
              <a:latin typeface="Arial"/>
              <a:ea typeface="Arial"/>
              <a:cs typeface="Arial"/>
              <a:sym typeface="Arial"/>
            </a:endParaRPr>
          </a:p>
        </p:txBody>
      </p:sp>
      <p:cxnSp>
        <p:nvCxnSpPr>
          <p:cNvPr id="1199" name="Google Shape;1199;p76"/>
          <p:cNvCxnSpPr/>
          <p:nvPr/>
        </p:nvCxnSpPr>
        <p:spPr>
          <a:xfrm>
            <a:off x="6876807" y="339559"/>
            <a:ext cx="0" cy="1452600"/>
          </a:xfrm>
          <a:prstGeom prst="straightConnector1">
            <a:avLst/>
          </a:prstGeom>
          <a:noFill/>
          <a:ln w="9525" cap="flat" cmpd="sng">
            <a:solidFill>
              <a:srgbClr val="595959"/>
            </a:solidFill>
            <a:prstDash val="solid"/>
            <a:round/>
            <a:headEnd type="none" w="sm" len="sm"/>
            <a:tailEnd type="triangle" w="med" len="med"/>
          </a:ln>
        </p:spPr>
      </p:cxnSp>
      <p:sp>
        <p:nvSpPr>
          <p:cNvPr id="1200" name="Google Shape;1200;p76"/>
          <p:cNvSpPr txBox="1"/>
          <p:nvPr/>
        </p:nvSpPr>
        <p:spPr>
          <a:xfrm>
            <a:off x="6591515" y="-39174"/>
            <a:ext cx="1858200" cy="384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hyponatremia</a:t>
            </a:r>
            <a:endParaRPr sz="1800" b="0" i="0" u="none" strike="noStrike" cap="none">
              <a:solidFill>
                <a:srgbClr val="000000"/>
              </a:solidFill>
              <a:latin typeface="Arial"/>
              <a:ea typeface="Arial"/>
              <a:cs typeface="Arial"/>
              <a:sym typeface="Arial"/>
            </a:endParaRPr>
          </a:p>
        </p:txBody>
      </p:sp>
      <p:cxnSp>
        <p:nvCxnSpPr>
          <p:cNvPr id="1201" name="Google Shape;1201;p76"/>
          <p:cNvCxnSpPr/>
          <p:nvPr/>
        </p:nvCxnSpPr>
        <p:spPr>
          <a:xfrm rot="10800000">
            <a:off x="6288571" y="3342770"/>
            <a:ext cx="0" cy="1463700"/>
          </a:xfrm>
          <a:prstGeom prst="straightConnector1">
            <a:avLst/>
          </a:prstGeom>
          <a:noFill/>
          <a:ln w="9525" cap="flat" cmpd="sng">
            <a:solidFill>
              <a:srgbClr val="595959"/>
            </a:solidFill>
            <a:prstDash val="solid"/>
            <a:round/>
            <a:headEnd type="none" w="sm" len="sm"/>
            <a:tailEnd type="triangle" w="med" len="med"/>
          </a:ln>
        </p:spPr>
      </p:cxnSp>
      <p:sp>
        <p:nvSpPr>
          <p:cNvPr id="1202" name="Google Shape;1202;p76"/>
          <p:cNvSpPr txBox="1"/>
          <p:nvPr/>
        </p:nvSpPr>
        <p:spPr>
          <a:xfrm>
            <a:off x="4939584" y="4711282"/>
            <a:ext cx="22668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hepatotoxicity</a:t>
            </a:r>
            <a:endParaRPr sz="1800" b="0" i="0" u="none" strike="noStrike" cap="none">
              <a:solidFill>
                <a:srgbClr val="000000"/>
              </a:solidFill>
              <a:latin typeface="Arial"/>
              <a:ea typeface="Arial"/>
              <a:cs typeface="Arial"/>
              <a:sym typeface="Arial"/>
            </a:endParaRPr>
          </a:p>
        </p:txBody>
      </p:sp>
      <p:pic>
        <p:nvPicPr>
          <p:cNvPr id="1203" name="Google Shape;1203;p76" descr="clipped result image"/>
          <p:cNvPicPr preferRelativeResize="0"/>
          <p:nvPr/>
        </p:nvPicPr>
        <p:blipFill rotWithShape="1">
          <a:blip r:embed="rId3">
            <a:alphaModFix/>
          </a:blip>
          <a:srcRect/>
          <a:stretch/>
        </p:blipFill>
        <p:spPr>
          <a:xfrm rot="1365158">
            <a:off x="4708571" y="2538289"/>
            <a:ext cx="518326" cy="718054"/>
          </a:xfrm>
          <a:prstGeom prst="rect">
            <a:avLst/>
          </a:prstGeom>
          <a:noFill/>
          <a:ln>
            <a:noFill/>
          </a:ln>
        </p:spPr>
      </p:pic>
      <p:pic>
        <p:nvPicPr>
          <p:cNvPr id="1204" name="Google Shape;1204;p76" descr="clipped result image"/>
          <p:cNvPicPr preferRelativeResize="0"/>
          <p:nvPr/>
        </p:nvPicPr>
        <p:blipFill rotWithShape="1">
          <a:blip r:embed="rId3">
            <a:alphaModFix/>
          </a:blip>
          <a:srcRect/>
          <a:stretch/>
        </p:blipFill>
        <p:spPr>
          <a:xfrm rot="1365158">
            <a:off x="4723452" y="3092007"/>
            <a:ext cx="518326" cy="718054"/>
          </a:xfrm>
          <a:prstGeom prst="rect">
            <a:avLst/>
          </a:prstGeom>
          <a:noFill/>
          <a:ln>
            <a:noFill/>
          </a:ln>
        </p:spPr>
      </p:pic>
      <p:cxnSp>
        <p:nvCxnSpPr>
          <p:cNvPr id="1205" name="Google Shape;1205;p76"/>
          <p:cNvCxnSpPr/>
          <p:nvPr/>
        </p:nvCxnSpPr>
        <p:spPr>
          <a:xfrm rot="10800000">
            <a:off x="4442676" y="592566"/>
            <a:ext cx="0" cy="3952500"/>
          </a:xfrm>
          <a:prstGeom prst="straightConnector1">
            <a:avLst/>
          </a:prstGeom>
          <a:noFill/>
          <a:ln w="38100" cap="flat" cmpd="sng">
            <a:solidFill>
              <a:srgbClr val="595959"/>
            </a:solidFill>
            <a:prstDash val="solid"/>
            <a:round/>
            <a:headEnd type="none" w="sm" len="sm"/>
            <a:tailEnd type="none" w="sm" len="sm"/>
          </a:ln>
        </p:spPr>
      </p:cxnSp>
      <p:cxnSp>
        <p:nvCxnSpPr>
          <p:cNvPr id="1206" name="Google Shape;1206;p76"/>
          <p:cNvCxnSpPr/>
          <p:nvPr/>
        </p:nvCxnSpPr>
        <p:spPr>
          <a:xfrm rot="10800000">
            <a:off x="6584133" y="606496"/>
            <a:ext cx="2089800" cy="0"/>
          </a:xfrm>
          <a:prstGeom prst="straightConnector1">
            <a:avLst/>
          </a:prstGeom>
          <a:noFill/>
          <a:ln w="38100" cap="flat" cmpd="sng">
            <a:solidFill>
              <a:srgbClr val="595959"/>
            </a:solidFill>
            <a:prstDash val="solid"/>
            <a:round/>
            <a:headEnd type="none" w="sm" len="sm"/>
            <a:tailEnd type="none" w="sm" len="sm"/>
          </a:ln>
        </p:spPr>
      </p:cxnSp>
      <p:cxnSp>
        <p:nvCxnSpPr>
          <p:cNvPr id="1207" name="Google Shape;1207;p76"/>
          <p:cNvCxnSpPr/>
          <p:nvPr/>
        </p:nvCxnSpPr>
        <p:spPr>
          <a:xfrm rot="10800000">
            <a:off x="5463231" y="1514895"/>
            <a:ext cx="2048100" cy="0"/>
          </a:xfrm>
          <a:prstGeom prst="straightConnector1">
            <a:avLst/>
          </a:prstGeom>
          <a:noFill/>
          <a:ln w="38100" cap="flat" cmpd="sng">
            <a:solidFill>
              <a:srgbClr val="595959"/>
            </a:solidFill>
            <a:prstDash val="solid"/>
            <a:round/>
            <a:headEnd type="none" w="sm" len="sm"/>
            <a:tailEnd type="none" w="sm" len="sm"/>
          </a:ln>
        </p:spPr>
      </p:cxnSp>
      <p:cxnSp>
        <p:nvCxnSpPr>
          <p:cNvPr id="1208" name="Google Shape;1208;p76"/>
          <p:cNvCxnSpPr/>
          <p:nvPr/>
        </p:nvCxnSpPr>
        <p:spPr>
          <a:xfrm rot="10800000">
            <a:off x="5483617" y="2498130"/>
            <a:ext cx="999300" cy="0"/>
          </a:xfrm>
          <a:prstGeom prst="straightConnector1">
            <a:avLst/>
          </a:prstGeom>
          <a:noFill/>
          <a:ln w="38100" cap="flat" cmpd="sng">
            <a:solidFill>
              <a:srgbClr val="595959"/>
            </a:solidFill>
            <a:prstDash val="solid"/>
            <a:round/>
            <a:headEnd type="none" w="sm" len="sm"/>
            <a:tailEnd type="none" w="sm" len="sm"/>
          </a:ln>
        </p:spPr>
      </p:cxnSp>
      <p:cxnSp>
        <p:nvCxnSpPr>
          <p:cNvPr id="1209" name="Google Shape;1209;p76"/>
          <p:cNvCxnSpPr/>
          <p:nvPr/>
        </p:nvCxnSpPr>
        <p:spPr>
          <a:xfrm rot="10800000">
            <a:off x="5487416" y="2484528"/>
            <a:ext cx="0" cy="983400"/>
          </a:xfrm>
          <a:prstGeom prst="straightConnector1">
            <a:avLst/>
          </a:prstGeom>
          <a:noFill/>
          <a:ln w="38100" cap="flat" cmpd="sng">
            <a:solidFill>
              <a:srgbClr val="595959"/>
            </a:solidFill>
            <a:prstDash val="solid"/>
            <a:round/>
            <a:headEnd type="none" w="sm" len="sm"/>
            <a:tailEnd type="none" w="sm" len="sm"/>
          </a:ln>
        </p:spPr>
      </p:cxnSp>
      <p:cxnSp>
        <p:nvCxnSpPr>
          <p:cNvPr id="1210" name="Google Shape;1210;p76"/>
          <p:cNvCxnSpPr/>
          <p:nvPr/>
        </p:nvCxnSpPr>
        <p:spPr>
          <a:xfrm rot="10800000">
            <a:off x="5483200" y="624034"/>
            <a:ext cx="0" cy="907500"/>
          </a:xfrm>
          <a:prstGeom prst="straightConnector1">
            <a:avLst/>
          </a:prstGeom>
          <a:noFill/>
          <a:ln w="38100" cap="flat" cmpd="sng">
            <a:solidFill>
              <a:srgbClr val="595959"/>
            </a:solidFill>
            <a:prstDash val="solid"/>
            <a:round/>
            <a:headEnd type="none" w="sm" len="sm"/>
            <a:tailEnd type="none" w="sm" len="sm"/>
          </a:ln>
        </p:spPr>
      </p:cxnSp>
      <p:cxnSp>
        <p:nvCxnSpPr>
          <p:cNvPr id="1211" name="Google Shape;1211;p76"/>
          <p:cNvCxnSpPr/>
          <p:nvPr/>
        </p:nvCxnSpPr>
        <p:spPr>
          <a:xfrm>
            <a:off x="7520627" y="1495903"/>
            <a:ext cx="0" cy="1045500"/>
          </a:xfrm>
          <a:prstGeom prst="straightConnector1">
            <a:avLst/>
          </a:prstGeom>
          <a:noFill/>
          <a:ln w="38100" cap="flat" cmpd="sng">
            <a:solidFill>
              <a:srgbClr val="595959"/>
            </a:solidFill>
            <a:prstDash val="solid"/>
            <a:round/>
            <a:headEnd type="none" w="sm" len="sm"/>
            <a:tailEnd type="none" w="sm" len="sm"/>
          </a:ln>
        </p:spPr>
      </p:cxnSp>
      <p:cxnSp>
        <p:nvCxnSpPr>
          <p:cNvPr id="1212" name="Google Shape;1212;p76"/>
          <p:cNvCxnSpPr/>
          <p:nvPr/>
        </p:nvCxnSpPr>
        <p:spPr>
          <a:xfrm rot="10800000">
            <a:off x="8655987" y="606687"/>
            <a:ext cx="0" cy="3952500"/>
          </a:xfrm>
          <a:prstGeom prst="straightConnector1">
            <a:avLst/>
          </a:prstGeom>
          <a:noFill/>
          <a:ln w="38100" cap="flat" cmpd="sng">
            <a:solidFill>
              <a:srgbClr val="595959"/>
            </a:solidFill>
            <a:prstDash val="solid"/>
            <a:round/>
            <a:headEnd type="none" w="sm" len="sm"/>
            <a:tailEnd type="none" w="sm" len="sm"/>
          </a:ln>
        </p:spPr>
      </p:cxnSp>
      <p:cxnSp>
        <p:nvCxnSpPr>
          <p:cNvPr id="1213" name="Google Shape;1213;p76"/>
          <p:cNvCxnSpPr/>
          <p:nvPr/>
        </p:nvCxnSpPr>
        <p:spPr>
          <a:xfrm rot="10800000">
            <a:off x="4426364" y="609212"/>
            <a:ext cx="1077900" cy="0"/>
          </a:xfrm>
          <a:prstGeom prst="straightConnector1">
            <a:avLst/>
          </a:prstGeom>
          <a:noFill/>
          <a:ln w="38100" cap="flat" cmpd="sng">
            <a:solidFill>
              <a:srgbClr val="595959"/>
            </a:solidFill>
            <a:prstDash val="solid"/>
            <a:round/>
            <a:headEnd type="none" w="sm" len="sm"/>
            <a:tailEnd type="none" w="sm" len="sm"/>
          </a:ln>
        </p:spPr>
      </p:cxnSp>
      <p:cxnSp>
        <p:nvCxnSpPr>
          <p:cNvPr id="1214" name="Google Shape;1214;p76"/>
          <p:cNvCxnSpPr/>
          <p:nvPr/>
        </p:nvCxnSpPr>
        <p:spPr>
          <a:xfrm rot="10800000">
            <a:off x="5561004" y="4547477"/>
            <a:ext cx="3102300" cy="0"/>
          </a:xfrm>
          <a:prstGeom prst="straightConnector1">
            <a:avLst/>
          </a:prstGeom>
          <a:noFill/>
          <a:ln w="38100" cap="flat" cmpd="sng">
            <a:solidFill>
              <a:srgbClr val="595959"/>
            </a:solidFill>
            <a:prstDash val="solid"/>
            <a:round/>
            <a:headEnd type="none" w="sm" len="sm"/>
            <a:tailEnd type="none" w="sm" len="sm"/>
          </a:ln>
        </p:spPr>
      </p:cxnSp>
      <p:cxnSp>
        <p:nvCxnSpPr>
          <p:cNvPr id="1215" name="Google Shape;1215;p76"/>
          <p:cNvCxnSpPr/>
          <p:nvPr/>
        </p:nvCxnSpPr>
        <p:spPr>
          <a:xfrm rot="10800000">
            <a:off x="5467993" y="3477453"/>
            <a:ext cx="2048100" cy="0"/>
          </a:xfrm>
          <a:prstGeom prst="straightConnector1">
            <a:avLst/>
          </a:prstGeom>
          <a:noFill/>
          <a:ln w="38100" cap="flat" cmpd="sng">
            <a:solidFill>
              <a:srgbClr val="595959"/>
            </a:solidFill>
            <a:prstDash val="solid"/>
            <a:round/>
            <a:headEnd type="none" w="sm" len="sm"/>
            <a:tailEnd type="none" w="sm" len="sm"/>
          </a:ln>
        </p:spPr>
      </p:cxnSp>
      <p:sp>
        <p:nvSpPr>
          <p:cNvPr id="1216" name="Google Shape;1216;p76"/>
          <p:cNvSpPr/>
          <p:nvPr/>
        </p:nvSpPr>
        <p:spPr>
          <a:xfrm flipH="1">
            <a:off x="6811727" y="748429"/>
            <a:ext cx="73500" cy="116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76"/>
          <p:cNvSpPr/>
          <p:nvPr/>
        </p:nvSpPr>
        <p:spPr>
          <a:xfrm rot="5031437" flipH="1">
            <a:off x="7387603" y="1335487"/>
            <a:ext cx="67286" cy="1274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8" name="Google Shape;1218;p76" descr="Resultado de imagen para capsule png"/>
          <p:cNvPicPr preferRelativeResize="0"/>
          <p:nvPr/>
        </p:nvPicPr>
        <p:blipFill rotWithShape="1">
          <a:blip r:embed="rId4">
            <a:alphaModFix/>
          </a:blip>
          <a:srcRect/>
          <a:stretch/>
        </p:blipFill>
        <p:spPr>
          <a:xfrm>
            <a:off x="6655065" y="3808208"/>
            <a:ext cx="500315" cy="463910"/>
          </a:xfrm>
          <a:prstGeom prst="rect">
            <a:avLst/>
          </a:prstGeom>
          <a:noFill/>
          <a:ln>
            <a:noFill/>
          </a:ln>
        </p:spPr>
      </p:pic>
      <p:pic>
        <p:nvPicPr>
          <p:cNvPr id="1219" name="Google Shape;1219;p76" descr="Resultado de imagen para capsule png"/>
          <p:cNvPicPr preferRelativeResize="0"/>
          <p:nvPr/>
        </p:nvPicPr>
        <p:blipFill rotWithShape="1">
          <a:blip r:embed="rId5">
            <a:alphaModFix/>
          </a:blip>
          <a:srcRect/>
          <a:stretch/>
        </p:blipFill>
        <p:spPr>
          <a:xfrm>
            <a:off x="7662316" y="1566227"/>
            <a:ext cx="829630" cy="384623"/>
          </a:xfrm>
          <a:prstGeom prst="rect">
            <a:avLst/>
          </a:prstGeom>
          <a:noFill/>
          <a:ln>
            <a:noFill/>
          </a:ln>
        </p:spPr>
      </p:pic>
      <p:pic>
        <p:nvPicPr>
          <p:cNvPr id="1220" name="Google Shape;1220;p76" descr="Resultado de imagen para capsule png"/>
          <p:cNvPicPr preferRelativeResize="0"/>
          <p:nvPr/>
        </p:nvPicPr>
        <p:blipFill rotWithShape="1">
          <a:blip r:embed="rId6">
            <a:alphaModFix/>
          </a:blip>
          <a:srcRect/>
          <a:stretch/>
        </p:blipFill>
        <p:spPr>
          <a:xfrm>
            <a:off x="7706923" y="2349239"/>
            <a:ext cx="699523" cy="463904"/>
          </a:xfrm>
          <a:prstGeom prst="rect">
            <a:avLst/>
          </a:prstGeom>
          <a:noFill/>
          <a:ln>
            <a:noFill/>
          </a:ln>
        </p:spPr>
      </p:pic>
      <p:pic>
        <p:nvPicPr>
          <p:cNvPr id="1221" name="Google Shape;1221;p76" descr="Resultado de imagen para capsule png"/>
          <p:cNvPicPr preferRelativeResize="0"/>
          <p:nvPr/>
        </p:nvPicPr>
        <p:blipFill rotWithShape="1">
          <a:blip r:embed="rId7">
            <a:alphaModFix/>
          </a:blip>
          <a:srcRect r="-3231" b="52233"/>
          <a:stretch/>
        </p:blipFill>
        <p:spPr>
          <a:xfrm>
            <a:off x="7667458" y="3200013"/>
            <a:ext cx="856413" cy="369049"/>
          </a:xfrm>
          <a:prstGeom prst="rect">
            <a:avLst/>
          </a:prstGeom>
          <a:noFill/>
          <a:ln>
            <a:noFill/>
          </a:ln>
        </p:spPr>
      </p:pic>
      <p:pic>
        <p:nvPicPr>
          <p:cNvPr id="1222" name="Google Shape;1222;p76" descr="Resultado de imagen para red blood cell png"/>
          <p:cNvPicPr preferRelativeResize="0"/>
          <p:nvPr/>
        </p:nvPicPr>
        <p:blipFill rotWithShape="1">
          <a:blip r:embed="rId8">
            <a:alphaModFix/>
          </a:blip>
          <a:srcRect/>
          <a:stretch/>
        </p:blipFill>
        <p:spPr>
          <a:xfrm>
            <a:off x="4594408" y="1992251"/>
            <a:ext cx="699543" cy="540923"/>
          </a:xfrm>
          <a:prstGeom prst="rect">
            <a:avLst/>
          </a:prstGeom>
          <a:noFill/>
          <a:ln>
            <a:noFill/>
          </a:ln>
        </p:spPr>
      </p:pic>
      <p:pic>
        <p:nvPicPr>
          <p:cNvPr id="1223" name="Google Shape;1223;p76" descr="Resultado de imagen para red blood cell png"/>
          <p:cNvPicPr preferRelativeResize="0"/>
          <p:nvPr/>
        </p:nvPicPr>
        <p:blipFill rotWithShape="1">
          <a:blip r:embed="rId8">
            <a:alphaModFix/>
          </a:blip>
          <a:srcRect/>
          <a:stretch/>
        </p:blipFill>
        <p:spPr>
          <a:xfrm>
            <a:off x="4608500" y="1515096"/>
            <a:ext cx="699543" cy="540923"/>
          </a:xfrm>
          <a:prstGeom prst="rect">
            <a:avLst/>
          </a:prstGeom>
          <a:noFill/>
          <a:ln>
            <a:noFill/>
          </a:ln>
        </p:spPr>
      </p:pic>
      <p:pic>
        <p:nvPicPr>
          <p:cNvPr id="1224" name="Google Shape;1224;p76" descr="Resultado de imagen para liver png"/>
          <p:cNvPicPr preferRelativeResize="0"/>
          <p:nvPr/>
        </p:nvPicPr>
        <p:blipFill rotWithShape="1">
          <a:blip r:embed="rId9">
            <a:alphaModFix/>
          </a:blip>
          <a:srcRect/>
          <a:stretch/>
        </p:blipFill>
        <p:spPr>
          <a:xfrm>
            <a:off x="5991348" y="2646661"/>
            <a:ext cx="1061417" cy="689766"/>
          </a:xfrm>
          <a:prstGeom prst="rect">
            <a:avLst/>
          </a:prstGeom>
          <a:noFill/>
          <a:ln>
            <a:noFill/>
          </a:ln>
        </p:spPr>
      </p:pic>
      <p:pic>
        <p:nvPicPr>
          <p:cNvPr id="1225" name="Google Shape;1225;p76" descr="clipped result image"/>
          <p:cNvPicPr preferRelativeResize="0"/>
          <p:nvPr/>
        </p:nvPicPr>
        <p:blipFill rotWithShape="1">
          <a:blip r:embed="rId10">
            <a:alphaModFix/>
          </a:blip>
          <a:srcRect/>
          <a:stretch/>
        </p:blipFill>
        <p:spPr>
          <a:xfrm>
            <a:off x="4740197" y="3794368"/>
            <a:ext cx="612034" cy="545930"/>
          </a:xfrm>
          <a:prstGeom prst="rect">
            <a:avLst/>
          </a:prstGeom>
          <a:noFill/>
          <a:ln>
            <a:noFill/>
          </a:ln>
        </p:spPr>
      </p:pic>
      <p:pic>
        <p:nvPicPr>
          <p:cNvPr id="1226" name="Google Shape;1226;p76" descr="clipped result image"/>
          <p:cNvPicPr preferRelativeResize="0"/>
          <p:nvPr/>
        </p:nvPicPr>
        <p:blipFill rotWithShape="1">
          <a:blip r:embed="rId10">
            <a:alphaModFix/>
          </a:blip>
          <a:srcRect/>
          <a:stretch/>
        </p:blipFill>
        <p:spPr>
          <a:xfrm>
            <a:off x="5596680" y="3828382"/>
            <a:ext cx="612034" cy="545930"/>
          </a:xfrm>
          <a:prstGeom prst="rect">
            <a:avLst/>
          </a:prstGeom>
          <a:noFill/>
          <a:ln>
            <a:noFill/>
          </a:ln>
        </p:spPr>
      </p:pic>
      <p:sp>
        <p:nvSpPr>
          <p:cNvPr id="1227" name="Google Shape;1227;p76"/>
          <p:cNvSpPr txBox="1"/>
          <p:nvPr/>
        </p:nvSpPr>
        <p:spPr>
          <a:xfrm>
            <a:off x="3172994" y="824338"/>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a:t>t</a:t>
            </a:r>
            <a:r>
              <a:rPr lang="en" sz="1800" b="0" i="0" u="none" strike="noStrike" cap="none">
                <a:solidFill>
                  <a:srgbClr val="000000"/>
                </a:solidFill>
                <a:latin typeface="Arial"/>
                <a:ea typeface="Arial"/>
                <a:cs typeface="Arial"/>
                <a:sym typeface="Arial"/>
              </a:rPr>
              <a:t>erato-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genicity</a:t>
            </a:r>
            <a:endParaRPr sz="1800"/>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1228" name="Google Shape;1228;p76"/>
          <p:cNvSpPr txBox="1"/>
          <p:nvPr/>
        </p:nvSpPr>
        <p:spPr>
          <a:xfrm>
            <a:off x="3173000" y="3761736"/>
            <a:ext cx="12411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agranulo-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cytosis (rare)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1229" name="Google Shape;1229;p76"/>
          <p:cNvSpPr txBox="1"/>
          <p:nvPr/>
        </p:nvSpPr>
        <p:spPr>
          <a:xfrm>
            <a:off x="6947401" y="4468986"/>
            <a:ext cx="21195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highlight>
                  <a:schemeClr val="accent6"/>
                </a:highlight>
                <a:latin typeface="Arial"/>
                <a:ea typeface="Arial"/>
                <a:cs typeface="Arial"/>
                <a:sym typeface="Arial"/>
              </a:rPr>
              <a:t>reduced levels of many medications</a:t>
            </a:r>
            <a:endParaRPr sz="1800" b="0" i="0" u="none" strike="noStrike" cap="none">
              <a:solidFill>
                <a:srgbClr val="000000"/>
              </a:solidFill>
              <a:highlight>
                <a:schemeClr val="accent6"/>
              </a:highlight>
              <a:latin typeface="Arial"/>
              <a:ea typeface="Arial"/>
              <a:cs typeface="Arial"/>
              <a:sym typeface="Arial"/>
            </a:endParaRPr>
          </a:p>
        </p:txBody>
      </p:sp>
      <p:sp>
        <p:nvSpPr>
          <p:cNvPr id="1230" name="Google Shape;1230;p76"/>
          <p:cNvSpPr txBox="1"/>
          <p:nvPr/>
        </p:nvSpPr>
        <p:spPr>
          <a:xfrm>
            <a:off x="3178457" y="2711234"/>
            <a:ext cx="13986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decreased bone mineral density</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1231" name="Google Shape;1231;p76"/>
          <p:cNvSpPr/>
          <p:nvPr/>
        </p:nvSpPr>
        <p:spPr>
          <a:xfrm rot="211071" flipH="1">
            <a:off x="6822575" y="869400"/>
            <a:ext cx="73338" cy="36263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32" name="Google Shape;1232;p76" descr="Resultado de imagen para capsule png"/>
          <p:cNvPicPr preferRelativeResize="0"/>
          <p:nvPr/>
        </p:nvPicPr>
        <p:blipFill rotWithShape="1">
          <a:blip r:embed="rId7">
            <a:alphaModFix/>
          </a:blip>
          <a:srcRect l="2704" t="56604"/>
          <a:stretch/>
        </p:blipFill>
        <p:spPr>
          <a:xfrm>
            <a:off x="7623069" y="3889997"/>
            <a:ext cx="807206" cy="335293"/>
          </a:xfrm>
          <a:prstGeom prst="rect">
            <a:avLst/>
          </a:prstGeom>
          <a:noFill/>
          <a:ln>
            <a:noFill/>
          </a:ln>
        </p:spPr>
      </p:pic>
      <p:pic>
        <p:nvPicPr>
          <p:cNvPr id="1233" name="Google Shape;1233;p76" descr="clipped result image"/>
          <p:cNvPicPr preferRelativeResize="0"/>
          <p:nvPr/>
        </p:nvPicPr>
        <p:blipFill rotWithShape="1">
          <a:blip r:embed="rId11">
            <a:alphaModFix/>
          </a:blip>
          <a:srcRect/>
          <a:stretch/>
        </p:blipFill>
        <p:spPr>
          <a:xfrm>
            <a:off x="4580752" y="820688"/>
            <a:ext cx="663996" cy="582391"/>
          </a:xfrm>
          <a:prstGeom prst="rect">
            <a:avLst/>
          </a:prstGeom>
          <a:noFill/>
          <a:ln>
            <a:noFill/>
          </a:ln>
        </p:spPr>
      </p:pic>
      <p:sp>
        <p:nvSpPr>
          <p:cNvPr id="1234" name="Google Shape;1234;p76"/>
          <p:cNvSpPr txBox="1"/>
          <p:nvPr/>
        </p:nvSpPr>
        <p:spPr>
          <a:xfrm>
            <a:off x="5610400" y="1667963"/>
            <a:ext cx="2743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solidFill>
                  <a:schemeClr val="dk1"/>
                </a:solidFill>
                <a:latin typeface="Calibri"/>
                <a:ea typeface="Calibri"/>
                <a:cs typeface="Calibri"/>
                <a:sym typeface="Calibri"/>
              </a:rPr>
              <a:t>Na</a:t>
            </a:r>
            <a:r>
              <a:rPr lang="en" sz="3200" baseline="30000">
                <a:solidFill>
                  <a:schemeClr val="dk1"/>
                </a:solidFill>
                <a:latin typeface="Calibri"/>
                <a:ea typeface="Calibri"/>
                <a:cs typeface="Calibri"/>
                <a:sym typeface="Calibri"/>
              </a:rPr>
              <a:t>+      </a:t>
            </a:r>
            <a:r>
              <a:rPr lang="en" sz="3200">
                <a:latin typeface="Calibri"/>
                <a:ea typeface="Calibri"/>
                <a:cs typeface="Calibri"/>
                <a:sym typeface="Calibri"/>
              </a:rPr>
              <a:t>Na</a:t>
            </a:r>
            <a:r>
              <a:rPr lang="en" sz="3200" baseline="30000">
                <a:latin typeface="Calibri"/>
                <a:ea typeface="Calibri"/>
                <a:cs typeface="Calibri"/>
                <a:sym typeface="Calibri"/>
              </a:rPr>
              <a:t>+</a:t>
            </a:r>
            <a:endParaRPr sz="3200" baseline="30000">
              <a:latin typeface="Calibri"/>
              <a:ea typeface="Calibri"/>
              <a:cs typeface="Calibri"/>
              <a:sym typeface="Calibri"/>
            </a:endParaRPr>
          </a:p>
        </p:txBody>
      </p:sp>
      <p:pic>
        <p:nvPicPr>
          <p:cNvPr id="1235" name="Google Shape;1235;p76" descr="clipped result image"/>
          <p:cNvPicPr preferRelativeResize="0"/>
          <p:nvPr/>
        </p:nvPicPr>
        <p:blipFill rotWithShape="1">
          <a:blip r:embed="rId12">
            <a:alphaModFix/>
          </a:blip>
          <a:srcRect/>
          <a:stretch/>
        </p:blipFill>
        <p:spPr>
          <a:xfrm flipH="1">
            <a:off x="5918828" y="736825"/>
            <a:ext cx="1847655" cy="628750"/>
          </a:xfrm>
          <a:prstGeom prst="rect">
            <a:avLst/>
          </a:prstGeom>
          <a:noFill/>
          <a:ln>
            <a:noFill/>
          </a:ln>
        </p:spPr>
      </p:pic>
      <p:sp>
        <p:nvSpPr>
          <p:cNvPr id="1236" name="Google Shape;1236;p76"/>
          <p:cNvSpPr txBox="1"/>
          <p:nvPr/>
        </p:nvSpPr>
        <p:spPr>
          <a:xfrm>
            <a:off x="3177319" y="1641663"/>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aplastic anemia </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1237" name="Google Shape;1237;p76"/>
          <p:cNvSpPr/>
          <p:nvPr/>
        </p:nvSpPr>
        <p:spPr>
          <a:xfrm>
            <a:off x="215700" y="1950850"/>
            <a:ext cx="2404200" cy="2335200"/>
          </a:xfrm>
          <a:prstGeom prst="roundRect">
            <a:avLst>
              <a:gd name="adj" fmla="val 16667"/>
            </a:avLst>
          </a:prstGeom>
          <a:noFill/>
          <a:ln w="1524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76"/>
          <p:cNvSpPr/>
          <p:nvPr/>
        </p:nvSpPr>
        <p:spPr>
          <a:xfrm rot="10800000" flipH="1">
            <a:off x="404294" y="2393988"/>
            <a:ext cx="2048100" cy="15714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39" name="Google Shape;1239;p76" descr="clipped result image"/>
          <p:cNvPicPr preferRelativeResize="0"/>
          <p:nvPr/>
        </p:nvPicPr>
        <p:blipFill rotWithShape="1">
          <a:blip r:embed="rId13">
            <a:alphaModFix/>
          </a:blip>
          <a:srcRect/>
          <a:stretch/>
        </p:blipFill>
        <p:spPr>
          <a:xfrm>
            <a:off x="988678" y="2636010"/>
            <a:ext cx="879379" cy="872981"/>
          </a:xfrm>
          <a:prstGeom prst="rect">
            <a:avLst/>
          </a:prstGeom>
          <a:noFill/>
          <a:ln>
            <a:noFill/>
          </a:ln>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pic>
        <p:nvPicPr>
          <p:cNvPr id="1244" name="Google Shape;1244;p77" descr="clipped result image"/>
          <p:cNvPicPr preferRelativeResize="0"/>
          <p:nvPr/>
        </p:nvPicPr>
        <p:blipFill rotWithShape="1">
          <a:blip r:embed="rId3">
            <a:alphaModFix/>
          </a:blip>
          <a:srcRect/>
          <a:stretch/>
        </p:blipFill>
        <p:spPr>
          <a:xfrm>
            <a:off x="796025" y="891662"/>
            <a:ext cx="4844425" cy="1764225"/>
          </a:xfrm>
          <a:prstGeom prst="rect">
            <a:avLst/>
          </a:prstGeom>
          <a:noFill/>
          <a:ln>
            <a:noFill/>
          </a:ln>
          <a:effectLst>
            <a:outerShdw blurRad="28575" dist="19050" dir="2700000" algn="tl" rotWithShape="0">
              <a:srgbClr val="000000">
                <a:alpha val="34000"/>
              </a:srgbClr>
            </a:outerShdw>
          </a:effectLst>
        </p:spPr>
      </p:pic>
      <p:sp>
        <p:nvSpPr>
          <p:cNvPr id="1245" name="Google Shape;1245;p77"/>
          <p:cNvSpPr/>
          <p:nvPr/>
        </p:nvSpPr>
        <p:spPr>
          <a:xfrm>
            <a:off x="3816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77"/>
          <p:cNvSpPr/>
          <p:nvPr/>
        </p:nvSpPr>
        <p:spPr>
          <a:xfrm rot="-5063038">
            <a:off x="2402722" y="5770574"/>
            <a:ext cx="180868" cy="31442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47" name="Google Shape;1247;p77"/>
          <p:cNvPicPr preferRelativeResize="0"/>
          <p:nvPr/>
        </p:nvPicPr>
        <p:blipFill rotWithShape="1">
          <a:blip r:embed="rId4">
            <a:alphaModFix/>
          </a:blip>
          <a:srcRect l="22577" t="6284" r="59472" b="5818"/>
          <a:stretch/>
        </p:blipFill>
        <p:spPr>
          <a:xfrm rot="-3557404">
            <a:off x="-83745" y="7612938"/>
            <a:ext cx="90850" cy="53395"/>
          </a:xfrm>
          <a:prstGeom prst="rect">
            <a:avLst/>
          </a:prstGeom>
          <a:noFill/>
          <a:ln>
            <a:noFill/>
          </a:ln>
        </p:spPr>
      </p:pic>
      <p:pic>
        <p:nvPicPr>
          <p:cNvPr id="1248" name="Google Shape;1248;p77"/>
          <p:cNvPicPr preferRelativeResize="0"/>
          <p:nvPr/>
        </p:nvPicPr>
        <p:blipFill rotWithShape="1">
          <a:blip r:embed="rId4">
            <a:alphaModFix/>
          </a:blip>
          <a:srcRect l="-1051" t="2796" r="77938" b="5821"/>
          <a:stretch/>
        </p:blipFill>
        <p:spPr>
          <a:xfrm rot="10800000">
            <a:off x="384959" y="7596629"/>
            <a:ext cx="96361" cy="54242"/>
          </a:xfrm>
          <a:prstGeom prst="rect">
            <a:avLst/>
          </a:prstGeom>
          <a:noFill/>
          <a:ln>
            <a:noFill/>
          </a:ln>
        </p:spPr>
      </p:pic>
      <p:pic>
        <p:nvPicPr>
          <p:cNvPr id="1249" name="Google Shape;1249;p77"/>
          <p:cNvPicPr preferRelativeResize="0"/>
          <p:nvPr/>
        </p:nvPicPr>
        <p:blipFill rotWithShape="1">
          <a:blip r:embed="rId4">
            <a:alphaModFix/>
          </a:blip>
          <a:srcRect l="50660" t="2796" r="26422" b="-1620"/>
          <a:stretch/>
        </p:blipFill>
        <p:spPr>
          <a:xfrm>
            <a:off x="111928" y="7965121"/>
            <a:ext cx="105131" cy="58555"/>
          </a:xfrm>
          <a:prstGeom prst="rect">
            <a:avLst/>
          </a:prstGeom>
          <a:noFill/>
          <a:ln>
            <a:noFill/>
          </a:ln>
        </p:spPr>
      </p:pic>
      <p:pic>
        <p:nvPicPr>
          <p:cNvPr id="1250" name="Google Shape;1250;p77"/>
          <p:cNvPicPr preferRelativeResize="0"/>
          <p:nvPr/>
        </p:nvPicPr>
        <p:blipFill rotWithShape="1">
          <a:blip r:embed="rId4">
            <a:alphaModFix/>
          </a:blip>
          <a:srcRect l="80983" t="-19990" r="543" b="5822"/>
          <a:stretch/>
        </p:blipFill>
        <p:spPr>
          <a:xfrm rot="-5693703">
            <a:off x="-110930" y="7848721"/>
            <a:ext cx="99154" cy="45719"/>
          </a:xfrm>
          <a:prstGeom prst="rect">
            <a:avLst/>
          </a:prstGeom>
          <a:noFill/>
          <a:ln>
            <a:noFill/>
          </a:ln>
        </p:spPr>
      </p:pic>
      <p:pic>
        <p:nvPicPr>
          <p:cNvPr id="1251" name="Google Shape;1251;p77"/>
          <p:cNvPicPr preferRelativeResize="0"/>
          <p:nvPr/>
        </p:nvPicPr>
        <p:blipFill rotWithShape="1">
          <a:blip r:embed="rId4">
            <a:alphaModFix/>
          </a:blip>
          <a:srcRect l="58335" t="-9629" r="18993" b="-6111"/>
          <a:stretch/>
        </p:blipFill>
        <p:spPr>
          <a:xfrm rot="10612294" flipH="1">
            <a:off x="569066" y="7943003"/>
            <a:ext cx="94140" cy="62265"/>
          </a:xfrm>
          <a:prstGeom prst="rect">
            <a:avLst/>
          </a:prstGeom>
          <a:noFill/>
          <a:ln>
            <a:noFill/>
          </a:ln>
        </p:spPr>
      </p:pic>
      <p:sp>
        <p:nvSpPr>
          <p:cNvPr id="1252" name="Google Shape;1252;p77"/>
          <p:cNvSpPr txBox="1"/>
          <p:nvPr/>
        </p:nvSpPr>
        <p:spPr>
          <a:xfrm>
            <a:off x="247650" y="19032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
        <p:nvSpPr>
          <p:cNvPr id="1253" name="Google Shape;1253;p77"/>
          <p:cNvSpPr/>
          <p:nvPr/>
        </p:nvSpPr>
        <p:spPr>
          <a:xfrm rot="10800000" flipH="1">
            <a:off x="6379369" y="1171463"/>
            <a:ext cx="2048100" cy="15714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54" name="Google Shape;1254;p77" descr="clipped result image"/>
          <p:cNvPicPr preferRelativeResize="0"/>
          <p:nvPr/>
        </p:nvPicPr>
        <p:blipFill rotWithShape="1">
          <a:blip r:embed="rId5">
            <a:alphaModFix/>
          </a:blip>
          <a:srcRect/>
          <a:stretch/>
        </p:blipFill>
        <p:spPr>
          <a:xfrm>
            <a:off x="6963753" y="1413485"/>
            <a:ext cx="879379" cy="872981"/>
          </a:xfrm>
          <a:prstGeom prst="rect">
            <a:avLst/>
          </a:prstGeom>
          <a:noFill/>
          <a:ln>
            <a:noFill/>
          </a:ln>
        </p:spPr>
      </p:pic>
      <p:sp>
        <p:nvSpPr>
          <p:cNvPr id="1255" name="Google Shape;1255;p77"/>
          <p:cNvSpPr txBox="1"/>
          <p:nvPr/>
        </p:nvSpPr>
        <p:spPr>
          <a:xfrm>
            <a:off x="571075" y="3200100"/>
            <a:ext cx="5732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400">
                <a:solidFill>
                  <a:schemeClr val="dk1"/>
                </a:solidFill>
              </a:rPr>
              <a:t>Carbamazepine “eats its own tail”</a:t>
            </a:r>
            <a:endParaRPr sz="2900"/>
          </a:p>
        </p:txBody>
      </p:sp>
      <p:sp>
        <p:nvSpPr>
          <p:cNvPr id="1256" name="Google Shape;1256;p77"/>
          <p:cNvSpPr txBox="1"/>
          <p:nvPr/>
        </p:nvSpPr>
        <p:spPr>
          <a:xfrm>
            <a:off x="6074575" y="2732075"/>
            <a:ext cx="5732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400" b="1" u="sng">
                <a:solidFill>
                  <a:schemeClr val="dk1"/>
                </a:solidFill>
              </a:rPr>
              <a:t>D</a:t>
            </a:r>
            <a:r>
              <a:rPr lang="en" sz="2400">
                <a:solidFill>
                  <a:schemeClr val="dk1"/>
                </a:solidFill>
              </a:rPr>
              <a:t>own and </a:t>
            </a:r>
            <a:r>
              <a:rPr lang="en" sz="2400" b="1" u="sng">
                <a:solidFill>
                  <a:schemeClr val="dk1"/>
                </a:solidFill>
              </a:rPr>
              <a:t>D</a:t>
            </a:r>
            <a:r>
              <a:rPr lang="en" sz="2400">
                <a:solidFill>
                  <a:schemeClr val="dk1"/>
                </a:solidFill>
              </a:rPr>
              <a:t>elayed</a:t>
            </a:r>
            <a:endParaRPr sz="2900"/>
          </a:p>
        </p:txBody>
      </p:sp>
      <p:sp>
        <p:nvSpPr>
          <p:cNvPr id="1257" name="Google Shape;1257;p77"/>
          <p:cNvSpPr txBox="1"/>
          <p:nvPr/>
        </p:nvSpPr>
        <p:spPr>
          <a:xfrm>
            <a:off x="6666775" y="439450"/>
            <a:ext cx="17607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400">
                <a:solidFill>
                  <a:schemeClr val="dk1"/>
                </a:solidFill>
              </a:rPr>
              <a:t>in</a:t>
            </a:r>
            <a:r>
              <a:rPr lang="en" sz="2400" b="1" u="sng">
                <a:solidFill>
                  <a:schemeClr val="dk1"/>
                </a:solidFill>
              </a:rPr>
              <a:t>D</a:t>
            </a:r>
            <a:r>
              <a:rPr lang="en" sz="2400">
                <a:solidFill>
                  <a:schemeClr val="dk1"/>
                </a:solidFill>
              </a:rPr>
              <a:t>uction</a:t>
            </a:r>
            <a:endParaRPr sz="2900"/>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pic>
        <p:nvPicPr>
          <p:cNvPr id="1262" name="Google Shape;1262;p78" descr="clipped result image"/>
          <p:cNvPicPr preferRelativeResize="0"/>
          <p:nvPr/>
        </p:nvPicPr>
        <p:blipFill rotWithShape="1">
          <a:blip r:embed="rId3">
            <a:alphaModFix/>
          </a:blip>
          <a:srcRect/>
          <a:stretch/>
        </p:blipFill>
        <p:spPr>
          <a:xfrm>
            <a:off x="796025" y="891662"/>
            <a:ext cx="4844425" cy="1764225"/>
          </a:xfrm>
          <a:prstGeom prst="rect">
            <a:avLst/>
          </a:prstGeom>
          <a:noFill/>
          <a:ln>
            <a:noFill/>
          </a:ln>
          <a:effectLst>
            <a:outerShdw blurRad="28575" dist="19050" dir="2700000" algn="tl" rotWithShape="0">
              <a:srgbClr val="000000">
                <a:alpha val="34000"/>
              </a:srgbClr>
            </a:outerShdw>
          </a:effectLst>
        </p:spPr>
      </p:pic>
      <p:sp>
        <p:nvSpPr>
          <p:cNvPr id="1263" name="Google Shape;1263;p78"/>
          <p:cNvSpPr/>
          <p:nvPr/>
        </p:nvSpPr>
        <p:spPr>
          <a:xfrm>
            <a:off x="3816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78"/>
          <p:cNvSpPr/>
          <p:nvPr/>
        </p:nvSpPr>
        <p:spPr>
          <a:xfrm rot="-5063038">
            <a:off x="2402722" y="5770574"/>
            <a:ext cx="180868" cy="31442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65" name="Google Shape;1265;p78"/>
          <p:cNvPicPr preferRelativeResize="0"/>
          <p:nvPr/>
        </p:nvPicPr>
        <p:blipFill rotWithShape="1">
          <a:blip r:embed="rId4">
            <a:alphaModFix/>
          </a:blip>
          <a:srcRect l="22577" t="6284" r="59472" b="5818"/>
          <a:stretch/>
        </p:blipFill>
        <p:spPr>
          <a:xfrm rot="-3557404">
            <a:off x="-83745" y="7612938"/>
            <a:ext cx="90850" cy="53395"/>
          </a:xfrm>
          <a:prstGeom prst="rect">
            <a:avLst/>
          </a:prstGeom>
          <a:noFill/>
          <a:ln>
            <a:noFill/>
          </a:ln>
        </p:spPr>
      </p:pic>
      <p:pic>
        <p:nvPicPr>
          <p:cNvPr id="1266" name="Google Shape;1266;p78"/>
          <p:cNvPicPr preferRelativeResize="0"/>
          <p:nvPr/>
        </p:nvPicPr>
        <p:blipFill rotWithShape="1">
          <a:blip r:embed="rId4">
            <a:alphaModFix/>
          </a:blip>
          <a:srcRect l="-1051" t="2796" r="77938" b="5821"/>
          <a:stretch/>
        </p:blipFill>
        <p:spPr>
          <a:xfrm rot="10800000">
            <a:off x="384959" y="7596629"/>
            <a:ext cx="96361" cy="54242"/>
          </a:xfrm>
          <a:prstGeom prst="rect">
            <a:avLst/>
          </a:prstGeom>
          <a:noFill/>
          <a:ln>
            <a:noFill/>
          </a:ln>
        </p:spPr>
      </p:pic>
      <p:pic>
        <p:nvPicPr>
          <p:cNvPr id="1267" name="Google Shape;1267;p78"/>
          <p:cNvPicPr preferRelativeResize="0"/>
          <p:nvPr/>
        </p:nvPicPr>
        <p:blipFill rotWithShape="1">
          <a:blip r:embed="rId4">
            <a:alphaModFix/>
          </a:blip>
          <a:srcRect l="50660" t="2796" r="26422" b="-1620"/>
          <a:stretch/>
        </p:blipFill>
        <p:spPr>
          <a:xfrm>
            <a:off x="111928" y="7965121"/>
            <a:ext cx="105131" cy="58555"/>
          </a:xfrm>
          <a:prstGeom prst="rect">
            <a:avLst/>
          </a:prstGeom>
          <a:noFill/>
          <a:ln>
            <a:noFill/>
          </a:ln>
        </p:spPr>
      </p:pic>
      <p:pic>
        <p:nvPicPr>
          <p:cNvPr id="1268" name="Google Shape;1268;p78"/>
          <p:cNvPicPr preferRelativeResize="0"/>
          <p:nvPr/>
        </p:nvPicPr>
        <p:blipFill rotWithShape="1">
          <a:blip r:embed="rId4">
            <a:alphaModFix/>
          </a:blip>
          <a:srcRect l="80983" t="-19990" r="543" b="5822"/>
          <a:stretch/>
        </p:blipFill>
        <p:spPr>
          <a:xfrm rot="-5693703">
            <a:off x="-110930" y="7848721"/>
            <a:ext cx="99154" cy="45719"/>
          </a:xfrm>
          <a:prstGeom prst="rect">
            <a:avLst/>
          </a:prstGeom>
          <a:noFill/>
          <a:ln>
            <a:noFill/>
          </a:ln>
        </p:spPr>
      </p:pic>
      <p:pic>
        <p:nvPicPr>
          <p:cNvPr id="1269" name="Google Shape;1269;p78"/>
          <p:cNvPicPr preferRelativeResize="0"/>
          <p:nvPr/>
        </p:nvPicPr>
        <p:blipFill rotWithShape="1">
          <a:blip r:embed="rId4">
            <a:alphaModFix/>
          </a:blip>
          <a:srcRect l="58335" t="-9629" r="18993" b="-6111"/>
          <a:stretch/>
        </p:blipFill>
        <p:spPr>
          <a:xfrm rot="10612294" flipH="1">
            <a:off x="569066" y="7943003"/>
            <a:ext cx="94140" cy="62265"/>
          </a:xfrm>
          <a:prstGeom prst="rect">
            <a:avLst/>
          </a:prstGeom>
          <a:noFill/>
          <a:ln>
            <a:noFill/>
          </a:ln>
        </p:spPr>
      </p:pic>
      <p:sp>
        <p:nvSpPr>
          <p:cNvPr id="1270" name="Google Shape;1270;p78"/>
          <p:cNvSpPr txBox="1"/>
          <p:nvPr/>
        </p:nvSpPr>
        <p:spPr>
          <a:xfrm>
            <a:off x="247650" y="19032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grpSp>
        <p:nvGrpSpPr>
          <p:cNvPr id="1271" name="Google Shape;1271;p78"/>
          <p:cNvGrpSpPr/>
          <p:nvPr/>
        </p:nvGrpSpPr>
        <p:grpSpPr>
          <a:xfrm>
            <a:off x="6379369" y="1171463"/>
            <a:ext cx="2048100" cy="1571400"/>
            <a:chOff x="6379369" y="1171463"/>
            <a:chExt cx="2048100" cy="1571400"/>
          </a:xfrm>
        </p:grpSpPr>
        <p:sp>
          <p:nvSpPr>
            <p:cNvPr id="1272" name="Google Shape;1272;p78"/>
            <p:cNvSpPr/>
            <p:nvPr/>
          </p:nvSpPr>
          <p:spPr>
            <a:xfrm rot="10800000" flipH="1">
              <a:off x="6379369" y="1171463"/>
              <a:ext cx="2048100" cy="15714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73" name="Google Shape;1273;p78" descr="clipped result image"/>
            <p:cNvPicPr preferRelativeResize="0"/>
            <p:nvPr/>
          </p:nvPicPr>
          <p:blipFill rotWithShape="1">
            <a:blip r:embed="rId5">
              <a:alphaModFix/>
            </a:blip>
            <a:srcRect/>
            <a:stretch/>
          </p:blipFill>
          <p:spPr>
            <a:xfrm>
              <a:off x="6963753" y="1413485"/>
              <a:ext cx="879379" cy="872981"/>
            </a:xfrm>
            <a:prstGeom prst="rect">
              <a:avLst/>
            </a:prstGeom>
            <a:noFill/>
            <a:ln>
              <a:noFill/>
            </a:ln>
          </p:spPr>
        </p:pic>
      </p:grpSp>
      <p:sp>
        <p:nvSpPr>
          <p:cNvPr id="1274" name="Google Shape;1274;p78"/>
          <p:cNvSpPr txBox="1"/>
          <p:nvPr/>
        </p:nvSpPr>
        <p:spPr>
          <a:xfrm>
            <a:off x="571075" y="3200100"/>
            <a:ext cx="5732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400">
                <a:solidFill>
                  <a:schemeClr val="dk1"/>
                </a:solidFill>
              </a:rPr>
              <a:t>Carbamazepine “eats its own tail”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400">
                <a:solidFill>
                  <a:schemeClr val="dk1"/>
                </a:solidFill>
              </a:rPr>
              <a:t>inducing its own metabolism </a:t>
            </a:r>
            <a:endParaRPr sz="2900"/>
          </a:p>
        </p:txBody>
      </p:sp>
      <p:sp>
        <p:nvSpPr>
          <p:cNvPr id="1275" name="Google Shape;1275;p78"/>
          <p:cNvSpPr txBox="1"/>
          <p:nvPr/>
        </p:nvSpPr>
        <p:spPr>
          <a:xfrm>
            <a:off x="6074575" y="2732075"/>
            <a:ext cx="5732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400" b="1" u="sng">
                <a:solidFill>
                  <a:schemeClr val="dk1"/>
                </a:solidFill>
              </a:rPr>
              <a:t>D</a:t>
            </a:r>
            <a:r>
              <a:rPr lang="en" sz="2400">
                <a:solidFill>
                  <a:schemeClr val="dk1"/>
                </a:solidFill>
              </a:rPr>
              <a:t>own and </a:t>
            </a:r>
            <a:r>
              <a:rPr lang="en" sz="2400" b="1" u="sng">
                <a:solidFill>
                  <a:schemeClr val="dk1"/>
                </a:solidFill>
              </a:rPr>
              <a:t>D</a:t>
            </a:r>
            <a:r>
              <a:rPr lang="en" sz="2400">
                <a:solidFill>
                  <a:schemeClr val="dk1"/>
                </a:solidFill>
              </a:rPr>
              <a:t>elayed</a:t>
            </a:r>
            <a:endParaRPr sz="2900"/>
          </a:p>
        </p:txBody>
      </p:sp>
      <p:sp>
        <p:nvSpPr>
          <p:cNvPr id="1276" name="Google Shape;1276;p78"/>
          <p:cNvSpPr txBox="1"/>
          <p:nvPr/>
        </p:nvSpPr>
        <p:spPr>
          <a:xfrm>
            <a:off x="6666775" y="439450"/>
            <a:ext cx="17607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400">
                <a:solidFill>
                  <a:schemeClr val="dk1"/>
                </a:solidFill>
              </a:rPr>
              <a:t>in</a:t>
            </a:r>
            <a:r>
              <a:rPr lang="en" sz="2400" b="1" u="sng">
                <a:solidFill>
                  <a:schemeClr val="dk1"/>
                </a:solidFill>
              </a:rPr>
              <a:t>D</a:t>
            </a:r>
            <a:r>
              <a:rPr lang="en" sz="2400">
                <a:solidFill>
                  <a:schemeClr val="dk1"/>
                </a:solidFill>
              </a:rPr>
              <a:t>uction</a:t>
            </a:r>
            <a:endParaRPr sz="2900"/>
          </a:p>
        </p:txBody>
      </p:sp>
      <p:grpSp>
        <p:nvGrpSpPr>
          <p:cNvPr id="1277" name="Google Shape;1277;p78"/>
          <p:cNvGrpSpPr/>
          <p:nvPr/>
        </p:nvGrpSpPr>
        <p:grpSpPr>
          <a:xfrm>
            <a:off x="897576" y="1931896"/>
            <a:ext cx="274800" cy="210900"/>
            <a:chOff x="745176" y="1779496"/>
            <a:chExt cx="274800" cy="210900"/>
          </a:xfrm>
        </p:grpSpPr>
        <p:sp>
          <p:nvSpPr>
            <p:cNvPr id="1278" name="Google Shape;1278;p78"/>
            <p:cNvSpPr/>
            <p:nvPr/>
          </p:nvSpPr>
          <p:spPr>
            <a:xfrm rot="10800000" flipH="1">
              <a:off x="745176" y="1779496"/>
              <a:ext cx="274800" cy="210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79" name="Google Shape;1279;p78" descr="clipped result image"/>
            <p:cNvPicPr preferRelativeResize="0"/>
            <p:nvPr/>
          </p:nvPicPr>
          <p:blipFill rotWithShape="1">
            <a:blip r:embed="rId5">
              <a:alphaModFix/>
            </a:blip>
            <a:srcRect/>
            <a:stretch/>
          </p:blipFill>
          <p:spPr>
            <a:xfrm>
              <a:off x="823548" y="1812113"/>
              <a:ext cx="117934" cy="117076"/>
            </a:xfrm>
            <a:prstGeom prst="rect">
              <a:avLst/>
            </a:prstGeom>
            <a:noFill/>
            <a:ln>
              <a:noFill/>
            </a:ln>
          </p:spPr>
        </p:pic>
      </p:grpSp>
      <p:grpSp>
        <p:nvGrpSpPr>
          <p:cNvPr id="1280" name="Google Shape;1280;p78"/>
          <p:cNvGrpSpPr/>
          <p:nvPr/>
        </p:nvGrpSpPr>
        <p:grpSpPr>
          <a:xfrm>
            <a:off x="1142444" y="1943454"/>
            <a:ext cx="274800" cy="210900"/>
            <a:chOff x="837644" y="1638654"/>
            <a:chExt cx="274800" cy="210900"/>
          </a:xfrm>
        </p:grpSpPr>
        <p:sp>
          <p:nvSpPr>
            <p:cNvPr id="1281" name="Google Shape;1281;p78"/>
            <p:cNvSpPr/>
            <p:nvPr/>
          </p:nvSpPr>
          <p:spPr>
            <a:xfrm rot="10800000" flipH="1">
              <a:off x="837644" y="1638654"/>
              <a:ext cx="274800" cy="210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82" name="Google Shape;1282;p78" descr="clipped result image"/>
            <p:cNvPicPr preferRelativeResize="0"/>
            <p:nvPr/>
          </p:nvPicPr>
          <p:blipFill rotWithShape="1">
            <a:blip r:embed="rId5">
              <a:alphaModFix/>
            </a:blip>
            <a:srcRect/>
            <a:stretch/>
          </p:blipFill>
          <p:spPr>
            <a:xfrm>
              <a:off x="916016" y="1671271"/>
              <a:ext cx="117934" cy="117076"/>
            </a:xfrm>
            <a:prstGeom prst="rect">
              <a:avLst/>
            </a:prstGeom>
            <a:noFill/>
            <a:ln>
              <a:noFill/>
            </a:ln>
          </p:spPr>
        </p:pic>
      </p:grpSp>
      <p:sp>
        <p:nvSpPr>
          <p:cNvPr id="1283" name="Google Shape;1283;p78"/>
          <p:cNvSpPr txBox="1"/>
          <p:nvPr/>
        </p:nvSpPr>
        <p:spPr>
          <a:xfrm>
            <a:off x="1541975" y="2450388"/>
            <a:ext cx="5732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200">
                <a:solidFill>
                  <a:schemeClr val="dk1"/>
                </a:solidFill>
              </a:rPr>
              <a:t>Autoinduction of CYP3A4</a:t>
            </a:r>
            <a:endParaRPr sz="2700"/>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pic>
        <p:nvPicPr>
          <p:cNvPr id="1288" name="Google Shape;1288;p79" descr="clipped result image"/>
          <p:cNvPicPr preferRelativeResize="0"/>
          <p:nvPr/>
        </p:nvPicPr>
        <p:blipFill rotWithShape="1">
          <a:blip r:embed="rId3">
            <a:alphaModFix/>
          </a:blip>
          <a:srcRect/>
          <a:stretch/>
        </p:blipFill>
        <p:spPr>
          <a:xfrm>
            <a:off x="796025" y="891662"/>
            <a:ext cx="4844425" cy="1764225"/>
          </a:xfrm>
          <a:prstGeom prst="rect">
            <a:avLst/>
          </a:prstGeom>
          <a:noFill/>
          <a:ln>
            <a:noFill/>
          </a:ln>
          <a:effectLst>
            <a:outerShdw blurRad="28575" dist="19050" dir="2700000" algn="tl" rotWithShape="0">
              <a:srgbClr val="000000">
                <a:alpha val="34000"/>
              </a:srgbClr>
            </a:outerShdw>
          </a:effectLst>
        </p:spPr>
      </p:pic>
      <p:sp>
        <p:nvSpPr>
          <p:cNvPr id="1289" name="Google Shape;1289;p79"/>
          <p:cNvSpPr/>
          <p:nvPr/>
        </p:nvSpPr>
        <p:spPr>
          <a:xfrm>
            <a:off x="3816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79"/>
          <p:cNvSpPr/>
          <p:nvPr/>
        </p:nvSpPr>
        <p:spPr>
          <a:xfrm rot="-5063038">
            <a:off x="2402722" y="5770574"/>
            <a:ext cx="180868" cy="31442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1" name="Google Shape;1291;p79"/>
          <p:cNvPicPr preferRelativeResize="0"/>
          <p:nvPr/>
        </p:nvPicPr>
        <p:blipFill rotWithShape="1">
          <a:blip r:embed="rId4">
            <a:alphaModFix/>
          </a:blip>
          <a:srcRect l="22577" t="6284" r="59472" b="5818"/>
          <a:stretch/>
        </p:blipFill>
        <p:spPr>
          <a:xfrm rot="-3557404">
            <a:off x="-83745" y="7612938"/>
            <a:ext cx="90850" cy="53395"/>
          </a:xfrm>
          <a:prstGeom prst="rect">
            <a:avLst/>
          </a:prstGeom>
          <a:noFill/>
          <a:ln>
            <a:noFill/>
          </a:ln>
        </p:spPr>
      </p:pic>
      <p:pic>
        <p:nvPicPr>
          <p:cNvPr id="1292" name="Google Shape;1292;p79"/>
          <p:cNvPicPr preferRelativeResize="0"/>
          <p:nvPr/>
        </p:nvPicPr>
        <p:blipFill rotWithShape="1">
          <a:blip r:embed="rId4">
            <a:alphaModFix/>
          </a:blip>
          <a:srcRect l="-1051" t="2796" r="77938" b="5821"/>
          <a:stretch/>
        </p:blipFill>
        <p:spPr>
          <a:xfrm rot="10800000">
            <a:off x="384959" y="7596629"/>
            <a:ext cx="96361" cy="54242"/>
          </a:xfrm>
          <a:prstGeom prst="rect">
            <a:avLst/>
          </a:prstGeom>
          <a:noFill/>
          <a:ln>
            <a:noFill/>
          </a:ln>
        </p:spPr>
      </p:pic>
      <p:pic>
        <p:nvPicPr>
          <p:cNvPr id="1293" name="Google Shape;1293;p79"/>
          <p:cNvPicPr preferRelativeResize="0"/>
          <p:nvPr/>
        </p:nvPicPr>
        <p:blipFill rotWithShape="1">
          <a:blip r:embed="rId4">
            <a:alphaModFix/>
          </a:blip>
          <a:srcRect l="50660" t="2796" r="26422" b="-1620"/>
          <a:stretch/>
        </p:blipFill>
        <p:spPr>
          <a:xfrm>
            <a:off x="111928" y="7965121"/>
            <a:ext cx="105131" cy="58555"/>
          </a:xfrm>
          <a:prstGeom prst="rect">
            <a:avLst/>
          </a:prstGeom>
          <a:noFill/>
          <a:ln>
            <a:noFill/>
          </a:ln>
        </p:spPr>
      </p:pic>
      <p:pic>
        <p:nvPicPr>
          <p:cNvPr id="1294" name="Google Shape;1294;p79"/>
          <p:cNvPicPr preferRelativeResize="0"/>
          <p:nvPr/>
        </p:nvPicPr>
        <p:blipFill rotWithShape="1">
          <a:blip r:embed="rId4">
            <a:alphaModFix/>
          </a:blip>
          <a:srcRect l="80983" t="-19990" r="543" b="5822"/>
          <a:stretch/>
        </p:blipFill>
        <p:spPr>
          <a:xfrm rot="-5693703">
            <a:off x="-110930" y="7848721"/>
            <a:ext cx="99154" cy="45719"/>
          </a:xfrm>
          <a:prstGeom prst="rect">
            <a:avLst/>
          </a:prstGeom>
          <a:noFill/>
          <a:ln>
            <a:noFill/>
          </a:ln>
        </p:spPr>
      </p:pic>
      <p:pic>
        <p:nvPicPr>
          <p:cNvPr id="1295" name="Google Shape;1295;p79"/>
          <p:cNvPicPr preferRelativeResize="0"/>
          <p:nvPr/>
        </p:nvPicPr>
        <p:blipFill rotWithShape="1">
          <a:blip r:embed="rId4">
            <a:alphaModFix/>
          </a:blip>
          <a:srcRect l="58335" t="-9629" r="18993" b="-6111"/>
          <a:stretch/>
        </p:blipFill>
        <p:spPr>
          <a:xfrm rot="10612294" flipH="1">
            <a:off x="569066" y="7943003"/>
            <a:ext cx="94140" cy="62265"/>
          </a:xfrm>
          <a:prstGeom prst="rect">
            <a:avLst/>
          </a:prstGeom>
          <a:noFill/>
          <a:ln>
            <a:noFill/>
          </a:ln>
        </p:spPr>
      </p:pic>
      <p:sp>
        <p:nvSpPr>
          <p:cNvPr id="1296" name="Google Shape;1296;p79"/>
          <p:cNvSpPr txBox="1"/>
          <p:nvPr/>
        </p:nvSpPr>
        <p:spPr>
          <a:xfrm>
            <a:off x="247650" y="19032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
        <p:nvSpPr>
          <p:cNvPr id="1297" name="Google Shape;1297;p79"/>
          <p:cNvSpPr/>
          <p:nvPr/>
        </p:nvSpPr>
        <p:spPr>
          <a:xfrm rot="10800000" flipH="1">
            <a:off x="6379369" y="1171463"/>
            <a:ext cx="2048100" cy="15714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8" name="Google Shape;1298;p79" descr="clipped result image"/>
          <p:cNvPicPr preferRelativeResize="0"/>
          <p:nvPr/>
        </p:nvPicPr>
        <p:blipFill rotWithShape="1">
          <a:blip r:embed="rId5">
            <a:alphaModFix/>
          </a:blip>
          <a:srcRect/>
          <a:stretch/>
        </p:blipFill>
        <p:spPr>
          <a:xfrm>
            <a:off x="6963753" y="1413485"/>
            <a:ext cx="879379" cy="872981"/>
          </a:xfrm>
          <a:prstGeom prst="rect">
            <a:avLst/>
          </a:prstGeom>
          <a:noFill/>
          <a:ln>
            <a:noFill/>
          </a:ln>
        </p:spPr>
      </p:pic>
      <p:sp>
        <p:nvSpPr>
          <p:cNvPr id="1299" name="Google Shape;1299;p79"/>
          <p:cNvSpPr txBox="1"/>
          <p:nvPr/>
        </p:nvSpPr>
        <p:spPr>
          <a:xfrm>
            <a:off x="571075" y="3200100"/>
            <a:ext cx="5732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400">
                <a:solidFill>
                  <a:schemeClr val="dk1"/>
                </a:solidFill>
              </a:rPr>
              <a:t>Carbamazepine “eats its own tail” inducing its own metabolism as a CYP3A4 substrate and in</a:t>
            </a:r>
            <a:r>
              <a:rPr lang="en" sz="2400" b="1" u="sng">
                <a:solidFill>
                  <a:schemeClr val="dk1"/>
                </a:solidFill>
              </a:rPr>
              <a:t>D</a:t>
            </a:r>
            <a:r>
              <a:rPr lang="en" sz="2400">
                <a:solidFill>
                  <a:schemeClr val="dk1"/>
                </a:solidFill>
              </a:rPr>
              <a:t>ucer</a:t>
            </a:r>
            <a:endParaRPr sz="2900"/>
          </a:p>
        </p:txBody>
      </p:sp>
      <p:sp>
        <p:nvSpPr>
          <p:cNvPr id="1300" name="Google Shape;1300;p79"/>
          <p:cNvSpPr txBox="1"/>
          <p:nvPr/>
        </p:nvSpPr>
        <p:spPr>
          <a:xfrm>
            <a:off x="6074575" y="2732075"/>
            <a:ext cx="5732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400" b="1" u="sng">
                <a:solidFill>
                  <a:schemeClr val="dk1"/>
                </a:solidFill>
              </a:rPr>
              <a:t>D</a:t>
            </a:r>
            <a:r>
              <a:rPr lang="en" sz="2400">
                <a:solidFill>
                  <a:schemeClr val="dk1"/>
                </a:solidFill>
              </a:rPr>
              <a:t>own and </a:t>
            </a:r>
            <a:r>
              <a:rPr lang="en" sz="2400" b="1" u="sng">
                <a:solidFill>
                  <a:schemeClr val="dk1"/>
                </a:solidFill>
              </a:rPr>
              <a:t>D</a:t>
            </a:r>
            <a:r>
              <a:rPr lang="en" sz="2400">
                <a:solidFill>
                  <a:schemeClr val="dk1"/>
                </a:solidFill>
              </a:rPr>
              <a:t>elayed</a:t>
            </a:r>
            <a:endParaRPr sz="2900"/>
          </a:p>
        </p:txBody>
      </p:sp>
      <p:sp>
        <p:nvSpPr>
          <p:cNvPr id="1301" name="Google Shape;1301;p79"/>
          <p:cNvSpPr txBox="1"/>
          <p:nvPr/>
        </p:nvSpPr>
        <p:spPr>
          <a:xfrm>
            <a:off x="6666775" y="439450"/>
            <a:ext cx="17607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400">
                <a:solidFill>
                  <a:schemeClr val="dk1"/>
                </a:solidFill>
              </a:rPr>
              <a:t>in</a:t>
            </a:r>
            <a:r>
              <a:rPr lang="en" sz="2400" b="1" u="sng">
                <a:solidFill>
                  <a:schemeClr val="dk1"/>
                </a:solidFill>
              </a:rPr>
              <a:t>D</a:t>
            </a:r>
            <a:r>
              <a:rPr lang="en" sz="2400">
                <a:solidFill>
                  <a:schemeClr val="dk1"/>
                </a:solidFill>
              </a:rPr>
              <a:t>uction</a:t>
            </a:r>
            <a:endParaRPr sz="2900"/>
          </a:p>
        </p:txBody>
      </p:sp>
      <p:grpSp>
        <p:nvGrpSpPr>
          <p:cNvPr id="1302" name="Google Shape;1302;p79"/>
          <p:cNvGrpSpPr/>
          <p:nvPr/>
        </p:nvGrpSpPr>
        <p:grpSpPr>
          <a:xfrm>
            <a:off x="897576" y="1931896"/>
            <a:ext cx="274800" cy="210900"/>
            <a:chOff x="745176" y="1779496"/>
            <a:chExt cx="274800" cy="210900"/>
          </a:xfrm>
        </p:grpSpPr>
        <p:sp>
          <p:nvSpPr>
            <p:cNvPr id="1303" name="Google Shape;1303;p79"/>
            <p:cNvSpPr/>
            <p:nvPr/>
          </p:nvSpPr>
          <p:spPr>
            <a:xfrm rot="10800000" flipH="1">
              <a:off x="745176" y="1779496"/>
              <a:ext cx="274800" cy="210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04" name="Google Shape;1304;p79" descr="clipped result image"/>
            <p:cNvPicPr preferRelativeResize="0"/>
            <p:nvPr/>
          </p:nvPicPr>
          <p:blipFill rotWithShape="1">
            <a:blip r:embed="rId5">
              <a:alphaModFix/>
            </a:blip>
            <a:srcRect/>
            <a:stretch/>
          </p:blipFill>
          <p:spPr>
            <a:xfrm>
              <a:off x="823548" y="1812113"/>
              <a:ext cx="117934" cy="117076"/>
            </a:xfrm>
            <a:prstGeom prst="rect">
              <a:avLst/>
            </a:prstGeom>
            <a:noFill/>
            <a:ln>
              <a:noFill/>
            </a:ln>
          </p:spPr>
        </p:pic>
      </p:grpSp>
      <p:grpSp>
        <p:nvGrpSpPr>
          <p:cNvPr id="1305" name="Google Shape;1305;p79"/>
          <p:cNvGrpSpPr/>
          <p:nvPr/>
        </p:nvGrpSpPr>
        <p:grpSpPr>
          <a:xfrm>
            <a:off x="1142444" y="1943454"/>
            <a:ext cx="274800" cy="210900"/>
            <a:chOff x="837644" y="1638654"/>
            <a:chExt cx="274800" cy="210900"/>
          </a:xfrm>
        </p:grpSpPr>
        <p:sp>
          <p:nvSpPr>
            <p:cNvPr id="1306" name="Google Shape;1306;p79"/>
            <p:cNvSpPr/>
            <p:nvPr/>
          </p:nvSpPr>
          <p:spPr>
            <a:xfrm rot="10800000" flipH="1">
              <a:off x="837644" y="1638654"/>
              <a:ext cx="274800" cy="210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07" name="Google Shape;1307;p79" descr="clipped result image"/>
            <p:cNvPicPr preferRelativeResize="0"/>
            <p:nvPr/>
          </p:nvPicPr>
          <p:blipFill rotWithShape="1">
            <a:blip r:embed="rId5">
              <a:alphaModFix/>
            </a:blip>
            <a:srcRect/>
            <a:stretch/>
          </p:blipFill>
          <p:spPr>
            <a:xfrm>
              <a:off x="916016" y="1671271"/>
              <a:ext cx="117934" cy="117076"/>
            </a:xfrm>
            <a:prstGeom prst="rect">
              <a:avLst/>
            </a:prstGeom>
            <a:noFill/>
            <a:ln>
              <a:noFill/>
            </a:ln>
          </p:spPr>
        </p:pic>
      </p:grpSp>
      <p:sp>
        <p:nvSpPr>
          <p:cNvPr id="1308" name="Google Shape;1308;p79"/>
          <p:cNvSpPr txBox="1"/>
          <p:nvPr/>
        </p:nvSpPr>
        <p:spPr>
          <a:xfrm>
            <a:off x="1541975" y="2450388"/>
            <a:ext cx="5732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200">
                <a:solidFill>
                  <a:schemeClr val="dk1"/>
                </a:solidFill>
              </a:rPr>
              <a:t>Autoinduction of CYP3A4</a:t>
            </a:r>
            <a:endParaRPr sz="2700"/>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pic>
        <p:nvPicPr>
          <p:cNvPr id="1313" name="Google Shape;1313;p80" descr="clipped result image"/>
          <p:cNvPicPr preferRelativeResize="0"/>
          <p:nvPr/>
        </p:nvPicPr>
        <p:blipFill rotWithShape="1">
          <a:blip r:embed="rId3">
            <a:alphaModFix/>
          </a:blip>
          <a:srcRect/>
          <a:stretch/>
        </p:blipFill>
        <p:spPr>
          <a:xfrm>
            <a:off x="796025" y="891662"/>
            <a:ext cx="4844425" cy="1764225"/>
          </a:xfrm>
          <a:prstGeom prst="rect">
            <a:avLst/>
          </a:prstGeom>
          <a:noFill/>
          <a:ln>
            <a:noFill/>
          </a:ln>
          <a:effectLst>
            <a:outerShdw blurRad="28575" dist="19050" dir="2700000" algn="tl" rotWithShape="0">
              <a:srgbClr val="000000">
                <a:alpha val="34000"/>
              </a:srgbClr>
            </a:outerShdw>
          </a:effectLst>
        </p:spPr>
      </p:pic>
      <p:sp>
        <p:nvSpPr>
          <p:cNvPr id="1314" name="Google Shape;1314;p80"/>
          <p:cNvSpPr/>
          <p:nvPr/>
        </p:nvSpPr>
        <p:spPr>
          <a:xfrm>
            <a:off x="3816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80"/>
          <p:cNvSpPr/>
          <p:nvPr/>
        </p:nvSpPr>
        <p:spPr>
          <a:xfrm rot="-5063038">
            <a:off x="2402722" y="5770574"/>
            <a:ext cx="180868" cy="31442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6" name="Google Shape;1316;p80"/>
          <p:cNvPicPr preferRelativeResize="0"/>
          <p:nvPr/>
        </p:nvPicPr>
        <p:blipFill rotWithShape="1">
          <a:blip r:embed="rId4">
            <a:alphaModFix/>
          </a:blip>
          <a:srcRect l="22577" t="6284" r="59472" b="5818"/>
          <a:stretch/>
        </p:blipFill>
        <p:spPr>
          <a:xfrm rot="-3557404">
            <a:off x="-83745" y="7612938"/>
            <a:ext cx="90850" cy="53395"/>
          </a:xfrm>
          <a:prstGeom prst="rect">
            <a:avLst/>
          </a:prstGeom>
          <a:noFill/>
          <a:ln>
            <a:noFill/>
          </a:ln>
        </p:spPr>
      </p:pic>
      <p:pic>
        <p:nvPicPr>
          <p:cNvPr id="1317" name="Google Shape;1317;p80"/>
          <p:cNvPicPr preferRelativeResize="0"/>
          <p:nvPr/>
        </p:nvPicPr>
        <p:blipFill rotWithShape="1">
          <a:blip r:embed="rId4">
            <a:alphaModFix/>
          </a:blip>
          <a:srcRect l="-1051" t="2796" r="77938" b="5821"/>
          <a:stretch/>
        </p:blipFill>
        <p:spPr>
          <a:xfrm rot="10800000">
            <a:off x="384959" y="7596629"/>
            <a:ext cx="96361" cy="54242"/>
          </a:xfrm>
          <a:prstGeom prst="rect">
            <a:avLst/>
          </a:prstGeom>
          <a:noFill/>
          <a:ln>
            <a:noFill/>
          </a:ln>
        </p:spPr>
      </p:pic>
      <p:pic>
        <p:nvPicPr>
          <p:cNvPr id="1318" name="Google Shape;1318;p80"/>
          <p:cNvPicPr preferRelativeResize="0"/>
          <p:nvPr/>
        </p:nvPicPr>
        <p:blipFill rotWithShape="1">
          <a:blip r:embed="rId4">
            <a:alphaModFix/>
          </a:blip>
          <a:srcRect l="50660" t="2796" r="26422" b="-1620"/>
          <a:stretch/>
        </p:blipFill>
        <p:spPr>
          <a:xfrm>
            <a:off x="111928" y="7965121"/>
            <a:ext cx="105131" cy="58555"/>
          </a:xfrm>
          <a:prstGeom prst="rect">
            <a:avLst/>
          </a:prstGeom>
          <a:noFill/>
          <a:ln>
            <a:noFill/>
          </a:ln>
        </p:spPr>
      </p:pic>
      <p:pic>
        <p:nvPicPr>
          <p:cNvPr id="1319" name="Google Shape;1319;p80"/>
          <p:cNvPicPr preferRelativeResize="0"/>
          <p:nvPr/>
        </p:nvPicPr>
        <p:blipFill rotWithShape="1">
          <a:blip r:embed="rId4">
            <a:alphaModFix/>
          </a:blip>
          <a:srcRect l="80983" t="-19990" r="543" b="5822"/>
          <a:stretch/>
        </p:blipFill>
        <p:spPr>
          <a:xfrm rot="-5693703">
            <a:off x="-110930" y="7848721"/>
            <a:ext cx="99154" cy="45719"/>
          </a:xfrm>
          <a:prstGeom prst="rect">
            <a:avLst/>
          </a:prstGeom>
          <a:noFill/>
          <a:ln>
            <a:noFill/>
          </a:ln>
        </p:spPr>
      </p:pic>
      <p:pic>
        <p:nvPicPr>
          <p:cNvPr id="1320" name="Google Shape;1320;p80"/>
          <p:cNvPicPr preferRelativeResize="0"/>
          <p:nvPr/>
        </p:nvPicPr>
        <p:blipFill rotWithShape="1">
          <a:blip r:embed="rId4">
            <a:alphaModFix/>
          </a:blip>
          <a:srcRect l="58335" t="-9629" r="18993" b="-6111"/>
          <a:stretch/>
        </p:blipFill>
        <p:spPr>
          <a:xfrm rot="10612294" flipH="1">
            <a:off x="569066" y="7943003"/>
            <a:ext cx="94140" cy="62265"/>
          </a:xfrm>
          <a:prstGeom prst="rect">
            <a:avLst/>
          </a:prstGeom>
          <a:noFill/>
          <a:ln>
            <a:noFill/>
          </a:ln>
        </p:spPr>
      </p:pic>
      <p:sp>
        <p:nvSpPr>
          <p:cNvPr id="1321" name="Google Shape;1321;p80"/>
          <p:cNvSpPr txBox="1"/>
          <p:nvPr/>
        </p:nvSpPr>
        <p:spPr>
          <a:xfrm>
            <a:off x="247650" y="19032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
        <p:nvSpPr>
          <p:cNvPr id="1322" name="Google Shape;1322;p80"/>
          <p:cNvSpPr/>
          <p:nvPr/>
        </p:nvSpPr>
        <p:spPr>
          <a:xfrm rot="10800000" flipH="1">
            <a:off x="6379369" y="1171463"/>
            <a:ext cx="2048100" cy="15714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23" name="Google Shape;1323;p80" descr="clipped result image"/>
          <p:cNvPicPr preferRelativeResize="0"/>
          <p:nvPr/>
        </p:nvPicPr>
        <p:blipFill rotWithShape="1">
          <a:blip r:embed="rId5">
            <a:alphaModFix/>
          </a:blip>
          <a:srcRect/>
          <a:stretch/>
        </p:blipFill>
        <p:spPr>
          <a:xfrm>
            <a:off x="6963753" y="1413485"/>
            <a:ext cx="879379" cy="872981"/>
          </a:xfrm>
          <a:prstGeom prst="rect">
            <a:avLst/>
          </a:prstGeom>
          <a:noFill/>
          <a:ln>
            <a:noFill/>
          </a:ln>
        </p:spPr>
      </p:pic>
      <p:sp>
        <p:nvSpPr>
          <p:cNvPr id="1324" name="Google Shape;1324;p80"/>
          <p:cNvSpPr txBox="1"/>
          <p:nvPr/>
        </p:nvSpPr>
        <p:spPr>
          <a:xfrm>
            <a:off x="571075" y="3200100"/>
            <a:ext cx="5732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400" dirty="0">
                <a:solidFill>
                  <a:schemeClr val="dk1"/>
                </a:solidFill>
              </a:rPr>
              <a:t>Carbamazepine “eats its own tail” inducing its own metabolism as a CYP3A4 substrate and in</a:t>
            </a:r>
            <a:r>
              <a:rPr lang="en" sz="2400" b="1" u="sng" dirty="0">
                <a:solidFill>
                  <a:schemeClr val="dk1"/>
                </a:solidFill>
              </a:rPr>
              <a:t>D</a:t>
            </a:r>
            <a:r>
              <a:rPr lang="en" sz="2400" dirty="0">
                <a:solidFill>
                  <a:schemeClr val="dk1"/>
                </a:solidFill>
              </a:rPr>
              <a:t>ucer.</a:t>
            </a:r>
            <a:endParaRPr sz="2400" dirty="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2400" dirty="0">
                <a:solidFill>
                  <a:schemeClr val="dk1"/>
                </a:solidFill>
              </a:rPr>
              <a:t>Serum levels lower by one month.</a:t>
            </a:r>
            <a:endParaRPr sz="2400" dirty="0">
              <a:solidFill>
                <a:schemeClr val="dk1"/>
              </a:solidFill>
            </a:endParaRPr>
          </a:p>
        </p:txBody>
      </p:sp>
      <p:sp>
        <p:nvSpPr>
          <p:cNvPr id="1325" name="Google Shape;1325;p80"/>
          <p:cNvSpPr txBox="1"/>
          <p:nvPr/>
        </p:nvSpPr>
        <p:spPr>
          <a:xfrm>
            <a:off x="6074575" y="2732075"/>
            <a:ext cx="5732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400" b="1" u="sng">
                <a:solidFill>
                  <a:schemeClr val="dk1"/>
                </a:solidFill>
              </a:rPr>
              <a:t>D</a:t>
            </a:r>
            <a:r>
              <a:rPr lang="en" sz="2400">
                <a:solidFill>
                  <a:schemeClr val="dk1"/>
                </a:solidFill>
              </a:rPr>
              <a:t>own and </a:t>
            </a:r>
            <a:r>
              <a:rPr lang="en" sz="2400" b="1" u="sng">
                <a:solidFill>
                  <a:schemeClr val="dk1"/>
                </a:solidFill>
              </a:rPr>
              <a:t>D</a:t>
            </a:r>
            <a:r>
              <a:rPr lang="en" sz="2400">
                <a:solidFill>
                  <a:schemeClr val="dk1"/>
                </a:solidFill>
              </a:rPr>
              <a:t>elayed</a:t>
            </a:r>
            <a:endParaRPr sz="2900"/>
          </a:p>
        </p:txBody>
      </p:sp>
      <p:sp>
        <p:nvSpPr>
          <p:cNvPr id="1326" name="Google Shape;1326;p80"/>
          <p:cNvSpPr txBox="1"/>
          <p:nvPr/>
        </p:nvSpPr>
        <p:spPr>
          <a:xfrm>
            <a:off x="6666775" y="439450"/>
            <a:ext cx="17607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400">
                <a:solidFill>
                  <a:schemeClr val="dk1"/>
                </a:solidFill>
              </a:rPr>
              <a:t>in</a:t>
            </a:r>
            <a:r>
              <a:rPr lang="en" sz="2400" b="1" u="sng">
                <a:solidFill>
                  <a:schemeClr val="dk1"/>
                </a:solidFill>
              </a:rPr>
              <a:t>D</a:t>
            </a:r>
            <a:r>
              <a:rPr lang="en" sz="2400">
                <a:solidFill>
                  <a:schemeClr val="dk1"/>
                </a:solidFill>
              </a:rPr>
              <a:t>uction</a:t>
            </a:r>
            <a:endParaRPr sz="2900"/>
          </a:p>
        </p:txBody>
      </p:sp>
      <p:grpSp>
        <p:nvGrpSpPr>
          <p:cNvPr id="1327" name="Google Shape;1327;p80"/>
          <p:cNvGrpSpPr/>
          <p:nvPr/>
        </p:nvGrpSpPr>
        <p:grpSpPr>
          <a:xfrm>
            <a:off x="897576" y="1931896"/>
            <a:ext cx="274800" cy="210900"/>
            <a:chOff x="745176" y="1779496"/>
            <a:chExt cx="274800" cy="210900"/>
          </a:xfrm>
        </p:grpSpPr>
        <p:sp>
          <p:nvSpPr>
            <p:cNvPr id="1328" name="Google Shape;1328;p80"/>
            <p:cNvSpPr/>
            <p:nvPr/>
          </p:nvSpPr>
          <p:spPr>
            <a:xfrm rot="10800000" flipH="1">
              <a:off x="745176" y="1779496"/>
              <a:ext cx="274800" cy="210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29" name="Google Shape;1329;p80" descr="clipped result image"/>
            <p:cNvPicPr preferRelativeResize="0"/>
            <p:nvPr/>
          </p:nvPicPr>
          <p:blipFill rotWithShape="1">
            <a:blip r:embed="rId5">
              <a:alphaModFix/>
            </a:blip>
            <a:srcRect/>
            <a:stretch/>
          </p:blipFill>
          <p:spPr>
            <a:xfrm>
              <a:off x="823548" y="1812113"/>
              <a:ext cx="117934" cy="117076"/>
            </a:xfrm>
            <a:prstGeom prst="rect">
              <a:avLst/>
            </a:prstGeom>
            <a:noFill/>
            <a:ln>
              <a:noFill/>
            </a:ln>
          </p:spPr>
        </p:pic>
      </p:grpSp>
      <p:grpSp>
        <p:nvGrpSpPr>
          <p:cNvPr id="1330" name="Google Shape;1330;p80"/>
          <p:cNvGrpSpPr/>
          <p:nvPr/>
        </p:nvGrpSpPr>
        <p:grpSpPr>
          <a:xfrm>
            <a:off x="1142444" y="1943454"/>
            <a:ext cx="274800" cy="210900"/>
            <a:chOff x="837644" y="1638654"/>
            <a:chExt cx="274800" cy="210900"/>
          </a:xfrm>
        </p:grpSpPr>
        <p:sp>
          <p:nvSpPr>
            <p:cNvPr id="1331" name="Google Shape;1331;p80"/>
            <p:cNvSpPr/>
            <p:nvPr/>
          </p:nvSpPr>
          <p:spPr>
            <a:xfrm rot="10800000" flipH="1">
              <a:off x="837644" y="1638654"/>
              <a:ext cx="274800" cy="210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2" name="Google Shape;1332;p80" descr="clipped result image"/>
            <p:cNvPicPr preferRelativeResize="0"/>
            <p:nvPr/>
          </p:nvPicPr>
          <p:blipFill rotWithShape="1">
            <a:blip r:embed="rId5">
              <a:alphaModFix/>
            </a:blip>
            <a:srcRect/>
            <a:stretch/>
          </p:blipFill>
          <p:spPr>
            <a:xfrm>
              <a:off x="916016" y="1671271"/>
              <a:ext cx="117934" cy="117076"/>
            </a:xfrm>
            <a:prstGeom prst="rect">
              <a:avLst/>
            </a:prstGeom>
            <a:noFill/>
            <a:ln>
              <a:noFill/>
            </a:ln>
          </p:spPr>
        </p:pic>
      </p:grpSp>
      <p:sp>
        <p:nvSpPr>
          <p:cNvPr id="1333" name="Google Shape;1333;p80"/>
          <p:cNvSpPr txBox="1"/>
          <p:nvPr/>
        </p:nvSpPr>
        <p:spPr>
          <a:xfrm>
            <a:off x="1541975" y="2450388"/>
            <a:ext cx="5732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200">
                <a:solidFill>
                  <a:schemeClr val="dk1"/>
                </a:solidFill>
              </a:rPr>
              <a:t>Autoinduction of CYP3A4</a:t>
            </a:r>
            <a:endParaRPr sz="2700"/>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pic>
        <p:nvPicPr>
          <p:cNvPr id="1424" name="Google Shape;1424;p89" descr="clipped result image"/>
          <p:cNvPicPr preferRelativeResize="0"/>
          <p:nvPr/>
        </p:nvPicPr>
        <p:blipFill rotWithShape="1">
          <a:blip r:embed="rId3">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425" name="Google Shape;1425;p89"/>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89"/>
          <p:cNvSpPr txBox="1"/>
          <p:nvPr/>
        </p:nvSpPr>
        <p:spPr>
          <a:xfrm>
            <a:off x="400050" y="21057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
        <p:nvSpPr>
          <p:cNvPr id="1427" name="Google Shape;1427;p89"/>
          <p:cNvSpPr txBox="1"/>
          <p:nvPr/>
        </p:nvSpPr>
        <p:spPr>
          <a:xfrm>
            <a:off x="3469775" y="260525"/>
            <a:ext cx="54060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FDA</a:t>
            </a:r>
            <a:r>
              <a:rPr lang="en" sz="2400"/>
              <a:t>-</a:t>
            </a:r>
            <a:r>
              <a:rPr lang="en" sz="2400" b="0" i="0" u="none" strike="noStrike" cap="none">
                <a:solidFill>
                  <a:srgbClr val="000000"/>
                </a:solidFill>
                <a:latin typeface="Arial"/>
                <a:ea typeface="Arial"/>
                <a:cs typeface="Arial"/>
                <a:sym typeface="Arial"/>
              </a:rPr>
              <a:t>approved for:</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pic>
        <p:nvPicPr>
          <p:cNvPr id="1432" name="Google Shape;1432;p90" descr="clipped result image"/>
          <p:cNvPicPr preferRelativeResize="0"/>
          <p:nvPr/>
        </p:nvPicPr>
        <p:blipFill rotWithShape="1">
          <a:blip r:embed="rId3">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433" name="Google Shape;1433;p90"/>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90"/>
          <p:cNvSpPr txBox="1"/>
          <p:nvPr/>
        </p:nvSpPr>
        <p:spPr>
          <a:xfrm>
            <a:off x="400050" y="21057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
        <p:nvSpPr>
          <p:cNvPr id="1435" name="Google Shape;1435;p90"/>
          <p:cNvSpPr txBox="1"/>
          <p:nvPr/>
        </p:nvSpPr>
        <p:spPr>
          <a:xfrm>
            <a:off x="3469775" y="260525"/>
            <a:ext cx="54060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FDA</a:t>
            </a:r>
            <a:r>
              <a:rPr lang="en" sz="2400"/>
              <a:t>-</a:t>
            </a:r>
            <a:r>
              <a:rPr lang="en" sz="2400" b="0" i="0" u="none" strike="noStrike" cap="none">
                <a:solidFill>
                  <a:srgbClr val="000000"/>
                </a:solidFill>
                <a:latin typeface="Arial"/>
                <a:ea typeface="Arial"/>
                <a:cs typeface="Arial"/>
                <a:sym typeface="Arial"/>
              </a:rPr>
              <a:t>approved for: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Seizure disorder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pic>
        <p:nvPicPr>
          <p:cNvPr id="1440" name="Google Shape;1440;p91" descr="clipped result image"/>
          <p:cNvPicPr preferRelativeResize="0"/>
          <p:nvPr/>
        </p:nvPicPr>
        <p:blipFill rotWithShape="1">
          <a:blip r:embed="rId3">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441" name="Google Shape;1441;p91"/>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91"/>
          <p:cNvSpPr txBox="1"/>
          <p:nvPr/>
        </p:nvSpPr>
        <p:spPr>
          <a:xfrm>
            <a:off x="400050" y="21057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
        <p:nvSpPr>
          <p:cNvPr id="1443" name="Google Shape;1443;p91"/>
          <p:cNvSpPr txBox="1"/>
          <p:nvPr/>
        </p:nvSpPr>
        <p:spPr>
          <a:xfrm>
            <a:off x="3469775" y="260525"/>
            <a:ext cx="54060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FDA</a:t>
            </a:r>
            <a:r>
              <a:rPr lang="en" sz="2400"/>
              <a:t>-</a:t>
            </a:r>
            <a:r>
              <a:rPr lang="en" sz="2400" b="0" i="0" u="none" strike="noStrike" cap="none">
                <a:solidFill>
                  <a:srgbClr val="000000"/>
                </a:solidFill>
                <a:latin typeface="Arial"/>
                <a:ea typeface="Arial"/>
                <a:cs typeface="Arial"/>
                <a:sym typeface="Arial"/>
              </a:rPr>
              <a:t>approved for: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Seizure disorder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Trigeminal neuralgia</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pic>
        <p:nvPicPr>
          <p:cNvPr id="1448" name="Google Shape;1448;p92" descr="clipped result image"/>
          <p:cNvPicPr preferRelativeResize="0"/>
          <p:nvPr/>
        </p:nvPicPr>
        <p:blipFill rotWithShape="1">
          <a:blip r:embed="rId3">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449" name="Google Shape;1449;p92"/>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92"/>
          <p:cNvSpPr txBox="1"/>
          <p:nvPr/>
        </p:nvSpPr>
        <p:spPr>
          <a:xfrm>
            <a:off x="400050" y="21057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
        <p:nvSpPr>
          <p:cNvPr id="1451" name="Google Shape;1451;p92"/>
          <p:cNvSpPr txBox="1"/>
          <p:nvPr/>
        </p:nvSpPr>
        <p:spPr>
          <a:xfrm>
            <a:off x="3469775" y="260525"/>
            <a:ext cx="54060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FDA</a:t>
            </a:r>
            <a:r>
              <a:rPr lang="en" sz="2400"/>
              <a:t>-</a:t>
            </a:r>
            <a:r>
              <a:rPr lang="en" sz="2400" b="0" i="0" u="none" strike="noStrike" cap="none">
                <a:solidFill>
                  <a:srgbClr val="000000"/>
                </a:solidFill>
                <a:latin typeface="Arial"/>
                <a:ea typeface="Arial"/>
                <a:cs typeface="Arial"/>
                <a:sym typeface="Arial"/>
              </a:rPr>
              <a:t>approved for: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Seizure disorder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Trigeminal neuralgia</a:t>
            </a:r>
            <a:endParaRPr sz="2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900"/>
              <a:buFont typeface="Arial"/>
              <a:buNone/>
            </a:pPr>
            <a:r>
              <a:rPr lang="en" sz="2400">
                <a:solidFill>
                  <a:schemeClr val="dk1"/>
                </a:solidFill>
              </a:rPr>
              <a:t> ❖  Bipolar</a:t>
            </a:r>
            <a:endParaRPr sz="2400"/>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pic>
        <p:nvPicPr>
          <p:cNvPr id="1456" name="Google Shape;1456;p93" descr="clipped result image"/>
          <p:cNvPicPr preferRelativeResize="0"/>
          <p:nvPr/>
        </p:nvPicPr>
        <p:blipFill rotWithShape="1">
          <a:blip r:embed="rId3">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457" name="Google Shape;1457;p93"/>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93"/>
          <p:cNvSpPr txBox="1"/>
          <p:nvPr/>
        </p:nvSpPr>
        <p:spPr>
          <a:xfrm>
            <a:off x="400050" y="21057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
        <p:nvSpPr>
          <p:cNvPr id="1459" name="Google Shape;1459;p93"/>
          <p:cNvSpPr txBox="1"/>
          <p:nvPr/>
        </p:nvSpPr>
        <p:spPr>
          <a:xfrm>
            <a:off x="3469775" y="260525"/>
            <a:ext cx="54060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FDA</a:t>
            </a:r>
            <a:r>
              <a:rPr lang="en" sz="2400"/>
              <a:t>-</a:t>
            </a:r>
            <a:r>
              <a:rPr lang="en" sz="2400" b="0" i="0" u="none" strike="noStrike" cap="none">
                <a:solidFill>
                  <a:srgbClr val="000000"/>
                </a:solidFill>
                <a:latin typeface="Arial"/>
                <a:ea typeface="Arial"/>
                <a:cs typeface="Arial"/>
                <a:sym typeface="Arial"/>
              </a:rPr>
              <a:t>approved for: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Seizure disorder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Trigeminal neuralgia</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a:t>M</a:t>
            </a:r>
            <a:r>
              <a:rPr lang="en" sz="2400" b="0" i="0" u="none" strike="noStrike" cap="none">
                <a:solidFill>
                  <a:srgbClr val="000000"/>
                </a:solidFill>
                <a:latin typeface="Arial"/>
                <a:ea typeface="Arial"/>
                <a:cs typeface="Arial"/>
                <a:sym typeface="Arial"/>
              </a:rPr>
              <a:t>anic/mixed episode of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       bipolar I disorder</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7"/>
          <p:cNvPicPr preferRelativeResize="0"/>
          <p:nvPr/>
        </p:nvPicPr>
        <p:blipFill rotWithShape="1">
          <a:blip r:embed="rId3">
            <a:alphaModFix/>
          </a:blip>
          <a:srcRect t="10650"/>
          <a:stretch/>
        </p:blipFill>
        <p:spPr>
          <a:xfrm>
            <a:off x="352625" y="977844"/>
            <a:ext cx="4261250" cy="3973525"/>
          </a:xfrm>
          <a:prstGeom prst="rect">
            <a:avLst/>
          </a:prstGeom>
          <a:noFill/>
          <a:ln>
            <a:noFill/>
          </a:ln>
        </p:spPr>
      </p:pic>
      <p:pic>
        <p:nvPicPr>
          <p:cNvPr id="263" name="Google Shape;263;p47"/>
          <p:cNvPicPr preferRelativeResize="0"/>
          <p:nvPr/>
        </p:nvPicPr>
        <p:blipFill rotWithShape="1">
          <a:blip r:embed="rId4">
            <a:alphaModFix/>
          </a:blip>
          <a:srcRect t="12945"/>
          <a:stretch/>
        </p:blipFill>
        <p:spPr>
          <a:xfrm>
            <a:off x="4790126" y="993743"/>
            <a:ext cx="4050426" cy="3038925"/>
          </a:xfrm>
          <a:prstGeom prst="rect">
            <a:avLst/>
          </a:prstGeom>
          <a:noFill/>
          <a:ln>
            <a:noFill/>
          </a:ln>
        </p:spPr>
      </p:pic>
      <p:sp>
        <p:nvSpPr>
          <p:cNvPr id="264" name="Google Shape;264;p47"/>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7"/>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Neuroscience-based Nomenclature</a:t>
            </a:r>
            <a:endParaRPr sz="2400">
              <a:solidFill>
                <a:srgbClr val="3D85C6"/>
              </a:solidFill>
            </a:endParaRPr>
          </a:p>
        </p:txBody>
      </p:sp>
      <p:sp>
        <p:nvSpPr>
          <p:cNvPr id="266" name="Google Shape;266;p47"/>
          <p:cNvSpPr/>
          <p:nvPr/>
        </p:nvSpPr>
        <p:spPr>
          <a:xfrm>
            <a:off x="424175" y="2289700"/>
            <a:ext cx="1343700" cy="3735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7"/>
          <p:cNvSpPr txBox="1"/>
          <p:nvPr/>
        </p:nvSpPr>
        <p:spPr>
          <a:xfrm>
            <a:off x="1704550" y="2284000"/>
            <a:ext cx="6621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the brain’s </a:t>
            </a:r>
            <a:r>
              <a:rPr lang="en" sz="1200" b="1">
                <a:solidFill>
                  <a:schemeClr val="dk1"/>
                </a:solidFill>
              </a:rPr>
              <a:t>excitatory</a:t>
            </a:r>
            <a:r>
              <a:rPr lang="en" sz="1200">
                <a:solidFill>
                  <a:schemeClr val="dk1"/>
                </a:solidFill>
              </a:rPr>
              <a:t> neurotransmitter</a:t>
            </a:r>
            <a:endParaRPr sz="1200">
              <a:solidFill>
                <a:schemeClr val="dk1"/>
              </a:solidFill>
            </a:endParaRPr>
          </a:p>
        </p:txBody>
      </p:sp>
      <p:sp>
        <p:nvSpPr>
          <p:cNvPr id="268" name="Google Shape;268;p47"/>
          <p:cNvSpPr txBox="1"/>
          <p:nvPr/>
        </p:nvSpPr>
        <p:spPr>
          <a:xfrm>
            <a:off x="6778564" y="1600945"/>
            <a:ext cx="761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lithium</a:t>
            </a:r>
            <a:endParaRPr sz="1200">
              <a:solidFill>
                <a:schemeClr val="dk1"/>
              </a:solidFill>
            </a:endParaRPr>
          </a:p>
        </p:txBody>
      </p:sp>
      <p:sp>
        <p:nvSpPr>
          <p:cNvPr id="269" name="Google Shape;269;p47"/>
          <p:cNvSpPr/>
          <p:nvPr/>
        </p:nvSpPr>
        <p:spPr>
          <a:xfrm>
            <a:off x="4926661" y="1632686"/>
            <a:ext cx="1868400" cy="3192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94"/>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94"/>
          <p:cNvSpPr txBox="1"/>
          <p:nvPr/>
        </p:nvSpPr>
        <p:spPr>
          <a:xfrm>
            <a:off x="3469775" y="260525"/>
            <a:ext cx="54060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FDA</a:t>
            </a:r>
            <a:r>
              <a:rPr lang="en" sz="2400"/>
              <a:t>-</a:t>
            </a:r>
            <a:r>
              <a:rPr lang="en" sz="2400" b="0" i="0" u="none" strike="noStrike" cap="none">
                <a:solidFill>
                  <a:srgbClr val="000000"/>
                </a:solidFill>
                <a:latin typeface="Arial"/>
                <a:ea typeface="Arial"/>
                <a:cs typeface="Arial"/>
                <a:sym typeface="Arial"/>
              </a:rPr>
              <a:t>approved for: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Seizure disorder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Trigeminal neuralgia</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a:solidFill>
                  <a:schemeClr val="dk1"/>
                </a:solidFill>
              </a:rPr>
              <a:t>Manic/mixed episode of </a:t>
            </a:r>
            <a:endParaRPr sz="2400">
              <a:solidFill>
                <a:schemeClr val="dk1"/>
              </a:solidFill>
            </a:endParaRPr>
          </a:p>
          <a:p>
            <a:pPr marL="0" lvl="0" indent="0" algn="l" rtl="0">
              <a:spcBef>
                <a:spcPts val="0"/>
              </a:spcBef>
              <a:spcAft>
                <a:spcPts val="0"/>
              </a:spcAft>
              <a:buClr>
                <a:schemeClr val="dk1"/>
              </a:buClr>
              <a:buSzPts val="900"/>
              <a:buFont typeface="Arial"/>
              <a:buNone/>
            </a:pPr>
            <a:r>
              <a:rPr lang="en" sz="2400">
                <a:solidFill>
                  <a:schemeClr val="dk1"/>
                </a:solidFill>
              </a:rPr>
              <a:t>       bipolar I disorder</a:t>
            </a:r>
            <a:endParaRPr sz="2400"/>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sp>
        <p:nvSpPr>
          <p:cNvPr id="1466" name="Google Shape;1466;p94"/>
          <p:cNvSpPr txBox="1"/>
          <p:nvPr/>
        </p:nvSpPr>
        <p:spPr>
          <a:xfrm>
            <a:off x="3469761" y="2470325"/>
            <a:ext cx="54972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Used off</a:t>
            </a:r>
            <a:r>
              <a:rPr lang="en" sz="2400"/>
              <a:t> l</a:t>
            </a:r>
            <a:r>
              <a:rPr lang="en" sz="2400" b="0" i="0" u="none" strike="noStrike" cap="none">
                <a:solidFill>
                  <a:srgbClr val="000000"/>
                </a:solidFill>
                <a:latin typeface="Arial"/>
                <a:ea typeface="Arial"/>
                <a:cs typeface="Arial"/>
                <a:sym typeface="Arial"/>
              </a:rPr>
              <a:t>abel for:</a:t>
            </a:r>
            <a:endParaRPr sz="2400" b="0" i="0" u="none" strike="noStrike" cap="none">
              <a:solidFill>
                <a:srgbClr val="000000"/>
              </a:solidFill>
              <a:latin typeface="Arial"/>
              <a:ea typeface="Arial"/>
              <a:cs typeface="Arial"/>
              <a:sym typeface="Arial"/>
            </a:endParaRPr>
          </a:p>
          <a:p>
            <a:pPr marL="0" lvl="0" indent="0" algn="l" rtl="0">
              <a:spcBef>
                <a:spcPts val="0"/>
              </a:spcBef>
              <a:spcAft>
                <a:spcPts val="0"/>
              </a:spcAft>
              <a:buClr>
                <a:srgbClr val="000000"/>
              </a:buClr>
              <a:buSzPts val="900"/>
              <a:buFont typeface="Arial"/>
              <a:buNone/>
            </a:pPr>
            <a:endParaRPr sz="2400"/>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pic>
        <p:nvPicPr>
          <p:cNvPr id="1467" name="Google Shape;1467;p94" descr="clipped result image"/>
          <p:cNvPicPr preferRelativeResize="0"/>
          <p:nvPr/>
        </p:nvPicPr>
        <p:blipFill rotWithShape="1">
          <a:blip r:embed="rId3">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468" name="Google Shape;1468;p94"/>
          <p:cNvSpPr txBox="1"/>
          <p:nvPr/>
        </p:nvSpPr>
        <p:spPr>
          <a:xfrm>
            <a:off x="400050" y="21057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95"/>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95"/>
          <p:cNvSpPr txBox="1"/>
          <p:nvPr/>
        </p:nvSpPr>
        <p:spPr>
          <a:xfrm>
            <a:off x="3469775" y="260525"/>
            <a:ext cx="54060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FDA</a:t>
            </a:r>
            <a:r>
              <a:rPr lang="en" sz="2400"/>
              <a:t>-</a:t>
            </a:r>
            <a:r>
              <a:rPr lang="en" sz="2400" b="0" i="0" u="none" strike="noStrike" cap="none">
                <a:solidFill>
                  <a:srgbClr val="000000"/>
                </a:solidFill>
                <a:latin typeface="Arial"/>
                <a:ea typeface="Arial"/>
                <a:cs typeface="Arial"/>
                <a:sym typeface="Arial"/>
              </a:rPr>
              <a:t>approved for: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Seizure disorder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Trigeminal neuralgia</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a:solidFill>
                  <a:schemeClr val="dk1"/>
                </a:solidFill>
              </a:rPr>
              <a:t>Manic/mixed episode of </a:t>
            </a:r>
            <a:endParaRPr sz="2400">
              <a:solidFill>
                <a:schemeClr val="dk1"/>
              </a:solidFill>
            </a:endParaRPr>
          </a:p>
          <a:p>
            <a:pPr marL="0" lvl="0" indent="0" algn="l" rtl="0">
              <a:spcBef>
                <a:spcPts val="0"/>
              </a:spcBef>
              <a:spcAft>
                <a:spcPts val="0"/>
              </a:spcAft>
              <a:buClr>
                <a:schemeClr val="dk1"/>
              </a:buClr>
              <a:buSzPts val="900"/>
              <a:buFont typeface="Arial"/>
              <a:buNone/>
            </a:pPr>
            <a:r>
              <a:rPr lang="en" sz="2400">
                <a:solidFill>
                  <a:schemeClr val="dk1"/>
                </a:solidFill>
              </a:rPr>
              <a:t>       bipolar I disorder</a:t>
            </a:r>
            <a:endParaRPr sz="2400"/>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sp>
        <p:nvSpPr>
          <p:cNvPr id="1475" name="Google Shape;1475;p95"/>
          <p:cNvSpPr txBox="1"/>
          <p:nvPr/>
        </p:nvSpPr>
        <p:spPr>
          <a:xfrm>
            <a:off x="3469761" y="2470325"/>
            <a:ext cx="54972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Used </a:t>
            </a:r>
            <a:r>
              <a:rPr lang="en" sz="2400" b="0" i="0" u="none" strike="noStrike" cap="none">
                <a:solidFill>
                  <a:srgbClr val="000000"/>
                </a:solidFill>
                <a:highlight>
                  <a:schemeClr val="accent6"/>
                </a:highlight>
                <a:latin typeface="Arial"/>
                <a:ea typeface="Arial"/>
                <a:cs typeface="Arial"/>
                <a:sym typeface="Arial"/>
              </a:rPr>
              <a:t>off</a:t>
            </a:r>
            <a:r>
              <a:rPr lang="en" sz="2400">
                <a:highlight>
                  <a:schemeClr val="accent6"/>
                </a:highlight>
              </a:rPr>
              <a:t> l</a:t>
            </a:r>
            <a:r>
              <a:rPr lang="en" sz="2400" b="0" i="0" u="none" strike="noStrike" cap="none">
                <a:solidFill>
                  <a:srgbClr val="000000"/>
                </a:solidFill>
                <a:highlight>
                  <a:schemeClr val="accent6"/>
                </a:highlight>
                <a:latin typeface="Arial"/>
                <a:ea typeface="Arial"/>
                <a:cs typeface="Arial"/>
                <a:sym typeface="Arial"/>
              </a:rPr>
              <a:t>abel</a:t>
            </a:r>
            <a:r>
              <a:rPr lang="en" sz="2400" b="0" i="0" u="none" strike="noStrike" cap="none">
                <a:solidFill>
                  <a:srgbClr val="000000"/>
                </a:solidFill>
                <a:latin typeface="Arial"/>
                <a:ea typeface="Arial"/>
                <a:cs typeface="Arial"/>
                <a:sym typeface="Arial"/>
              </a:rPr>
              <a:t> for: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b="0" i="0" u="none" strike="noStrike" cap="none">
                <a:solidFill>
                  <a:srgbClr val="000000"/>
                </a:solidFill>
                <a:highlight>
                  <a:schemeClr val="accent6"/>
                </a:highlight>
                <a:latin typeface="Arial"/>
                <a:ea typeface="Arial"/>
                <a:cs typeface="Arial"/>
                <a:sym typeface="Arial"/>
              </a:rPr>
              <a:t>Bipolar maintenance</a:t>
            </a:r>
            <a:endParaRPr sz="2400" b="0" i="0" u="none" strike="noStrike" cap="none">
              <a:solidFill>
                <a:srgbClr val="000000"/>
              </a:solidFill>
              <a:highlight>
                <a:schemeClr val="accent6"/>
              </a:highlight>
              <a:latin typeface="Arial"/>
              <a:ea typeface="Arial"/>
              <a:cs typeface="Arial"/>
              <a:sym typeface="Arial"/>
            </a:endParaRPr>
          </a:p>
          <a:p>
            <a:pPr marL="0" lvl="0" indent="0" algn="l" rtl="0">
              <a:spcBef>
                <a:spcPts val="0"/>
              </a:spcBef>
              <a:spcAft>
                <a:spcPts val="0"/>
              </a:spcAft>
              <a:buClr>
                <a:srgbClr val="000000"/>
              </a:buClr>
              <a:buSzPts val="900"/>
              <a:buFont typeface="Arial"/>
              <a:buNone/>
            </a:pPr>
            <a:endParaRPr sz="2400"/>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pic>
        <p:nvPicPr>
          <p:cNvPr id="1476" name="Google Shape;1476;p95" descr="clipped result image"/>
          <p:cNvPicPr preferRelativeResize="0"/>
          <p:nvPr/>
        </p:nvPicPr>
        <p:blipFill rotWithShape="1">
          <a:blip r:embed="rId3">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477" name="Google Shape;1477;p95"/>
          <p:cNvSpPr txBox="1"/>
          <p:nvPr/>
        </p:nvSpPr>
        <p:spPr>
          <a:xfrm>
            <a:off x="400050" y="21057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96"/>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96"/>
          <p:cNvSpPr txBox="1"/>
          <p:nvPr/>
        </p:nvSpPr>
        <p:spPr>
          <a:xfrm>
            <a:off x="3469775" y="260525"/>
            <a:ext cx="54060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FDA</a:t>
            </a:r>
            <a:r>
              <a:rPr lang="en" sz="2400"/>
              <a:t>-</a:t>
            </a:r>
            <a:r>
              <a:rPr lang="en" sz="2400" b="0" i="0" u="none" strike="noStrike" cap="none">
                <a:solidFill>
                  <a:srgbClr val="000000"/>
                </a:solidFill>
                <a:latin typeface="Arial"/>
                <a:ea typeface="Arial"/>
                <a:cs typeface="Arial"/>
                <a:sym typeface="Arial"/>
              </a:rPr>
              <a:t>approved for: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Seizure disorder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Trigeminal neuralgia</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a:solidFill>
                  <a:schemeClr val="dk1"/>
                </a:solidFill>
              </a:rPr>
              <a:t>Manic/mixed episode of </a:t>
            </a:r>
            <a:endParaRPr sz="2400">
              <a:solidFill>
                <a:schemeClr val="dk1"/>
              </a:solidFill>
            </a:endParaRPr>
          </a:p>
          <a:p>
            <a:pPr marL="0" lvl="0" indent="0" algn="l" rtl="0">
              <a:spcBef>
                <a:spcPts val="0"/>
              </a:spcBef>
              <a:spcAft>
                <a:spcPts val="0"/>
              </a:spcAft>
              <a:buClr>
                <a:schemeClr val="dk1"/>
              </a:buClr>
              <a:buSzPts val="900"/>
              <a:buFont typeface="Arial"/>
              <a:buNone/>
            </a:pPr>
            <a:r>
              <a:rPr lang="en" sz="2400">
                <a:solidFill>
                  <a:schemeClr val="dk1"/>
                </a:solidFill>
              </a:rPr>
              <a:t>       bipolar I disorder</a:t>
            </a:r>
            <a:endParaRPr sz="2400"/>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sp>
        <p:nvSpPr>
          <p:cNvPr id="1484" name="Google Shape;1484;p96"/>
          <p:cNvSpPr txBox="1"/>
          <p:nvPr/>
        </p:nvSpPr>
        <p:spPr>
          <a:xfrm>
            <a:off x="3469761" y="2470325"/>
            <a:ext cx="54972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Used </a:t>
            </a:r>
            <a:r>
              <a:rPr lang="en" sz="2400" b="0" i="0" u="none" strike="noStrike" cap="none">
                <a:solidFill>
                  <a:srgbClr val="000000"/>
                </a:solidFill>
                <a:highlight>
                  <a:schemeClr val="accent6"/>
                </a:highlight>
                <a:latin typeface="Arial"/>
                <a:ea typeface="Arial"/>
                <a:cs typeface="Arial"/>
                <a:sym typeface="Arial"/>
              </a:rPr>
              <a:t>off</a:t>
            </a:r>
            <a:r>
              <a:rPr lang="en" sz="2400">
                <a:highlight>
                  <a:schemeClr val="accent6"/>
                </a:highlight>
              </a:rPr>
              <a:t> l</a:t>
            </a:r>
            <a:r>
              <a:rPr lang="en" sz="2400" b="0" i="0" u="none" strike="noStrike" cap="none">
                <a:solidFill>
                  <a:srgbClr val="000000"/>
                </a:solidFill>
                <a:highlight>
                  <a:schemeClr val="accent6"/>
                </a:highlight>
                <a:latin typeface="Arial"/>
                <a:ea typeface="Arial"/>
                <a:cs typeface="Arial"/>
                <a:sym typeface="Arial"/>
              </a:rPr>
              <a:t>abel</a:t>
            </a:r>
            <a:r>
              <a:rPr lang="en" sz="2400" b="0" i="0" u="none" strike="noStrike" cap="none">
                <a:solidFill>
                  <a:srgbClr val="000000"/>
                </a:solidFill>
                <a:latin typeface="Arial"/>
                <a:ea typeface="Arial"/>
                <a:cs typeface="Arial"/>
                <a:sym typeface="Arial"/>
              </a:rPr>
              <a:t> for: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b="0" i="0" u="none" strike="noStrike" cap="none">
                <a:solidFill>
                  <a:srgbClr val="000000"/>
                </a:solidFill>
                <a:highlight>
                  <a:schemeClr val="accent6"/>
                </a:highlight>
                <a:latin typeface="Arial"/>
                <a:ea typeface="Arial"/>
                <a:cs typeface="Arial"/>
                <a:sym typeface="Arial"/>
              </a:rPr>
              <a:t>Bipolar maintenance</a:t>
            </a:r>
            <a:endParaRPr sz="2400" b="0" i="0" u="none" strike="noStrike" cap="none">
              <a:solidFill>
                <a:srgbClr val="000000"/>
              </a:solidFill>
              <a:highlight>
                <a:schemeClr val="accent6"/>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Neuropathic pain</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Restless legs syndrome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Migraine prophylaxis </a:t>
            </a:r>
            <a:endParaRPr sz="2400"/>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pic>
        <p:nvPicPr>
          <p:cNvPr id="1485" name="Google Shape;1485;p96" descr="clipped result image"/>
          <p:cNvPicPr preferRelativeResize="0"/>
          <p:nvPr/>
        </p:nvPicPr>
        <p:blipFill rotWithShape="1">
          <a:blip r:embed="rId3">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486" name="Google Shape;1486;p96"/>
          <p:cNvSpPr txBox="1"/>
          <p:nvPr/>
        </p:nvSpPr>
        <p:spPr>
          <a:xfrm>
            <a:off x="400050" y="21057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p97"/>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97"/>
          <p:cNvSpPr txBox="1"/>
          <p:nvPr/>
        </p:nvSpPr>
        <p:spPr>
          <a:xfrm>
            <a:off x="3469775" y="260525"/>
            <a:ext cx="54060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FDA</a:t>
            </a:r>
            <a:r>
              <a:rPr lang="en" sz="2400"/>
              <a:t>-</a:t>
            </a:r>
            <a:r>
              <a:rPr lang="en" sz="2400" b="0" i="0" u="none" strike="noStrike" cap="none">
                <a:solidFill>
                  <a:srgbClr val="000000"/>
                </a:solidFill>
                <a:latin typeface="Arial"/>
                <a:ea typeface="Arial"/>
                <a:cs typeface="Arial"/>
                <a:sym typeface="Arial"/>
              </a:rPr>
              <a:t>approved for: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Seizure disorder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Trigeminal neuralgia</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a:solidFill>
                  <a:schemeClr val="dk1"/>
                </a:solidFill>
              </a:rPr>
              <a:t>Manic/mixed episode of </a:t>
            </a:r>
            <a:endParaRPr sz="2400">
              <a:solidFill>
                <a:schemeClr val="dk1"/>
              </a:solidFill>
            </a:endParaRPr>
          </a:p>
          <a:p>
            <a:pPr marL="0" lvl="0" indent="0" algn="l" rtl="0">
              <a:spcBef>
                <a:spcPts val="0"/>
              </a:spcBef>
              <a:spcAft>
                <a:spcPts val="0"/>
              </a:spcAft>
              <a:buClr>
                <a:schemeClr val="dk1"/>
              </a:buClr>
              <a:buSzPts val="900"/>
              <a:buFont typeface="Arial"/>
              <a:buNone/>
            </a:pPr>
            <a:r>
              <a:rPr lang="en" sz="2400">
                <a:solidFill>
                  <a:schemeClr val="dk1"/>
                </a:solidFill>
              </a:rPr>
              <a:t>       bipolar I disorder</a:t>
            </a:r>
            <a:endParaRPr sz="2400"/>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sp>
        <p:nvSpPr>
          <p:cNvPr id="1493" name="Google Shape;1493;p97"/>
          <p:cNvSpPr txBox="1"/>
          <p:nvPr/>
        </p:nvSpPr>
        <p:spPr>
          <a:xfrm>
            <a:off x="3469761" y="2470325"/>
            <a:ext cx="54972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Used </a:t>
            </a:r>
            <a:r>
              <a:rPr lang="en" sz="2400" b="0" i="0" u="none" strike="noStrike" cap="none">
                <a:solidFill>
                  <a:srgbClr val="000000"/>
                </a:solidFill>
                <a:highlight>
                  <a:schemeClr val="accent6"/>
                </a:highlight>
                <a:latin typeface="Arial"/>
                <a:ea typeface="Arial"/>
                <a:cs typeface="Arial"/>
                <a:sym typeface="Arial"/>
              </a:rPr>
              <a:t>off</a:t>
            </a:r>
            <a:r>
              <a:rPr lang="en" sz="2400">
                <a:highlight>
                  <a:schemeClr val="accent6"/>
                </a:highlight>
              </a:rPr>
              <a:t> l</a:t>
            </a:r>
            <a:r>
              <a:rPr lang="en" sz="2400" b="0" i="0" u="none" strike="noStrike" cap="none">
                <a:solidFill>
                  <a:srgbClr val="000000"/>
                </a:solidFill>
                <a:highlight>
                  <a:schemeClr val="accent6"/>
                </a:highlight>
                <a:latin typeface="Arial"/>
                <a:ea typeface="Arial"/>
                <a:cs typeface="Arial"/>
                <a:sym typeface="Arial"/>
              </a:rPr>
              <a:t>abel</a:t>
            </a:r>
            <a:r>
              <a:rPr lang="en" sz="2400" b="0" i="0" u="none" strike="noStrike" cap="none">
                <a:solidFill>
                  <a:srgbClr val="000000"/>
                </a:solidFill>
                <a:latin typeface="Arial"/>
                <a:ea typeface="Arial"/>
                <a:cs typeface="Arial"/>
                <a:sym typeface="Arial"/>
              </a:rPr>
              <a:t> for: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b="0" i="0" u="none" strike="noStrike" cap="none">
                <a:solidFill>
                  <a:srgbClr val="000000"/>
                </a:solidFill>
                <a:highlight>
                  <a:schemeClr val="accent6"/>
                </a:highlight>
                <a:latin typeface="Arial"/>
                <a:ea typeface="Arial"/>
                <a:cs typeface="Arial"/>
                <a:sym typeface="Arial"/>
              </a:rPr>
              <a:t>Bipolar maintenance</a:t>
            </a:r>
            <a:endParaRPr sz="2400" b="0" i="0" u="none" strike="noStrike" cap="none">
              <a:solidFill>
                <a:srgbClr val="000000"/>
              </a:solidFill>
              <a:highlight>
                <a:schemeClr val="accent6"/>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Neuropathic pain</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Restless legs syndrome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Migraine prophylaxis </a:t>
            </a:r>
            <a:endParaRPr sz="2400" b="0" i="0" u="none" strike="noStrike" cap="none">
              <a:solidFill>
                <a:srgbClr val="000000"/>
              </a:solidFill>
              <a:latin typeface="Arial"/>
              <a:ea typeface="Arial"/>
              <a:cs typeface="Arial"/>
              <a:sym typeface="Arial"/>
            </a:endParaRPr>
          </a:p>
          <a:p>
            <a:pPr marL="0" lvl="0" indent="0" algn="l" rtl="0">
              <a:spcBef>
                <a:spcPts val="0"/>
              </a:spcBef>
              <a:spcAft>
                <a:spcPts val="0"/>
              </a:spcAft>
              <a:buClr>
                <a:srgbClr val="000000"/>
              </a:buClr>
              <a:buSzPts val="900"/>
              <a:buFont typeface="Arial"/>
              <a:buNone/>
            </a:pPr>
            <a:r>
              <a:rPr lang="en" sz="2400">
                <a:solidFill>
                  <a:srgbClr val="000000"/>
                </a:solidFill>
              </a:rPr>
              <a:t> ❖  Alcohol use disorder</a:t>
            </a:r>
            <a:endParaRPr sz="2400"/>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pic>
        <p:nvPicPr>
          <p:cNvPr id="1494" name="Google Shape;1494;p97" descr="clipped result image"/>
          <p:cNvPicPr preferRelativeResize="0"/>
          <p:nvPr/>
        </p:nvPicPr>
        <p:blipFill rotWithShape="1">
          <a:blip r:embed="rId3">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495" name="Google Shape;1495;p97"/>
          <p:cNvSpPr txBox="1"/>
          <p:nvPr/>
        </p:nvSpPr>
        <p:spPr>
          <a:xfrm>
            <a:off x="400050" y="21057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98"/>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98"/>
          <p:cNvSpPr txBox="1"/>
          <p:nvPr/>
        </p:nvSpPr>
        <p:spPr>
          <a:xfrm>
            <a:off x="3469775" y="260525"/>
            <a:ext cx="54060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2400"/>
              <a:t>Recommendation:</a:t>
            </a:r>
            <a:endParaRPr sz="2400"/>
          </a:p>
          <a:p>
            <a:pPr marL="0" marR="0" lvl="0" indent="0" algn="l" rtl="0">
              <a:lnSpc>
                <a:spcPct val="100000"/>
              </a:lnSpc>
              <a:spcBef>
                <a:spcPts val="0"/>
              </a:spcBef>
              <a:spcAft>
                <a:spcPts val="0"/>
              </a:spcAft>
              <a:buClr>
                <a:srgbClr val="000000"/>
              </a:buClr>
              <a:buSzPts val="900"/>
              <a:buFont typeface="Arial"/>
              <a:buNone/>
            </a:pPr>
            <a:endParaRPr sz="2400"/>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pic>
        <p:nvPicPr>
          <p:cNvPr id="1502" name="Google Shape;1502;p98" descr="clipped result image"/>
          <p:cNvPicPr preferRelativeResize="0"/>
          <p:nvPr/>
        </p:nvPicPr>
        <p:blipFill rotWithShape="1">
          <a:blip r:embed="rId3">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503" name="Google Shape;1503;p98"/>
          <p:cNvSpPr txBox="1"/>
          <p:nvPr/>
        </p:nvSpPr>
        <p:spPr>
          <a:xfrm>
            <a:off x="400050" y="20332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Google Shape;1508;p99"/>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99"/>
          <p:cNvSpPr txBox="1"/>
          <p:nvPr/>
        </p:nvSpPr>
        <p:spPr>
          <a:xfrm>
            <a:off x="3469775" y="260525"/>
            <a:ext cx="54060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2400"/>
              <a:t>Recommendation:</a:t>
            </a:r>
            <a:endParaRPr sz="2400"/>
          </a:p>
          <a:p>
            <a:pPr marL="0" marR="0" lvl="0" indent="0" algn="l" rtl="0">
              <a:lnSpc>
                <a:spcPct val="100000"/>
              </a:lnSpc>
              <a:spcBef>
                <a:spcPts val="0"/>
              </a:spcBef>
              <a:spcAft>
                <a:spcPts val="0"/>
              </a:spcAft>
              <a:buClr>
                <a:srgbClr val="000000"/>
              </a:buClr>
              <a:buSzPts val="900"/>
              <a:buFont typeface="Arial"/>
              <a:buNone/>
            </a:pPr>
            <a:endParaRPr sz="2400"/>
          </a:p>
          <a:p>
            <a:pPr marL="0" marR="0" lvl="0" indent="0" algn="l" rtl="0">
              <a:lnSpc>
                <a:spcPct val="100000"/>
              </a:lnSpc>
              <a:spcBef>
                <a:spcPts val="0"/>
              </a:spcBef>
              <a:spcAft>
                <a:spcPts val="0"/>
              </a:spcAft>
              <a:buClr>
                <a:srgbClr val="000000"/>
              </a:buClr>
              <a:buSzPts val="900"/>
              <a:buFont typeface="Arial"/>
              <a:buNone/>
            </a:pPr>
            <a:r>
              <a:rPr lang="en" sz="2400"/>
              <a:t>Only prescribe it if you can manage the drug-drug interactions.</a:t>
            </a:r>
            <a:endParaRPr sz="2400"/>
          </a:p>
          <a:p>
            <a:pPr marL="0" marR="0" lvl="0" indent="0" algn="l" rtl="0">
              <a:lnSpc>
                <a:spcPct val="100000"/>
              </a:lnSpc>
              <a:spcBef>
                <a:spcPts val="0"/>
              </a:spcBef>
              <a:spcAft>
                <a:spcPts val="0"/>
              </a:spcAft>
              <a:buClr>
                <a:srgbClr val="000000"/>
              </a:buClr>
              <a:buSzPts val="900"/>
              <a:buFont typeface="Arial"/>
              <a:buNone/>
            </a:pPr>
            <a:endParaRPr sz="2400"/>
          </a:p>
          <a:p>
            <a:pPr marL="0" marR="0" lvl="0" indent="0" algn="l" rtl="0">
              <a:lnSpc>
                <a:spcPct val="100000"/>
              </a:lnSpc>
              <a:spcBef>
                <a:spcPts val="0"/>
              </a:spcBef>
              <a:spcAft>
                <a:spcPts val="0"/>
              </a:spcAft>
              <a:buClr>
                <a:srgbClr val="000000"/>
              </a:buClr>
              <a:buSzPts val="900"/>
              <a:buFont typeface="Arial"/>
              <a:buNone/>
            </a:pPr>
            <a:endParaRPr sz="2400"/>
          </a:p>
          <a:p>
            <a:pPr marL="0" marR="0" lvl="0" indent="0" algn="l" rtl="0">
              <a:lnSpc>
                <a:spcPct val="100000"/>
              </a:lnSpc>
              <a:spcBef>
                <a:spcPts val="0"/>
              </a:spcBef>
              <a:spcAft>
                <a:spcPts val="0"/>
              </a:spcAft>
              <a:buClr>
                <a:srgbClr val="000000"/>
              </a:buClr>
              <a:buSzPts val="900"/>
              <a:buFont typeface="Arial"/>
              <a:buNone/>
            </a:pPr>
            <a:endParaRPr sz="2400"/>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pic>
        <p:nvPicPr>
          <p:cNvPr id="1510" name="Google Shape;1510;p99" descr="clipped result image"/>
          <p:cNvPicPr preferRelativeResize="0"/>
          <p:nvPr/>
        </p:nvPicPr>
        <p:blipFill rotWithShape="1">
          <a:blip r:embed="rId3">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511" name="Google Shape;1511;p99"/>
          <p:cNvSpPr txBox="1"/>
          <p:nvPr/>
        </p:nvSpPr>
        <p:spPr>
          <a:xfrm>
            <a:off x="400050" y="20332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Google Shape;1516;p100"/>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100"/>
          <p:cNvSpPr txBox="1"/>
          <p:nvPr/>
        </p:nvSpPr>
        <p:spPr>
          <a:xfrm>
            <a:off x="3469775" y="260525"/>
            <a:ext cx="54060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2400"/>
              <a:t>Recommendation:</a:t>
            </a:r>
            <a:endParaRPr sz="2400"/>
          </a:p>
          <a:p>
            <a:pPr marL="0" marR="0" lvl="0" indent="0" algn="l" rtl="0">
              <a:lnSpc>
                <a:spcPct val="100000"/>
              </a:lnSpc>
              <a:spcBef>
                <a:spcPts val="0"/>
              </a:spcBef>
              <a:spcAft>
                <a:spcPts val="0"/>
              </a:spcAft>
              <a:buClr>
                <a:srgbClr val="000000"/>
              </a:buClr>
              <a:buSzPts val="900"/>
              <a:buFont typeface="Arial"/>
              <a:buNone/>
            </a:pPr>
            <a:endParaRPr sz="2400"/>
          </a:p>
          <a:p>
            <a:pPr marL="0" marR="0" lvl="0" indent="0" algn="l" rtl="0">
              <a:lnSpc>
                <a:spcPct val="100000"/>
              </a:lnSpc>
              <a:spcBef>
                <a:spcPts val="0"/>
              </a:spcBef>
              <a:spcAft>
                <a:spcPts val="0"/>
              </a:spcAft>
              <a:buClr>
                <a:srgbClr val="000000"/>
              </a:buClr>
              <a:buSzPts val="900"/>
              <a:buFont typeface="Arial"/>
              <a:buNone/>
            </a:pPr>
            <a:r>
              <a:rPr lang="en" sz="2400"/>
              <a:t>Only prescribe it if you can manage the drug-drug interactions.</a:t>
            </a:r>
            <a:endParaRPr sz="2400"/>
          </a:p>
          <a:p>
            <a:pPr marL="0" marR="0" lvl="0" indent="0" algn="l" rtl="0">
              <a:lnSpc>
                <a:spcPct val="100000"/>
              </a:lnSpc>
              <a:spcBef>
                <a:spcPts val="0"/>
              </a:spcBef>
              <a:spcAft>
                <a:spcPts val="0"/>
              </a:spcAft>
              <a:buClr>
                <a:srgbClr val="000000"/>
              </a:buClr>
              <a:buSzPts val="900"/>
              <a:buFont typeface="Arial"/>
              <a:buNone/>
            </a:pPr>
            <a:endParaRPr sz="2400"/>
          </a:p>
          <a:p>
            <a:pPr marL="0" marR="0" lvl="0" indent="0" algn="l" rtl="0">
              <a:lnSpc>
                <a:spcPct val="100000"/>
              </a:lnSpc>
              <a:spcBef>
                <a:spcPts val="0"/>
              </a:spcBef>
              <a:spcAft>
                <a:spcPts val="0"/>
              </a:spcAft>
              <a:buClr>
                <a:srgbClr val="000000"/>
              </a:buClr>
              <a:buSzPts val="900"/>
              <a:buFont typeface="Arial"/>
              <a:buNone/>
            </a:pPr>
            <a:r>
              <a:rPr lang="en" sz="2400"/>
              <a:t>Always run interaction check when you encounter it!</a:t>
            </a:r>
            <a:endParaRPr sz="2400"/>
          </a:p>
          <a:p>
            <a:pPr marL="0" marR="0" lvl="0" indent="0" algn="l" rtl="0">
              <a:lnSpc>
                <a:spcPct val="100000"/>
              </a:lnSpc>
              <a:spcBef>
                <a:spcPts val="0"/>
              </a:spcBef>
              <a:spcAft>
                <a:spcPts val="0"/>
              </a:spcAft>
              <a:buClr>
                <a:srgbClr val="000000"/>
              </a:buClr>
              <a:buSzPts val="900"/>
              <a:buFont typeface="Arial"/>
              <a:buNone/>
            </a:pPr>
            <a:endParaRPr sz="2400"/>
          </a:p>
          <a:p>
            <a:pPr marL="0" marR="0" lvl="0" indent="0" algn="l" rtl="0">
              <a:lnSpc>
                <a:spcPct val="100000"/>
              </a:lnSpc>
              <a:spcBef>
                <a:spcPts val="0"/>
              </a:spcBef>
              <a:spcAft>
                <a:spcPts val="0"/>
              </a:spcAft>
              <a:buClr>
                <a:srgbClr val="000000"/>
              </a:buClr>
              <a:buSzPts val="900"/>
              <a:buFont typeface="Arial"/>
              <a:buNone/>
            </a:pPr>
            <a:endParaRPr sz="2400"/>
          </a:p>
          <a:p>
            <a:pPr marL="0" marR="0" lvl="0" indent="0" algn="l" rtl="0">
              <a:lnSpc>
                <a:spcPct val="100000"/>
              </a:lnSpc>
              <a:spcBef>
                <a:spcPts val="0"/>
              </a:spcBef>
              <a:spcAft>
                <a:spcPts val="0"/>
              </a:spcAft>
              <a:buClr>
                <a:srgbClr val="000000"/>
              </a:buClr>
              <a:buSzPts val="900"/>
              <a:buFont typeface="Arial"/>
              <a:buNone/>
            </a:pPr>
            <a:endParaRPr sz="2400"/>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pic>
        <p:nvPicPr>
          <p:cNvPr id="1518" name="Google Shape;1518;p100" descr="clipped result image"/>
          <p:cNvPicPr preferRelativeResize="0"/>
          <p:nvPr/>
        </p:nvPicPr>
        <p:blipFill rotWithShape="1">
          <a:blip r:embed="rId3">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519" name="Google Shape;1519;p100"/>
          <p:cNvSpPr txBox="1"/>
          <p:nvPr/>
        </p:nvSpPr>
        <p:spPr>
          <a:xfrm>
            <a:off x="400050" y="20332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101"/>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101"/>
          <p:cNvSpPr txBox="1"/>
          <p:nvPr/>
        </p:nvSpPr>
        <p:spPr>
          <a:xfrm>
            <a:off x="3469775" y="260525"/>
            <a:ext cx="54060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2400"/>
              <a:t>Recommendation:</a:t>
            </a:r>
            <a:endParaRPr sz="2400"/>
          </a:p>
          <a:p>
            <a:pPr marL="0" marR="0" lvl="0" indent="0" algn="l" rtl="0">
              <a:lnSpc>
                <a:spcPct val="100000"/>
              </a:lnSpc>
              <a:spcBef>
                <a:spcPts val="0"/>
              </a:spcBef>
              <a:spcAft>
                <a:spcPts val="0"/>
              </a:spcAft>
              <a:buClr>
                <a:srgbClr val="000000"/>
              </a:buClr>
              <a:buSzPts val="900"/>
              <a:buFont typeface="Arial"/>
              <a:buNone/>
            </a:pPr>
            <a:endParaRPr sz="2400"/>
          </a:p>
          <a:p>
            <a:pPr marL="0" marR="0" lvl="0" indent="0" algn="l" rtl="0">
              <a:lnSpc>
                <a:spcPct val="100000"/>
              </a:lnSpc>
              <a:spcBef>
                <a:spcPts val="0"/>
              </a:spcBef>
              <a:spcAft>
                <a:spcPts val="0"/>
              </a:spcAft>
              <a:buClr>
                <a:srgbClr val="000000"/>
              </a:buClr>
              <a:buSzPts val="900"/>
              <a:buFont typeface="Arial"/>
              <a:buNone/>
            </a:pPr>
            <a:r>
              <a:rPr lang="en" sz="2400"/>
              <a:t>Only prescribe it if you can manage the drug-drug interactions.</a:t>
            </a:r>
            <a:endParaRPr sz="2400"/>
          </a:p>
          <a:p>
            <a:pPr marL="0" marR="0" lvl="0" indent="0" algn="l" rtl="0">
              <a:lnSpc>
                <a:spcPct val="100000"/>
              </a:lnSpc>
              <a:spcBef>
                <a:spcPts val="0"/>
              </a:spcBef>
              <a:spcAft>
                <a:spcPts val="0"/>
              </a:spcAft>
              <a:buClr>
                <a:srgbClr val="000000"/>
              </a:buClr>
              <a:buSzPts val="900"/>
              <a:buFont typeface="Arial"/>
              <a:buNone/>
            </a:pPr>
            <a:endParaRPr sz="2400"/>
          </a:p>
          <a:p>
            <a:pPr marL="0" marR="0" lvl="0" indent="0" algn="l" rtl="0">
              <a:lnSpc>
                <a:spcPct val="100000"/>
              </a:lnSpc>
              <a:spcBef>
                <a:spcPts val="0"/>
              </a:spcBef>
              <a:spcAft>
                <a:spcPts val="0"/>
              </a:spcAft>
              <a:buClr>
                <a:srgbClr val="000000"/>
              </a:buClr>
              <a:buSzPts val="900"/>
              <a:buFont typeface="Arial"/>
              <a:buNone/>
            </a:pPr>
            <a:r>
              <a:rPr lang="en" sz="2400"/>
              <a:t>Always run interaction check when you encounter it!</a:t>
            </a:r>
            <a:endParaRPr sz="2400"/>
          </a:p>
          <a:p>
            <a:pPr marL="0" marR="0" lvl="0" indent="0" algn="l" rtl="0">
              <a:lnSpc>
                <a:spcPct val="100000"/>
              </a:lnSpc>
              <a:spcBef>
                <a:spcPts val="0"/>
              </a:spcBef>
              <a:spcAft>
                <a:spcPts val="0"/>
              </a:spcAft>
              <a:buClr>
                <a:srgbClr val="000000"/>
              </a:buClr>
              <a:buSzPts val="900"/>
              <a:buFont typeface="Arial"/>
              <a:buNone/>
            </a:pPr>
            <a:endParaRPr sz="2400"/>
          </a:p>
          <a:p>
            <a:pPr marL="0" lvl="0" indent="0" algn="l" rtl="0">
              <a:spcBef>
                <a:spcPts val="0"/>
              </a:spcBef>
              <a:spcAft>
                <a:spcPts val="0"/>
              </a:spcAft>
              <a:buClr>
                <a:schemeClr val="dk1"/>
              </a:buClr>
              <a:buSzPts val="900"/>
              <a:buFont typeface="Arial"/>
              <a:buNone/>
            </a:pPr>
            <a:r>
              <a:rPr lang="en" sz="2400">
                <a:solidFill>
                  <a:schemeClr val="dk1"/>
                </a:solidFill>
              </a:rPr>
              <a:t>Not for childbearing women.</a:t>
            </a:r>
            <a:endParaRPr sz="2400">
              <a:solidFill>
                <a:schemeClr val="dk1"/>
              </a:solidFill>
            </a:endParaRPr>
          </a:p>
          <a:p>
            <a:pPr marL="0" marR="0" lvl="0" indent="0" algn="l" rtl="0">
              <a:lnSpc>
                <a:spcPct val="100000"/>
              </a:lnSpc>
              <a:spcBef>
                <a:spcPts val="0"/>
              </a:spcBef>
              <a:spcAft>
                <a:spcPts val="0"/>
              </a:spcAft>
              <a:buClr>
                <a:srgbClr val="000000"/>
              </a:buClr>
              <a:buSzPts val="900"/>
              <a:buFont typeface="Arial"/>
              <a:buNone/>
            </a:pPr>
            <a:endParaRPr sz="2400"/>
          </a:p>
          <a:p>
            <a:pPr marL="0" marR="0" lvl="0" indent="0" algn="l" rtl="0">
              <a:lnSpc>
                <a:spcPct val="100000"/>
              </a:lnSpc>
              <a:spcBef>
                <a:spcPts val="0"/>
              </a:spcBef>
              <a:spcAft>
                <a:spcPts val="0"/>
              </a:spcAft>
              <a:buClr>
                <a:srgbClr val="000000"/>
              </a:buClr>
              <a:buSzPts val="900"/>
              <a:buFont typeface="Arial"/>
              <a:buNone/>
            </a:pPr>
            <a:endParaRPr sz="2400"/>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pic>
        <p:nvPicPr>
          <p:cNvPr id="1526" name="Google Shape;1526;p101" descr="clipped result image"/>
          <p:cNvPicPr preferRelativeResize="0"/>
          <p:nvPr/>
        </p:nvPicPr>
        <p:blipFill rotWithShape="1">
          <a:blip r:embed="rId3">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527" name="Google Shape;1527;p101"/>
          <p:cNvSpPr txBox="1"/>
          <p:nvPr/>
        </p:nvSpPr>
        <p:spPr>
          <a:xfrm>
            <a:off x="400050" y="203325"/>
            <a:ext cx="455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102"/>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p102"/>
          <p:cNvSpPr/>
          <p:nvPr/>
        </p:nvSpPr>
        <p:spPr>
          <a:xfrm rot="-5063038">
            <a:off x="2783722" y="5770574"/>
            <a:ext cx="180868" cy="31442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34" name="Google Shape;1534;p102"/>
          <p:cNvPicPr preferRelativeResize="0"/>
          <p:nvPr/>
        </p:nvPicPr>
        <p:blipFill rotWithShape="1">
          <a:blip r:embed="rId3">
            <a:alphaModFix/>
          </a:blip>
          <a:srcRect l="22577" t="6284" r="59472" b="5818"/>
          <a:stretch/>
        </p:blipFill>
        <p:spPr>
          <a:xfrm rot="-3557404">
            <a:off x="297255" y="7612938"/>
            <a:ext cx="90850" cy="53395"/>
          </a:xfrm>
          <a:prstGeom prst="rect">
            <a:avLst/>
          </a:prstGeom>
          <a:noFill/>
          <a:ln>
            <a:noFill/>
          </a:ln>
        </p:spPr>
      </p:pic>
      <p:pic>
        <p:nvPicPr>
          <p:cNvPr id="1535" name="Google Shape;1535;p102"/>
          <p:cNvPicPr preferRelativeResize="0"/>
          <p:nvPr/>
        </p:nvPicPr>
        <p:blipFill rotWithShape="1">
          <a:blip r:embed="rId3">
            <a:alphaModFix/>
          </a:blip>
          <a:srcRect l="-1051" t="2796" r="77938" b="5821"/>
          <a:stretch/>
        </p:blipFill>
        <p:spPr>
          <a:xfrm rot="10800000">
            <a:off x="765959" y="7596629"/>
            <a:ext cx="96361" cy="54242"/>
          </a:xfrm>
          <a:prstGeom prst="rect">
            <a:avLst/>
          </a:prstGeom>
          <a:noFill/>
          <a:ln>
            <a:noFill/>
          </a:ln>
        </p:spPr>
      </p:pic>
      <p:pic>
        <p:nvPicPr>
          <p:cNvPr id="1536" name="Google Shape;1536;p102"/>
          <p:cNvPicPr preferRelativeResize="0"/>
          <p:nvPr/>
        </p:nvPicPr>
        <p:blipFill rotWithShape="1">
          <a:blip r:embed="rId3">
            <a:alphaModFix/>
          </a:blip>
          <a:srcRect l="50660" t="2796" r="26422" b="-1620"/>
          <a:stretch/>
        </p:blipFill>
        <p:spPr>
          <a:xfrm>
            <a:off x="492928" y="7965121"/>
            <a:ext cx="105131" cy="58555"/>
          </a:xfrm>
          <a:prstGeom prst="rect">
            <a:avLst/>
          </a:prstGeom>
          <a:noFill/>
          <a:ln>
            <a:noFill/>
          </a:ln>
        </p:spPr>
      </p:pic>
      <p:pic>
        <p:nvPicPr>
          <p:cNvPr id="1537" name="Google Shape;1537;p102"/>
          <p:cNvPicPr preferRelativeResize="0"/>
          <p:nvPr/>
        </p:nvPicPr>
        <p:blipFill rotWithShape="1">
          <a:blip r:embed="rId3">
            <a:alphaModFix/>
          </a:blip>
          <a:srcRect l="80983" t="-19990" r="543" b="5822"/>
          <a:stretch/>
        </p:blipFill>
        <p:spPr>
          <a:xfrm rot="-5693703">
            <a:off x="270070" y="7848721"/>
            <a:ext cx="99154" cy="45719"/>
          </a:xfrm>
          <a:prstGeom prst="rect">
            <a:avLst/>
          </a:prstGeom>
          <a:noFill/>
          <a:ln>
            <a:noFill/>
          </a:ln>
        </p:spPr>
      </p:pic>
      <p:pic>
        <p:nvPicPr>
          <p:cNvPr id="1538" name="Google Shape;1538;p102"/>
          <p:cNvPicPr preferRelativeResize="0"/>
          <p:nvPr/>
        </p:nvPicPr>
        <p:blipFill rotWithShape="1">
          <a:blip r:embed="rId3">
            <a:alphaModFix/>
          </a:blip>
          <a:srcRect l="58335" t="-9629" r="18993" b="-6111"/>
          <a:stretch/>
        </p:blipFill>
        <p:spPr>
          <a:xfrm rot="10612294" flipH="1">
            <a:off x="950066" y="7943003"/>
            <a:ext cx="94140" cy="62265"/>
          </a:xfrm>
          <a:prstGeom prst="rect">
            <a:avLst/>
          </a:prstGeom>
          <a:noFill/>
          <a:ln>
            <a:noFill/>
          </a:ln>
        </p:spPr>
      </p:pic>
      <p:sp>
        <p:nvSpPr>
          <p:cNvPr id="1539" name="Google Shape;1539;p102"/>
          <p:cNvSpPr txBox="1"/>
          <p:nvPr/>
        </p:nvSpPr>
        <p:spPr>
          <a:xfrm>
            <a:off x="3286500" y="1139388"/>
            <a:ext cx="5654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a:solidFill>
                  <a:schemeClr val="dk1"/>
                </a:solidFill>
              </a:rPr>
              <a:t>Three mood stabilizers FDA-approved for bipolar </a:t>
            </a:r>
            <a:r>
              <a:rPr lang="en" sz="2400" b="1" u="sng">
                <a:solidFill>
                  <a:schemeClr val="dk1"/>
                </a:solidFill>
              </a:rPr>
              <a:t>mania</a:t>
            </a:r>
            <a:r>
              <a:rPr lang="en" sz="2400">
                <a:solidFill>
                  <a:schemeClr val="dk1"/>
                </a:solidFill>
              </a:rPr>
              <a:t>:</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400">
              <a:solidFill>
                <a:schemeClr val="dk1"/>
              </a:solidFill>
            </a:endParaRPr>
          </a:p>
        </p:txBody>
      </p:sp>
      <p:pic>
        <p:nvPicPr>
          <p:cNvPr id="1540" name="Google Shape;1540;p102" descr="clipped result image"/>
          <p:cNvPicPr preferRelativeResize="0"/>
          <p:nvPr/>
        </p:nvPicPr>
        <p:blipFill rotWithShape="1">
          <a:blip r:embed="rId4">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541" name="Google Shape;1541;p102"/>
          <p:cNvSpPr txBox="1"/>
          <p:nvPr/>
        </p:nvSpPr>
        <p:spPr>
          <a:xfrm>
            <a:off x="400050" y="210575"/>
            <a:ext cx="24717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p103"/>
          <p:cNvSpPr txBox="1"/>
          <p:nvPr/>
        </p:nvSpPr>
        <p:spPr>
          <a:xfrm>
            <a:off x="3362700" y="2084463"/>
            <a:ext cx="5002200" cy="1459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a:t>Lithium </a:t>
            </a:r>
            <a:endParaRPr sz="2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900"/>
              <a:buFont typeface="Arial"/>
              <a:buNone/>
            </a:pPr>
            <a:endParaRPr sz="2400"/>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sp>
        <p:nvSpPr>
          <p:cNvPr id="1547" name="Google Shape;1547;p103"/>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103"/>
          <p:cNvSpPr/>
          <p:nvPr/>
        </p:nvSpPr>
        <p:spPr>
          <a:xfrm rot="-5063038">
            <a:off x="2783722" y="5770574"/>
            <a:ext cx="180868" cy="31442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49" name="Google Shape;1549;p103"/>
          <p:cNvPicPr preferRelativeResize="0"/>
          <p:nvPr/>
        </p:nvPicPr>
        <p:blipFill rotWithShape="1">
          <a:blip r:embed="rId3">
            <a:alphaModFix/>
          </a:blip>
          <a:srcRect l="22577" t="6284" r="59472" b="5818"/>
          <a:stretch/>
        </p:blipFill>
        <p:spPr>
          <a:xfrm rot="-3557404">
            <a:off x="297255" y="7612938"/>
            <a:ext cx="90850" cy="53395"/>
          </a:xfrm>
          <a:prstGeom prst="rect">
            <a:avLst/>
          </a:prstGeom>
          <a:noFill/>
          <a:ln>
            <a:noFill/>
          </a:ln>
        </p:spPr>
      </p:pic>
      <p:pic>
        <p:nvPicPr>
          <p:cNvPr id="1550" name="Google Shape;1550;p103"/>
          <p:cNvPicPr preferRelativeResize="0"/>
          <p:nvPr/>
        </p:nvPicPr>
        <p:blipFill rotWithShape="1">
          <a:blip r:embed="rId3">
            <a:alphaModFix/>
          </a:blip>
          <a:srcRect l="-1051" t="2796" r="77938" b="5821"/>
          <a:stretch/>
        </p:blipFill>
        <p:spPr>
          <a:xfrm rot="10800000">
            <a:off x="765959" y="7596629"/>
            <a:ext cx="96361" cy="54242"/>
          </a:xfrm>
          <a:prstGeom prst="rect">
            <a:avLst/>
          </a:prstGeom>
          <a:noFill/>
          <a:ln>
            <a:noFill/>
          </a:ln>
        </p:spPr>
      </p:pic>
      <p:pic>
        <p:nvPicPr>
          <p:cNvPr id="1551" name="Google Shape;1551;p103"/>
          <p:cNvPicPr preferRelativeResize="0"/>
          <p:nvPr/>
        </p:nvPicPr>
        <p:blipFill rotWithShape="1">
          <a:blip r:embed="rId3">
            <a:alphaModFix/>
          </a:blip>
          <a:srcRect l="50660" t="2796" r="26422" b="-1620"/>
          <a:stretch/>
        </p:blipFill>
        <p:spPr>
          <a:xfrm>
            <a:off x="492928" y="7965121"/>
            <a:ext cx="105131" cy="58555"/>
          </a:xfrm>
          <a:prstGeom prst="rect">
            <a:avLst/>
          </a:prstGeom>
          <a:noFill/>
          <a:ln>
            <a:noFill/>
          </a:ln>
        </p:spPr>
      </p:pic>
      <p:pic>
        <p:nvPicPr>
          <p:cNvPr id="1552" name="Google Shape;1552;p103"/>
          <p:cNvPicPr preferRelativeResize="0"/>
          <p:nvPr/>
        </p:nvPicPr>
        <p:blipFill rotWithShape="1">
          <a:blip r:embed="rId3">
            <a:alphaModFix/>
          </a:blip>
          <a:srcRect l="80983" t="-19990" r="543" b="5822"/>
          <a:stretch/>
        </p:blipFill>
        <p:spPr>
          <a:xfrm rot="-5693703">
            <a:off x="270070" y="7848721"/>
            <a:ext cx="99154" cy="45719"/>
          </a:xfrm>
          <a:prstGeom prst="rect">
            <a:avLst/>
          </a:prstGeom>
          <a:noFill/>
          <a:ln>
            <a:noFill/>
          </a:ln>
        </p:spPr>
      </p:pic>
      <p:pic>
        <p:nvPicPr>
          <p:cNvPr id="1553" name="Google Shape;1553;p103"/>
          <p:cNvPicPr preferRelativeResize="0"/>
          <p:nvPr/>
        </p:nvPicPr>
        <p:blipFill rotWithShape="1">
          <a:blip r:embed="rId3">
            <a:alphaModFix/>
          </a:blip>
          <a:srcRect l="58335" t="-9629" r="18993" b="-6111"/>
          <a:stretch/>
        </p:blipFill>
        <p:spPr>
          <a:xfrm rot="10612294" flipH="1">
            <a:off x="950066" y="7943003"/>
            <a:ext cx="94140" cy="62265"/>
          </a:xfrm>
          <a:prstGeom prst="rect">
            <a:avLst/>
          </a:prstGeom>
          <a:noFill/>
          <a:ln>
            <a:noFill/>
          </a:ln>
        </p:spPr>
      </p:pic>
      <p:sp>
        <p:nvSpPr>
          <p:cNvPr id="1554" name="Google Shape;1554;p103"/>
          <p:cNvSpPr txBox="1"/>
          <p:nvPr/>
        </p:nvSpPr>
        <p:spPr>
          <a:xfrm>
            <a:off x="3286500" y="1139388"/>
            <a:ext cx="5654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a:solidFill>
                  <a:schemeClr val="dk1"/>
                </a:solidFill>
              </a:rPr>
              <a:t>Three mood stabilizers FDA-approved for bipolar mania:</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400">
              <a:solidFill>
                <a:schemeClr val="dk1"/>
              </a:solidFill>
            </a:endParaRPr>
          </a:p>
        </p:txBody>
      </p:sp>
      <p:pic>
        <p:nvPicPr>
          <p:cNvPr id="1555" name="Google Shape;1555;p103" descr="clipped result image"/>
          <p:cNvPicPr preferRelativeResize="0"/>
          <p:nvPr/>
        </p:nvPicPr>
        <p:blipFill rotWithShape="1">
          <a:blip r:embed="rId4">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556" name="Google Shape;1556;p103"/>
          <p:cNvSpPr txBox="1"/>
          <p:nvPr/>
        </p:nvSpPr>
        <p:spPr>
          <a:xfrm>
            <a:off x="400050" y="210575"/>
            <a:ext cx="24717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48"/>
          <p:cNvPicPr preferRelativeResize="0"/>
          <p:nvPr/>
        </p:nvPicPr>
        <p:blipFill rotWithShape="1">
          <a:blip r:embed="rId3">
            <a:alphaModFix/>
          </a:blip>
          <a:srcRect t="10650"/>
          <a:stretch/>
        </p:blipFill>
        <p:spPr>
          <a:xfrm>
            <a:off x="352625" y="977844"/>
            <a:ext cx="4261250" cy="3973525"/>
          </a:xfrm>
          <a:prstGeom prst="rect">
            <a:avLst/>
          </a:prstGeom>
          <a:noFill/>
          <a:ln>
            <a:noFill/>
          </a:ln>
        </p:spPr>
      </p:pic>
      <p:pic>
        <p:nvPicPr>
          <p:cNvPr id="275" name="Google Shape;275;p48"/>
          <p:cNvPicPr preferRelativeResize="0"/>
          <p:nvPr/>
        </p:nvPicPr>
        <p:blipFill rotWithShape="1">
          <a:blip r:embed="rId4">
            <a:alphaModFix/>
          </a:blip>
          <a:srcRect t="12945"/>
          <a:stretch/>
        </p:blipFill>
        <p:spPr>
          <a:xfrm>
            <a:off x="4790126" y="993743"/>
            <a:ext cx="4050426" cy="3038925"/>
          </a:xfrm>
          <a:prstGeom prst="rect">
            <a:avLst/>
          </a:prstGeom>
          <a:noFill/>
          <a:ln>
            <a:noFill/>
          </a:ln>
        </p:spPr>
      </p:pic>
      <p:sp>
        <p:nvSpPr>
          <p:cNvPr id="276" name="Google Shape;276;p48"/>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8"/>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Neuroscience-based Nomenclature</a:t>
            </a:r>
            <a:endParaRPr sz="2400">
              <a:solidFill>
                <a:srgbClr val="3D85C6"/>
              </a:solidFill>
            </a:endParaRPr>
          </a:p>
        </p:txBody>
      </p:sp>
      <p:sp>
        <p:nvSpPr>
          <p:cNvPr id="278" name="Google Shape;278;p48"/>
          <p:cNvSpPr/>
          <p:nvPr/>
        </p:nvSpPr>
        <p:spPr>
          <a:xfrm>
            <a:off x="424175" y="2289700"/>
            <a:ext cx="1343700" cy="3735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8"/>
          <p:cNvSpPr txBox="1"/>
          <p:nvPr/>
        </p:nvSpPr>
        <p:spPr>
          <a:xfrm>
            <a:off x="1704550" y="2284000"/>
            <a:ext cx="6621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the brain’s </a:t>
            </a:r>
            <a:r>
              <a:rPr lang="en" sz="1200" b="1">
                <a:solidFill>
                  <a:schemeClr val="dk1"/>
                </a:solidFill>
              </a:rPr>
              <a:t>excitatory</a:t>
            </a:r>
            <a:r>
              <a:rPr lang="en" sz="1200">
                <a:solidFill>
                  <a:schemeClr val="dk1"/>
                </a:solidFill>
              </a:rPr>
              <a:t> neurotransmitter</a:t>
            </a:r>
            <a:endParaRPr sz="1200">
              <a:solidFill>
                <a:schemeClr val="dk1"/>
              </a:solidFill>
            </a:endParaRPr>
          </a:p>
        </p:txBody>
      </p:sp>
      <p:sp>
        <p:nvSpPr>
          <p:cNvPr id="280" name="Google Shape;280;p48"/>
          <p:cNvSpPr txBox="1"/>
          <p:nvPr/>
        </p:nvSpPr>
        <p:spPr>
          <a:xfrm>
            <a:off x="6778564" y="1600945"/>
            <a:ext cx="761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lithium</a:t>
            </a:r>
            <a:endParaRPr sz="1200">
              <a:solidFill>
                <a:schemeClr val="dk1"/>
              </a:solidFill>
            </a:endParaRPr>
          </a:p>
        </p:txBody>
      </p:sp>
      <p:sp>
        <p:nvSpPr>
          <p:cNvPr id="281" name="Google Shape;281;p48"/>
          <p:cNvSpPr/>
          <p:nvPr/>
        </p:nvSpPr>
        <p:spPr>
          <a:xfrm>
            <a:off x="4926661" y="1632686"/>
            <a:ext cx="1868400" cy="3192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8"/>
          <p:cNvSpPr/>
          <p:nvPr/>
        </p:nvSpPr>
        <p:spPr>
          <a:xfrm>
            <a:off x="4926661" y="1904000"/>
            <a:ext cx="1868400" cy="3192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8"/>
          <p:cNvSpPr txBox="1"/>
          <p:nvPr/>
        </p:nvSpPr>
        <p:spPr>
          <a:xfrm>
            <a:off x="6798664" y="1885647"/>
            <a:ext cx="2008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antiepileptic drugs (AEDs)</a:t>
            </a:r>
            <a:endParaRPr sz="1200">
              <a:solidFill>
                <a:schemeClr val="dk1"/>
              </a:solidFill>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104"/>
          <p:cNvSpPr txBox="1"/>
          <p:nvPr/>
        </p:nvSpPr>
        <p:spPr>
          <a:xfrm>
            <a:off x="3362700" y="2084463"/>
            <a:ext cx="5002200" cy="1459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a:t>Lithium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a:t>Valproate</a:t>
            </a:r>
            <a:endParaRPr sz="2400"/>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sp>
        <p:nvSpPr>
          <p:cNvPr id="1562" name="Google Shape;1562;p104"/>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104"/>
          <p:cNvSpPr/>
          <p:nvPr/>
        </p:nvSpPr>
        <p:spPr>
          <a:xfrm rot="-5063038">
            <a:off x="2783722" y="5770574"/>
            <a:ext cx="180868" cy="31442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64" name="Google Shape;1564;p104"/>
          <p:cNvPicPr preferRelativeResize="0"/>
          <p:nvPr/>
        </p:nvPicPr>
        <p:blipFill rotWithShape="1">
          <a:blip r:embed="rId3">
            <a:alphaModFix/>
          </a:blip>
          <a:srcRect l="22577" t="6284" r="59472" b="5818"/>
          <a:stretch/>
        </p:blipFill>
        <p:spPr>
          <a:xfrm rot="-3557404">
            <a:off x="297255" y="7612938"/>
            <a:ext cx="90850" cy="53395"/>
          </a:xfrm>
          <a:prstGeom prst="rect">
            <a:avLst/>
          </a:prstGeom>
          <a:noFill/>
          <a:ln>
            <a:noFill/>
          </a:ln>
        </p:spPr>
      </p:pic>
      <p:pic>
        <p:nvPicPr>
          <p:cNvPr id="1565" name="Google Shape;1565;p104"/>
          <p:cNvPicPr preferRelativeResize="0"/>
          <p:nvPr/>
        </p:nvPicPr>
        <p:blipFill rotWithShape="1">
          <a:blip r:embed="rId3">
            <a:alphaModFix/>
          </a:blip>
          <a:srcRect l="-1051" t="2796" r="77938" b="5821"/>
          <a:stretch/>
        </p:blipFill>
        <p:spPr>
          <a:xfrm rot="10800000">
            <a:off x="765959" y="7596629"/>
            <a:ext cx="96361" cy="54242"/>
          </a:xfrm>
          <a:prstGeom prst="rect">
            <a:avLst/>
          </a:prstGeom>
          <a:noFill/>
          <a:ln>
            <a:noFill/>
          </a:ln>
        </p:spPr>
      </p:pic>
      <p:pic>
        <p:nvPicPr>
          <p:cNvPr id="1566" name="Google Shape;1566;p104"/>
          <p:cNvPicPr preferRelativeResize="0"/>
          <p:nvPr/>
        </p:nvPicPr>
        <p:blipFill rotWithShape="1">
          <a:blip r:embed="rId3">
            <a:alphaModFix/>
          </a:blip>
          <a:srcRect l="50660" t="2796" r="26422" b="-1620"/>
          <a:stretch/>
        </p:blipFill>
        <p:spPr>
          <a:xfrm>
            <a:off x="492928" y="7965121"/>
            <a:ext cx="105131" cy="58555"/>
          </a:xfrm>
          <a:prstGeom prst="rect">
            <a:avLst/>
          </a:prstGeom>
          <a:noFill/>
          <a:ln>
            <a:noFill/>
          </a:ln>
        </p:spPr>
      </p:pic>
      <p:pic>
        <p:nvPicPr>
          <p:cNvPr id="1567" name="Google Shape;1567;p104"/>
          <p:cNvPicPr preferRelativeResize="0"/>
          <p:nvPr/>
        </p:nvPicPr>
        <p:blipFill rotWithShape="1">
          <a:blip r:embed="rId3">
            <a:alphaModFix/>
          </a:blip>
          <a:srcRect l="80983" t="-19990" r="543" b="5822"/>
          <a:stretch/>
        </p:blipFill>
        <p:spPr>
          <a:xfrm rot="-5693703">
            <a:off x="270070" y="7848721"/>
            <a:ext cx="99154" cy="45719"/>
          </a:xfrm>
          <a:prstGeom prst="rect">
            <a:avLst/>
          </a:prstGeom>
          <a:noFill/>
          <a:ln>
            <a:noFill/>
          </a:ln>
        </p:spPr>
      </p:pic>
      <p:pic>
        <p:nvPicPr>
          <p:cNvPr id="1568" name="Google Shape;1568;p104"/>
          <p:cNvPicPr preferRelativeResize="0"/>
          <p:nvPr/>
        </p:nvPicPr>
        <p:blipFill rotWithShape="1">
          <a:blip r:embed="rId3">
            <a:alphaModFix/>
          </a:blip>
          <a:srcRect l="58335" t="-9629" r="18993" b="-6111"/>
          <a:stretch/>
        </p:blipFill>
        <p:spPr>
          <a:xfrm rot="10612294" flipH="1">
            <a:off x="950066" y="7943003"/>
            <a:ext cx="94140" cy="62265"/>
          </a:xfrm>
          <a:prstGeom prst="rect">
            <a:avLst/>
          </a:prstGeom>
          <a:noFill/>
          <a:ln>
            <a:noFill/>
          </a:ln>
        </p:spPr>
      </p:pic>
      <p:sp>
        <p:nvSpPr>
          <p:cNvPr id="1569" name="Google Shape;1569;p104"/>
          <p:cNvSpPr txBox="1"/>
          <p:nvPr/>
        </p:nvSpPr>
        <p:spPr>
          <a:xfrm>
            <a:off x="3286500" y="1139388"/>
            <a:ext cx="5654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a:solidFill>
                  <a:schemeClr val="dk1"/>
                </a:solidFill>
              </a:rPr>
              <a:t>Three mood stabilizers FDA-approved for bipolar mania:</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400">
              <a:solidFill>
                <a:schemeClr val="dk1"/>
              </a:solidFill>
            </a:endParaRPr>
          </a:p>
        </p:txBody>
      </p:sp>
      <p:pic>
        <p:nvPicPr>
          <p:cNvPr id="1570" name="Google Shape;1570;p104" descr="clipped result image"/>
          <p:cNvPicPr preferRelativeResize="0"/>
          <p:nvPr/>
        </p:nvPicPr>
        <p:blipFill rotWithShape="1">
          <a:blip r:embed="rId4">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571" name="Google Shape;1571;p104"/>
          <p:cNvSpPr txBox="1"/>
          <p:nvPr/>
        </p:nvSpPr>
        <p:spPr>
          <a:xfrm>
            <a:off x="400050" y="210575"/>
            <a:ext cx="24717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105"/>
          <p:cNvSpPr txBox="1"/>
          <p:nvPr/>
        </p:nvSpPr>
        <p:spPr>
          <a:xfrm>
            <a:off x="3362700" y="2084463"/>
            <a:ext cx="5002200" cy="1459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a:t>Lithium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a:t>Valproate</a:t>
            </a:r>
            <a:endParaRPr sz="2400"/>
          </a:p>
          <a:p>
            <a:pPr marL="0" marR="0" lvl="0" indent="0" algn="l" rtl="0">
              <a:lnSpc>
                <a:spcPct val="100000"/>
              </a:lnSpc>
              <a:spcBef>
                <a:spcPts val="0"/>
              </a:spcBef>
              <a:spcAft>
                <a:spcPts val="0"/>
              </a:spcAft>
              <a:buClr>
                <a:srgbClr val="000000"/>
              </a:buClr>
              <a:buSzPts val="900"/>
              <a:buFont typeface="Arial"/>
              <a:buNone/>
            </a:pPr>
            <a:endParaRPr sz="500"/>
          </a:p>
          <a:p>
            <a:pPr marL="0" lvl="0" indent="0" algn="l" rtl="0">
              <a:spcBef>
                <a:spcPts val="0"/>
              </a:spcBef>
              <a:spcAft>
                <a:spcPts val="0"/>
              </a:spcAft>
              <a:buClr>
                <a:schemeClr val="dk1"/>
              </a:buClr>
              <a:buSzPts val="900"/>
              <a:buFont typeface="Arial"/>
              <a:buNone/>
            </a:pPr>
            <a:r>
              <a:rPr lang="en" sz="2400">
                <a:solidFill>
                  <a:schemeClr val="dk1"/>
                </a:solidFill>
              </a:rPr>
              <a:t> ❖  Carbamazepine</a:t>
            </a:r>
            <a:endParaRPr sz="2400" b="0" i="0" u="none" strike="noStrike" cap="none">
              <a:solidFill>
                <a:srgbClr val="000000"/>
              </a:solidFill>
              <a:latin typeface="Arial"/>
              <a:ea typeface="Arial"/>
              <a:cs typeface="Arial"/>
              <a:sym typeface="Arial"/>
            </a:endParaRPr>
          </a:p>
        </p:txBody>
      </p:sp>
      <p:sp>
        <p:nvSpPr>
          <p:cNvPr id="1577" name="Google Shape;1577;p105"/>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105"/>
          <p:cNvSpPr/>
          <p:nvPr/>
        </p:nvSpPr>
        <p:spPr>
          <a:xfrm rot="-5063038">
            <a:off x="2783722" y="5770574"/>
            <a:ext cx="180868" cy="31442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79" name="Google Shape;1579;p105"/>
          <p:cNvPicPr preferRelativeResize="0"/>
          <p:nvPr/>
        </p:nvPicPr>
        <p:blipFill rotWithShape="1">
          <a:blip r:embed="rId3">
            <a:alphaModFix/>
          </a:blip>
          <a:srcRect l="22577" t="6284" r="59472" b="5818"/>
          <a:stretch/>
        </p:blipFill>
        <p:spPr>
          <a:xfrm rot="-3557404">
            <a:off x="297255" y="7612938"/>
            <a:ext cx="90850" cy="53395"/>
          </a:xfrm>
          <a:prstGeom prst="rect">
            <a:avLst/>
          </a:prstGeom>
          <a:noFill/>
          <a:ln>
            <a:noFill/>
          </a:ln>
        </p:spPr>
      </p:pic>
      <p:pic>
        <p:nvPicPr>
          <p:cNvPr id="1580" name="Google Shape;1580;p105"/>
          <p:cNvPicPr preferRelativeResize="0"/>
          <p:nvPr/>
        </p:nvPicPr>
        <p:blipFill rotWithShape="1">
          <a:blip r:embed="rId3">
            <a:alphaModFix/>
          </a:blip>
          <a:srcRect l="-1051" t="2796" r="77938" b="5821"/>
          <a:stretch/>
        </p:blipFill>
        <p:spPr>
          <a:xfrm rot="10800000">
            <a:off x="765959" y="7596629"/>
            <a:ext cx="96361" cy="54242"/>
          </a:xfrm>
          <a:prstGeom prst="rect">
            <a:avLst/>
          </a:prstGeom>
          <a:noFill/>
          <a:ln>
            <a:noFill/>
          </a:ln>
        </p:spPr>
      </p:pic>
      <p:pic>
        <p:nvPicPr>
          <p:cNvPr id="1581" name="Google Shape;1581;p105"/>
          <p:cNvPicPr preferRelativeResize="0"/>
          <p:nvPr/>
        </p:nvPicPr>
        <p:blipFill rotWithShape="1">
          <a:blip r:embed="rId3">
            <a:alphaModFix/>
          </a:blip>
          <a:srcRect l="50660" t="2796" r="26422" b="-1620"/>
          <a:stretch/>
        </p:blipFill>
        <p:spPr>
          <a:xfrm>
            <a:off x="492928" y="7965121"/>
            <a:ext cx="105131" cy="58555"/>
          </a:xfrm>
          <a:prstGeom prst="rect">
            <a:avLst/>
          </a:prstGeom>
          <a:noFill/>
          <a:ln>
            <a:noFill/>
          </a:ln>
        </p:spPr>
      </p:pic>
      <p:pic>
        <p:nvPicPr>
          <p:cNvPr id="1582" name="Google Shape;1582;p105"/>
          <p:cNvPicPr preferRelativeResize="0"/>
          <p:nvPr/>
        </p:nvPicPr>
        <p:blipFill rotWithShape="1">
          <a:blip r:embed="rId3">
            <a:alphaModFix/>
          </a:blip>
          <a:srcRect l="80983" t="-19990" r="543" b="5822"/>
          <a:stretch/>
        </p:blipFill>
        <p:spPr>
          <a:xfrm rot="-5693703">
            <a:off x="270070" y="7848721"/>
            <a:ext cx="99154" cy="45719"/>
          </a:xfrm>
          <a:prstGeom prst="rect">
            <a:avLst/>
          </a:prstGeom>
          <a:noFill/>
          <a:ln>
            <a:noFill/>
          </a:ln>
        </p:spPr>
      </p:pic>
      <p:pic>
        <p:nvPicPr>
          <p:cNvPr id="1583" name="Google Shape;1583;p105"/>
          <p:cNvPicPr preferRelativeResize="0"/>
          <p:nvPr/>
        </p:nvPicPr>
        <p:blipFill rotWithShape="1">
          <a:blip r:embed="rId3">
            <a:alphaModFix/>
          </a:blip>
          <a:srcRect l="58335" t="-9629" r="18993" b="-6111"/>
          <a:stretch/>
        </p:blipFill>
        <p:spPr>
          <a:xfrm rot="10612294" flipH="1">
            <a:off x="950066" y="7943003"/>
            <a:ext cx="94140" cy="62265"/>
          </a:xfrm>
          <a:prstGeom prst="rect">
            <a:avLst/>
          </a:prstGeom>
          <a:noFill/>
          <a:ln>
            <a:noFill/>
          </a:ln>
        </p:spPr>
      </p:pic>
      <p:sp>
        <p:nvSpPr>
          <p:cNvPr id="1584" name="Google Shape;1584;p105"/>
          <p:cNvSpPr txBox="1"/>
          <p:nvPr/>
        </p:nvSpPr>
        <p:spPr>
          <a:xfrm>
            <a:off x="3286500" y="1139388"/>
            <a:ext cx="5654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a:solidFill>
                  <a:schemeClr val="dk1"/>
                </a:solidFill>
              </a:rPr>
              <a:t>Three mood stabilizers FDA-approved for bipolar mania:</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400">
              <a:solidFill>
                <a:schemeClr val="dk1"/>
              </a:solidFill>
            </a:endParaRPr>
          </a:p>
        </p:txBody>
      </p:sp>
      <p:pic>
        <p:nvPicPr>
          <p:cNvPr id="1585" name="Google Shape;1585;p105" descr="clipped result image"/>
          <p:cNvPicPr preferRelativeResize="0"/>
          <p:nvPr/>
        </p:nvPicPr>
        <p:blipFill rotWithShape="1">
          <a:blip r:embed="rId4">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586" name="Google Shape;1586;p105"/>
          <p:cNvSpPr txBox="1"/>
          <p:nvPr/>
        </p:nvSpPr>
        <p:spPr>
          <a:xfrm>
            <a:off x="400050" y="210575"/>
            <a:ext cx="24717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pic>
        <p:nvPicPr>
          <p:cNvPr id="1587" name="Google Shape;1587;p105" descr="Resultado de imagen para tiger"/>
          <p:cNvPicPr preferRelativeResize="0"/>
          <p:nvPr/>
        </p:nvPicPr>
        <p:blipFill rotWithShape="1">
          <a:blip r:embed="rId5">
            <a:alphaModFix/>
          </a:blip>
          <a:srcRect/>
          <a:stretch/>
        </p:blipFill>
        <p:spPr>
          <a:xfrm rot="-31563" flipH="1">
            <a:off x="3473728" y="3041534"/>
            <a:ext cx="457099" cy="448822"/>
          </a:xfrm>
          <a:prstGeom prst="rect">
            <a:avLst/>
          </a:prstGeom>
          <a:noFill/>
          <a:ln>
            <a:noFill/>
          </a:ln>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2" name="Google Shape;1592;p106"/>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p106"/>
          <p:cNvSpPr/>
          <p:nvPr/>
        </p:nvSpPr>
        <p:spPr>
          <a:xfrm rot="-5063038">
            <a:off x="2783722" y="5770574"/>
            <a:ext cx="180868" cy="31442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94" name="Google Shape;1594;p106"/>
          <p:cNvPicPr preferRelativeResize="0"/>
          <p:nvPr/>
        </p:nvPicPr>
        <p:blipFill rotWithShape="1">
          <a:blip r:embed="rId3">
            <a:alphaModFix/>
          </a:blip>
          <a:srcRect l="22577" t="6284" r="59472" b="5818"/>
          <a:stretch/>
        </p:blipFill>
        <p:spPr>
          <a:xfrm rot="-3557404">
            <a:off x="297255" y="7612938"/>
            <a:ext cx="90850" cy="53395"/>
          </a:xfrm>
          <a:prstGeom prst="rect">
            <a:avLst/>
          </a:prstGeom>
          <a:noFill/>
          <a:ln>
            <a:noFill/>
          </a:ln>
        </p:spPr>
      </p:pic>
      <p:pic>
        <p:nvPicPr>
          <p:cNvPr id="1595" name="Google Shape;1595;p106"/>
          <p:cNvPicPr preferRelativeResize="0"/>
          <p:nvPr/>
        </p:nvPicPr>
        <p:blipFill rotWithShape="1">
          <a:blip r:embed="rId3">
            <a:alphaModFix/>
          </a:blip>
          <a:srcRect l="-1051" t="2796" r="77938" b="5821"/>
          <a:stretch/>
        </p:blipFill>
        <p:spPr>
          <a:xfrm rot="10800000">
            <a:off x="765959" y="7596629"/>
            <a:ext cx="96361" cy="54242"/>
          </a:xfrm>
          <a:prstGeom prst="rect">
            <a:avLst/>
          </a:prstGeom>
          <a:noFill/>
          <a:ln>
            <a:noFill/>
          </a:ln>
        </p:spPr>
      </p:pic>
      <p:pic>
        <p:nvPicPr>
          <p:cNvPr id="1596" name="Google Shape;1596;p106"/>
          <p:cNvPicPr preferRelativeResize="0"/>
          <p:nvPr/>
        </p:nvPicPr>
        <p:blipFill rotWithShape="1">
          <a:blip r:embed="rId3">
            <a:alphaModFix/>
          </a:blip>
          <a:srcRect l="50660" t="2796" r="26422" b="-1620"/>
          <a:stretch/>
        </p:blipFill>
        <p:spPr>
          <a:xfrm>
            <a:off x="492928" y="7965121"/>
            <a:ext cx="105131" cy="58555"/>
          </a:xfrm>
          <a:prstGeom prst="rect">
            <a:avLst/>
          </a:prstGeom>
          <a:noFill/>
          <a:ln>
            <a:noFill/>
          </a:ln>
        </p:spPr>
      </p:pic>
      <p:pic>
        <p:nvPicPr>
          <p:cNvPr id="1597" name="Google Shape;1597;p106"/>
          <p:cNvPicPr preferRelativeResize="0"/>
          <p:nvPr/>
        </p:nvPicPr>
        <p:blipFill rotWithShape="1">
          <a:blip r:embed="rId3">
            <a:alphaModFix/>
          </a:blip>
          <a:srcRect l="80983" t="-19990" r="543" b="5822"/>
          <a:stretch/>
        </p:blipFill>
        <p:spPr>
          <a:xfrm rot="-5693703">
            <a:off x="270070" y="7848721"/>
            <a:ext cx="99154" cy="45719"/>
          </a:xfrm>
          <a:prstGeom prst="rect">
            <a:avLst/>
          </a:prstGeom>
          <a:noFill/>
          <a:ln>
            <a:noFill/>
          </a:ln>
        </p:spPr>
      </p:pic>
      <p:pic>
        <p:nvPicPr>
          <p:cNvPr id="1598" name="Google Shape;1598;p106"/>
          <p:cNvPicPr preferRelativeResize="0"/>
          <p:nvPr/>
        </p:nvPicPr>
        <p:blipFill rotWithShape="1">
          <a:blip r:embed="rId3">
            <a:alphaModFix/>
          </a:blip>
          <a:srcRect l="58335" t="-9629" r="18993" b="-6111"/>
          <a:stretch/>
        </p:blipFill>
        <p:spPr>
          <a:xfrm rot="10612294" flipH="1">
            <a:off x="950066" y="7943003"/>
            <a:ext cx="94140" cy="62265"/>
          </a:xfrm>
          <a:prstGeom prst="rect">
            <a:avLst/>
          </a:prstGeom>
          <a:noFill/>
          <a:ln>
            <a:noFill/>
          </a:ln>
        </p:spPr>
      </p:pic>
      <p:sp>
        <p:nvSpPr>
          <p:cNvPr id="1599" name="Google Shape;1599;p106"/>
          <p:cNvSpPr txBox="1"/>
          <p:nvPr/>
        </p:nvSpPr>
        <p:spPr>
          <a:xfrm>
            <a:off x="3286500" y="1139388"/>
            <a:ext cx="5654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400">
                <a:solidFill>
                  <a:schemeClr val="dk1"/>
                </a:solidFill>
              </a:rPr>
              <a:t>Advantages over valproate and lithium: </a:t>
            </a:r>
            <a:endParaRPr sz="2900"/>
          </a:p>
        </p:txBody>
      </p:sp>
      <p:pic>
        <p:nvPicPr>
          <p:cNvPr id="1600" name="Google Shape;1600;p106" descr="clipped result image"/>
          <p:cNvPicPr preferRelativeResize="0"/>
          <p:nvPr/>
        </p:nvPicPr>
        <p:blipFill rotWithShape="1">
          <a:blip r:embed="rId4">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601" name="Google Shape;1601;p106"/>
          <p:cNvSpPr txBox="1"/>
          <p:nvPr/>
        </p:nvSpPr>
        <p:spPr>
          <a:xfrm>
            <a:off x="400050" y="210575"/>
            <a:ext cx="24717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07"/>
          <p:cNvSpPr txBox="1"/>
          <p:nvPr/>
        </p:nvSpPr>
        <p:spPr>
          <a:xfrm>
            <a:off x="3362700" y="1627213"/>
            <a:ext cx="50022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a:t>No weight gain</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sp>
        <p:nvSpPr>
          <p:cNvPr id="1607" name="Google Shape;1607;p107"/>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107"/>
          <p:cNvSpPr/>
          <p:nvPr/>
        </p:nvSpPr>
        <p:spPr>
          <a:xfrm rot="-5063038">
            <a:off x="2783722" y="5770574"/>
            <a:ext cx="180868" cy="31442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09" name="Google Shape;1609;p107"/>
          <p:cNvPicPr preferRelativeResize="0"/>
          <p:nvPr/>
        </p:nvPicPr>
        <p:blipFill rotWithShape="1">
          <a:blip r:embed="rId3">
            <a:alphaModFix/>
          </a:blip>
          <a:srcRect l="22577" t="6284" r="59472" b="5818"/>
          <a:stretch/>
        </p:blipFill>
        <p:spPr>
          <a:xfrm rot="-3557404">
            <a:off x="297255" y="7612938"/>
            <a:ext cx="90850" cy="53395"/>
          </a:xfrm>
          <a:prstGeom prst="rect">
            <a:avLst/>
          </a:prstGeom>
          <a:noFill/>
          <a:ln>
            <a:noFill/>
          </a:ln>
        </p:spPr>
      </p:pic>
      <p:pic>
        <p:nvPicPr>
          <p:cNvPr id="1610" name="Google Shape;1610;p107"/>
          <p:cNvPicPr preferRelativeResize="0"/>
          <p:nvPr/>
        </p:nvPicPr>
        <p:blipFill rotWithShape="1">
          <a:blip r:embed="rId3">
            <a:alphaModFix/>
          </a:blip>
          <a:srcRect l="-1051" t="2796" r="77938" b="5821"/>
          <a:stretch/>
        </p:blipFill>
        <p:spPr>
          <a:xfrm rot="10800000">
            <a:off x="765959" y="7596629"/>
            <a:ext cx="96361" cy="54242"/>
          </a:xfrm>
          <a:prstGeom prst="rect">
            <a:avLst/>
          </a:prstGeom>
          <a:noFill/>
          <a:ln>
            <a:noFill/>
          </a:ln>
        </p:spPr>
      </p:pic>
      <p:pic>
        <p:nvPicPr>
          <p:cNvPr id="1611" name="Google Shape;1611;p107"/>
          <p:cNvPicPr preferRelativeResize="0"/>
          <p:nvPr/>
        </p:nvPicPr>
        <p:blipFill rotWithShape="1">
          <a:blip r:embed="rId3">
            <a:alphaModFix/>
          </a:blip>
          <a:srcRect l="50660" t="2796" r="26422" b="-1620"/>
          <a:stretch/>
        </p:blipFill>
        <p:spPr>
          <a:xfrm>
            <a:off x="492928" y="7965121"/>
            <a:ext cx="105131" cy="58555"/>
          </a:xfrm>
          <a:prstGeom prst="rect">
            <a:avLst/>
          </a:prstGeom>
          <a:noFill/>
          <a:ln>
            <a:noFill/>
          </a:ln>
        </p:spPr>
      </p:pic>
      <p:pic>
        <p:nvPicPr>
          <p:cNvPr id="1612" name="Google Shape;1612;p107"/>
          <p:cNvPicPr preferRelativeResize="0"/>
          <p:nvPr/>
        </p:nvPicPr>
        <p:blipFill rotWithShape="1">
          <a:blip r:embed="rId3">
            <a:alphaModFix/>
          </a:blip>
          <a:srcRect l="80983" t="-19990" r="543" b="5822"/>
          <a:stretch/>
        </p:blipFill>
        <p:spPr>
          <a:xfrm rot="-5693703">
            <a:off x="270070" y="7848721"/>
            <a:ext cx="99154" cy="45719"/>
          </a:xfrm>
          <a:prstGeom prst="rect">
            <a:avLst/>
          </a:prstGeom>
          <a:noFill/>
          <a:ln>
            <a:noFill/>
          </a:ln>
        </p:spPr>
      </p:pic>
      <p:pic>
        <p:nvPicPr>
          <p:cNvPr id="1613" name="Google Shape;1613;p107"/>
          <p:cNvPicPr preferRelativeResize="0"/>
          <p:nvPr/>
        </p:nvPicPr>
        <p:blipFill rotWithShape="1">
          <a:blip r:embed="rId3">
            <a:alphaModFix/>
          </a:blip>
          <a:srcRect l="58335" t="-9629" r="18993" b="-6111"/>
          <a:stretch/>
        </p:blipFill>
        <p:spPr>
          <a:xfrm rot="10612294" flipH="1">
            <a:off x="950066" y="7943003"/>
            <a:ext cx="94140" cy="62265"/>
          </a:xfrm>
          <a:prstGeom prst="rect">
            <a:avLst/>
          </a:prstGeom>
          <a:noFill/>
          <a:ln>
            <a:noFill/>
          </a:ln>
        </p:spPr>
      </p:pic>
      <p:sp>
        <p:nvSpPr>
          <p:cNvPr id="1614" name="Google Shape;1614;p107"/>
          <p:cNvSpPr txBox="1"/>
          <p:nvPr/>
        </p:nvSpPr>
        <p:spPr>
          <a:xfrm>
            <a:off x="3286500" y="1139388"/>
            <a:ext cx="5654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400">
                <a:solidFill>
                  <a:schemeClr val="dk1"/>
                </a:solidFill>
              </a:rPr>
              <a:t>Advantages over valproate and lithium: </a:t>
            </a:r>
            <a:endParaRPr sz="2900"/>
          </a:p>
        </p:txBody>
      </p:sp>
      <p:pic>
        <p:nvPicPr>
          <p:cNvPr id="1615" name="Google Shape;1615;p107" descr="clipped result image"/>
          <p:cNvPicPr preferRelativeResize="0"/>
          <p:nvPr/>
        </p:nvPicPr>
        <p:blipFill rotWithShape="1">
          <a:blip r:embed="rId4">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616" name="Google Shape;1616;p107"/>
          <p:cNvSpPr txBox="1"/>
          <p:nvPr/>
        </p:nvSpPr>
        <p:spPr>
          <a:xfrm>
            <a:off x="400050" y="210575"/>
            <a:ext cx="24717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108"/>
          <p:cNvSpPr txBox="1"/>
          <p:nvPr/>
        </p:nvSpPr>
        <p:spPr>
          <a:xfrm>
            <a:off x="3362700" y="1627225"/>
            <a:ext cx="56541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a:t>No weight gain</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a:t>No tremor</a:t>
            </a:r>
            <a:endParaRPr sz="2400"/>
          </a:p>
          <a:p>
            <a:pPr marL="0" lvl="0" indent="0" algn="l" rtl="0">
              <a:lnSpc>
                <a:spcPct val="115000"/>
              </a:lnSpc>
              <a:spcBef>
                <a:spcPts val="0"/>
              </a:spcBef>
              <a:spcAft>
                <a:spcPts val="0"/>
              </a:spcAft>
              <a:buClr>
                <a:schemeClr val="dk1"/>
              </a:buClr>
              <a:buSzPts val="900"/>
              <a:buFont typeface="Arial"/>
              <a:buNone/>
            </a:pPr>
            <a:endParaRPr sz="2400"/>
          </a:p>
          <a:p>
            <a:pPr marL="0" marR="0" lvl="0" indent="0" algn="l" rtl="0">
              <a:lnSpc>
                <a:spcPct val="115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sp>
        <p:nvSpPr>
          <p:cNvPr id="1622" name="Google Shape;1622;p108"/>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3" name="Google Shape;1623;p108"/>
          <p:cNvSpPr/>
          <p:nvPr/>
        </p:nvSpPr>
        <p:spPr>
          <a:xfrm rot="-5063038">
            <a:off x="2783722" y="5770574"/>
            <a:ext cx="180868" cy="31442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24" name="Google Shape;1624;p108"/>
          <p:cNvPicPr preferRelativeResize="0"/>
          <p:nvPr/>
        </p:nvPicPr>
        <p:blipFill rotWithShape="1">
          <a:blip r:embed="rId3">
            <a:alphaModFix/>
          </a:blip>
          <a:srcRect l="22577" t="6284" r="59472" b="5818"/>
          <a:stretch/>
        </p:blipFill>
        <p:spPr>
          <a:xfrm rot="-3557404">
            <a:off x="297255" y="7612938"/>
            <a:ext cx="90850" cy="53395"/>
          </a:xfrm>
          <a:prstGeom prst="rect">
            <a:avLst/>
          </a:prstGeom>
          <a:noFill/>
          <a:ln>
            <a:noFill/>
          </a:ln>
        </p:spPr>
      </p:pic>
      <p:pic>
        <p:nvPicPr>
          <p:cNvPr id="1625" name="Google Shape;1625;p108"/>
          <p:cNvPicPr preferRelativeResize="0"/>
          <p:nvPr/>
        </p:nvPicPr>
        <p:blipFill rotWithShape="1">
          <a:blip r:embed="rId3">
            <a:alphaModFix/>
          </a:blip>
          <a:srcRect l="-1051" t="2796" r="77938" b="5821"/>
          <a:stretch/>
        </p:blipFill>
        <p:spPr>
          <a:xfrm rot="10800000">
            <a:off x="765959" y="7596629"/>
            <a:ext cx="96361" cy="54242"/>
          </a:xfrm>
          <a:prstGeom prst="rect">
            <a:avLst/>
          </a:prstGeom>
          <a:noFill/>
          <a:ln>
            <a:noFill/>
          </a:ln>
        </p:spPr>
      </p:pic>
      <p:pic>
        <p:nvPicPr>
          <p:cNvPr id="1626" name="Google Shape;1626;p108"/>
          <p:cNvPicPr preferRelativeResize="0"/>
          <p:nvPr/>
        </p:nvPicPr>
        <p:blipFill rotWithShape="1">
          <a:blip r:embed="rId3">
            <a:alphaModFix/>
          </a:blip>
          <a:srcRect l="50660" t="2796" r="26422" b="-1620"/>
          <a:stretch/>
        </p:blipFill>
        <p:spPr>
          <a:xfrm>
            <a:off x="492928" y="7965121"/>
            <a:ext cx="105131" cy="58555"/>
          </a:xfrm>
          <a:prstGeom prst="rect">
            <a:avLst/>
          </a:prstGeom>
          <a:noFill/>
          <a:ln>
            <a:noFill/>
          </a:ln>
        </p:spPr>
      </p:pic>
      <p:pic>
        <p:nvPicPr>
          <p:cNvPr id="1627" name="Google Shape;1627;p108"/>
          <p:cNvPicPr preferRelativeResize="0"/>
          <p:nvPr/>
        </p:nvPicPr>
        <p:blipFill rotWithShape="1">
          <a:blip r:embed="rId3">
            <a:alphaModFix/>
          </a:blip>
          <a:srcRect l="80983" t="-19990" r="543" b="5822"/>
          <a:stretch/>
        </p:blipFill>
        <p:spPr>
          <a:xfrm rot="-5693703">
            <a:off x="270070" y="7848721"/>
            <a:ext cx="99154" cy="45719"/>
          </a:xfrm>
          <a:prstGeom prst="rect">
            <a:avLst/>
          </a:prstGeom>
          <a:noFill/>
          <a:ln>
            <a:noFill/>
          </a:ln>
        </p:spPr>
      </p:pic>
      <p:pic>
        <p:nvPicPr>
          <p:cNvPr id="1628" name="Google Shape;1628;p108"/>
          <p:cNvPicPr preferRelativeResize="0"/>
          <p:nvPr/>
        </p:nvPicPr>
        <p:blipFill rotWithShape="1">
          <a:blip r:embed="rId3">
            <a:alphaModFix/>
          </a:blip>
          <a:srcRect l="58335" t="-9629" r="18993" b="-6111"/>
          <a:stretch/>
        </p:blipFill>
        <p:spPr>
          <a:xfrm rot="10612294" flipH="1">
            <a:off x="950066" y="7943003"/>
            <a:ext cx="94140" cy="62265"/>
          </a:xfrm>
          <a:prstGeom prst="rect">
            <a:avLst/>
          </a:prstGeom>
          <a:noFill/>
          <a:ln>
            <a:noFill/>
          </a:ln>
        </p:spPr>
      </p:pic>
      <p:sp>
        <p:nvSpPr>
          <p:cNvPr id="1629" name="Google Shape;1629;p108"/>
          <p:cNvSpPr txBox="1"/>
          <p:nvPr/>
        </p:nvSpPr>
        <p:spPr>
          <a:xfrm>
            <a:off x="3286500" y="1139388"/>
            <a:ext cx="5654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400">
                <a:solidFill>
                  <a:schemeClr val="dk1"/>
                </a:solidFill>
              </a:rPr>
              <a:t>Advantages over valproate and lithium: </a:t>
            </a:r>
            <a:endParaRPr sz="2900"/>
          </a:p>
        </p:txBody>
      </p:sp>
      <p:pic>
        <p:nvPicPr>
          <p:cNvPr id="1630" name="Google Shape;1630;p108" descr="clipped result image"/>
          <p:cNvPicPr preferRelativeResize="0"/>
          <p:nvPr/>
        </p:nvPicPr>
        <p:blipFill rotWithShape="1">
          <a:blip r:embed="rId4">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631" name="Google Shape;1631;p108"/>
          <p:cNvSpPr txBox="1"/>
          <p:nvPr/>
        </p:nvSpPr>
        <p:spPr>
          <a:xfrm>
            <a:off x="400050" y="210575"/>
            <a:ext cx="24717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109"/>
          <p:cNvSpPr txBox="1"/>
          <p:nvPr/>
        </p:nvSpPr>
        <p:spPr>
          <a:xfrm>
            <a:off x="3362700" y="1627225"/>
            <a:ext cx="56541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a:t>No weight gain</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a:t>No tremor</a:t>
            </a:r>
            <a:endParaRPr sz="2400"/>
          </a:p>
          <a:p>
            <a:pPr marL="0" lvl="0" indent="0" algn="l" rtl="0">
              <a:lnSpc>
                <a:spcPct val="115000"/>
              </a:lnSpc>
              <a:spcBef>
                <a:spcPts val="0"/>
              </a:spcBef>
              <a:spcAft>
                <a:spcPts val="0"/>
              </a:spcAft>
              <a:buClr>
                <a:schemeClr val="dk1"/>
              </a:buClr>
              <a:buSzPts val="900"/>
              <a:buFont typeface="Arial"/>
              <a:buNone/>
            </a:pPr>
            <a:r>
              <a:rPr lang="en" sz="2400">
                <a:solidFill>
                  <a:schemeClr val="dk1"/>
                </a:solidFill>
              </a:rPr>
              <a:t> ❖  Also effective for neuropathic pain</a:t>
            </a:r>
            <a:endParaRPr sz="2400"/>
          </a:p>
          <a:p>
            <a:pPr marL="0" marR="0" lvl="0" indent="0" algn="l" rtl="0">
              <a:lnSpc>
                <a:spcPct val="115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sp>
        <p:nvSpPr>
          <p:cNvPr id="1637" name="Google Shape;1637;p109"/>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109"/>
          <p:cNvSpPr/>
          <p:nvPr/>
        </p:nvSpPr>
        <p:spPr>
          <a:xfrm rot="-5063038">
            <a:off x="2783722" y="5770574"/>
            <a:ext cx="180868" cy="31442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39" name="Google Shape;1639;p109"/>
          <p:cNvPicPr preferRelativeResize="0"/>
          <p:nvPr/>
        </p:nvPicPr>
        <p:blipFill rotWithShape="1">
          <a:blip r:embed="rId3">
            <a:alphaModFix/>
          </a:blip>
          <a:srcRect l="22577" t="6284" r="59472" b="5818"/>
          <a:stretch/>
        </p:blipFill>
        <p:spPr>
          <a:xfrm rot="-3557404">
            <a:off x="297255" y="7612938"/>
            <a:ext cx="90850" cy="53395"/>
          </a:xfrm>
          <a:prstGeom prst="rect">
            <a:avLst/>
          </a:prstGeom>
          <a:noFill/>
          <a:ln>
            <a:noFill/>
          </a:ln>
        </p:spPr>
      </p:pic>
      <p:pic>
        <p:nvPicPr>
          <p:cNvPr id="1640" name="Google Shape;1640;p109"/>
          <p:cNvPicPr preferRelativeResize="0"/>
          <p:nvPr/>
        </p:nvPicPr>
        <p:blipFill rotWithShape="1">
          <a:blip r:embed="rId3">
            <a:alphaModFix/>
          </a:blip>
          <a:srcRect l="-1051" t="2796" r="77938" b="5821"/>
          <a:stretch/>
        </p:blipFill>
        <p:spPr>
          <a:xfrm rot="10800000">
            <a:off x="765959" y="7596629"/>
            <a:ext cx="96361" cy="54242"/>
          </a:xfrm>
          <a:prstGeom prst="rect">
            <a:avLst/>
          </a:prstGeom>
          <a:noFill/>
          <a:ln>
            <a:noFill/>
          </a:ln>
        </p:spPr>
      </p:pic>
      <p:pic>
        <p:nvPicPr>
          <p:cNvPr id="1641" name="Google Shape;1641;p109"/>
          <p:cNvPicPr preferRelativeResize="0"/>
          <p:nvPr/>
        </p:nvPicPr>
        <p:blipFill rotWithShape="1">
          <a:blip r:embed="rId3">
            <a:alphaModFix/>
          </a:blip>
          <a:srcRect l="50660" t="2796" r="26422" b="-1620"/>
          <a:stretch/>
        </p:blipFill>
        <p:spPr>
          <a:xfrm>
            <a:off x="492928" y="7965121"/>
            <a:ext cx="105131" cy="58555"/>
          </a:xfrm>
          <a:prstGeom prst="rect">
            <a:avLst/>
          </a:prstGeom>
          <a:noFill/>
          <a:ln>
            <a:noFill/>
          </a:ln>
        </p:spPr>
      </p:pic>
      <p:pic>
        <p:nvPicPr>
          <p:cNvPr id="1642" name="Google Shape;1642;p109"/>
          <p:cNvPicPr preferRelativeResize="0"/>
          <p:nvPr/>
        </p:nvPicPr>
        <p:blipFill rotWithShape="1">
          <a:blip r:embed="rId3">
            <a:alphaModFix/>
          </a:blip>
          <a:srcRect l="80983" t="-19990" r="543" b="5822"/>
          <a:stretch/>
        </p:blipFill>
        <p:spPr>
          <a:xfrm rot="-5693703">
            <a:off x="270070" y="7848721"/>
            <a:ext cx="99154" cy="45719"/>
          </a:xfrm>
          <a:prstGeom prst="rect">
            <a:avLst/>
          </a:prstGeom>
          <a:noFill/>
          <a:ln>
            <a:noFill/>
          </a:ln>
        </p:spPr>
      </p:pic>
      <p:pic>
        <p:nvPicPr>
          <p:cNvPr id="1643" name="Google Shape;1643;p109"/>
          <p:cNvPicPr preferRelativeResize="0"/>
          <p:nvPr/>
        </p:nvPicPr>
        <p:blipFill rotWithShape="1">
          <a:blip r:embed="rId3">
            <a:alphaModFix/>
          </a:blip>
          <a:srcRect l="58335" t="-9629" r="18993" b="-6111"/>
          <a:stretch/>
        </p:blipFill>
        <p:spPr>
          <a:xfrm rot="10612294" flipH="1">
            <a:off x="950066" y="7943003"/>
            <a:ext cx="94140" cy="62265"/>
          </a:xfrm>
          <a:prstGeom prst="rect">
            <a:avLst/>
          </a:prstGeom>
          <a:noFill/>
          <a:ln>
            <a:noFill/>
          </a:ln>
        </p:spPr>
      </p:pic>
      <p:sp>
        <p:nvSpPr>
          <p:cNvPr id="1644" name="Google Shape;1644;p109"/>
          <p:cNvSpPr txBox="1"/>
          <p:nvPr/>
        </p:nvSpPr>
        <p:spPr>
          <a:xfrm>
            <a:off x="3286500" y="1139388"/>
            <a:ext cx="5654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400">
                <a:solidFill>
                  <a:schemeClr val="dk1"/>
                </a:solidFill>
              </a:rPr>
              <a:t>Advantages over valproate and lithium: </a:t>
            </a:r>
            <a:endParaRPr sz="2900"/>
          </a:p>
        </p:txBody>
      </p:sp>
      <p:pic>
        <p:nvPicPr>
          <p:cNvPr id="1645" name="Google Shape;1645;p109" descr="clipped result image"/>
          <p:cNvPicPr preferRelativeResize="0"/>
          <p:nvPr/>
        </p:nvPicPr>
        <p:blipFill rotWithShape="1">
          <a:blip r:embed="rId4">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646" name="Google Shape;1646;p109"/>
          <p:cNvSpPr txBox="1"/>
          <p:nvPr/>
        </p:nvSpPr>
        <p:spPr>
          <a:xfrm>
            <a:off x="400050" y="210575"/>
            <a:ext cx="24717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1" name="Google Shape;1651;p110"/>
          <p:cNvSpPr txBox="1"/>
          <p:nvPr/>
        </p:nvSpPr>
        <p:spPr>
          <a:xfrm>
            <a:off x="3362700" y="1627225"/>
            <a:ext cx="56541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a:t>No weight gain</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  </a:t>
            </a:r>
            <a:r>
              <a:rPr lang="en" sz="2400"/>
              <a:t>No tremor</a:t>
            </a:r>
            <a:endParaRPr sz="2400"/>
          </a:p>
          <a:p>
            <a:pPr marL="0" lvl="0" indent="0" algn="l" rtl="0">
              <a:lnSpc>
                <a:spcPct val="115000"/>
              </a:lnSpc>
              <a:spcBef>
                <a:spcPts val="0"/>
              </a:spcBef>
              <a:spcAft>
                <a:spcPts val="0"/>
              </a:spcAft>
              <a:buClr>
                <a:schemeClr val="dk1"/>
              </a:buClr>
              <a:buSzPts val="900"/>
              <a:buFont typeface="Arial"/>
              <a:buNone/>
            </a:pPr>
            <a:r>
              <a:rPr lang="en" sz="2400">
                <a:solidFill>
                  <a:schemeClr val="dk1"/>
                </a:solidFill>
              </a:rPr>
              <a:t> ❖  Also effective for neuropathic pain</a:t>
            </a:r>
            <a:endParaRPr sz="2400"/>
          </a:p>
          <a:p>
            <a:pPr marL="0" marR="0" lvl="0" indent="0" algn="l" rtl="0">
              <a:lnSpc>
                <a:spcPct val="115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sp>
        <p:nvSpPr>
          <p:cNvPr id="1652" name="Google Shape;1652;p110"/>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3" name="Google Shape;1653;p110"/>
          <p:cNvSpPr/>
          <p:nvPr/>
        </p:nvSpPr>
        <p:spPr>
          <a:xfrm rot="-5063038">
            <a:off x="2783722" y="5770574"/>
            <a:ext cx="180868" cy="31442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54" name="Google Shape;1654;p110"/>
          <p:cNvPicPr preferRelativeResize="0"/>
          <p:nvPr/>
        </p:nvPicPr>
        <p:blipFill rotWithShape="1">
          <a:blip r:embed="rId3">
            <a:alphaModFix/>
          </a:blip>
          <a:srcRect l="22577" t="6284" r="59472" b="5818"/>
          <a:stretch/>
        </p:blipFill>
        <p:spPr>
          <a:xfrm rot="-3557404">
            <a:off x="297255" y="7612938"/>
            <a:ext cx="90850" cy="53395"/>
          </a:xfrm>
          <a:prstGeom prst="rect">
            <a:avLst/>
          </a:prstGeom>
          <a:noFill/>
          <a:ln>
            <a:noFill/>
          </a:ln>
        </p:spPr>
      </p:pic>
      <p:pic>
        <p:nvPicPr>
          <p:cNvPr id="1655" name="Google Shape;1655;p110"/>
          <p:cNvPicPr preferRelativeResize="0"/>
          <p:nvPr/>
        </p:nvPicPr>
        <p:blipFill rotWithShape="1">
          <a:blip r:embed="rId3">
            <a:alphaModFix/>
          </a:blip>
          <a:srcRect l="-1051" t="2796" r="77938" b="5821"/>
          <a:stretch/>
        </p:blipFill>
        <p:spPr>
          <a:xfrm rot="10800000">
            <a:off x="765959" y="7596629"/>
            <a:ext cx="96361" cy="54242"/>
          </a:xfrm>
          <a:prstGeom prst="rect">
            <a:avLst/>
          </a:prstGeom>
          <a:noFill/>
          <a:ln>
            <a:noFill/>
          </a:ln>
        </p:spPr>
      </p:pic>
      <p:pic>
        <p:nvPicPr>
          <p:cNvPr id="1656" name="Google Shape;1656;p110"/>
          <p:cNvPicPr preferRelativeResize="0"/>
          <p:nvPr/>
        </p:nvPicPr>
        <p:blipFill rotWithShape="1">
          <a:blip r:embed="rId3">
            <a:alphaModFix/>
          </a:blip>
          <a:srcRect l="50660" t="2796" r="26422" b="-1620"/>
          <a:stretch/>
        </p:blipFill>
        <p:spPr>
          <a:xfrm>
            <a:off x="492928" y="7965121"/>
            <a:ext cx="105131" cy="58555"/>
          </a:xfrm>
          <a:prstGeom prst="rect">
            <a:avLst/>
          </a:prstGeom>
          <a:noFill/>
          <a:ln>
            <a:noFill/>
          </a:ln>
        </p:spPr>
      </p:pic>
      <p:pic>
        <p:nvPicPr>
          <p:cNvPr id="1657" name="Google Shape;1657;p110"/>
          <p:cNvPicPr preferRelativeResize="0"/>
          <p:nvPr/>
        </p:nvPicPr>
        <p:blipFill rotWithShape="1">
          <a:blip r:embed="rId3">
            <a:alphaModFix/>
          </a:blip>
          <a:srcRect l="80983" t="-19990" r="543" b="5822"/>
          <a:stretch/>
        </p:blipFill>
        <p:spPr>
          <a:xfrm rot="-5693703">
            <a:off x="270070" y="7848721"/>
            <a:ext cx="99154" cy="45719"/>
          </a:xfrm>
          <a:prstGeom prst="rect">
            <a:avLst/>
          </a:prstGeom>
          <a:noFill/>
          <a:ln>
            <a:noFill/>
          </a:ln>
        </p:spPr>
      </p:pic>
      <p:pic>
        <p:nvPicPr>
          <p:cNvPr id="1658" name="Google Shape;1658;p110"/>
          <p:cNvPicPr preferRelativeResize="0"/>
          <p:nvPr/>
        </p:nvPicPr>
        <p:blipFill rotWithShape="1">
          <a:blip r:embed="rId3">
            <a:alphaModFix/>
          </a:blip>
          <a:srcRect l="58335" t="-9629" r="18993" b="-6111"/>
          <a:stretch/>
        </p:blipFill>
        <p:spPr>
          <a:xfrm rot="10612294" flipH="1">
            <a:off x="950066" y="7943003"/>
            <a:ext cx="94140" cy="62265"/>
          </a:xfrm>
          <a:prstGeom prst="rect">
            <a:avLst/>
          </a:prstGeom>
          <a:noFill/>
          <a:ln>
            <a:noFill/>
          </a:ln>
        </p:spPr>
      </p:pic>
      <p:sp>
        <p:nvSpPr>
          <p:cNvPr id="1659" name="Google Shape;1659;p110"/>
          <p:cNvSpPr txBox="1"/>
          <p:nvPr/>
        </p:nvSpPr>
        <p:spPr>
          <a:xfrm>
            <a:off x="3286500" y="1139388"/>
            <a:ext cx="5654100" cy="6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400">
                <a:solidFill>
                  <a:schemeClr val="dk1"/>
                </a:solidFill>
              </a:rPr>
              <a:t>Advantages over valproate and lithium: </a:t>
            </a:r>
            <a:endParaRPr sz="2900"/>
          </a:p>
        </p:txBody>
      </p:sp>
      <p:pic>
        <p:nvPicPr>
          <p:cNvPr id="1660" name="Google Shape;1660;p110" descr="clipped result image"/>
          <p:cNvPicPr preferRelativeResize="0"/>
          <p:nvPr/>
        </p:nvPicPr>
        <p:blipFill rotWithShape="1">
          <a:blip r:embed="rId4">
            <a:alphaModFix/>
          </a:blip>
          <a:srcRect/>
          <a:stretch/>
        </p:blipFill>
        <p:spPr>
          <a:xfrm>
            <a:off x="400050" y="1126801"/>
            <a:ext cx="2397206" cy="873000"/>
          </a:xfrm>
          <a:prstGeom prst="rect">
            <a:avLst/>
          </a:prstGeom>
          <a:noFill/>
          <a:ln>
            <a:noFill/>
          </a:ln>
          <a:effectLst>
            <a:outerShdw blurRad="28575" dist="19050" dir="2700000" algn="tl" rotWithShape="0">
              <a:srgbClr val="000000">
                <a:alpha val="34000"/>
              </a:srgbClr>
            </a:outerShdw>
          </a:effectLst>
        </p:spPr>
      </p:pic>
      <p:sp>
        <p:nvSpPr>
          <p:cNvPr id="1661" name="Google Shape;1661;p110"/>
          <p:cNvSpPr txBox="1"/>
          <p:nvPr/>
        </p:nvSpPr>
        <p:spPr>
          <a:xfrm>
            <a:off x="400050" y="210575"/>
            <a:ext cx="24717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dk1"/>
                </a:solidFill>
              </a:rPr>
              <a:t>Carbamazepine </a:t>
            </a:r>
            <a:endParaRPr sz="2400">
              <a:solidFill>
                <a:schemeClr val="dk1"/>
              </a:solidFill>
            </a:endParaRPr>
          </a:p>
          <a:p>
            <a:pPr marL="0" lvl="0" indent="0" algn="l" rtl="0">
              <a:spcBef>
                <a:spcPts val="0"/>
              </a:spcBef>
              <a:spcAft>
                <a:spcPts val="0"/>
              </a:spcAft>
              <a:buClr>
                <a:schemeClr val="dk1"/>
              </a:buClr>
              <a:buSzPts val="1400"/>
              <a:buFont typeface="Arial"/>
              <a:buNone/>
            </a:pPr>
            <a:r>
              <a:rPr lang="en" sz="2400">
                <a:solidFill>
                  <a:schemeClr val="dk1"/>
                </a:solidFill>
              </a:rPr>
              <a:t>(TEGRETOL)</a:t>
            </a:r>
            <a:endParaRPr sz="2400">
              <a:solidFill>
                <a:schemeClr val="dk1"/>
              </a:solidFill>
            </a:endParaRPr>
          </a:p>
          <a:p>
            <a:pPr marL="0" lvl="0" indent="0" algn="l" rtl="0">
              <a:lnSpc>
                <a:spcPct val="115000"/>
              </a:lnSpc>
              <a:spcBef>
                <a:spcPts val="0"/>
              </a:spcBef>
              <a:spcAft>
                <a:spcPts val="0"/>
              </a:spcAft>
              <a:buClr>
                <a:schemeClr val="dk1"/>
              </a:buClr>
              <a:buSzPts val="1200"/>
              <a:buFont typeface="Arial"/>
              <a:buNone/>
            </a:pPr>
            <a:endParaRPr sz="2900"/>
          </a:p>
        </p:txBody>
      </p:sp>
      <p:sp>
        <p:nvSpPr>
          <p:cNvPr id="1662" name="Google Shape;1662;p110"/>
          <p:cNvSpPr/>
          <p:nvPr/>
        </p:nvSpPr>
        <p:spPr>
          <a:xfrm>
            <a:off x="492925" y="2293375"/>
            <a:ext cx="1701000" cy="788700"/>
          </a:xfrm>
          <a:prstGeom prst="wedgeRectCallout">
            <a:avLst>
              <a:gd name="adj1" fmla="val 129493"/>
              <a:gd name="adj2" fmla="val -9454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But lithium-induced weight gain is a myth.</a:t>
            </a:r>
            <a:endParaRP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0" y="0"/>
          <a:ext cx="0" cy="0"/>
          <a:chOff x="0" y="0"/>
          <a:chExt cx="0" cy="0"/>
        </a:xfrm>
      </p:grpSpPr>
      <p:sp>
        <p:nvSpPr>
          <p:cNvPr id="1759" name="Google Shape;1759;p117"/>
          <p:cNvSpPr txBox="1"/>
          <p:nvPr/>
        </p:nvSpPr>
        <p:spPr>
          <a:xfrm>
            <a:off x="1179100" y="461775"/>
            <a:ext cx="7764000" cy="20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2200" b="0" i="0" u="none" strike="noStrike" cap="none">
                <a:solidFill>
                  <a:srgbClr val="000000"/>
                </a:solidFill>
                <a:latin typeface="Arial"/>
                <a:ea typeface="Arial"/>
                <a:cs typeface="Arial"/>
                <a:sym typeface="Arial"/>
              </a:rPr>
              <a:t>Asian patients</a:t>
            </a:r>
            <a:r>
              <a:rPr lang="en" sz="2200"/>
              <a:t> </a:t>
            </a:r>
            <a:r>
              <a:rPr lang="en" sz="2200" b="0" i="0" u="none" strike="noStrike" cap="none">
                <a:solidFill>
                  <a:srgbClr val="000000"/>
                </a:solidFill>
                <a:latin typeface="Arial"/>
                <a:ea typeface="Arial"/>
                <a:cs typeface="Arial"/>
                <a:sym typeface="Arial"/>
              </a:rPr>
              <a:t>have a 10-fold higher incidence of </a:t>
            </a:r>
            <a:r>
              <a:rPr lang="en" sz="2200"/>
              <a:t>carbamazepine</a:t>
            </a:r>
            <a:r>
              <a:rPr lang="en" sz="2200" b="0" i="0" u="none" strike="noStrike" cap="none">
                <a:solidFill>
                  <a:srgbClr val="000000"/>
                </a:solidFill>
                <a:latin typeface="Arial"/>
                <a:ea typeface="Arial"/>
                <a:cs typeface="Arial"/>
                <a:sym typeface="Arial"/>
              </a:rPr>
              <a:t>-induced</a:t>
            </a:r>
            <a:r>
              <a:rPr lang="en" sz="2200"/>
              <a:t>:</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p:txBody>
      </p:sp>
      <p:pic>
        <p:nvPicPr>
          <p:cNvPr id="1760" name="Google Shape;1760;p117" descr="clipped result image"/>
          <p:cNvPicPr preferRelativeResize="0"/>
          <p:nvPr/>
        </p:nvPicPr>
        <p:blipFill rotWithShape="1">
          <a:blip r:embed="rId3">
            <a:alphaModFix/>
          </a:blip>
          <a:srcRect/>
          <a:stretch/>
        </p:blipFill>
        <p:spPr>
          <a:xfrm>
            <a:off x="6652374" y="2346650"/>
            <a:ext cx="1943807" cy="2695600"/>
          </a:xfrm>
          <a:prstGeom prst="rect">
            <a:avLst/>
          </a:prstGeom>
          <a:noFill/>
          <a:ln>
            <a:noFill/>
          </a:ln>
        </p:spPr>
      </p:pic>
      <p:pic>
        <p:nvPicPr>
          <p:cNvPr id="1761" name="Google Shape;1761;p117" descr="Resultado de imagen para double helix"/>
          <p:cNvPicPr preferRelativeResize="0"/>
          <p:nvPr/>
        </p:nvPicPr>
        <p:blipFill rotWithShape="1">
          <a:blip r:embed="rId4">
            <a:alphaModFix/>
          </a:blip>
          <a:srcRect/>
          <a:stretch/>
        </p:blipFill>
        <p:spPr>
          <a:xfrm>
            <a:off x="339852" y="593558"/>
            <a:ext cx="687446" cy="689981"/>
          </a:xfrm>
          <a:prstGeom prst="rect">
            <a:avLst/>
          </a:prstGeom>
          <a:noFill/>
          <a:ln>
            <a:noFill/>
          </a:ln>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Google Shape;1766;p118"/>
          <p:cNvSpPr txBox="1"/>
          <p:nvPr/>
        </p:nvSpPr>
        <p:spPr>
          <a:xfrm>
            <a:off x="1179100" y="461775"/>
            <a:ext cx="7764000" cy="20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2200" b="0" i="0" u="none" strike="noStrike" cap="none">
                <a:solidFill>
                  <a:srgbClr val="000000"/>
                </a:solidFill>
                <a:latin typeface="Arial"/>
                <a:ea typeface="Arial"/>
                <a:cs typeface="Arial"/>
                <a:sym typeface="Arial"/>
              </a:rPr>
              <a:t>Asian patients</a:t>
            </a:r>
            <a:r>
              <a:rPr lang="en" sz="2200"/>
              <a:t> </a:t>
            </a:r>
            <a:r>
              <a:rPr lang="en" sz="2200" b="0" i="0" u="none" strike="noStrike" cap="none">
                <a:solidFill>
                  <a:srgbClr val="000000"/>
                </a:solidFill>
                <a:latin typeface="Arial"/>
                <a:ea typeface="Arial"/>
                <a:cs typeface="Arial"/>
                <a:sym typeface="Arial"/>
              </a:rPr>
              <a:t>have a 10-fold higher incidence of </a:t>
            </a:r>
            <a:r>
              <a:rPr lang="en" sz="2200"/>
              <a:t>carbamazepine</a:t>
            </a:r>
            <a:r>
              <a:rPr lang="en" sz="2200" b="0" i="0" u="none" strike="noStrike" cap="none">
                <a:solidFill>
                  <a:srgbClr val="000000"/>
                </a:solidFill>
                <a:latin typeface="Arial"/>
                <a:ea typeface="Arial"/>
                <a:cs typeface="Arial"/>
                <a:sym typeface="Arial"/>
              </a:rPr>
              <a:t>-induced</a:t>
            </a:r>
            <a:r>
              <a:rPr lang="en" sz="2200"/>
              <a:t>:</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a:p>
          <a:p>
            <a:pPr marL="0" marR="0" lvl="0" indent="0" algn="l" rtl="0">
              <a:lnSpc>
                <a:spcPct val="100000"/>
              </a:lnSpc>
              <a:spcBef>
                <a:spcPts val="0"/>
              </a:spcBef>
              <a:spcAft>
                <a:spcPts val="0"/>
              </a:spcAft>
              <a:buClr>
                <a:srgbClr val="000000"/>
              </a:buClr>
              <a:buSzPts val="800"/>
              <a:buFont typeface="Arial"/>
              <a:buNone/>
            </a:pPr>
            <a:r>
              <a:rPr lang="en" sz="2200"/>
              <a:t>Stevens-Johnson syndrome (SJS) / Toxic epidermal necrolysis (TEN)</a:t>
            </a:r>
            <a:endParaRPr sz="2200"/>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p:txBody>
      </p:sp>
      <p:pic>
        <p:nvPicPr>
          <p:cNvPr id="1767" name="Google Shape;1767;p118" descr="clipped result image"/>
          <p:cNvPicPr preferRelativeResize="0"/>
          <p:nvPr/>
        </p:nvPicPr>
        <p:blipFill rotWithShape="1">
          <a:blip r:embed="rId3">
            <a:alphaModFix/>
          </a:blip>
          <a:srcRect/>
          <a:stretch/>
        </p:blipFill>
        <p:spPr>
          <a:xfrm>
            <a:off x="6652374" y="2346650"/>
            <a:ext cx="1943807" cy="2695600"/>
          </a:xfrm>
          <a:prstGeom prst="rect">
            <a:avLst/>
          </a:prstGeom>
          <a:noFill/>
          <a:ln>
            <a:noFill/>
          </a:ln>
        </p:spPr>
      </p:pic>
      <p:pic>
        <p:nvPicPr>
          <p:cNvPr id="1768" name="Google Shape;1768;p118" descr="Resultado de imagen para double helix"/>
          <p:cNvPicPr preferRelativeResize="0"/>
          <p:nvPr/>
        </p:nvPicPr>
        <p:blipFill rotWithShape="1">
          <a:blip r:embed="rId4">
            <a:alphaModFix/>
          </a:blip>
          <a:srcRect/>
          <a:stretch/>
        </p:blipFill>
        <p:spPr>
          <a:xfrm>
            <a:off x="339852" y="593558"/>
            <a:ext cx="687446" cy="689981"/>
          </a:xfrm>
          <a:prstGeom prst="rect">
            <a:avLst/>
          </a:prstGeom>
          <a:noFill/>
          <a:ln>
            <a:noFill/>
          </a:ln>
        </p:spPr>
      </p:pic>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sp>
        <p:nvSpPr>
          <p:cNvPr id="1773" name="Google Shape;1773;p119"/>
          <p:cNvSpPr txBox="1"/>
          <p:nvPr/>
        </p:nvSpPr>
        <p:spPr>
          <a:xfrm>
            <a:off x="1179100" y="461775"/>
            <a:ext cx="7764000" cy="20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2200" b="0" i="0" u="none" strike="noStrike" cap="none">
                <a:solidFill>
                  <a:srgbClr val="000000"/>
                </a:solidFill>
                <a:latin typeface="Arial"/>
                <a:ea typeface="Arial"/>
                <a:cs typeface="Arial"/>
                <a:sym typeface="Arial"/>
              </a:rPr>
              <a:t>Asian patients</a:t>
            </a:r>
            <a:r>
              <a:rPr lang="en" sz="2200"/>
              <a:t> </a:t>
            </a:r>
            <a:r>
              <a:rPr lang="en" sz="2200" b="0" i="0" u="none" strike="noStrike" cap="none">
                <a:solidFill>
                  <a:srgbClr val="000000"/>
                </a:solidFill>
                <a:latin typeface="Arial"/>
                <a:ea typeface="Arial"/>
                <a:cs typeface="Arial"/>
                <a:sym typeface="Arial"/>
              </a:rPr>
              <a:t>have a 10-fold higher incidence of </a:t>
            </a:r>
            <a:r>
              <a:rPr lang="en" sz="2200"/>
              <a:t>carbamazepine</a:t>
            </a:r>
            <a:r>
              <a:rPr lang="en" sz="2200" b="0" i="0" u="none" strike="noStrike" cap="none">
                <a:solidFill>
                  <a:srgbClr val="000000"/>
                </a:solidFill>
                <a:latin typeface="Arial"/>
                <a:ea typeface="Arial"/>
                <a:cs typeface="Arial"/>
                <a:sym typeface="Arial"/>
              </a:rPr>
              <a:t>-induced SJS and TEN</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a:p>
          <a:p>
            <a:pPr marL="0" marR="0" lvl="0" indent="0" algn="l" rtl="0">
              <a:lnSpc>
                <a:spcPct val="100000"/>
              </a:lnSpc>
              <a:spcBef>
                <a:spcPts val="0"/>
              </a:spcBef>
              <a:spcAft>
                <a:spcPts val="0"/>
              </a:spcAft>
              <a:buClr>
                <a:srgbClr val="000000"/>
              </a:buClr>
              <a:buSzPts val="800"/>
              <a:buFont typeface="Arial"/>
              <a:buNone/>
            </a:pPr>
            <a:r>
              <a:rPr lang="en" sz="2200"/>
              <a:t>FDA recommends screening Asians for the </a:t>
            </a:r>
            <a:r>
              <a:rPr lang="en" sz="2200" b="1" i="0" u="none" strike="noStrike" cap="none">
                <a:solidFill>
                  <a:srgbClr val="000000"/>
                </a:solidFill>
                <a:latin typeface="Arial"/>
                <a:ea typeface="Arial"/>
                <a:cs typeface="Arial"/>
                <a:sym typeface="Arial"/>
              </a:rPr>
              <a:t>HLA-B*1502</a:t>
            </a:r>
            <a:r>
              <a:rPr lang="en" sz="2200" b="0" i="0" u="none" strike="noStrike" cap="none">
                <a:solidFill>
                  <a:srgbClr val="000000"/>
                </a:solidFill>
                <a:latin typeface="Arial"/>
                <a:ea typeface="Arial"/>
                <a:cs typeface="Arial"/>
                <a:sym typeface="Arial"/>
              </a:rPr>
              <a:t> allele, which would be a contraindication for starting CBZ.  </a:t>
            </a:r>
            <a:endParaRPr sz="2200"/>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p:txBody>
      </p:sp>
      <p:pic>
        <p:nvPicPr>
          <p:cNvPr id="1774" name="Google Shape;1774;p119" descr="clipped result image"/>
          <p:cNvPicPr preferRelativeResize="0"/>
          <p:nvPr/>
        </p:nvPicPr>
        <p:blipFill rotWithShape="1">
          <a:blip r:embed="rId3">
            <a:alphaModFix/>
          </a:blip>
          <a:srcRect/>
          <a:stretch/>
        </p:blipFill>
        <p:spPr>
          <a:xfrm>
            <a:off x="6652374" y="2346650"/>
            <a:ext cx="1943807" cy="2695600"/>
          </a:xfrm>
          <a:prstGeom prst="rect">
            <a:avLst/>
          </a:prstGeom>
          <a:noFill/>
          <a:ln>
            <a:noFill/>
          </a:ln>
        </p:spPr>
      </p:pic>
      <p:pic>
        <p:nvPicPr>
          <p:cNvPr id="1775" name="Google Shape;1775;p119" descr="Resultado de imagen para double helix"/>
          <p:cNvPicPr preferRelativeResize="0"/>
          <p:nvPr/>
        </p:nvPicPr>
        <p:blipFill rotWithShape="1">
          <a:blip r:embed="rId4">
            <a:alphaModFix/>
          </a:blip>
          <a:srcRect/>
          <a:stretch/>
        </p:blipFill>
        <p:spPr>
          <a:xfrm>
            <a:off x="339852" y="593558"/>
            <a:ext cx="687446" cy="6899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7"/>
          <p:cNvSpPr txBox="1"/>
          <p:nvPr/>
        </p:nvSpPr>
        <p:spPr>
          <a:xfrm>
            <a:off x="1321875" y="1123725"/>
            <a:ext cx="66216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3D85C6"/>
                </a:solidFill>
              </a:rPr>
              <a:t>Arbitrary category of medications for bipolar disorder</a:t>
            </a: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r>
              <a:rPr lang="en" sz="1800">
                <a:solidFill>
                  <a:srgbClr val="3D85C6"/>
                </a:solidFill>
              </a:rPr>
              <a:t> </a:t>
            </a:r>
            <a:endParaRPr sz="1800">
              <a:solidFill>
                <a:srgbClr val="3D85C6"/>
              </a:solidFill>
            </a:endParaRPr>
          </a:p>
        </p:txBody>
      </p:sp>
      <p:sp>
        <p:nvSpPr>
          <p:cNvPr id="113" name="Google Shape;113;p27"/>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7"/>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What’s a mood stabilizer?</a:t>
            </a:r>
            <a:endParaRPr sz="2400">
              <a:solidFill>
                <a:srgbClr val="3D85C6"/>
              </a:solidFill>
            </a:endParaRPr>
          </a:p>
          <a:p>
            <a:pPr marL="0" lvl="0" indent="0" algn="l" rtl="0">
              <a:spcBef>
                <a:spcPts val="0"/>
              </a:spcBef>
              <a:spcAft>
                <a:spcPts val="0"/>
              </a:spcAft>
              <a:buClr>
                <a:schemeClr val="dk1"/>
              </a:buClr>
              <a:buSzPts val="1400"/>
              <a:buFont typeface="Arial"/>
              <a:buNone/>
            </a:pPr>
            <a:endParaRPr sz="24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88"/>
          <p:cNvSpPr txBox="1"/>
          <p:nvPr/>
        </p:nvSpPr>
        <p:spPr>
          <a:xfrm>
            <a:off x="741325" y="731528"/>
            <a:ext cx="5485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Antidepressants are often “mood </a:t>
            </a:r>
            <a:r>
              <a:rPr lang="en" b="1" u="sng">
                <a:solidFill>
                  <a:schemeClr val="dk1"/>
                </a:solidFill>
              </a:rPr>
              <a:t>de</a:t>
            </a:r>
            <a:r>
              <a:rPr lang="en">
                <a:solidFill>
                  <a:schemeClr val="dk1"/>
                </a:solidFill>
              </a:rPr>
              <a:t>stabilizers” in bipolar disorder. </a:t>
            </a:r>
            <a:endParaRPr>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500">
              <a:solidFill>
                <a:schemeClr val="accent2"/>
              </a:solidFill>
              <a:highlight>
                <a:srgbClr val="FFFFFF"/>
              </a:highlight>
            </a:endParaRPr>
          </a:p>
        </p:txBody>
      </p:sp>
      <p:sp>
        <p:nvSpPr>
          <p:cNvPr id="1076" name="Google Shape;1076;p88"/>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8"/>
          <p:cNvSpPr txBox="1"/>
          <p:nvPr/>
        </p:nvSpPr>
        <p:spPr>
          <a:xfrm>
            <a:off x="810301" y="30750"/>
            <a:ext cx="81453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Clr>
                <a:schemeClr val="dk1"/>
              </a:buClr>
              <a:buSzPts val="1100"/>
              <a:buFont typeface="Arial"/>
              <a:buNone/>
            </a:pPr>
            <a:r>
              <a:rPr lang="en" sz="2400">
                <a:solidFill>
                  <a:schemeClr val="lt1"/>
                </a:solidFill>
              </a:rPr>
              <a:t>Antidepressants for Bipolar Disorder</a:t>
            </a:r>
            <a:endParaRPr sz="2400">
              <a:solidFill>
                <a:schemeClr val="lt1"/>
              </a:solidFill>
            </a:endParaRPr>
          </a:p>
        </p:txBody>
      </p:sp>
      <p:pic>
        <p:nvPicPr>
          <p:cNvPr id="1078" name="Google Shape;1078;p88"/>
          <p:cNvPicPr preferRelativeResize="0"/>
          <p:nvPr/>
        </p:nvPicPr>
        <p:blipFill>
          <a:blip r:embed="rId3">
            <a:alphaModFix/>
          </a:blip>
          <a:stretch>
            <a:fillRect/>
          </a:stretch>
        </p:blipFill>
        <p:spPr>
          <a:xfrm>
            <a:off x="6216400" y="671150"/>
            <a:ext cx="2927600" cy="1900600"/>
          </a:xfrm>
          <a:prstGeom prst="rect">
            <a:avLst/>
          </a:prstGeom>
          <a:noFill/>
          <a:ln>
            <a:noFill/>
          </a:ln>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120"/>
          <p:cNvSpPr txBox="1"/>
          <p:nvPr/>
        </p:nvSpPr>
        <p:spPr>
          <a:xfrm>
            <a:off x="1179100" y="461775"/>
            <a:ext cx="7764000" cy="20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2200" b="0" i="0" u="none" strike="noStrike" cap="none">
                <a:solidFill>
                  <a:srgbClr val="000000"/>
                </a:solidFill>
                <a:latin typeface="Arial"/>
                <a:ea typeface="Arial"/>
                <a:cs typeface="Arial"/>
                <a:sym typeface="Arial"/>
              </a:rPr>
              <a:t>Asian patients</a:t>
            </a:r>
            <a:r>
              <a:rPr lang="en" sz="2200"/>
              <a:t> </a:t>
            </a:r>
            <a:r>
              <a:rPr lang="en" sz="2200" b="0" i="0" u="none" strike="noStrike" cap="none">
                <a:solidFill>
                  <a:srgbClr val="000000"/>
                </a:solidFill>
                <a:latin typeface="Arial"/>
                <a:ea typeface="Arial"/>
                <a:cs typeface="Arial"/>
                <a:sym typeface="Arial"/>
              </a:rPr>
              <a:t>have a 10-fold higher incidence of </a:t>
            </a:r>
            <a:r>
              <a:rPr lang="en" sz="2200"/>
              <a:t>carbamazepine</a:t>
            </a:r>
            <a:r>
              <a:rPr lang="en" sz="2200" b="0" i="0" u="none" strike="noStrike" cap="none">
                <a:solidFill>
                  <a:srgbClr val="000000"/>
                </a:solidFill>
                <a:latin typeface="Arial"/>
                <a:ea typeface="Arial"/>
                <a:cs typeface="Arial"/>
                <a:sym typeface="Arial"/>
              </a:rPr>
              <a:t>-induced SJS and TEN</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a:p>
          <a:p>
            <a:pPr marL="0" marR="0" lvl="0" indent="0" algn="l" rtl="0">
              <a:lnSpc>
                <a:spcPct val="100000"/>
              </a:lnSpc>
              <a:spcBef>
                <a:spcPts val="0"/>
              </a:spcBef>
              <a:spcAft>
                <a:spcPts val="0"/>
              </a:spcAft>
              <a:buClr>
                <a:srgbClr val="000000"/>
              </a:buClr>
              <a:buSzPts val="800"/>
              <a:buFont typeface="Arial"/>
              <a:buNone/>
            </a:pPr>
            <a:r>
              <a:rPr lang="en" sz="2200"/>
              <a:t>FDA recommends screening Asians for the </a:t>
            </a:r>
            <a:r>
              <a:rPr lang="en" sz="2200" b="1" i="0" u="none" strike="noStrike" cap="none">
                <a:solidFill>
                  <a:srgbClr val="000000"/>
                </a:solidFill>
                <a:highlight>
                  <a:schemeClr val="accent6"/>
                </a:highlight>
                <a:latin typeface="Arial"/>
                <a:ea typeface="Arial"/>
                <a:cs typeface="Arial"/>
                <a:sym typeface="Arial"/>
              </a:rPr>
              <a:t>H</a:t>
            </a:r>
            <a:r>
              <a:rPr lang="en" sz="2200" b="1" i="0" u="none" strike="noStrike" cap="none">
                <a:solidFill>
                  <a:srgbClr val="000000"/>
                </a:solidFill>
                <a:latin typeface="Arial"/>
                <a:ea typeface="Arial"/>
                <a:cs typeface="Arial"/>
                <a:sym typeface="Arial"/>
              </a:rPr>
              <a:t>LA-B*1502</a:t>
            </a:r>
            <a:r>
              <a:rPr lang="en" sz="2200" b="0" i="0" u="none" strike="noStrike" cap="none">
                <a:solidFill>
                  <a:srgbClr val="000000"/>
                </a:solidFill>
                <a:latin typeface="Arial"/>
                <a:ea typeface="Arial"/>
                <a:cs typeface="Arial"/>
                <a:sym typeface="Arial"/>
              </a:rPr>
              <a:t> allele, which would be a contraindication for starting CBZ.  </a:t>
            </a:r>
            <a:endParaRPr sz="2200"/>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200" b="0" i="0" u="none" strike="noStrike" cap="none">
                <a:solidFill>
                  <a:srgbClr val="000000"/>
                </a:solidFill>
                <a:latin typeface="Arial"/>
                <a:ea typeface="Arial"/>
                <a:cs typeface="Arial"/>
                <a:sym typeface="Arial"/>
              </a:rPr>
              <a:t>“</a:t>
            </a:r>
            <a:r>
              <a:rPr lang="en" sz="2200" b="0" i="0" u="sng" strike="noStrike" cap="none">
                <a:solidFill>
                  <a:srgbClr val="000000"/>
                </a:solidFill>
                <a:highlight>
                  <a:schemeClr val="accent6"/>
                </a:highlight>
                <a:latin typeface="Arial"/>
                <a:ea typeface="Arial"/>
                <a:cs typeface="Arial"/>
                <a:sym typeface="Arial"/>
              </a:rPr>
              <a:t>H</a:t>
            </a:r>
            <a:r>
              <a:rPr lang="en" sz="2200" b="0" i="0" u="none" strike="noStrike" cap="none">
                <a:solidFill>
                  <a:srgbClr val="000000"/>
                </a:solidFill>
                <a:latin typeface="Arial"/>
                <a:ea typeface="Arial"/>
                <a:cs typeface="Arial"/>
                <a:sym typeface="Arial"/>
              </a:rPr>
              <a:t>ey </a:t>
            </a:r>
            <a:r>
              <a:rPr lang="en" sz="2200" b="0" i="0" u="sng" strike="noStrike" cap="none">
                <a:solidFill>
                  <a:srgbClr val="000000"/>
                </a:solidFill>
                <a:latin typeface="Arial"/>
                <a:ea typeface="Arial"/>
                <a:cs typeface="Arial"/>
                <a:sym typeface="Arial"/>
              </a:rPr>
              <a:t>L</a:t>
            </a:r>
            <a:r>
              <a:rPr lang="en" sz="2200" b="0" i="0" u="none" strike="noStrike" cap="none">
                <a:solidFill>
                  <a:srgbClr val="000000"/>
                </a:solidFill>
                <a:latin typeface="Arial"/>
                <a:ea typeface="Arial"/>
                <a:cs typeface="Arial"/>
                <a:sym typeface="Arial"/>
              </a:rPr>
              <a:t>ook, </a:t>
            </a:r>
            <a:r>
              <a:rPr lang="en" sz="2200" b="0" i="0" u="sng" strike="noStrike" cap="none">
                <a:solidFill>
                  <a:srgbClr val="000000"/>
                </a:solidFill>
                <a:latin typeface="Arial"/>
                <a:ea typeface="Arial"/>
                <a:cs typeface="Arial"/>
                <a:sym typeface="Arial"/>
              </a:rPr>
              <a:t>A</a:t>
            </a:r>
            <a:r>
              <a:rPr lang="en" sz="2200" b="0" i="0" u="none" strike="noStrike" cap="none">
                <a:solidFill>
                  <a:srgbClr val="000000"/>
                </a:solidFill>
                <a:latin typeface="Arial"/>
                <a:ea typeface="Arial"/>
                <a:cs typeface="Arial"/>
                <a:sym typeface="Arial"/>
              </a:rPr>
              <a:t>sian </a:t>
            </a:r>
            <a:r>
              <a:rPr lang="en" sz="2200" b="0" i="0" u="sng" strike="noStrike" cap="none">
                <a:solidFill>
                  <a:srgbClr val="000000"/>
                </a:solidFill>
                <a:latin typeface="Arial"/>
                <a:ea typeface="Arial"/>
                <a:cs typeface="Arial"/>
                <a:sym typeface="Arial"/>
              </a:rPr>
              <a:t>B</a:t>
            </a:r>
            <a:r>
              <a:rPr lang="en" sz="2200" b="0" i="0" u="none" strike="noStrike" cap="none">
                <a:solidFill>
                  <a:srgbClr val="000000"/>
                </a:solidFill>
                <a:latin typeface="Arial"/>
                <a:ea typeface="Arial"/>
                <a:cs typeface="Arial"/>
                <a:sym typeface="Arial"/>
              </a:rPr>
              <a:t>lood! </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200"/>
              <a:t>if </a:t>
            </a:r>
            <a:r>
              <a:rPr lang="en" sz="2200" b="0" i="0" u="none" strike="noStrike" cap="none">
                <a:solidFill>
                  <a:srgbClr val="000000"/>
                </a:solidFill>
                <a:latin typeface="Arial"/>
                <a:ea typeface="Arial"/>
                <a:cs typeface="Arial"/>
                <a:sym typeface="Arial"/>
              </a:rPr>
              <a:t>1502, no Tegretol for you!”</a:t>
            </a:r>
            <a:endParaRPr sz="2200"/>
          </a:p>
          <a:p>
            <a:pPr marL="0" marR="0" lvl="0" indent="0" algn="l" rtl="0">
              <a:lnSpc>
                <a:spcPct val="100000"/>
              </a:lnSpc>
              <a:spcBef>
                <a:spcPts val="0"/>
              </a:spcBef>
              <a:spcAft>
                <a:spcPts val="0"/>
              </a:spcAft>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p:txBody>
      </p:sp>
      <p:pic>
        <p:nvPicPr>
          <p:cNvPr id="1781" name="Google Shape;1781;p120" descr="Resultado de imagen para double helix"/>
          <p:cNvPicPr preferRelativeResize="0"/>
          <p:nvPr/>
        </p:nvPicPr>
        <p:blipFill rotWithShape="1">
          <a:blip r:embed="rId3">
            <a:alphaModFix/>
          </a:blip>
          <a:srcRect/>
          <a:stretch/>
        </p:blipFill>
        <p:spPr>
          <a:xfrm>
            <a:off x="339852" y="593558"/>
            <a:ext cx="687446" cy="689981"/>
          </a:xfrm>
          <a:prstGeom prst="rect">
            <a:avLst/>
          </a:prstGeom>
          <a:noFill/>
          <a:ln>
            <a:noFill/>
          </a:ln>
        </p:spPr>
      </p:pic>
      <p:pic>
        <p:nvPicPr>
          <p:cNvPr id="1782" name="Google Shape;1782;p120" descr="clipped result image"/>
          <p:cNvPicPr preferRelativeResize="0"/>
          <p:nvPr/>
        </p:nvPicPr>
        <p:blipFill rotWithShape="1">
          <a:blip r:embed="rId4">
            <a:alphaModFix/>
          </a:blip>
          <a:srcRect/>
          <a:stretch/>
        </p:blipFill>
        <p:spPr>
          <a:xfrm>
            <a:off x="6652374" y="2346650"/>
            <a:ext cx="1943807" cy="2695600"/>
          </a:xfrm>
          <a:prstGeom prst="rect">
            <a:avLst/>
          </a:prstGeom>
          <a:noFill/>
          <a:ln>
            <a:noFill/>
          </a:ln>
        </p:spPr>
      </p:pic>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121"/>
          <p:cNvSpPr txBox="1"/>
          <p:nvPr/>
        </p:nvSpPr>
        <p:spPr>
          <a:xfrm>
            <a:off x="1179100" y="461775"/>
            <a:ext cx="7764000" cy="20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2200" b="0" i="0" u="none" strike="noStrike" cap="none">
                <a:solidFill>
                  <a:srgbClr val="000000"/>
                </a:solidFill>
                <a:latin typeface="Arial"/>
                <a:ea typeface="Arial"/>
                <a:cs typeface="Arial"/>
                <a:sym typeface="Arial"/>
              </a:rPr>
              <a:t>Asian patients</a:t>
            </a:r>
            <a:r>
              <a:rPr lang="en" sz="2200"/>
              <a:t> </a:t>
            </a:r>
            <a:r>
              <a:rPr lang="en" sz="2200" b="0" i="0" u="none" strike="noStrike" cap="none">
                <a:solidFill>
                  <a:srgbClr val="000000"/>
                </a:solidFill>
                <a:latin typeface="Arial"/>
                <a:ea typeface="Arial"/>
                <a:cs typeface="Arial"/>
                <a:sym typeface="Arial"/>
              </a:rPr>
              <a:t>have a 10-fold higher incidence of </a:t>
            </a:r>
            <a:r>
              <a:rPr lang="en" sz="2200"/>
              <a:t>carbamazepine</a:t>
            </a:r>
            <a:r>
              <a:rPr lang="en" sz="2200" b="0" i="0" u="none" strike="noStrike" cap="none">
                <a:solidFill>
                  <a:srgbClr val="000000"/>
                </a:solidFill>
                <a:latin typeface="Arial"/>
                <a:ea typeface="Arial"/>
                <a:cs typeface="Arial"/>
                <a:sym typeface="Arial"/>
              </a:rPr>
              <a:t>-induced SJS and TEN</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a:p>
          <a:p>
            <a:pPr marL="0" marR="0" lvl="0" indent="0" algn="l" rtl="0">
              <a:lnSpc>
                <a:spcPct val="100000"/>
              </a:lnSpc>
              <a:spcBef>
                <a:spcPts val="0"/>
              </a:spcBef>
              <a:spcAft>
                <a:spcPts val="0"/>
              </a:spcAft>
              <a:buClr>
                <a:srgbClr val="000000"/>
              </a:buClr>
              <a:buSzPts val="800"/>
              <a:buFont typeface="Arial"/>
              <a:buNone/>
            </a:pPr>
            <a:r>
              <a:rPr lang="en" sz="2200"/>
              <a:t>FDA recommends screening Asians for the </a:t>
            </a:r>
            <a:r>
              <a:rPr lang="en" sz="2200" b="1" i="0" u="none" strike="noStrike" cap="none">
                <a:solidFill>
                  <a:srgbClr val="000000"/>
                </a:solidFill>
                <a:latin typeface="Arial"/>
                <a:ea typeface="Arial"/>
                <a:cs typeface="Arial"/>
                <a:sym typeface="Arial"/>
              </a:rPr>
              <a:t>H</a:t>
            </a:r>
            <a:r>
              <a:rPr lang="en" sz="2200" b="1" i="0" u="none" strike="noStrike" cap="none">
                <a:solidFill>
                  <a:srgbClr val="000000"/>
                </a:solidFill>
                <a:highlight>
                  <a:schemeClr val="accent6"/>
                </a:highlight>
                <a:latin typeface="Arial"/>
                <a:ea typeface="Arial"/>
                <a:cs typeface="Arial"/>
                <a:sym typeface="Arial"/>
              </a:rPr>
              <a:t>L</a:t>
            </a:r>
            <a:r>
              <a:rPr lang="en" sz="2200" b="1" i="0" u="none" strike="noStrike" cap="none">
                <a:solidFill>
                  <a:srgbClr val="000000"/>
                </a:solidFill>
                <a:latin typeface="Arial"/>
                <a:ea typeface="Arial"/>
                <a:cs typeface="Arial"/>
                <a:sym typeface="Arial"/>
              </a:rPr>
              <a:t>A-B*1502</a:t>
            </a:r>
            <a:r>
              <a:rPr lang="en" sz="2200" b="0" i="0" u="none" strike="noStrike" cap="none">
                <a:solidFill>
                  <a:srgbClr val="000000"/>
                </a:solidFill>
                <a:latin typeface="Arial"/>
                <a:ea typeface="Arial"/>
                <a:cs typeface="Arial"/>
                <a:sym typeface="Arial"/>
              </a:rPr>
              <a:t> allele, which would be a contraindication for starting CBZ.  </a:t>
            </a:r>
            <a:endParaRPr sz="2200"/>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200" b="0" i="0" u="none" strike="noStrike" cap="none">
                <a:solidFill>
                  <a:srgbClr val="000000"/>
                </a:solidFill>
                <a:latin typeface="Arial"/>
                <a:ea typeface="Arial"/>
                <a:cs typeface="Arial"/>
                <a:sym typeface="Arial"/>
              </a:rPr>
              <a:t>“</a:t>
            </a:r>
            <a:r>
              <a:rPr lang="en" sz="2200" b="0" i="0" u="sng" strike="noStrike" cap="none">
                <a:solidFill>
                  <a:srgbClr val="000000"/>
                </a:solidFill>
                <a:latin typeface="Arial"/>
                <a:ea typeface="Arial"/>
                <a:cs typeface="Arial"/>
                <a:sym typeface="Arial"/>
              </a:rPr>
              <a:t>H</a:t>
            </a:r>
            <a:r>
              <a:rPr lang="en" sz="2200" b="0" i="0" u="none" strike="noStrike" cap="none">
                <a:solidFill>
                  <a:srgbClr val="000000"/>
                </a:solidFill>
                <a:latin typeface="Arial"/>
                <a:ea typeface="Arial"/>
                <a:cs typeface="Arial"/>
                <a:sym typeface="Arial"/>
              </a:rPr>
              <a:t>ey </a:t>
            </a:r>
            <a:r>
              <a:rPr lang="en" sz="2200" b="0" i="0" u="sng" strike="noStrike" cap="none">
                <a:solidFill>
                  <a:srgbClr val="000000"/>
                </a:solidFill>
                <a:highlight>
                  <a:schemeClr val="accent6"/>
                </a:highlight>
                <a:latin typeface="Arial"/>
                <a:ea typeface="Arial"/>
                <a:cs typeface="Arial"/>
                <a:sym typeface="Arial"/>
              </a:rPr>
              <a:t>L</a:t>
            </a:r>
            <a:r>
              <a:rPr lang="en" sz="2200" b="0" i="0" u="none" strike="noStrike" cap="none">
                <a:solidFill>
                  <a:srgbClr val="000000"/>
                </a:solidFill>
                <a:latin typeface="Arial"/>
                <a:ea typeface="Arial"/>
                <a:cs typeface="Arial"/>
                <a:sym typeface="Arial"/>
              </a:rPr>
              <a:t>ook, </a:t>
            </a:r>
            <a:r>
              <a:rPr lang="en" sz="2200" b="0" i="0" u="sng" strike="noStrike" cap="none">
                <a:solidFill>
                  <a:srgbClr val="000000"/>
                </a:solidFill>
                <a:latin typeface="Arial"/>
                <a:ea typeface="Arial"/>
                <a:cs typeface="Arial"/>
                <a:sym typeface="Arial"/>
              </a:rPr>
              <a:t>A</a:t>
            </a:r>
            <a:r>
              <a:rPr lang="en" sz="2200" b="0" i="0" u="none" strike="noStrike" cap="none">
                <a:solidFill>
                  <a:srgbClr val="000000"/>
                </a:solidFill>
                <a:latin typeface="Arial"/>
                <a:ea typeface="Arial"/>
                <a:cs typeface="Arial"/>
                <a:sym typeface="Arial"/>
              </a:rPr>
              <a:t>sian </a:t>
            </a:r>
            <a:r>
              <a:rPr lang="en" sz="2200" b="0" i="0" u="sng" strike="noStrike" cap="none">
                <a:solidFill>
                  <a:srgbClr val="000000"/>
                </a:solidFill>
                <a:latin typeface="Arial"/>
                <a:ea typeface="Arial"/>
                <a:cs typeface="Arial"/>
                <a:sym typeface="Arial"/>
              </a:rPr>
              <a:t>B</a:t>
            </a:r>
            <a:r>
              <a:rPr lang="en" sz="2200" b="0" i="0" u="none" strike="noStrike" cap="none">
                <a:solidFill>
                  <a:srgbClr val="000000"/>
                </a:solidFill>
                <a:latin typeface="Arial"/>
                <a:ea typeface="Arial"/>
                <a:cs typeface="Arial"/>
                <a:sym typeface="Arial"/>
              </a:rPr>
              <a:t>lood! </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200"/>
              <a:t>if </a:t>
            </a:r>
            <a:r>
              <a:rPr lang="en" sz="2200" b="0" i="0" u="none" strike="noStrike" cap="none">
                <a:solidFill>
                  <a:srgbClr val="000000"/>
                </a:solidFill>
                <a:latin typeface="Arial"/>
                <a:ea typeface="Arial"/>
                <a:cs typeface="Arial"/>
                <a:sym typeface="Arial"/>
              </a:rPr>
              <a:t>1502, no Tegretol for you!”</a:t>
            </a:r>
            <a:endParaRPr sz="2200"/>
          </a:p>
          <a:p>
            <a:pPr marL="0" marR="0" lvl="0" indent="0" algn="l" rtl="0">
              <a:lnSpc>
                <a:spcPct val="100000"/>
              </a:lnSpc>
              <a:spcBef>
                <a:spcPts val="0"/>
              </a:spcBef>
              <a:spcAft>
                <a:spcPts val="0"/>
              </a:spcAft>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p:txBody>
      </p:sp>
      <p:pic>
        <p:nvPicPr>
          <p:cNvPr id="1788" name="Google Shape;1788;p121" descr="Resultado de imagen para double helix"/>
          <p:cNvPicPr preferRelativeResize="0"/>
          <p:nvPr/>
        </p:nvPicPr>
        <p:blipFill rotWithShape="1">
          <a:blip r:embed="rId3">
            <a:alphaModFix/>
          </a:blip>
          <a:srcRect/>
          <a:stretch/>
        </p:blipFill>
        <p:spPr>
          <a:xfrm>
            <a:off x="339852" y="593558"/>
            <a:ext cx="687446" cy="689981"/>
          </a:xfrm>
          <a:prstGeom prst="rect">
            <a:avLst/>
          </a:prstGeom>
          <a:noFill/>
          <a:ln>
            <a:noFill/>
          </a:ln>
        </p:spPr>
      </p:pic>
      <p:pic>
        <p:nvPicPr>
          <p:cNvPr id="1789" name="Google Shape;1789;p121" descr="clipped result image"/>
          <p:cNvPicPr preferRelativeResize="0"/>
          <p:nvPr/>
        </p:nvPicPr>
        <p:blipFill rotWithShape="1">
          <a:blip r:embed="rId4">
            <a:alphaModFix/>
          </a:blip>
          <a:srcRect/>
          <a:stretch/>
        </p:blipFill>
        <p:spPr>
          <a:xfrm>
            <a:off x="6652374" y="2346650"/>
            <a:ext cx="1943807" cy="2695600"/>
          </a:xfrm>
          <a:prstGeom prst="rect">
            <a:avLst/>
          </a:prstGeom>
          <a:noFill/>
          <a:ln>
            <a:noFill/>
          </a:ln>
        </p:spPr>
      </p:pic>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1793"/>
        <p:cNvGrpSpPr/>
        <p:nvPr/>
      </p:nvGrpSpPr>
      <p:grpSpPr>
        <a:xfrm>
          <a:off x="0" y="0"/>
          <a:ext cx="0" cy="0"/>
          <a:chOff x="0" y="0"/>
          <a:chExt cx="0" cy="0"/>
        </a:xfrm>
      </p:grpSpPr>
      <p:sp>
        <p:nvSpPr>
          <p:cNvPr id="1794" name="Google Shape;1794;p122"/>
          <p:cNvSpPr txBox="1"/>
          <p:nvPr/>
        </p:nvSpPr>
        <p:spPr>
          <a:xfrm>
            <a:off x="1179100" y="461775"/>
            <a:ext cx="7764000" cy="20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2200" b="0" i="0" u="none" strike="noStrike" cap="none">
                <a:solidFill>
                  <a:srgbClr val="000000"/>
                </a:solidFill>
                <a:latin typeface="Arial"/>
                <a:ea typeface="Arial"/>
                <a:cs typeface="Arial"/>
                <a:sym typeface="Arial"/>
              </a:rPr>
              <a:t>Asian patients</a:t>
            </a:r>
            <a:r>
              <a:rPr lang="en" sz="2200"/>
              <a:t> </a:t>
            </a:r>
            <a:r>
              <a:rPr lang="en" sz="2200" b="0" i="0" u="none" strike="noStrike" cap="none">
                <a:solidFill>
                  <a:srgbClr val="000000"/>
                </a:solidFill>
                <a:latin typeface="Arial"/>
                <a:ea typeface="Arial"/>
                <a:cs typeface="Arial"/>
                <a:sym typeface="Arial"/>
              </a:rPr>
              <a:t>have a 10-fold higher incidence of </a:t>
            </a:r>
            <a:r>
              <a:rPr lang="en" sz="2200"/>
              <a:t>carbamazepine</a:t>
            </a:r>
            <a:r>
              <a:rPr lang="en" sz="2200" b="0" i="0" u="none" strike="noStrike" cap="none">
                <a:solidFill>
                  <a:srgbClr val="000000"/>
                </a:solidFill>
                <a:latin typeface="Arial"/>
                <a:ea typeface="Arial"/>
                <a:cs typeface="Arial"/>
                <a:sym typeface="Arial"/>
              </a:rPr>
              <a:t>-induced SJS and TEN</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a:p>
          <a:p>
            <a:pPr marL="0" marR="0" lvl="0" indent="0" algn="l" rtl="0">
              <a:lnSpc>
                <a:spcPct val="100000"/>
              </a:lnSpc>
              <a:spcBef>
                <a:spcPts val="0"/>
              </a:spcBef>
              <a:spcAft>
                <a:spcPts val="0"/>
              </a:spcAft>
              <a:buClr>
                <a:srgbClr val="000000"/>
              </a:buClr>
              <a:buSzPts val="800"/>
              <a:buFont typeface="Arial"/>
              <a:buNone/>
            </a:pPr>
            <a:r>
              <a:rPr lang="en" sz="2200"/>
              <a:t>FDA recommends screening Asians for the </a:t>
            </a:r>
            <a:r>
              <a:rPr lang="en" sz="2200" b="1" i="0" u="none" strike="noStrike" cap="none">
                <a:solidFill>
                  <a:srgbClr val="000000"/>
                </a:solidFill>
                <a:latin typeface="Arial"/>
                <a:ea typeface="Arial"/>
                <a:cs typeface="Arial"/>
                <a:sym typeface="Arial"/>
              </a:rPr>
              <a:t>HL</a:t>
            </a:r>
            <a:r>
              <a:rPr lang="en" sz="2200" b="1" i="0" u="none" strike="noStrike" cap="none">
                <a:solidFill>
                  <a:srgbClr val="000000"/>
                </a:solidFill>
                <a:highlight>
                  <a:schemeClr val="accent6"/>
                </a:highlight>
                <a:latin typeface="Arial"/>
                <a:ea typeface="Arial"/>
                <a:cs typeface="Arial"/>
                <a:sym typeface="Arial"/>
              </a:rPr>
              <a:t>A</a:t>
            </a:r>
            <a:r>
              <a:rPr lang="en" sz="2200" b="1" i="0" u="none" strike="noStrike" cap="none">
                <a:solidFill>
                  <a:srgbClr val="000000"/>
                </a:solidFill>
                <a:latin typeface="Arial"/>
                <a:ea typeface="Arial"/>
                <a:cs typeface="Arial"/>
                <a:sym typeface="Arial"/>
              </a:rPr>
              <a:t>-B*1502</a:t>
            </a:r>
            <a:r>
              <a:rPr lang="en" sz="2200" b="0" i="0" u="none" strike="noStrike" cap="none">
                <a:solidFill>
                  <a:srgbClr val="000000"/>
                </a:solidFill>
                <a:latin typeface="Arial"/>
                <a:ea typeface="Arial"/>
                <a:cs typeface="Arial"/>
                <a:sym typeface="Arial"/>
              </a:rPr>
              <a:t> allele, which would be a contraindication for starting CBZ.  </a:t>
            </a:r>
            <a:endParaRPr sz="2200"/>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200" b="0" i="0" u="none" strike="noStrike" cap="none">
                <a:solidFill>
                  <a:srgbClr val="000000"/>
                </a:solidFill>
                <a:latin typeface="Arial"/>
                <a:ea typeface="Arial"/>
                <a:cs typeface="Arial"/>
                <a:sym typeface="Arial"/>
              </a:rPr>
              <a:t>“</a:t>
            </a:r>
            <a:r>
              <a:rPr lang="en" sz="2200" b="0" i="0" u="sng" strike="noStrike" cap="none">
                <a:solidFill>
                  <a:srgbClr val="000000"/>
                </a:solidFill>
                <a:latin typeface="Arial"/>
                <a:ea typeface="Arial"/>
                <a:cs typeface="Arial"/>
                <a:sym typeface="Arial"/>
              </a:rPr>
              <a:t>H</a:t>
            </a:r>
            <a:r>
              <a:rPr lang="en" sz="2200" b="0" i="0" u="none" strike="noStrike" cap="none">
                <a:solidFill>
                  <a:srgbClr val="000000"/>
                </a:solidFill>
                <a:latin typeface="Arial"/>
                <a:ea typeface="Arial"/>
                <a:cs typeface="Arial"/>
                <a:sym typeface="Arial"/>
              </a:rPr>
              <a:t>ey </a:t>
            </a:r>
            <a:r>
              <a:rPr lang="en" sz="2200" b="0" i="0" u="sng" strike="noStrike" cap="none">
                <a:solidFill>
                  <a:srgbClr val="000000"/>
                </a:solidFill>
                <a:latin typeface="Arial"/>
                <a:ea typeface="Arial"/>
                <a:cs typeface="Arial"/>
                <a:sym typeface="Arial"/>
              </a:rPr>
              <a:t>L</a:t>
            </a:r>
            <a:r>
              <a:rPr lang="en" sz="2200" b="0" i="0" u="none" strike="noStrike" cap="none">
                <a:solidFill>
                  <a:srgbClr val="000000"/>
                </a:solidFill>
                <a:latin typeface="Arial"/>
                <a:ea typeface="Arial"/>
                <a:cs typeface="Arial"/>
                <a:sym typeface="Arial"/>
              </a:rPr>
              <a:t>ook, </a:t>
            </a:r>
            <a:r>
              <a:rPr lang="en" sz="2200" b="0" i="0" u="sng" strike="noStrike" cap="none">
                <a:solidFill>
                  <a:srgbClr val="000000"/>
                </a:solidFill>
                <a:highlight>
                  <a:schemeClr val="accent6"/>
                </a:highlight>
                <a:latin typeface="Arial"/>
                <a:ea typeface="Arial"/>
                <a:cs typeface="Arial"/>
                <a:sym typeface="Arial"/>
              </a:rPr>
              <a:t>A</a:t>
            </a:r>
            <a:r>
              <a:rPr lang="en" sz="2200" b="0" i="0" u="none" strike="noStrike" cap="none">
                <a:solidFill>
                  <a:srgbClr val="000000"/>
                </a:solidFill>
                <a:latin typeface="Arial"/>
                <a:ea typeface="Arial"/>
                <a:cs typeface="Arial"/>
                <a:sym typeface="Arial"/>
              </a:rPr>
              <a:t>sian </a:t>
            </a:r>
            <a:r>
              <a:rPr lang="en" sz="2200" b="0" i="0" u="sng" strike="noStrike" cap="none">
                <a:solidFill>
                  <a:srgbClr val="000000"/>
                </a:solidFill>
                <a:latin typeface="Arial"/>
                <a:ea typeface="Arial"/>
                <a:cs typeface="Arial"/>
                <a:sym typeface="Arial"/>
              </a:rPr>
              <a:t>B</a:t>
            </a:r>
            <a:r>
              <a:rPr lang="en" sz="2200" b="0" i="0" u="none" strike="noStrike" cap="none">
                <a:solidFill>
                  <a:srgbClr val="000000"/>
                </a:solidFill>
                <a:latin typeface="Arial"/>
                <a:ea typeface="Arial"/>
                <a:cs typeface="Arial"/>
                <a:sym typeface="Arial"/>
              </a:rPr>
              <a:t>lood! </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200"/>
              <a:t>if </a:t>
            </a:r>
            <a:r>
              <a:rPr lang="en" sz="2200" b="0" i="0" u="none" strike="noStrike" cap="none">
                <a:solidFill>
                  <a:srgbClr val="000000"/>
                </a:solidFill>
                <a:latin typeface="Arial"/>
                <a:ea typeface="Arial"/>
                <a:cs typeface="Arial"/>
                <a:sym typeface="Arial"/>
              </a:rPr>
              <a:t>1502, no Tegretol for you!”</a:t>
            </a:r>
            <a:endParaRPr sz="2200"/>
          </a:p>
          <a:p>
            <a:pPr marL="0" marR="0" lvl="0" indent="0" algn="l" rtl="0">
              <a:lnSpc>
                <a:spcPct val="100000"/>
              </a:lnSpc>
              <a:spcBef>
                <a:spcPts val="0"/>
              </a:spcBef>
              <a:spcAft>
                <a:spcPts val="0"/>
              </a:spcAft>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p:txBody>
      </p:sp>
      <p:pic>
        <p:nvPicPr>
          <p:cNvPr id="1795" name="Google Shape;1795;p122" descr="Resultado de imagen para double helix"/>
          <p:cNvPicPr preferRelativeResize="0"/>
          <p:nvPr/>
        </p:nvPicPr>
        <p:blipFill rotWithShape="1">
          <a:blip r:embed="rId3">
            <a:alphaModFix/>
          </a:blip>
          <a:srcRect/>
          <a:stretch/>
        </p:blipFill>
        <p:spPr>
          <a:xfrm>
            <a:off x="339852" y="593558"/>
            <a:ext cx="687446" cy="689981"/>
          </a:xfrm>
          <a:prstGeom prst="rect">
            <a:avLst/>
          </a:prstGeom>
          <a:noFill/>
          <a:ln>
            <a:noFill/>
          </a:ln>
        </p:spPr>
      </p:pic>
      <p:pic>
        <p:nvPicPr>
          <p:cNvPr id="1796" name="Google Shape;1796;p122" descr="clipped result image"/>
          <p:cNvPicPr preferRelativeResize="0"/>
          <p:nvPr/>
        </p:nvPicPr>
        <p:blipFill rotWithShape="1">
          <a:blip r:embed="rId4">
            <a:alphaModFix/>
          </a:blip>
          <a:srcRect/>
          <a:stretch/>
        </p:blipFill>
        <p:spPr>
          <a:xfrm>
            <a:off x="6652374" y="2346650"/>
            <a:ext cx="1943807" cy="2695600"/>
          </a:xfrm>
          <a:prstGeom prst="rect">
            <a:avLst/>
          </a:prstGeom>
          <a:noFill/>
          <a:ln>
            <a:noFill/>
          </a:ln>
        </p:spPr>
      </p:pic>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Google Shape;1801;p123"/>
          <p:cNvSpPr txBox="1"/>
          <p:nvPr/>
        </p:nvSpPr>
        <p:spPr>
          <a:xfrm>
            <a:off x="1179100" y="461775"/>
            <a:ext cx="7764000" cy="20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2200" b="0" i="0" u="none" strike="noStrike" cap="none">
                <a:solidFill>
                  <a:srgbClr val="000000"/>
                </a:solidFill>
                <a:latin typeface="Arial"/>
                <a:ea typeface="Arial"/>
                <a:cs typeface="Arial"/>
                <a:sym typeface="Arial"/>
              </a:rPr>
              <a:t>Asian patients</a:t>
            </a:r>
            <a:r>
              <a:rPr lang="en" sz="2200"/>
              <a:t> </a:t>
            </a:r>
            <a:r>
              <a:rPr lang="en" sz="2200" b="0" i="0" u="none" strike="noStrike" cap="none">
                <a:solidFill>
                  <a:srgbClr val="000000"/>
                </a:solidFill>
                <a:latin typeface="Arial"/>
                <a:ea typeface="Arial"/>
                <a:cs typeface="Arial"/>
                <a:sym typeface="Arial"/>
              </a:rPr>
              <a:t>have a 10-fold higher incidence of </a:t>
            </a:r>
            <a:r>
              <a:rPr lang="en" sz="2200"/>
              <a:t>carbamazepine</a:t>
            </a:r>
            <a:r>
              <a:rPr lang="en" sz="2200" b="0" i="0" u="none" strike="noStrike" cap="none">
                <a:solidFill>
                  <a:srgbClr val="000000"/>
                </a:solidFill>
                <a:latin typeface="Arial"/>
                <a:ea typeface="Arial"/>
                <a:cs typeface="Arial"/>
                <a:sym typeface="Arial"/>
              </a:rPr>
              <a:t>-induced SJS and TEN</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a:p>
          <a:p>
            <a:pPr marL="0" marR="0" lvl="0" indent="0" algn="l" rtl="0">
              <a:lnSpc>
                <a:spcPct val="100000"/>
              </a:lnSpc>
              <a:spcBef>
                <a:spcPts val="0"/>
              </a:spcBef>
              <a:spcAft>
                <a:spcPts val="0"/>
              </a:spcAft>
              <a:buClr>
                <a:srgbClr val="000000"/>
              </a:buClr>
              <a:buSzPts val="800"/>
              <a:buFont typeface="Arial"/>
              <a:buNone/>
            </a:pPr>
            <a:r>
              <a:rPr lang="en" sz="2200"/>
              <a:t>FDA recommends screening Asians for the </a:t>
            </a:r>
            <a:r>
              <a:rPr lang="en" sz="2200" b="1" i="0" u="none" strike="noStrike" cap="none">
                <a:solidFill>
                  <a:srgbClr val="000000"/>
                </a:solidFill>
                <a:latin typeface="Arial"/>
                <a:ea typeface="Arial"/>
                <a:cs typeface="Arial"/>
                <a:sym typeface="Arial"/>
              </a:rPr>
              <a:t>HLA-</a:t>
            </a:r>
            <a:r>
              <a:rPr lang="en" sz="2200" b="1" i="0" u="none" strike="noStrike" cap="none">
                <a:solidFill>
                  <a:srgbClr val="000000"/>
                </a:solidFill>
                <a:highlight>
                  <a:schemeClr val="accent6"/>
                </a:highlight>
                <a:latin typeface="Arial"/>
                <a:ea typeface="Arial"/>
                <a:cs typeface="Arial"/>
                <a:sym typeface="Arial"/>
              </a:rPr>
              <a:t>B</a:t>
            </a:r>
            <a:r>
              <a:rPr lang="en" sz="2200" b="1" i="0" u="none" strike="noStrike" cap="none">
                <a:solidFill>
                  <a:srgbClr val="000000"/>
                </a:solidFill>
                <a:latin typeface="Arial"/>
                <a:ea typeface="Arial"/>
                <a:cs typeface="Arial"/>
                <a:sym typeface="Arial"/>
              </a:rPr>
              <a:t>*1502</a:t>
            </a:r>
            <a:r>
              <a:rPr lang="en" sz="2200" b="0" i="0" u="none" strike="noStrike" cap="none">
                <a:solidFill>
                  <a:srgbClr val="000000"/>
                </a:solidFill>
                <a:latin typeface="Arial"/>
                <a:ea typeface="Arial"/>
                <a:cs typeface="Arial"/>
                <a:sym typeface="Arial"/>
              </a:rPr>
              <a:t> allele, which would be a contraindication for starting CBZ.  </a:t>
            </a:r>
            <a:endParaRPr sz="2200"/>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200" b="0" i="0" u="none" strike="noStrike" cap="none">
                <a:solidFill>
                  <a:srgbClr val="000000"/>
                </a:solidFill>
                <a:latin typeface="Arial"/>
                <a:ea typeface="Arial"/>
                <a:cs typeface="Arial"/>
                <a:sym typeface="Arial"/>
              </a:rPr>
              <a:t>“</a:t>
            </a:r>
            <a:r>
              <a:rPr lang="en" sz="2200" b="0" i="0" u="sng" strike="noStrike" cap="none">
                <a:solidFill>
                  <a:srgbClr val="000000"/>
                </a:solidFill>
                <a:latin typeface="Arial"/>
                <a:ea typeface="Arial"/>
                <a:cs typeface="Arial"/>
                <a:sym typeface="Arial"/>
              </a:rPr>
              <a:t>H</a:t>
            </a:r>
            <a:r>
              <a:rPr lang="en" sz="2200" b="0" i="0" u="none" strike="noStrike" cap="none">
                <a:solidFill>
                  <a:srgbClr val="000000"/>
                </a:solidFill>
                <a:latin typeface="Arial"/>
                <a:ea typeface="Arial"/>
                <a:cs typeface="Arial"/>
                <a:sym typeface="Arial"/>
              </a:rPr>
              <a:t>ey </a:t>
            </a:r>
            <a:r>
              <a:rPr lang="en" sz="2200" b="0" i="0" u="sng" strike="noStrike" cap="none">
                <a:solidFill>
                  <a:srgbClr val="000000"/>
                </a:solidFill>
                <a:latin typeface="Arial"/>
                <a:ea typeface="Arial"/>
                <a:cs typeface="Arial"/>
                <a:sym typeface="Arial"/>
              </a:rPr>
              <a:t>L</a:t>
            </a:r>
            <a:r>
              <a:rPr lang="en" sz="2200" b="0" i="0" u="none" strike="noStrike" cap="none">
                <a:solidFill>
                  <a:srgbClr val="000000"/>
                </a:solidFill>
                <a:latin typeface="Arial"/>
                <a:ea typeface="Arial"/>
                <a:cs typeface="Arial"/>
                <a:sym typeface="Arial"/>
              </a:rPr>
              <a:t>ook, </a:t>
            </a:r>
            <a:r>
              <a:rPr lang="en" sz="2200" b="0" i="0" u="sng" strike="noStrike" cap="none">
                <a:solidFill>
                  <a:srgbClr val="000000"/>
                </a:solidFill>
                <a:latin typeface="Arial"/>
                <a:ea typeface="Arial"/>
                <a:cs typeface="Arial"/>
                <a:sym typeface="Arial"/>
              </a:rPr>
              <a:t>A</a:t>
            </a:r>
            <a:r>
              <a:rPr lang="en" sz="2200" b="0" i="0" u="none" strike="noStrike" cap="none">
                <a:solidFill>
                  <a:srgbClr val="000000"/>
                </a:solidFill>
                <a:latin typeface="Arial"/>
                <a:ea typeface="Arial"/>
                <a:cs typeface="Arial"/>
                <a:sym typeface="Arial"/>
              </a:rPr>
              <a:t>sian </a:t>
            </a:r>
            <a:r>
              <a:rPr lang="en" sz="2200" b="0" i="0" u="sng" strike="noStrike" cap="none">
                <a:solidFill>
                  <a:srgbClr val="000000"/>
                </a:solidFill>
                <a:highlight>
                  <a:schemeClr val="accent6"/>
                </a:highlight>
                <a:latin typeface="Arial"/>
                <a:ea typeface="Arial"/>
                <a:cs typeface="Arial"/>
                <a:sym typeface="Arial"/>
              </a:rPr>
              <a:t>B</a:t>
            </a:r>
            <a:r>
              <a:rPr lang="en" sz="2200" b="0" i="0" u="none" strike="noStrike" cap="none">
                <a:solidFill>
                  <a:srgbClr val="000000"/>
                </a:solidFill>
                <a:latin typeface="Arial"/>
                <a:ea typeface="Arial"/>
                <a:cs typeface="Arial"/>
                <a:sym typeface="Arial"/>
              </a:rPr>
              <a:t>lood! </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200"/>
              <a:t>if </a:t>
            </a:r>
            <a:r>
              <a:rPr lang="en" sz="2200" b="0" i="0" u="none" strike="noStrike" cap="none">
                <a:solidFill>
                  <a:srgbClr val="000000"/>
                </a:solidFill>
                <a:latin typeface="Arial"/>
                <a:ea typeface="Arial"/>
                <a:cs typeface="Arial"/>
                <a:sym typeface="Arial"/>
              </a:rPr>
              <a:t>1502, no Tegretol for you!”</a:t>
            </a:r>
            <a:endParaRPr sz="2200"/>
          </a:p>
          <a:p>
            <a:pPr marL="0" marR="0" lvl="0" indent="0" algn="l" rtl="0">
              <a:lnSpc>
                <a:spcPct val="100000"/>
              </a:lnSpc>
              <a:spcBef>
                <a:spcPts val="0"/>
              </a:spcBef>
              <a:spcAft>
                <a:spcPts val="0"/>
              </a:spcAft>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p:txBody>
      </p:sp>
      <p:pic>
        <p:nvPicPr>
          <p:cNvPr id="1802" name="Google Shape;1802;p123" descr="Resultado de imagen para double helix"/>
          <p:cNvPicPr preferRelativeResize="0"/>
          <p:nvPr/>
        </p:nvPicPr>
        <p:blipFill rotWithShape="1">
          <a:blip r:embed="rId3">
            <a:alphaModFix/>
          </a:blip>
          <a:srcRect/>
          <a:stretch/>
        </p:blipFill>
        <p:spPr>
          <a:xfrm>
            <a:off x="339852" y="593558"/>
            <a:ext cx="687446" cy="689981"/>
          </a:xfrm>
          <a:prstGeom prst="rect">
            <a:avLst/>
          </a:prstGeom>
          <a:noFill/>
          <a:ln>
            <a:noFill/>
          </a:ln>
        </p:spPr>
      </p:pic>
      <p:pic>
        <p:nvPicPr>
          <p:cNvPr id="1803" name="Google Shape;1803;p123" descr="clipped result image"/>
          <p:cNvPicPr preferRelativeResize="0"/>
          <p:nvPr/>
        </p:nvPicPr>
        <p:blipFill rotWithShape="1">
          <a:blip r:embed="rId4">
            <a:alphaModFix/>
          </a:blip>
          <a:srcRect/>
          <a:stretch/>
        </p:blipFill>
        <p:spPr>
          <a:xfrm>
            <a:off x="6652374" y="2346650"/>
            <a:ext cx="1943807" cy="2695600"/>
          </a:xfrm>
          <a:prstGeom prst="rect">
            <a:avLst/>
          </a:prstGeom>
          <a:noFill/>
          <a:ln>
            <a:noFill/>
          </a:ln>
        </p:spPr>
      </p:pic>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124"/>
          <p:cNvSpPr txBox="1"/>
          <p:nvPr/>
        </p:nvSpPr>
        <p:spPr>
          <a:xfrm>
            <a:off x="1179100" y="461775"/>
            <a:ext cx="7764000" cy="20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2200" b="0" i="0" u="none" strike="noStrike" cap="none">
                <a:solidFill>
                  <a:srgbClr val="000000"/>
                </a:solidFill>
                <a:latin typeface="Arial"/>
                <a:ea typeface="Arial"/>
                <a:cs typeface="Arial"/>
                <a:sym typeface="Arial"/>
              </a:rPr>
              <a:t>Asian patients</a:t>
            </a:r>
            <a:r>
              <a:rPr lang="en" sz="2200"/>
              <a:t> </a:t>
            </a:r>
            <a:r>
              <a:rPr lang="en" sz="2200" b="0" i="0" u="none" strike="noStrike" cap="none">
                <a:solidFill>
                  <a:srgbClr val="000000"/>
                </a:solidFill>
                <a:latin typeface="Arial"/>
                <a:ea typeface="Arial"/>
                <a:cs typeface="Arial"/>
                <a:sym typeface="Arial"/>
              </a:rPr>
              <a:t>have a 10-fold higher incidence of </a:t>
            </a:r>
            <a:r>
              <a:rPr lang="en" sz="2200"/>
              <a:t>carbamazepine</a:t>
            </a:r>
            <a:r>
              <a:rPr lang="en" sz="2200" b="0" i="0" u="none" strike="noStrike" cap="none">
                <a:solidFill>
                  <a:srgbClr val="000000"/>
                </a:solidFill>
                <a:latin typeface="Arial"/>
                <a:ea typeface="Arial"/>
                <a:cs typeface="Arial"/>
                <a:sym typeface="Arial"/>
              </a:rPr>
              <a:t>-induced SJS and TEN</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a:p>
          <a:p>
            <a:pPr marL="0" marR="0" lvl="0" indent="0" algn="l" rtl="0">
              <a:lnSpc>
                <a:spcPct val="100000"/>
              </a:lnSpc>
              <a:spcBef>
                <a:spcPts val="0"/>
              </a:spcBef>
              <a:spcAft>
                <a:spcPts val="0"/>
              </a:spcAft>
              <a:buClr>
                <a:srgbClr val="000000"/>
              </a:buClr>
              <a:buSzPts val="800"/>
              <a:buFont typeface="Arial"/>
              <a:buNone/>
            </a:pPr>
            <a:r>
              <a:rPr lang="en" sz="2200"/>
              <a:t>FDA recommends screening Asians for the </a:t>
            </a:r>
            <a:r>
              <a:rPr lang="en" sz="2200" b="1" i="0" u="none" strike="noStrike" cap="none">
                <a:solidFill>
                  <a:srgbClr val="000000"/>
                </a:solidFill>
                <a:latin typeface="Arial"/>
                <a:ea typeface="Arial"/>
                <a:cs typeface="Arial"/>
                <a:sym typeface="Arial"/>
              </a:rPr>
              <a:t>HLA-B*</a:t>
            </a:r>
            <a:r>
              <a:rPr lang="en" sz="2200" b="1" i="0" u="none" strike="noStrike" cap="none">
                <a:solidFill>
                  <a:srgbClr val="000000"/>
                </a:solidFill>
                <a:highlight>
                  <a:schemeClr val="accent6"/>
                </a:highlight>
                <a:latin typeface="Arial"/>
                <a:ea typeface="Arial"/>
                <a:cs typeface="Arial"/>
                <a:sym typeface="Arial"/>
              </a:rPr>
              <a:t>1502</a:t>
            </a:r>
            <a:r>
              <a:rPr lang="en" sz="2200" b="0" i="0" u="none" strike="noStrike" cap="none">
                <a:solidFill>
                  <a:srgbClr val="000000"/>
                </a:solidFill>
                <a:latin typeface="Arial"/>
                <a:ea typeface="Arial"/>
                <a:cs typeface="Arial"/>
                <a:sym typeface="Arial"/>
              </a:rPr>
              <a:t> allele, which would be a contraindication for starting CBZ.  </a:t>
            </a:r>
            <a:endParaRPr sz="2200"/>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200" b="0" i="0" u="none" strike="noStrike" cap="none">
                <a:solidFill>
                  <a:srgbClr val="000000"/>
                </a:solidFill>
                <a:latin typeface="Arial"/>
                <a:ea typeface="Arial"/>
                <a:cs typeface="Arial"/>
                <a:sym typeface="Arial"/>
              </a:rPr>
              <a:t>“</a:t>
            </a:r>
            <a:r>
              <a:rPr lang="en" sz="2200" b="0" i="0" u="sng" strike="noStrike" cap="none">
                <a:solidFill>
                  <a:srgbClr val="000000"/>
                </a:solidFill>
                <a:latin typeface="Arial"/>
                <a:ea typeface="Arial"/>
                <a:cs typeface="Arial"/>
                <a:sym typeface="Arial"/>
              </a:rPr>
              <a:t>H</a:t>
            </a:r>
            <a:r>
              <a:rPr lang="en" sz="2200" b="0" i="0" u="none" strike="noStrike" cap="none">
                <a:solidFill>
                  <a:srgbClr val="000000"/>
                </a:solidFill>
                <a:latin typeface="Arial"/>
                <a:ea typeface="Arial"/>
                <a:cs typeface="Arial"/>
                <a:sym typeface="Arial"/>
              </a:rPr>
              <a:t>ey </a:t>
            </a:r>
            <a:r>
              <a:rPr lang="en" sz="2200" b="0" i="0" u="sng" strike="noStrike" cap="none">
                <a:solidFill>
                  <a:srgbClr val="000000"/>
                </a:solidFill>
                <a:latin typeface="Arial"/>
                <a:ea typeface="Arial"/>
                <a:cs typeface="Arial"/>
                <a:sym typeface="Arial"/>
              </a:rPr>
              <a:t>L</a:t>
            </a:r>
            <a:r>
              <a:rPr lang="en" sz="2200" b="0" i="0" u="none" strike="noStrike" cap="none">
                <a:solidFill>
                  <a:srgbClr val="000000"/>
                </a:solidFill>
                <a:latin typeface="Arial"/>
                <a:ea typeface="Arial"/>
                <a:cs typeface="Arial"/>
                <a:sym typeface="Arial"/>
              </a:rPr>
              <a:t>ook, </a:t>
            </a:r>
            <a:r>
              <a:rPr lang="en" sz="2200" b="0" i="0" u="sng" strike="noStrike" cap="none">
                <a:solidFill>
                  <a:srgbClr val="000000"/>
                </a:solidFill>
                <a:latin typeface="Arial"/>
                <a:ea typeface="Arial"/>
                <a:cs typeface="Arial"/>
                <a:sym typeface="Arial"/>
              </a:rPr>
              <a:t>A</a:t>
            </a:r>
            <a:r>
              <a:rPr lang="en" sz="2200" b="0" i="0" u="none" strike="noStrike" cap="none">
                <a:solidFill>
                  <a:srgbClr val="000000"/>
                </a:solidFill>
                <a:latin typeface="Arial"/>
                <a:ea typeface="Arial"/>
                <a:cs typeface="Arial"/>
                <a:sym typeface="Arial"/>
              </a:rPr>
              <a:t>sian </a:t>
            </a:r>
            <a:r>
              <a:rPr lang="en" sz="2200" b="0" i="0" u="sng" strike="noStrike" cap="none">
                <a:solidFill>
                  <a:srgbClr val="000000"/>
                </a:solidFill>
                <a:latin typeface="Arial"/>
                <a:ea typeface="Arial"/>
                <a:cs typeface="Arial"/>
                <a:sym typeface="Arial"/>
              </a:rPr>
              <a:t>B</a:t>
            </a:r>
            <a:r>
              <a:rPr lang="en" sz="2200" b="0" i="0" u="none" strike="noStrike" cap="none">
                <a:solidFill>
                  <a:srgbClr val="000000"/>
                </a:solidFill>
                <a:latin typeface="Arial"/>
                <a:ea typeface="Arial"/>
                <a:cs typeface="Arial"/>
                <a:sym typeface="Arial"/>
              </a:rPr>
              <a:t>lood! </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200"/>
              <a:t>if </a:t>
            </a:r>
            <a:r>
              <a:rPr lang="en" sz="2200" b="0" i="0" u="none" strike="noStrike" cap="none">
                <a:solidFill>
                  <a:srgbClr val="000000"/>
                </a:solidFill>
                <a:highlight>
                  <a:schemeClr val="accent6"/>
                </a:highlight>
                <a:latin typeface="Arial"/>
                <a:ea typeface="Arial"/>
                <a:cs typeface="Arial"/>
                <a:sym typeface="Arial"/>
              </a:rPr>
              <a:t>1502</a:t>
            </a:r>
            <a:r>
              <a:rPr lang="en" sz="2200" b="0" i="0" u="none" strike="noStrike" cap="none">
                <a:solidFill>
                  <a:srgbClr val="000000"/>
                </a:solidFill>
                <a:latin typeface="Arial"/>
                <a:ea typeface="Arial"/>
                <a:cs typeface="Arial"/>
                <a:sym typeface="Arial"/>
              </a:rPr>
              <a:t>, no Tegretol for you!”</a:t>
            </a:r>
            <a:endParaRPr sz="2200"/>
          </a:p>
          <a:p>
            <a:pPr marL="0" marR="0" lvl="0" indent="0" algn="l" rtl="0">
              <a:lnSpc>
                <a:spcPct val="100000"/>
              </a:lnSpc>
              <a:spcBef>
                <a:spcPts val="0"/>
              </a:spcBef>
              <a:spcAft>
                <a:spcPts val="0"/>
              </a:spcAft>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p:txBody>
      </p:sp>
      <p:pic>
        <p:nvPicPr>
          <p:cNvPr id="1809" name="Google Shape;1809;p124" descr="Resultado de imagen para double helix"/>
          <p:cNvPicPr preferRelativeResize="0"/>
          <p:nvPr/>
        </p:nvPicPr>
        <p:blipFill rotWithShape="1">
          <a:blip r:embed="rId3">
            <a:alphaModFix/>
          </a:blip>
          <a:srcRect/>
          <a:stretch/>
        </p:blipFill>
        <p:spPr>
          <a:xfrm>
            <a:off x="339852" y="593558"/>
            <a:ext cx="687446" cy="689981"/>
          </a:xfrm>
          <a:prstGeom prst="rect">
            <a:avLst/>
          </a:prstGeom>
          <a:noFill/>
          <a:ln>
            <a:noFill/>
          </a:ln>
        </p:spPr>
      </p:pic>
      <p:pic>
        <p:nvPicPr>
          <p:cNvPr id="1810" name="Google Shape;1810;p124" descr="clipped result image"/>
          <p:cNvPicPr preferRelativeResize="0"/>
          <p:nvPr/>
        </p:nvPicPr>
        <p:blipFill rotWithShape="1">
          <a:blip r:embed="rId4">
            <a:alphaModFix/>
          </a:blip>
          <a:srcRect/>
          <a:stretch/>
        </p:blipFill>
        <p:spPr>
          <a:xfrm>
            <a:off x="6652374" y="2346650"/>
            <a:ext cx="1943807" cy="2695600"/>
          </a:xfrm>
          <a:prstGeom prst="rect">
            <a:avLst/>
          </a:prstGeom>
          <a:noFill/>
          <a:ln>
            <a:noFill/>
          </a:ln>
        </p:spPr>
      </p:pic>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sp>
        <p:nvSpPr>
          <p:cNvPr id="1815" name="Google Shape;1815;p125"/>
          <p:cNvSpPr txBox="1"/>
          <p:nvPr/>
        </p:nvSpPr>
        <p:spPr>
          <a:xfrm>
            <a:off x="1179100" y="461775"/>
            <a:ext cx="7764000" cy="20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2200" b="0" i="0" u="none" strike="noStrike" cap="none">
                <a:solidFill>
                  <a:srgbClr val="000000"/>
                </a:solidFill>
                <a:latin typeface="Arial"/>
                <a:ea typeface="Arial"/>
                <a:cs typeface="Arial"/>
                <a:sym typeface="Arial"/>
              </a:rPr>
              <a:t>Asian patients</a:t>
            </a:r>
            <a:r>
              <a:rPr lang="en" sz="2200"/>
              <a:t> </a:t>
            </a:r>
            <a:r>
              <a:rPr lang="en" sz="2200" b="0" i="0" u="none" strike="noStrike" cap="none">
                <a:solidFill>
                  <a:srgbClr val="000000"/>
                </a:solidFill>
                <a:latin typeface="Arial"/>
                <a:ea typeface="Arial"/>
                <a:cs typeface="Arial"/>
                <a:sym typeface="Arial"/>
              </a:rPr>
              <a:t>have a 10-fold higher incidence of </a:t>
            </a:r>
            <a:r>
              <a:rPr lang="en" sz="2200"/>
              <a:t>carbamazepine</a:t>
            </a:r>
            <a:r>
              <a:rPr lang="en" sz="2200" b="0" i="0" u="none" strike="noStrike" cap="none">
                <a:solidFill>
                  <a:srgbClr val="000000"/>
                </a:solidFill>
                <a:latin typeface="Arial"/>
                <a:ea typeface="Arial"/>
                <a:cs typeface="Arial"/>
                <a:sym typeface="Arial"/>
              </a:rPr>
              <a:t>-induced SJS and TEN</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a:p>
          <a:p>
            <a:pPr marL="0" marR="0" lvl="0" indent="0" algn="l" rtl="0">
              <a:lnSpc>
                <a:spcPct val="100000"/>
              </a:lnSpc>
              <a:spcBef>
                <a:spcPts val="0"/>
              </a:spcBef>
              <a:spcAft>
                <a:spcPts val="0"/>
              </a:spcAft>
              <a:buClr>
                <a:srgbClr val="000000"/>
              </a:buClr>
              <a:buSzPts val="800"/>
              <a:buFont typeface="Arial"/>
              <a:buNone/>
            </a:pPr>
            <a:r>
              <a:rPr lang="en" sz="2200"/>
              <a:t>FDA recommends screening Asians for the </a:t>
            </a:r>
            <a:r>
              <a:rPr lang="en" sz="2200" b="1" i="0" u="none" strike="noStrike" cap="none">
                <a:solidFill>
                  <a:srgbClr val="000000"/>
                </a:solidFill>
                <a:latin typeface="Arial"/>
                <a:ea typeface="Arial"/>
                <a:cs typeface="Arial"/>
                <a:sym typeface="Arial"/>
              </a:rPr>
              <a:t>HLA-B*1502</a:t>
            </a:r>
            <a:r>
              <a:rPr lang="en" sz="2200" b="0" i="0" u="none" strike="noStrike" cap="none">
                <a:solidFill>
                  <a:srgbClr val="000000"/>
                </a:solidFill>
                <a:latin typeface="Arial"/>
                <a:ea typeface="Arial"/>
                <a:cs typeface="Arial"/>
                <a:sym typeface="Arial"/>
              </a:rPr>
              <a:t> allele, which would be a </a:t>
            </a:r>
            <a:r>
              <a:rPr lang="en" sz="2200" b="0" i="0" u="none" strike="noStrike" cap="none">
                <a:solidFill>
                  <a:srgbClr val="000000"/>
                </a:solidFill>
                <a:highlight>
                  <a:schemeClr val="accent6"/>
                </a:highlight>
                <a:latin typeface="Arial"/>
                <a:ea typeface="Arial"/>
                <a:cs typeface="Arial"/>
                <a:sym typeface="Arial"/>
              </a:rPr>
              <a:t>contraindication</a:t>
            </a:r>
            <a:r>
              <a:rPr lang="en" sz="2200" b="0" i="0" u="none" strike="noStrike" cap="none">
                <a:solidFill>
                  <a:srgbClr val="000000"/>
                </a:solidFill>
                <a:latin typeface="Arial"/>
                <a:ea typeface="Arial"/>
                <a:cs typeface="Arial"/>
                <a:sym typeface="Arial"/>
              </a:rPr>
              <a:t> for starting CBZ.  </a:t>
            </a:r>
            <a:endParaRPr sz="2200"/>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200" b="0" i="0" u="none" strike="noStrike" cap="none">
                <a:solidFill>
                  <a:srgbClr val="000000"/>
                </a:solidFill>
                <a:latin typeface="Arial"/>
                <a:ea typeface="Arial"/>
                <a:cs typeface="Arial"/>
                <a:sym typeface="Arial"/>
              </a:rPr>
              <a:t>“</a:t>
            </a:r>
            <a:r>
              <a:rPr lang="en" sz="2200" b="0" i="0" u="sng" strike="noStrike" cap="none">
                <a:solidFill>
                  <a:srgbClr val="000000"/>
                </a:solidFill>
                <a:latin typeface="Arial"/>
                <a:ea typeface="Arial"/>
                <a:cs typeface="Arial"/>
                <a:sym typeface="Arial"/>
              </a:rPr>
              <a:t>H</a:t>
            </a:r>
            <a:r>
              <a:rPr lang="en" sz="2200" b="0" i="0" u="none" strike="noStrike" cap="none">
                <a:solidFill>
                  <a:srgbClr val="000000"/>
                </a:solidFill>
                <a:latin typeface="Arial"/>
                <a:ea typeface="Arial"/>
                <a:cs typeface="Arial"/>
                <a:sym typeface="Arial"/>
              </a:rPr>
              <a:t>ey </a:t>
            </a:r>
            <a:r>
              <a:rPr lang="en" sz="2200" b="0" i="0" u="sng" strike="noStrike" cap="none">
                <a:solidFill>
                  <a:srgbClr val="000000"/>
                </a:solidFill>
                <a:latin typeface="Arial"/>
                <a:ea typeface="Arial"/>
                <a:cs typeface="Arial"/>
                <a:sym typeface="Arial"/>
              </a:rPr>
              <a:t>L</a:t>
            </a:r>
            <a:r>
              <a:rPr lang="en" sz="2200" b="0" i="0" u="none" strike="noStrike" cap="none">
                <a:solidFill>
                  <a:srgbClr val="000000"/>
                </a:solidFill>
                <a:latin typeface="Arial"/>
                <a:ea typeface="Arial"/>
                <a:cs typeface="Arial"/>
                <a:sym typeface="Arial"/>
              </a:rPr>
              <a:t>ook, </a:t>
            </a:r>
            <a:r>
              <a:rPr lang="en" sz="2200" b="0" i="0" u="sng" strike="noStrike" cap="none">
                <a:solidFill>
                  <a:srgbClr val="000000"/>
                </a:solidFill>
                <a:latin typeface="Arial"/>
                <a:ea typeface="Arial"/>
                <a:cs typeface="Arial"/>
                <a:sym typeface="Arial"/>
              </a:rPr>
              <a:t>A</a:t>
            </a:r>
            <a:r>
              <a:rPr lang="en" sz="2200" b="0" i="0" u="none" strike="noStrike" cap="none">
                <a:solidFill>
                  <a:srgbClr val="000000"/>
                </a:solidFill>
                <a:latin typeface="Arial"/>
                <a:ea typeface="Arial"/>
                <a:cs typeface="Arial"/>
                <a:sym typeface="Arial"/>
              </a:rPr>
              <a:t>sian </a:t>
            </a:r>
            <a:r>
              <a:rPr lang="en" sz="2200" b="0" i="0" u="sng" strike="noStrike" cap="none">
                <a:solidFill>
                  <a:srgbClr val="000000"/>
                </a:solidFill>
                <a:latin typeface="Arial"/>
                <a:ea typeface="Arial"/>
                <a:cs typeface="Arial"/>
                <a:sym typeface="Arial"/>
              </a:rPr>
              <a:t>B</a:t>
            </a:r>
            <a:r>
              <a:rPr lang="en" sz="2200" b="0" i="0" u="none" strike="noStrike" cap="none">
                <a:solidFill>
                  <a:srgbClr val="000000"/>
                </a:solidFill>
                <a:latin typeface="Arial"/>
                <a:ea typeface="Arial"/>
                <a:cs typeface="Arial"/>
                <a:sym typeface="Arial"/>
              </a:rPr>
              <a:t>lood! </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200"/>
              <a:t>if </a:t>
            </a:r>
            <a:r>
              <a:rPr lang="en" sz="2200" b="0" i="0" u="none" strike="noStrike" cap="none">
                <a:solidFill>
                  <a:srgbClr val="000000"/>
                </a:solidFill>
                <a:latin typeface="Arial"/>
                <a:ea typeface="Arial"/>
                <a:cs typeface="Arial"/>
                <a:sym typeface="Arial"/>
              </a:rPr>
              <a:t>1502, </a:t>
            </a:r>
            <a:r>
              <a:rPr lang="en" sz="2200" b="0" i="0" u="none" strike="noStrike" cap="none">
                <a:solidFill>
                  <a:srgbClr val="000000"/>
                </a:solidFill>
                <a:highlight>
                  <a:schemeClr val="accent6"/>
                </a:highlight>
                <a:latin typeface="Arial"/>
                <a:ea typeface="Arial"/>
                <a:cs typeface="Arial"/>
                <a:sym typeface="Arial"/>
              </a:rPr>
              <a:t>no Tegretol for you</a:t>
            </a:r>
            <a:r>
              <a:rPr lang="en" sz="2200" b="0" i="0" u="none" strike="noStrike" cap="none">
                <a:solidFill>
                  <a:srgbClr val="000000"/>
                </a:solidFill>
                <a:latin typeface="Arial"/>
                <a:ea typeface="Arial"/>
                <a:cs typeface="Arial"/>
                <a:sym typeface="Arial"/>
              </a:rPr>
              <a:t>!”</a:t>
            </a:r>
            <a:endParaRPr sz="2200"/>
          </a:p>
          <a:p>
            <a:pPr marL="0" marR="0" lvl="0" indent="0" algn="l" rtl="0">
              <a:lnSpc>
                <a:spcPct val="100000"/>
              </a:lnSpc>
              <a:spcBef>
                <a:spcPts val="0"/>
              </a:spcBef>
              <a:spcAft>
                <a:spcPts val="0"/>
              </a:spcAft>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a:solidFill>
                <a:srgbClr val="000000"/>
              </a:solidFill>
              <a:latin typeface="Arial"/>
              <a:ea typeface="Arial"/>
              <a:cs typeface="Arial"/>
              <a:sym typeface="Arial"/>
            </a:endParaRPr>
          </a:p>
        </p:txBody>
      </p:sp>
      <p:pic>
        <p:nvPicPr>
          <p:cNvPr id="1816" name="Google Shape;1816;p125" descr="Resultado de imagen para double helix"/>
          <p:cNvPicPr preferRelativeResize="0"/>
          <p:nvPr/>
        </p:nvPicPr>
        <p:blipFill rotWithShape="1">
          <a:blip r:embed="rId3">
            <a:alphaModFix/>
          </a:blip>
          <a:srcRect/>
          <a:stretch/>
        </p:blipFill>
        <p:spPr>
          <a:xfrm>
            <a:off x="339852" y="593558"/>
            <a:ext cx="687446" cy="689981"/>
          </a:xfrm>
          <a:prstGeom prst="rect">
            <a:avLst/>
          </a:prstGeom>
          <a:noFill/>
          <a:ln>
            <a:noFill/>
          </a:ln>
        </p:spPr>
      </p:pic>
      <p:pic>
        <p:nvPicPr>
          <p:cNvPr id="1817" name="Google Shape;1817;p125" descr="clipped result image"/>
          <p:cNvPicPr preferRelativeResize="0"/>
          <p:nvPr/>
        </p:nvPicPr>
        <p:blipFill rotWithShape="1">
          <a:blip r:embed="rId4">
            <a:alphaModFix/>
          </a:blip>
          <a:srcRect/>
          <a:stretch/>
        </p:blipFill>
        <p:spPr>
          <a:xfrm>
            <a:off x="6652374" y="2346650"/>
            <a:ext cx="1943807" cy="2695600"/>
          </a:xfrm>
          <a:prstGeom prst="rect">
            <a:avLst/>
          </a:prstGeom>
          <a:noFill/>
          <a:ln>
            <a:noFill/>
          </a:ln>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p128"/>
          <p:cNvSpPr txBox="1"/>
          <p:nvPr/>
        </p:nvSpPr>
        <p:spPr>
          <a:xfrm>
            <a:off x="196400" y="85125"/>
            <a:ext cx="6941700" cy="111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Font typeface="Arial"/>
              <a:buNone/>
            </a:pPr>
            <a:r>
              <a:rPr lang="en" sz="2400">
                <a:solidFill>
                  <a:schemeClr val="dk1"/>
                </a:solidFill>
              </a:rPr>
              <a:t>Carbamazepine kinetic interactions:  </a:t>
            </a:r>
            <a:endParaRPr sz="2400" b="0" i="0" u="none" strike="noStrike" cap="none">
              <a:solidFill>
                <a:srgbClr val="000000"/>
              </a:solidFill>
              <a:latin typeface="Arial"/>
              <a:ea typeface="Arial"/>
              <a:cs typeface="Arial"/>
              <a:sym typeface="Arial"/>
            </a:endParaRPr>
          </a:p>
        </p:txBody>
      </p:sp>
      <p:pic>
        <p:nvPicPr>
          <p:cNvPr id="1846" name="Google Shape;1846;p128"/>
          <p:cNvPicPr preferRelativeResize="0"/>
          <p:nvPr/>
        </p:nvPicPr>
        <p:blipFill rotWithShape="1">
          <a:blip r:embed="rId3">
            <a:alphaModFix/>
          </a:blip>
          <a:srcRect/>
          <a:stretch/>
        </p:blipFill>
        <p:spPr>
          <a:xfrm>
            <a:off x="7470768" y="1285395"/>
            <a:ext cx="492066" cy="266029"/>
          </a:xfrm>
          <a:prstGeom prst="rect">
            <a:avLst/>
          </a:prstGeom>
          <a:noFill/>
          <a:ln>
            <a:noFill/>
          </a:ln>
        </p:spPr>
      </p:pic>
      <p:sp>
        <p:nvSpPr>
          <p:cNvPr id="1847" name="Google Shape;1847;p128"/>
          <p:cNvSpPr txBox="1"/>
          <p:nvPr/>
        </p:nvSpPr>
        <p:spPr>
          <a:xfrm rot="3322" flipH="1">
            <a:off x="4357533" y="3210553"/>
            <a:ext cx="2483701" cy="29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1A2</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Arial"/>
              <a:ea typeface="Arial"/>
              <a:cs typeface="Arial"/>
              <a:sym typeface="Arial"/>
            </a:endParaRPr>
          </a:p>
        </p:txBody>
      </p:sp>
      <p:sp>
        <p:nvSpPr>
          <p:cNvPr id="1848" name="Google Shape;1848;p128"/>
          <p:cNvSpPr txBox="1"/>
          <p:nvPr/>
        </p:nvSpPr>
        <p:spPr>
          <a:xfrm rot="3093" flipH="1">
            <a:off x="95985" y="3193488"/>
            <a:ext cx="2667601" cy="261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3A4</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Arial"/>
              <a:ea typeface="Arial"/>
              <a:cs typeface="Arial"/>
              <a:sym typeface="Arial"/>
            </a:endParaRPr>
          </a:p>
        </p:txBody>
      </p:sp>
      <p:sp>
        <p:nvSpPr>
          <p:cNvPr id="1849" name="Google Shape;1849;p128"/>
          <p:cNvSpPr txBox="1"/>
          <p:nvPr/>
        </p:nvSpPr>
        <p:spPr>
          <a:xfrm rot="5196" flipH="1">
            <a:off x="6395821" y="3195704"/>
            <a:ext cx="2580303" cy="30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UGT</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Arial"/>
              <a:ea typeface="Arial"/>
              <a:cs typeface="Arial"/>
              <a:sym typeface="Arial"/>
            </a:endParaRPr>
          </a:p>
        </p:txBody>
      </p:sp>
      <p:pic>
        <p:nvPicPr>
          <p:cNvPr id="1850" name="Google Shape;1850;p128" descr="clipped result image"/>
          <p:cNvPicPr preferRelativeResize="0"/>
          <p:nvPr/>
        </p:nvPicPr>
        <p:blipFill rotWithShape="1">
          <a:blip r:embed="rId4">
            <a:alphaModFix/>
          </a:blip>
          <a:srcRect/>
          <a:stretch/>
        </p:blipFill>
        <p:spPr>
          <a:xfrm>
            <a:off x="348797" y="1590202"/>
            <a:ext cx="1855740" cy="1117050"/>
          </a:xfrm>
          <a:prstGeom prst="rect">
            <a:avLst/>
          </a:prstGeom>
          <a:noFill/>
          <a:ln>
            <a:noFill/>
          </a:ln>
        </p:spPr>
      </p:pic>
      <p:pic>
        <p:nvPicPr>
          <p:cNvPr id="1851" name="Google Shape;1851;p128" descr="clipped result image"/>
          <p:cNvPicPr preferRelativeResize="0"/>
          <p:nvPr/>
        </p:nvPicPr>
        <p:blipFill rotWithShape="1">
          <a:blip r:embed="rId5">
            <a:alphaModFix/>
          </a:blip>
          <a:srcRect/>
          <a:stretch/>
        </p:blipFill>
        <p:spPr>
          <a:xfrm>
            <a:off x="1205625" y="1985075"/>
            <a:ext cx="433750" cy="430575"/>
          </a:xfrm>
          <a:prstGeom prst="rect">
            <a:avLst/>
          </a:prstGeom>
          <a:noFill/>
          <a:ln>
            <a:noFill/>
          </a:ln>
        </p:spPr>
      </p:pic>
      <p:pic>
        <p:nvPicPr>
          <p:cNvPr id="1852" name="Google Shape;1852;p128" descr="clipped result image"/>
          <p:cNvPicPr preferRelativeResize="0"/>
          <p:nvPr/>
        </p:nvPicPr>
        <p:blipFill rotWithShape="1">
          <a:blip r:embed="rId6">
            <a:alphaModFix/>
          </a:blip>
          <a:srcRect b="84211"/>
          <a:stretch/>
        </p:blipFill>
        <p:spPr>
          <a:xfrm rot="-859512">
            <a:off x="3024283" y="1129342"/>
            <a:ext cx="553274" cy="312403"/>
          </a:xfrm>
          <a:prstGeom prst="rect">
            <a:avLst/>
          </a:prstGeom>
          <a:noFill/>
          <a:ln>
            <a:noFill/>
          </a:ln>
          <a:effectLst>
            <a:outerShdw blurRad="14288" dist="9525" dir="5880000" algn="bl" rotWithShape="0">
              <a:srgbClr val="000000">
                <a:alpha val="32000"/>
              </a:srgbClr>
            </a:outerShdw>
          </a:effectLst>
        </p:spPr>
      </p:pic>
      <p:pic>
        <p:nvPicPr>
          <p:cNvPr id="1853" name="Google Shape;1853;p128" descr="clipped result image"/>
          <p:cNvPicPr preferRelativeResize="0"/>
          <p:nvPr/>
        </p:nvPicPr>
        <p:blipFill rotWithShape="1">
          <a:blip r:embed="rId7">
            <a:alphaModFix/>
          </a:blip>
          <a:srcRect/>
          <a:stretch/>
        </p:blipFill>
        <p:spPr>
          <a:xfrm rot="-79">
            <a:off x="3061498" y="751841"/>
            <a:ext cx="125442" cy="480568"/>
          </a:xfrm>
          <a:prstGeom prst="rect">
            <a:avLst/>
          </a:prstGeom>
          <a:noFill/>
          <a:ln>
            <a:noFill/>
          </a:ln>
          <a:effectLst>
            <a:outerShdw blurRad="14288" dist="19050" dir="5880000" algn="bl" rotWithShape="0">
              <a:srgbClr val="000000">
                <a:alpha val="32000"/>
              </a:srgbClr>
            </a:outerShdw>
          </a:effectLst>
        </p:spPr>
      </p:pic>
      <p:pic>
        <p:nvPicPr>
          <p:cNvPr id="1854" name="Google Shape;1854;p128"/>
          <p:cNvPicPr preferRelativeResize="0"/>
          <p:nvPr/>
        </p:nvPicPr>
        <p:blipFill rotWithShape="1">
          <a:blip r:embed="rId8">
            <a:alphaModFix/>
          </a:blip>
          <a:srcRect/>
          <a:stretch/>
        </p:blipFill>
        <p:spPr>
          <a:xfrm rot="-6405790">
            <a:off x="2757404" y="1905013"/>
            <a:ext cx="1579277" cy="496175"/>
          </a:xfrm>
          <a:prstGeom prst="rect">
            <a:avLst/>
          </a:prstGeom>
          <a:noFill/>
          <a:ln>
            <a:noFill/>
          </a:ln>
          <a:effectLst>
            <a:outerShdw blurRad="14288" dist="9525" dir="12240000" algn="bl" rotWithShape="0">
              <a:srgbClr val="000000">
                <a:alpha val="40000"/>
              </a:srgbClr>
            </a:outerShdw>
          </a:effectLst>
        </p:spPr>
      </p:pic>
      <p:pic>
        <p:nvPicPr>
          <p:cNvPr id="1855" name="Google Shape;1855;p128" descr="clipped result image"/>
          <p:cNvPicPr preferRelativeResize="0"/>
          <p:nvPr/>
        </p:nvPicPr>
        <p:blipFill rotWithShape="1">
          <a:blip r:embed="rId9">
            <a:alphaModFix/>
          </a:blip>
          <a:srcRect/>
          <a:stretch/>
        </p:blipFill>
        <p:spPr>
          <a:xfrm>
            <a:off x="3066318" y="1238551"/>
            <a:ext cx="217062" cy="215474"/>
          </a:xfrm>
          <a:prstGeom prst="rect">
            <a:avLst/>
          </a:prstGeom>
          <a:noFill/>
          <a:ln>
            <a:noFill/>
          </a:ln>
        </p:spPr>
      </p:pic>
      <p:pic>
        <p:nvPicPr>
          <p:cNvPr id="1856" name="Google Shape;1856;p128"/>
          <p:cNvPicPr preferRelativeResize="0"/>
          <p:nvPr/>
        </p:nvPicPr>
        <p:blipFill rotWithShape="1">
          <a:blip r:embed="rId10">
            <a:alphaModFix amt="74000"/>
          </a:blip>
          <a:srcRect r="41792" b="55311"/>
          <a:stretch/>
        </p:blipFill>
        <p:spPr>
          <a:xfrm rot="793996">
            <a:off x="4544757" y="715409"/>
            <a:ext cx="964190" cy="689864"/>
          </a:xfrm>
          <a:prstGeom prst="rect">
            <a:avLst/>
          </a:prstGeom>
          <a:noFill/>
          <a:ln>
            <a:noFill/>
          </a:ln>
        </p:spPr>
      </p:pic>
      <p:pic>
        <p:nvPicPr>
          <p:cNvPr id="1857" name="Google Shape;1857;p128" descr="clipped result image"/>
          <p:cNvPicPr preferRelativeResize="0"/>
          <p:nvPr/>
        </p:nvPicPr>
        <p:blipFill rotWithShape="1">
          <a:blip r:embed="rId11">
            <a:alphaModFix/>
          </a:blip>
          <a:srcRect/>
          <a:stretch/>
        </p:blipFill>
        <p:spPr>
          <a:xfrm rot="3957064" flipH="1">
            <a:off x="4525938" y="1886497"/>
            <a:ext cx="2146870" cy="293329"/>
          </a:xfrm>
          <a:prstGeom prst="rect">
            <a:avLst/>
          </a:prstGeom>
          <a:noFill/>
          <a:ln>
            <a:noFill/>
          </a:ln>
        </p:spPr>
      </p:pic>
      <p:pic>
        <p:nvPicPr>
          <p:cNvPr id="1858" name="Google Shape;1858;p128" descr="clipped result image"/>
          <p:cNvPicPr preferRelativeResize="0"/>
          <p:nvPr/>
        </p:nvPicPr>
        <p:blipFill rotWithShape="1">
          <a:blip r:embed="rId9">
            <a:alphaModFix/>
          </a:blip>
          <a:srcRect/>
          <a:stretch/>
        </p:blipFill>
        <p:spPr>
          <a:xfrm>
            <a:off x="4841973" y="810975"/>
            <a:ext cx="307652" cy="305400"/>
          </a:xfrm>
          <a:prstGeom prst="rect">
            <a:avLst/>
          </a:prstGeom>
          <a:noFill/>
          <a:ln>
            <a:noFill/>
          </a:ln>
        </p:spPr>
      </p:pic>
      <p:pic>
        <p:nvPicPr>
          <p:cNvPr id="1859" name="Google Shape;1859;p128" descr="clipped result image"/>
          <p:cNvPicPr preferRelativeResize="0"/>
          <p:nvPr/>
        </p:nvPicPr>
        <p:blipFill rotWithShape="1">
          <a:blip r:embed="rId11">
            <a:alphaModFix/>
          </a:blip>
          <a:srcRect/>
          <a:stretch/>
        </p:blipFill>
        <p:spPr>
          <a:xfrm rot="-1906263">
            <a:off x="7148828" y="1410789"/>
            <a:ext cx="2096582" cy="368876"/>
          </a:xfrm>
          <a:prstGeom prst="rect">
            <a:avLst/>
          </a:prstGeom>
          <a:noFill/>
          <a:ln>
            <a:noFill/>
          </a:ln>
        </p:spPr>
      </p:pic>
      <p:pic>
        <p:nvPicPr>
          <p:cNvPr id="1860" name="Google Shape;1860;p128" descr="clipped result image"/>
          <p:cNvPicPr preferRelativeResize="0"/>
          <p:nvPr/>
        </p:nvPicPr>
        <p:blipFill rotWithShape="1">
          <a:blip r:embed="rId12">
            <a:alphaModFix/>
          </a:blip>
          <a:srcRect/>
          <a:stretch/>
        </p:blipFill>
        <p:spPr>
          <a:xfrm rot="-1617761">
            <a:off x="6592922" y="1877867"/>
            <a:ext cx="1092369" cy="823940"/>
          </a:xfrm>
          <a:prstGeom prst="rect">
            <a:avLst/>
          </a:prstGeom>
          <a:noFill/>
          <a:ln>
            <a:noFill/>
          </a:ln>
        </p:spPr>
      </p:pic>
      <p:sp>
        <p:nvSpPr>
          <p:cNvPr id="1861" name="Google Shape;1861;p128"/>
          <p:cNvSpPr txBox="1"/>
          <p:nvPr/>
        </p:nvSpPr>
        <p:spPr>
          <a:xfrm rot="3093" flipH="1">
            <a:off x="2267510" y="3198988"/>
            <a:ext cx="2667601" cy="261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2B6</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Arial"/>
              <a:ea typeface="Arial"/>
              <a:cs typeface="Arial"/>
              <a:sym typeface="Arial"/>
            </a:endParaRPr>
          </a:p>
        </p:txBody>
      </p:sp>
      <p:pic>
        <p:nvPicPr>
          <p:cNvPr id="1862" name="Google Shape;1862;p128" descr="clipped result image"/>
          <p:cNvPicPr preferRelativeResize="0"/>
          <p:nvPr/>
        </p:nvPicPr>
        <p:blipFill rotWithShape="1">
          <a:blip r:embed="rId13">
            <a:alphaModFix/>
          </a:blip>
          <a:srcRect/>
          <a:stretch/>
        </p:blipFill>
        <p:spPr>
          <a:xfrm>
            <a:off x="6841221" y="2202180"/>
            <a:ext cx="176618" cy="175325"/>
          </a:xfrm>
          <a:prstGeom prst="rect">
            <a:avLst/>
          </a:prstGeom>
          <a:noFill/>
          <a:ln>
            <a:noFill/>
          </a:ln>
        </p:spPr>
      </p:pic>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67" name="Google Shape;1867;p129"/>
          <p:cNvSpPr txBox="1"/>
          <p:nvPr/>
        </p:nvSpPr>
        <p:spPr>
          <a:xfrm>
            <a:off x="196400" y="85125"/>
            <a:ext cx="6941700" cy="111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Font typeface="Arial"/>
              <a:buNone/>
            </a:pPr>
            <a:r>
              <a:rPr lang="en" sz="2400">
                <a:solidFill>
                  <a:schemeClr val="dk1"/>
                </a:solidFill>
              </a:rPr>
              <a:t>Carbamazepine kinetic interactions:  </a:t>
            </a:r>
            <a:endParaRPr sz="2400" b="0" i="0" u="none" strike="noStrike" cap="none">
              <a:solidFill>
                <a:srgbClr val="000000"/>
              </a:solidFill>
              <a:latin typeface="Arial"/>
              <a:ea typeface="Arial"/>
              <a:cs typeface="Arial"/>
              <a:sym typeface="Arial"/>
            </a:endParaRPr>
          </a:p>
        </p:txBody>
      </p:sp>
      <p:pic>
        <p:nvPicPr>
          <p:cNvPr id="1868" name="Google Shape;1868;p129"/>
          <p:cNvPicPr preferRelativeResize="0"/>
          <p:nvPr/>
        </p:nvPicPr>
        <p:blipFill rotWithShape="1">
          <a:blip r:embed="rId3">
            <a:alphaModFix/>
          </a:blip>
          <a:srcRect/>
          <a:stretch/>
        </p:blipFill>
        <p:spPr>
          <a:xfrm>
            <a:off x="7470768" y="1285395"/>
            <a:ext cx="492066" cy="266029"/>
          </a:xfrm>
          <a:prstGeom prst="rect">
            <a:avLst/>
          </a:prstGeom>
          <a:noFill/>
          <a:ln>
            <a:noFill/>
          </a:ln>
        </p:spPr>
      </p:pic>
      <p:sp>
        <p:nvSpPr>
          <p:cNvPr id="1869" name="Google Shape;1869;p129"/>
          <p:cNvSpPr txBox="1"/>
          <p:nvPr/>
        </p:nvSpPr>
        <p:spPr>
          <a:xfrm rot="3322" flipH="1">
            <a:off x="4357533" y="3210553"/>
            <a:ext cx="2483701" cy="29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1A2</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Arial"/>
              <a:ea typeface="Arial"/>
              <a:cs typeface="Arial"/>
              <a:sym typeface="Arial"/>
            </a:endParaRPr>
          </a:p>
        </p:txBody>
      </p:sp>
      <p:sp>
        <p:nvSpPr>
          <p:cNvPr id="1870" name="Google Shape;1870;p129"/>
          <p:cNvSpPr txBox="1"/>
          <p:nvPr/>
        </p:nvSpPr>
        <p:spPr>
          <a:xfrm rot="3093" flipH="1">
            <a:off x="95985" y="3193488"/>
            <a:ext cx="2667601" cy="261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3A4</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(strong)</a:t>
            </a:r>
            <a:endParaRPr sz="2000" b="0" i="0" u="none" strike="noStrike" cap="none">
              <a:solidFill>
                <a:srgbClr val="000000"/>
              </a:solidFill>
              <a:latin typeface="Arial"/>
              <a:ea typeface="Arial"/>
              <a:cs typeface="Arial"/>
              <a:sym typeface="Arial"/>
            </a:endParaRPr>
          </a:p>
        </p:txBody>
      </p:sp>
      <p:sp>
        <p:nvSpPr>
          <p:cNvPr id="1871" name="Google Shape;1871;p129"/>
          <p:cNvSpPr txBox="1"/>
          <p:nvPr/>
        </p:nvSpPr>
        <p:spPr>
          <a:xfrm rot="5196" flipH="1">
            <a:off x="6395821" y="3195704"/>
            <a:ext cx="2580303" cy="30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UGT</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Arial"/>
              <a:ea typeface="Arial"/>
              <a:cs typeface="Arial"/>
              <a:sym typeface="Arial"/>
            </a:endParaRPr>
          </a:p>
        </p:txBody>
      </p:sp>
      <p:pic>
        <p:nvPicPr>
          <p:cNvPr id="1872" name="Google Shape;1872;p129" descr="clipped result image"/>
          <p:cNvPicPr preferRelativeResize="0"/>
          <p:nvPr/>
        </p:nvPicPr>
        <p:blipFill rotWithShape="1">
          <a:blip r:embed="rId4">
            <a:alphaModFix/>
          </a:blip>
          <a:srcRect/>
          <a:stretch/>
        </p:blipFill>
        <p:spPr>
          <a:xfrm>
            <a:off x="348797" y="1590202"/>
            <a:ext cx="1855740" cy="1117050"/>
          </a:xfrm>
          <a:prstGeom prst="rect">
            <a:avLst/>
          </a:prstGeom>
          <a:noFill/>
          <a:ln>
            <a:noFill/>
          </a:ln>
        </p:spPr>
      </p:pic>
      <p:pic>
        <p:nvPicPr>
          <p:cNvPr id="1873" name="Google Shape;1873;p129" descr="clipped result image"/>
          <p:cNvPicPr preferRelativeResize="0"/>
          <p:nvPr/>
        </p:nvPicPr>
        <p:blipFill rotWithShape="1">
          <a:blip r:embed="rId5">
            <a:alphaModFix/>
          </a:blip>
          <a:srcRect/>
          <a:stretch/>
        </p:blipFill>
        <p:spPr>
          <a:xfrm>
            <a:off x="1205625" y="1985075"/>
            <a:ext cx="433750" cy="430575"/>
          </a:xfrm>
          <a:prstGeom prst="rect">
            <a:avLst/>
          </a:prstGeom>
          <a:noFill/>
          <a:ln>
            <a:noFill/>
          </a:ln>
        </p:spPr>
      </p:pic>
      <p:pic>
        <p:nvPicPr>
          <p:cNvPr id="1874" name="Google Shape;1874;p129" descr="clipped result image"/>
          <p:cNvPicPr preferRelativeResize="0"/>
          <p:nvPr/>
        </p:nvPicPr>
        <p:blipFill rotWithShape="1">
          <a:blip r:embed="rId6">
            <a:alphaModFix/>
          </a:blip>
          <a:srcRect b="84211"/>
          <a:stretch/>
        </p:blipFill>
        <p:spPr>
          <a:xfrm rot="-859512">
            <a:off x="3024283" y="1129342"/>
            <a:ext cx="553274" cy="312403"/>
          </a:xfrm>
          <a:prstGeom prst="rect">
            <a:avLst/>
          </a:prstGeom>
          <a:noFill/>
          <a:ln>
            <a:noFill/>
          </a:ln>
          <a:effectLst>
            <a:outerShdw blurRad="14288" dist="9525" dir="5880000" algn="bl" rotWithShape="0">
              <a:srgbClr val="000000">
                <a:alpha val="32000"/>
              </a:srgbClr>
            </a:outerShdw>
          </a:effectLst>
        </p:spPr>
      </p:pic>
      <p:pic>
        <p:nvPicPr>
          <p:cNvPr id="1875" name="Google Shape;1875;p129" descr="clipped result image"/>
          <p:cNvPicPr preferRelativeResize="0"/>
          <p:nvPr/>
        </p:nvPicPr>
        <p:blipFill rotWithShape="1">
          <a:blip r:embed="rId7">
            <a:alphaModFix/>
          </a:blip>
          <a:srcRect/>
          <a:stretch/>
        </p:blipFill>
        <p:spPr>
          <a:xfrm rot="-79">
            <a:off x="3061498" y="751841"/>
            <a:ext cx="125442" cy="480568"/>
          </a:xfrm>
          <a:prstGeom prst="rect">
            <a:avLst/>
          </a:prstGeom>
          <a:noFill/>
          <a:ln>
            <a:noFill/>
          </a:ln>
          <a:effectLst>
            <a:outerShdw blurRad="14288" dist="19050" dir="5880000" algn="bl" rotWithShape="0">
              <a:srgbClr val="000000">
                <a:alpha val="32000"/>
              </a:srgbClr>
            </a:outerShdw>
          </a:effectLst>
        </p:spPr>
      </p:pic>
      <p:pic>
        <p:nvPicPr>
          <p:cNvPr id="1876" name="Google Shape;1876;p129"/>
          <p:cNvPicPr preferRelativeResize="0"/>
          <p:nvPr/>
        </p:nvPicPr>
        <p:blipFill rotWithShape="1">
          <a:blip r:embed="rId8">
            <a:alphaModFix/>
          </a:blip>
          <a:srcRect/>
          <a:stretch/>
        </p:blipFill>
        <p:spPr>
          <a:xfrm rot="-6405790">
            <a:off x="2757404" y="1905013"/>
            <a:ext cx="1579277" cy="496175"/>
          </a:xfrm>
          <a:prstGeom prst="rect">
            <a:avLst/>
          </a:prstGeom>
          <a:noFill/>
          <a:ln>
            <a:noFill/>
          </a:ln>
          <a:effectLst>
            <a:outerShdw blurRad="14288" dist="9525" dir="12240000" algn="bl" rotWithShape="0">
              <a:srgbClr val="000000">
                <a:alpha val="40000"/>
              </a:srgbClr>
            </a:outerShdw>
          </a:effectLst>
        </p:spPr>
      </p:pic>
      <p:pic>
        <p:nvPicPr>
          <p:cNvPr id="1877" name="Google Shape;1877;p129" descr="clipped result image"/>
          <p:cNvPicPr preferRelativeResize="0"/>
          <p:nvPr/>
        </p:nvPicPr>
        <p:blipFill rotWithShape="1">
          <a:blip r:embed="rId9">
            <a:alphaModFix/>
          </a:blip>
          <a:srcRect/>
          <a:stretch/>
        </p:blipFill>
        <p:spPr>
          <a:xfrm>
            <a:off x="3066318" y="1238551"/>
            <a:ext cx="217062" cy="215474"/>
          </a:xfrm>
          <a:prstGeom prst="rect">
            <a:avLst/>
          </a:prstGeom>
          <a:noFill/>
          <a:ln>
            <a:noFill/>
          </a:ln>
        </p:spPr>
      </p:pic>
      <p:pic>
        <p:nvPicPr>
          <p:cNvPr id="1878" name="Google Shape;1878;p129"/>
          <p:cNvPicPr preferRelativeResize="0"/>
          <p:nvPr/>
        </p:nvPicPr>
        <p:blipFill rotWithShape="1">
          <a:blip r:embed="rId10">
            <a:alphaModFix amt="74000"/>
          </a:blip>
          <a:srcRect r="41792" b="55311"/>
          <a:stretch/>
        </p:blipFill>
        <p:spPr>
          <a:xfrm rot="793996">
            <a:off x="4544757" y="715409"/>
            <a:ext cx="964190" cy="689864"/>
          </a:xfrm>
          <a:prstGeom prst="rect">
            <a:avLst/>
          </a:prstGeom>
          <a:noFill/>
          <a:ln>
            <a:noFill/>
          </a:ln>
        </p:spPr>
      </p:pic>
      <p:pic>
        <p:nvPicPr>
          <p:cNvPr id="1879" name="Google Shape;1879;p129" descr="clipped result image"/>
          <p:cNvPicPr preferRelativeResize="0"/>
          <p:nvPr/>
        </p:nvPicPr>
        <p:blipFill rotWithShape="1">
          <a:blip r:embed="rId11">
            <a:alphaModFix/>
          </a:blip>
          <a:srcRect/>
          <a:stretch/>
        </p:blipFill>
        <p:spPr>
          <a:xfrm rot="3957064" flipH="1">
            <a:off x="4525938" y="1886497"/>
            <a:ext cx="2146870" cy="293329"/>
          </a:xfrm>
          <a:prstGeom prst="rect">
            <a:avLst/>
          </a:prstGeom>
          <a:noFill/>
          <a:ln>
            <a:noFill/>
          </a:ln>
        </p:spPr>
      </p:pic>
      <p:pic>
        <p:nvPicPr>
          <p:cNvPr id="1880" name="Google Shape;1880;p129" descr="clipped result image"/>
          <p:cNvPicPr preferRelativeResize="0"/>
          <p:nvPr/>
        </p:nvPicPr>
        <p:blipFill rotWithShape="1">
          <a:blip r:embed="rId9">
            <a:alphaModFix/>
          </a:blip>
          <a:srcRect/>
          <a:stretch/>
        </p:blipFill>
        <p:spPr>
          <a:xfrm>
            <a:off x="4841973" y="810975"/>
            <a:ext cx="307652" cy="305400"/>
          </a:xfrm>
          <a:prstGeom prst="rect">
            <a:avLst/>
          </a:prstGeom>
          <a:noFill/>
          <a:ln>
            <a:noFill/>
          </a:ln>
        </p:spPr>
      </p:pic>
      <p:pic>
        <p:nvPicPr>
          <p:cNvPr id="1881" name="Google Shape;1881;p129" descr="clipped result image"/>
          <p:cNvPicPr preferRelativeResize="0"/>
          <p:nvPr/>
        </p:nvPicPr>
        <p:blipFill rotWithShape="1">
          <a:blip r:embed="rId11">
            <a:alphaModFix/>
          </a:blip>
          <a:srcRect/>
          <a:stretch/>
        </p:blipFill>
        <p:spPr>
          <a:xfrm rot="-1906263">
            <a:off x="7148828" y="1410789"/>
            <a:ext cx="2096582" cy="368876"/>
          </a:xfrm>
          <a:prstGeom prst="rect">
            <a:avLst/>
          </a:prstGeom>
          <a:noFill/>
          <a:ln>
            <a:noFill/>
          </a:ln>
        </p:spPr>
      </p:pic>
      <p:pic>
        <p:nvPicPr>
          <p:cNvPr id="1882" name="Google Shape;1882;p129" descr="clipped result image"/>
          <p:cNvPicPr preferRelativeResize="0"/>
          <p:nvPr/>
        </p:nvPicPr>
        <p:blipFill rotWithShape="1">
          <a:blip r:embed="rId12">
            <a:alphaModFix/>
          </a:blip>
          <a:srcRect/>
          <a:stretch/>
        </p:blipFill>
        <p:spPr>
          <a:xfrm rot="-1617761">
            <a:off x="6592922" y="1877867"/>
            <a:ext cx="1092369" cy="823940"/>
          </a:xfrm>
          <a:prstGeom prst="rect">
            <a:avLst/>
          </a:prstGeom>
          <a:noFill/>
          <a:ln>
            <a:noFill/>
          </a:ln>
        </p:spPr>
      </p:pic>
      <p:sp>
        <p:nvSpPr>
          <p:cNvPr id="1883" name="Google Shape;1883;p129"/>
          <p:cNvSpPr txBox="1"/>
          <p:nvPr/>
        </p:nvSpPr>
        <p:spPr>
          <a:xfrm rot="3093" flipH="1">
            <a:off x="2267510" y="3198988"/>
            <a:ext cx="2667601" cy="261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2B6</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Arial"/>
              <a:ea typeface="Arial"/>
              <a:cs typeface="Arial"/>
              <a:sym typeface="Arial"/>
            </a:endParaRPr>
          </a:p>
        </p:txBody>
      </p:sp>
      <p:pic>
        <p:nvPicPr>
          <p:cNvPr id="1884" name="Google Shape;1884;p129" descr="clipped result image"/>
          <p:cNvPicPr preferRelativeResize="0"/>
          <p:nvPr/>
        </p:nvPicPr>
        <p:blipFill rotWithShape="1">
          <a:blip r:embed="rId13">
            <a:alphaModFix/>
          </a:blip>
          <a:srcRect/>
          <a:stretch/>
        </p:blipFill>
        <p:spPr>
          <a:xfrm>
            <a:off x="6841221" y="2202180"/>
            <a:ext cx="176618" cy="175325"/>
          </a:xfrm>
          <a:prstGeom prst="rect">
            <a:avLst/>
          </a:prstGeom>
          <a:noFill/>
          <a:ln>
            <a:noFill/>
          </a:ln>
        </p:spPr>
      </p:pic>
      <p:sp>
        <p:nvSpPr>
          <p:cNvPr id="1885" name="Google Shape;1885;p129"/>
          <p:cNvSpPr/>
          <p:nvPr/>
        </p:nvSpPr>
        <p:spPr>
          <a:xfrm rot="10800000" flipH="1">
            <a:off x="610550" y="3982150"/>
            <a:ext cx="1456200" cy="1116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86" name="Google Shape;1886;p129" descr="clipped result image"/>
          <p:cNvPicPr preferRelativeResize="0"/>
          <p:nvPr/>
        </p:nvPicPr>
        <p:blipFill rotWithShape="1">
          <a:blip r:embed="rId14">
            <a:alphaModFix/>
          </a:blip>
          <a:srcRect/>
          <a:stretch/>
        </p:blipFill>
        <p:spPr>
          <a:xfrm>
            <a:off x="1026072" y="4153806"/>
            <a:ext cx="625276" cy="620727"/>
          </a:xfrm>
          <a:prstGeom prst="rect">
            <a:avLst/>
          </a:prstGeom>
          <a:noFill/>
          <a:ln>
            <a:noFill/>
          </a:ln>
        </p:spPr>
      </p:pic>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130"/>
          <p:cNvSpPr txBox="1"/>
          <p:nvPr/>
        </p:nvSpPr>
        <p:spPr>
          <a:xfrm>
            <a:off x="196400" y="85125"/>
            <a:ext cx="6941700" cy="111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Font typeface="Arial"/>
              <a:buNone/>
            </a:pPr>
            <a:r>
              <a:rPr lang="en" sz="2400">
                <a:solidFill>
                  <a:schemeClr val="dk1"/>
                </a:solidFill>
              </a:rPr>
              <a:t>Carbamazepine kinetic interactions:  </a:t>
            </a:r>
            <a:endParaRPr sz="2400" b="0" i="0" u="none" strike="noStrike" cap="none">
              <a:solidFill>
                <a:srgbClr val="000000"/>
              </a:solidFill>
              <a:latin typeface="Arial"/>
              <a:ea typeface="Arial"/>
              <a:cs typeface="Arial"/>
              <a:sym typeface="Arial"/>
            </a:endParaRPr>
          </a:p>
        </p:txBody>
      </p:sp>
      <p:pic>
        <p:nvPicPr>
          <p:cNvPr id="1892" name="Google Shape;1892;p130"/>
          <p:cNvPicPr preferRelativeResize="0"/>
          <p:nvPr/>
        </p:nvPicPr>
        <p:blipFill rotWithShape="1">
          <a:blip r:embed="rId3">
            <a:alphaModFix/>
          </a:blip>
          <a:srcRect/>
          <a:stretch/>
        </p:blipFill>
        <p:spPr>
          <a:xfrm>
            <a:off x="7470768" y="1285395"/>
            <a:ext cx="492066" cy="266029"/>
          </a:xfrm>
          <a:prstGeom prst="rect">
            <a:avLst/>
          </a:prstGeom>
          <a:noFill/>
          <a:ln>
            <a:noFill/>
          </a:ln>
        </p:spPr>
      </p:pic>
      <p:sp>
        <p:nvSpPr>
          <p:cNvPr id="1893" name="Google Shape;1893;p130"/>
          <p:cNvSpPr txBox="1"/>
          <p:nvPr/>
        </p:nvSpPr>
        <p:spPr>
          <a:xfrm rot="3322" flipH="1">
            <a:off x="4357533" y="3210553"/>
            <a:ext cx="2483701" cy="29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1A2</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Arial"/>
              <a:ea typeface="Arial"/>
              <a:cs typeface="Arial"/>
              <a:sym typeface="Arial"/>
            </a:endParaRPr>
          </a:p>
        </p:txBody>
      </p:sp>
      <p:sp>
        <p:nvSpPr>
          <p:cNvPr id="1894" name="Google Shape;1894;p130"/>
          <p:cNvSpPr txBox="1"/>
          <p:nvPr/>
        </p:nvSpPr>
        <p:spPr>
          <a:xfrm rot="3093" flipH="1">
            <a:off x="95985" y="3193488"/>
            <a:ext cx="2667601" cy="261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3A4</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(strong)</a:t>
            </a:r>
            <a:endParaRPr sz="2000" b="0" i="0" u="none" strike="noStrike" cap="none">
              <a:solidFill>
                <a:srgbClr val="000000"/>
              </a:solidFill>
              <a:latin typeface="Arial"/>
              <a:ea typeface="Arial"/>
              <a:cs typeface="Arial"/>
              <a:sym typeface="Arial"/>
            </a:endParaRPr>
          </a:p>
        </p:txBody>
      </p:sp>
      <p:sp>
        <p:nvSpPr>
          <p:cNvPr id="1895" name="Google Shape;1895;p130"/>
          <p:cNvSpPr txBox="1"/>
          <p:nvPr/>
        </p:nvSpPr>
        <p:spPr>
          <a:xfrm rot="5196" flipH="1">
            <a:off x="6395821" y="3195704"/>
            <a:ext cx="2580303" cy="30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UGT</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Arial"/>
              <a:ea typeface="Arial"/>
              <a:cs typeface="Arial"/>
              <a:sym typeface="Arial"/>
            </a:endParaRPr>
          </a:p>
        </p:txBody>
      </p:sp>
      <p:pic>
        <p:nvPicPr>
          <p:cNvPr id="1896" name="Google Shape;1896;p130" descr="clipped result image"/>
          <p:cNvPicPr preferRelativeResize="0"/>
          <p:nvPr/>
        </p:nvPicPr>
        <p:blipFill rotWithShape="1">
          <a:blip r:embed="rId4">
            <a:alphaModFix/>
          </a:blip>
          <a:srcRect/>
          <a:stretch/>
        </p:blipFill>
        <p:spPr>
          <a:xfrm>
            <a:off x="348797" y="1590202"/>
            <a:ext cx="1855740" cy="1117050"/>
          </a:xfrm>
          <a:prstGeom prst="rect">
            <a:avLst/>
          </a:prstGeom>
          <a:noFill/>
          <a:ln>
            <a:noFill/>
          </a:ln>
        </p:spPr>
      </p:pic>
      <p:pic>
        <p:nvPicPr>
          <p:cNvPr id="1897" name="Google Shape;1897;p130" descr="clipped result image"/>
          <p:cNvPicPr preferRelativeResize="0"/>
          <p:nvPr/>
        </p:nvPicPr>
        <p:blipFill rotWithShape="1">
          <a:blip r:embed="rId5">
            <a:alphaModFix/>
          </a:blip>
          <a:srcRect/>
          <a:stretch/>
        </p:blipFill>
        <p:spPr>
          <a:xfrm>
            <a:off x="1205625" y="1985075"/>
            <a:ext cx="433750" cy="430575"/>
          </a:xfrm>
          <a:prstGeom prst="rect">
            <a:avLst/>
          </a:prstGeom>
          <a:noFill/>
          <a:ln>
            <a:noFill/>
          </a:ln>
        </p:spPr>
      </p:pic>
      <p:pic>
        <p:nvPicPr>
          <p:cNvPr id="1898" name="Google Shape;1898;p130" descr="clipped result image"/>
          <p:cNvPicPr preferRelativeResize="0"/>
          <p:nvPr/>
        </p:nvPicPr>
        <p:blipFill rotWithShape="1">
          <a:blip r:embed="rId6">
            <a:alphaModFix/>
          </a:blip>
          <a:srcRect b="84211"/>
          <a:stretch/>
        </p:blipFill>
        <p:spPr>
          <a:xfrm rot="-859512">
            <a:off x="3024283" y="1129342"/>
            <a:ext cx="553274" cy="312403"/>
          </a:xfrm>
          <a:prstGeom prst="rect">
            <a:avLst/>
          </a:prstGeom>
          <a:noFill/>
          <a:ln>
            <a:noFill/>
          </a:ln>
          <a:effectLst>
            <a:outerShdw blurRad="14288" dist="9525" dir="5880000" algn="bl" rotWithShape="0">
              <a:srgbClr val="000000">
                <a:alpha val="32000"/>
              </a:srgbClr>
            </a:outerShdw>
          </a:effectLst>
        </p:spPr>
      </p:pic>
      <p:pic>
        <p:nvPicPr>
          <p:cNvPr id="1899" name="Google Shape;1899;p130" descr="clipped result image"/>
          <p:cNvPicPr preferRelativeResize="0"/>
          <p:nvPr/>
        </p:nvPicPr>
        <p:blipFill rotWithShape="1">
          <a:blip r:embed="rId7">
            <a:alphaModFix/>
          </a:blip>
          <a:srcRect/>
          <a:stretch/>
        </p:blipFill>
        <p:spPr>
          <a:xfrm rot="-79">
            <a:off x="3061498" y="751841"/>
            <a:ext cx="125442" cy="480568"/>
          </a:xfrm>
          <a:prstGeom prst="rect">
            <a:avLst/>
          </a:prstGeom>
          <a:noFill/>
          <a:ln>
            <a:noFill/>
          </a:ln>
          <a:effectLst>
            <a:outerShdw blurRad="14288" dist="19050" dir="5880000" algn="bl" rotWithShape="0">
              <a:srgbClr val="000000">
                <a:alpha val="32000"/>
              </a:srgbClr>
            </a:outerShdw>
          </a:effectLst>
        </p:spPr>
      </p:pic>
      <p:pic>
        <p:nvPicPr>
          <p:cNvPr id="1900" name="Google Shape;1900;p130"/>
          <p:cNvPicPr preferRelativeResize="0"/>
          <p:nvPr/>
        </p:nvPicPr>
        <p:blipFill rotWithShape="1">
          <a:blip r:embed="rId8">
            <a:alphaModFix/>
          </a:blip>
          <a:srcRect/>
          <a:stretch/>
        </p:blipFill>
        <p:spPr>
          <a:xfrm rot="-6405790">
            <a:off x="2757404" y="1905013"/>
            <a:ext cx="1579277" cy="496175"/>
          </a:xfrm>
          <a:prstGeom prst="rect">
            <a:avLst/>
          </a:prstGeom>
          <a:noFill/>
          <a:ln>
            <a:noFill/>
          </a:ln>
          <a:effectLst>
            <a:outerShdw blurRad="14288" dist="9525" dir="12240000" algn="bl" rotWithShape="0">
              <a:srgbClr val="000000">
                <a:alpha val="40000"/>
              </a:srgbClr>
            </a:outerShdw>
          </a:effectLst>
        </p:spPr>
      </p:pic>
      <p:pic>
        <p:nvPicPr>
          <p:cNvPr id="1901" name="Google Shape;1901;p130" descr="clipped result image"/>
          <p:cNvPicPr preferRelativeResize="0"/>
          <p:nvPr/>
        </p:nvPicPr>
        <p:blipFill rotWithShape="1">
          <a:blip r:embed="rId9">
            <a:alphaModFix/>
          </a:blip>
          <a:srcRect/>
          <a:stretch/>
        </p:blipFill>
        <p:spPr>
          <a:xfrm>
            <a:off x="3066318" y="1238551"/>
            <a:ext cx="217062" cy="215474"/>
          </a:xfrm>
          <a:prstGeom prst="rect">
            <a:avLst/>
          </a:prstGeom>
          <a:noFill/>
          <a:ln>
            <a:noFill/>
          </a:ln>
        </p:spPr>
      </p:pic>
      <p:pic>
        <p:nvPicPr>
          <p:cNvPr id="1902" name="Google Shape;1902;p130"/>
          <p:cNvPicPr preferRelativeResize="0"/>
          <p:nvPr/>
        </p:nvPicPr>
        <p:blipFill rotWithShape="1">
          <a:blip r:embed="rId10">
            <a:alphaModFix amt="74000"/>
          </a:blip>
          <a:srcRect r="41792" b="55311"/>
          <a:stretch/>
        </p:blipFill>
        <p:spPr>
          <a:xfrm rot="793996">
            <a:off x="4544757" y="715409"/>
            <a:ext cx="964190" cy="689864"/>
          </a:xfrm>
          <a:prstGeom prst="rect">
            <a:avLst/>
          </a:prstGeom>
          <a:noFill/>
          <a:ln>
            <a:noFill/>
          </a:ln>
        </p:spPr>
      </p:pic>
      <p:pic>
        <p:nvPicPr>
          <p:cNvPr id="1903" name="Google Shape;1903;p130" descr="clipped result image"/>
          <p:cNvPicPr preferRelativeResize="0"/>
          <p:nvPr/>
        </p:nvPicPr>
        <p:blipFill rotWithShape="1">
          <a:blip r:embed="rId11">
            <a:alphaModFix/>
          </a:blip>
          <a:srcRect/>
          <a:stretch/>
        </p:blipFill>
        <p:spPr>
          <a:xfrm rot="3957064" flipH="1">
            <a:off x="4525938" y="1886497"/>
            <a:ext cx="2146870" cy="293329"/>
          </a:xfrm>
          <a:prstGeom prst="rect">
            <a:avLst/>
          </a:prstGeom>
          <a:noFill/>
          <a:ln>
            <a:noFill/>
          </a:ln>
        </p:spPr>
      </p:pic>
      <p:pic>
        <p:nvPicPr>
          <p:cNvPr id="1904" name="Google Shape;1904;p130" descr="clipped result image"/>
          <p:cNvPicPr preferRelativeResize="0"/>
          <p:nvPr/>
        </p:nvPicPr>
        <p:blipFill rotWithShape="1">
          <a:blip r:embed="rId9">
            <a:alphaModFix/>
          </a:blip>
          <a:srcRect/>
          <a:stretch/>
        </p:blipFill>
        <p:spPr>
          <a:xfrm>
            <a:off x="4841973" y="810975"/>
            <a:ext cx="307652" cy="305400"/>
          </a:xfrm>
          <a:prstGeom prst="rect">
            <a:avLst/>
          </a:prstGeom>
          <a:noFill/>
          <a:ln>
            <a:noFill/>
          </a:ln>
        </p:spPr>
      </p:pic>
      <p:pic>
        <p:nvPicPr>
          <p:cNvPr id="1905" name="Google Shape;1905;p130" descr="clipped result image"/>
          <p:cNvPicPr preferRelativeResize="0"/>
          <p:nvPr/>
        </p:nvPicPr>
        <p:blipFill rotWithShape="1">
          <a:blip r:embed="rId11">
            <a:alphaModFix/>
          </a:blip>
          <a:srcRect/>
          <a:stretch/>
        </p:blipFill>
        <p:spPr>
          <a:xfrm rot="-1906263">
            <a:off x="7148828" y="1410789"/>
            <a:ext cx="2096582" cy="368876"/>
          </a:xfrm>
          <a:prstGeom prst="rect">
            <a:avLst/>
          </a:prstGeom>
          <a:noFill/>
          <a:ln>
            <a:noFill/>
          </a:ln>
        </p:spPr>
      </p:pic>
      <p:pic>
        <p:nvPicPr>
          <p:cNvPr id="1906" name="Google Shape;1906;p130" descr="clipped result image"/>
          <p:cNvPicPr preferRelativeResize="0"/>
          <p:nvPr/>
        </p:nvPicPr>
        <p:blipFill rotWithShape="1">
          <a:blip r:embed="rId12">
            <a:alphaModFix/>
          </a:blip>
          <a:srcRect/>
          <a:stretch/>
        </p:blipFill>
        <p:spPr>
          <a:xfrm rot="-1617761">
            <a:off x="6592922" y="1877867"/>
            <a:ext cx="1092369" cy="823940"/>
          </a:xfrm>
          <a:prstGeom prst="rect">
            <a:avLst/>
          </a:prstGeom>
          <a:noFill/>
          <a:ln>
            <a:noFill/>
          </a:ln>
        </p:spPr>
      </p:pic>
      <p:sp>
        <p:nvSpPr>
          <p:cNvPr id="1907" name="Google Shape;1907;p130"/>
          <p:cNvSpPr txBox="1"/>
          <p:nvPr/>
        </p:nvSpPr>
        <p:spPr>
          <a:xfrm rot="3093" flipH="1">
            <a:off x="2267510" y="3198988"/>
            <a:ext cx="2667601" cy="261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2B6</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a:t>
            </a:r>
            <a:r>
              <a:rPr lang="en" sz="2000"/>
              <a:t>moderate</a:t>
            </a:r>
            <a:r>
              <a:rPr lang="en"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pic>
        <p:nvPicPr>
          <p:cNvPr id="1908" name="Google Shape;1908;p130" descr="clipped result image"/>
          <p:cNvPicPr preferRelativeResize="0"/>
          <p:nvPr/>
        </p:nvPicPr>
        <p:blipFill rotWithShape="1">
          <a:blip r:embed="rId13">
            <a:alphaModFix/>
          </a:blip>
          <a:srcRect/>
          <a:stretch/>
        </p:blipFill>
        <p:spPr>
          <a:xfrm>
            <a:off x="6841221" y="2202180"/>
            <a:ext cx="176618" cy="175325"/>
          </a:xfrm>
          <a:prstGeom prst="rect">
            <a:avLst/>
          </a:prstGeom>
          <a:noFill/>
          <a:ln>
            <a:noFill/>
          </a:ln>
        </p:spPr>
      </p:pic>
      <p:sp>
        <p:nvSpPr>
          <p:cNvPr id="1909" name="Google Shape;1909;p130"/>
          <p:cNvSpPr/>
          <p:nvPr/>
        </p:nvSpPr>
        <p:spPr>
          <a:xfrm rot="10800000" flipH="1">
            <a:off x="3051141" y="4159959"/>
            <a:ext cx="991800" cy="7608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10" name="Google Shape;1910;p130" descr="clipped result image"/>
          <p:cNvPicPr preferRelativeResize="0"/>
          <p:nvPr/>
        </p:nvPicPr>
        <p:blipFill rotWithShape="1">
          <a:blip r:embed="rId14">
            <a:alphaModFix/>
          </a:blip>
          <a:srcRect/>
          <a:stretch/>
        </p:blipFill>
        <p:spPr>
          <a:xfrm>
            <a:off x="3334134" y="4276997"/>
            <a:ext cx="425847" cy="422748"/>
          </a:xfrm>
          <a:prstGeom prst="rect">
            <a:avLst/>
          </a:prstGeom>
          <a:noFill/>
          <a:ln>
            <a:noFill/>
          </a:ln>
        </p:spPr>
      </p:pic>
      <p:sp>
        <p:nvSpPr>
          <p:cNvPr id="1911" name="Google Shape;1911;p130"/>
          <p:cNvSpPr/>
          <p:nvPr/>
        </p:nvSpPr>
        <p:spPr>
          <a:xfrm rot="10800000" flipH="1">
            <a:off x="610550" y="3982150"/>
            <a:ext cx="1456200" cy="1116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12" name="Google Shape;1912;p130" descr="clipped result image"/>
          <p:cNvPicPr preferRelativeResize="0"/>
          <p:nvPr/>
        </p:nvPicPr>
        <p:blipFill rotWithShape="1">
          <a:blip r:embed="rId14">
            <a:alphaModFix/>
          </a:blip>
          <a:srcRect/>
          <a:stretch/>
        </p:blipFill>
        <p:spPr>
          <a:xfrm>
            <a:off x="1026072" y="4153806"/>
            <a:ext cx="625276" cy="620727"/>
          </a:xfrm>
          <a:prstGeom prst="rect">
            <a:avLst/>
          </a:prstGeom>
          <a:noFill/>
          <a:ln>
            <a:noFill/>
          </a:ln>
        </p:spPr>
      </p:pic>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Shape 1916"/>
        <p:cNvGrpSpPr/>
        <p:nvPr/>
      </p:nvGrpSpPr>
      <p:grpSpPr>
        <a:xfrm>
          <a:off x="0" y="0"/>
          <a:ext cx="0" cy="0"/>
          <a:chOff x="0" y="0"/>
          <a:chExt cx="0" cy="0"/>
        </a:xfrm>
      </p:grpSpPr>
      <p:sp>
        <p:nvSpPr>
          <p:cNvPr id="1917" name="Google Shape;1917;p131"/>
          <p:cNvSpPr txBox="1"/>
          <p:nvPr/>
        </p:nvSpPr>
        <p:spPr>
          <a:xfrm>
            <a:off x="196400" y="85125"/>
            <a:ext cx="6941700" cy="111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Font typeface="Arial"/>
              <a:buNone/>
            </a:pPr>
            <a:r>
              <a:rPr lang="en" sz="2400">
                <a:solidFill>
                  <a:schemeClr val="dk1"/>
                </a:solidFill>
              </a:rPr>
              <a:t>Carbamazepine kinetic interactions:  </a:t>
            </a:r>
            <a:endParaRPr sz="2400" b="0" i="0" u="none" strike="noStrike" cap="none">
              <a:solidFill>
                <a:srgbClr val="000000"/>
              </a:solidFill>
              <a:latin typeface="Arial"/>
              <a:ea typeface="Arial"/>
              <a:cs typeface="Arial"/>
              <a:sym typeface="Arial"/>
            </a:endParaRPr>
          </a:p>
        </p:txBody>
      </p:sp>
      <p:pic>
        <p:nvPicPr>
          <p:cNvPr id="1918" name="Google Shape;1918;p131"/>
          <p:cNvPicPr preferRelativeResize="0"/>
          <p:nvPr/>
        </p:nvPicPr>
        <p:blipFill rotWithShape="1">
          <a:blip r:embed="rId3">
            <a:alphaModFix/>
          </a:blip>
          <a:srcRect/>
          <a:stretch/>
        </p:blipFill>
        <p:spPr>
          <a:xfrm>
            <a:off x="7470768" y="1285395"/>
            <a:ext cx="492066" cy="266029"/>
          </a:xfrm>
          <a:prstGeom prst="rect">
            <a:avLst/>
          </a:prstGeom>
          <a:noFill/>
          <a:ln>
            <a:noFill/>
          </a:ln>
        </p:spPr>
      </p:pic>
      <p:sp>
        <p:nvSpPr>
          <p:cNvPr id="1919" name="Google Shape;1919;p131"/>
          <p:cNvSpPr txBox="1"/>
          <p:nvPr/>
        </p:nvSpPr>
        <p:spPr>
          <a:xfrm rot="3322" flipH="1">
            <a:off x="4357533" y="3210553"/>
            <a:ext cx="2483701" cy="29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1A2</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a:t>
            </a:r>
            <a:r>
              <a:rPr lang="en" sz="2000"/>
              <a:t>weak</a:t>
            </a:r>
            <a:r>
              <a:rPr lang="en"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sp>
        <p:nvSpPr>
          <p:cNvPr id="1920" name="Google Shape;1920;p131"/>
          <p:cNvSpPr txBox="1"/>
          <p:nvPr/>
        </p:nvSpPr>
        <p:spPr>
          <a:xfrm rot="5196" flipH="1">
            <a:off x="6395821" y="3195704"/>
            <a:ext cx="2580303" cy="30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UGT</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Arial"/>
              <a:ea typeface="Arial"/>
              <a:cs typeface="Arial"/>
              <a:sym typeface="Arial"/>
            </a:endParaRPr>
          </a:p>
        </p:txBody>
      </p:sp>
      <p:pic>
        <p:nvPicPr>
          <p:cNvPr id="1921" name="Google Shape;1921;p131" descr="clipped result image"/>
          <p:cNvPicPr preferRelativeResize="0"/>
          <p:nvPr/>
        </p:nvPicPr>
        <p:blipFill rotWithShape="1">
          <a:blip r:embed="rId4">
            <a:alphaModFix/>
          </a:blip>
          <a:srcRect/>
          <a:stretch/>
        </p:blipFill>
        <p:spPr>
          <a:xfrm>
            <a:off x="348797" y="1590202"/>
            <a:ext cx="1855740" cy="1117050"/>
          </a:xfrm>
          <a:prstGeom prst="rect">
            <a:avLst/>
          </a:prstGeom>
          <a:noFill/>
          <a:ln>
            <a:noFill/>
          </a:ln>
        </p:spPr>
      </p:pic>
      <p:pic>
        <p:nvPicPr>
          <p:cNvPr id="1922" name="Google Shape;1922;p131" descr="clipped result image"/>
          <p:cNvPicPr preferRelativeResize="0"/>
          <p:nvPr/>
        </p:nvPicPr>
        <p:blipFill rotWithShape="1">
          <a:blip r:embed="rId5">
            <a:alphaModFix/>
          </a:blip>
          <a:srcRect/>
          <a:stretch/>
        </p:blipFill>
        <p:spPr>
          <a:xfrm>
            <a:off x="1205625" y="1985075"/>
            <a:ext cx="433750" cy="430575"/>
          </a:xfrm>
          <a:prstGeom prst="rect">
            <a:avLst/>
          </a:prstGeom>
          <a:noFill/>
          <a:ln>
            <a:noFill/>
          </a:ln>
        </p:spPr>
      </p:pic>
      <p:pic>
        <p:nvPicPr>
          <p:cNvPr id="1923" name="Google Shape;1923;p131" descr="clipped result image"/>
          <p:cNvPicPr preferRelativeResize="0"/>
          <p:nvPr/>
        </p:nvPicPr>
        <p:blipFill rotWithShape="1">
          <a:blip r:embed="rId6">
            <a:alphaModFix/>
          </a:blip>
          <a:srcRect b="84211"/>
          <a:stretch/>
        </p:blipFill>
        <p:spPr>
          <a:xfrm rot="-859512">
            <a:off x="3024283" y="1129342"/>
            <a:ext cx="553274" cy="312403"/>
          </a:xfrm>
          <a:prstGeom prst="rect">
            <a:avLst/>
          </a:prstGeom>
          <a:noFill/>
          <a:ln>
            <a:noFill/>
          </a:ln>
          <a:effectLst>
            <a:outerShdw blurRad="14288" dist="9525" dir="5880000" algn="bl" rotWithShape="0">
              <a:srgbClr val="000000">
                <a:alpha val="32000"/>
              </a:srgbClr>
            </a:outerShdw>
          </a:effectLst>
        </p:spPr>
      </p:pic>
      <p:pic>
        <p:nvPicPr>
          <p:cNvPr id="1924" name="Google Shape;1924;p131" descr="clipped result image"/>
          <p:cNvPicPr preferRelativeResize="0"/>
          <p:nvPr/>
        </p:nvPicPr>
        <p:blipFill rotWithShape="1">
          <a:blip r:embed="rId7">
            <a:alphaModFix/>
          </a:blip>
          <a:srcRect/>
          <a:stretch/>
        </p:blipFill>
        <p:spPr>
          <a:xfrm rot="-79">
            <a:off x="3061498" y="751841"/>
            <a:ext cx="125442" cy="480568"/>
          </a:xfrm>
          <a:prstGeom prst="rect">
            <a:avLst/>
          </a:prstGeom>
          <a:noFill/>
          <a:ln>
            <a:noFill/>
          </a:ln>
          <a:effectLst>
            <a:outerShdw blurRad="14288" dist="19050" dir="5880000" algn="bl" rotWithShape="0">
              <a:srgbClr val="000000">
                <a:alpha val="32000"/>
              </a:srgbClr>
            </a:outerShdw>
          </a:effectLst>
        </p:spPr>
      </p:pic>
      <p:pic>
        <p:nvPicPr>
          <p:cNvPr id="1925" name="Google Shape;1925;p131"/>
          <p:cNvPicPr preferRelativeResize="0"/>
          <p:nvPr/>
        </p:nvPicPr>
        <p:blipFill rotWithShape="1">
          <a:blip r:embed="rId8">
            <a:alphaModFix/>
          </a:blip>
          <a:srcRect/>
          <a:stretch/>
        </p:blipFill>
        <p:spPr>
          <a:xfrm rot="-6405790">
            <a:off x="2757404" y="1905013"/>
            <a:ext cx="1579277" cy="496175"/>
          </a:xfrm>
          <a:prstGeom prst="rect">
            <a:avLst/>
          </a:prstGeom>
          <a:noFill/>
          <a:ln>
            <a:noFill/>
          </a:ln>
          <a:effectLst>
            <a:outerShdw blurRad="14288" dist="9525" dir="12240000" algn="bl" rotWithShape="0">
              <a:srgbClr val="000000">
                <a:alpha val="40000"/>
              </a:srgbClr>
            </a:outerShdw>
          </a:effectLst>
        </p:spPr>
      </p:pic>
      <p:pic>
        <p:nvPicPr>
          <p:cNvPr id="1926" name="Google Shape;1926;p131" descr="clipped result image"/>
          <p:cNvPicPr preferRelativeResize="0"/>
          <p:nvPr/>
        </p:nvPicPr>
        <p:blipFill rotWithShape="1">
          <a:blip r:embed="rId9">
            <a:alphaModFix/>
          </a:blip>
          <a:srcRect/>
          <a:stretch/>
        </p:blipFill>
        <p:spPr>
          <a:xfrm>
            <a:off x="3066318" y="1238551"/>
            <a:ext cx="217062" cy="215474"/>
          </a:xfrm>
          <a:prstGeom prst="rect">
            <a:avLst/>
          </a:prstGeom>
          <a:noFill/>
          <a:ln>
            <a:noFill/>
          </a:ln>
        </p:spPr>
      </p:pic>
      <p:pic>
        <p:nvPicPr>
          <p:cNvPr id="1927" name="Google Shape;1927;p131"/>
          <p:cNvPicPr preferRelativeResize="0"/>
          <p:nvPr/>
        </p:nvPicPr>
        <p:blipFill rotWithShape="1">
          <a:blip r:embed="rId10">
            <a:alphaModFix amt="74000"/>
          </a:blip>
          <a:srcRect r="41792" b="55311"/>
          <a:stretch/>
        </p:blipFill>
        <p:spPr>
          <a:xfrm rot="793996">
            <a:off x="4544757" y="715409"/>
            <a:ext cx="964190" cy="689864"/>
          </a:xfrm>
          <a:prstGeom prst="rect">
            <a:avLst/>
          </a:prstGeom>
          <a:noFill/>
          <a:ln>
            <a:noFill/>
          </a:ln>
        </p:spPr>
      </p:pic>
      <p:pic>
        <p:nvPicPr>
          <p:cNvPr id="1928" name="Google Shape;1928;p131" descr="clipped result image"/>
          <p:cNvPicPr preferRelativeResize="0"/>
          <p:nvPr/>
        </p:nvPicPr>
        <p:blipFill rotWithShape="1">
          <a:blip r:embed="rId11">
            <a:alphaModFix/>
          </a:blip>
          <a:srcRect/>
          <a:stretch/>
        </p:blipFill>
        <p:spPr>
          <a:xfrm rot="3957064" flipH="1">
            <a:off x="4525938" y="1886497"/>
            <a:ext cx="2146870" cy="293329"/>
          </a:xfrm>
          <a:prstGeom prst="rect">
            <a:avLst/>
          </a:prstGeom>
          <a:noFill/>
          <a:ln>
            <a:noFill/>
          </a:ln>
        </p:spPr>
      </p:pic>
      <p:pic>
        <p:nvPicPr>
          <p:cNvPr id="1929" name="Google Shape;1929;p131" descr="clipped result image"/>
          <p:cNvPicPr preferRelativeResize="0"/>
          <p:nvPr/>
        </p:nvPicPr>
        <p:blipFill rotWithShape="1">
          <a:blip r:embed="rId9">
            <a:alphaModFix/>
          </a:blip>
          <a:srcRect/>
          <a:stretch/>
        </p:blipFill>
        <p:spPr>
          <a:xfrm>
            <a:off x="4841973" y="810975"/>
            <a:ext cx="307652" cy="305400"/>
          </a:xfrm>
          <a:prstGeom prst="rect">
            <a:avLst/>
          </a:prstGeom>
          <a:noFill/>
          <a:ln>
            <a:noFill/>
          </a:ln>
        </p:spPr>
      </p:pic>
      <p:pic>
        <p:nvPicPr>
          <p:cNvPr id="1930" name="Google Shape;1930;p131" descr="clipped result image"/>
          <p:cNvPicPr preferRelativeResize="0"/>
          <p:nvPr/>
        </p:nvPicPr>
        <p:blipFill rotWithShape="1">
          <a:blip r:embed="rId11">
            <a:alphaModFix/>
          </a:blip>
          <a:srcRect/>
          <a:stretch/>
        </p:blipFill>
        <p:spPr>
          <a:xfrm rot="-1906263">
            <a:off x="7148828" y="1410789"/>
            <a:ext cx="2096582" cy="368876"/>
          </a:xfrm>
          <a:prstGeom prst="rect">
            <a:avLst/>
          </a:prstGeom>
          <a:noFill/>
          <a:ln>
            <a:noFill/>
          </a:ln>
        </p:spPr>
      </p:pic>
      <p:pic>
        <p:nvPicPr>
          <p:cNvPr id="1931" name="Google Shape;1931;p131" descr="clipped result image"/>
          <p:cNvPicPr preferRelativeResize="0"/>
          <p:nvPr/>
        </p:nvPicPr>
        <p:blipFill rotWithShape="1">
          <a:blip r:embed="rId12">
            <a:alphaModFix/>
          </a:blip>
          <a:srcRect/>
          <a:stretch/>
        </p:blipFill>
        <p:spPr>
          <a:xfrm rot="-1617761">
            <a:off x="6592922" y="1877867"/>
            <a:ext cx="1092369" cy="823940"/>
          </a:xfrm>
          <a:prstGeom prst="rect">
            <a:avLst/>
          </a:prstGeom>
          <a:noFill/>
          <a:ln>
            <a:noFill/>
          </a:ln>
        </p:spPr>
      </p:pic>
      <p:pic>
        <p:nvPicPr>
          <p:cNvPr id="1932" name="Google Shape;1932;p131" descr="clipped result image"/>
          <p:cNvPicPr preferRelativeResize="0"/>
          <p:nvPr/>
        </p:nvPicPr>
        <p:blipFill rotWithShape="1">
          <a:blip r:embed="rId13">
            <a:alphaModFix/>
          </a:blip>
          <a:srcRect/>
          <a:stretch/>
        </p:blipFill>
        <p:spPr>
          <a:xfrm>
            <a:off x="6841221" y="2202180"/>
            <a:ext cx="176618" cy="175325"/>
          </a:xfrm>
          <a:prstGeom prst="rect">
            <a:avLst/>
          </a:prstGeom>
          <a:noFill/>
          <a:ln>
            <a:noFill/>
          </a:ln>
        </p:spPr>
      </p:pic>
      <p:sp>
        <p:nvSpPr>
          <p:cNvPr id="1933" name="Google Shape;1933;p131"/>
          <p:cNvSpPr/>
          <p:nvPr/>
        </p:nvSpPr>
        <p:spPr>
          <a:xfrm rot="10800000" flipH="1">
            <a:off x="5224805" y="4251300"/>
            <a:ext cx="771300" cy="591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34" name="Google Shape;1934;p131" descr="clipped result image"/>
          <p:cNvPicPr preferRelativeResize="0"/>
          <p:nvPr/>
        </p:nvPicPr>
        <p:blipFill rotWithShape="1">
          <a:blip r:embed="rId14">
            <a:alphaModFix/>
          </a:blip>
          <a:srcRect/>
          <a:stretch/>
        </p:blipFill>
        <p:spPr>
          <a:xfrm>
            <a:off x="5444935" y="4342441"/>
            <a:ext cx="331251" cy="328840"/>
          </a:xfrm>
          <a:prstGeom prst="rect">
            <a:avLst/>
          </a:prstGeom>
          <a:noFill/>
          <a:ln>
            <a:noFill/>
          </a:ln>
        </p:spPr>
      </p:pic>
      <p:sp>
        <p:nvSpPr>
          <p:cNvPr id="1935" name="Google Shape;1935;p131"/>
          <p:cNvSpPr/>
          <p:nvPr/>
        </p:nvSpPr>
        <p:spPr>
          <a:xfrm rot="10800000" flipH="1">
            <a:off x="3051141" y="4159959"/>
            <a:ext cx="991800" cy="7608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36" name="Google Shape;1936;p131" descr="clipped result image"/>
          <p:cNvPicPr preferRelativeResize="0"/>
          <p:nvPr/>
        </p:nvPicPr>
        <p:blipFill rotWithShape="1">
          <a:blip r:embed="rId14">
            <a:alphaModFix/>
          </a:blip>
          <a:srcRect/>
          <a:stretch/>
        </p:blipFill>
        <p:spPr>
          <a:xfrm>
            <a:off x="3334134" y="4276997"/>
            <a:ext cx="425847" cy="422748"/>
          </a:xfrm>
          <a:prstGeom prst="rect">
            <a:avLst/>
          </a:prstGeom>
          <a:noFill/>
          <a:ln>
            <a:noFill/>
          </a:ln>
        </p:spPr>
      </p:pic>
      <p:sp>
        <p:nvSpPr>
          <p:cNvPr id="1937" name="Google Shape;1937;p131"/>
          <p:cNvSpPr/>
          <p:nvPr/>
        </p:nvSpPr>
        <p:spPr>
          <a:xfrm rot="10800000" flipH="1">
            <a:off x="610550" y="3982150"/>
            <a:ext cx="1456200" cy="1116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38" name="Google Shape;1938;p131" descr="clipped result image"/>
          <p:cNvPicPr preferRelativeResize="0"/>
          <p:nvPr/>
        </p:nvPicPr>
        <p:blipFill rotWithShape="1">
          <a:blip r:embed="rId14">
            <a:alphaModFix/>
          </a:blip>
          <a:srcRect/>
          <a:stretch/>
        </p:blipFill>
        <p:spPr>
          <a:xfrm>
            <a:off x="1026072" y="4153806"/>
            <a:ext cx="625276" cy="620727"/>
          </a:xfrm>
          <a:prstGeom prst="rect">
            <a:avLst/>
          </a:prstGeom>
          <a:noFill/>
          <a:ln>
            <a:noFill/>
          </a:ln>
        </p:spPr>
      </p:pic>
      <p:sp>
        <p:nvSpPr>
          <p:cNvPr id="1939" name="Google Shape;1939;p131"/>
          <p:cNvSpPr txBox="1"/>
          <p:nvPr/>
        </p:nvSpPr>
        <p:spPr>
          <a:xfrm rot="3093" flipH="1">
            <a:off x="95985" y="3193488"/>
            <a:ext cx="2667601" cy="261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3A4</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(strong)</a:t>
            </a:r>
            <a:endParaRPr sz="2000" b="0" i="0" u="none" strike="noStrike" cap="none">
              <a:solidFill>
                <a:srgbClr val="000000"/>
              </a:solidFill>
              <a:latin typeface="Arial"/>
              <a:ea typeface="Arial"/>
              <a:cs typeface="Arial"/>
              <a:sym typeface="Arial"/>
            </a:endParaRPr>
          </a:p>
        </p:txBody>
      </p:sp>
      <p:sp>
        <p:nvSpPr>
          <p:cNvPr id="1940" name="Google Shape;1940;p131"/>
          <p:cNvSpPr txBox="1"/>
          <p:nvPr/>
        </p:nvSpPr>
        <p:spPr>
          <a:xfrm rot="3093" flipH="1">
            <a:off x="2267510" y="3198988"/>
            <a:ext cx="2667601" cy="261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2B6</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a:t>
            </a:r>
            <a:r>
              <a:rPr lang="en" sz="2000"/>
              <a:t>moderate</a:t>
            </a:r>
            <a:r>
              <a:rPr lang="en"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89"/>
          <p:cNvSpPr txBox="1"/>
          <p:nvPr/>
        </p:nvSpPr>
        <p:spPr>
          <a:xfrm>
            <a:off x="741325" y="731528"/>
            <a:ext cx="5485200" cy="206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Antidepressants are often “mood </a:t>
            </a:r>
            <a:r>
              <a:rPr lang="en" b="1" u="sng">
                <a:solidFill>
                  <a:schemeClr val="dk1"/>
                </a:solidFill>
              </a:rPr>
              <a:t>de</a:t>
            </a:r>
            <a:r>
              <a:rPr lang="en">
                <a:solidFill>
                  <a:schemeClr val="dk1"/>
                </a:solidFill>
              </a:rPr>
              <a:t>stabilizers” in bipolar disorder. </a:t>
            </a:r>
            <a:endParaRPr>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a:solidFill>
                  <a:schemeClr val="dk1"/>
                </a:solidFill>
              </a:rPr>
              <a:t>Antidepressants are ineffective in bipolar disorder, slightly inferior to placebo in large STEP-BD trial. </a:t>
            </a:r>
            <a:endParaRPr>
              <a:solidFill>
                <a:schemeClr val="dk1"/>
              </a:solidFill>
            </a:endParaRPr>
          </a:p>
          <a:p>
            <a:pPr marL="0" lvl="0" indent="0" algn="l" rtl="0">
              <a:spcBef>
                <a:spcPts val="0"/>
              </a:spcBef>
              <a:spcAft>
                <a:spcPts val="0"/>
              </a:spcAft>
              <a:buNone/>
            </a:pPr>
            <a:endParaRPr sz="1200">
              <a:solidFill>
                <a:schemeClr val="accent2"/>
              </a:solidFill>
              <a:highlight>
                <a:srgbClr val="FFFFFF"/>
              </a:highlight>
            </a:endParaRPr>
          </a:p>
          <a:p>
            <a:pPr marL="0" lvl="0" indent="0" algn="l" rtl="0">
              <a:lnSpc>
                <a:spcPct val="115000"/>
              </a:lnSpc>
              <a:spcBef>
                <a:spcPts val="0"/>
              </a:spcBef>
              <a:spcAft>
                <a:spcPts val="0"/>
              </a:spcAft>
              <a:buNone/>
            </a:pPr>
            <a:endParaRPr>
              <a:solidFill>
                <a:srgbClr val="2E2E2E"/>
              </a:solidFill>
            </a:endParaRPr>
          </a:p>
          <a:p>
            <a:pPr marL="0" lvl="0" indent="0" algn="l" rtl="0">
              <a:spcBef>
                <a:spcPts val="1200"/>
              </a:spcBef>
              <a:spcAft>
                <a:spcPts val="0"/>
              </a:spcAft>
              <a:buNone/>
            </a:pPr>
            <a:endParaRPr sz="1500">
              <a:solidFill>
                <a:schemeClr val="accent2"/>
              </a:solidFill>
              <a:highlight>
                <a:srgbClr val="FFFFFF"/>
              </a:highlight>
            </a:endParaRPr>
          </a:p>
          <a:p>
            <a:pPr marL="0" lvl="0" indent="0" algn="l" rtl="0">
              <a:spcBef>
                <a:spcPts val="0"/>
              </a:spcBef>
              <a:spcAft>
                <a:spcPts val="0"/>
              </a:spcAft>
              <a:buNone/>
            </a:pPr>
            <a:endParaRPr sz="1500">
              <a:solidFill>
                <a:schemeClr val="accent2"/>
              </a:solidFill>
              <a:highlight>
                <a:srgbClr val="FFFFFF"/>
              </a:highlight>
            </a:endParaRPr>
          </a:p>
        </p:txBody>
      </p:sp>
      <p:sp>
        <p:nvSpPr>
          <p:cNvPr id="1084" name="Google Shape;1084;p89"/>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89"/>
          <p:cNvSpPr txBox="1"/>
          <p:nvPr/>
        </p:nvSpPr>
        <p:spPr>
          <a:xfrm>
            <a:off x="810301" y="30750"/>
            <a:ext cx="81453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Clr>
                <a:schemeClr val="dk1"/>
              </a:buClr>
              <a:buSzPts val="1100"/>
              <a:buFont typeface="Arial"/>
              <a:buNone/>
            </a:pPr>
            <a:r>
              <a:rPr lang="en" sz="2400">
                <a:solidFill>
                  <a:schemeClr val="lt1"/>
                </a:solidFill>
              </a:rPr>
              <a:t>Antidepressants for Bipolar Disorder</a:t>
            </a:r>
            <a:endParaRPr sz="2400">
              <a:solidFill>
                <a:schemeClr val="lt1"/>
              </a:solidFill>
            </a:endParaRPr>
          </a:p>
        </p:txBody>
      </p:sp>
      <p:pic>
        <p:nvPicPr>
          <p:cNvPr id="1086" name="Google Shape;1086;p89"/>
          <p:cNvPicPr preferRelativeResize="0"/>
          <p:nvPr/>
        </p:nvPicPr>
        <p:blipFill>
          <a:blip r:embed="rId3">
            <a:alphaModFix/>
          </a:blip>
          <a:stretch>
            <a:fillRect/>
          </a:stretch>
        </p:blipFill>
        <p:spPr>
          <a:xfrm>
            <a:off x="6216400" y="671150"/>
            <a:ext cx="2927600" cy="1900600"/>
          </a:xfrm>
          <a:prstGeom prst="rect">
            <a:avLst/>
          </a:prstGeom>
          <a:noFill/>
          <a:ln>
            <a:noFill/>
          </a:ln>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132"/>
          <p:cNvSpPr txBox="1"/>
          <p:nvPr/>
        </p:nvSpPr>
        <p:spPr>
          <a:xfrm>
            <a:off x="196400" y="85125"/>
            <a:ext cx="6941700" cy="111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Font typeface="Arial"/>
              <a:buNone/>
            </a:pPr>
            <a:r>
              <a:rPr lang="en" sz="2400">
                <a:solidFill>
                  <a:schemeClr val="dk1"/>
                </a:solidFill>
              </a:rPr>
              <a:t>Carbamazepine kinetic interactions:  </a:t>
            </a:r>
            <a:endParaRPr sz="2400" b="0" i="0" u="none" strike="noStrike" cap="none">
              <a:solidFill>
                <a:srgbClr val="000000"/>
              </a:solidFill>
              <a:latin typeface="Arial"/>
              <a:ea typeface="Arial"/>
              <a:cs typeface="Arial"/>
              <a:sym typeface="Arial"/>
            </a:endParaRPr>
          </a:p>
        </p:txBody>
      </p:sp>
      <p:pic>
        <p:nvPicPr>
          <p:cNvPr id="1946" name="Google Shape;1946;p132"/>
          <p:cNvPicPr preferRelativeResize="0"/>
          <p:nvPr/>
        </p:nvPicPr>
        <p:blipFill rotWithShape="1">
          <a:blip r:embed="rId3">
            <a:alphaModFix/>
          </a:blip>
          <a:srcRect/>
          <a:stretch/>
        </p:blipFill>
        <p:spPr>
          <a:xfrm>
            <a:off x="7470768" y="1285395"/>
            <a:ext cx="492066" cy="266029"/>
          </a:xfrm>
          <a:prstGeom prst="rect">
            <a:avLst/>
          </a:prstGeom>
          <a:noFill/>
          <a:ln>
            <a:noFill/>
          </a:ln>
        </p:spPr>
      </p:pic>
      <p:sp>
        <p:nvSpPr>
          <p:cNvPr id="1947" name="Google Shape;1947;p132"/>
          <p:cNvSpPr txBox="1"/>
          <p:nvPr/>
        </p:nvSpPr>
        <p:spPr>
          <a:xfrm rot="5196" flipH="1">
            <a:off x="6395821" y="3195704"/>
            <a:ext cx="2580303" cy="30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UGT</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a:t>
            </a:r>
            <a:r>
              <a:rPr lang="en" sz="2000"/>
              <a:t>moderate</a:t>
            </a:r>
            <a:r>
              <a:rPr lang="en"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pic>
        <p:nvPicPr>
          <p:cNvPr id="1948" name="Google Shape;1948;p132" descr="clipped result image"/>
          <p:cNvPicPr preferRelativeResize="0"/>
          <p:nvPr/>
        </p:nvPicPr>
        <p:blipFill rotWithShape="1">
          <a:blip r:embed="rId4">
            <a:alphaModFix/>
          </a:blip>
          <a:srcRect/>
          <a:stretch/>
        </p:blipFill>
        <p:spPr>
          <a:xfrm>
            <a:off x="348797" y="1590202"/>
            <a:ext cx="1855740" cy="1117050"/>
          </a:xfrm>
          <a:prstGeom prst="rect">
            <a:avLst/>
          </a:prstGeom>
          <a:noFill/>
          <a:ln>
            <a:noFill/>
          </a:ln>
        </p:spPr>
      </p:pic>
      <p:pic>
        <p:nvPicPr>
          <p:cNvPr id="1949" name="Google Shape;1949;p132" descr="clipped result image"/>
          <p:cNvPicPr preferRelativeResize="0"/>
          <p:nvPr/>
        </p:nvPicPr>
        <p:blipFill rotWithShape="1">
          <a:blip r:embed="rId5">
            <a:alphaModFix/>
          </a:blip>
          <a:srcRect/>
          <a:stretch/>
        </p:blipFill>
        <p:spPr>
          <a:xfrm>
            <a:off x="1205625" y="1985075"/>
            <a:ext cx="433750" cy="430575"/>
          </a:xfrm>
          <a:prstGeom prst="rect">
            <a:avLst/>
          </a:prstGeom>
          <a:noFill/>
          <a:ln>
            <a:noFill/>
          </a:ln>
        </p:spPr>
      </p:pic>
      <p:pic>
        <p:nvPicPr>
          <p:cNvPr id="1950" name="Google Shape;1950;p132" descr="clipped result image"/>
          <p:cNvPicPr preferRelativeResize="0"/>
          <p:nvPr/>
        </p:nvPicPr>
        <p:blipFill rotWithShape="1">
          <a:blip r:embed="rId6">
            <a:alphaModFix/>
          </a:blip>
          <a:srcRect b="84211"/>
          <a:stretch/>
        </p:blipFill>
        <p:spPr>
          <a:xfrm rot="-859512">
            <a:off x="3024283" y="1129342"/>
            <a:ext cx="553274" cy="312403"/>
          </a:xfrm>
          <a:prstGeom prst="rect">
            <a:avLst/>
          </a:prstGeom>
          <a:noFill/>
          <a:ln>
            <a:noFill/>
          </a:ln>
          <a:effectLst>
            <a:outerShdw blurRad="14288" dist="9525" dir="5880000" algn="bl" rotWithShape="0">
              <a:srgbClr val="000000">
                <a:alpha val="32000"/>
              </a:srgbClr>
            </a:outerShdw>
          </a:effectLst>
        </p:spPr>
      </p:pic>
      <p:pic>
        <p:nvPicPr>
          <p:cNvPr id="1951" name="Google Shape;1951;p132" descr="clipped result image"/>
          <p:cNvPicPr preferRelativeResize="0"/>
          <p:nvPr/>
        </p:nvPicPr>
        <p:blipFill rotWithShape="1">
          <a:blip r:embed="rId7">
            <a:alphaModFix/>
          </a:blip>
          <a:srcRect/>
          <a:stretch/>
        </p:blipFill>
        <p:spPr>
          <a:xfrm rot="-79">
            <a:off x="3061498" y="751841"/>
            <a:ext cx="125442" cy="480568"/>
          </a:xfrm>
          <a:prstGeom prst="rect">
            <a:avLst/>
          </a:prstGeom>
          <a:noFill/>
          <a:ln>
            <a:noFill/>
          </a:ln>
          <a:effectLst>
            <a:outerShdw blurRad="14288" dist="19050" dir="5880000" algn="bl" rotWithShape="0">
              <a:srgbClr val="000000">
                <a:alpha val="32000"/>
              </a:srgbClr>
            </a:outerShdw>
          </a:effectLst>
        </p:spPr>
      </p:pic>
      <p:pic>
        <p:nvPicPr>
          <p:cNvPr id="1952" name="Google Shape;1952;p132"/>
          <p:cNvPicPr preferRelativeResize="0"/>
          <p:nvPr/>
        </p:nvPicPr>
        <p:blipFill rotWithShape="1">
          <a:blip r:embed="rId8">
            <a:alphaModFix/>
          </a:blip>
          <a:srcRect/>
          <a:stretch/>
        </p:blipFill>
        <p:spPr>
          <a:xfrm rot="-6405790">
            <a:off x="2757404" y="1905013"/>
            <a:ext cx="1579277" cy="496175"/>
          </a:xfrm>
          <a:prstGeom prst="rect">
            <a:avLst/>
          </a:prstGeom>
          <a:noFill/>
          <a:ln>
            <a:noFill/>
          </a:ln>
          <a:effectLst>
            <a:outerShdw blurRad="14288" dist="9525" dir="12240000" algn="bl" rotWithShape="0">
              <a:srgbClr val="000000">
                <a:alpha val="40000"/>
              </a:srgbClr>
            </a:outerShdw>
          </a:effectLst>
        </p:spPr>
      </p:pic>
      <p:pic>
        <p:nvPicPr>
          <p:cNvPr id="1953" name="Google Shape;1953;p132" descr="clipped result image"/>
          <p:cNvPicPr preferRelativeResize="0"/>
          <p:nvPr/>
        </p:nvPicPr>
        <p:blipFill rotWithShape="1">
          <a:blip r:embed="rId9">
            <a:alphaModFix/>
          </a:blip>
          <a:srcRect/>
          <a:stretch/>
        </p:blipFill>
        <p:spPr>
          <a:xfrm>
            <a:off x="3066318" y="1238551"/>
            <a:ext cx="217062" cy="215474"/>
          </a:xfrm>
          <a:prstGeom prst="rect">
            <a:avLst/>
          </a:prstGeom>
          <a:noFill/>
          <a:ln>
            <a:noFill/>
          </a:ln>
        </p:spPr>
      </p:pic>
      <p:pic>
        <p:nvPicPr>
          <p:cNvPr id="1954" name="Google Shape;1954;p132"/>
          <p:cNvPicPr preferRelativeResize="0"/>
          <p:nvPr/>
        </p:nvPicPr>
        <p:blipFill rotWithShape="1">
          <a:blip r:embed="rId10">
            <a:alphaModFix amt="74000"/>
          </a:blip>
          <a:srcRect r="41792" b="55311"/>
          <a:stretch/>
        </p:blipFill>
        <p:spPr>
          <a:xfrm rot="793996">
            <a:off x="4544757" y="715409"/>
            <a:ext cx="964190" cy="689864"/>
          </a:xfrm>
          <a:prstGeom prst="rect">
            <a:avLst/>
          </a:prstGeom>
          <a:noFill/>
          <a:ln>
            <a:noFill/>
          </a:ln>
        </p:spPr>
      </p:pic>
      <p:pic>
        <p:nvPicPr>
          <p:cNvPr id="1955" name="Google Shape;1955;p132" descr="clipped result image"/>
          <p:cNvPicPr preferRelativeResize="0"/>
          <p:nvPr/>
        </p:nvPicPr>
        <p:blipFill rotWithShape="1">
          <a:blip r:embed="rId11">
            <a:alphaModFix/>
          </a:blip>
          <a:srcRect/>
          <a:stretch/>
        </p:blipFill>
        <p:spPr>
          <a:xfrm rot="3957064" flipH="1">
            <a:off x="4525938" y="1886497"/>
            <a:ext cx="2146870" cy="293329"/>
          </a:xfrm>
          <a:prstGeom prst="rect">
            <a:avLst/>
          </a:prstGeom>
          <a:noFill/>
          <a:ln>
            <a:noFill/>
          </a:ln>
        </p:spPr>
      </p:pic>
      <p:pic>
        <p:nvPicPr>
          <p:cNvPr id="1956" name="Google Shape;1956;p132" descr="clipped result image"/>
          <p:cNvPicPr preferRelativeResize="0"/>
          <p:nvPr/>
        </p:nvPicPr>
        <p:blipFill rotWithShape="1">
          <a:blip r:embed="rId9">
            <a:alphaModFix/>
          </a:blip>
          <a:srcRect/>
          <a:stretch/>
        </p:blipFill>
        <p:spPr>
          <a:xfrm>
            <a:off x="4841973" y="810975"/>
            <a:ext cx="307652" cy="305400"/>
          </a:xfrm>
          <a:prstGeom prst="rect">
            <a:avLst/>
          </a:prstGeom>
          <a:noFill/>
          <a:ln>
            <a:noFill/>
          </a:ln>
        </p:spPr>
      </p:pic>
      <p:pic>
        <p:nvPicPr>
          <p:cNvPr id="1957" name="Google Shape;1957;p132" descr="clipped result image"/>
          <p:cNvPicPr preferRelativeResize="0"/>
          <p:nvPr/>
        </p:nvPicPr>
        <p:blipFill rotWithShape="1">
          <a:blip r:embed="rId11">
            <a:alphaModFix/>
          </a:blip>
          <a:srcRect/>
          <a:stretch/>
        </p:blipFill>
        <p:spPr>
          <a:xfrm rot="-1906263">
            <a:off x="7148828" y="1410789"/>
            <a:ext cx="2096582" cy="368876"/>
          </a:xfrm>
          <a:prstGeom prst="rect">
            <a:avLst/>
          </a:prstGeom>
          <a:noFill/>
          <a:ln>
            <a:noFill/>
          </a:ln>
        </p:spPr>
      </p:pic>
      <p:pic>
        <p:nvPicPr>
          <p:cNvPr id="1958" name="Google Shape;1958;p132" descr="clipped result image"/>
          <p:cNvPicPr preferRelativeResize="0"/>
          <p:nvPr/>
        </p:nvPicPr>
        <p:blipFill rotWithShape="1">
          <a:blip r:embed="rId12">
            <a:alphaModFix/>
          </a:blip>
          <a:srcRect/>
          <a:stretch/>
        </p:blipFill>
        <p:spPr>
          <a:xfrm rot="-1617761">
            <a:off x="6592922" y="1877867"/>
            <a:ext cx="1092369" cy="823940"/>
          </a:xfrm>
          <a:prstGeom prst="rect">
            <a:avLst/>
          </a:prstGeom>
          <a:noFill/>
          <a:ln>
            <a:noFill/>
          </a:ln>
        </p:spPr>
      </p:pic>
      <p:pic>
        <p:nvPicPr>
          <p:cNvPr id="1959" name="Google Shape;1959;p132" descr="clipped result image"/>
          <p:cNvPicPr preferRelativeResize="0"/>
          <p:nvPr/>
        </p:nvPicPr>
        <p:blipFill rotWithShape="1">
          <a:blip r:embed="rId13">
            <a:alphaModFix/>
          </a:blip>
          <a:srcRect/>
          <a:stretch/>
        </p:blipFill>
        <p:spPr>
          <a:xfrm>
            <a:off x="6841221" y="2202180"/>
            <a:ext cx="176618" cy="175325"/>
          </a:xfrm>
          <a:prstGeom prst="rect">
            <a:avLst/>
          </a:prstGeom>
          <a:noFill/>
          <a:ln>
            <a:noFill/>
          </a:ln>
        </p:spPr>
      </p:pic>
      <p:sp>
        <p:nvSpPr>
          <p:cNvPr id="1960" name="Google Shape;1960;p132"/>
          <p:cNvSpPr/>
          <p:nvPr/>
        </p:nvSpPr>
        <p:spPr>
          <a:xfrm rot="10800000" flipH="1">
            <a:off x="3051141" y="4159959"/>
            <a:ext cx="991800" cy="7608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1" name="Google Shape;1961;p132" descr="clipped result image"/>
          <p:cNvPicPr preferRelativeResize="0"/>
          <p:nvPr/>
        </p:nvPicPr>
        <p:blipFill rotWithShape="1">
          <a:blip r:embed="rId14">
            <a:alphaModFix/>
          </a:blip>
          <a:srcRect/>
          <a:stretch/>
        </p:blipFill>
        <p:spPr>
          <a:xfrm>
            <a:off x="3334134" y="4276997"/>
            <a:ext cx="425847" cy="422748"/>
          </a:xfrm>
          <a:prstGeom prst="rect">
            <a:avLst/>
          </a:prstGeom>
          <a:noFill/>
          <a:ln>
            <a:noFill/>
          </a:ln>
        </p:spPr>
      </p:pic>
      <p:sp>
        <p:nvSpPr>
          <p:cNvPr id="1962" name="Google Shape;1962;p132"/>
          <p:cNvSpPr/>
          <p:nvPr/>
        </p:nvSpPr>
        <p:spPr>
          <a:xfrm rot="10800000" flipH="1">
            <a:off x="610550" y="3982150"/>
            <a:ext cx="1456200" cy="1116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3" name="Google Shape;1963;p132" descr="clipped result image"/>
          <p:cNvPicPr preferRelativeResize="0"/>
          <p:nvPr/>
        </p:nvPicPr>
        <p:blipFill rotWithShape="1">
          <a:blip r:embed="rId14">
            <a:alphaModFix/>
          </a:blip>
          <a:srcRect/>
          <a:stretch/>
        </p:blipFill>
        <p:spPr>
          <a:xfrm>
            <a:off x="1026072" y="4153806"/>
            <a:ext cx="625276" cy="620727"/>
          </a:xfrm>
          <a:prstGeom prst="rect">
            <a:avLst/>
          </a:prstGeom>
          <a:noFill/>
          <a:ln>
            <a:noFill/>
          </a:ln>
        </p:spPr>
      </p:pic>
      <p:sp>
        <p:nvSpPr>
          <p:cNvPr id="1964" name="Google Shape;1964;p132"/>
          <p:cNvSpPr/>
          <p:nvPr/>
        </p:nvSpPr>
        <p:spPr>
          <a:xfrm rot="10800000" flipH="1">
            <a:off x="5224805" y="4251300"/>
            <a:ext cx="771300" cy="591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5" name="Google Shape;1965;p132" descr="clipped result image"/>
          <p:cNvPicPr preferRelativeResize="0"/>
          <p:nvPr/>
        </p:nvPicPr>
        <p:blipFill rotWithShape="1">
          <a:blip r:embed="rId14">
            <a:alphaModFix/>
          </a:blip>
          <a:srcRect/>
          <a:stretch/>
        </p:blipFill>
        <p:spPr>
          <a:xfrm>
            <a:off x="5444935" y="4342441"/>
            <a:ext cx="331251" cy="328840"/>
          </a:xfrm>
          <a:prstGeom prst="rect">
            <a:avLst/>
          </a:prstGeom>
          <a:noFill/>
          <a:ln>
            <a:noFill/>
          </a:ln>
        </p:spPr>
      </p:pic>
      <p:sp>
        <p:nvSpPr>
          <p:cNvPr id="1966" name="Google Shape;1966;p132"/>
          <p:cNvSpPr txBox="1"/>
          <p:nvPr/>
        </p:nvSpPr>
        <p:spPr>
          <a:xfrm rot="3322" flipH="1">
            <a:off x="4357533" y="3210553"/>
            <a:ext cx="2483701" cy="29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1A2</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a:t>
            </a:r>
            <a:r>
              <a:rPr lang="en" sz="2000"/>
              <a:t>weak</a:t>
            </a:r>
            <a:r>
              <a:rPr lang="en"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sp>
        <p:nvSpPr>
          <p:cNvPr id="1967" name="Google Shape;1967;p132"/>
          <p:cNvSpPr txBox="1"/>
          <p:nvPr/>
        </p:nvSpPr>
        <p:spPr>
          <a:xfrm rot="3093" flipH="1">
            <a:off x="95985" y="3193488"/>
            <a:ext cx="2667601" cy="261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3A4</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(strong)</a:t>
            </a:r>
            <a:endParaRPr sz="2000" b="0" i="0" u="none" strike="noStrike" cap="none">
              <a:solidFill>
                <a:srgbClr val="000000"/>
              </a:solidFill>
              <a:latin typeface="Arial"/>
              <a:ea typeface="Arial"/>
              <a:cs typeface="Arial"/>
              <a:sym typeface="Arial"/>
            </a:endParaRPr>
          </a:p>
        </p:txBody>
      </p:sp>
      <p:sp>
        <p:nvSpPr>
          <p:cNvPr id="1968" name="Google Shape;1968;p132"/>
          <p:cNvSpPr txBox="1"/>
          <p:nvPr/>
        </p:nvSpPr>
        <p:spPr>
          <a:xfrm rot="3093" flipH="1">
            <a:off x="2267510" y="3198988"/>
            <a:ext cx="2667601" cy="261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a:t>2B6</a:t>
            </a:r>
            <a:r>
              <a:rPr lang="en" sz="2000" b="0" i="0" u="none" strike="noStrike" cap="none">
                <a:solidFill>
                  <a:srgbClr val="000000"/>
                </a:solidFill>
                <a:latin typeface="Arial"/>
                <a:ea typeface="Arial"/>
                <a:cs typeface="Arial"/>
                <a:sym typeface="Arial"/>
              </a:rPr>
              <a:t> in</a:t>
            </a:r>
            <a:r>
              <a:rPr lang="en" sz="2000" u="sng"/>
              <a:t>D</a:t>
            </a:r>
            <a:r>
              <a:rPr lang="en" sz="2000"/>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a:t>
            </a:r>
            <a:r>
              <a:rPr lang="en" sz="2000"/>
              <a:t>moderate</a:t>
            </a:r>
            <a:r>
              <a:rPr lang="en"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sp>
        <p:nvSpPr>
          <p:cNvPr id="1969" name="Google Shape;1969;p132"/>
          <p:cNvSpPr/>
          <p:nvPr/>
        </p:nvSpPr>
        <p:spPr>
          <a:xfrm rot="10800000" flipH="1">
            <a:off x="7165941" y="4159959"/>
            <a:ext cx="991800" cy="7608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70" name="Google Shape;1970;p132" descr="clipped result image"/>
          <p:cNvPicPr preferRelativeResize="0"/>
          <p:nvPr/>
        </p:nvPicPr>
        <p:blipFill rotWithShape="1">
          <a:blip r:embed="rId14">
            <a:alphaModFix/>
          </a:blip>
          <a:srcRect/>
          <a:stretch/>
        </p:blipFill>
        <p:spPr>
          <a:xfrm>
            <a:off x="7448934" y="4276997"/>
            <a:ext cx="425847" cy="422748"/>
          </a:xfrm>
          <a:prstGeom prst="rect">
            <a:avLst/>
          </a:prstGeom>
          <a:noFill/>
          <a:ln>
            <a:noFill/>
          </a:ln>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Shape 1974"/>
        <p:cNvGrpSpPr/>
        <p:nvPr/>
      </p:nvGrpSpPr>
      <p:grpSpPr>
        <a:xfrm>
          <a:off x="0" y="0"/>
          <a:ext cx="0" cy="0"/>
          <a:chOff x="0" y="0"/>
          <a:chExt cx="0" cy="0"/>
        </a:xfrm>
      </p:grpSpPr>
      <p:sp>
        <p:nvSpPr>
          <p:cNvPr id="1975" name="Google Shape;1975;p133"/>
          <p:cNvSpPr txBox="1"/>
          <p:nvPr/>
        </p:nvSpPr>
        <p:spPr>
          <a:xfrm>
            <a:off x="348800" y="237525"/>
            <a:ext cx="6941700" cy="111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Font typeface="Arial"/>
              <a:buNone/>
            </a:pPr>
            <a:r>
              <a:rPr lang="en" sz="2400">
                <a:solidFill>
                  <a:schemeClr val="dk1"/>
                </a:solidFill>
              </a:rPr>
              <a:t>Carbamazepine kinetic interactions:  </a:t>
            </a:r>
            <a:endParaRPr sz="2400" b="0" i="0" u="none" strike="noStrike" cap="none">
              <a:solidFill>
                <a:srgbClr val="000000"/>
              </a:solidFill>
              <a:latin typeface="Arial"/>
              <a:ea typeface="Arial"/>
              <a:cs typeface="Arial"/>
              <a:sym typeface="Arial"/>
            </a:endParaRPr>
          </a:p>
        </p:txBody>
      </p:sp>
      <p:pic>
        <p:nvPicPr>
          <p:cNvPr id="1976" name="Google Shape;1976;p133" descr="A close up of a dinosaur&#10;&#10;Description automatically generated"/>
          <p:cNvPicPr preferRelativeResize="0"/>
          <p:nvPr/>
        </p:nvPicPr>
        <p:blipFill rotWithShape="1">
          <a:blip r:embed="rId3">
            <a:alphaModFix/>
          </a:blip>
          <a:srcRect/>
          <a:stretch/>
        </p:blipFill>
        <p:spPr>
          <a:xfrm>
            <a:off x="2640505" y="1264236"/>
            <a:ext cx="3424777" cy="1853025"/>
          </a:xfrm>
          <a:prstGeom prst="rect">
            <a:avLst/>
          </a:prstGeom>
          <a:noFill/>
          <a:ln>
            <a:noFill/>
          </a:ln>
        </p:spPr>
      </p:pic>
      <p:sp>
        <p:nvSpPr>
          <p:cNvPr id="1977" name="Google Shape;1977;p133"/>
          <p:cNvSpPr txBox="1"/>
          <p:nvPr/>
        </p:nvSpPr>
        <p:spPr>
          <a:xfrm>
            <a:off x="2666375" y="3167875"/>
            <a:ext cx="6941700" cy="111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Font typeface="Arial"/>
              <a:buNone/>
            </a:pPr>
            <a:r>
              <a:rPr lang="en" sz="2400">
                <a:solidFill>
                  <a:schemeClr val="dk1"/>
                </a:solidFill>
              </a:rPr>
              <a:t>3A4 substrate (fish)</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pic>
        <p:nvPicPr>
          <p:cNvPr id="1976" name="Google Shape;1976;p123"/>
          <p:cNvPicPr preferRelativeResize="0"/>
          <p:nvPr/>
        </p:nvPicPr>
        <p:blipFill rotWithShape="1">
          <a:blip r:embed="rId4">
            <a:alphaModFix amt="20000"/>
          </a:blip>
          <a:srcRect b="7842"/>
          <a:stretch/>
        </p:blipFill>
        <p:spPr>
          <a:xfrm>
            <a:off x="0" y="-9229"/>
            <a:ext cx="9144000" cy="5161966"/>
          </a:xfrm>
          <a:prstGeom prst="rect">
            <a:avLst/>
          </a:prstGeom>
          <a:noFill/>
          <a:ln>
            <a:noFill/>
          </a:ln>
        </p:spPr>
      </p:pic>
      <p:sp>
        <p:nvSpPr>
          <p:cNvPr id="1977" name="Google Shape;1977;p123"/>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23"/>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a:solidFill>
                  <a:schemeClr val="lt1"/>
                </a:solidFill>
              </a:rPr>
              <a:t>Interaction mnemonics</a:t>
            </a:r>
            <a:endParaRPr sz="3500">
              <a:solidFill>
                <a:schemeClr val="lt1"/>
              </a:solidFill>
            </a:endParaRPr>
          </a:p>
        </p:txBody>
      </p:sp>
      <p:sp>
        <p:nvSpPr>
          <p:cNvPr id="1979" name="Google Shape;1979;p123"/>
          <p:cNvSpPr txBox="1"/>
          <p:nvPr/>
        </p:nvSpPr>
        <p:spPr>
          <a:xfrm>
            <a:off x="-142165" y="9858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a:solidFill>
                  <a:srgbClr val="000000"/>
                </a:solidFill>
                <a:latin typeface="Arial"/>
                <a:ea typeface="Arial"/>
                <a:cs typeface="Arial"/>
                <a:sym typeface="Arial"/>
              </a:rPr>
              <a:t>CYP</a:t>
            </a:r>
            <a:r>
              <a:rPr lang="en" sz="2000" b="1"/>
              <a:t>3</a:t>
            </a:r>
            <a:r>
              <a:rPr lang="en" sz="2000" b="1" i="0" u="none" strike="noStrike" cap="none">
                <a:solidFill>
                  <a:srgbClr val="000000"/>
                </a:solidFill>
                <a:latin typeface="Arial"/>
                <a:ea typeface="Arial"/>
                <a:cs typeface="Arial"/>
                <a:sym typeface="Arial"/>
              </a:rPr>
              <a:t>A</a:t>
            </a:r>
            <a:r>
              <a:rPr lang="en" sz="2000" b="1"/>
              <a:t>4</a:t>
            </a:r>
            <a:endParaRPr sz="20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a:t>
            </a:r>
            <a:r>
              <a:rPr lang="en" sz="2000"/>
              <a:t>3 A’s For </a:t>
            </a:r>
            <a:endParaRPr sz="2000"/>
          </a:p>
          <a:p>
            <a:pPr marL="0" marR="0" lvl="0" indent="0" algn="ctr" rtl="0">
              <a:lnSpc>
                <a:spcPct val="115000"/>
              </a:lnSpc>
              <a:spcBef>
                <a:spcPts val="0"/>
              </a:spcBef>
              <a:spcAft>
                <a:spcPts val="0"/>
              </a:spcAft>
              <a:buClr>
                <a:srgbClr val="000000"/>
              </a:buClr>
              <a:buSzPts val="1800"/>
              <a:buFont typeface="Arial"/>
              <a:buNone/>
            </a:pPr>
            <a:r>
              <a:rPr lang="en" sz="1800"/>
              <a:t>(fishing)</a:t>
            </a:r>
            <a:r>
              <a:rPr lang="en" sz="1800" b="0" i="0" u="none" strike="noStrike" cap="none">
                <a:solidFill>
                  <a:srgbClr val="000000"/>
                </a:solidFill>
                <a:latin typeface="Arial"/>
                <a:ea typeface="Arial"/>
                <a:cs typeface="Arial"/>
                <a:sym typeface="Arial"/>
              </a:rPr>
              <a:t>”</a:t>
            </a:r>
            <a:endParaRPr sz="1800" b="1" i="0" u="none" strike="noStrike" cap="none">
              <a:solidFill>
                <a:srgbClr val="000000"/>
              </a:solidFill>
              <a:latin typeface="Arial"/>
              <a:ea typeface="Arial"/>
              <a:cs typeface="Arial"/>
              <a:sym typeface="Arial"/>
            </a:endParaRPr>
          </a:p>
        </p:txBody>
      </p:sp>
      <p:grpSp>
        <p:nvGrpSpPr>
          <p:cNvPr id="1980" name="Google Shape;1980;p123"/>
          <p:cNvGrpSpPr/>
          <p:nvPr/>
        </p:nvGrpSpPr>
        <p:grpSpPr>
          <a:xfrm>
            <a:off x="6363727" y="1489204"/>
            <a:ext cx="2714582" cy="876590"/>
            <a:chOff x="6363727" y="849125"/>
            <a:chExt cx="2714582" cy="876590"/>
          </a:xfrm>
        </p:grpSpPr>
        <p:sp>
          <p:nvSpPr>
            <p:cNvPr id="1981" name="Google Shape;1981;p123"/>
            <p:cNvSpPr/>
            <p:nvPr/>
          </p:nvSpPr>
          <p:spPr>
            <a:xfrm rot="10800000" flipH="1">
              <a:off x="6363727" y="921115"/>
              <a:ext cx="1048800" cy="80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82" name="Google Shape;1982;p123" descr="clipped result image"/>
            <p:cNvPicPr preferRelativeResize="0"/>
            <p:nvPr/>
          </p:nvPicPr>
          <p:blipFill rotWithShape="1">
            <a:blip r:embed="rId5">
              <a:alphaModFix/>
            </a:blip>
            <a:srcRect/>
            <a:stretch/>
          </p:blipFill>
          <p:spPr>
            <a:xfrm>
              <a:off x="6662994" y="1044926"/>
              <a:ext cx="450337" cy="447063"/>
            </a:xfrm>
            <a:prstGeom prst="rect">
              <a:avLst/>
            </a:prstGeom>
            <a:noFill/>
            <a:ln>
              <a:noFill/>
            </a:ln>
          </p:spPr>
        </p:pic>
        <p:sp>
          <p:nvSpPr>
            <p:cNvPr id="1983" name="Google Shape;1983;p123"/>
            <p:cNvSpPr txBox="1"/>
            <p:nvPr/>
          </p:nvSpPr>
          <p:spPr>
            <a:xfrm>
              <a:off x="7652409" y="1221438"/>
              <a:ext cx="14259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1200" b="1" u="sng">
                  <a:solidFill>
                    <a:schemeClr val="dk1"/>
                  </a:solidFill>
                </a:rPr>
                <a:t>D</a:t>
              </a:r>
              <a:r>
                <a:rPr lang="en" sz="1200">
                  <a:solidFill>
                    <a:schemeClr val="dk1"/>
                  </a:solidFill>
                </a:rPr>
                <a:t>own and </a:t>
              </a:r>
              <a:r>
                <a:rPr lang="en" sz="1200" b="1" u="sng">
                  <a:solidFill>
                    <a:schemeClr val="dk1"/>
                  </a:solidFill>
                </a:rPr>
                <a:t>D</a:t>
              </a:r>
              <a:r>
                <a:rPr lang="en" sz="1200">
                  <a:solidFill>
                    <a:schemeClr val="dk1"/>
                  </a:solidFill>
                </a:rPr>
                <a:t>elayed</a:t>
              </a:r>
              <a:endParaRPr sz="1200"/>
            </a:p>
          </p:txBody>
        </p:sp>
        <p:sp>
          <p:nvSpPr>
            <p:cNvPr id="1984" name="Google Shape;1984;p123"/>
            <p:cNvSpPr txBox="1"/>
            <p:nvPr/>
          </p:nvSpPr>
          <p:spPr>
            <a:xfrm>
              <a:off x="7412524" y="849125"/>
              <a:ext cx="14784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000">
                  <a:solidFill>
                    <a:schemeClr val="dk1"/>
                  </a:solidFill>
                </a:rPr>
                <a:t>in</a:t>
              </a:r>
              <a:r>
                <a:rPr lang="en" sz="2000" b="1" u="sng">
                  <a:solidFill>
                    <a:schemeClr val="dk1"/>
                  </a:solidFill>
                </a:rPr>
                <a:t>D</a:t>
              </a:r>
              <a:r>
                <a:rPr lang="en" sz="2000">
                  <a:solidFill>
                    <a:schemeClr val="dk1"/>
                  </a:solidFill>
                </a:rPr>
                <a:t>uction</a:t>
              </a:r>
              <a:endParaRPr sz="2000"/>
            </a:p>
          </p:txBody>
        </p:sp>
      </p:grpSp>
      <p:sp>
        <p:nvSpPr>
          <p:cNvPr id="1985" name="Google Shape;1985;p123"/>
          <p:cNvSpPr/>
          <p:nvPr/>
        </p:nvSpPr>
        <p:spPr>
          <a:xfrm>
            <a:off x="5206425" y="92684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6" name="Google Shape;1986;p123"/>
          <p:cNvSpPr/>
          <p:nvPr/>
        </p:nvSpPr>
        <p:spPr>
          <a:xfrm>
            <a:off x="5140365" y="3369212"/>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7" name="Google Shape;1987;p123"/>
          <p:cNvSpPr/>
          <p:nvPr/>
        </p:nvSpPr>
        <p:spPr>
          <a:xfrm>
            <a:off x="4796091" y="1206301"/>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8" name="Google Shape;1988;p123"/>
          <p:cNvSpPr/>
          <p:nvPr/>
        </p:nvSpPr>
        <p:spPr>
          <a:xfrm>
            <a:off x="5420611" y="299877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9" name="Google Shape;1989;p123"/>
          <p:cNvSpPr/>
          <p:nvPr/>
        </p:nvSpPr>
        <p:spPr>
          <a:xfrm>
            <a:off x="5684510" y="92686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0" name="Google Shape;1990;p123"/>
          <p:cNvSpPr/>
          <p:nvPr/>
        </p:nvSpPr>
        <p:spPr>
          <a:xfrm>
            <a:off x="5456126" y="2254346"/>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1" name="Google Shape;1991;p123"/>
          <p:cNvSpPr/>
          <p:nvPr/>
        </p:nvSpPr>
        <p:spPr>
          <a:xfrm>
            <a:off x="2692704" y="2828336"/>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2" name="Google Shape;1992;p123"/>
          <p:cNvSpPr/>
          <p:nvPr/>
        </p:nvSpPr>
        <p:spPr>
          <a:xfrm>
            <a:off x="3882618" y="141526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3" name="Google Shape;1993;p123"/>
          <p:cNvSpPr/>
          <p:nvPr/>
        </p:nvSpPr>
        <p:spPr>
          <a:xfrm>
            <a:off x="5638580" y="148331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4" name="Google Shape;1994;p123"/>
          <p:cNvSpPr/>
          <p:nvPr/>
        </p:nvSpPr>
        <p:spPr>
          <a:xfrm>
            <a:off x="2782764" y="1506653"/>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5" name="Google Shape;1995;p123"/>
          <p:cNvSpPr/>
          <p:nvPr/>
        </p:nvSpPr>
        <p:spPr>
          <a:xfrm>
            <a:off x="3061778" y="362673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6" name="Google Shape;1996;p123"/>
          <p:cNvSpPr/>
          <p:nvPr/>
        </p:nvSpPr>
        <p:spPr>
          <a:xfrm>
            <a:off x="3158769" y="2753312"/>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7" name="Google Shape;1997;p123"/>
          <p:cNvSpPr/>
          <p:nvPr/>
        </p:nvSpPr>
        <p:spPr>
          <a:xfrm>
            <a:off x="2636950" y="2259317"/>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8" name="Google Shape;1998;p123"/>
          <p:cNvSpPr/>
          <p:nvPr/>
        </p:nvSpPr>
        <p:spPr>
          <a:xfrm>
            <a:off x="3652006" y="114102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9" name="Google Shape;1999;p123"/>
          <p:cNvSpPr/>
          <p:nvPr/>
        </p:nvSpPr>
        <p:spPr>
          <a:xfrm>
            <a:off x="5043361" y="1483388"/>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0" name="Google Shape;2000;p123"/>
          <p:cNvSpPr/>
          <p:nvPr/>
        </p:nvSpPr>
        <p:spPr>
          <a:xfrm>
            <a:off x="2810775" y="1117741"/>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1" name="Google Shape;2001;p123"/>
          <p:cNvSpPr/>
          <p:nvPr/>
        </p:nvSpPr>
        <p:spPr>
          <a:xfrm>
            <a:off x="3631515" y="87630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2" name="Google Shape;2002;p123"/>
          <p:cNvSpPr/>
          <p:nvPr/>
        </p:nvSpPr>
        <p:spPr>
          <a:xfrm>
            <a:off x="4516827" y="117563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3" name="Google Shape;2003;p123"/>
          <p:cNvSpPr/>
          <p:nvPr/>
        </p:nvSpPr>
        <p:spPr>
          <a:xfrm>
            <a:off x="5396398" y="1972132"/>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4" name="Google Shape;2004;p123"/>
          <p:cNvSpPr/>
          <p:nvPr/>
        </p:nvSpPr>
        <p:spPr>
          <a:xfrm>
            <a:off x="4516873" y="157411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9" name="Google Shape;2019;p123"/>
          <p:cNvSpPr/>
          <p:nvPr/>
        </p:nvSpPr>
        <p:spPr>
          <a:xfrm>
            <a:off x="3223101" y="4280499"/>
            <a:ext cx="156600" cy="146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 name="Group 3">
            <a:extLst>
              <a:ext uri="{FF2B5EF4-FFF2-40B4-BE49-F238E27FC236}">
                <a16:creationId xmlns:a16="http://schemas.microsoft.com/office/drawing/2014/main" id="{AD69E195-74BC-B3CB-3509-8DEE3B4C211D}"/>
              </a:ext>
            </a:extLst>
          </p:cNvPr>
          <p:cNvGrpSpPr/>
          <p:nvPr/>
        </p:nvGrpSpPr>
        <p:grpSpPr>
          <a:xfrm>
            <a:off x="3079394" y="1664763"/>
            <a:ext cx="2193486" cy="1547233"/>
            <a:chOff x="3079394" y="1664763"/>
            <a:chExt cx="2193486" cy="1547233"/>
          </a:xfrm>
        </p:grpSpPr>
        <p:grpSp>
          <p:nvGrpSpPr>
            <p:cNvPr id="2005" name="Google Shape;2005;p123"/>
            <p:cNvGrpSpPr/>
            <p:nvPr/>
          </p:nvGrpSpPr>
          <p:grpSpPr>
            <a:xfrm>
              <a:off x="3079394" y="1664763"/>
              <a:ext cx="2193486" cy="1547233"/>
              <a:chOff x="2597721" y="958927"/>
              <a:chExt cx="2313072" cy="1631586"/>
            </a:xfrm>
          </p:grpSpPr>
          <p:pic>
            <p:nvPicPr>
              <p:cNvPr id="2006" name="Google Shape;2006;p123" descr="Resultado de imagen para anvil"/>
              <p:cNvPicPr preferRelativeResize="0"/>
              <p:nvPr/>
            </p:nvPicPr>
            <p:blipFill rotWithShape="1">
              <a:blip r:embed="rId6">
                <a:alphaModFix/>
              </a:blip>
              <a:srcRect/>
              <a:stretch/>
            </p:blipFill>
            <p:spPr>
              <a:xfrm rot="74214">
                <a:off x="2610809" y="1133738"/>
                <a:ext cx="2276975" cy="1237574"/>
              </a:xfrm>
              <a:prstGeom prst="rect">
                <a:avLst/>
              </a:prstGeom>
              <a:noFill/>
              <a:ln>
                <a:noFill/>
              </a:ln>
            </p:spPr>
          </p:pic>
          <p:sp>
            <p:nvSpPr>
              <p:cNvPr id="2007" name="Google Shape;2007;p123"/>
              <p:cNvSpPr txBox="1"/>
              <p:nvPr/>
            </p:nvSpPr>
            <p:spPr>
              <a:xfrm rot="103483">
                <a:off x="3036826" y="985142"/>
                <a:ext cx="1754295" cy="77677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600" i="0" u="none" strike="noStrike" cap="none" dirty="0">
                    <a:solidFill>
                      <a:srgbClr val="FFFFFF"/>
                    </a:solidFill>
                  </a:rPr>
                  <a:t>3A4</a:t>
                </a:r>
                <a:endParaRPr sz="1600" i="0" u="none" strike="noStrike" cap="none" dirty="0">
                  <a:solidFill>
                    <a:srgbClr val="FFFFFF"/>
                  </a:solidFill>
                </a:endParaRPr>
              </a:p>
            </p:txBody>
          </p:sp>
          <p:sp>
            <p:nvSpPr>
              <p:cNvPr id="2008" name="Google Shape;2008;p123"/>
              <p:cNvSpPr txBox="1"/>
              <p:nvPr/>
            </p:nvSpPr>
            <p:spPr>
              <a:xfrm rot="103483">
                <a:off x="3043226" y="1787528"/>
                <a:ext cx="1754295" cy="77677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i="0" u="none" strike="noStrike" cap="none" dirty="0">
                    <a:solidFill>
                      <a:srgbClr val="FFFFFF"/>
                    </a:solidFill>
                  </a:rPr>
                  <a:t>inducer</a:t>
                </a:r>
                <a:endParaRPr i="0" u="none" strike="noStrike" cap="none" dirty="0">
                  <a:solidFill>
                    <a:srgbClr val="FFFFFF"/>
                  </a:solidFill>
                </a:endParaRPr>
              </a:p>
            </p:txBody>
          </p:sp>
          <p:pic>
            <p:nvPicPr>
              <p:cNvPr id="2009" name="Google Shape;2009;p123" descr="clipped result image"/>
              <p:cNvPicPr preferRelativeResize="0"/>
              <p:nvPr/>
            </p:nvPicPr>
            <p:blipFill rotWithShape="1">
              <a:blip r:embed="rId7">
                <a:alphaModFix/>
              </a:blip>
              <a:srcRect/>
              <a:stretch/>
            </p:blipFill>
            <p:spPr>
              <a:xfrm rot="-1077849">
                <a:off x="4589169" y="1260647"/>
                <a:ext cx="284954" cy="282831"/>
              </a:xfrm>
              <a:prstGeom prst="rect">
                <a:avLst/>
              </a:prstGeom>
              <a:noFill/>
              <a:ln>
                <a:noFill/>
              </a:ln>
            </p:spPr>
          </p:pic>
          <p:pic>
            <p:nvPicPr>
              <p:cNvPr id="2010" name="Google Shape;2010;p123" descr="clipped result image"/>
              <p:cNvPicPr preferRelativeResize="0"/>
              <p:nvPr/>
            </p:nvPicPr>
            <p:blipFill>
              <a:blip r:embed="rId8">
                <a:alphaModFix/>
              </a:blip>
              <a:stretch>
                <a:fillRect/>
              </a:stretch>
            </p:blipFill>
            <p:spPr>
              <a:xfrm rot="58805">
                <a:off x="3486766" y="1684615"/>
                <a:ext cx="902829" cy="297566"/>
              </a:xfrm>
              <a:prstGeom prst="rect">
                <a:avLst/>
              </a:prstGeom>
              <a:noFill/>
              <a:ln>
                <a:noFill/>
              </a:ln>
            </p:spPr>
          </p:pic>
        </p:grpSp>
        <p:cxnSp>
          <p:nvCxnSpPr>
            <p:cNvPr id="2012" name="Google Shape;2012;p123"/>
            <p:cNvCxnSpPr/>
            <p:nvPr/>
          </p:nvCxnSpPr>
          <p:spPr>
            <a:xfrm>
              <a:off x="3479218" y="2314595"/>
              <a:ext cx="0" cy="435600"/>
            </a:xfrm>
            <a:prstGeom prst="straightConnector1">
              <a:avLst/>
            </a:prstGeom>
            <a:noFill/>
            <a:ln w="19050" cap="flat" cmpd="sng">
              <a:solidFill>
                <a:srgbClr val="595959"/>
              </a:solidFill>
              <a:prstDash val="solid"/>
              <a:round/>
              <a:headEnd type="none" w="sm" len="sm"/>
              <a:tailEnd type="triangle" w="med" len="med"/>
            </a:ln>
          </p:spPr>
        </p:cxnSp>
        <p:cxnSp>
          <p:nvCxnSpPr>
            <p:cNvPr id="3" name="Google Shape;2011;p123">
              <a:extLst>
                <a:ext uri="{FF2B5EF4-FFF2-40B4-BE49-F238E27FC236}">
                  <a16:creationId xmlns:a16="http://schemas.microsoft.com/office/drawing/2014/main" id="{67EEB17A-B2A7-56FC-4B50-B8EC6A6A4057}"/>
                </a:ext>
              </a:extLst>
            </p:cNvPr>
            <p:cNvCxnSpPr/>
            <p:nvPr/>
          </p:nvCxnSpPr>
          <p:spPr>
            <a:xfrm>
              <a:off x="5091843" y="2349326"/>
              <a:ext cx="0" cy="435600"/>
            </a:xfrm>
            <a:prstGeom prst="straightConnector1">
              <a:avLst/>
            </a:prstGeom>
            <a:noFill/>
            <a:ln w="19050" cap="flat" cmpd="sng">
              <a:solidFill>
                <a:srgbClr val="595959"/>
              </a:solidFill>
              <a:prstDash val="solid"/>
              <a:round/>
              <a:headEnd type="none" w="sm" len="sm"/>
              <a:tailEnd type="triangle" w="med" len="med"/>
            </a:ln>
          </p:spPr>
        </p:cxnSp>
      </p:grpSp>
      <p:sp>
        <p:nvSpPr>
          <p:cNvPr id="5" name="Google Shape;2017;p123">
            <a:extLst>
              <a:ext uri="{FF2B5EF4-FFF2-40B4-BE49-F238E27FC236}">
                <a16:creationId xmlns:a16="http://schemas.microsoft.com/office/drawing/2014/main" id="{4F4B0C81-F868-9E5E-A6D3-AB850E0CEAFA}"/>
              </a:ext>
            </a:extLst>
          </p:cNvPr>
          <p:cNvSpPr/>
          <p:nvPr/>
        </p:nvSpPr>
        <p:spPr>
          <a:xfrm rot="10800000" flipH="1">
            <a:off x="4109597" y="4529263"/>
            <a:ext cx="460636" cy="353439"/>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9525"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Google Shape;2018;p123" descr="clipped result image">
            <a:extLst>
              <a:ext uri="{FF2B5EF4-FFF2-40B4-BE49-F238E27FC236}">
                <a16:creationId xmlns:a16="http://schemas.microsoft.com/office/drawing/2014/main" id="{786E1A29-0D8C-5DDE-C6D7-78AD9CDC4B5C}"/>
              </a:ext>
            </a:extLst>
          </p:cNvPr>
          <p:cNvPicPr preferRelativeResize="0"/>
          <p:nvPr/>
        </p:nvPicPr>
        <p:blipFill rotWithShape="1">
          <a:blip r:embed="rId5">
            <a:alphaModFix/>
          </a:blip>
          <a:srcRect/>
          <a:stretch/>
        </p:blipFill>
        <p:spPr>
          <a:xfrm>
            <a:off x="4247493" y="4596427"/>
            <a:ext cx="197743" cy="196295"/>
          </a:xfrm>
          <a:prstGeom prst="rect">
            <a:avLst/>
          </a:prstGeom>
          <a:noFill/>
          <a:ln>
            <a:noFill/>
          </a:ln>
        </p:spPr>
      </p:pic>
      <p:grpSp>
        <p:nvGrpSpPr>
          <p:cNvPr id="8" name="Group 7">
            <a:extLst>
              <a:ext uri="{FF2B5EF4-FFF2-40B4-BE49-F238E27FC236}">
                <a16:creationId xmlns:a16="http://schemas.microsoft.com/office/drawing/2014/main" id="{075C493B-A527-9890-820A-FB8C0F65555D}"/>
              </a:ext>
            </a:extLst>
          </p:cNvPr>
          <p:cNvGrpSpPr/>
          <p:nvPr/>
        </p:nvGrpSpPr>
        <p:grpSpPr>
          <a:xfrm>
            <a:off x="3237788" y="2715060"/>
            <a:ext cx="2360850" cy="1942140"/>
            <a:chOff x="3237788" y="2715060"/>
            <a:chExt cx="2360850" cy="1942140"/>
          </a:xfrm>
        </p:grpSpPr>
        <p:grpSp>
          <p:nvGrpSpPr>
            <p:cNvPr id="2013" name="Google Shape;2013;p123"/>
            <p:cNvGrpSpPr/>
            <p:nvPr/>
          </p:nvGrpSpPr>
          <p:grpSpPr>
            <a:xfrm rot="76974" flipH="1">
              <a:off x="3237788" y="2715060"/>
              <a:ext cx="2360850" cy="1942140"/>
              <a:chOff x="2322914" y="2385818"/>
              <a:chExt cx="2509066" cy="2190065"/>
            </a:xfrm>
          </p:grpSpPr>
          <p:pic>
            <p:nvPicPr>
              <p:cNvPr id="2014" name="Google Shape;2014;p123" descr="clipped result image"/>
              <p:cNvPicPr preferRelativeResize="0"/>
              <p:nvPr/>
            </p:nvPicPr>
            <p:blipFill rotWithShape="1">
              <a:blip r:embed="rId9">
                <a:alphaModFix/>
              </a:blip>
              <a:srcRect/>
              <a:stretch/>
            </p:blipFill>
            <p:spPr>
              <a:xfrm rot="-1035158" flipH="1">
                <a:off x="2514945" y="2664896"/>
                <a:ext cx="2125004" cy="1631908"/>
              </a:xfrm>
              <a:prstGeom prst="rect">
                <a:avLst/>
              </a:prstGeom>
              <a:noFill/>
              <a:ln>
                <a:noFill/>
              </a:ln>
            </p:spPr>
          </p:pic>
          <p:pic>
            <p:nvPicPr>
              <p:cNvPr id="2015" name="Google Shape;2015;p123"/>
              <p:cNvPicPr preferRelativeResize="0"/>
              <p:nvPr/>
            </p:nvPicPr>
            <p:blipFill>
              <a:blip r:embed="rId10">
                <a:alphaModFix/>
              </a:blip>
              <a:stretch>
                <a:fillRect/>
              </a:stretch>
            </p:blipFill>
            <p:spPr>
              <a:xfrm rot="-733120">
                <a:off x="4134696" y="2872890"/>
                <a:ext cx="449894" cy="458271"/>
              </a:xfrm>
              <a:prstGeom prst="rect">
                <a:avLst/>
              </a:prstGeom>
              <a:noFill/>
              <a:ln>
                <a:noFill/>
              </a:ln>
            </p:spPr>
          </p:pic>
        </p:grpSp>
        <p:sp>
          <p:nvSpPr>
            <p:cNvPr id="2" name="Google Shape;2020;p123">
              <a:extLst>
                <a:ext uri="{FF2B5EF4-FFF2-40B4-BE49-F238E27FC236}">
                  <a16:creationId xmlns:a16="http://schemas.microsoft.com/office/drawing/2014/main" id="{E06756B3-641E-ED81-E0B0-F2C0A3321B49}"/>
                </a:ext>
              </a:extLst>
            </p:cNvPr>
            <p:cNvSpPr txBox="1"/>
            <p:nvPr/>
          </p:nvSpPr>
          <p:spPr>
            <a:xfrm>
              <a:off x="3748906" y="3240152"/>
              <a:ext cx="1143300" cy="22236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i="0" u="none" strike="noStrike" cap="none" dirty="0">
                  <a:solidFill>
                    <a:srgbClr val="000000"/>
                  </a:solidFill>
                </a:rPr>
                <a:t>3A4</a:t>
              </a:r>
              <a:endParaRPr sz="1800" i="0" u="none" strike="noStrike" cap="none" dirty="0">
                <a:solidFill>
                  <a:srgbClr val="000000"/>
                </a:solidFill>
              </a:endParaRPr>
            </a:p>
            <a:p>
              <a:pPr marL="0" marR="0" lvl="0" indent="0" algn="ctr" rtl="0">
                <a:lnSpc>
                  <a:spcPct val="100000"/>
                </a:lnSpc>
                <a:spcBef>
                  <a:spcPts val="0"/>
                </a:spcBef>
                <a:spcAft>
                  <a:spcPts val="0"/>
                </a:spcAft>
                <a:buClr>
                  <a:srgbClr val="000000"/>
                </a:buClr>
                <a:buSzPts val="900"/>
                <a:buFont typeface="Arial"/>
                <a:buNone/>
              </a:pPr>
              <a:r>
                <a:rPr lang="en" sz="1800" dirty="0"/>
                <a:t>substrate</a:t>
              </a:r>
              <a:endParaRPr sz="1800" dirty="0"/>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300"/>
                                  </p:stCondLst>
                                  <p:childTnLst>
                                    <p:animMotion origin="layout" path="M 2.77778E-6 -4.07407E-6 L 0.00087 0.07593 " pathEditMode="relative" rAng="0" ptsTypes="AA">
                                      <p:cBhvr>
                                        <p:cTn id="6" dur="2100" fill="hold"/>
                                        <p:tgtEl>
                                          <p:spTgt spid="4"/>
                                        </p:tgtEl>
                                        <p:attrNameLst>
                                          <p:attrName>ppt_x</p:attrName>
                                          <p:attrName>ppt_y</p:attrName>
                                        </p:attrNameLst>
                                      </p:cBhvr>
                                      <p:rCtr x="35" y="3796"/>
                                    </p:animMotion>
                                  </p:childTnLst>
                                </p:cTn>
                              </p:par>
                              <p:par>
                                <p:cTn id="7" presetID="6" presetClass="emph" presetSubtype="0" fill="hold" nodeType="withEffect">
                                  <p:stCondLst>
                                    <p:cond delay="400"/>
                                  </p:stCondLst>
                                  <p:childTnLst>
                                    <p:animScale>
                                      <p:cBhvr>
                                        <p:cTn id="8" dur="1900" fill="hold"/>
                                        <p:tgtEl>
                                          <p:spTgt spid="8"/>
                                        </p:tgtEl>
                                      </p:cBhvr>
                                      <p:by x="77000" y="77000"/>
                                    </p:animScale>
                                  </p:childTnLst>
                                </p:cTn>
                              </p:par>
                              <p:par>
                                <p:cTn id="9" presetID="42" presetClass="path" presetSubtype="0" accel="50000" decel="50000" fill="hold" nodeType="withEffect">
                                  <p:stCondLst>
                                    <p:cond delay="400"/>
                                  </p:stCondLst>
                                  <p:childTnLst>
                                    <p:animMotion origin="layout" path="M 2.77778E-7 3.33333E-6 L 0.00017 0.04691 " pathEditMode="relative" rAng="0" ptsTypes="AA">
                                      <p:cBhvr>
                                        <p:cTn id="10" dur="1900" fill="hold"/>
                                        <p:tgtEl>
                                          <p:spTgt spid="8"/>
                                        </p:tgtEl>
                                        <p:attrNameLst>
                                          <p:attrName>ppt_x</p:attrName>
                                          <p:attrName>ppt_y</p:attrName>
                                        </p:attrNameLst>
                                      </p:cBhvr>
                                      <p:rCtr x="0" y="23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pic>
        <p:nvPicPr>
          <p:cNvPr id="2025" name="Google Shape;2025;p124"/>
          <p:cNvPicPr preferRelativeResize="0"/>
          <p:nvPr/>
        </p:nvPicPr>
        <p:blipFill rotWithShape="1">
          <a:blip r:embed="rId4">
            <a:alphaModFix amt="20000"/>
          </a:blip>
          <a:srcRect b="7842"/>
          <a:stretch/>
        </p:blipFill>
        <p:spPr>
          <a:xfrm>
            <a:off x="0" y="-9229"/>
            <a:ext cx="9144000" cy="5161966"/>
          </a:xfrm>
          <a:prstGeom prst="rect">
            <a:avLst/>
          </a:prstGeom>
          <a:noFill/>
          <a:ln>
            <a:noFill/>
          </a:ln>
        </p:spPr>
      </p:pic>
      <p:sp>
        <p:nvSpPr>
          <p:cNvPr id="2026" name="Google Shape;2026;p124"/>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24"/>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a:solidFill>
                  <a:schemeClr val="lt1"/>
                </a:solidFill>
              </a:rPr>
              <a:t>Interaction mnemonics</a:t>
            </a:r>
            <a:endParaRPr sz="3500">
              <a:solidFill>
                <a:schemeClr val="lt1"/>
              </a:solidFill>
            </a:endParaRPr>
          </a:p>
        </p:txBody>
      </p:sp>
      <p:sp>
        <p:nvSpPr>
          <p:cNvPr id="2028" name="Google Shape;2028;p124"/>
          <p:cNvSpPr txBox="1"/>
          <p:nvPr/>
        </p:nvSpPr>
        <p:spPr>
          <a:xfrm>
            <a:off x="-142165" y="9858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a:solidFill>
                  <a:srgbClr val="000000"/>
                </a:solidFill>
                <a:latin typeface="Arial"/>
                <a:ea typeface="Arial"/>
                <a:cs typeface="Arial"/>
                <a:sym typeface="Arial"/>
              </a:rPr>
              <a:t>CYP</a:t>
            </a:r>
            <a:r>
              <a:rPr lang="en" sz="2000" b="1"/>
              <a:t>3</a:t>
            </a:r>
            <a:r>
              <a:rPr lang="en" sz="2000" b="1" i="0" u="none" strike="noStrike" cap="none">
                <a:solidFill>
                  <a:srgbClr val="000000"/>
                </a:solidFill>
                <a:latin typeface="Arial"/>
                <a:ea typeface="Arial"/>
                <a:cs typeface="Arial"/>
                <a:sym typeface="Arial"/>
              </a:rPr>
              <a:t>A</a:t>
            </a:r>
            <a:r>
              <a:rPr lang="en" sz="2000" b="1"/>
              <a:t>4</a:t>
            </a:r>
            <a:endParaRPr sz="20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a:t>
            </a:r>
            <a:r>
              <a:rPr lang="en" sz="2000"/>
              <a:t>3 A’s For </a:t>
            </a:r>
            <a:endParaRPr sz="2000"/>
          </a:p>
          <a:p>
            <a:pPr marL="0" marR="0" lvl="0" indent="0" algn="ctr" rtl="0">
              <a:lnSpc>
                <a:spcPct val="115000"/>
              </a:lnSpc>
              <a:spcBef>
                <a:spcPts val="0"/>
              </a:spcBef>
              <a:spcAft>
                <a:spcPts val="0"/>
              </a:spcAft>
              <a:buClr>
                <a:srgbClr val="000000"/>
              </a:buClr>
              <a:buSzPts val="1800"/>
              <a:buFont typeface="Arial"/>
              <a:buNone/>
            </a:pPr>
            <a:r>
              <a:rPr lang="en" sz="1800"/>
              <a:t>(fishing)</a:t>
            </a:r>
            <a:r>
              <a:rPr lang="en" sz="1800" b="0" i="0" u="none" strike="noStrike" cap="none">
                <a:solidFill>
                  <a:srgbClr val="000000"/>
                </a:solidFill>
                <a:latin typeface="Arial"/>
                <a:ea typeface="Arial"/>
                <a:cs typeface="Arial"/>
                <a:sym typeface="Arial"/>
              </a:rPr>
              <a:t>”</a:t>
            </a:r>
            <a:endParaRPr sz="1800" b="1" i="0" u="none" strike="noStrike" cap="none">
              <a:solidFill>
                <a:srgbClr val="000000"/>
              </a:solidFill>
              <a:latin typeface="Arial"/>
              <a:ea typeface="Arial"/>
              <a:cs typeface="Arial"/>
              <a:sym typeface="Arial"/>
            </a:endParaRPr>
          </a:p>
        </p:txBody>
      </p:sp>
      <p:sp>
        <p:nvSpPr>
          <p:cNvPr id="2034" name="Google Shape;2034;p124"/>
          <p:cNvSpPr/>
          <p:nvPr/>
        </p:nvSpPr>
        <p:spPr>
          <a:xfrm>
            <a:off x="5206425" y="92684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5" name="Google Shape;2035;p124"/>
          <p:cNvSpPr/>
          <p:nvPr/>
        </p:nvSpPr>
        <p:spPr>
          <a:xfrm>
            <a:off x="5140365" y="3369212"/>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6" name="Google Shape;2036;p124"/>
          <p:cNvSpPr/>
          <p:nvPr/>
        </p:nvSpPr>
        <p:spPr>
          <a:xfrm>
            <a:off x="4796091" y="1206301"/>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7" name="Google Shape;2037;p124"/>
          <p:cNvSpPr/>
          <p:nvPr/>
        </p:nvSpPr>
        <p:spPr>
          <a:xfrm>
            <a:off x="5420611" y="299877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8" name="Google Shape;2038;p124"/>
          <p:cNvSpPr/>
          <p:nvPr/>
        </p:nvSpPr>
        <p:spPr>
          <a:xfrm>
            <a:off x="5684510" y="92686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9" name="Google Shape;2039;p124"/>
          <p:cNvSpPr/>
          <p:nvPr/>
        </p:nvSpPr>
        <p:spPr>
          <a:xfrm>
            <a:off x="2692704" y="2828336"/>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0" name="Google Shape;2040;p124"/>
          <p:cNvSpPr/>
          <p:nvPr/>
        </p:nvSpPr>
        <p:spPr>
          <a:xfrm>
            <a:off x="3882618" y="141526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1" name="Google Shape;2041;p124"/>
          <p:cNvSpPr/>
          <p:nvPr/>
        </p:nvSpPr>
        <p:spPr>
          <a:xfrm>
            <a:off x="5638580" y="148331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2" name="Google Shape;2042;p124"/>
          <p:cNvSpPr/>
          <p:nvPr/>
        </p:nvSpPr>
        <p:spPr>
          <a:xfrm>
            <a:off x="2782764" y="1506653"/>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3" name="Google Shape;2043;p124"/>
          <p:cNvSpPr/>
          <p:nvPr/>
        </p:nvSpPr>
        <p:spPr>
          <a:xfrm>
            <a:off x="3061778" y="362673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4" name="Google Shape;2044;p124"/>
          <p:cNvSpPr/>
          <p:nvPr/>
        </p:nvSpPr>
        <p:spPr>
          <a:xfrm>
            <a:off x="3158769" y="2753312"/>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5" name="Google Shape;2045;p124"/>
          <p:cNvSpPr/>
          <p:nvPr/>
        </p:nvSpPr>
        <p:spPr>
          <a:xfrm>
            <a:off x="2636950" y="2259317"/>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6" name="Google Shape;2046;p124"/>
          <p:cNvSpPr/>
          <p:nvPr/>
        </p:nvSpPr>
        <p:spPr>
          <a:xfrm>
            <a:off x="3652006" y="114102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7" name="Google Shape;2047;p124"/>
          <p:cNvSpPr/>
          <p:nvPr/>
        </p:nvSpPr>
        <p:spPr>
          <a:xfrm>
            <a:off x="5043361" y="1483388"/>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8" name="Google Shape;2048;p124"/>
          <p:cNvSpPr/>
          <p:nvPr/>
        </p:nvSpPr>
        <p:spPr>
          <a:xfrm>
            <a:off x="2810775" y="1117741"/>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9" name="Google Shape;2049;p124"/>
          <p:cNvSpPr/>
          <p:nvPr/>
        </p:nvSpPr>
        <p:spPr>
          <a:xfrm>
            <a:off x="3631515" y="87630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0" name="Google Shape;2050;p124"/>
          <p:cNvSpPr/>
          <p:nvPr/>
        </p:nvSpPr>
        <p:spPr>
          <a:xfrm>
            <a:off x="4516827" y="117563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1" name="Google Shape;2051;p124"/>
          <p:cNvSpPr/>
          <p:nvPr/>
        </p:nvSpPr>
        <p:spPr>
          <a:xfrm>
            <a:off x="4516873" y="157411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052" name="Google Shape;2052;p124"/>
          <p:cNvCxnSpPr/>
          <p:nvPr/>
        </p:nvCxnSpPr>
        <p:spPr>
          <a:xfrm>
            <a:off x="5091843" y="2349326"/>
            <a:ext cx="0" cy="435600"/>
          </a:xfrm>
          <a:prstGeom prst="straightConnector1">
            <a:avLst/>
          </a:prstGeom>
          <a:noFill/>
          <a:ln w="19050" cap="flat" cmpd="sng">
            <a:solidFill>
              <a:srgbClr val="595959"/>
            </a:solidFill>
            <a:prstDash val="solid"/>
            <a:round/>
            <a:headEnd type="none" w="sm" len="sm"/>
            <a:tailEnd type="triangle" w="med" len="med"/>
          </a:ln>
        </p:spPr>
      </p:cxnSp>
      <p:cxnSp>
        <p:nvCxnSpPr>
          <p:cNvPr id="2053" name="Google Shape;2053;p124"/>
          <p:cNvCxnSpPr/>
          <p:nvPr/>
        </p:nvCxnSpPr>
        <p:spPr>
          <a:xfrm>
            <a:off x="3445035" y="2254773"/>
            <a:ext cx="0" cy="435600"/>
          </a:xfrm>
          <a:prstGeom prst="straightConnector1">
            <a:avLst/>
          </a:prstGeom>
          <a:noFill/>
          <a:ln w="19050" cap="flat" cmpd="sng">
            <a:solidFill>
              <a:srgbClr val="595959"/>
            </a:solidFill>
            <a:prstDash val="solid"/>
            <a:round/>
            <a:headEnd type="none" w="sm" len="sm"/>
            <a:tailEnd type="triangle" w="med" len="med"/>
          </a:ln>
        </p:spPr>
      </p:cxnSp>
      <p:grpSp>
        <p:nvGrpSpPr>
          <p:cNvPr id="2054" name="Google Shape;2054;p124"/>
          <p:cNvGrpSpPr/>
          <p:nvPr/>
        </p:nvGrpSpPr>
        <p:grpSpPr>
          <a:xfrm rot="77096" flipH="1">
            <a:off x="3263289" y="2715003"/>
            <a:ext cx="2360872" cy="1942201"/>
            <a:chOff x="2322914" y="2385818"/>
            <a:chExt cx="2509066" cy="2190065"/>
          </a:xfrm>
        </p:grpSpPr>
        <p:pic>
          <p:nvPicPr>
            <p:cNvPr id="2055" name="Google Shape;2055;p124" descr="clipped result image"/>
            <p:cNvPicPr preferRelativeResize="0"/>
            <p:nvPr/>
          </p:nvPicPr>
          <p:blipFill rotWithShape="1">
            <a:blip r:embed="rId5">
              <a:alphaModFix/>
            </a:blip>
            <a:srcRect/>
            <a:stretch/>
          </p:blipFill>
          <p:spPr>
            <a:xfrm rot="-1035158" flipH="1">
              <a:off x="2514945" y="2664896"/>
              <a:ext cx="2125004" cy="1631908"/>
            </a:xfrm>
            <a:prstGeom prst="rect">
              <a:avLst/>
            </a:prstGeom>
            <a:noFill/>
            <a:ln>
              <a:noFill/>
            </a:ln>
          </p:spPr>
        </p:pic>
        <p:pic>
          <p:nvPicPr>
            <p:cNvPr id="2056" name="Google Shape;2056;p124"/>
            <p:cNvPicPr preferRelativeResize="0"/>
            <p:nvPr/>
          </p:nvPicPr>
          <p:blipFill>
            <a:blip r:embed="rId6">
              <a:alphaModFix/>
            </a:blip>
            <a:stretch>
              <a:fillRect/>
            </a:stretch>
          </p:blipFill>
          <p:spPr>
            <a:xfrm rot="-733120">
              <a:off x="4134696" y="2872890"/>
              <a:ext cx="449894" cy="458271"/>
            </a:xfrm>
            <a:prstGeom prst="rect">
              <a:avLst/>
            </a:prstGeom>
            <a:noFill/>
            <a:ln>
              <a:noFill/>
            </a:ln>
          </p:spPr>
        </p:pic>
      </p:grpSp>
      <p:grpSp>
        <p:nvGrpSpPr>
          <p:cNvPr id="2057" name="Google Shape;2057;p124"/>
          <p:cNvGrpSpPr/>
          <p:nvPr/>
        </p:nvGrpSpPr>
        <p:grpSpPr>
          <a:xfrm>
            <a:off x="4135236" y="4529263"/>
            <a:ext cx="460636" cy="353439"/>
            <a:chOff x="4046749" y="13913567"/>
            <a:chExt cx="1245300" cy="955500"/>
          </a:xfrm>
        </p:grpSpPr>
        <p:sp>
          <p:nvSpPr>
            <p:cNvPr id="2058" name="Google Shape;2058;p124"/>
            <p:cNvSpPr/>
            <p:nvPr/>
          </p:nvSpPr>
          <p:spPr>
            <a:xfrm rot="10800000" flipH="1">
              <a:off x="4046749" y="13913567"/>
              <a:ext cx="1245300" cy="9555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9525"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59" name="Google Shape;2059;p124" descr="clipped result image"/>
            <p:cNvPicPr preferRelativeResize="0"/>
            <p:nvPr/>
          </p:nvPicPr>
          <p:blipFill rotWithShape="1">
            <a:blip r:embed="rId7">
              <a:alphaModFix/>
            </a:blip>
            <a:srcRect/>
            <a:stretch/>
          </p:blipFill>
          <p:spPr>
            <a:xfrm>
              <a:off x="4396223" y="14095141"/>
              <a:ext cx="534585" cy="530672"/>
            </a:xfrm>
            <a:prstGeom prst="rect">
              <a:avLst/>
            </a:prstGeom>
            <a:noFill/>
            <a:ln>
              <a:noFill/>
            </a:ln>
          </p:spPr>
        </p:pic>
      </p:grpSp>
      <p:sp>
        <p:nvSpPr>
          <p:cNvPr id="2060" name="Google Shape;2060;p124"/>
          <p:cNvSpPr/>
          <p:nvPr/>
        </p:nvSpPr>
        <p:spPr>
          <a:xfrm>
            <a:off x="3223101" y="4280499"/>
            <a:ext cx="156600" cy="146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1" name="Google Shape;2061;p124"/>
          <p:cNvSpPr txBox="1"/>
          <p:nvPr/>
        </p:nvSpPr>
        <p:spPr>
          <a:xfrm>
            <a:off x="3754274" y="3314201"/>
            <a:ext cx="1143300" cy="17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i="0" u="none" strike="noStrike" cap="none">
                <a:solidFill>
                  <a:srgbClr val="000000"/>
                </a:solidFill>
              </a:rPr>
              <a:t>3A4</a:t>
            </a:r>
            <a:endParaRPr sz="1800" i="0" u="none" strike="noStrike" cap="none">
              <a:solidFill>
                <a:srgbClr val="000000"/>
              </a:solidFill>
            </a:endParaRPr>
          </a:p>
          <a:p>
            <a:pPr marL="0" marR="0" lvl="0" indent="0" algn="ctr" rtl="0">
              <a:lnSpc>
                <a:spcPct val="100000"/>
              </a:lnSpc>
              <a:spcBef>
                <a:spcPts val="0"/>
              </a:spcBef>
              <a:spcAft>
                <a:spcPts val="0"/>
              </a:spcAft>
              <a:buClr>
                <a:srgbClr val="000000"/>
              </a:buClr>
              <a:buSzPts val="900"/>
              <a:buFont typeface="Arial"/>
              <a:buNone/>
            </a:pPr>
            <a:r>
              <a:rPr lang="en" sz="1700"/>
              <a:t>substrate</a:t>
            </a:r>
            <a:endParaRPr sz="1700"/>
          </a:p>
        </p:txBody>
      </p:sp>
      <p:pic>
        <p:nvPicPr>
          <p:cNvPr id="2062" name="Google Shape;2062;p124" descr="clipped result image"/>
          <p:cNvPicPr preferRelativeResize="0"/>
          <p:nvPr/>
        </p:nvPicPr>
        <p:blipFill rotWithShape="1">
          <a:blip r:embed="rId8">
            <a:alphaModFix/>
          </a:blip>
          <a:srcRect/>
          <a:stretch/>
        </p:blipFill>
        <p:spPr>
          <a:xfrm>
            <a:off x="3241788" y="1866525"/>
            <a:ext cx="1900000" cy="1143700"/>
          </a:xfrm>
          <a:prstGeom prst="rect">
            <a:avLst/>
          </a:prstGeom>
          <a:noFill/>
          <a:ln>
            <a:noFill/>
          </a:ln>
        </p:spPr>
      </p:pic>
      <p:pic>
        <p:nvPicPr>
          <p:cNvPr id="2063" name="Google Shape;2063;p124" descr="clipped result image"/>
          <p:cNvPicPr preferRelativeResize="0"/>
          <p:nvPr/>
        </p:nvPicPr>
        <p:blipFill rotWithShape="1">
          <a:blip r:embed="rId9">
            <a:alphaModFix/>
          </a:blip>
          <a:srcRect/>
          <a:stretch/>
        </p:blipFill>
        <p:spPr>
          <a:xfrm>
            <a:off x="4179198" y="2323857"/>
            <a:ext cx="317195" cy="314864"/>
          </a:xfrm>
          <a:prstGeom prst="rect">
            <a:avLst/>
          </a:prstGeom>
          <a:noFill/>
          <a:ln>
            <a:noFill/>
          </a:ln>
        </p:spPr>
      </p:pic>
      <p:sp>
        <p:nvSpPr>
          <p:cNvPr id="2064" name="Google Shape;2064;p124"/>
          <p:cNvSpPr txBox="1"/>
          <p:nvPr/>
        </p:nvSpPr>
        <p:spPr>
          <a:xfrm rot="-1388">
            <a:off x="4277019" y="1964548"/>
            <a:ext cx="3715500" cy="63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a:t>Carbamazepine </a:t>
            </a:r>
            <a:endParaRPr sz="1800"/>
          </a:p>
          <a:p>
            <a:pPr marL="0" marR="0" lvl="0" indent="0" algn="ctr" rtl="0">
              <a:lnSpc>
                <a:spcPct val="100000"/>
              </a:lnSpc>
              <a:spcBef>
                <a:spcPts val="0"/>
              </a:spcBef>
              <a:spcAft>
                <a:spcPts val="0"/>
              </a:spcAft>
              <a:buClr>
                <a:srgbClr val="000000"/>
              </a:buClr>
              <a:buSzPts val="900"/>
              <a:buFont typeface="Arial"/>
              <a:buNone/>
            </a:pPr>
            <a:r>
              <a:rPr lang="en" sz="1800"/>
              <a:t>(Tegretol) </a:t>
            </a:r>
            <a:endParaRPr sz="1800"/>
          </a:p>
          <a:p>
            <a:pPr marL="0" marR="0" lvl="0" indent="0" algn="ctr" rtl="0">
              <a:lnSpc>
                <a:spcPct val="100000"/>
              </a:lnSpc>
              <a:spcBef>
                <a:spcPts val="0"/>
              </a:spcBef>
              <a:spcAft>
                <a:spcPts val="0"/>
              </a:spcAft>
              <a:buClr>
                <a:srgbClr val="000000"/>
              </a:buClr>
              <a:buSzPts val="900"/>
              <a:buFont typeface="Arial"/>
              <a:buNone/>
            </a:pPr>
            <a:r>
              <a:rPr lang="en" sz="1200"/>
              <a:t>“Tiger tail”</a:t>
            </a:r>
            <a:endParaRPr sz="1200"/>
          </a:p>
        </p:txBody>
      </p:sp>
      <p:grpSp>
        <p:nvGrpSpPr>
          <p:cNvPr id="3" name="Google Shape;1980;p123">
            <a:extLst>
              <a:ext uri="{FF2B5EF4-FFF2-40B4-BE49-F238E27FC236}">
                <a16:creationId xmlns:a16="http://schemas.microsoft.com/office/drawing/2014/main" id="{0DCC54C5-5F19-BCDA-D088-4A4AE20729EA}"/>
              </a:ext>
            </a:extLst>
          </p:cNvPr>
          <p:cNvGrpSpPr/>
          <p:nvPr/>
        </p:nvGrpSpPr>
        <p:grpSpPr>
          <a:xfrm>
            <a:off x="6363727" y="1001522"/>
            <a:ext cx="2714582" cy="876590"/>
            <a:chOff x="6363727" y="849125"/>
            <a:chExt cx="2714582" cy="876590"/>
          </a:xfrm>
        </p:grpSpPr>
        <p:sp>
          <p:nvSpPr>
            <p:cNvPr id="4" name="Google Shape;1981;p123">
              <a:extLst>
                <a:ext uri="{FF2B5EF4-FFF2-40B4-BE49-F238E27FC236}">
                  <a16:creationId xmlns:a16="http://schemas.microsoft.com/office/drawing/2014/main" id="{8B8F73C4-4F69-A1B8-A461-8BFC76AFACF0}"/>
                </a:ext>
              </a:extLst>
            </p:cNvPr>
            <p:cNvSpPr/>
            <p:nvPr/>
          </p:nvSpPr>
          <p:spPr>
            <a:xfrm rot="10800000" flipH="1">
              <a:off x="6363727" y="921115"/>
              <a:ext cx="1048800" cy="80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1982;p123" descr="clipped result image">
              <a:extLst>
                <a:ext uri="{FF2B5EF4-FFF2-40B4-BE49-F238E27FC236}">
                  <a16:creationId xmlns:a16="http://schemas.microsoft.com/office/drawing/2014/main" id="{AF49413B-EECA-067E-8765-DA2F10C79D1D}"/>
                </a:ext>
              </a:extLst>
            </p:cNvPr>
            <p:cNvPicPr preferRelativeResize="0"/>
            <p:nvPr/>
          </p:nvPicPr>
          <p:blipFill rotWithShape="1">
            <a:blip r:embed="rId7">
              <a:alphaModFix/>
            </a:blip>
            <a:srcRect/>
            <a:stretch/>
          </p:blipFill>
          <p:spPr>
            <a:xfrm>
              <a:off x="6662994" y="1044926"/>
              <a:ext cx="450337" cy="447063"/>
            </a:xfrm>
            <a:prstGeom prst="rect">
              <a:avLst/>
            </a:prstGeom>
            <a:noFill/>
            <a:ln>
              <a:noFill/>
            </a:ln>
          </p:spPr>
        </p:pic>
        <p:sp>
          <p:nvSpPr>
            <p:cNvPr id="6" name="Google Shape;1983;p123">
              <a:extLst>
                <a:ext uri="{FF2B5EF4-FFF2-40B4-BE49-F238E27FC236}">
                  <a16:creationId xmlns:a16="http://schemas.microsoft.com/office/drawing/2014/main" id="{A8992E3D-4661-56F4-0ACC-3052DA2CFE2D}"/>
                </a:ext>
              </a:extLst>
            </p:cNvPr>
            <p:cNvSpPr txBox="1"/>
            <p:nvPr/>
          </p:nvSpPr>
          <p:spPr>
            <a:xfrm>
              <a:off x="7652409" y="1221438"/>
              <a:ext cx="14259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1200" b="1" u="sng">
                  <a:solidFill>
                    <a:schemeClr val="dk1"/>
                  </a:solidFill>
                </a:rPr>
                <a:t>D</a:t>
              </a:r>
              <a:r>
                <a:rPr lang="en" sz="1200">
                  <a:solidFill>
                    <a:schemeClr val="dk1"/>
                  </a:solidFill>
                </a:rPr>
                <a:t>own and </a:t>
              </a:r>
              <a:r>
                <a:rPr lang="en" sz="1200" b="1" u="sng">
                  <a:solidFill>
                    <a:schemeClr val="dk1"/>
                  </a:solidFill>
                </a:rPr>
                <a:t>D</a:t>
              </a:r>
              <a:r>
                <a:rPr lang="en" sz="1200">
                  <a:solidFill>
                    <a:schemeClr val="dk1"/>
                  </a:solidFill>
                </a:rPr>
                <a:t>elayed</a:t>
              </a:r>
              <a:endParaRPr sz="1200"/>
            </a:p>
          </p:txBody>
        </p:sp>
        <p:sp>
          <p:nvSpPr>
            <p:cNvPr id="7" name="Google Shape;1984;p123">
              <a:extLst>
                <a:ext uri="{FF2B5EF4-FFF2-40B4-BE49-F238E27FC236}">
                  <a16:creationId xmlns:a16="http://schemas.microsoft.com/office/drawing/2014/main" id="{F0FAB7F7-2B90-DEEA-384F-5EB5F2796F8C}"/>
                </a:ext>
              </a:extLst>
            </p:cNvPr>
            <p:cNvSpPr txBox="1"/>
            <p:nvPr/>
          </p:nvSpPr>
          <p:spPr>
            <a:xfrm>
              <a:off x="7412524" y="849125"/>
              <a:ext cx="14784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000">
                  <a:solidFill>
                    <a:schemeClr val="dk1"/>
                  </a:solidFill>
                </a:rPr>
                <a:t>in</a:t>
              </a:r>
              <a:r>
                <a:rPr lang="en" sz="2000" b="1" u="sng">
                  <a:solidFill>
                    <a:schemeClr val="dk1"/>
                  </a:solidFill>
                </a:rPr>
                <a:t>D</a:t>
              </a:r>
              <a:r>
                <a:rPr lang="en" sz="2000">
                  <a:solidFill>
                    <a:schemeClr val="dk1"/>
                  </a:solidFill>
                </a:rPr>
                <a:t>uction</a:t>
              </a:r>
              <a:endParaRPr sz="2000"/>
            </a:p>
          </p:txBody>
        </p:sp>
      </p:grpSp>
    </p:spTree>
    <p:custDataLst>
      <p:tags r:id="rId1"/>
    </p:custData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pic>
        <p:nvPicPr>
          <p:cNvPr id="2069" name="Google Shape;2069;p125"/>
          <p:cNvPicPr preferRelativeResize="0"/>
          <p:nvPr/>
        </p:nvPicPr>
        <p:blipFill rotWithShape="1">
          <a:blip r:embed="rId4">
            <a:alphaModFix amt="20000"/>
          </a:blip>
          <a:srcRect b="7842"/>
          <a:stretch/>
        </p:blipFill>
        <p:spPr>
          <a:xfrm>
            <a:off x="0" y="-9229"/>
            <a:ext cx="9144000" cy="5161966"/>
          </a:xfrm>
          <a:prstGeom prst="rect">
            <a:avLst/>
          </a:prstGeom>
          <a:noFill/>
          <a:ln>
            <a:noFill/>
          </a:ln>
        </p:spPr>
      </p:pic>
      <p:sp>
        <p:nvSpPr>
          <p:cNvPr id="2070" name="Google Shape;2070;p125"/>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25"/>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a:solidFill>
                  <a:schemeClr val="lt1"/>
                </a:solidFill>
              </a:rPr>
              <a:t>Interaction mnemonics</a:t>
            </a:r>
            <a:endParaRPr sz="3500">
              <a:solidFill>
                <a:schemeClr val="lt1"/>
              </a:solidFill>
            </a:endParaRPr>
          </a:p>
        </p:txBody>
      </p:sp>
      <p:sp>
        <p:nvSpPr>
          <p:cNvPr id="2072" name="Google Shape;2072;p125"/>
          <p:cNvSpPr txBox="1"/>
          <p:nvPr/>
        </p:nvSpPr>
        <p:spPr>
          <a:xfrm>
            <a:off x="-142165" y="9858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a:solidFill>
                  <a:srgbClr val="000000"/>
                </a:solidFill>
                <a:latin typeface="Arial"/>
                <a:ea typeface="Arial"/>
                <a:cs typeface="Arial"/>
                <a:sym typeface="Arial"/>
              </a:rPr>
              <a:t>CYP</a:t>
            </a:r>
            <a:r>
              <a:rPr lang="en" sz="2000" b="1"/>
              <a:t>3</a:t>
            </a:r>
            <a:r>
              <a:rPr lang="en" sz="2000" b="1" i="0" u="none" strike="noStrike" cap="none">
                <a:solidFill>
                  <a:srgbClr val="000000"/>
                </a:solidFill>
                <a:latin typeface="Arial"/>
                <a:ea typeface="Arial"/>
                <a:cs typeface="Arial"/>
                <a:sym typeface="Arial"/>
              </a:rPr>
              <a:t>A</a:t>
            </a:r>
            <a:r>
              <a:rPr lang="en" sz="2000" b="1"/>
              <a:t>4</a:t>
            </a:r>
            <a:endParaRPr sz="20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a:t>
            </a:r>
            <a:r>
              <a:rPr lang="en" sz="2000"/>
              <a:t>3 A’s For </a:t>
            </a:r>
            <a:endParaRPr sz="2000"/>
          </a:p>
          <a:p>
            <a:pPr marL="0" marR="0" lvl="0" indent="0" algn="ctr" rtl="0">
              <a:lnSpc>
                <a:spcPct val="115000"/>
              </a:lnSpc>
              <a:spcBef>
                <a:spcPts val="0"/>
              </a:spcBef>
              <a:spcAft>
                <a:spcPts val="0"/>
              </a:spcAft>
              <a:buClr>
                <a:srgbClr val="000000"/>
              </a:buClr>
              <a:buSzPts val="1800"/>
              <a:buFont typeface="Arial"/>
              <a:buNone/>
            </a:pPr>
            <a:r>
              <a:rPr lang="en" sz="1800"/>
              <a:t>(fishing)</a:t>
            </a:r>
            <a:r>
              <a:rPr lang="en" sz="1800" b="0" i="0" u="none" strike="noStrike" cap="none">
                <a:solidFill>
                  <a:srgbClr val="000000"/>
                </a:solidFill>
                <a:latin typeface="Arial"/>
                <a:ea typeface="Arial"/>
                <a:cs typeface="Arial"/>
                <a:sym typeface="Arial"/>
              </a:rPr>
              <a:t>”</a:t>
            </a:r>
            <a:endParaRPr sz="1800" b="1" i="0" u="none" strike="noStrike" cap="none">
              <a:solidFill>
                <a:srgbClr val="000000"/>
              </a:solidFill>
              <a:latin typeface="Arial"/>
              <a:ea typeface="Arial"/>
              <a:cs typeface="Arial"/>
              <a:sym typeface="Arial"/>
            </a:endParaRPr>
          </a:p>
        </p:txBody>
      </p:sp>
      <p:grpSp>
        <p:nvGrpSpPr>
          <p:cNvPr id="2073" name="Google Shape;2073;p125"/>
          <p:cNvGrpSpPr/>
          <p:nvPr/>
        </p:nvGrpSpPr>
        <p:grpSpPr>
          <a:xfrm>
            <a:off x="6363727" y="1001525"/>
            <a:ext cx="2714582" cy="876590"/>
            <a:chOff x="6363727" y="849125"/>
            <a:chExt cx="2714582" cy="876590"/>
          </a:xfrm>
        </p:grpSpPr>
        <p:sp>
          <p:nvSpPr>
            <p:cNvPr id="2074" name="Google Shape;2074;p125"/>
            <p:cNvSpPr/>
            <p:nvPr/>
          </p:nvSpPr>
          <p:spPr>
            <a:xfrm rot="10800000" flipH="1">
              <a:off x="6363727" y="921115"/>
              <a:ext cx="1048800" cy="80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75" name="Google Shape;2075;p125" descr="clipped result image"/>
            <p:cNvPicPr preferRelativeResize="0"/>
            <p:nvPr/>
          </p:nvPicPr>
          <p:blipFill rotWithShape="1">
            <a:blip r:embed="rId5">
              <a:alphaModFix/>
            </a:blip>
            <a:srcRect/>
            <a:stretch/>
          </p:blipFill>
          <p:spPr>
            <a:xfrm>
              <a:off x="6662994" y="1044926"/>
              <a:ext cx="450337" cy="447063"/>
            </a:xfrm>
            <a:prstGeom prst="rect">
              <a:avLst/>
            </a:prstGeom>
            <a:noFill/>
            <a:ln>
              <a:noFill/>
            </a:ln>
          </p:spPr>
        </p:pic>
        <p:sp>
          <p:nvSpPr>
            <p:cNvPr id="2076" name="Google Shape;2076;p125"/>
            <p:cNvSpPr txBox="1"/>
            <p:nvPr/>
          </p:nvSpPr>
          <p:spPr>
            <a:xfrm>
              <a:off x="7652409" y="1221438"/>
              <a:ext cx="14259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1200" b="1" u="sng">
                  <a:solidFill>
                    <a:schemeClr val="dk1"/>
                  </a:solidFill>
                </a:rPr>
                <a:t>D</a:t>
              </a:r>
              <a:r>
                <a:rPr lang="en" sz="1200">
                  <a:solidFill>
                    <a:schemeClr val="dk1"/>
                  </a:solidFill>
                </a:rPr>
                <a:t>own and </a:t>
              </a:r>
              <a:r>
                <a:rPr lang="en" sz="1200" b="1" u="sng">
                  <a:solidFill>
                    <a:schemeClr val="dk1"/>
                  </a:solidFill>
                </a:rPr>
                <a:t>D</a:t>
              </a:r>
              <a:r>
                <a:rPr lang="en" sz="1200">
                  <a:solidFill>
                    <a:schemeClr val="dk1"/>
                  </a:solidFill>
                </a:rPr>
                <a:t>elayed</a:t>
              </a:r>
              <a:endParaRPr sz="1200"/>
            </a:p>
          </p:txBody>
        </p:sp>
        <p:sp>
          <p:nvSpPr>
            <p:cNvPr id="2077" name="Google Shape;2077;p125"/>
            <p:cNvSpPr txBox="1"/>
            <p:nvPr/>
          </p:nvSpPr>
          <p:spPr>
            <a:xfrm>
              <a:off x="7412524" y="849125"/>
              <a:ext cx="14784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000">
                  <a:solidFill>
                    <a:schemeClr val="dk1"/>
                  </a:solidFill>
                </a:rPr>
                <a:t>in</a:t>
              </a:r>
              <a:r>
                <a:rPr lang="en" sz="2000" b="1" u="sng">
                  <a:solidFill>
                    <a:schemeClr val="dk1"/>
                  </a:solidFill>
                </a:rPr>
                <a:t>D</a:t>
              </a:r>
              <a:r>
                <a:rPr lang="en" sz="2000">
                  <a:solidFill>
                    <a:schemeClr val="dk1"/>
                  </a:solidFill>
                </a:rPr>
                <a:t>uction</a:t>
              </a:r>
              <a:endParaRPr sz="2000"/>
            </a:p>
          </p:txBody>
        </p:sp>
      </p:grpSp>
      <p:sp>
        <p:nvSpPr>
          <p:cNvPr id="2078" name="Google Shape;2078;p125"/>
          <p:cNvSpPr/>
          <p:nvPr/>
        </p:nvSpPr>
        <p:spPr>
          <a:xfrm>
            <a:off x="5206425" y="92684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9" name="Google Shape;2079;p125"/>
          <p:cNvSpPr/>
          <p:nvPr/>
        </p:nvSpPr>
        <p:spPr>
          <a:xfrm>
            <a:off x="5140365" y="3369212"/>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0" name="Google Shape;2080;p125"/>
          <p:cNvSpPr/>
          <p:nvPr/>
        </p:nvSpPr>
        <p:spPr>
          <a:xfrm>
            <a:off x="4796091" y="1206301"/>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1" name="Google Shape;2081;p125"/>
          <p:cNvSpPr/>
          <p:nvPr/>
        </p:nvSpPr>
        <p:spPr>
          <a:xfrm>
            <a:off x="5420611" y="299877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2" name="Google Shape;2082;p125"/>
          <p:cNvSpPr/>
          <p:nvPr/>
        </p:nvSpPr>
        <p:spPr>
          <a:xfrm>
            <a:off x="5684510" y="92686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3" name="Google Shape;2083;p125"/>
          <p:cNvSpPr/>
          <p:nvPr/>
        </p:nvSpPr>
        <p:spPr>
          <a:xfrm>
            <a:off x="2692704" y="2828336"/>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4" name="Google Shape;2084;p125"/>
          <p:cNvSpPr/>
          <p:nvPr/>
        </p:nvSpPr>
        <p:spPr>
          <a:xfrm>
            <a:off x="3882618" y="141526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5" name="Google Shape;2085;p125"/>
          <p:cNvSpPr/>
          <p:nvPr/>
        </p:nvSpPr>
        <p:spPr>
          <a:xfrm>
            <a:off x="5638580" y="148331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6" name="Google Shape;2086;p125"/>
          <p:cNvSpPr/>
          <p:nvPr/>
        </p:nvSpPr>
        <p:spPr>
          <a:xfrm>
            <a:off x="2782764" y="1506653"/>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7" name="Google Shape;2087;p125"/>
          <p:cNvSpPr/>
          <p:nvPr/>
        </p:nvSpPr>
        <p:spPr>
          <a:xfrm>
            <a:off x="3061778" y="362673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8" name="Google Shape;2088;p125"/>
          <p:cNvSpPr/>
          <p:nvPr/>
        </p:nvSpPr>
        <p:spPr>
          <a:xfrm>
            <a:off x="3158769" y="2753312"/>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9" name="Google Shape;2089;p125"/>
          <p:cNvSpPr/>
          <p:nvPr/>
        </p:nvSpPr>
        <p:spPr>
          <a:xfrm>
            <a:off x="2636950" y="2259317"/>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0" name="Google Shape;2090;p125"/>
          <p:cNvSpPr/>
          <p:nvPr/>
        </p:nvSpPr>
        <p:spPr>
          <a:xfrm>
            <a:off x="3652006" y="114102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1" name="Google Shape;2091;p125"/>
          <p:cNvSpPr/>
          <p:nvPr/>
        </p:nvSpPr>
        <p:spPr>
          <a:xfrm>
            <a:off x="5043361" y="1483388"/>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2" name="Google Shape;2092;p125"/>
          <p:cNvSpPr/>
          <p:nvPr/>
        </p:nvSpPr>
        <p:spPr>
          <a:xfrm>
            <a:off x="2810775" y="1117741"/>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3" name="Google Shape;2093;p125"/>
          <p:cNvSpPr/>
          <p:nvPr/>
        </p:nvSpPr>
        <p:spPr>
          <a:xfrm>
            <a:off x="3631515" y="87630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4" name="Google Shape;2094;p125"/>
          <p:cNvSpPr/>
          <p:nvPr/>
        </p:nvSpPr>
        <p:spPr>
          <a:xfrm>
            <a:off x="4516827" y="117563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5" name="Google Shape;2095;p125"/>
          <p:cNvSpPr/>
          <p:nvPr/>
        </p:nvSpPr>
        <p:spPr>
          <a:xfrm>
            <a:off x="4516873" y="157411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98" name="Google Shape;2098;p125"/>
          <p:cNvGrpSpPr/>
          <p:nvPr/>
        </p:nvGrpSpPr>
        <p:grpSpPr>
          <a:xfrm>
            <a:off x="4135236" y="4529263"/>
            <a:ext cx="460636" cy="353439"/>
            <a:chOff x="4046749" y="13913567"/>
            <a:chExt cx="1245300" cy="955500"/>
          </a:xfrm>
        </p:grpSpPr>
        <p:sp>
          <p:nvSpPr>
            <p:cNvPr id="2099" name="Google Shape;2099;p125"/>
            <p:cNvSpPr/>
            <p:nvPr/>
          </p:nvSpPr>
          <p:spPr>
            <a:xfrm rot="10800000" flipH="1">
              <a:off x="4046749" y="13913567"/>
              <a:ext cx="1245300" cy="9555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9525"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0" name="Google Shape;2100;p125" descr="clipped result image"/>
            <p:cNvPicPr preferRelativeResize="0"/>
            <p:nvPr/>
          </p:nvPicPr>
          <p:blipFill rotWithShape="1">
            <a:blip r:embed="rId5">
              <a:alphaModFix/>
            </a:blip>
            <a:srcRect/>
            <a:stretch/>
          </p:blipFill>
          <p:spPr>
            <a:xfrm>
              <a:off x="4396223" y="14095141"/>
              <a:ext cx="534585" cy="530672"/>
            </a:xfrm>
            <a:prstGeom prst="rect">
              <a:avLst/>
            </a:prstGeom>
            <a:noFill/>
            <a:ln>
              <a:noFill/>
            </a:ln>
          </p:spPr>
        </p:pic>
      </p:grpSp>
      <p:sp>
        <p:nvSpPr>
          <p:cNvPr id="2101" name="Google Shape;2101;p125"/>
          <p:cNvSpPr/>
          <p:nvPr/>
        </p:nvSpPr>
        <p:spPr>
          <a:xfrm>
            <a:off x="3223101" y="4280499"/>
            <a:ext cx="156600" cy="146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2" name="Google Shape;2102;p125"/>
          <p:cNvSpPr txBox="1"/>
          <p:nvPr/>
        </p:nvSpPr>
        <p:spPr>
          <a:xfrm rot="-1388">
            <a:off x="4277019" y="1964548"/>
            <a:ext cx="3715500" cy="63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a:t>Carbamazepine </a:t>
            </a:r>
            <a:endParaRPr sz="1800"/>
          </a:p>
          <a:p>
            <a:pPr marL="0" marR="0" lvl="0" indent="0" algn="ctr" rtl="0">
              <a:lnSpc>
                <a:spcPct val="100000"/>
              </a:lnSpc>
              <a:spcBef>
                <a:spcPts val="0"/>
              </a:spcBef>
              <a:spcAft>
                <a:spcPts val="0"/>
              </a:spcAft>
              <a:buClr>
                <a:srgbClr val="000000"/>
              </a:buClr>
              <a:buSzPts val="900"/>
              <a:buFont typeface="Arial"/>
              <a:buNone/>
            </a:pPr>
            <a:r>
              <a:rPr lang="en" sz="1800"/>
              <a:t>(Tegretol) </a:t>
            </a:r>
            <a:endParaRPr sz="1800"/>
          </a:p>
          <a:p>
            <a:pPr marL="0" marR="0" lvl="0" indent="0" algn="ctr" rtl="0">
              <a:lnSpc>
                <a:spcPct val="100000"/>
              </a:lnSpc>
              <a:spcBef>
                <a:spcPts val="0"/>
              </a:spcBef>
              <a:spcAft>
                <a:spcPts val="0"/>
              </a:spcAft>
              <a:buClr>
                <a:srgbClr val="000000"/>
              </a:buClr>
              <a:buSzPts val="900"/>
              <a:buFont typeface="Arial"/>
              <a:buNone/>
            </a:pPr>
            <a:r>
              <a:rPr lang="en" sz="1200"/>
              <a:t>“Tiger tail”</a:t>
            </a:r>
            <a:endParaRPr sz="1200"/>
          </a:p>
        </p:txBody>
      </p:sp>
      <p:sp>
        <p:nvSpPr>
          <p:cNvPr id="2103" name="Google Shape;2103;p125"/>
          <p:cNvSpPr txBox="1"/>
          <p:nvPr/>
        </p:nvSpPr>
        <p:spPr>
          <a:xfrm rot="-1377">
            <a:off x="2130825" y="3062121"/>
            <a:ext cx="1497900" cy="56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500"/>
              <a:t>Quetiapine (Seroquel)</a:t>
            </a:r>
            <a:endParaRPr sz="1500"/>
          </a:p>
          <a:p>
            <a:pPr marL="0" marR="0" lvl="0" indent="0" algn="ctr" rtl="0">
              <a:lnSpc>
                <a:spcPct val="100000"/>
              </a:lnSpc>
              <a:spcBef>
                <a:spcPts val="0"/>
              </a:spcBef>
              <a:spcAft>
                <a:spcPts val="0"/>
              </a:spcAft>
              <a:buClr>
                <a:srgbClr val="000000"/>
              </a:buClr>
              <a:buSzPts val="900"/>
              <a:buFont typeface="Arial"/>
              <a:buNone/>
            </a:pPr>
            <a:endParaRPr sz="200"/>
          </a:p>
          <a:p>
            <a:pPr marL="0" marR="0" lvl="0" indent="0" algn="ctr" rtl="0">
              <a:lnSpc>
                <a:spcPct val="100000"/>
              </a:lnSpc>
              <a:spcBef>
                <a:spcPts val="0"/>
              </a:spcBef>
              <a:spcAft>
                <a:spcPts val="0"/>
              </a:spcAft>
              <a:buClr>
                <a:srgbClr val="000000"/>
              </a:buClr>
              <a:buSzPts val="900"/>
              <a:buFont typeface="Arial"/>
              <a:buNone/>
            </a:pPr>
            <a:r>
              <a:rPr lang="en" sz="1100"/>
              <a:t>“Quit typing!”</a:t>
            </a:r>
            <a:endParaRPr sz="1100"/>
          </a:p>
        </p:txBody>
      </p:sp>
      <p:pic>
        <p:nvPicPr>
          <p:cNvPr id="2104" name="Google Shape;2104;p125"/>
          <p:cNvPicPr preferRelativeResize="0"/>
          <p:nvPr/>
        </p:nvPicPr>
        <p:blipFill>
          <a:blip r:embed="rId6">
            <a:alphaModFix/>
          </a:blip>
          <a:stretch>
            <a:fillRect/>
          </a:stretch>
        </p:blipFill>
        <p:spPr>
          <a:xfrm>
            <a:off x="3544101" y="2922146"/>
            <a:ext cx="1921236" cy="1454350"/>
          </a:xfrm>
          <a:prstGeom prst="rect">
            <a:avLst/>
          </a:prstGeom>
          <a:noFill/>
          <a:ln>
            <a:noFill/>
          </a:ln>
        </p:spPr>
      </p:pic>
      <p:sp>
        <p:nvSpPr>
          <p:cNvPr id="2107" name="Google Shape;2107;p125"/>
          <p:cNvSpPr txBox="1"/>
          <p:nvPr/>
        </p:nvSpPr>
        <p:spPr>
          <a:xfrm>
            <a:off x="5578410" y="349271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400">
                <a:solidFill>
                  <a:srgbClr val="FF0000"/>
                </a:solidFill>
              </a:rPr>
              <a:t>6-fold decrease!</a:t>
            </a:r>
            <a:endParaRPr sz="2400">
              <a:solidFill>
                <a:srgbClr val="FF0000"/>
              </a:solidFill>
            </a:endParaRPr>
          </a:p>
        </p:txBody>
      </p:sp>
      <p:grpSp>
        <p:nvGrpSpPr>
          <p:cNvPr id="2" name="Group 1">
            <a:extLst>
              <a:ext uri="{FF2B5EF4-FFF2-40B4-BE49-F238E27FC236}">
                <a16:creationId xmlns:a16="http://schemas.microsoft.com/office/drawing/2014/main" id="{4854E981-35E4-7989-621F-9AB1551D4E25}"/>
              </a:ext>
            </a:extLst>
          </p:cNvPr>
          <p:cNvGrpSpPr/>
          <p:nvPr/>
        </p:nvGrpSpPr>
        <p:grpSpPr>
          <a:xfrm>
            <a:off x="3239574" y="1864620"/>
            <a:ext cx="1900000" cy="1143700"/>
            <a:chOff x="3248283" y="1855911"/>
            <a:chExt cx="1900000" cy="1143700"/>
          </a:xfrm>
        </p:grpSpPr>
        <p:pic>
          <p:nvPicPr>
            <p:cNvPr id="3" name="Google Shape;2147;p126" descr="clipped result image">
              <a:extLst>
                <a:ext uri="{FF2B5EF4-FFF2-40B4-BE49-F238E27FC236}">
                  <a16:creationId xmlns:a16="http://schemas.microsoft.com/office/drawing/2014/main" id="{425BE2AA-32D0-FBE5-E543-DB797045F066}"/>
                </a:ext>
              </a:extLst>
            </p:cNvPr>
            <p:cNvPicPr preferRelativeResize="0"/>
            <p:nvPr/>
          </p:nvPicPr>
          <p:blipFill rotWithShape="1">
            <a:blip r:embed="rId7">
              <a:alphaModFix/>
            </a:blip>
            <a:srcRect/>
            <a:stretch/>
          </p:blipFill>
          <p:spPr>
            <a:xfrm>
              <a:off x="3248283" y="1855911"/>
              <a:ext cx="1900000" cy="1143700"/>
            </a:xfrm>
            <a:prstGeom prst="rect">
              <a:avLst/>
            </a:prstGeom>
            <a:noFill/>
            <a:ln>
              <a:noFill/>
            </a:ln>
          </p:spPr>
        </p:pic>
        <p:pic>
          <p:nvPicPr>
            <p:cNvPr id="4" name="Google Shape;2148;p126" descr="clipped result image">
              <a:extLst>
                <a:ext uri="{FF2B5EF4-FFF2-40B4-BE49-F238E27FC236}">
                  <a16:creationId xmlns:a16="http://schemas.microsoft.com/office/drawing/2014/main" id="{2977C8E0-6ED1-AA7C-C73B-30DB9D923872}"/>
                </a:ext>
              </a:extLst>
            </p:cNvPr>
            <p:cNvPicPr preferRelativeResize="0"/>
            <p:nvPr/>
          </p:nvPicPr>
          <p:blipFill rotWithShape="1">
            <a:blip r:embed="rId8">
              <a:alphaModFix/>
            </a:blip>
            <a:srcRect/>
            <a:stretch/>
          </p:blipFill>
          <p:spPr>
            <a:xfrm>
              <a:off x="4187907" y="2315148"/>
              <a:ext cx="317195" cy="314864"/>
            </a:xfrm>
            <a:prstGeom prst="rect">
              <a:avLst/>
            </a:prstGeom>
            <a:noFill/>
            <a:ln>
              <a:noFill/>
            </a:ln>
          </p:spPr>
        </p:pic>
        <p:cxnSp>
          <p:nvCxnSpPr>
            <p:cNvPr id="5" name="Google Shape;2140;p126">
              <a:extLst>
                <a:ext uri="{FF2B5EF4-FFF2-40B4-BE49-F238E27FC236}">
                  <a16:creationId xmlns:a16="http://schemas.microsoft.com/office/drawing/2014/main" id="{E7ADFCAF-FA83-764F-BEDB-20FDA56AD71E}"/>
                </a:ext>
              </a:extLst>
            </p:cNvPr>
            <p:cNvCxnSpPr/>
            <p:nvPr/>
          </p:nvCxnSpPr>
          <p:spPr>
            <a:xfrm>
              <a:off x="3445035" y="2254773"/>
              <a:ext cx="0" cy="435600"/>
            </a:xfrm>
            <a:prstGeom prst="straightConnector1">
              <a:avLst/>
            </a:prstGeom>
            <a:noFill/>
            <a:ln w="19050" cap="flat" cmpd="sng">
              <a:solidFill>
                <a:srgbClr val="595959"/>
              </a:solidFill>
              <a:prstDash val="solid"/>
              <a:round/>
              <a:headEnd type="none" w="sm" len="sm"/>
              <a:tailEnd type="triangle" w="med" len="med"/>
            </a:ln>
          </p:spPr>
        </p:cxnSp>
        <p:cxnSp>
          <p:nvCxnSpPr>
            <p:cNvPr id="7" name="Google Shape;2139;p126">
              <a:extLst>
                <a:ext uri="{FF2B5EF4-FFF2-40B4-BE49-F238E27FC236}">
                  <a16:creationId xmlns:a16="http://schemas.microsoft.com/office/drawing/2014/main" id="{2FFFC810-78E5-FF9F-C2BF-F3683585B05F}"/>
                </a:ext>
              </a:extLst>
            </p:cNvPr>
            <p:cNvCxnSpPr/>
            <p:nvPr/>
          </p:nvCxnSpPr>
          <p:spPr>
            <a:xfrm>
              <a:off x="5091843" y="2349326"/>
              <a:ext cx="0" cy="435600"/>
            </a:xfrm>
            <a:prstGeom prst="straightConnector1">
              <a:avLst/>
            </a:prstGeom>
            <a:noFill/>
            <a:ln w="19050" cap="flat" cmpd="sng">
              <a:solidFill>
                <a:srgbClr val="595959"/>
              </a:solidFill>
              <a:prstDash val="solid"/>
              <a:round/>
              <a:headEnd type="none" w="sm" len="sm"/>
              <a:tailEnd type="triangle" w="med" len="med"/>
            </a:ln>
          </p:spPr>
        </p:cxn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778E-7 4.5679E-6 L 2.77778E-7 0.10648 " pathEditMode="relative" rAng="0" ptsTypes="AA">
                                      <p:cBhvr>
                                        <p:cTn id="6" dur="2000" fill="hold"/>
                                        <p:tgtEl>
                                          <p:spTgt spid="2"/>
                                        </p:tgtEl>
                                        <p:attrNameLst>
                                          <p:attrName>ppt_x</p:attrName>
                                          <p:attrName>ppt_y</p:attrName>
                                        </p:attrNameLst>
                                      </p:cBhvr>
                                      <p:rCtr x="0" y="5309"/>
                                    </p:animMotion>
                                  </p:childTnLst>
                                </p:cTn>
                              </p:par>
                              <p:par>
                                <p:cTn id="7" presetID="42" presetClass="path" presetSubtype="0" accel="50000" decel="50000" fill="hold" nodeType="withEffect">
                                  <p:stCondLst>
                                    <p:cond delay="100"/>
                                  </p:stCondLst>
                                  <p:childTnLst>
                                    <p:animMotion origin="layout" path="M 1.66667E-6 2.09877E-6 L -0.00469 0.06173 " pathEditMode="relative" rAng="0" ptsTypes="AA">
                                      <p:cBhvr>
                                        <p:cTn id="8" dur="2000" fill="hold"/>
                                        <p:tgtEl>
                                          <p:spTgt spid="2104"/>
                                        </p:tgtEl>
                                        <p:attrNameLst>
                                          <p:attrName>ppt_x</p:attrName>
                                          <p:attrName>ppt_y</p:attrName>
                                        </p:attrNameLst>
                                      </p:cBhvr>
                                      <p:rCtr x="-243" y="3086"/>
                                    </p:animMotion>
                                  </p:childTnLst>
                                </p:cTn>
                              </p:par>
                              <p:par>
                                <p:cTn id="9" presetID="6" presetClass="emph" presetSubtype="0" fill="hold" nodeType="withEffect">
                                  <p:stCondLst>
                                    <p:cond delay="100"/>
                                  </p:stCondLst>
                                  <p:childTnLst>
                                    <p:animScale>
                                      <p:cBhvr>
                                        <p:cTn id="10" dur="2000" fill="hold"/>
                                        <p:tgtEl>
                                          <p:spTgt spid="2104"/>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pic>
        <p:nvPicPr>
          <p:cNvPr id="2112" name="Google Shape;2112;p126"/>
          <p:cNvPicPr preferRelativeResize="0"/>
          <p:nvPr/>
        </p:nvPicPr>
        <p:blipFill rotWithShape="1">
          <a:blip r:embed="rId4">
            <a:alphaModFix amt="20000"/>
          </a:blip>
          <a:srcRect b="7842"/>
          <a:stretch/>
        </p:blipFill>
        <p:spPr>
          <a:xfrm>
            <a:off x="0" y="-9229"/>
            <a:ext cx="9144000" cy="5161966"/>
          </a:xfrm>
          <a:prstGeom prst="rect">
            <a:avLst/>
          </a:prstGeom>
          <a:noFill/>
          <a:ln>
            <a:noFill/>
          </a:ln>
        </p:spPr>
      </p:pic>
      <p:sp>
        <p:nvSpPr>
          <p:cNvPr id="2113" name="Google Shape;2113;p126"/>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26"/>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a:solidFill>
                  <a:schemeClr val="lt1"/>
                </a:solidFill>
              </a:rPr>
              <a:t>Interaction mnemonics</a:t>
            </a:r>
            <a:endParaRPr sz="3500">
              <a:solidFill>
                <a:schemeClr val="lt1"/>
              </a:solidFill>
            </a:endParaRPr>
          </a:p>
        </p:txBody>
      </p:sp>
      <p:sp>
        <p:nvSpPr>
          <p:cNvPr id="2115" name="Google Shape;2115;p126"/>
          <p:cNvSpPr txBox="1"/>
          <p:nvPr/>
        </p:nvSpPr>
        <p:spPr>
          <a:xfrm>
            <a:off x="-142165" y="9858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a:solidFill>
                  <a:srgbClr val="000000"/>
                </a:solidFill>
                <a:latin typeface="Arial"/>
                <a:ea typeface="Arial"/>
                <a:cs typeface="Arial"/>
                <a:sym typeface="Arial"/>
              </a:rPr>
              <a:t>CYP</a:t>
            </a:r>
            <a:r>
              <a:rPr lang="en" sz="2000" b="1"/>
              <a:t>3</a:t>
            </a:r>
            <a:r>
              <a:rPr lang="en" sz="2000" b="1" i="0" u="none" strike="noStrike" cap="none">
                <a:solidFill>
                  <a:srgbClr val="000000"/>
                </a:solidFill>
                <a:latin typeface="Arial"/>
                <a:ea typeface="Arial"/>
                <a:cs typeface="Arial"/>
                <a:sym typeface="Arial"/>
              </a:rPr>
              <a:t>A</a:t>
            </a:r>
            <a:r>
              <a:rPr lang="en" sz="2000" b="1"/>
              <a:t>4</a:t>
            </a:r>
            <a:endParaRPr sz="20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a:t>
            </a:r>
            <a:r>
              <a:rPr lang="en" sz="2000"/>
              <a:t>3 A’s For </a:t>
            </a:r>
            <a:endParaRPr sz="2000"/>
          </a:p>
          <a:p>
            <a:pPr marL="0" marR="0" lvl="0" indent="0" algn="ctr" rtl="0">
              <a:lnSpc>
                <a:spcPct val="115000"/>
              </a:lnSpc>
              <a:spcBef>
                <a:spcPts val="0"/>
              </a:spcBef>
              <a:spcAft>
                <a:spcPts val="0"/>
              </a:spcAft>
              <a:buClr>
                <a:srgbClr val="000000"/>
              </a:buClr>
              <a:buSzPts val="1800"/>
              <a:buFont typeface="Arial"/>
              <a:buNone/>
            </a:pPr>
            <a:r>
              <a:rPr lang="en" sz="1800"/>
              <a:t>(fishing)</a:t>
            </a:r>
            <a:r>
              <a:rPr lang="en" sz="1800" b="0" i="0" u="none" strike="noStrike" cap="none">
                <a:solidFill>
                  <a:srgbClr val="000000"/>
                </a:solidFill>
                <a:latin typeface="Arial"/>
                <a:ea typeface="Arial"/>
                <a:cs typeface="Arial"/>
                <a:sym typeface="Arial"/>
              </a:rPr>
              <a:t>”</a:t>
            </a:r>
            <a:endParaRPr sz="1800" b="1" i="0" u="none" strike="noStrike" cap="none">
              <a:solidFill>
                <a:srgbClr val="000000"/>
              </a:solidFill>
              <a:latin typeface="Arial"/>
              <a:ea typeface="Arial"/>
              <a:cs typeface="Arial"/>
              <a:sym typeface="Arial"/>
            </a:endParaRPr>
          </a:p>
        </p:txBody>
      </p:sp>
      <p:grpSp>
        <p:nvGrpSpPr>
          <p:cNvPr id="2116" name="Google Shape;2116;p126"/>
          <p:cNvGrpSpPr/>
          <p:nvPr/>
        </p:nvGrpSpPr>
        <p:grpSpPr>
          <a:xfrm>
            <a:off x="6363727" y="1001525"/>
            <a:ext cx="2714582" cy="876590"/>
            <a:chOff x="6363727" y="849125"/>
            <a:chExt cx="2714582" cy="876590"/>
          </a:xfrm>
        </p:grpSpPr>
        <p:sp>
          <p:nvSpPr>
            <p:cNvPr id="2117" name="Google Shape;2117;p126"/>
            <p:cNvSpPr/>
            <p:nvPr/>
          </p:nvSpPr>
          <p:spPr>
            <a:xfrm rot="10800000" flipH="1">
              <a:off x="6363727" y="921115"/>
              <a:ext cx="1048800" cy="80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8" name="Google Shape;2118;p126" descr="clipped result image"/>
            <p:cNvPicPr preferRelativeResize="0"/>
            <p:nvPr/>
          </p:nvPicPr>
          <p:blipFill rotWithShape="1">
            <a:blip r:embed="rId5">
              <a:alphaModFix/>
            </a:blip>
            <a:srcRect/>
            <a:stretch/>
          </p:blipFill>
          <p:spPr>
            <a:xfrm>
              <a:off x="6662994" y="1044926"/>
              <a:ext cx="450337" cy="447063"/>
            </a:xfrm>
            <a:prstGeom prst="rect">
              <a:avLst/>
            </a:prstGeom>
            <a:noFill/>
            <a:ln>
              <a:noFill/>
            </a:ln>
          </p:spPr>
        </p:pic>
        <p:sp>
          <p:nvSpPr>
            <p:cNvPr id="2119" name="Google Shape;2119;p126"/>
            <p:cNvSpPr txBox="1"/>
            <p:nvPr/>
          </p:nvSpPr>
          <p:spPr>
            <a:xfrm>
              <a:off x="7652409" y="1221438"/>
              <a:ext cx="14259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1200" b="1" u="sng">
                  <a:solidFill>
                    <a:schemeClr val="dk1"/>
                  </a:solidFill>
                </a:rPr>
                <a:t>D</a:t>
              </a:r>
              <a:r>
                <a:rPr lang="en" sz="1200">
                  <a:solidFill>
                    <a:schemeClr val="dk1"/>
                  </a:solidFill>
                </a:rPr>
                <a:t>own and </a:t>
              </a:r>
              <a:r>
                <a:rPr lang="en" sz="1200" b="1" u="sng">
                  <a:solidFill>
                    <a:schemeClr val="dk1"/>
                  </a:solidFill>
                </a:rPr>
                <a:t>D</a:t>
              </a:r>
              <a:r>
                <a:rPr lang="en" sz="1200">
                  <a:solidFill>
                    <a:schemeClr val="dk1"/>
                  </a:solidFill>
                </a:rPr>
                <a:t>elayed</a:t>
              </a:r>
              <a:endParaRPr sz="1200"/>
            </a:p>
          </p:txBody>
        </p:sp>
        <p:sp>
          <p:nvSpPr>
            <p:cNvPr id="2120" name="Google Shape;2120;p126"/>
            <p:cNvSpPr txBox="1"/>
            <p:nvPr/>
          </p:nvSpPr>
          <p:spPr>
            <a:xfrm>
              <a:off x="7412524" y="849125"/>
              <a:ext cx="14784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000">
                  <a:solidFill>
                    <a:schemeClr val="dk1"/>
                  </a:solidFill>
                </a:rPr>
                <a:t>in</a:t>
              </a:r>
              <a:r>
                <a:rPr lang="en" sz="2000" b="1" u="sng">
                  <a:solidFill>
                    <a:schemeClr val="dk1"/>
                  </a:solidFill>
                </a:rPr>
                <a:t>D</a:t>
              </a:r>
              <a:r>
                <a:rPr lang="en" sz="2000">
                  <a:solidFill>
                    <a:schemeClr val="dk1"/>
                  </a:solidFill>
                </a:rPr>
                <a:t>uction</a:t>
              </a:r>
              <a:endParaRPr sz="2000"/>
            </a:p>
          </p:txBody>
        </p:sp>
      </p:grpSp>
      <p:sp>
        <p:nvSpPr>
          <p:cNvPr id="2121" name="Google Shape;2121;p126"/>
          <p:cNvSpPr/>
          <p:nvPr/>
        </p:nvSpPr>
        <p:spPr>
          <a:xfrm>
            <a:off x="5206425" y="92684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2" name="Google Shape;2122;p126"/>
          <p:cNvSpPr/>
          <p:nvPr/>
        </p:nvSpPr>
        <p:spPr>
          <a:xfrm>
            <a:off x="5140365" y="3369212"/>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3" name="Google Shape;2123;p126"/>
          <p:cNvSpPr/>
          <p:nvPr/>
        </p:nvSpPr>
        <p:spPr>
          <a:xfrm>
            <a:off x="4796091" y="1206301"/>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4" name="Google Shape;2124;p126"/>
          <p:cNvSpPr/>
          <p:nvPr/>
        </p:nvSpPr>
        <p:spPr>
          <a:xfrm>
            <a:off x="5420611" y="299877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5" name="Google Shape;2125;p126"/>
          <p:cNvSpPr/>
          <p:nvPr/>
        </p:nvSpPr>
        <p:spPr>
          <a:xfrm>
            <a:off x="5684510" y="92686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6" name="Google Shape;2126;p126"/>
          <p:cNvSpPr/>
          <p:nvPr/>
        </p:nvSpPr>
        <p:spPr>
          <a:xfrm>
            <a:off x="2692704" y="2828336"/>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7" name="Google Shape;2127;p126"/>
          <p:cNvSpPr/>
          <p:nvPr/>
        </p:nvSpPr>
        <p:spPr>
          <a:xfrm>
            <a:off x="3882618" y="141526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8" name="Google Shape;2128;p126"/>
          <p:cNvSpPr/>
          <p:nvPr/>
        </p:nvSpPr>
        <p:spPr>
          <a:xfrm>
            <a:off x="5638580" y="148331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9" name="Google Shape;2129;p126"/>
          <p:cNvSpPr/>
          <p:nvPr/>
        </p:nvSpPr>
        <p:spPr>
          <a:xfrm>
            <a:off x="2782764" y="1506653"/>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0" name="Google Shape;2130;p126"/>
          <p:cNvSpPr/>
          <p:nvPr/>
        </p:nvSpPr>
        <p:spPr>
          <a:xfrm>
            <a:off x="3061778" y="362673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1" name="Google Shape;2131;p126"/>
          <p:cNvSpPr/>
          <p:nvPr/>
        </p:nvSpPr>
        <p:spPr>
          <a:xfrm>
            <a:off x="3158769" y="2753312"/>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2" name="Google Shape;2132;p126"/>
          <p:cNvSpPr/>
          <p:nvPr/>
        </p:nvSpPr>
        <p:spPr>
          <a:xfrm>
            <a:off x="2636950" y="2259317"/>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3" name="Google Shape;2133;p126"/>
          <p:cNvSpPr/>
          <p:nvPr/>
        </p:nvSpPr>
        <p:spPr>
          <a:xfrm>
            <a:off x="3652006" y="114102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4" name="Google Shape;2134;p126"/>
          <p:cNvSpPr/>
          <p:nvPr/>
        </p:nvSpPr>
        <p:spPr>
          <a:xfrm>
            <a:off x="5043361" y="1483388"/>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5" name="Google Shape;2135;p126"/>
          <p:cNvSpPr/>
          <p:nvPr/>
        </p:nvSpPr>
        <p:spPr>
          <a:xfrm>
            <a:off x="2810775" y="1117741"/>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6" name="Google Shape;2136;p126"/>
          <p:cNvSpPr/>
          <p:nvPr/>
        </p:nvSpPr>
        <p:spPr>
          <a:xfrm>
            <a:off x="3631515" y="87630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7" name="Google Shape;2137;p126"/>
          <p:cNvSpPr/>
          <p:nvPr/>
        </p:nvSpPr>
        <p:spPr>
          <a:xfrm>
            <a:off x="4516827" y="117563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8" name="Google Shape;2138;p126"/>
          <p:cNvSpPr/>
          <p:nvPr/>
        </p:nvSpPr>
        <p:spPr>
          <a:xfrm>
            <a:off x="4516873" y="157411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41" name="Google Shape;2141;p126"/>
          <p:cNvGrpSpPr/>
          <p:nvPr/>
        </p:nvGrpSpPr>
        <p:grpSpPr>
          <a:xfrm>
            <a:off x="4135236" y="4529263"/>
            <a:ext cx="460636" cy="353439"/>
            <a:chOff x="4046749" y="13913567"/>
            <a:chExt cx="1245300" cy="955500"/>
          </a:xfrm>
        </p:grpSpPr>
        <p:sp>
          <p:nvSpPr>
            <p:cNvPr id="2142" name="Google Shape;2142;p126"/>
            <p:cNvSpPr/>
            <p:nvPr/>
          </p:nvSpPr>
          <p:spPr>
            <a:xfrm rot="10800000" flipH="1">
              <a:off x="4046749" y="13913567"/>
              <a:ext cx="1245300" cy="9555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9525"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43" name="Google Shape;2143;p126" descr="clipped result image"/>
            <p:cNvPicPr preferRelativeResize="0"/>
            <p:nvPr/>
          </p:nvPicPr>
          <p:blipFill rotWithShape="1">
            <a:blip r:embed="rId5">
              <a:alphaModFix/>
            </a:blip>
            <a:srcRect/>
            <a:stretch/>
          </p:blipFill>
          <p:spPr>
            <a:xfrm>
              <a:off x="4396223" y="14095141"/>
              <a:ext cx="534585" cy="530672"/>
            </a:xfrm>
            <a:prstGeom prst="rect">
              <a:avLst/>
            </a:prstGeom>
            <a:noFill/>
            <a:ln>
              <a:noFill/>
            </a:ln>
          </p:spPr>
        </p:pic>
      </p:grpSp>
      <p:sp>
        <p:nvSpPr>
          <p:cNvPr id="2144" name="Google Shape;2144;p126"/>
          <p:cNvSpPr/>
          <p:nvPr/>
        </p:nvSpPr>
        <p:spPr>
          <a:xfrm>
            <a:off x="3223101" y="4280499"/>
            <a:ext cx="156600" cy="146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5" name="Google Shape;2145;p126"/>
          <p:cNvSpPr txBox="1"/>
          <p:nvPr/>
        </p:nvSpPr>
        <p:spPr>
          <a:xfrm rot="-1388">
            <a:off x="5228785" y="2173623"/>
            <a:ext cx="2161247" cy="63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dirty="0"/>
              <a:t>Carbamazepine </a:t>
            </a:r>
            <a:endParaRPr sz="1800" dirty="0"/>
          </a:p>
          <a:p>
            <a:pPr marL="0" marR="0" lvl="0" indent="0" algn="ctr" rtl="0">
              <a:lnSpc>
                <a:spcPct val="100000"/>
              </a:lnSpc>
              <a:spcBef>
                <a:spcPts val="0"/>
              </a:spcBef>
              <a:spcAft>
                <a:spcPts val="0"/>
              </a:spcAft>
              <a:buClr>
                <a:srgbClr val="000000"/>
              </a:buClr>
              <a:buSzPts val="900"/>
              <a:buFont typeface="Arial"/>
              <a:buNone/>
            </a:pPr>
            <a:r>
              <a:rPr lang="en" sz="1800" dirty="0"/>
              <a:t>(Tegretol) </a:t>
            </a:r>
            <a:endParaRPr sz="1800" dirty="0"/>
          </a:p>
          <a:p>
            <a:pPr marL="0" marR="0" lvl="0" indent="0" algn="ctr" rtl="0">
              <a:lnSpc>
                <a:spcPct val="100000"/>
              </a:lnSpc>
              <a:spcBef>
                <a:spcPts val="0"/>
              </a:spcBef>
              <a:spcAft>
                <a:spcPts val="0"/>
              </a:spcAft>
              <a:buClr>
                <a:srgbClr val="000000"/>
              </a:buClr>
              <a:buSzPts val="900"/>
              <a:buFont typeface="Arial"/>
              <a:buNone/>
            </a:pPr>
            <a:r>
              <a:rPr lang="en" sz="1200" dirty="0"/>
              <a:t>“Tiger tail”</a:t>
            </a:r>
            <a:endParaRPr sz="1200" dirty="0"/>
          </a:p>
        </p:txBody>
      </p:sp>
      <p:sp>
        <p:nvSpPr>
          <p:cNvPr id="2146" name="Google Shape;2146;p126"/>
          <p:cNvSpPr txBox="1"/>
          <p:nvPr/>
        </p:nvSpPr>
        <p:spPr>
          <a:xfrm rot="-1377">
            <a:off x="1725200" y="3160696"/>
            <a:ext cx="1497900" cy="56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500"/>
              <a:t>Lumateperone</a:t>
            </a:r>
            <a:endParaRPr sz="1500"/>
          </a:p>
          <a:p>
            <a:pPr marL="0" marR="0" lvl="0" indent="0" algn="ctr" rtl="0">
              <a:lnSpc>
                <a:spcPct val="100000"/>
              </a:lnSpc>
              <a:spcBef>
                <a:spcPts val="0"/>
              </a:spcBef>
              <a:spcAft>
                <a:spcPts val="0"/>
              </a:spcAft>
              <a:buClr>
                <a:srgbClr val="000000"/>
              </a:buClr>
              <a:buSzPts val="900"/>
              <a:buFont typeface="Arial"/>
              <a:buNone/>
            </a:pPr>
            <a:r>
              <a:rPr lang="en" sz="1500"/>
              <a:t>(Caplyta)</a:t>
            </a:r>
            <a:endParaRPr sz="1500"/>
          </a:p>
          <a:p>
            <a:pPr marL="0" marR="0" lvl="0" indent="0" algn="ctr" rtl="0">
              <a:lnSpc>
                <a:spcPct val="100000"/>
              </a:lnSpc>
              <a:spcBef>
                <a:spcPts val="0"/>
              </a:spcBef>
              <a:spcAft>
                <a:spcPts val="0"/>
              </a:spcAft>
              <a:buClr>
                <a:srgbClr val="000000"/>
              </a:buClr>
              <a:buSzPts val="900"/>
              <a:buFont typeface="Arial"/>
              <a:buNone/>
            </a:pPr>
            <a:endParaRPr sz="200"/>
          </a:p>
          <a:p>
            <a:pPr marL="0" marR="0" lvl="0" indent="0" algn="ctr" rtl="0">
              <a:lnSpc>
                <a:spcPct val="100000"/>
              </a:lnSpc>
              <a:spcBef>
                <a:spcPts val="0"/>
              </a:spcBef>
              <a:spcAft>
                <a:spcPts val="0"/>
              </a:spcAft>
              <a:buClr>
                <a:srgbClr val="000000"/>
              </a:buClr>
              <a:buSzPts val="900"/>
              <a:buFont typeface="Arial"/>
              <a:buNone/>
            </a:pPr>
            <a:r>
              <a:rPr lang="en" sz="1100"/>
              <a:t>“‘Luminated </a:t>
            </a:r>
            <a:endParaRPr sz="1100"/>
          </a:p>
          <a:p>
            <a:pPr marL="0" marR="0" lvl="0" indent="0" algn="ctr" rtl="0">
              <a:lnSpc>
                <a:spcPct val="100000"/>
              </a:lnSpc>
              <a:spcBef>
                <a:spcPts val="0"/>
              </a:spcBef>
              <a:spcAft>
                <a:spcPts val="0"/>
              </a:spcAft>
              <a:buClr>
                <a:srgbClr val="000000"/>
              </a:buClr>
              <a:buSzPts val="900"/>
              <a:buFont typeface="Arial"/>
              <a:buNone/>
            </a:pPr>
            <a:r>
              <a:rPr lang="en" sz="1100"/>
              <a:t>Cap lighter”</a:t>
            </a:r>
            <a:endParaRPr sz="1100"/>
          </a:p>
        </p:txBody>
      </p:sp>
      <p:sp>
        <p:nvSpPr>
          <p:cNvPr id="2149" name="Google Shape;2149;p126"/>
          <p:cNvSpPr txBox="1"/>
          <p:nvPr/>
        </p:nvSpPr>
        <p:spPr>
          <a:xfrm>
            <a:off x="5578410" y="349271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400">
                <a:solidFill>
                  <a:srgbClr val="FF0000"/>
                </a:solidFill>
              </a:rPr>
              <a:t>20-fold decrease</a:t>
            </a:r>
            <a:endParaRPr sz="2400">
              <a:solidFill>
                <a:srgbClr val="FF0000"/>
              </a:solidFill>
            </a:endParaRPr>
          </a:p>
          <a:p>
            <a:pPr marL="0" marR="0" lvl="0" indent="0" algn="ctr" rtl="0">
              <a:lnSpc>
                <a:spcPct val="115000"/>
              </a:lnSpc>
              <a:spcBef>
                <a:spcPts val="0"/>
              </a:spcBef>
              <a:spcAft>
                <a:spcPts val="0"/>
              </a:spcAft>
              <a:buClr>
                <a:srgbClr val="000000"/>
              </a:buClr>
              <a:buSzPts val="1800"/>
              <a:buFont typeface="Arial"/>
              <a:buNone/>
            </a:pPr>
            <a:r>
              <a:rPr lang="en" sz="2400">
                <a:solidFill>
                  <a:srgbClr val="FF0000"/>
                </a:solidFill>
              </a:rPr>
              <a:t>of a $1,800 drug!</a:t>
            </a:r>
            <a:endParaRPr sz="2400">
              <a:solidFill>
                <a:srgbClr val="FF0000"/>
              </a:solidFill>
            </a:endParaRPr>
          </a:p>
        </p:txBody>
      </p:sp>
      <p:pic>
        <p:nvPicPr>
          <p:cNvPr id="2150" name="Google Shape;2150;p126"/>
          <p:cNvPicPr preferRelativeResize="0"/>
          <p:nvPr/>
        </p:nvPicPr>
        <p:blipFill>
          <a:blip r:embed="rId6">
            <a:alphaModFix/>
          </a:blip>
          <a:stretch>
            <a:fillRect/>
          </a:stretch>
        </p:blipFill>
        <p:spPr>
          <a:xfrm rot="-883359">
            <a:off x="3270386" y="2703561"/>
            <a:ext cx="2152225" cy="1631600"/>
          </a:xfrm>
          <a:prstGeom prst="rect">
            <a:avLst/>
          </a:prstGeom>
          <a:noFill/>
          <a:ln>
            <a:noFill/>
          </a:ln>
        </p:spPr>
      </p:pic>
      <p:grpSp>
        <p:nvGrpSpPr>
          <p:cNvPr id="4" name="Group 3">
            <a:extLst>
              <a:ext uri="{FF2B5EF4-FFF2-40B4-BE49-F238E27FC236}">
                <a16:creationId xmlns:a16="http://schemas.microsoft.com/office/drawing/2014/main" id="{221E0239-FF7A-88D4-9DEB-4D2F419CB7D5}"/>
              </a:ext>
            </a:extLst>
          </p:cNvPr>
          <p:cNvGrpSpPr/>
          <p:nvPr/>
        </p:nvGrpSpPr>
        <p:grpSpPr>
          <a:xfrm>
            <a:off x="3248283" y="1855911"/>
            <a:ext cx="1900000" cy="1143700"/>
            <a:chOff x="3248283" y="1855911"/>
            <a:chExt cx="1900000" cy="1143700"/>
          </a:xfrm>
        </p:grpSpPr>
        <p:pic>
          <p:nvPicPr>
            <p:cNvPr id="2147" name="Google Shape;2147;p126" descr="clipped result image"/>
            <p:cNvPicPr preferRelativeResize="0"/>
            <p:nvPr/>
          </p:nvPicPr>
          <p:blipFill rotWithShape="1">
            <a:blip r:embed="rId7">
              <a:alphaModFix/>
            </a:blip>
            <a:srcRect/>
            <a:stretch/>
          </p:blipFill>
          <p:spPr>
            <a:xfrm>
              <a:off x="3248283" y="1855911"/>
              <a:ext cx="1900000" cy="1143700"/>
            </a:xfrm>
            <a:prstGeom prst="rect">
              <a:avLst/>
            </a:prstGeom>
            <a:noFill/>
            <a:ln>
              <a:noFill/>
            </a:ln>
          </p:spPr>
        </p:pic>
        <p:pic>
          <p:nvPicPr>
            <p:cNvPr id="2148" name="Google Shape;2148;p126" descr="clipped result image"/>
            <p:cNvPicPr preferRelativeResize="0"/>
            <p:nvPr/>
          </p:nvPicPr>
          <p:blipFill rotWithShape="1">
            <a:blip r:embed="rId8">
              <a:alphaModFix/>
            </a:blip>
            <a:srcRect/>
            <a:stretch/>
          </p:blipFill>
          <p:spPr>
            <a:xfrm>
              <a:off x="4187907" y="2315148"/>
              <a:ext cx="317195" cy="314864"/>
            </a:xfrm>
            <a:prstGeom prst="rect">
              <a:avLst/>
            </a:prstGeom>
            <a:noFill/>
            <a:ln>
              <a:noFill/>
            </a:ln>
          </p:spPr>
        </p:pic>
        <p:cxnSp>
          <p:nvCxnSpPr>
            <p:cNvPr id="2" name="Google Shape;2140;p126">
              <a:extLst>
                <a:ext uri="{FF2B5EF4-FFF2-40B4-BE49-F238E27FC236}">
                  <a16:creationId xmlns:a16="http://schemas.microsoft.com/office/drawing/2014/main" id="{E667A330-64E3-4ED6-40CC-BD202CD24004}"/>
                </a:ext>
              </a:extLst>
            </p:cNvPr>
            <p:cNvCxnSpPr/>
            <p:nvPr/>
          </p:nvCxnSpPr>
          <p:spPr>
            <a:xfrm>
              <a:off x="3445035" y="2254773"/>
              <a:ext cx="0" cy="435600"/>
            </a:xfrm>
            <a:prstGeom prst="straightConnector1">
              <a:avLst/>
            </a:prstGeom>
            <a:noFill/>
            <a:ln w="19050" cap="flat" cmpd="sng">
              <a:solidFill>
                <a:srgbClr val="595959"/>
              </a:solidFill>
              <a:prstDash val="solid"/>
              <a:round/>
              <a:headEnd type="none" w="sm" len="sm"/>
              <a:tailEnd type="triangle" w="med" len="med"/>
            </a:ln>
          </p:spPr>
        </p:cxnSp>
        <p:cxnSp>
          <p:nvCxnSpPr>
            <p:cNvPr id="3" name="Google Shape;2139;p126">
              <a:extLst>
                <a:ext uri="{FF2B5EF4-FFF2-40B4-BE49-F238E27FC236}">
                  <a16:creationId xmlns:a16="http://schemas.microsoft.com/office/drawing/2014/main" id="{83523F08-759F-1CED-2B52-EB45CD718BC3}"/>
                </a:ext>
              </a:extLst>
            </p:cNvPr>
            <p:cNvCxnSpPr/>
            <p:nvPr/>
          </p:nvCxnSpPr>
          <p:spPr>
            <a:xfrm>
              <a:off x="5091843" y="2349326"/>
              <a:ext cx="0" cy="435600"/>
            </a:xfrm>
            <a:prstGeom prst="straightConnector1">
              <a:avLst/>
            </a:prstGeom>
            <a:noFill/>
            <a:ln w="19050" cap="flat" cmpd="sng">
              <a:solidFill>
                <a:srgbClr val="595959"/>
              </a:solidFill>
              <a:prstDash val="solid"/>
              <a:round/>
              <a:headEnd type="none" w="sm" len="sm"/>
              <a:tailEnd type="triangle" w="med" len="med"/>
            </a:ln>
          </p:spPr>
        </p:cxn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0"/>
                                  </p:stCondLst>
                                  <p:childTnLst>
                                    <p:animMotion origin="layout" path="M 2.22222E-6 -3.58025E-6 L 2.22222E-6 0.10649 " pathEditMode="relative" rAng="0" ptsTypes="AA">
                                      <p:cBhvr>
                                        <p:cTn id="6" dur="2000" fill="hold"/>
                                        <p:tgtEl>
                                          <p:spTgt spid="4"/>
                                        </p:tgtEl>
                                        <p:attrNameLst>
                                          <p:attrName>ppt_x</p:attrName>
                                          <p:attrName>ppt_y</p:attrName>
                                        </p:attrNameLst>
                                      </p:cBhvr>
                                      <p:rCtr x="0" y="5309"/>
                                    </p:animMotion>
                                  </p:childTnLst>
                                </p:cTn>
                              </p:par>
                              <p:par>
                                <p:cTn id="7" presetID="6" presetClass="emph" presetSubtype="0" fill="hold" nodeType="withEffect">
                                  <p:stCondLst>
                                    <p:cond delay="1200"/>
                                  </p:stCondLst>
                                  <p:childTnLst>
                                    <p:animScale>
                                      <p:cBhvr>
                                        <p:cTn id="8" dur="2000" fill="hold"/>
                                        <p:tgtEl>
                                          <p:spTgt spid="2150"/>
                                        </p:tgtEl>
                                      </p:cBhvr>
                                      <p:by x="15000" y="15000"/>
                                    </p:animScale>
                                  </p:childTnLst>
                                </p:cTn>
                              </p:par>
                              <p:par>
                                <p:cTn id="9" presetID="42" presetClass="path" presetSubtype="0" accel="50000" decel="50000" fill="hold" nodeType="withEffect">
                                  <p:stCondLst>
                                    <p:cond delay="1200"/>
                                  </p:stCondLst>
                                  <p:childTnLst>
                                    <p:animMotion origin="layout" path="M 2.77778E-6 7.40741E-7 L -0.00104 0.08518 " pathEditMode="relative" rAng="0" ptsTypes="AA">
                                      <p:cBhvr>
                                        <p:cTn id="10" dur="2000" fill="hold"/>
                                        <p:tgtEl>
                                          <p:spTgt spid="2150"/>
                                        </p:tgtEl>
                                        <p:attrNameLst>
                                          <p:attrName>ppt_x</p:attrName>
                                          <p:attrName>ppt_y</p:attrName>
                                        </p:attrNameLst>
                                      </p:cBhvr>
                                      <p:rCtr x="-52" y="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pic>
        <p:nvPicPr>
          <p:cNvPr id="1982" name="Google Shape;1982;p134"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sp>
        <p:nvSpPr>
          <p:cNvPr id="1983" name="Google Shape;1983;p134"/>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1984" name="Google Shape;1984;p134"/>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1985" name="Google Shape;1985;p134" descr="Resultado de imagen para tiger"/>
          <p:cNvPicPr preferRelativeResize="0"/>
          <p:nvPr/>
        </p:nvPicPr>
        <p:blipFill rotWithShape="1">
          <a:blip r:embed="rId4">
            <a:alphaModFix/>
          </a:blip>
          <a:srcRect/>
          <a:stretch/>
        </p:blipFill>
        <p:spPr>
          <a:xfrm rot="-312029" flipH="1">
            <a:off x="1701889" y="1224283"/>
            <a:ext cx="1069013" cy="1049580"/>
          </a:xfrm>
          <a:prstGeom prst="rect">
            <a:avLst/>
          </a:prstGeom>
          <a:noFill/>
          <a:ln>
            <a:noFill/>
          </a:ln>
        </p:spPr>
      </p:pic>
      <p:sp>
        <p:nvSpPr>
          <p:cNvPr id="1986" name="Google Shape;1986;p134"/>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pic>
        <p:nvPicPr>
          <p:cNvPr id="1991" name="Google Shape;1991;p135"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1992" name="Google Shape;1992;p135" descr="clipped result image"/>
          <p:cNvPicPr preferRelativeResize="0"/>
          <p:nvPr/>
        </p:nvPicPr>
        <p:blipFill rotWithShape="1">
          <a:blip r:embed="rId4">
            <a:alphaModFix/>
          </a:blip>
          <a:srcRect/>
          <a:stretch/>
        </p:blipFill>
        <p:spPr>
          <a:xfrm>
            <a:off x="3550019" y="1930242"/>
            <a:ext cx="334383" cy="246183"/>
          </a:xfrm>
          <a:prstGeom prst="rect">
            <a:avLst/>
          </a:prstGeom>
          <a:noFill/>
          <a:ln>
            <a:noFill/>
          </a:ln>
        </p:spPr>
      </p:pic>
      <p:sp>
        <p:nvSpPr>
          <p:cNvPr id="1993" name="Google Shape;1993;p135"/>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1994" name="Google Shape;1994;p135"/>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1995" name="Google Shape;1995;p135"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1996" name="Google Shape;1996;p135"/>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i="0" strike="noStrike" cap="none">
              <a:solidFill>
                <a:srgbClr val="E69138"/>
              </a:solidFill>
            </a:endParaRP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Shape 2000"/>
        <p:cNvGrpSpPr/>
        <p:nvPr/>
      </p:nvGrpSpPr>
      <p:grpSpPr>
        <a:xfrm>
          <a:off x="0" y="0"/>
          <a:ext cx="0" cy="0"/>
          <a:chOff x="0" y="0"/>
          <a:chExt cx="0" cy="0"/>
        </a:xfrm>
      </p:grpSpPr>
      <p:pic>
        <p:nvPicPr>
          <p:cNvPr id="2001" name="Google Shape;2001;p136"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002" name="Google Shape;2002;p136" descr="clipped result image"/>
          <p:cNvPicPr preferRelativeResize="0"/>
          <p:nvPr/>
        </p:nvPicPr>
        <p:blipFill rotWithShape="1">
          <a:blip r:embed="rId4">
            <a:alphaModFix/>
          </a:blip>
          <a:srcRect/>
          <a:stretch/>
        </p:blipFill>
        <p:spPr>
          <a:xfrm>
            <a:off x="3702419" y="1930242"/>
            <a:ext cx="334383" cy="246183"/>
          </a:xfrm>
          <a:prstGeom prst="rect">
            <a:avLst/>
          </a:prstGeom>
          <a:noFill/>
          <a:ln>
            <a:noFill/>
          </a:ln>
        </p:spPr>
      </p:pic>
      <p:sp>
        <p:nvSpPr>
          <p:cNvPr id="2003" name="Google Shape;2003;p136"/>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004" name="Google Shape;2004;p136"/>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005" name="Google Shape;2005;p136"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006" name="Google Shape;2006;p136"/>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2010"/>
        <p:cNvGrpSpPr/>
        <p:nvPr/>
      </p:nvGrpSpPr>
      <p:grpSpPr>
        <a:xfrm>
          <a:off x="0" y="0"/>
          <a:ext cx="0" cy="0"/>
          <a:chOff x="0" y="0"/>
          <a:chExt cx="0" cy="0"/>
        </a:xfrm>
      </p:grpSpPr>
      <p:pic>
        <p:nvPicPr>
          <p:cNvPr id="2011" name="Google Shape;2011;p137"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012" name="Google Shape;2012;p137" descr="clipped result image"/>
          <p:cNvPicPr preferRelativeResize="0"/>
          <p:nvPr/>
        </p:nvPicPr>
        <p:blipFill rotWithShape="1">
          <a:blip r:embed="rId4">
            <a:alphaModFix/>
          </a:blip>
          <a:srcRect/>
          <a:stretch/>
        </p:blipFill>
        <p:spPr>
          <a:xfrm>
            <a:off x="3826244" y="1930242"/>
            <a:ext cx="334383" cy="246183"/>
          </a:xfrm>
          <a:prstGeom prst="rect">
            <a:avLst/>
          </a:prstGeom>
          <a:noFill/>
          <a:ln>
            <a:noFill/>
          </a:ln>
        </p:spPr>
      </p:pic>
      <p:sp>
        <p:nvSpPr>
          <p:cNvPr id="2013" name="Google Shape;2013;p137"/>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014" name="Google Shape;2014;p137"/>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015" name="Google Shape;2015;p137"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016" name="Google Shape;2016;p137"/>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017" name="Google Shape;2017;p137" descr="clipped result image"/>
          <p:cNvPicPr preferRelativeResize="0"/>
          <p:nvPr/>
        </p:nvPicPr>
        <p:blipFill rotWithShape="1">
          <a:blip r:embed="rId4">
            <a:alphaModFix/>
          </a:blip>
          <a:srcRect/>
          <a:stretch/>
        </p:blipFill>
        <p:spPr>
          <a:xfrm>
            <a:off x="3530969" y="1930242"/>
            <a:ext cx="334383" cy="24618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90"/>
          <p:cNvSpPr txBox="1"/>
          <p:nvPr/>
        </p:nvSpPr>
        <p:spPr>
          <a:xfrm>
            <a:off x="741325" y="731528"/>
            <a:ext cx="5485200" cy="332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Antidepressants are often “mood </a:t>
            </a:r>
            <a:r>
              <a:rPr lang="en" b="1" u="sng">
                <a:solidFill>
                  <a:schemeClr val="dk1"/>
                </a:solidFill>
              </a:rPr>
              <a:t>de</a:t>
            </a:r>
            <a:r>
              <a:rPr lang="en">
                <a:solidFill>
                  <a:schemeClr val="dk1"/>
                </a:solidFill>
              </a:rPr>
              <a:t>stabilizers” in bipolar disorder. </a:t>
            </a:r>
            <a:endParaRPr>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a:solidFill>
                  <a:schemeClr val="dk1"/>
                </a:solidFill>
              </a:rPr>
              <a:t>Antidepressants are ineffective in bipolar disorder, slightly inferior to placebo in large STEP-BD trial. </a:t>
            </a:r>
            <a:endParaRPr>
              <a:solidFill>
                <a:schemeClr val="dk1"/>
              </a:solidFill>
            </a:endParaRPr>
          </a:p>
          <a:p>
            <a:pPr marL="0" lvl="0" indent="0" algn="l" rtl="0">
              <a:spcBef>
                <a:spcPts val="0"/>
              </a:spcBef>
              <a:spcAft>
                <a:spcPts val="0"/>
              </a:spcAft>
              <a:buNone/>
            </a:pPr>
            <a:endParaRPr sz="1200">
              <a:solidFill>
                <a:schemeClr val="accent2"/>
              </a:solidFill>
              <a:highlight>
                <a:srgbClr val="FFFFFF"/>
              </a:highlight>
            </a:endParaRPr>
          </a:p>
          <a:p>
            <a:pPr marL="0" lvl="0" indent="0" algn="l" rtl="0">
              <a:spcBef>
                <a:spcPts val="0"/>
              </a:spcBef>
              <a:spcAft>
                <a:spcPts val="0"/>
              </a:spcAft>
              <a:buNone/>
            </a:pPr>
            <a:r>
              <a:rPr lang="en">
                <a:solidFill>
                  <a:schemeClr val="accent2"/>
                </a:solidFill>
                <a:highlight>
                  <a:srgbClr val="FFFFFF"/>
                </a:highlight>
              </a:rPr>
              <a:t>Despite preselection for good antidepressant response and concurrent mood stabilizer treatment, antidepressant continuation in rapid-cycling was associated with worsened maintenance outcomes, </a:t>
            </a:r>
            <a:r>
              <a:rPr lang="en" b="1">
                <a:solidFill>
                  <a:schemeClr val="accent2"/>
                </a:solidFill>
                <a:highlight>
                  <a:srgbClr val="FFFFFF"/>
                </a:highlight>
              </a:rPr>
              <a:t>especially for depressive morbidity</a:t>
            </a:r>
            <a:r>
              <a:rPr lang="en">
                <a:solidFill>
                  <a:schemeClr val="accent2"/>
                </a:solidFill>
                <a:highlight>
                  <a:srgbClr val="FFFFFF"/>
                </a:highlight>
              </a:rPr>
              <a:t>, versus antidepressant discontinuation.</a:t>
            </a:r>
            <a:endParaRPr>
              <a:solidFill>
                <a:schemeClr val="accent2"/>
              </a:solidFill>
              <a:highlight>
                <a:srgbClr val="FFFFFF"/>
              </a:highlight>
            </a:endParaRPr>
          </a:p>
          <a:p>
            <a:pPr marL="0" lvl="0" indent="0" algn="l" rtl="0">
              <a:spcBef>
                <a:spcPts val="0"/>
              </a:spcBef>
              <a:spcAft>
                <a:spcPts val="0"/>
              </a:spcAft>
              <a:buNone/>
            </a:pPr>
            <a:endParaRPr sz="1200">
              <a:solidFill>
                <a:schemeClr val="accent2"/>
              </a:solidFill>
              <a:highlight>
                <a:srgbClr val="FFFFFF"/>
              </a:highlight>
            </a:endParaRPr>
          </a:p>
          <a:p>
            <a:pPr marL="0" lvl="0" indent="0" algn="l" rtl="0">
              <a:lnSpc>
                <a:spcPct val="115000"/>
              </a:lnSpc>
              <a:spcBef>
                <a:spcPts val="0"/>
              </a:spcBef>
              <a:spcAft>
                <a:spcPts val="0"/>
              </a:spcAft>
              <a:buNone/>
            </a:pPr>
            <a:endParaRPr>
              <a:solidFill>
                <a:srgbClr val="2E2E2E"/>
              </a:solidFill>
            </a:endParaRPr>
          </a:p>
          <a:p>
            <a:pPr marL="0" lvl="0" indent="0" algn="l" rtl="0">
              <a:spcBef>
                <a:spcPts val="1200"/>
              </a:spcBef>
              <a:spcAft>
                <a:spcPts val="0"/>
              </a:spcAft>
              <a:buNone/>
            </a:pPr>
            <a:endParaRPr sz="1500">
              <a:solidFill>
                <a:schemeClr val="accent2"/>
              </a:solidFill>
              <a:highlight>
                <a:srgbClr val="FFFFFF"/>
              </a:highlight>
            </a:endParaRPr>
          </a:p>
          <a:p>
            <a:pPr marL="0" lvl="0" indent="0" algn="l" rtl="0">
              <a:spcBef>
                <a:spcPts val="0"/>
              </a:spcBef>
              <a:spcAft>
                <a:spcPts val="0"/>
              </a:spcAft>
              <a:buNone/>
            </a:pPr>
            <a:endParaRPr sz="1500">
              <a:solidFill>
                <a:schemeClr val="accent2"/>
              </a:solidFill>
              <a:highlight>
                <a:srgbClr val="FFFFFF"/>
              </a:highlight>
            </a:endParaRPr>
          </a:p>
        </p:txBody>
      </p:sp>
      <p:sp>
        <p:nvSpPr>
          <p:cNvPr id="1092" name="Google Shape;1092;p90"/>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0"/>
          <p:cNvSpPr txBox="1"/>
          <p:nvPr/>
        </p:nvSpPr>
        <p:spPr>
          <a:xfrm>
            <a:off x="810301" y="30750"/>
            <a:ext cx="81453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Clr>
                <a:schemeClr val="dk1"/>
              </a:buClr>
              <a:buSzPts val="1100"/>
              <a:buFont typeface="Arial"/>
              <a:buNone/>
            </a:pPr>
            <a:r>
              <a:rPr lang="en" sz="2400">
                <a:solidFill>
                  <a:schemeClr val="lt1"/>
                </a:solidFill>
              </a:rPr>
              <a:t>Antidepressants for Bipolar Disorder</a:t>
            </a:r>
            <a:endParaRPr sz="2400">
              <a:solidFill>
                <a:schemeClr val="lt1"/>
              </a:solidFill>
            </a:endParaRPr>
          </a:p>
        </p:txBody>
      </p:sp>
      <p:pic>
        <p:nvPicPr>
          <p:cNvPr id="1094" name="Google Shape;1094;p90"/>
          <p:cNvPicPr preferRelativeResize="0"/>
          <p:nvPr/>
        </p:nvPicPr>
        <p:blipFill>
          <a:blip r:embed="rId3">
            <a:alphaModFix/>
          </a:blip>
          <a:stretch>
            <a:fillRect/>
          </a:stretch>
        </p:blipFill>
        <p:spPr>
          <a:xfrm>
            <a:off x="6216400" y="671150"/>
            <a:ext cx="2927600" cy="1900600"/>
          </a:xfrm>
          <a:prstGeom prst="rect">
            <a:avLst/>
          </a:prstGeom>
          <a:noFill/>
          <a:ln>
            <a:noFill/>
          </a:ln>
        </p:spPr>
      </p:pic>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022" name="Google Shape;2022;p138"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023" name="Google Shape;2023;p138" descr="clipped result image"/>
          <p:cNvPicPr preferRelativeResize="0"/>
          <p:nvPr/>
        </p:nvPicPr>
        <p:blipFill rotWithShape="1">
          <a:blip r:embed="rId4">
            <a:alphaModFix/>
          </a:blip>
          <a:srcRect/>
          <a:stretch/>
        </p:blipFill>
        <p:spPr>
          <a:xfrm>
            <a:off x="3988169" y="1968342"/>
            <a:ext cx="334383" cy="246183"/>
          </a:xfrm>
          <a:prstGeom prst="rect">
            <a:avLst/>
          </a:prstGeom>
          <a:noFill/>
          <a:ln>
            <a:noFill/>
          </a:ln>
        </p:spPr>
      </p:pic>
      <p:sp>
        <p:nvSpPr>
          <p:cNvPr id="2024" name="Google Shape;2024;p138"/>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025" name="Google Shape;2025;p138"/>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026" name="Google Shape;2026;p138"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027" name="Google Shape;2027;p138"/>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028" name="Google Shape;2028;p138" descr="clipped result image"/>
          <p:cNvPicPr preferRelativeResize="0"/>
          <p:nvPr/>
        </p:nvPicPr>
        <p:blipFill rotWithShape="1">
          <a:blip r:embed="rId4">
            <a:alphaModFix/>
          </a:blip>
          <a:srcRect/>
          <a:stretch/>
        </p:blipFill>
        <p:spPr>
          <a:xfrm>
            <a:off x="3578594" y="1930242"/>
            <a:ext cx="334383" cy="246183"/>
          </a:xfrm>
          <a:prstGeom prst="rect">
            <a:avLst/>
          </a:prstGeom>
          <a:noFill/>
          <a:ln>
            <a:noFill/>
          </a:ln>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Shape 2032"/>
        <p:cNvGrpSpPr/>
        <p:nvPr/>
      </p:nvGrpSpPr>
      <p:grpSpPr>
        <a:xfrm>
          <a:off x="0" y="0"/>
          <a:ext cx="0" cy="0"/>
          <a:chOff x="0" y="0"/>
          <a:chExt cx="0" cy="0"/>
        </a:xfrm>
      </p:grpSpPr>
      <p:pic>
        <p:nvPicPr>
          <p:cNvPr id="2033" name="Google Shape;2033;p139"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034" name="Google Shape;2034;p139" descr="clipped result image"/>
          <p:cNvPicPr preferRelativeResize="0"/>
          <p:nvPr/>
        </p:nvPicPr>
        <p:blipFill rotWithShape="1">
          <a:blip r:embed="rId4">
            <a:alphaModFix/>
          </a:blip>
          <a:srcRect/>
          <a:stretch/>
        </p:blipFill>
        <p:spPr>
          <a:xfrm>
            <a:off x="4188194" y="2092167"/>
            <a:ext cx="334383" cy="246183"/>
          </a:xfrm>
          <a:prstGeom prst="rect">
            <a:avLst/>
          </a:prstGeom>
          <a:noFill/>
          <a:ln>
            <a:noFill/>
          </a:ln>
        </p:spPr>
      </p:pic>
      <p:sp>
        <p:nvSpPr>
          <p:cNvPr id="2035" name="Google Shape;2035;p139"/>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036" name="Google Shape;2036;p139"/>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037" name="Google Shape;2037;p139"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038" name="Google Shape;2038;p139"/>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039" name="Google Shape;2039;p139" descr="clipped result image"/>
          <p:cNvPicPr preferRelativeResize="0"/>
          <p:nvPr/>
        </p:nvPicPr>
        <p:blipFill rotWithShape="1">
          <a:blip r:embed="rId4">
            <a:alphaModFix/>
          </a:blip>
          <a:srcRect/>
          <a:stretch/>
        </p:blipFill>
        <p:spPr>
          <a:xfrm>
            <a:off x="3853819" y="2006442"/>
            <a:ext cx="334383" cy="246183"/>
          </a:xfrm>
          <a:prstGeom prst="rect">
            <a:avLst/>
          </a:prstGeom>
          <a:noFill/>
          <a:ln>
            <a:noFill/>
          </a:ln>
        </p:spPr>
      </p:pic>
      <p:pic>
        <p:nvPicPr>
          <p:cNvPr id="2040" name="Google Shape;2040;p139" descr="clipped result image"/>
          <p:cNvPicPr preferRelativeResize="0"/>
          <p:nvPr/>
        </p:nvPicPr>
        <p:blipFill rotWithShape="1">
          <a:blip r:embed="rId4">
            <a:alphaModFix/>
          </a:blip>
          <a:srcRect/>
          <a:stretch/>
        </p:blipFill>
        <p:spPr>
          <a:xfrm>
            <a:off x="3550019" y="1930242"/>
            <a:ext cx="334383" cy="246183"/>
          </a:xfrm>
          <a:prstGeom prst="rect">
            <a:avLst/>
          </a:prstGeom>
          <a:noFill/>
          <a:ln>
            <a:noFill/>
          </a:ln>
        </p:spPr>
      </p:pic>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Shape 2044"/>
        <p:cNvGrpSpPr/>
        <p:nvPr/>
      </p:nvGrpSpPr>
      <p:grpSpPr>
        <a:xfrm>
          <a:off x="0" y="0"/>
          <a:ext cx="0" cy="0"/>
          <a:chOff x="0" y="0"/>
          <a:chExt cx="0" cy="0"/>
        </a:xfrm>
      </p:grpSpPr>
      <p:pic>
        <p:nvPicPr>
          <p:cNvPr id="2045" name="Google Shape;2045;p140"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046" name="Google Shape;2046;p140" descr="clipped result image"/>
          <p:cNvPicPr preferRelativeResize="0"/>
          <p:nvPr/>
        </p:nvPicPr>
        <p:blipFill rotWithShape="1">
          <a:blip r:embed="rId4">
            <a:alphaModFix/>
          </a:blip>
          <a:srcRect/>
          <a:stretch/>
        </p:blipFill>
        <p:spPr>
          <a:xfrm>
            <a:off x="4292969" y="2158842"/>
            <a:ext cx="334383" cy="246183"/>
          </a:xfrm>
          <a:prstGeom prst="rect">
            <a:avLst/>
          </a:prstGeom>
          <a:noFill/>
          <a:ln>
            <a:noFill/>
          </a:ln>
        </p:spPr>
      </p:pic>
      <p:sp>
        <p:nvSpPr>
          <p:cNvPr id="2047" name="Google Shape;2047;p140"/>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048" name="Google Shape;2048;p140"/>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049" name="Google Shape;2049;p140"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050" name="Google Shape;2050;p140"/>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051" name="Google Shape;2051;p140" descr="clipped result image"/>
          <p:cNvPicPr preferRelativeResize="0"/>
          <p:nvPr/>
        </p:nvPicPr>
        <p:blipFill rotWithShape="1">
          <a:blip r:embed="rId4">
            <a:alphaModFix/>
          </a:blip>
          <a:srcRect/>
          <a:stretch/>
        </p:blipFill>
        <p:spPr>
          <a:xfrm>
            <a:off x="3825294" y="2006442"/>
            <a:ext cx="334383" cy="246183"/>
          </a:xfrm>
          <a:prstGeom prst="rect">
            <a:avLst/>
          </a:prstGeom>
          <a:noFill/>
          <a:ln>
            <a:noFill/>
          </a:ln>
        </p:spPr>
      </p:pic>
      <p:pic>
        <p:nvPicPr>
          <p:cNvPr id="2052" name="Google Shape;2052;p140" descr="clipped result image"/>
          <p:cNvPicPr preferRelativeResize="0"/>
          <p:nvPr/>
        </p:nvPicPr>
        <p:blipFill rotWithShape="1">
          <a:blip r:embed="rId4">
            <a:alphaModFix/>
          </a:blip>
          <a:srcRect/>
          <a:stretch/>
        </p:blipFill>
        <p:spPr>
          <a:xfrm>
            <a:off x="3550019" y="1930242"/>
            <a:ext cx="334383" cy="246183"/>
          </a:xfrm>
          <a:prstGeom prst="rect">
            <a:avLst/>
          </a:prstGeom>
          <a:noFill/>
          <a:ln>
            <a:noFill/>
          </a:ln>
        </p:spPr>
      </p:pic>
      <p:pic>
        <p:nvPicPr>
          <p:cNvPr id="2053" name="Google Shape;2053;p140" descr="clipped result image"/>
          <p:cNvPicPr preferRelativeResize="0"/>
          <p:nvPr/>
        </p:nvPicPr>
        <p:blipFill rotWithShape="1">
          <a:blip r:embed="rId4">
            <a:alphaModFix/>
          </a:blip>
          <a:srcRect/>
          <a:stretch/>
        </p:blipFill>
        <p:spPr>
          <a:xfrm>
            <a:off x="4045319" y="2089017"/>
            <a:ext cx="334383" cy="246183"/>
          </a:xfrm>
          <a:prstGeom prst="rect">
            <a:avLst/>
          </a:prstGeom>
          <a:noFill/>
          <a:ln>
            <a:noFill/>
          </a:ln>
        </p:spPr>
      </p:pic>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Shape 2057"/>
        <p:cNvGrpSpPr/>
        <p:nvPr/>
      </p:nvGrpSpPr>
      <p:grpSpPr>
        <a:xfrm>
          <a:off x="0" y="0"/>
          <a:ext cx="0" cy="0"/>
          <a:chOff x="0" y="0"/>
          <a:chExt cx="0" cy="0"/>
        </a:xfrm>
      </p:grpSpPr>
      <p:pic>
        <p:nvPicPr>
          <p:cNvPr id="2058" name="Google Shape;2058;p141"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059" name="Google Shape;2059;p141" descr="clipped result image"/>
          <p:cNvPicPr preferRelativeResize="0"/>
          <p:nvPr/>
        </p:nvPicPr>
        <p:blipFill rotWithShape="1">
          <a:blip r:embed="rId4">
            <a:alphaModFix/>
          </a:blip>
          <a:srcRect/>
          <a:stretch/>
        </p:blipFill>
        <p:spPr>
          <a:xfrm>
            <a:off x="4416794" y="2244567"/>
            <a:ext cx="334383" cy="246183"/>
          </a:xfrm>
          <a:prstGeom prst="rect">
            <a:avLst/>
          </a:prstGeom>
          <a:noFill/>
          <a:ln>
            <a:noFill/>
          </a:ln>
        </p:spPr>
      </p:pic>
      <p:sp>
        <p:nvSpPr>
          <p:cNvPr id="2060" name="Google Shape;2060;p141"/>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061" name="Google Shape;2061;p141"/>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062" name="Google Shape;2062;p141" descr="clipped result image"/>
          <p:cNvPicPr preferRelativeResize="0"/>
          <p:nvPr/>
        </p:nvPicPr>
        <p:blipFill rotWithShape="1">
          <a:blip r:embed="rId4">
            <a:alphaModFix/>
          </a:blip>
          <a:srcRect/>
          <a:stretch/>
        </p:blipFill>
        <p:spPr>
          <a:xfrm>
            <a:off x="3578594" y="1968342"/>
            <a:ext cx="334383" cy="246183"/>
          </a:xfrm>
          <a:prstGeom prst="rect">
            <a:avLst/>
          </a:prstGeom>
          <a:noFill/>
          <a:ln>
            <a:noFill/>
          </a:ln>
        </p:spPr>
      </p:pic>
      <p:pic>
        <p:nvPicPr>
          <p:cNvPr id="2063" name="Google Shape;2063;p141"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064" name="Google Shape;2064;p141"/>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065" name="Google Shape;2065;p141" descr="clipped result image"/>
          <p:cNvPicPr preferRelativeResize="0"/>
          <p:nvPr/>
        </p:nvPicPr>
        <p:blipFill rotWithShape="1">
          <a:blip r:embed="rId4">
            <a:alphaModFix/>
          </a:blip>
          <a:srcRect/>
          <a:stretch/>
        </p:blipFill>
        <p:spPr>
          <a:xfrm>
            <a:off x="3997694" y="2117592"/>
            <a:ext cx="334383" cy="246183"/>
          </a:xfrm>
          <a:prstGeom prst="rect">
            <a:avLst/>
          </a:prstGeom>
          <a:noFill/>
          <a:ln>
            <a:noFill/>
          </a:ln>
        </p:spPr>
      </p:pic>
      <p:pic>
        <p:nvPicPr>
          <p:cNvPr id="2066" name="Google Shape;2066;p141" descr="clipped result image"/>
          <p:cNvPicPr preferRelativeResize="0"/>
          <p:nvPr/>
        </p:nvPicPr>
        <p:blipFill rotWithShape="1">
          <a:blip r:embed="rId4">
            <a:alphaModFix/>
          </a:blip>
          <a:srcRect/>
          <a:stretch/>
        </p:blipFill>
        <p:spPr>
          <a:xfrm>
            <a:off x="3550019" y="1930242"/>
            <a:ext cx="334383" cy="246183"/>
          </a:xfrm>
          <a:prstGeom prst="rect">
            <a:avLst/>
          </a:prstGeom>
          <a:noFill/>
          <a:ln>
            <a:noFill/>
          </a:ln>
        </p:spPr>
      </p:pic>
      <p:pic>
        <p:nvPicPr>
          <p:cNvPr id="2067" name="Google Shape;2067;p141" descr="clipped result image"/>
          <p:cNvPicPr preferRelativeResize="0"/>
          <p:nvPr/>
        </p:nvPicPr>
        <p:blipFill rotWithShape="1">
          <a:blip r:embed="rId4">
            <a:alphaModFix/>
          </a:blip>
          <a:srcRect/>
          <a:stretch/>
        </p:blipFill>
        <p:spPr>
          <a:xfrm>
            <a:off x="4207244" y="2176417"/>
            <a:ext cx="334383" cy="246183"/>
          </a:xfrm>
          <a:prstGeom prst="rect">
            <a:avLst/>
          </a:prstGeom>
          <a:noFill/>
          <a:ln>
            <a:noFill/>
          </a:ln>
        </p:spPr>
      </p:pic>
      <p:pic>
        <p:nvPicPr>
          <p:cNvPr id="2068" name="Google Shape;2068;p141" descr="clipped result image"/>
          <p:cNvPicPr preferRelativeResize="0"/>
          <p:nvPr/>
        </p:nvPicPr>
        <p:blipFill rotWithShape="1">
          <a:blip r:embed="rId4">
            <a:alphaModFix/>
          </a:blip>
          <a:srcRect/>
          <a:stretch/>
        </p:blipFill>
        <p:spPr>
          <a:xfrm>
            <a:off x="3788444" y="2015967"/>
            <a:ext cx="334383" cy="246183"/>
          </a:xfrm>
          <a:prstGeom prst="rect">
            <a:avLst/>
          </a:prstGeom>
          <a:noFill/>
          <a:ln>
            <a:noFill/>
          </a:ln>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pic>
        <p:nvPicPr>
          <p:cNvPr id="2073" name="Google Shape;2073;p142"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074" name="Google Shape;2074;p142" descr="clipped result image"/>
          <p:cNvPicPr preferRelativeResize="0"/>
          <p:nvPr/>
        </p:nvPicPr>
        <p:blipFill rotWithShape="1">
          <a:blip r:embed="rId4">
            <a:alphaModFix/>
          </a:blip>
          <a:srcRect/>
          <a:stretch/>
        </p:blipFill>
        <p:spPr>
          <a:xfrm>
            <a:off x="4512044" y="2349342"/>
            <a:ext cx="334383" cy="246183"/>
          </a:xfrm>
          <a:prstGeom prst="rect">
            <a:avLst/>
          </a:prstGeom>
          <a:noFill/>
          <a:ln>
            <a:noFill/>
          </a:ln>
        </p:spPr>
      </p:pic>
      <p:sp>
        <p:nvSpPr>
          <p:cNvPr id="2075" name="Google Shape;2075;p142"/>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076" name="Google Shape;2076;p142"/>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077" name="Google Shape;2077;p142" descr="clipped result image"/>
          <p:cNvPicPr preferRelativeResize="0"/>
          <p:nvPr/>
        </p:nvPicPr>
        <p:blipFill rotWithShape="1">
          <a:blip r:embed="rId4">
            <a:alphaModFix/>
          </a:blip>
          <a:srcRect/>
          <a:stretch/>
        </p:blipFill>
        <p:spPr>
          <a:xfrm>
            <a:off x="3872269" y="2006442"/>
            <a:ext cx="334383" cy="246183"/>
          </a:xfrm>
          <a:prstGeom prst="rect">
            <a:avLst/>
          </a:prstGeom>
          <a:noFill/>
          <a:ln>
            <a:noFill/>
          </a:ln>
        </p:spPr>
      </p:pic>
      <p:pic>
        <p:nvPicPr>
          <p:cNvPr id="2078" name="Google Shape;2078;p142"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079" name="Google Shape;2079;p142"/>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080" name="Google Shape;2080;p142" descr="clipped result image"/>
          <p:cNvPicPr preferRelativeResize="0"/>
          <p:nvPr/>
        </p:nvPicPr>
        <p:blipFill rotWithShape="1">
          <a:blip r:embed="rId4">
            <a:alphaModFix/>
          </a:blip>
          <a:srcRect/>
          <a:stretch/>
        </p:blipFill>
        <p:spPr>
          <a:xfrm>
            <a:off x="4206644" y="2176417"/>
            <a:ext cx="334383" cy="246183"/>
          </a:xfrm>
          <a:prstGeom prst="rect">
            <a:avLst/>
          </a:prstGeom>
          <a:noFill/>
          <a:ln>
            <a:noFill/>
          </a:ln>
        </p:spPr>
      </p:pic>
      <p:pic>
        <p:nvPicPr>
          <p:cNvPr id="2081" name="Google Shape;2081;p142" descr="clipped result image"/>
          <p:cNvPicPr preferRelativeResize="0"/>
          <p:nvPr/>
        </p:nvPicPr>
        <p:blipFill rotWithShape="1">
          <a:blip r:embed="rId4">
            <a:alphaModFix/>
          </a:blip>
          <a:srcRect/>
          <a:stretch/>
        </p:blipFill>
        <p:spPr>
          <a:xfrm>
            <a:off x="3490919" y="2006442"/>
            <a:ext cx="334383" cy="246183"/>
          </a:xfrm>
          <a:prstGeom prst="rect">
            <a:avLst/>
          </a:prstGeom>
          <a:noFill/>
          <a:ln>
            <a:noFill/>
          </a:ln>
        </p:spPr>
      </p:pic>
      <p:pic>
        <p:nvPicPr>
          <p:cNvPr id="2082" name="Google Shape;2082;p142" descr="clipped result image"/>
          <p:cNvPicPr preferRelativeResize="0"/>
          <p:nvPr/>
        </p:nvPicPr>
        <p:blipFill rotWithShape="1">
          <a:blip r:embed="rId4">
            <a:alphaModFix/>
          </a:blip>
          <a:srcRect/>
          <a:stretch/>
        </p:blipFill>
        <p:spPr>
          <a:xfrm>
            <a:off x="4083419" y="2079492"/>
            <a:ext cx="334383" cy="246183"/>
          </a:xfrm>
          <a:prstGeom prst="rect">
            <a:avLst/>
          </a:prstGeom>
          <a:noFill/>
          <a:ln>
            <a:noFill/>
          </a:ln>
        </p:spPr>
      </p:pic>
      <p:pic>
        <p:nvPicPr>
          <p:cNvPr id="2083" name="Google Shape;2083;p142" descr="clipped result image"/>
          <p:cNvPicPr preferRelativeResize="0"/>
          <p:nvPr/>
        </p:nvPicPr>
        <p:blipFill rotWithShape="1">
          <a:blip r:embed="rId4">
            <a:alphaModFix/>
          </a:blip>
          <a:srcRect/>
          <a:stretch/>
        </p:blipFill>
        <p:spPr>
          <a:xfrm>
            <a:off x="4359644" y="2251267"/>
            <a:ext cx="334383" cy="246183"/>
          </a:xfrm>
          <a:prstGeom prst="rect">
            <a:avLst/>
          </a:prstGeom>
          <a:noFill/>
          <a:ln>
            <a:noFill/>
          </a:ln>
        </p:spPr>
      </p:pic>
      <p:pic>
        <p:nvPicPr>
          <p:cNvPr id="2084" name="Google Shape;2084;p142" descr="clipped result image"/>
          <p:cNvPicPr preferRelativeResize="0"/>
          <p:nvPr/>
        </p:nvPicPr>
        <p:blipFill rotWithShape="1">
          <a:blip r:embed="rId4">
            <a:alphaModFix/>
          </a:blip>
          <a:srcRect/>
          <a:stretch/>
        </p:blipFill>
        <p:spPr>
          <a:xfrm>
            <a:off x="3702419" y="2006442"/>
            <a:ext cx="334383" cy="246183"/>
          </a:xfrm>
          <a:prstGeom prst="rect">
            <a:avLst/>
          </a:prstGeom>
          <a:noFill/>
          <a:ln>
            <a:noFill/>
          </a:ln>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Shape 2088"/>
        <p:cNvGrpSpPr/>
        <p:nvPr/>
      </p:nvGrpSpPr>
      <p:grpSpPr>
        <a:xfrm>
          <a:off x="0" y="0"/>
          <a:ext cx="0" cy="0"/>
          <a:chOff x="0" y="0"/>
          <a:chExt cx="0" cy="0"/>
        </a:xfrm>
      </p:grpSpPr>
      <p:pic>
        <p:nvPicPr>
          <p:cNvPr id="2089" name="Google Shape;2089;p143"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090" name="Google Shape;2090;p143" descr="clipped result image"/>
          <p:cNvPicPr preferRelativeResize="0"/>
          <p:nvPr/>
        </p:nvPicPr>
        <p:blipFill rotWithShape="1">
          <a:blip r:embed="rId4">
            <a:alphaModFix/>
          </a:blip>
          <a:srcRect/>
          <a:stretch/>
        </p:blipFill>
        <p:spPr>
          <a:xfrm>
            <a:off x="4750169" y="2663667"/>
            <a:ext cx="334383" cy="246183"/>
          </a:xfrm>
          <a:prstGeom prst="rect">
            <a:avLst/>
          </a:prstGeom>
          <a:noFill/>
          <a:ln>
            <a:noFill/>
          </a:ln>
        </p:spPr>
      </p:pic>
      <p:sp>
        <p:nvSpPr>
          <p:cNvPr id="2091" name="Google Shape;2091;p143"/>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092" name="Google Shape;2092;p143"/>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093" name="Google Shape;2093;p143"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094" name="Google Shape;2094;p143"/>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095" name="Google Shape;2095;p143" descr="clipped result image"/>
          <p:cNvPicPr preferRelativeResize="0"/>
          <p:nvPr/>
        </p:nvPicPr>
        <p:blipFill rotWithShape="1">
          <a:blip r:embed="rId4">
            <a:alphaModFix/>
          </a:blip>
          <a:srcRect/>
          <a:stretch/>
        </p:blipFill>
        <p:spPr>
          <a:xfrm>
            <a:off x="3988169" y="2117592"/>
            <a:ext cx="334383" cy="246183"/>
          </a:xfrm>
          <a:prstGeom prst="rect">
            <a:avLst/>
          </a:prstGeom>
          <a:noFill/>
          <a:ln>
            <a:noFill/>
          </a:ln>
        </p:spPr>
      </p:pic>
      <p:pic>
        <p:nvPicPr>
          <p:cNvPr id="2096" name="Google Shape;2096;p143" descr="clipped result image"/>
          <p:cNvPicPr preferRelativeResize="0"/>
          <p:nvPr/>
        </p:nvPicPr>
        <p:blipFill rotWithShape="1">
          <a:blip r:embed="rId4">
            <a:alphaModFix/>
          </a:blip>
          <a:srcRect/>
          <a:stretch/>
        </p:blipFill>
        <p:spPr>
          <a:xfrm>
            <a:off x="4322556" y="2251267"/>
            <a:ext cx="334383" cy="246183"/>
          </a:xfrm>
          <a:prstGeom prst="rect">
            <a:avLst/>
          </a:prstGeom>
          <a:noFill/>
          <a:ln>
            <a:noFill/>
          </a:ln>
        </p:spPr>
      </p:pic>
      <p:pic>
        <p:nvPicPr>
          <p:cNvPr id="2097" name="Google Shape;2097;p143" descr="clipped result image"/>
          <p:cNvPicPr preferRelativeResize="0"/>
          <p:nvPr/>
        </p:nvPicPr>
        <p:blipFill rotWithShape="1">
          <a:blip r:embed="rId4">
            <a:alphaModFix/>
          </a:blip>
          <a:srcRect/>
          <a:stretch/>
        </p:blipFill>
        <p:spPr>
          <a:xfrm>
            <a:off x="3760369" y="2005092"/>
            <a:ext cx="334383" cy="246183"/>
          </a:xfrm>
          <a:prstGeom prst="rect">
            <a:avLst/>
          </a:prstGeom>
          <a:noFill/>
          <a:ln>
            <a:noFill/>
          </a:ln>
        </p:spPr>
      </p:pic>
      <p:pic>
        <p:nvPicPr>
          <p:cNvPr id="2098" name="Google Shape;2098;p143" descr="clipped result image"/>
          <p:cNvPicPr preferRelativeResize="0"/>
          <p:nvPr/>
        </p:nvPicPr>
        <p:blipFill rotWithShape="1">
          <a:blip r:embed="rId4">
            <a:alphaModFix/>
          </a:blip>
          <a:srcRect/>
          <a:stretch/>
        </p:blipFill>
        <p:spPr>
          <a:xfrm>
            <a:off x="4498731" y="2411405"/>
            <a:ext cx="334383" cy="246183"/>
          </a:xfrm>
          <a:prstGeom prst="rect">
            <a:avLst/>
          </a:prstGeom>
          <a:noFill/>
          <a:ln>
            <a:noFill/>
          </a:ln>
        </p:spPr>
      </p:pic>
      <p:pic>
        <p:nvPicPr>
          <p:cNvPr id="2099" name="Google Shape;2099;p143" descr="clipped result image"/>
          <p:cNvPicPr preferRelativeResize="0"/>
          <p:nvPr/>
        </p:nvPicPr>
        <p:blipFill rotWithShape="1">
          <a:blip r:embed="rId4">
            <a:alphaModFix/>
          </a:blip>
          <a:srcRect/>
          <a:stretch/>
        </p:blipFill>
        <p:spPr>
          <a:xfrm>
            <a:off x="3550019" y="1930242"/>
            <a:ext cx="334383" cy="246183"/>
          </a:xfrm>
          <a:prstGeom prst="rect">
            <a:avLst/>
          </a:prstGeom>
          <a:noFill/>
          <a:ln>
            <a:noFill/>
          </a:ln>
        </p:spPr>
      </p:pic>
      <p:pic>
        <p:nvPicPr>
          <p:cNvPr id="2100" name="Google Shape;2100;p143" descr="clipped result image"/>
          <p:cNvPicPr preferRelativeResize="0"/>
          <p:nvPr/>
        </p:nvPicPr>
        <p:blipFill rotWithShape="1">
          <a:blip r:embed="rId4">
            <a:alphaModFix/>
          </a:blip>
          <a:srcRect/>
          <a:stretch/>
        </p:blipFill>
        <p:spPr>
          <a:xfrm>
            <a:off x="4159669" y="2176417"/>
            <a:ext cx="334383" cy="246183"/>
          </a:xfrm>
          <a:prstGeom prst="rect">
            <a:avLst/>
          </a:prstGeom>
          <a:noFill/>
          <a:ln>
            <a:noFill/>
          </a:ln>
        </p:spPr>
      </p:pic>
      <p:pic>
        <p:nvPicPr>
          <p:cNvPr id="2101" name="Google Shape;2101;p143" descr="clipped result image"/>
          <p:cNvPicPr preferRelativeResize="0"/>
          <p:nvPr/>
        </p:nvPicPr>
        <p:blipFill rotWithShape="1">
          <a:blip r:embed="rId4">
            <a:alphaModFix/>
          </a:blip>
          <a:srcRect/>
          <a:stretch/>
        </p:blipFill>
        <p:spPr>
          <a:xfrm>
            <a:off x="4656944" y="2568417"/>
            <a:ext cx="334383" cy="246183"/>
          </a:xfrm>
          <a:prstGeom prst="rect">
            <a:avLst/>
          </a:prstGeom>
          <a:noFill/>
          <a:ln>
            <a:noFill/>
          </a:ln>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pic>
        <p:nvPicPr>
          <p:cNvPr id="2106" name="Google Shape;2106;p144"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107" name="Google Shape;2107;p144" descr="clipped result image"/>
          <p:cNvPicPr preferRelativeResize="0"/>
          <p:nvPr/>
        </p:nvPicPr>
        <p:blipFill rotWithShape="1">
          <a:blip r:embed="rId4">
            <a:alphaModFix/>
          </a:blip>
          <a:srcRect/>
          <a:stretch/>
        </p:blipFill>
        <p:spPr>
          <a:xfrm>
            <a:off x="4978769" y="2861592"/>
            <a:ext cx="334383" cy="246183"/>
          </a:xfrm>
          <a:prstGeom prst="rect">
            <a:avLst/>
          </a:prstGeom>
          <a:noFill/>
          <a:ln>
            <a:noFill/>
          </a:ln>
        </p:spPr>
      </p:pic>
      <p:sp>
        <p:nvSpPr>
          <p:cNvPr id="2108" name="Google Shape;2108;p144"/>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109" name="Google Shape;2109;p144"/>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110" name="Google Shape;2110;p144" descr="clipped result image"/>
          <p:cNvPicPr preferRelativeResize="0"/>
          <p:nvPr/>
        </p:nvPicPr>
        <p:blipFill rotWithShape="1">
          <a:blip r:embed="rId4">
            <a:alphaModFix/>
          </a:blip>
          <a:srcRect/>
          <a:stretch/>
        </p:blipFill>
        <p:spPr>
          <a:xfrm>
            <a:off x="4498731" y="2369242"/>
            <a:ext cx="334383" cy="246183"/>
          </a:xfrm>
          <a:prstGeom prst="rect">
            <a:avLst/>
          </a:prstGeom>
          <a:noFill/>
          <a:ln>
            <a:noFill/>
          </a:ln>
        </p:spPr>
      </p:pic>
      <p:pic>
        <p:nvPicPr>
          <p:cNvPr id="2111" name="Google Shape;2111;p144"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112" name="Google Shape;2112;p144"/>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113" name="Google Shape;2113;p144" descr="clipped result image"/>
          <p:cNvPicPr preferRelativeResize="0"/>
          <p:nvPr/>
        </p:nvPicPr>
        <p:blipFill rotWithShape="1">
          <a:blip r:embed="rId4">
            <a:alphaModFix/>
          </a:blip>
          <a:srcRect/>
          <a:stretch/>
        </p:blipFill>
        <p:spPr>
          <a:xfrm>
            <a:off x="4776281" y="2615417"/>
            <a:ext cx="334383" cy="246183"/>
          </a:xfrm>
          <a:prstGeom prst="rect">
            <a:avLst/>
          </a:prstGeom>
          <a:noFill/>
          <a:ln>
            <a:noFill/>
          </a:ln>
        </p:spPr>
      </p:pic>
      <p:pic>
        <p:nvPicPr>
          <p:cNvPr id="2114" name="Google Shape;2114;p144" descr="clipped result image"/>
          <p:cNvPicPr preferRelativeResize="0"/>
          <p:nvPr/>
        </p:nvPicPr>
        <p:blipFill rotWithShape="1">
          <a:blip r:embed="rId4">
            <a:alphaModFix/>
          </a:blip>
          <a:srcRect/>
          <a:stretch/>
        </p:blipFill>
        <p:spPr>
          <a:xfrm>
            <a:off x="3866981" y="2073967"/>
            <a:ext cx="334383" cy="246183"/>
          </a:xfrm>
          <a:prstGeom prst="rect">
            <a:avLst/>
          </a:prstGeom>
          <a:noFill/>
          <a:ln>
            <a:noFill/>
          </a:ln>
        </p:spPr>
      </p:pic>
      <p:pic>
        <p:nvPicPr>
          <p:cNvPr id="2115" name="Google Shape;2115;p144" descr="clipped result image"/>
          <p:cNvPicPr preferRelativeResize="0"/>
          <p:nvPr/>
        </p:nvPicPr>
        <p:blipFill rotWithShape="1">
          <a:blip r:embed="rId4">
            <a:alphaModFix/>
          </a:blip>
          <a:srcRect/>
          <a:stretch/>
        </p:blipFill>
        <p:spPr>
          <a:xfrm>
            <a:off x="4253431" y="2174742"/>
            <a:ext cx="334383" cy="246183"/>
          </a:xfrm>
          <a:prstGeom prst="rect">
            <a:avLst/>
          </a:prstGeom>
          <a:noFill/>
          <a:ln>
            <a:noFill/>
          </a:ln>
        </p:spPr>
      </p:pic>
      <p:pic>
        <p:nvPicPr>
          <p:cNvPr id="2116" name="Google Shape;2116;p144" descr="clipped result image"/>
          <p:cNvPicPr preferRelativeResize="0"/>
          <p:nvPr/>
        </p:nvPicPr>
        <p:blipFill rotWithShape="1">
          <a:blip r:embed="rId4">
            <a:alphaModFix/>
          </a:blip>
          <a:srcRect/>
          <a:stretch/>
        </p:blipFill>
        <p:spPr>
          <a:xfrm>
            <a:off x="3532581" y="1988242"/>
            <a:ext cx="334383" cy="246183"/>
          </a:xfrm>
          <a:prstGeom prst="rect">
            <a:avLst/>
          </a:prstGeom>
          <a:noFill/>
          <a:ln>
            <a:noFill/>
          </a:ln>
        </p:spPr>
      </p:pic>
      <p:pic>
        <p:nvPicPr>
          <p:cNvPr id="2117" name="Google Shape;2117;p144" descr="clipped result image"/>
          <p:cNvPicPr preferRelativeResize="0"/>
          <p:nvPr/>
        </p:nvPicPr>
        <p:blipFill rotWithShape="1">
          <a:blip r:embed="rId4">
            <a:alphaModFix/>
          </a:blip>
          <a:srcRect/>
          <a:stretch/>
        </p:blipFill>
        <p:spPr>
          <a:xfrm>
            <a:off x="3678931" y="1988242"/>
            <a:ext cx="334383" cy="246183"/>
          </a:xfrm>
          <a:prstGeom prst="rect">
            <a:avLst/>
          </a:prstGeom>
          <a:noFill/>
          <a:ln>
            <a:noFill/>
          </a:ln>
        </p:spPr>
      </p:pic>
      <p:pic>
        <p:nvPicPr>
          <p:cNvPr id="2118" name="Google Shape;2118;p144" descr="clipped result image"/>
          <p:cNvPicPr preferRelativeResize="0"/>
          <p:nvPr/>
        </p:nvPicPr>
        <p:blipFill rotWithShape="1">
          <a:blip r:embed="rId4">
            <a:alphaModFix/>
          </a:blip>
          <a:srcRect/>
          <a:stretch/>
        </p:blipFill>
        <p:spPr>
          <a:xfrm>
            <a:off x="4159669" y="2117592"/>
            <a:ext cx="334383" cy="246183"/>
          </a:xfrm>
          <a:prstGeom prst="rect">
            <a:avLst/>
          </a:prstGeom>
          <a:noFill/>
          <a:ln>
            <a:noFill/>
          </a:ln>
        </p:spPr>
      </p:pic>
      <p:pic>
        <p:nvPicPr>
          <p:cNvPr id="2119" name="Google Shape;2119;p144" descr="clipped result image"/>
          <p:cNvPicPr preferRelativeResize="0"/>
          <p:nvPr/>
        </p:nvPicPr>
        <p:blipFill rotWithShape="1">
          <a:blip r:embed="rId4">
            <a:alphaModFix/>
          </a:blip>
          <a:srcRect/>
          <a:stretch/>
        </p:blipFill>
        <p:spPr>
          <a:xfrm>
            <a:off x="4644394" y="2520792"/>
            <a:ext cx="334383" cy="246183"/>
          </a:xfrm>
          <a:prstGeom prst="rect">
            <a:avLst/>
          </a:prstGeom>
          <a:noFill/>
          <a:ln>
            <a:noFill/>
          </a:ln>
        </p:spPr>
      </p:pic>
      <p:pic>
        <p:nvPicPr>
          <p:cNvPr id="2120" name="Google Shape;2120;p144" descr="clipped result image"/>
          <p:cNvPicPr preferRelativeResize="0"/>
          <p:nvPr/>
        </p:nvPicPr>
        <p:blipFill rotWithShape="1">
          <a:blip r:embed="rId4">
            <a:alphaModFix/>
          </a:blip>
          <a:srcRect/>
          <a:stretch/>
        </p:blipFill>
        <p:spPr>
          <a:xfrm>
            <a:off x="4833119" y="2766967"/>
            <a:ext cx="334383" cy="246183"/>
          </a:xfrm>
          <a:prstGeom prst="rect">
            <a:avLst/>
          </a:prstGeom>
          <a:noFill/>
          <a:ln>
            <a:noFill/>
          </a:ln>
        </p:spPr>
      </p:pic>
      <p:pic>
        <p:nvPicPr>
          <p:cNvPr id="2121" name="Google Shape;2121;p144" descr="clipped result image"/>
          <p:cNvPicPr preferRelativeResize="0"/>
          <p:nvPr/>
        </p:nvPicPr>
        <p:blipFill rotWithShape="1">
          <a:blip r:embed="rId4">
            <a:alphaModFix/>
          </a:blip>
          <a:srcRect/>
          <a:stretch/>
        </p:blipFill>
        <p:spPr>
          <a:xfrm>
            <a:off x="4359644" y="2251267"/>
            <a:ext cx="334383" cy="246183"/>
          </a:xfrm>
          <a:prstGeom prst="rect">
            <a:avLst/>
          </a:prstGeom>
          <a:noFill/>
          <a:ln>
            <a:noFill/>
          </a:ln>
        </p:spPr>
      </p:pic>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Shape 2125"/>
        <p:cNvGrpSpPr/>
        <p:nvPr/>
      </p:nvGrpSpPr>
      <p:grpSpPr>
        <a:xfrm>
          <a:off x="0" y="0"/>
          <a:ext cx="0" cy="0"/>
          <a:chOff x="0" y="0"/>
          <a:chExt cx="0" cy="0"/>
        </a:xfrm>
      </p:grpSpPr>
      <p:pic>
        <p:nvPicPr>
          <p:cNvPr id="2126" name="Google Shape;2126;p145"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127" name="Google Shape;2127;p145" descr="clipped result image"/>
          <p:cNvPicPr preferRelativeResize="0"/>
          <p:nvPr/>
        </p:nvPicPr>
        <p:blipFill rotWithShape="1">
          <a:blip r:embed="rId4">
            <a:alphaModFix/>
          </a:blip>
          <a:srcRect/>
          <a:stretch/>
        </p:blipFill>
        <p:spPr>
          <a:xfrm>
            <a:off x="5045444" y="2804442"/>
            <a:ext cx="334383" cy="246183"/>
          </a:xfrm>
          <a:prstGeom prst="rect">
            <a:avLst/>
          </a:prstGeom>
          <a:noFill/>
          <a:ln>
            <a:noFill/>
          </a:ln>
        </p:spPr>
      </p:pic>
      <p:sp>
        <p:nvSpPr>
          <p:cNvPr id="2128" name="Google Shape;2128;p145"/>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129" name="Google Shape;2129;p145"/>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130" name="Google Shape;2130;p145" descr="clipped result image"/>
          <p:cNvPicPr preferRelativeResize="0"/>
          <p:nvPr/>
        </p:nvPicPr>
        <p:blipFill rotWithShape="1">
          <a:blip r:embed="rId4">
            <a:alphaModFix/>
          </a:blip>
          <a:srcRect/>
          <a:stretch/>
        </p:blipFill>
        <p:spPr>
          <a:xfrm>
            <a:off x="4328444" y="2212842"/>
            <a:ext cx="334383" cy="246183"/>
          </a:xfrm>
          <a:prstGeom prst="rect">
            <a:avLst/>
          </a:prstGeom>
          <a:noFill/>
          <a:ln>
            <a:noFill/>
          </a:ln>
        </p:spPr>
      </p:pic>
      <p:pic>
        <p:nvPicPr>
          <p:cNvPr id="2131" name="Google Shape;2131;p145"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132" name="Google Shape;2132;p145"/>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133" name="Google Shape;2133;p145" descr="clipped result image"/>
          <p:cNvPicPr preferRelativeResize="0"/>
          <p:nvPr/>
        </p:nvPicPr>
        <p:blipFill rotWithShape="1">
          <a:blip r:embed="rId4">
            <a:alphaModFix/>
          </a:blip>
          <a:srcRect/>
          <a:stretch/>
        </p:blipFill>
        <p:spPr>
          <a:xfrm>
            <a:off x="4815831" y="2558267"/>
            <a:ext cx="334383" cy="246183"/>
          </a:xfrm>
          <a:prstGeom prst="rect">
            <a:avLst/>
          </a:prstGeom>
          <a:noFill/>
          <a:ln>
            <a:noFill/>
          </a:ln>
        </p:spPr>
      </p:pic>
      <p:pic>
        <p:nvPicPr>
          <p:cNvPr id="2134" name="Google Shape;2134;p145" descr="clipped result image"/>
          <p:cNvPicPr preferRelativeResize="0"/>
          <p:nvPr/>
        </p:nvPicPr>
        <p:blipFill rotWithShape="1">
          <a:blip r:embed="rId4">
            <a:alphaModFix/>
          </a:blip>
          <a:srcRect/>
          <a:stretch/>
        </p:blipFill>
        <p:spPr>
          <a:xfrm>
            <a:off x="3960719" y="2117592"/>
            <a:ext cx="334383" cy="246183"/>
          </a:xfrm>
          <a:prstGeom prst="rect">
            <a:avLst/>
          </a:prstGeom>
          <a:noFill/>
          <a:ln>
            <a:noFill/>
          </a:ln>
        </p:spPr>
      </p:pic>
      <p:pic>
        <p:nvPicPr>
          <p:cNvPr id="2135" name="Google Shape;2135;p145" descr="clipped result image"/>
          <p:cNvPicPr preferRelativeResize="0"/>
          <p:nvPr/>
        </p:nvPicPr>
        <p:blipFill rotWithShape="1">
          <a:blip r:embed="rId4">
            <a:alphaModFix/>
          </a:blip>
          <a:srcRect/>
          <a:stretch/>
        </p:blipFill>
        <p:spPr>
          <a:xfrm>
            <a:off x="4596156" y="2363767"/>
            <a:ext cx="334383" cy="246183"/>
          </a:xfrm>
          <a:prstGeom prst="rect">
            <a:avLst/>
          </a:prstGeom>
          <a:noFill/>
          <a:ln>
            <a:noFill/>
          </a:ln>
        </p:spPr>
      </p:pic>
      <p:pic>
        <p:nvPicPr>
          <p:cNvPr id="2136" name="Google Shape;2136;p145" descr="clipped result image"/>
          <p:cNvPicPr preferRelativeResize="0"/>
          <p:nvPr/>
        </p:nvPicPr>
        <p:blipFill rotWithShape="1">
          <a:blip r:embed="rId4">
            <a:alphaModFix/>
          </a:blip>
          <a:srcRect/>
          <a:stretch/>
        </p:blipFill>
        <p:spPr>
          <a:xfrm>
            <a:off x="3763319" y="2016817"/>
            <a:ext cx="334383" cy="246183"/>
          </a:xfrm>
          <a:prstGeom prst="rect">
            <a:avLst/>
          </a:prstGeom>
          <a:noFill/>
          <a:ln>
            <a:noFill/>
          </a:ln>
        </p:spPr>
      </p:pic>
      <p:pic>
        <p:nvPicPr>
          <p:cNvPr id="2137" name="Google Shape;2137;p145" descr="clipped result image"/>
          <p:cNvPicPr preferRelativeResize="0"/>
          <p:nvPr/>
        </p:nvPicPr>
        <p:blipFill rotWithShape="1">
          <a:blip r:embed="rId4">
            <a:alphaModFix/>
          </a:blip>
          <a:srcRect/>
          <a:stretch/>
        </p:blipFill>
        <p:spPr>
          <a:xfrm>
            <a:off x="5226419" y="3050617"/>
            <a:ext cx="334383" cy="246183"/>
          </a:xfrm>
          <a:prstGeom prst="rect">
            <a:avLst/>
          </a:prstGeom>
          <a:noFill/>
          <a:ln>
            <a:noFill/>
          </a:ln>
        </p:spPr>
      </p:pic>
      <p:pic>
        <p:nvPicPr>
          <p:cNvPr id="2138" name="Google Shape;2138;p145" descr="clipped result image"/>
          <p:cNvPicPr preferRelativeResize="0"/>
          <p:nvPr/>
        </p:nvPicPr>
        <p:blipFill rotWithShape="1">
          <a:blip r:embed="rId4">
            <a:alphaModFix/>
          </a:blip>
          <a:srcRect/>
          <a:stretch/>
        </p:blipFill>
        <p:spPr>
          <a:xfrm>
            <a:off x="5378819" y="3203017"/>
            <a:ext cx="334383" cy="246183"/>
          </a:xfrm>
          <a:prstGeom prst="rect">
            <a:avLst/>
          </a:prstGeom>
          <a:noFill/>
          <a:ln>
            <a:noFill/>
          </a:ln>
        </p:spPr>
      </p:pic>
      <p:pic>
        <p:nvPicPr>
          <p:cNvPr id="2139" name="Google Shape;2139;p145" descr="clipped result image"/>
          <p:cNvPicPr preferRelativeResize="0"/>
          <p:nvPr/>
        </p:nvPicPr>
        <p:blipFill rotWithShape="1">
          <a:blip r:embed="rId4">
            <a:alphaModFix/>
          </a:blip>
          <a:srcRect/>
          <a:stretch/>
        </p:blipFill>
        <p:spPr>
          <a:xfrm>
            <a:off x="3550019" y="1930242"/>
            <a:ext cx="334383" cy="246183"/>
          </a:xfrm>
          <a:prstGeom prst="rect">
            <a:avLst/>
          </a:prstGeom>
          <a:noFill/>
          <a:ln>
            <a:noFill/>
          </a:ln>
        </p:spPr>
      </p:pic>
      <p:pic>
        <p:nvPicPr>
          <p:cNvPr id="2140" name="Google Shape;2140;p145" descr="clipped result image"/>
          <p:cNvPicPr preferRelativeResize="0"/>
          <p:nvPr/>
        </p:nvPicPr>
        <p:blipFill rotWithShape="1">
          <a:blip r:embed="rId4">
            <a:alphaModFix/>
          </a:blip>
          <a:srcRect/>
          <a:stretch/>
        </p:blipFill>
        <p:spPr>
          <a:xfrm>
            <a:off x="4978769" y="2721067"/>
            <a:ext cx="334383" cy="246183"/>
          </a:xfrm>
          <a:prstGeom prst="rect">
            <a:avLst/>
          </a:prstGeom>
          <a:noFill/>
          <a:ln>
            <a:noFill/>
          </a:ln>
        </p:spPr>
      </p:pic>
      <p:pic>
        <p:nvPicPr>
          <p:cNvPr id="2141" name="Google Shape;2141;p145" descr="clipped result image"/>
          <p:cNvPicPr preferRelativeResize="0"/>
          <p:nvPr/>
        </p:nvPicPr>
        <p:blipFill rotWithShape="1">
          <a:blip r:embed="rId4">
            <a:alphaModFix/>
          </a:blip>
          <a:srcRect/>
          <a:stretch/>
        </p:blipFill>
        <p:spPr>
          <a:xfrm>
            <a:off x="4711069" y="2448655"/>
            <a:ext cx="334383" cy="246183"/>
          </a:xfrm>
          <a:prstGeom prst="rect">
            <a:avLst/>
          </a:prstGeom>
          <a:noFill/>
          <a:ln>
            <a:noFill/>
          </a:ln>
        </p:spPr>
      </p:pic>
      <p:pic>
        <p:nvPicPr>
          <p:cNvPr id="2142" name="Google Shape;2142;p145" descr="clipped result image"/>
          <p:cNvPicPr preferRelativeResize="0"/>
          <p:nvPr/>
        </p:nvPicPr>
        <p:blipFill rotWithShape="1">
          <a:blip r:embed="rId4">
            <a:alphaModFix/>
          </a:blip>
          <a:srcRect/>
          <a:stretch/>
        </p:blipFill>
        <p:spPr>
          <a:xfrm>
            <a:off x="4159669" y="2176417"/>
            <a:ext cx="334383" cy="246183"/>
          </a:xfrm>
          <a:prstGeom prst="rect">
            <a:avLst/>
          </a:prstGeom>
          <a:noFill/>
          <a:ln>
            <a:noFill/>
          </a:ln>
        </p:spPr>
      </p:pic>
      <p:pic>
        <p:nvPicPr>
          <p:cNvPr id="2143" name="Google Shape;2143;p145" descr="clipped result image"/>
          <p:cNvPicPr preferRelativeResize="0"/>
          <p:nvPr/>
        </p:nvPicPr>
        <p:blipFill rotWithShape="1">
          <a:blip r:embed="rId4">
            <a:alphaModFix/>
          </a:blip>
          <a:srcRect/>
          <a:stretch/>
        </p:blipFill>
        <p:spPr>
          <a:xfrm>
            <a:off x="4481444" y="2320142"/>
            <a:ext cx="334383" cy="246183"/>
          </a:xfrm>
          <a:prstGeom prst="rect">
            <a:avLst/>
          </a:prstGeom>
          <a:noFill/>
          <a:ln>
            <a:noFill/>
          </a:ln>
        </p:spPr>
      </p:pic>
      <p:pic>
        <p:nvPicPr>
          <p:cNvPr id="2144" name="Google Shape;2144;p145" descr="clipped result image"/>
          <p:cNvPicPr preferRelativeResize="0"/>
          <p:nvPr/>
        </p:nvPicPr>
        <p:blipFill rotWithShape="1">
          <a:blip r:embed="rId4">
            <a:alphaModFix/>
          </a:blip>
          <a:srcRect/>
          <a:stretch/>
        </p:blipFill>
        <p:spPr>
          <a:xfrm>
            <a:off x="5112119" y="2909217"/>
            <a:ext cx="334383" cy="246183"/>
          </a:xfrm>
          <a:prstGeom prst="rect">
            <a:avLst/>
          </a:prstGeom>
          <a:noFill/>
          <a:ln>
            <a:noFill/>
          </a:ln>
        </p:spPr>
      </p:pic>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Shape 2148"/>
        <p:cNvGrpSpPr/>
        <p:nvPr/>
      </p:nvGrpSpPr>
      <p:grpSpPr>
        <a:xfrm>
          <a:off x="0" y="0"/>
          <a:ext cx="0" cy="0"/>
          <a:chOff x="0" y="0"/>
          <a:chExt cx="0" cy="0"/>
        </a:xfrm>
      </p:grpSpPr>
      <p:pic>
        <p:nvPicPr>
          <p:cNvPr id="2149" name="Google Shape;2149;p146"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150" name="Google Shape;2150;p146" descr="clipped result image"/>
          <p:cNvPicPr preferRelativeResize="0"/>
          <p:nvPr/>
        </p:nvPicPr>
        <p:blipFill rotWithShape="1">
          <a:blip r:embed="rId4">
            <a:alphaModFix/>
          </a:blip>
          <a:srcRect/>
          <a:stretch/>
        </p:blipFill>
        <p:spPr>
          <a:xfrm>
            <a:off x="5045444" y="2804442"/>
            <a:ext cx="334383" cy="246183"/>
          </a:xfrm>
          <a:prstGeom prst="rect">
            <a:avLst/>
          </a:prstGeom>
          <a:noFill/>
          <a:ln>
            <a:noFill/>
          </a:ln>
        </p:spPr>
      </p:pic>
      <p:sp>
        <p:nvSpPr>
          <p:cNvPr id="2151" name="Google Shape;2151;p146"/>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152" name="Google Shape;2152;p146"/>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153" name="Google Shape;2153;p146" descr="clipped result image"/>
          <p:cNvPicPr preferRelativeResize="0"/>
          <p:nvPr/>
        </p:nvPicPr>
        <p:blipFill rotWithShape="1">
          <a:blip r:embed="rId4">
            <a:alphaModFix/>
          </a:blip>
          <a:srcRect/>
          <a:stretch/>
        </p:blipFill>
        <p:spPr>
          <a:xfrm>
            <a:off x="4328444" y="2212842"/>
            <a:ext cx="334383" cy="246183"/>
          </a:xfrm>
          <a:prstGeom prst="rect">
            <a:avLst/>
          </a:prstGeom>
          <a:noFill/>
          <a:ln>
            <a:noFill/>
          </a:ln>
        </p:spPr>
      </p:pic>
      <p:pic>
        <p:nvPicPr>
          <p:cNvPr id="2154" name="Google Shape;2154;p146"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155" name="Google Shape;2155;p146"/>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156" name="Google Shape;2156;p146" descr="clipped result image"/>
          <p:cNvPicPr preferRelativeResize="0"/>
          <p:nvPr/>
        </p:nvPicPr>
        <p:blipFill rotWithShape="1">
          <a:blip r:embed="rId4">
            <a:alphaModFix/>
          </a:blip>
          <a:srcRect/>
          <a:stretch/>
        </p:blipFill>
        <p:spPr>
          <a:xfrm>
            <a:off x="4815831" y="2558267"/>
            <a:ext cx="334383" cy="246183"/>
          </a:xfrm>
          <a:prstGeom prst="rect">
            <a:avLst/>
          </a:prstGeom>
          <a:noFill/>
          <a:ln>
            <a:noFill/>
          </a:ln>
        </p:spPr>
      </p:pic>
      <p:pic>
        <p:nvPicPr>
          <p:cNvPr id="2157" name="Google Shape;2157;p146" descr="clipped result image"/>
          <p:cNvPicPr preferRelativeResize="0"/>
          <p:nvPr/>
        </p:nvPicPr>
        <p:blipFill rotWithShape="1">
          <a:blip r:embed="rId4">
            <a:alphaModFix/>
          </a:blip>
          <a:srcRect/>
          <a:stretch/>
        </p:blipFill>
        <p:spPr>
          <a:xfrm>
            <a:off x="3970244" y="2117592"/>
            <a:ext cx="334383" cy="246183"/>
          </a:xfrm>
          <a:prstGeom prst="rect">
            <a:avLst/>
          </a:prstGeom>
          <a:noFill/>
          <a:ln>
            <a:noFill/>
          </a:ln>
        </p:spPr>
      </p:pic>
      <p:pic>
        <p:nvPicPr>
          <p:cNvPr id="2158" name="Google Shape;2158;p146" descr="clipped result image"/>
          <p:cNvPicPr preferRelativeResize="0"/>
          <p:nvPr/>
        </p:nvPicPr>
        <p:blipFill rotWithShape="1">
          <a:blip r:embed="rId4">
            <a:alphaModFix/>
          </a:blip>
          <a:srcRect/>
          <a:stretch/>
        </p:blipFill>
        <p:spPr>
          <a:xfrm>
            <a:off x="4596156" y="2363767"/>
            <a:ext cx="334383" cy="246183"/>
          </a:xfrm>
          <a:prstGeom prst="rect">
            <a:avLst/>
          </a:prstGeom>
          <a:noFill/>
          <a:ln>
            <a:noFill/>
          </a:ln>
        </p:spPr>
      </p:pic>
      <p:pic>
        <p:nvPicPr>
          <p:cNvPr id="2159" name="Google Shape;2159;p146" descr="clipped result image"/>
          <p:cNvPicPr preferRelativeResize="0"/>
          <p:nvPr/>
        </p:nvPicPr>
        <p:blipFill rotWithShape="1">
          <a:blip r:embed="rId4">
            <a:alphaModFix/>
          </a:blip>
          <a:srcRect/>
          <a:stretch/>
        </p:blipFill>
        <p:spPr>
          <a:xfrm>
            <a:off x="3612031" y="2026342"/>
            <a:ext cx="334383" cy="246183"/>
          </a:xfrm>
          <a:prstGeom prst="rect">
            <a:avLst/>
          </a:prstGeom>
          <a:noFill/>
          <a:ln>
            <a:noFill/>
          </a:ln>
        </p:spPr>
      </p:pic>
      <p:pic>
        <p:nvPicPr>
          <p:cNvPr id="2160" name="Google Shape;2160;p146" descr="clipped result image"/>
          <p:cNvPicPr preferRelativeResize="0"/>
          <p:nvPr/>
        </p:nvPicPr>
        <p:blipFill rotWithShape="1">
          <a:blip r:embed="rId4">
            <a:alphaModFix/>
          </a:blip>
          <a:srcRect/>
          <a:stretch/>
        </p:blipFill>
        <p:spPr>
          <a:xfrm>
            <a:off x="5226419" y="3050617"/>
            <a:ext cx="334383" cy="246183"/>
          </a:xfrm>
          <a:prstGeom prst="rect">
            <a:avLst/>
          </a:prstGeom>
          <a:noFill/>
          <a:ln>
            <a:noFill/>
          </a:ln>
        </p:spPr>
      </p:pic>
      <p:pic>
        <p:nvPicPr>
          <p:cNvPr id="2161" name="Google Shape;2161;p146" descr="clipped result image"/>
          <p:cNvPicPr preferRelativeResize="0"/>
          <p:nvPr/>
        </p:nvPicPr>
        <p:blipFill rotWithShape="1">
          <a:blip r:embed="rId4">
            <a:alphaModFix/>
          </a:blip>
          <a:srcRect/>
          <a:stretch/>
        </p:blipFill>
        <p:spPr>
          <a:xfrm>
            <a:off x="5378819" y="3203017"/>
            <a:ext cx="334383" cy="246183"/>
          </a:xfrm>
          <a:prstGeom prst="rect">
            <a:avLst/>
          </a:prstGeom>
          <a:noFill/>
          <a:ln>
            <a:noFill/>
          </a:ln>
        </p:spPr>
      </p:pic>
      <p:pic>
        <p:nvPicPr>
          <p:cNvPr id="2162" name="Google Shape;2162;p146" descr="clipped result image"/>
          <p:cNvPicPr preferRelativeResize="0"/>
          <p:nvPr/>
        </p:nvPicPr>
        <p:blipFill rotWithShape="1">
          <a:blip r:embed="rId4">
            <a:alphaModFix/>
          </a:blip>
          <a:srcRect/>
          <a:stretch/>
        </p:blipFill>
        <p:spPr>
          <a:xfrm>
            <a:off x="5560794" y="3449192"/>
            <a:ext cx="334383" cy="246183"/>
          </a:xfrm>
          <a:prstGeom prst="rect">
            <a:avLst/>
          </a:prstGeom>
          <a:noFill/>
          <a:ln>
            <a:noFill/>
          </a:ln>
        </p:spPr>
      </p:pic>
      <p:pic>
        <p:nvPicPr>
          <p:cNvPr id="2163" name="Google Shape;2163;p146" descr="clipped result image"/>
          <p:cNvPicPr preferRelativeResize="0"/>
          <p:nvPr/>
        </p:nvPicPr>
        <p:blipFill rotWithShape="1">
          <a:blip r:embed="rId4">
            <a:alphaModFix/>
          </a:blip>
          <a:srcRect/>
          <a:stretch/>
        </p:blipFill>
        <p:spPr>
          <a:xfrm>
            <a:off x="3763319" y="2073967"/>
            <a:ext cx="334383" cy="246183"/>
          </a:xfrm>
          <a:prstGeom prst="rect">
            <a:avLst/>
          </a:prstGeom>
          <a:noFill/>
          <a:ln>
            <a:noFill/>
          </a:ln>
        </p:spPr>
      </p:pic>
      <p:pic>
        <p:nvPicPr>
          <p:cNvPr id="2164" name="Google Shape;2164;p146" descr="clipped result image"/>
          <p:cNvPicPr preferRelativeResize="0"/>
          <p:nvPr/>
        </p:nvPicPr>
        <p:blipFill rotWithShape="1">
          <a:blip r:embed="rId4">
            <a:alphaModFix/>
          </a:blip>
          <a:srcRect/>
          <a:stretch/>
        </p:blipFill>
        <p:spPr>
          <a:xfrm>
            <a:off x="4104094" y="2169217"/>
            <a:ext cx="334383" cy="246183"/>
          </a:xfrm>
          <a:prstGeom prst="rect">
            <a:avLst/>
          </a:prstGeom>
          <a:noFill/>
          <a:ln>
            <a:noFill/>
          </a:ln>
        </p:spPr>
      </p:pic>
      <p:pic>
        <p:nvPicPr>
          <p:cNvPr id="2165" name="Google Shape;2165;p146" descr="clipped result image"/>
          <p:cNvPicPr preferRelativeResize="0"/>
          <p:nvPr/>
        </p:nvPicPr>
        <p:blipFill rotWithShape="1">
          <a:blip r:embed="rId4">
            <a:alphaModFix/>
          </a:blip>
          <a:srcRect/>
          <a:stretch/>
        </p:blipFill>
        <p:spPr>
          <a:xfrm>
            <a:off x="4444881" y="2251267"/>
            <a:ext cx="334383" cy="246183"/>
          </a:xfrm>
          <a:prstGeom prst="rect">
            <a:avLst/>
          </a:prstGeom>
          <a:noFill/>
          <a:ln>
            <a:noFill/>
          </a:ln>
        </p:spPr>
      </p:pic>
      <p:pic>
        <p:nvPicPr>
          <p:cNvPr id="2166" name="Google Shape;2166;p146" descr="clipped result image"/>
          <p:cNvPicPr preferRelativeResize="0"/>
          <p:nvPr/>
        </p:nvPicPr>
        <p:blipFill rotWithShape="1">
          <a:blip r:embed="rId4">
            <a:alphaModFix/>
          </a:blip>
          <a:srcRect/>
          <a:stretch/>
        </p:blipFill>
        <p:spPr>
          <a:xfrm>
            <a:off x="4662819" y="2448655"/>
            <a:ext cx="334383" cy="246183"/>
          </a:xfrm>
          <a:prstGeom prst="rect">
            <a:avLst/>
          </a:prstGeom>
          <a:noFill/>
          <a:ln>
            <a:noFill/>
          </a:ln>
        </p:spPr>
      </p:pic>
      <p:pic>
        <p:nvPicPr>
          <p:cNvPr id="2167" name="Google Shape;2167;p146" descr="clipped result image"/>
          <p:cNvPicPr preferRelativeResize="0"/>
          <p:nvPr/>
        </p:nvPicPr>
        <p:blipFill rotWithShape="1">
          <a:blip r:embed="rId4">
            <a:alphaModFix/>
          </a:blip>
          <a:srcRect/>
          <a:stretch/>
        </p:blipFill>
        <p:spPr>
          <a:xfrm>
            <a:off x="4930544" y="2694842"/>
            <a:ext cx="334383" cy="246183"/>
          </a:xfrm>
          <a:prstGeom prst="rect">
            <a:avLst/>
          </a:prstGeom>
          <a:noFill/>
          <a:ln>
            <a:noFill/>
          </a:ln>
        </p:spPr>
      </p:pic>
      <p:pic>
        <p:nvPicPr>
          <p:cNvPr id="2168" name="Google Shape;2168;p146" descr="clipped result image"/>
          <p:cNvPicPr preferRelativeResize="0"/>
          <p:nvPr/>
        </p:nvPicPr>
        <p:blipFill rotWithShape="1">
          <a:blip r:embed="rId4">
            <a:alphaModFix/>
          </a:blip>
          <a:srcRect/>
          <a:stretch/>
        </p:blipFill>
        <p:spPr>
          <a:xfrm>
            <a:off x="5106344" y="2941017"/>
            <a:ext cx="334383" cy="246183"/>
          </a:xfrm>
          <a:prstGeom prst="rect">
            <a:avLst/>
          </a:prstGeom>
          <a:noFill/>
          <a:ln>
            <a:noFill/>
          </a:ln>
        </p:spPr>
      </p:pic>
      <p:pic>
        <p:nvPicPr>
          <p:cNvPr id="2169" name="Google Shape;2169;p146" descr="clipped result image"/>
          <p:cNvPicPr preferRelativeResize="0"/>
          <p:nvPr/>
        </p:nvPicPr>
        <p:blipFill rotWithShape="1">
          <a:blip r:embed="rId4">
            <a:alphaModFix/>
          </a:blip>
          <a:srcRect/>
          <a:stretch/>
        </p:blipFill>
        <p:spPr>
          <a:xfrm>
            <a:off x="5440719" y="3340792"/>
            <a:ext cx="334383" cy="246183"/>
          </a:xfrm>
          <a:prstGeom prst="rect">
            <a:avLst/>
          </a:prstGeom>
          <a:noFill/>
          <a:ln>
            <a:noFill/>
          </a:ln>
        </p:spPr>
      </p:pic>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pic>
        <p:nvPicPr>
          <p:cNvPr id="2174" name="Google Shape;2174;p147"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175" name="Google Shape;2175;p147" descr="clipped result image"/>
          <p:cNvPicPr preferRelativeResize="0"/>
          <p:nvPr/>
        </p:nvPicPr>
        <p:blipFill rotWithShape="1">
          <a:blip r:embed="rId4">
            <a:alphaModFix/>
          </a:blip>
          <a:srcRect/>
          <a:stretch/>
        </p:blipFill>
        <p:spPr>
          <a:xfrm>
            <a:off x="5150219" y="2871117"/>
            <a:ext cx="334383" cy="246183"/>
          </a:xfrm>
          <a:prstGeom prst="rect">
            <a:avLst/>
          </a:prstGeom>
          <a:noFill/>
          <a:ln>
            <a:noFill/>
          </a:ln>
        </p:spPr>
      </p:pic>
      <p:sp>
        <p:nvSpPr>
          <p:cNvPr id="2176" name="Google Shape;2176;p147"/>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177" name="Google Shape;2177;p147"/>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178" name="Google Shape;2178;p147" descr="clipped result image"/>
          <p:cNvPicPr preferRelativeResize="0"/>
          <p:nvPr/>
        </p:nvPicPr>
        <p:blipFill rotWithShape="1">
          <a:blip r:embed="rId4">
            <a:alphaModFix/>
          </a:blip>
          <a:srcRect/>
          <a:stretch/>
        </p:blipFill>
        <p:spPr>
          <a:xfrm>
            <a:off x="4498731" y="2251267"/>
            <a:ext cx="334383" cy="246183"/>
          </a:xfrm>
          <a:prstGeom prst="rect">
            <a:avLst/>
          </a:prstGeom>
          <a:noFill/>
          <a:ln>
            <a:noFill/>
          </a:ln>
        </p:spPr>
      </p:pic>
      <p:pic>
        <p:nvPicPr>
          <p:cNvPr id="2179" name="Google Shape;2179;p147"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180" name="Google Shape;2180;p147"/>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181" name="Google Shape;2181;p147" descr="clipped result image"/>
          <p:cNvPicPr preferRelativeResize="0"/>
          <p:nvPr/>
        </p:nvPicPr>
        <p:blipFill rotWithShape="1">
          <a:blip r:embed="rId4">
            <a:alphaModFix/>
          </a:blip>
          <a:srcRect/>
          <a:stretch/>
        </p:blipFill>
        <p:spPr>
          <a:xfrm>
            <a:off x="4930556" y="2624942"/>
            <a:ext cx="334383" cy="246183"/>
          </a:xfrm>
          <a:prstGeom prst="rect">
            <a:avLst/>
          </a:prstGeom>
          <a:noFill/>
          <a:ln>
            <a:noFill/>
          </a:ln>
        </p:spPr>
      </p:pic>
      <p:pic>
        <p:nvPicPr>
          <p:cNvPr id="2182" name="Google Shape;2182;p147" descr="clipped result image"/>
          <p:cNvPicPr preferRelativeResize="0"/>
          <p:nvPr/>
        </p:nvPicPr>
        <p:blipFill rotWithShape="1">
          <a:blip r:embed="rId4">
            <a:alphaModFix/>
          </a:blip>
          <a:srcRect/>
          <a:stretch/>
        </p:blipFill>
        <p:spPr>
          <a:xfrm>
            <a:off x="4159669" y="2117592"/>
            <a:ext cx="334383" cy="246183"/>
          </a:xfrm>
          <a:prstGeom prst="rect">
            <a:avLst/>
          </a:prstGeom>
          <a:noFill/>
          <a:ln>
            <a:noFill/>
          </a:ln>
        </p:spPr>
      </p:pic>
      <p:pic>
        <p:nvPicPr>
          <p:cNvPr id="2183" name="Google Shape;2183;p147" descr="clipped result image"/>
          <p:cNvPicPr preferRelativeResize="0"/>
          <p:nvPr/>
        </p:nvPicPr>
        <p:blipFill rotWithShape="1">
          <a:blip r:embed="rId4">
            <a:alphaModFix/>
          </a:blip>
          <a:srcRect/>
          <a:stretch/>
        </p:blipFill>
        <p:spPr>
          <a:xfrm>
            <a:off x="4729506" y="2448655"/>
            <a:ext cx="334383" cy="246183"/>
          </a:xfrm>
          <a:prstGeom prst="rect">
            <a:avLst/>
          </a:prstGeom>
          <a:noFill/>
          <a:ln>
            <a:noFill/>
          </a:ln>
        </p:spPr>
      </p:pic>
      <p:pic>
        <p:nvPicPr>
          <p:cNvPr id="2184" name="Google Shape;2184;p147" descr="clipped result image"/>
          <p:cNvPicPr preferRelativeResize="0"/>
          <p:nvPr/>
        </p:nvPicPr>
        <p:blipFill rotWithShape="1">
          <a:blip r:embed="rId4">
            <a:alphaModFix/>
          </a:blip>
          <a:srcRect/>
          <a:stretch/>
        </p:blipFill>
        <p:spPr>
          <a:xfrm>
            <a:off x="3820606" y="2073967"/>
            <a:ext cx="334383" cy="246183"/>
          </a:xfrm>
          <a:prstGeom prst="rect">
            <a:avLst/>
          </a:prstGeom>
          <a:noFill/>
          <a:ln>
            <a:noFill/>
          </a:ln>
        </p:spPr>
      </p:pic>
      <p:pic>
        <p:nvPicPr>
          <p:cNvPr id="2185" name="Google Shape;2185;p147" descr="clipped result image"/>
          <p:cNvPicPr preferRelativeResize="0"/>
          <p:nvPr/>
        </p:nvPicPr>
        <p:blipFill rotWithShape="1">
          <a:blip r:embed="rId4">
            <a:alphaModFix/>
          </a:blip>
          <a:srcRect/>
          <a:stretch/>
        </p:blipFill>
        <p:spPr>
          <a:xfrm>
            <a:off x="5293094" y="3050617"/>
            <a:ext cx="334383" cy="246183"/>
          </a:xfrm>
          <a:prstGeom prst="rect">
            <a:avLst/>
          </a:prstGeom>
          <a:noFill/>
          <a:ln>
            <a:noFill/>
          </a:ln>
        </p:spPr>
      </p:pic>
      <p:pic>
        <p:nvPicPr>
          <p:cNvPr id="2186" name="Google Shape;2186;p147" descr="clipped result image"/>
          <p:cNvPicPr preferRelativeResize="0"/>
          <p:nvPr/>
        </p:nvPicPr>
        <p:blipFill rotWithShape="1">
          <a:blip r:embed="rId4">
            <a:alphaModFix/>
          </a:blip>
          <a:srcRect/>
          <a:stretch/>
        </p:blipFill>
        <p:spPr>
          <a:xfrm>
            <a:off x="5445494" y="3296792"/>
            <a:ext cx="334383" cy="246183"/>
          </a:xfrm>
          <a:prstGeom prst="rect">
            <a:avLst/>
          </a:prstGeom>
          <a:noFill/>
          <a:ln>
            <a:noFill/>
          </a:ln>
        </p:spPr>
      </p:pic>
      <p:pic>
        <p:nvPicPr>
          <p:cNvPr id="2187" name="Google Shape;2187;p147" descr="clipped result image"/>
          <p:cNvPicPr preferRelativeResize="0"/>
          <p:nvPr/>
        </p:nvPicPr>
        <p:blipFill rotWithShape="1">
          <a:blip r:embed="rId4">
            <a:alphaModFix/>
          </a:blip>
          <a:srcRect/>
          <a:stretch/>
        </p:blipFill>
        <p:spPr>
          <a:xfrm>
            <a:off x="5560794" y="3449192"/>
            <a:ext cx="334383" cy="246183"/>
          </a:xfrm>
          <a:prstGeom prst="rect">
            <a:avLst/>
          </a:prstGeom>
          <a:noFill/>
          <a:ln>
            <a:noFill/>
          </a:ln>
        </p:spPr>
      </p:pic>
      <p:pic>
        <p:nvPicPr>
          <p:cNvPr id="2188" name="Google Shape;2188;p147" descr="clipped result image"/>
          <p:cNvPicPr preferRelativeResize="0"/>
          <p:nvPr/>
        </p:nvPicPr>
        <p:blipFill rotWithShape="1">
          <a:blip r:embed="rId4">
            <a:alphaModFix/>
          </a:blip>
          <a:srcRect/>
          <a:stretch/>
        </p:blipFill>
        <p:spPr>
          <a:xfrm>
            <a:off x="3490306" y="1978717"/>
            <a:ext cx="334383" cy="246183"/>
          </a:xfrm>
          <a:prstGeom prst="rect">
            <a:avLst/>
          </a:prstGeom>
          <a:noFill/>
          <a:ln>
            <a:noFill/>
          </a:ln>
        </p:spPr>
      </p:pic>
      <p:pic>
        <p:nvPicPr>
          <p:cNvPr id="2189" name="Google Shape;2189;p147" descr="clipped result image"/>
          <p:cNvPicPr preferRelativeResize="0"/>
          <p:nvPr/>
        </p:nvPicPr>
        <p:blipFill rotWithShape="1">
          <a:blip r:embed="rId4">
            <a:alphaModFix/>
          </a:blip>
          <a:srcRect/>
          <a:stretch/>
        </p:blipFill>
        <p:spPr>
          <a:xfrm>
            <a:off x="3994519" y="2117592"/>
            <a:ext cx="334383" cy="246183"/>
          </a:xfrm>
          <a:prstGeom prst="rect">
            <a:avLst/>
          </a:prstGeom>
          <a:noFill/>
          <a:ln>
            <a:noFill/>
          </a:ln>
        </p:spPr>
      </p:pic>
      <p:pic>
        <p:nvPicPr>
          <p:cNvPr id="2190" name="Google Shape;2190;p147" descr="clipped result image"/>
          <p:cNvPicPr preferRelativeResize="0"/>
          <p:nvPr/>
        </p:nvPicPr>
        <p:blipFill rotWithShape="1">
          <a:blip r:embed="rId4">
            <a:alphaModFix/>
          </a:blip>
          <a:srcRect/>
          <a:stretch/>
        </p:blipFill>
        <p:spPr>
          <a:xfrm>
            <a:off x="4258619" y="2202467"/>
            <a:ext cx="334383" cy="246183"/>
          </a:xfrm>
          <a:prstGeom prst="rect">
            <a:avLst/>
          </a:prstGeom>
          <a:noFill/>
          <a:ln>
            <a:noFill/>
          </a:ln>
        </p:spPr>
      </p:pic>
      <p:pic>
        <p:nvPicPr>
          <p:cNvPr id="2191" name="Google Shape;2191;p147" descr="clipped result image"/>
          <p:cNvPicPr preferRelativeResize="0"/>
          <p:nvPr/>
        </p:nvPicPr>
        <p:blipFill rotWithShape="1">
          <a:blip r:embed="rId4">
            <a:alphaModFix/>
          </a:blip>
          <a:srcRect/>
          <a:stretch/>
        </p:blipFill>
        <p:spPr>
          <a:xfrm>
            <a:off x="3596356" y="2073967"/>
            <a:ext cx="334383" cy="246183"/>
          </a:xfrm>
          <a:prstGeom prst="rect">
            <a:avLst/>
          </a:prstGeom>
          <a:noFill/>
          <a:ln>
            <a:noFill/>
          </a:ln>
        </p:spPr>
      </p:pic>
      <p:pic>
        <p:nvPicPr>
          <p:cNvPr id="2192" name="Google Shape;2192;p147" descr="clipped result image"/>
          <p:cNvPicPr preferRelativeResize="0"/>
          <p:nvPr/>
        </p:nvPicPr>
        <p:blipFill rotWithShape="1">
          <a:blip r:embed="rId4">
            <a:alphaModFix/>
          </a:blip>
          <a:srcRect/>
          <a:stretch/>
        </p:blipFill>
        <p:spPr>
          <a:xfrm>
            <a:off x="4592994" y="2363780"/>
            <a:ext cx="334383" cy="246183"/>
          </a:xfrm>
          <a:prstGeom prst="rect">
            <a:avLst/>
          </a:prstGeom>
          <a:noFill/>
          <a:ln>
            <a:noFill/>
          </a:ln>
        </p:spPr>
      </p:pic>
      <p:pic>
        <p:nvPicPr>
          <p:cNvPr id="2193" name="Google Shape;2193;p147" descr="clipped result image"/>
          <p:cNvPicPr preferRelativeResize="0"/>
          <p:nvPr/>
        </p:nvPicPr>
        <p:blipFill rotWithShape="1">
          <a:blip r:embed="rId4">
            <a:alphaModFix/>
          </a:blip>
          <a:srcRect/>
          <a:stretch/>
        </p:blipFill>
        <p:spPr>
          <a:xfrm>
            <a:off x="5001569" y="2749642"/>
            <a:ext cx="334383" cy="246183"/>
          </a:xfrm>
          <a:prstGeom prst="rect">
            <a:avLst/>
          </a:prstGeom>
          <a:noFill/>
          <a:ln>
            <a:noFill/>
          </a:ln>
        </p:spPr>
      </p:pic>
      <p:pic>
        <p:nvPicPr>
          <p:cNvPr id="2194" name="Google Shape;2194;p147" descr="clipped result image"/>
          <p:cNvPicPr preferRelativeResize="0"/>
          <p:nvPr/>
        </p:nvPicPr>
        <p:blipFill rotWithShape="1">
          <a:blip r:embed="rId4">
            <a:alphaModFix/>
          </a:blip>
          <a:srcRect/>
          <a:stretch/>
        </p:blipFill>
        <p:spPr>
          <a:xfrm>
            <a:off x="5335944" y="3203017"/>
            <a:ext cx="334383" cy="246183"/>
          </a:xfrm>
          <a:prstGeom prst="rect">
            <a:avLst/>
          </a:prstGeom>
          <a:noFill/>
          <a:ln>
            <a:noFill/>
          </a:ln>
        </p:spPr>
      </p:pic>
      <p:pic>
        <p:nvPicPr>
          <p:cNvPr id="2195" name="Google Shape;2195;p147" descr="clipped result image"/>
          <p:cNvPicPr preferRelativeResize="0"/>
          <p:nvPr/>
        </p:nvPicPr>
        <p:blipFill rotWithShape="1">
          <a:blip r:embed="rId4">
            <a:alphaModFix/>
          </a:blip>
          <a:srcRect/>
          <a:stretch/>
        </p:blipFill>
        <p:spPr>
          <a:xfrm>
            <a:off x="4833119" y="2541255"/>
            <a:ext cx="334383" cy="246183"/>
          </a:xfrm>
          <a:prstGeom prst="rect">
            <a:avLst/>
          </a:prstGeom>
          <a:noFill/>
          <a:ln>
            <a:noFill/>
          </a:ln>
        </p:spPr>
      </p:pic>
      <p:pic>
        <p:nvPicPr>
          <p:cNvPr id="2196" name="Google Shape;2196;p147" descr="clipped result image"/>
          <p:cNvPicPr preferRelativeResize="0"/>
          <p:nvPr/>
        </p:nvPicPr>
        <p:blipFill rotWithShape="1">
          <a:blip r:embed="rId4">
            <a:alphaModFix/>
          </a:blip>
          <a:srcRect/>
          <a:stretch/>
        </p:blipFill>
        <p:spPr>
          <a:xfrm>
            <a:off x="5335944" y="3449192"/>
            <a:ext cx="334383" cy="24618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91"/>
          <p:cNvSpPr txBox="1"/>
          <p:nvPr/>
        </p:nvSpPr>
        <p:spPr>
          <a:xfrm>
            <a:off x="741325" y="731528"/>
            <a:ext cx="5485200" cy="415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Antidepressants are often “mood </a:t>
            </a:r>
            <a:r>
              <a:rPr lang="en" b="1" u="sng">
                <a:solidFill>
                  <a:schemeClr val="dk1"/>
                </a:solidFill>
              </a:rPr>
              <a:t>de</a:t>
            </a:r>
            <a:r>
              <a:rPr lang="en">
                <a:solidFill>
                  <a:schemeClr val="dk1"/>
                </a:solidFill>
              </a:rPr>
              <a:t>stabilizers” in bipolar disorder. </a:t>
            </a:r>
            <a:endParaRPr>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a:solidFill>
                  <a:schemeClr val="dk1"/>
                </a:solidFill>
              </a:rPr>
              <a:t>Antidepressants are ineffective in bipolar disorder, slightly inferior to placebo in large STEP-BD trial. </a:t>
            </a:r>
            <a:endParaRPr>
              <a:solidFill>
                <a:schemeClr val="dk1"/>
              </a:solidFill>
            </a:endParaRPr>
          </a:p>
          <a:p>
            <a:pPr marL="0" lvl="0" indent="0" algn="l" rtl="0">
              <a:spcBef>
                <a:spcPts val="0"/>
              </a:spcBef>
              <a:spcAft>
                <a:spcPts val="0"/>
              </a:spcAft>
              <a:buNone/>
            </a:pPr>
            <a:endParaRPr sz="1200">
              <a:solidFill>
                <a:schemeClr val="accent2"/>
              </a:solidFill>
              <a:highlight>
                <a:srgbClr val="FFFFFF"/>
              </a:highlight>
            </a:endParaRPr>
          </a:p>
          <a:p>
            <a:pPr marL="0" lvl="0" indent="0" algn="l" rtl="0">
              <a:spcBef>
                <a:spcPts val="0"/>
              </a:spcBef>
              <a:spcAft>
                <a:spcPts val="0"/>
              </a:spcAft>
              <a:buNone/>
            </a:pPr>
            <a:r>
              <a:rPr lang="en">
                <a:solidFill>
                  <a:schemeClr val="accent2"/>
                </a:solidFill>
                <a:highlight>
                  <a:srgbClr val="FFFFFF"/>
                </a:highlight>
              </a:rPr>
              <a:t>Despite preselection for good antidepressant response and concurrent mood stabilizer treatment, antidepressant continuation in rapid-cycling was associated with worsened maintenance outcomes, </a:t>
            </a:r>
            <a:r>
              <a:rPr lang="en" b="1">
                <a:solidFill>
                  <a:schemeClr val="accent2"/>
                </a:solidFill>
                <a:highlight>
                  <a:srgbClr val="FFFFFF"/>
                </a:highlight>
              </a:rPr>
              <a:t>especially for depressive morbidity</a:t>
            </a:r>
            <a:r>
              <a:rPr lang="en">
                <a:solidFill>
                  <a:schemeClr val="accent2"/>
                </a:solidFill>
                <a:highlight>
                  <a:srgbClr val="FFFFFF"/>
                </a:highlight>
              </a:rPr>
              <a:t>, versus antidepressant discontinuation.</a:t>
            </a:r>
            <a:endParaRPr>
              <a:solidFill>
                <a:schemeClr val="accent2"/>
              </a:solidFill>
              <a:highlight>
                <a:srgbClr val="FFFFFF"/>
              </a:highlight>
            </a:endParaRPr>
          </a:p>
          <a:p>
            <a:pPr marL="0" lvl="0" indent="0" algn="l" rtl="0">
              <a:spcBef>
                <a:spcPts val="0"/>
              </a:spcBef>
              <a:spcAft>
                <a:spcPts val="0"/>
              </a:spcAft>
              <a:buNone/>
            </a:pPr>
            <a:endParaRPr sz="1200">
              <a:solidFill>
                <a:schemeClr val="accent2"/>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accent2"/>
                </a:solidFill>
                <a:highlight>
                  <a:schemeClr val="lt1"/>
                </a:highlight>
              </a:rPr>
              <a:t>In </a:t>
            </a:r>
            <a:r>
              <a:rPr lang="en" b="1">
                <a:solidFill>
                  <a:schemeClr val="accent2"/>
                </a:solidFill>
                <a:highlight>
                  <a:schemeClr val="lt1"/>
                </a:highlight>
              </a:rPr>
              <a:t>one-third </a:t>
            </a:r>
            <a:r>
              <a:rPr lang="en">
                <a:solidFill>
                  <a:schemeClr val="accent2"/>
                </a:solidFill>
                <a:highlight>
                  <a:schemeClr val="lt1"/>
                </a:highlight>
              </a:rPr>
              <a:t>of treatment-refractory bipolar patients, </a:t>
            </a:r>
            <a:r>
              <a:rPr lang="en" b="1">
                <a:solidFill>
                  <a:schemeClr val="accent2"/>
                </a:solidFill>
                <a:highlight>
                  <a:schemeClr val="lt1"/>
                </a:highlight>
              </a:rPr>
              <a:t>mania</a:t>
            </a:r>
            <a:r>
              <a:rPr lang="en">
                <a:solidFill>
                  <a:schemeClr val="accent2"/>
                </a:solidFill>
                <a:highlight>
                  <a:schemeClr val="lt1"/>
                </a:highlight>
              </a:rPr>
              <a:t> is likely to be </a:t>
            </a:r>
            <a:r>
              <a:rPr lang="en" b="1">
                <a:solidFill>
                  <a:schemeClr val="accent2"/>
                </a:solidFill>
                <a:highlight>
                  <a:schemeClr val="lt1"/>
                </a:highlight>
              </a:rPr>
              <a:t>antidepressant-induced</a:t>
            </a:r>
            <a:r>
              <a:rPr lang="en">
                <a:solidFill>
                  <a:schemeClr val="accent2"/>
                </a:solidFill>
                <a:highlight>
                  <a:schemeClr val="lt1"/>
                </a:highlight>
              </a:rPr>
              <a:t> and not attributable to the expected course of illness.</a:t>
            </a:r>
            <a:endParaRPr>
              <a:solidFill>
                <a:schemeClr val="accent2"/>
              </a:solidFill>
              <a:highlight>
                <a:srgbClr val="FFFFFF"/>
              </a:highlight>
            </a:endParaRPr>
          </a:p>
          <a:p>
            <a:pPr marL="0" lvl="0" indent="0" algn="l" rtl="0">
              <a:spcBef>
                <a:spcPts val="0"/>
              </a:spcBef>
              <a:spcAft>
                <a:spcPts val="0"/>
              </a:spcAft>
              <a:buNone/>
            </a:pPr>
            <a:endParaRPr sz="1200">
              <a:solidFill>
                <a:schemeClr val="accent2"/>
              </a:solidFill>
              <a:highlight>
                <a:srgbClr val="FFFFFF"/>
              </a:highlight>
            </a:endParaRPr>
          </a:p>
          <a:p>
            <a:pPr marL="0" lvl="0" indent="0" algn="l" rtl="0">
              <a:lnSpc>
                <a:spcPct val="115000"/>
              </a:lnSpc>
              <a:spcBef>
                <a:spcPts val="0"/>
              </a:spcBef>
              <a:spcAft>
                <a:spcPts val="0"/>
              </a:spcAft>
              <a:buNone/>
            </a:pPr>
            <a:endParaRPr>
              <a:solidFill>
                <a:srgbClr val="2E2E2E"/>
              </a:solidFill>
            </a:endParaRPr>
          </a:p>
          <a:p>
            <a:pPr marL="0" lvl="0" indent="0" algn="l" rtl="0">
              <a:spcBef>
                <a:spcPts val="1200"/>
              </a:spcBef>
              <a:spcAft>
                <a:spcPts val="0"/>
              </a:spcAft>
              <a:buNone/>
            </a:pPr>
            <a:endParaRPr sz="1500">
              <a:solidFill>
                <a:schemeClr val="accent2"/>
              </a:solidFill>
              <a:highlight>
                <a:srgbClr val="FFFFFF"/>
              </a:highlight>
            </a:endParaRPr>
          </a:p>
          <a:p>
            <a:pPr marL="0" lvl="0" indent="0" algn="l" rtl="0">
              <a:spcBef>
                <a:spcPts val="0"/>
              </a:spcBef>
              <a:spcAft>
                <a:spcPts val="0"/>
              </a:spcAft>
              <a:buNone/>
            </a:pPr>
            <a:endParaRPr sz="1500">
              <a:solidFill>
                <a:schemeClr val="accent2"/>
              </a:solidFill>
              <a:highlight>
                <a:srgbClr val="FFFFFF"/>
              </a:highlight>
            </a:endParaRPr>
          </a:p>
        </p:txBody>
      </p:sp>
      <p:sp>
        <p:nvSpPr>
          <p:cNvPr id="1100" name="Google Shape;1100;p91"/>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1"/>
          <p:cNvSpPr txBox="1"/>
          <p:nvPr/>
        </p:nvSpPr>
        <p:spPr>
          <a:xfrm>
            <a:off x="810301" y="30750"/>
            <a:ext cx="81453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Clr>
                <a:schemeClr val="dk1"/>
              </a:buClr>
              <a:buSzPts val="1100"/>
              <a:buFont typeface="Arial"/>
              <a:buNone/>
            </a:pPr>
            <a:r>
              <a:rPr lang="en" sz="2400">
                <a:solidFill>
                  <a:schemeClr val="lt1"/>
                </a:solidFill>
              </a:rPr>
              <a:t>Antidepressants for Bipolar Disorder</a:t>
            </a:r>
            <a:endParaRPr sz="2400">
              <a:solidFill>
                <a:schemeClr val="lt1"/>
              </a:solidFill>
            </a:endParaRPr>
          </a:p>
        </p:txBody>
      </p:sp>
      <p:pic>
        <p:nvPicPr>
          <p:cNvPr id="1102" name="Google Shape;1102;p91"/>
          <p:cNvPicPr preferRelativeResize="0"/>
          <p:nvPr/>
        </p:nvPicPr>
        <p:blipFill>
          <a:blip r:embed="rId3">
            <a:alphaModFix/>
          </a:blip>
          <a:stretch>
            <a:fillRect/>
          </a:stretch>
        </p:blipFill>
        <p:spPr>
          <a:xfrm>
            <a:off x="6216400" y="671150"/>
            <a:ext cx="2927600" cy="1900600"/>
          </a:xfrm>
          <a:prstGeom prst="rect">
            <a:avLst/>
          </a:prstGeom>
          <a:noFill/>
          <a:ln>
            <a:noFill/>
          </a:ln>
        </p:spPr>
      </p:pic>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Shape 2200"/>
        <p:cNvGrpSpPr/>
        <p:nvPr/>
      </p:nvGrpSpPr>
      <p:grpSpPr>
        <a:xfrm>
          <a:off x="0" y="0"/>
          <a:ext cx="0" cy="0"/>
          <a:chOff x="0" y="0"/>
          <a:chExt cx="0" cy="0"/>
        </a:xfrm>
      </p:grpSpPr>
      <p:pic>
        <p:nvPicPr>
          <p:cNvPr id="2201" name="Google Shape;2201;p148"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202" name="Google Shape;2202;p148" descr="clipped result image"/>
          <p:cNvPicPr preferRelativeResize="0"/>
          <p:nvPr/>
        </p:nvPicPr>
        <p:blipFill rotWithShape="1">
          <a:blip r:embed="rId4">
            <a:alphaModFix/>
          </a:blip>
          <a:srcRect/>
          <a:stretch/>
        </p:blipFill>
        <p:spPr>
          <a:xfrm>
            <a:off x="5045444" y="2804442"/>
            <a:ext cx="334383" cy="246183"/>
          </a:xfrm>
          <a:prstGeom prst="rect">
            <a:avLst/>
          </a:prstGeom>
          <a:noFill/>
          <a:ln>
            <a:noFill/>
          </a:ln>
        </p:spPr>
      </p:pic>
      <p:sp>
        <p:nvSpPr>
          <p:cNvPr id="2203" name="Google Shape;2203;p148"/>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204" name="Google Shape;2204;p148"/>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205" name="Google Shape;2205;p148" descr="clipped result image"/>
          <p:cNvPicPr preferRelativeResize="0"/>
          <p:nvPr/>
        </p:nvPicPr>
        <p:blipFill rotWithShape="1">
          <a:blip r:embed="rId4">
            <a:alphaModFix/>
          </a:blip>
          <a:srcRect/>
          <a:stretch/>
        </p:blipFill>
        <p:spPr>
          <a:xfrm>
            <a:off x="4328444" y="2212842"/>
            <a:ext cx="334383" cy="246183"/>
          </a:xfrm>
          <a:prstGeom prst="rect">
            <a:avLst/>
          </a:prstGeom>
          <a:noFill/>
          <a:ln>
            <a:noFill/>
          </a:ln>
        </p:spPr>
      </p:pic>
      <p:pic>
        <p:nvPicPr>
          <p:cNvPr id="2206" name="Google Shape;2206;p148"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207" name="Google Shape;2207;p148"/>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208" name="Google Shape;2208;p148" descr="clipped result image"/>
          <p:cNvPicPr preferRelativeResize="0"/>
          <p:nvPr/>
        </p:nvPicPr>
        <p:blipFill rotWithShape="1">
          <a:blip r:embed="rId4">
            <a:alphaModFix/>
          </a:blip>
          <a:srcRect/>
          <a:stretch/>
        </p:blipFill>
        <p:spPr>
          <a:xfrm>
            <a:off x="4815831" y="2558267"/>
            <a:ext cx="334383" cy="246183"/>
          </a:xfrm>
          <a:prstGeom prst="rect">
            <a:avLst/>
          </a:prstGeom>
          <a:noFill/>
          <a:ln>
            <a:noFill/>
          </a:ln>
        </p:spPr>
      </p:pic>
      <p:pic>
        <p:nvPicPr>
          <p:cNvPr id="2209" name="Google Shape;2209;p148" descr="clipped result image"/>
          <p:cNvPicPr preferRelativeResize="0"/>
          <p:nvPr/>
        </p:nvPicPr>
        <p:blipFill rotWithShape="1">
          <a:blip r:embed="rId4">
            <a:alphaModFix/>
          </a:blip>
          <a:srcRect/>
          <a:stretch/>
        </p:blipFill>
        <p:spPr>
          <a:xfrm>
            <a:off x="3970244" y="2117592"/>
            <a:ext cx="334383" cy="246183"/>
          </a:xfrm>
          <a:prstGeom prst="rect">
            <a:avLst/>
          </a:prstGeom>
          <a:noFill/>
          <a:ln>
            <a:noFill/>
          </a:ln>
        </p:spPr>
      </p:pic>
      <p:pic>
        <p:nvPicPr>
          <p:cNvPr id="2210" name="Google Shape;2210;p148" descr="clipped result image"/>
          <p:cNvPicPr preferRelativeResize="0"/>
          <p:nvPr/>
        </p:nvPicPr>
        <p:blipFill rotWithShape="1">
          <a:blip r:embed="rId4">
            <a:alphaModFix/>
          </a:blip>
          <a:srcRect/>
          <a:stretch/>
        </p:blipFill>
        <p:spPr>
          <a:xfrm>
            <a:off x="4596156" y="2363767"/>
            <a:ext cx="334383" cy="246183"/>
          </a:xfrm>
          <a:prstGeom prst="rect">
            <a:avLst/>
          </a:prstGeom>
          <a:noFill/>
          <a:ln>
            <a:noFill/>
          </a:ln>
        </p:spPr>
      </p:pic>
      <p:pic>
        <p:nvPicPr>
          <p:cNvPr id="2211" name="Google Shape;2211;p148" descr="clipped result image"/>
          <p:cNvPicPr preferRelativeResize="0"/>
          <p:nvPr/>
        </p:nvPicPr>
        <p:blipFill rotWithShape="1">
          <a:blip r:embed="rId4">
            <a:alphaModFix/>
          </a:blip>
          <a:srcRect/>
          <a:stretch/>
        </p:blipFill>
        <p:spPr>
          <a:xfrm>
            <a:off x="3612031" y="2026342"/>
            <a:ext cx="334383" cy="246183"/>
          </a:xfrm>
          <a:prstGeom prst="rect">
            <a:avLst/>
          </a:prstGeom>
          <a:noFill/>
          <a:ln>
            <a:noFill/>
          </a:ln>
        </p:spPr>
      </p:pic>
      <p:pic>
        <p:nvPicPr>
          <p:cNvPr id="2212" name="Google Shape;2212;p148" descr="clipped result image"/>
          <p:cNvPicPr preferRelativeResize="0"/>
          <p:nvPr/>
        </p:nvPicPr>
        <p:blipFill rotWithShape="1">
          <a:blip r:embed="rId4">
            <a:alphaModFix/>
          </a:blip>
          <a:srcRect/>
          <a:stretch/>
        </p:blipFill>
        <p:spPr>
          <a:xfrm>
            <a:off x="5226419" y="3050617"/>
            <a:ext cx="334383" cy="246183"/>
          </a:xfrm>
          <a:prstGeom prst="rect">
            <a:avLst/>
          </a:prstGeom>
          <a:noFill/>
          <a:ln>
            <a:noFill/>
          </a:ln>
        </p:spPr>
      </p:pic>
      <p:pic>
        <p:nvPicPr>
          <p:cNvPr id="2213" name="Google Shape;2213;p148" descr="clipped result image"/>
          <p:cNvPicPr preferRelativeResize="0"/>
          <p:nvPr/>
        </p:nvPicPr>
        <p:blipFill rotWithShape="1">
          <a:blip r:embed="rId4">
            <a:alphaModFix/>
          </a:blip>
          <a:srcRect/>
          <a:stretch/>
        </p:blipFill>
        <p:spPr>
          <a:xfrm>
            <a:off x="5378819" y="3203017"/>
            <a:ext cx="334383" cy="246183"/>
          </a:xfrm>
          <a:prstGeom prst="rect">
            <a:avLst/>
          </a:prstGeom>
          <a:noFill/>
          <a:ln>
            <a:noFill/>
          </a:ln>
        </p:spPr>
      </p:pic>
      <p:pic>
        <p:nvPicPr>
          <p:cNvPr id="2214" name="Google Shape;2214;p148" descr="clipped result image"/>
          <p:cNvPicPr preferRelativeResize="0"/>
          <p:nvPr/>
        </p:nvPicPr>
        <p:blipFill rotWithShape="1">
          <a:blip r:embed="rId4">
            <a:alphaModFix/>
          </a:blip>
          <a:srcRect/>
          <a:stretch/>
        </p:blipFill>
        <p:spPr>
          <a:xfrm>
            <a:off x="5560794" y="3449192"/>
            <a:ext cx="334383" cy="246183"/>
          </a:xfrm>
          <a:prstGeom prst="rect">
            <a:avLst/>
          </a:prstGeom>
          <a:noFill/>
          <a:ln>
            <a:noFill/>
          </a:ln>
        </p:spPr>
      </p:pic>
      <p:pic>
        <p:nvPicPr>
          <p:cNvPr id="2215" name="Google Shape;2215;p148" descr="clipped result image"/>
          <p:cNvPicPr preferRelativeResize="0"/>
          <p:nvPr/>
        </p:nvPicPr>
        <p:blipFill rotWithShape="1">
          <a:blip r:embed="rId4">
            <a:alphaModFix/>
          </a:blip>
          <a:srcRect/>
          <a:stretch/>
        </p:blipFill>
        <p:spPr>
          <a:xfrm>
            <a:off x="5427444" y="3449192"/>
            <a:ext cx="334383" cy="246183"/>
          </a:xfrm>
          <a:prstGeom prst="rect">
            <a:avLst/>
          </a:prstGeom>
          <a:noFill/>
          <a:ln>
            <a:noFill/>
          </a:ln>
        </p:spPr>
      </p:pic>
      <p:pic>
        <p:nvPicPr>
          <p:cNvPr id="2216" name="Google Shape;2216;p148" descr="clipped result image"/>
          <p:cNvPicPr preferRelativeResize="0"/>
          <p:nvPr/>
        </p:nvPicPr>
        <p:blipFill rotWithShape="1">
          <a:blip r:embed="rId4">
            <a:alphaModFix/>
          </a:blip>
          <a:srcRect/>
          <a:stretch/>
        </p:blipFill>
        <p:spPr>
          <a:xfrm>
            <a:off x="5646519" y="3353942"/>
            <a:ext cx="334383" cy="246183"/>
          </a:xfrm>
          <a:prstGeom prst="rect">
            <a:avLst/>
          </a:prstGeom>
          <a:noFill/>
          <a:ln>
            <a:noFill/>
          </a:ln>
        </p:spPr>
      </p:pic>
      <p:pic>
        <p:nvPicPr>
          <p:cNvPr id="2217" name="Google Shape;2217;p148" descr="clipped result image"/>
          <p:cNvPicPr preferRelativeResize="0"/>
          <p:nvPr/>
        </p:nvPicPr>
        <p:blipFill rotWithShape="1">
          <a:blip r:embed="rId4">
            <a:alphaModFix/>
          </a:blip>
          <a:srcRect/>
          <a:stretch/>
        </p:blipFill>
        <p:spPr>
          <a:xfrm>
            <a:off x="3763319" y="2073967"/>
            <a:ext cx="334383" cy="246183"/>
          </a:xfrm>
          <a:prstGeom prst="rect">
            <a:avLst/>
          </a:prstGeom>
          <a:noFill/>
          <a:ln>
            <a:noFill/>
          </a:ln>
        </p:spPr>
      </p:pic>
      <p:pic>
        <p:nvPicPr>
          <p:cNvPr id="2218" name="Google Shape;2218;p148" descr="clipped result image"/>
          <p:cNvPicPr preferRelativeResize="0"/>
          <p:nvPr/>
        </p:nvPicPr>
        <p:blipFill rotWithShape="1">
          <a:blip r:embed="rId4">
            <a:alphaModFix/>
          </a:blip>
          <a:srcRect/>
          <a:stretch/>
        </p:blipFill>
        <p:spPr>
          <a:xfrm>
            <a:off x="4179731" y="2212842"/>
            <a:ext cx="334383" cy="246183"/>
          </a:xfrm>
          <a:prstGeom prst="rect">
            <a:avLst/>
          </a:prstGeom>
          <a:noFill/>
          <a:ln>
            <a:noFill/>
          </a:ln>
        </p:spPr>
      </p:pic>
      <p:pic>
        <p:nvPicPr>
          <p:cNvPr id="2219" name="Google Shape;2219;p148" descr="clipped result image"/>
          <p:cNvPicPr preferRelativeResize="0"/>
          <p:nvPr/>
        </p:nvPicPr>
        <p:blipFill rotWithShape="1">
          <a:blip r:embed="rId4">
            <a:alphaModFix/>
          </a:blip>
          <a:srcRect/>
          <a:stretch/>
        </p:blipFill>
        <p:spPr>
          <a:xfrm>
            <a:off x="4393031" y="2320142"/>
            <a:ext cx="334383" cy="246183"/>
          </a:xfrm>
          <a:prstGeom prst="rect">
            <a:avLst/>
          </a:prstGeom>
          <a:noFill/>
          <a:ln>
            <a:noFill/>
          </a:ln>
        </p:spPr>
      </p:pic>
      <p:pic>
        <p:nvPicPr>
          <p:cNvPr id="2220" name="Google Shape;2220;p148" descr="clipped result image"/>
          <p:cNvPicPr preferRelativeResize="0"/>
          <p:nvPr/>
        </p:nvPicPr>
        <p:blipFill rotWithShape="1">
          <a:blip r:embed="rId4">
            <a:alphaModFix/>
          </a:blip>
          <a:srcRect/>
          <a:stretch/>
        </p:blipFill>
        <p:spPr>
          <a:xfrm>
            <a:off x="4662819" y="2459017"/>
            <a:ext cx="334383" cy="246183"/>
          </a:xfrm>
          <a:prstGeom prst="rect">
            <a:avLst/>
          </a:prstGeom>
          <a:noFill/>
          <a:ln>
            <a:noFill/>
          </a:ln>
        </p:spPr>
      </p:pic>
      <p:pic>
        <p:nvPicPr>
          <p:cNvPr id="2221" name="Google Shape;2221;p148" descr="clipped result image"/>
          <p:cNvPicPr preferRelativeResize="0"/>
          <p:nvPr/>
        </p:nvPicPr>
        <p:blipFill rotWithShape="1">
          <a:blip r:embed="rId4">
            <a:alphaModFix/>
          </a:blip>
          <a:srcRect/>
          <a:stretch/>
        </p:blipFill>
        <p:spPr>
          <a:xfrm>
            <a:off x="4930544" y="2664517"/>
            <a:ext cx="334383" cy="246183"/>
          </a:xfrm>
          <a:prstGeom prst="rect">
            <a:avLst/>
          </a:prstGeom>
          <a:noFill/>
          <a:ln>
            <a:noFill/>
          </a:ln>
        </p:spPr>
      </p:pic>
      <p:pic>
        <p:nvPicPr>
          <p:cNvPr id="2222" name="Google Shape;2222;p148" descr="clipped result image"/>
          <p:cNvPicPr preferRelativeResize="0"/>
          <p:nvPr/>
        </p:nvPicPr>
        <p:blipFill rotWithShape="1">
          <a:blip r:embed="rId4">
            <a:alphaModFix/>
          </a:blip>
          <a:srcRect/>
          <a:stretch/>
        </p:blipFill>
        <p:spPr>
          <a:xfrm>
            <a:off x="5045444" y="2933767"/>
            <a:ext cx="334383" cy="246183"/>
          </a:xfrm>
          <a:prstGeom prst="rect">
            <a:avLst/>
          </a:prstGeom>
          <a:noFill/>
          <a:ln>
            <a:noFill/>
          </a:ln>
        </p:spPr>
      </p:pic>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Shape 2226"/>
        <p:cNvGrpSpPr/>
        <p:nvPr/>
      </p:nvGrpSpPr>
      <p:grpSpPr>
        <a:xfrm>
          <a:off x="0" y="0"/>
          <a:ext cx="0" cy="0"/>
          <a:chOff x="0" y="0"/>
          <a:chExt cx="0" cy="0"/>
        </a:xfrm>
      </p:grpSpPr>
      <p:pic>
        <p:nvPicPr>
          <p:cNvPr id="2227" name="Google Shape;2227;p149"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228" name="Google Shape;2228;p149" descr="clipped result image"/>
          <p:cNvPicPr preferRelativeResize="0"/>
          <p:nvPr/>
        </p:nvPicPr>
        <p:blipFill rotWithShape="1">
          <a:blip r:embed="rId4">
            <a:alphaModFix/>
          </a:blip>
          <a:srcRect/>
          <a:stretch/>
        </p:blipFill>
        <p:spPr>
          <a:xfrm>
            <a:off x="5150219" y="2918742"/>
            <a:ext cx="334383" cy="246183"/>
          </a:xfrm>
          <a:prstGeom prst="rect">
            <a:avLst/>
          </a:prstGeom>
          <a:noFill/>
          <a:ln>
            <a:noFill/>
          </a:ln>
        </p:spPr>
      </p:pic>
      <p:sp>
        <p:nvSpPr>
          <p:cNvPr id="2229" name="Google Shape;2229;p149"/>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230" name="Google Shape;2230;p149"/>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231" name="Google Shape;2231;p149" descr="clipped result image"/>
          <p:cNvPicPr preferRelativeResize="0"/>
          <p:nvPr/>
        </p:nvPicPr>
        <p:blipFill rotWithShape="1">
          <a:blip r:embed="rId4">
            <a:alphaModFix/>
          </a:blip>
          <a:srcRect/>
          <a:stretch/>
        </p:blipFill>
        <p:spPr>
          <a:xfrm>
            <a:off x="4498731" y="2320142"/>
            <a:ext cx="334383" cy="246183"/>
          </a:xfrm>
          <a:prstGeom prst="rect">
            <a:avLst/>
          </a:prstGeom>
          <a:noFill/>
          <a:ln>
            <a:noFill/>
          </a:ln>
        </p:spPr>
      </p:pic>
      <p:pic>
        <p:nvPicPr>
          <p:cNvPr id="2232" name="Google Shape;2232;p149"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233" name="Google Shape;2233;p149"/>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234" name="Google Shape;2234;p149" descr="clipped result image"/>
          <p:cNvPicPr preferRelativeResize="0"/>
          <p:nvPr/>
        </p:nvPicPr>
        <p:blipFill rotWithShape="1">
          <a:blip r:embed="rId4">
            <a:alphaModFix/>
          </a:blip>
          <a:srcRect/>
          <a:stretch/>
        </p:blipFill>
        <p:spPr>
          <a:xfrm>
            <a:off x="4930556" y="2721067"/>
            <a:ext cx="334383" cy="246183"/>
          </a:xfrm>
          <a:prstGeom prst="rect">
            <a:avLst/>
          </a:prstGeom>
          <a:noFill/>
          <a:ln>
            <a:noFill/>
          </a:ln>
        </p:spPr>
      </p:pic>
      <p:pic>
        <p:nvPicPr>
          <p:cNvPr id="2235" name="Google Shape;2235;p149" descr="clipped result image"/>
          <p:cNvPicPr preferRelativeResize="0"/>
          <p:nvPr/>
        </p:nvPicPr>
        <p:blipFill rotWithShape="1">
          <a:blip r:embed="rId4">
            <a:alphaModFix/>
          </a:blip>
          <a:srcRect/>
          <a:stretch/>
        </p:blipFill>
        <p:spPr>
          <a:xfrm>
            <a:off x="4208369" y="2184267"/>
            <a:ext cx="334383" cy="246183"/>
          </a:xfrm>
          <a:prstGeom prst="rect">
            <a:avLst/>
          </a:prstGeom>
          <a:noFill/>
          <a:ln>
            <a:noFill/>
          </a:ln>
        </p:spPr>
      </p:pic>
      <p:pic>
        <p:nvPicPr>
          <p:cNvPr id="2236" name="Google Shape;2236;p149" descr="clipped result image"/>
          <p:cNvPicPr preferRelativeResize="0"/>
          <p:nvPr/>
        </p:nvPicPr>
        <p:blipFill rotWithShape="1">
          <a:blip r:embed="rId4">
            <a:alphaModFix/>
          </a:blip>
          <a:srcRect/>
          <a:stretch/>
        </p:blipFill>
        <p:spPr>
          <a:xfrm>
            <a:off x="4739206" y="2497442"/>
            <a:ext cx="334383" cy="246183"/>
          </a:xfrm>
          <a:prstGeom prst="rect">
            <a:avLst/>
          </a:prstGeom>
          <a:noFill/>
          <a:ln>
            <a:noFill/>
          </a:ln>
        </p:spPr>
      </p:pic>
      <p:pic>
        <p:nvPicPr>
          <p:cNvPr id="2237" name="Google Shape;2237;p149" descr="clipped result image"/>
          <p:cNvPicPr preferRelativeResize="0"/>
          <p:nvPr/>
        </p:nvPicPr>
        <p:blipFill rotWithShape="1">
          <a:blip r:embed="rId4">
            <a:alphaModFix/>
          </a:blip>
          <a:srcRect/>
          <a:stretch/>
        </p:blipFill>
        <p:spPr>
          <a:xfrm>
            <a:off x="3873981" y="2073967"/>
            <a:ext cx="334383" cy="246183"/>
          </a:xfrm>
          <a:prstGeom prst="rect">
            <a:avLst/>
          </a:prstGeom>
          <a:noFill/>
          <a:ln>
            <a:noFill/>
          </a:ln>
        </p:spPr>
      </p:pic>
      <p:pic>
        <p:nvPicPr>
          <p:cNvPr id="2238" name="Google Shape;2238;p149" descr="clipped result image"/>
          <p:cNvPicPr preferRelativeResize="0"/>
          <p:nvPr/>
        </p:nvPicPr>
        <p:blipFill rotWithShape="1">
          <a:blip r:embed="rId4">
            <a:alphaModFix/>
          </a:blip>
          <a:srcRect/>
          <a:stretch/>
        </p:blipFill>
        <p:spPr>
          <a:xfrm>
            <a:off x="5312144" y="3126817"/>
            <a:ext cx="334383" cy="246183"/>
          </a:xfrm>
          <a:prstGeom prst="rect">
            <a:avLst/>
          </a:prstGeom>
          <a:noFill/>
          <a:ln>
            <a:noFill/>
          </a:ln>
        </p:spPr>
      </p:pic>
      <p:pic>
        <p:nvPicPr>
          <p:cNvPr id="2239" name="Google Shape;2239;p149" descr="clipped result image"/>
          <p:cNvPicPr preferRelativeResize="0"/>
          <p:nvPr/>
        </p:nvPicPr>
        <p:blipFill rotWithShape="1">
          <a:blip r:embed="rId4">
            <a:alphaModFix/>
          </a:blip>
          <a:srcRect/>
          <a:stretch/>
        </p:blipFill>
        <p:spPr>
          <a:xfrm>
            <a:off x="5455019" y="3279217"/>
            <a:ext cx="334383" cy="246183"/>
          </a:xfrm>
          <a:prstGeom prst="rect">
            <a:avLst/>
          </a:prstGeom>
          <a:noFill/>
          <a:ln>
            <a:noFill/>
          </a:ln>
        </p:spPr>
      </p:pic>
      <p:pic>
        <p:nvPicPr>
          <p:cNvPr id="2240" name="Google Shape;2240;p149" descr="clipped result image"/>
          <p:cNvPicPr preferRelativeResize="0"/>
          <p:nvPr/>
        </p:nvPicPr>
        <p:blipFill rotWithShape="1">
          <a:blip r:embed="rId4">
            <a:alphaModFix/>
          </a:blip>
          <a:srcRect/>
          <a:stretch/>
        </p:blipFill>
        <p:spPr>
          <a:xfrm>
            <a:off x="5560794" y="3449192"/>
            <a:ext cx="334383" cy="246183"/>
          </a:xfrm>
          <a:prstGeom prst="rect">
            <a:avLst/>
          </a:prstGeom>
          <a:noFill/>
          <a:ln>
            <a:noFill/>
          </a:ln>
        </p:spPr>
      </p:pic>
      <p:pic>
        <p:nvPicPr>
          <p:cNvPr id="2241" name="Google Shape;2241;p149" descr="clipped result image"/>
          <p:cNvPicPr preferRelativeResize="0"/>
          <p:nvPr/>
        </p:nvPicPr>
        <p:blipFill rotWithShape="1">
          <a:blip r:embed="rId4">
            <a:alphaModFix/>
          </a:blip>
          <a:srcRect/>
          <a:stretch/>
        </p:blipFill>
        <p:spPr>
          <a:xfrm>
            <a:off x="5427444" y="3449192"/>
            <a:ext cx="334383" cy="246183"/>
          </a:xfrm>
          <a:prstGeom prst="rect">
            <a:avLst/>
          </a:prstGeom>
          <a:noFill/>
          <a:ln>
            <a:noFill/>
          </a:ln>
        </p:spPr>
      </p:pic>
      <p:pic>
        <p:nvPicPr>
          <p:cNvPr id="2242" name="Google Shape;2242;p149" descr="clipped result image"/>
          <p:cNvPicPr preferRelativeResize="0"/>
          <p:nvPr/>
        </p:nvPicPr>
        <p:blipFill rotWithShape="1">
          <a:blip r:embed="rId4">
            <a:alphaModFix/>
          </a:blip>
          <a:srcRect/>
          <a:stretch/>
        </p:blipFill>
        <p:spPr>
          <a:xfrm>
            <a:off x="5646519" y="3353942"/>
            <a:ext cx="334383" cy="246183"/>
          </a:xfrm>
          <a:prstGeom prst="rect">
            <a:avLst/>
          </a:prstGeom>
          <a:noFill/>
          <a:ln>
            <a:noFill/>
          </a:ln>
        </p:spPr>
      </p:pic>
      <p:pic>
        <p:nvPicPr>
          <p:cNvPr id="2243" name="Google Shape;2243;p149" descr="clipped result image"/>
          <p:cNvPicPr preferRelativeResize="0"/>
          <p:nvPr/>
        </p:nvPicPr>
        <p:blipFill rotWithShape="1">
          <a:blip r:embed="rId4">
            <a:alphaModFix/>
          </a:blip>
          <a:srcRect/>
          <a:stretch/>
        </p:blipFill>
        <p:spPr>
          <a:xfrm>
            <a:off x="3532581" y="1978717"/>
            <a:ext cx="334383" cy="246183"/>
          </a:xfrm>
          <a:prstGeom prst="rect">
            <a:avLst/>
          </a:prstGeom>
          <a:noFill/>
          <a:ln>
            <a:noFill/>
          </a:ln>
        </p:spPr>
      </p:pic>
      <p:pic>
        <p:nvPicPr>
          <p:cNvPr id="2244" name="Google Shape;2244;p149" descr="clipped result image"/>
          <p:cNvPicPr preferRelativeResize="0"/>
          <p:nvPr/>
        </p:nvPicPr>
        <p:blipFill rotWithShape="1">
          <a:blip r:embed="rId4">
            <a:alphaModFix/>
          </a:blip>
          <a:srcRect/>
          <a:stretch/>
        </p:blipFill>
        <p:spPr>
          <a:xfrm>
            <a:off x="3687119" y="1997767"/>
            <a:ext cx="334383" cy="246183"/>
          </a:xfrm>
          <a:prstGeom prst="rect">
            <a:avLst/>
          </a:prstGeom>
          <a:noFill/>
          <a:ln>
            <a:noFill/>
          </a:ln>
        </p:spPr>
      </p:pic>
      <p:pic>
        <p:nvPicPr>
          <p:cNvPr id="2245" name="Google Shape;2245;p149" descr="clipped result image"/>
          <p:cNvPicPr preferRelativeResize="0"/>
          <p:nvPr/>
        </p:nvPicPr>
        <p:blipFill rotWithShape="1">
          <a:blip r:embed="rId4">
            <a:alphaModFix/>
          </a:blip>
          <a:srcRect/>
          <a:stretch/>
        </p:blipFill>
        <p:spPr>
          <a:xfrm>
            <a:off x="4030019" y="2102542"/>
            <a:ext cx="334383" cy="246183"/>
          </a:xfrm>
          <a:prstGeom prst="rect">
            <a:avLst/>
          </a:prstGeom>
          <a:noFill/>
          <a:ln>
            <a:noFill/>
          </a:ln>
        </p:spPr>
      </p:pic>
      <p:pic>
        <p:nvPicPr>
          <p:cNvPr id="2246" name="Google Shape;2246;p149" descr="clipped result image"/>
          <p:cNvPicPr preferRelativeResize="0"/>
          <p:nvPr/>
        </p:nvPicPr>
        <p:blipFill rotWithShape="1">
          <a:blip r:embed="rId4">
            <a:alphaModFix/>
          </a:blip>
          <a:srcRect/>
          <a:stretch/>
        </p:blipFill>
        <p:spPr>
          <a:xfrm>
            <a:off x="4296719" y="2226367"/>
            <a:ext cx="334383" cy="246183"/>
          </a:xfrm>
          <a:prstGeom prst="rect">
            <a:avLst/>
          </a:prstGeom>
          <a:noFill/>
          <a:ln>
            <a:noFill/>
          </a:ln>
        </p:spPr>
      </p:pic>
      <p:pic>
        <p:nvPicPr>
          <p:cNvPr id="2247" name="Google Shape;2247;p149" descr="clipped result image"/>
          <p:cNvPicPr preferRelativeResize="0"/>
          <p:nvPr/>
        </p:nvPicPr>
        <p:blipFill rotWithShape="1">
          <a:blip r:embed="rId4">
            <a:alphaModFix/>
          </a:blip>
          <a:srcRect/>
          <a:stretch/>
        </p:blipFill>
        <p:spPr>
          <a:xfrm>
            <a:off x="4601519" y="2378767"/>
            <a:ext cx="334383" cy="246183"/>
          </a:xfrm>
          <a:prstGeom prst="rect">
            <a:avLst/>
          </a:prstGeom>
          <a:noFill/>
          <a:ln>
            <a:noFill/>
          </a:ln>
        </p:spPr>
      </p:pic>
      <p:pic>
        <p:nvPicPr>
          <p:cNvPr id="2248" name="Google Shape;2248;p149" descr="clipped result image"/>
          <p:cNvPicPr preferRelativeResize="0"/>
          <p:nvPr/>
        </p:nvPicPr>
        <p:blipFill rotWithShape="1">
          <a:blip r:embed="rId4">
            <a:alphaModFix/>
          </a:blip>
          <a:srcRect/>
          <a:stretch/>
        </p:blipFill>
        <p:spPr>
          <a:xfrm>
            <a:off x="4830119" y="2607367"/>
            <a:ext cx="334383" cy="246183"/>
          </a:xfrm>
          <a:prstGeom prst="rect">
            <a:avLst/>
          </a:prstGeom>
          <a:noFill/>
          <a:ln>
            <a:noFill/>
          </a:ln>
        </p:spPr>
      </p:pic>
      <p:pic>
        <p:nvPicPr>
          <p:cNvPr id="2249" name="Google Shape;2249;p149" descr="clipped result image"/>
          <p:cNvPicPr preferRelativeResize="0"/>
          <p:nvPr/>
        </p:nvPicPr>
        <p:blipFill rotWithShape="1">
          <a:blip r:embed="rId4">
            <a:alphaModFix/>
          </a:blip>
          <a:srcRect/>
          <a:stretch/>
        </p:blipFill>
        <p:spPr>
          <a:xfrm>
            <a:off x="5058719" y="2835967"/>
            <a:ext cx="334383" cy="246183"/>
          </a:xfrm>
          <a:prstGeom prst="rect">
            <a:avLst/>
          </a:prstGeom>
          <a:noFill/>
          <a:ln>
            <a:noFill/>
          </a:ln>
        </p:spPr>
      </p:pic>
      <p:pic>
        <p:nvPicPr>
          <p:cNvPr id="2250" name="Google Shape;2250;p149" descr="clipped result image"/>
          <p:cNvPicPr preferRelativeResize="0"/>
          <p:nvPr/>
        </p:nvPicPr>
        <p:blipFill rotWithShape="1">
          <a:blip r:embed="rId4">
            <a:alphaModFix/>
          </a:blip>
          <a:srcRect/>
          <a:stretch/>
        </p:blipFill>
        <p:spPr>
          <a:xfrm>
            <a:off x="5211119" y="3064567"/>
            <a:ext cx="334383" cy="246183"/>
          </a:xfrm>
          <a:prstGeom prst="rect">
            <a:avLst/>
          </a:prstGeom>
          <a:noFill/>
          <a:ln>
            <a:noFill/>
          </a:ln>
        </p:spPr>
      </p:pic>
      <p:pic>
        <p:nvPicPr>
          <p:cNvPr id="2251" name="Google Shape;2251;p149" descr="clipped result image"/>
          <p:cNvPicPr preferRelativeResize="0"/>
          <p:nvPr/>
        </p:nvPicPr>
        <p:blipFill rotWithShape="1">
          <a:blip r:embed="rId4">
            <a:alphaModFix/>
          </a:blip>
          <a:srcRect/>
          <a:stretch/>
        </p:blipFill>
        <p:spPr>
          <a:xfrm>
            <a:off x="5211119" y="3216967"/>
            <a:ext cx="334383" cy="246183"/>
          </a:xfrm>
          <a:prstGeom prst="rect">
            <a:avLst/>
          </a:prstGeom>
          <a:noFill/>
          <a:ln>
            <a:noFill/>
          </a:ln>
        </p:spPr>
      </p:pic>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Shape 2255"/>
        <p:cNvGrpSpPr/>
        <p:nvPr/>
      </p:nvGrpSpPr>
      <p:grpSpPr>
        <a:xfrm>
          <a:off x="0" y="0"/>
          <a:ext cx="0" cy="0"/>
          <a:chOff x="0" y="0"/>
          <a:chExt cx="0" cy="0"/>
        </a:xfrm>
      </p:grpSpPr>
      <p:pic>
        <p:nvPicPr>
          <p:cNvPr id="2256" name="Google Shape;2256;p150"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257" name="Google Shape;2257;p150" descr="clipped result image"/>
          <p:cNvPicPr preferRelativeResize="0"/>
          <p:nvPr/>
        </p:nvPicPr>
        <p:blipFill rotWithShape="1">
          <a:blip r:embed="rId4">
            <a:alphaModFix/>
          </a:blip>
          <a:srcRect/>
          <a:stretch/>
        </p:blipFill>
        <p:spPr>
          <a:xfrm>
            <a:off x="5045444" y="2804442"/>
            <a:ext cx="334383" cy="246183"/>
          </a:xfrm>
          <a:prstGeom prst="rect">
            <a:avLst/>
          </a:prstGeom>
          <a:noFill/>
          <a:ln>
            <a:noFill/>
          </a:ln>
        </p:spPr>
      </p:pic>
      <p:sp>
        <p:nvSpPr>
          <p:cNvPr id="2258" name="Google Shape;2258;p150"/>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259" name="Google Shape;2259;p150"/>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260" name="Google Shape;2260;p150" descr="clipped result image"/>
          <p:cNvPicPr preferRelativeResize="0"/>
          <p:nvPr/>
        </p:nvPicPr>
        <p:blipFill rotWithShape="1">
          <a:blip r:embed="rId4">
            <a:alphaModFix/>
          </a:blip>
          <a:srcRect/>
          <a:stretch/>
        </p:blipFill>
        <p:spPr>
          <a:xfrm>
            <a:off x="4328444" y="2212842"/>
            <a:ext cx="334383" cy="246183"/>
          </a:xfrm>
          <a:prstGeom prst="rect">
            <a:avLst/>
          </a:prstGeom>
          <a:noFill/>
          <a:ln>
            <a:noFill/>
          </a:ln>
        </p:spPr>
      </p:pic>
      <p:pic>
        <p:nvPicPr>
          <p:cNvPr id="2261" name="Google Shape;2261;p150"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262" name="Google Shape;2262;p150"/>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263" name="Google Shape;2263;p150" descr="clipped result image"/>
          <p:cNvPicPr preferRelativeResize="0"/>
          <p:nvPr/>
        </p:nvPicPr>
        <p:blipFill rotWithShape="1">
          <a:blip r:embed="rId4">
            <a:alphaModFix/>
          </a:blip>
          <a:srcRect/>
          <a:stretch/>
        </p:blipFill>
        <p:spPr>
          <a:xfrm>
            <a:off x="4815831" y="2558267"/>
            <a:ext cx="334383" cy="246183"/>
          </a:xfrm>
          <a:prstGeom prst="rect">
            <a:avLst/>
          </a:prstGeom>
          <a:noFill/>
          <a:ln>
            <a:noFill/>
          </a:ln>
        </p:spPr>
      </p:pic>
      <p:pic>
        <p:nvPicPr>
          <p:cNvPr id="2264" name="Google Shape;2264;p150" descr="clipped result image"/>
          <p:cNvPicPr preferRelativeResize="0"/>
          <p:nvPr/>
        </p:nvPicPr>
        <p:blipFill rotWithShape="1">
          <a:blip r:embed="rId4">
            <a:alphaModFix/>
          </a:blip>
          <a:srcRect/>
          <a:stretch/>
        </p:blipFill>
        <p:spPr>
          <a:xfrm>
            <a:off x="3970244" y="2117592"/>
            <a:ext cx="334383" cy="246183"/>
          </a:xfrm>
          <a:prstGeom prst="rect">
            <a:avLst/>
          </a:prstGeom>
          <a:noFill/>
          <a:ln>
            <a:noFill/>
          </a:ln>
        </p:spPr>
      </p:pic>
      <p:pic>
        <p:nvPicPr>
          <p:cNvPr id="2265" name="Google Shape;2265;p150" descr="clipped result image"/>
          <p:cNvPicPr preferRelativeResize="0"/>
          <p:nvPr/>
        </p:nvPicPr>
        <p:blipFill rotWithShape="1">
          <a:blip r:embed="rId4">
            <a:alphaModFix/>
          </a:blip>
          <a:srcRect/>
          <a:stretch/>
        </p:blipFill>
        <p:spPr>
          <a:xfrm>
            <a:off x="4596156" y="2363767"/>
            <a:ext cx="334383" cy="246183"/>
          </a:xfrm>
          <a:prstGeom prst="rect">
            <a:avLst/>
          </a:prstGeom>
          <a:noFill/>
          <a:ln>
            <a:noFill/>
          </a:ln>
        </p:spPr>
      </p:pic>
      <p:pic>
        <p:nvPicPr>
          <p:cNvPr id="2266" name="Google Shape;2266;p150" descr="clipped result image"/>
          <p:cNvPicPr preferRelativeResize="0"/>
          <p:nvPr/>
        </p:nvPicPr>
        <p:blipFill rotWithShape="1">
          <a:blip r:embed="rId4">
            <a:alphaModFix/>
          </a:blip>
          <a:srcRect/>
          <a:stretch/>
        </p:blipFill>
        <p:spPr>
          <a:xfrm>
            <a:off x="3612031" y="2026342"/>
            <a:ext cx="334383" cy="246183"/>
          </a:xfrm>
          <a:prstGeom prst="rect">
            <a:avLst/>
          </a:prstGeom>
          <a:noFill/>
          <a:ln>
            <a:noFill/>
          </a:ln>
        </p:spPr>
      </p:pic>
      <p:pic>
        <p:nvPicPr>
          <p:cNvPr id="2267" name="Google Shape;2267;p150" descr="clipped result image"/>
          <p:cNvPicPr preferRelativeResize="0"/>
          <p:nvPr/>
        </p:nvPicPr>
        <p:blipFill rotWithShape="1">
          <a:blip r:embed="rId4">
            <a:alphaModFix/>
          </a:blip>
          <a:srcRect/>
          <a:stretch/>
        </p:blipFill>
        <p:spPr>
          <a:xfrm>
            <a:off x="5226419" y="3050617"/>
            <a:ext cx="334383" cy="246183"/>
          </a:xfrm>
          <a:prstGeom prst="rect">
            <a:avLst/>
          </a:prstGeom>
          <a:noFill/>
          <a:ln>
            <a:noFill/>
          </a:ln>
        </p:spPr>
      </p:pic>
      <p:pic>
        <p:nvPicPr>
          <p:cNvPr id="2268" name="Google Shape;2268;p150" descr="clipped result image"/>
          <p:cNvPicPr preferRelativeResize="0"/>
          <p:nvPr/>
        </p:nvPicPr>
        <p:blipFill rotWithShape="1">
          <a:blip r:embed="rId4">
            <a:alphaModFix/>
          </a:blip>
          <a:srcRect/>
          <a:stretch/>
        </p:blipFill>
        <p:spPr>
          <a:xfrm>
            <a:off x="5378819" y="3203017"/>
            <a:ext cx="334383" cy="246183"/>
          </a:xfrm>
          <a:prstGeom prst="rect">
            <a:avLst/>
          </a:prstGeom>
          <a:noFill/>
          <a:ln>
            <a:noFill/>
          </a:ln>
        </p:spPr>
      </p:pic>
      <p:pic>
        <p:nvPicPr>
          <p:cNvPr id="2269" name="Google Shape;2269;p150" descr="clipped result image"/>
          <p:cNvPicPr preferRelativeResize="0"/>
          <p:nvPr/>
        </p:nvPicPr>
        <p:blipFill rotWithShape="1">
          <a:blip r:embed="rId4">
            <a:alphaModFix/>
          </a:blip>
          <a:srcRect/>
          <a:stretch/>
        </p:blipFill>
        <p:spPr>
          <a:xfrm>
            <a:off x="5560794" y="3449192"/>
            <a:ext cx="334383" cy="246183"/>
          </a:xfrm>
          <a:prstGeom prst="rect">
            <a:avLst/>
          </a:prstGeom>
          <a:noFill/>
          <a:ln>
            <a:noFill/>
          </a:ln>
        </p:spPr>
      </p:pic>
      <p:pic>
        <p:nvPicPr>
          <p:cNvPr id="2270" name="Google Shape;2270;p150" descr="clipped result image"/>
          <p:cNvPicPr preferRelativeResize="0"/>
          <p:nvPr/>
        </p:nvPicPr>
        <p:blipFill rotWithShape="1">
          <a:blip r:embed="rId4">
            <a:alphaModFix/>
          </a:blip>
          <a:srcRect/>
          <a:stretch/>
        </p:blipFill>
        <p:spPr>
          <a:xfrm>
            <a:off x="5427444" y="3449192"/>
            <a:ext cx="334383" cy="246183"/>
          </a:xfrm>
          <a:prstGeom prst="rect">
            <a:avLst/>
          </a:prstGeom>
          <a:noFill/>
          <a:ln>
            <a:noFill/>
          </a:ln>
        </p:spPr>
      </p:pic>
      <p:pic>
        <p:nvPicPr>
          <p:cNvPr id="2271" name="Google Shape;2271;p150" descr="clipped result image"/>
          <p:cNvPicPr preferRelativeResize="0"/>
          <p:nvPr/>
        </p:nvPicPr>
        <p:blipFill rotWithShape="1">
          <a:blip r:embed="rId4">
            <a:alphaModFix/>
          </a:blip>
          <a:srcRect/>
          <a:stretch/>
        </p:blipFill>
        <p:spPr>
          <a:xfrm>
            <a:off x="5646519" y="3353942"/>
            <a:ext cx="334383" cy="246183"/>
          </a:xfrm>
          <a:prstGeom prst="rect">
            <a:avLst/>
          </a:prstGeom>
          <a:noFill/>
          <a:ln>
            <a:noFill/>
          </a:ln>
        </p:spPr>
      </p:pic>
      <p:pic>
        <p:nvPicPr>
          <p:cNvPr id="2272" name="Google Shape;2272;p150" descr="clipped result image"/>
          <p:cNvPicPr preferRelativeResize="0"/>
          <p:nvPr/>
        </p:nvPicPr>
        <p:blipFill rotWithShape="1">
          <a:blip r:embed="rId4">
            <a:alphaModFix/>
          </a:blip>
          <a:srcRect/>
          <a:stretch/>
        </p:blipFill>
        <p:spPr>
          <a:xfrm>
            <a:off x="5312144" y="3353942"/>
            <a:ext cx="334383" cy="246183"/>
          </a:xfrm>
          <a:prstGeom prst="rect">
            <a:avLst/>
          </a:prstGeom>
          <a:noFill/>
          <a:ln>
            <a:noFill/>
          </a:ln>
        </p:spPr>
      </p:pic>
      <p:pic>
        <p:nvPicPr>
          <p:cNvPr id="2273" name="Google Shape;2273;p150" descr="clipped result image"/>
          <p:cNvPicPr preferRelativeResize="0"/>
          <p:nvPr/>
        </p:nvPicPr>
        <p:blipFill rotWithShape="1">
          <a:blip r:embed="rId4">
            <a:alphaModFix/>
          </a:blip>
          <a:srcRect/>
          <a:stretch/>
        </p:blipFill>
        <p:spPr>
          <a:xfrm>
            <a:off x="5560794" y="3296792"/>
            <a:ext cx="334383" cy="246183"/>
          </a:xfrm>
          <a:prstGeom prst="rect">
            <a:avLst/>
          </a:prstGeom>
          <a:noFill/>
          <a:ln>
            <a:noFill/>
          </a:ln>
        </p:spPr>
      </p:pic>
      <p:pic>
        <p:nvPicPr>
          <p:cNvPr id="2274" name="Google Shape;2274;p150" descr="clipped result image"/>
          <p:cNvPicPr preferRelativeResize="0"/>
          <p:nvPr/>
        </p:nvPicPr>
        <p:blipFill rotWithShape="1">
          <a:blip r:embed="rId4">
            <a:alphaModFix/>
          </a:blip>
          <a:srcRect/>
          <a:stretch/>
        </p:blipFill>
        <p:spPr>
          <a:xfrm>
            <a:off x="3763319" y="2073967"/>
            <a:ext cx="334383" cy="246183"/>
          </a:xfrm>
          <a:prstGeom prst="rect">
            <a:avLst/>
          </a:prstGeom>
          <a:noFill/>
          <a:ln>
            <a:noFill/>
          </a:ln>
        </p:spPr>
      </p:pic>
      <p:pic>
        <p:nvPicPr>
          <p:cNvPr id="2275" name="Google Shape;2275;p150" descr="clipped result image"/>
          <p:cNvPicPr preferRelativeResize="0"/>
          <p:nvPr/>
        </p:nvPicPr>
        <p:blipFill rotWithShape="1">
          <a:blip r:embed="rId4">
            <a:alphaModFix/>
          </a:blip>
          <a:srcRect/>
          <a:stretch/>
        </p:blipFill>
        <p:spPr>
          <a:xfrm>
            <a:off x="4104094" y="2212842"/>
            <a:ext cx="334383" cy="246183"/>
          </a:xfrm>
          <a:prstGeom prst="rect">
            <a:avLst/>
          </a:prstGeom>
          <a:noFill/>
          <a:ln>
            <a:noFill/>
          </a:ln>
        </p:spPr>
      </p:pic>
      <p:pic>
        <p:nvPicPr>
          <p:cNvPr id="2276" name="Google Shape;2276;p150" descr="clipped result image"/>
          <p:cNvPicPr preferRelativeResize="0"/>
          <p:nvPr/>
        </p:nvPicPr>
        <p:blipFill rotWithShape="1">
          <a:blip r:embed="rId4">
            <a:alphaModFix/>
          </a:blip>
          <a:srcRect/>
          <a:stretch/>
        </p:blipFill>
        <p:spPr>
          <a:xfrm>
            <a:off x="4459956" y="2320142"/>
            <a:ext cx="334383" cy="246183"/>
          </a:xfrm>
          <a:prstGeom prst="rect">
            <a:avLst/>
          </a:prstGeom>
          <a:noFill/>
          <a:ln>
            <a:noFill/>
          </a:ln>
        </p:spPr>
      </p:pic>
      <p:pic>
        <p:nvPicPr>
          <p:cNvPr id="2277" name="Google Shape;2277;p150" descr="clipped result image"/>
          <p:cNvPicPr preferRelativeResize="0"/>
          <p:nvPr/>
        </p:nvPicPr>
        <p:blipFill rotWithShape="1">
          <a:blip r:embed="rId4">
            <a:alphaModFix/>
          </a:blip>
          <a:srcRect/>
          <a:stretch/>
        </p:blipFill>
        <p:spPr>
          <a:xfrm>
            <a:off x="4711069" y="2448655"/>
            <a:ext cx="334383" cy="246183"/>
          </a:xfrm>
          <a:prstGeom prst="rect">
            <a:avLst/>
          </a:prstGeom>
          <a:noFill/>
          <a:ln>
            <a:noFill/>
          </a:ln>
        </p:spPr>
      </p:pic>
      <p:pic>
        <p:nvPicPr>
          <p:cNvPr id="2278" name="Google Shape;2278;p150" descr="clipped result image"/>
          <p:cNvPicPr preferRelativeResize="0"/>
          <p:nvPr/>
        </p:nvPicPr>
        <p:blipFill rotWithShape="1">
          <a:blip r:embed="rId4">
            <a:alphaModFix/>
          </a:blip>
          <a:srcRect/>
          <a:stretch/>
        </p:blipFill>
        <p:spPr>
          <a:xfrm>
            <a:off x="4930544" y="2749642"/>
            <a:ext cx="334383" cy="246183"/>
          </a:xfrm>
          <a:prstGeom prst="rect">
            <a:avLst/>
          </a:prstGeom>
          <a:noFill/>
          <a:ln>
            <a:noFill/>
          </a:ln>
        </p:spPr>
      </p:pic>
      <p:pic>
        <p:nvPicPr>
          <p:cNvPr id="2279" name="Google Shape;2279;p150" descr="clipped result image"/>
          <p:cNvPicPr preferRelativeResize="0"/>
          <p:nvPr/>
        </p:nvPicPr>
        <p:blipFill rotWithShape="1">
          <a:blip r:embed="rId4">
            <a:alphaModFix/>
          </a:blip>
          <a:srcRect/>
          <a:stretch/>
        </p:blipFill>
        <p:spPr>
          <a:xfrm>
            <a:off x="5045444" y="2956105"/>
            <a:ext cx="334383" cy="246183"/>
          </a:xfrm>
          <a:prstGeom prst="rect">
            <a:avLst/>
          </a:prstGeom>
          <a:noFill/>
          <a:ln>
            <a:noFill/>
          </a:ln>
        </p:spPr>
      </p:pic>
      <p:pic>
        <p:nvPicPr>
          <p:cNvPr id="2280" name="Google Shape;2280;p150" descr="clipped result image"/>
          <p:cNvPicPr preferRelativeResize="0"/>
          <p:nvPr/>
        </p:nvPicPr>
        <p:blipFill rotWithShape="1">
          <a:blip r:embed="rId4">
            <a:alphaModFix/>
          </a:blip>
          <a:srcRect/>
          <a:stretch/>
        </p:blipFill>
        <p:spPr>
          <a:xfrm>
            <a:off x="4977769" y="3050617"/>
            <a:ext cx="334383" cy="246183"/>
          </a:xfrm>
          <a:prstGeom prst="rect">
            <a:avLst/>
          </a:prstGeom>
          <a:noFill/>
          <a:ln>
            <a:noFill/>
          </a:ln>
        </p:spPr>
      </p:pic>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Shape 2284"/>
        <p:cNvGrpSpPr/>
        <p:nvPr/>
      </p:nvGrpSpPr>
      <p:grpSpPr>
        <a:xfrm>
          <a:off x="0" y="0"/>
          <a:ext cx="0" cy="0"/>
          <a:chOff x="0" y="0"/>
          <a:chExt cx="0" cy="0"/>
        </a:xfrm>
      </p:grpSpPr>
      <p:pic>
        <p:nvPicPr>
          <p:cNvPr id="2285" name="Google Shape;2285;p151"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286" name="Google Shape;2286;p151" descr="clipped result image"/>
          <p:cNvPicPr preferRelativeResize="0"/>
          <p:nvPr/>
        </p:nvPicPr>
        <p:blipFill rotWithShape="1">
          <a:blip r:embed="rId4">
            <a:alphaModFix/>
          </a:blip>
          <a:srcRect/>
          <a:stretch/>
        </p:blipFill>
        <p:spPr>
          <a:xfrm>
            <a:off x="5226419" y="2956842"/>
            <a:ext cx="334383" cy="246183"/>
          </a:xfrm>
          <a:prstGeom prst="rect">
            <a:avLst/>
          </a:prstGeom>
          <a:noFill/>
          <a:ln>
            <a:noFill/>
          </a:ln>
        </p:spPr>
      </p:pic>
      <p:sp>
        <p:nvSpPr>
          <p:cNvPr id="2287" name="Google Shape;2287;p151"/>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288" name="Google Shape;2288;p151"/>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289" name="Google Shape;2289;p151" descr="clipped result image"/>
          <p:cNvPicPr preferRelativeResize="0"/>
          <p:nvPr/>
        </p:nvPicPr>
        <p:blipFill rotWithShape="1">
          <a:blip r:embed="rId4">
            <a:alphaModFix/>
          </a:blip>
          <a:srcRect/>
          <a:stretch/>
        </p:blipFill>
        <p:spPr>
          <a:xfrm>
            <a:off x="4646456" y="2363767"/>
            <a:ext cx="334383" cy="246183"/>
          </a:xfrm>
          <a:prstGeom prst="rect">
            <a:avLst/>
          </a:prstGeom>
          <a:noFill/>
          <a:ln>
            <a:noFill/>
          </a:ln>
        </p:spPr>
      </p:pic>
      <p:pic>
        <p:nvPicPr>
          <p:cNvPr id="2290" name="Google Shape;2290;p151"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291" name="Google Shape;2291;p151"/>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292" name="Google Shape;2292;p151" descr="clipped result image"/>
          <p:cNvPicPr preferRelativeResize="0"/>
          <p:nvPr/>
        </p:nvPicPr>
        <p:blipFill rotWithShape="1">
          <a:blip r:embed="rId4">
            <a:alphaModFix/>
          </a:blip>
          <a:srcRect/>
          <a:stretch/>
        </p:blipFill>
        <p:spPr>
          <a:xfrm>
            <a:off x="5044431" y="2721067"/>
            <a:ext cx="334383" cy="246183"/>
          </a:xfrm>
          <a:prstGeom prst="rect">
            <a:avLst/>
          </a:prstGeom>
          <a:noFill/>
          <a:ln>
            <a:noFill/>
          </a:ln>
        </p:spPr>
      </p:pic>
      <p:pic>
        <p:nvPicPr>
          <p:cNvPr id="2293" name="Google Shape;2293;p151" descr="clipped result image"/>
          <p:cNvPicPr preferRelativeResize="0"/>
          <p:nvPr/>
        </p:nvPicPr>
        <p:blipFill rotWithShape="1">
          <a:blip r:embed="rId4">
            <a:alphaModFix/>
          </a:blip>
          <a:srcRect/>
          <a:stretch/>
        </p:blipFill>
        <p:spPr>
          <a:xfrm>
            <a:off x="4312069" y="2243942"/>
            <a:ext cx="334383" cy="246183"/>
          </a:xfrm>
          <a:prstGeom prst="rect">
            <a:avLst/>
          </a:prstGeom>
          <a:noFill/>
          <a:ln>
            <a:noFill/>
          </a:ln>
        </p:spPr>
      </p:pic>
      <p:pic>
        <p:nvPicPr>
          <p:cNvPr id="2294" name="Google Shape;2294;p151" descr="clipped result image"/>
          <p:cNvPicPr preferRelativeResize="0"/>
          <p:nvPr/>
        </p:nvPicPr>
        <p:blipFill rotWithShape="1">
          <a:blip r:embed="rId4">
            <a:alphaModFix/>
          </a:blip>
          <a:srcRect/>
          <a:stretch/>
        </p:blipFill>
        <p:spPr>
          <a:xfrm>
            <a:off x="4824756" y="2497442"/>
            <a:ext cx="334383" cy="246183"/>
          </a:xfrm>
          <a:prstGeom prst="rect">
            <a:avLst/>
          </a:prstGeom>
          <a:noFill/>
          <a:ln>
            <a:noFill/>
          </a:ln>
        </p:spPr>
      </p:pic>
      <p:pic>
        <p:nvPicPr>
          <p:cNvPr id="2295" name="Google Shape;2295;p151" descr="clipped result image"/>
          <p:cNvPicPr preferRelativeResize="0"/>
          <p:nvPr/>
        </p:nvPicPr>
        <p:blipFill rotWithShape="1">
          <a:blip r:embed="rId4">
            <a:alphaModFix/>
          </a:blip>
          <a:srcRect/>
          <a:stretch/>
        </p:blipFill>
        <p:spPr>
          <a:xfrm>
            <a:off x="4025306" y="2117592"/>
            <a:ext cx="334383" cy="246183"/>
          </a:xfrm>
          <a:prstGeom prst="rect">
            <a:avLst/>
          </a:prstGeom>
          <a:noFill/>
          <a:ln>
            <a:noFill/>
          </a:ln>
        </p:spPr>
      </p:pic>
      <p:pic>
        <p:nvPicPr>
          <p:cNvPr id="2296" name="Google Shape;2296;p151" descr="clipped result image"/>
          <p:cNvPicPr preferRelativeResize="0"/>
          <p:nvPr/>
        </p:nvPicPr>
        <p:blipFill rotWithShape="1">
          <a:blip r:embed="rId4">
            <a:alphaModFix/>
          </a:blip>
          <a:srcRect/>
          <a:stretch/>
        </p:blipFill>
        <p:spPr>
          <a:xfrm>
            <a:off x="5312144" y="3203017"/>
            <a:ext cx="334383" cy="246183"/>
          </a:xfrm>
          <a:prstGeom prst="rect">
            <a:avLst/>
          </a:prstGeom>
          <a:noFill/>
          <a:ln>
            <a:noFill/>
          </a:ln>
        </p:spPr>
      </p:pic>
      <p:pic>
        <p:nvPicPr>
          <p:cNvPr id="2297" name="Google Shape;2297;p151" descr="clipped result image"/>
          <p:cNvPicPr preferRelativeResize="0"/>
          <p:nvPr/>
        </p:nvPicPr>
        <p:blipFill rotWithShape="1">
          <a:blip r:embed="rId4">
            <a:alphaModFix/>
          </a:blip>
          <a:srcRect/>
          <a:stretch/>
        </p:blipFill>
        <p:spPr>
          <a:xfrm>
            <a:off x="5378819" y="3203017"/>
            <a:ext cx="334383" cy="246183"/>
          </a:xfrm>
          <a:prstGeom prst="rect">
            <a:avLst/>
          </a:prstGeom>
          <a:noFill/>
          <a:ln>
            <a:noFill/>
          </a:ln>
        </p:spPr>
      </p:pic>
      <p:pic>
        <p:nvPicPr>
          <p:cNvPr id="2298" name="Google Shape;2298;p151" descr="clipped result image"/>
          <p:cNvPicPr preferRelativeResize="0"/>
          <p:nvPr/>
        </p:nvPicPr>
        <p:blipFill rotWithShape="1">
          <a:blip r:embed="rId4">
            <a:alphaModFix/>
          </a:blip>
          <a:srcRect/>
          <a:stretch/>
        </p:blipFill>
        <p:spPr>
          <a:xfrm>
            <a:off x="5560794" y="3449192"/>
            <a:ext cx="334383" cy="246183"/>
          </a:xfrm>
          <a:prstGeom prst="rect">
            <a:avLst/>
          </a:prstGeom>
          <a:noFill/>
          <a:ln>
            <a:noFill/>
          </a:ln>
        </p:spPr>
      </p:pic>
      <p:pic>
        <p:nvPicPr>
          <p:cNvPr id="2299" name="Google Shape;2299;p151" descr="clipped result image"/>
          <p:cNvPicPr preferRelativeResize="0"/>
          <p:nvPr/>
        </p:nvPicPr>
        <p:blipFill rotWithShape="1">
          <a:blip r:embed="rId4">
            <a:alphaModFix/>
          </a:blip>
          <a:srcRect/>
          <a:stretch/>
        </p:blipFill>
        <p:spPr>
          <a:xfrm>
            <a:off x="5427444" y="3449192"/>
            <a:ext cx="334383" cy="246183"/>
          </a:xfrm>
          <a:prstGeom prst="rect">
            <a:avLst/>
          </a:prstGeom>
          <a:noFill/>
          <a:ln>
            <a:noFill/>
          </a:ln>
        </p:spPr>
      </p:pic>
      <p:pic>
        <p:nvPicPr>
          <p:cNvPr id="2300" name="Google Shape;2300;p151" descr="clipped result image"/>
          <p:cNvPicPr preferRelativeResize="0"/>
          <p:nvPr/>
        </p:nvPicPr>
        <p:blipFill rotWithShape="1">
          <a:blip r:embed="rId4">
            <a:alphaModFix/>
          </a:blip>
          <a:srcRect/>
          <a:stretch/>
        </p:blipFill>
        <p:spPr>
          <a:xfrm>
            <a:off x="5646519" y="3353942"/>
            <a:ext cx="334383" cy="246183"/>
          </a:xfrm>
          <a:prstGeom prst="rect">
            <a:avLst/>
          </a:prstGeom>
          <a:noFill/>
          <a:ln>
            <a:noFill/>
          </a:ln>
        </p:spPr>
      </p:pic>
      <p:pic>
        <p:nvPicPr>
          <p:cNvPr id="2301" name="Google Shape;2301;p151" descr="clipped result image"/>
          <p:cNvPicPr preferRelativeResize="0"/>
          <p:nvPr/>
        </p:nvPicPr>
        <p:blipFill rotWithShape="1">
          <a:blip r:embed="rId4">
            <a:alphaModFix/>
          </a:blip>
          <a:srcRect/>
          <a:stretch/>
        </p:blipFill>
        <p:spPr>
          <a:xfrm>
            <a:off x="5312144" y="3353942"/>
            <a:ext cx="334383" cy="246183"/>
          </a:xfrm>
          <a:prstGeom prst="rect">
            <a:avLst/>
          </a:prstGeom>
          <a:noFill/>
          <a:ln>
            <a:noFill/>
          </a:ln>
        </p:spPr>
      </p:pic>
      <p:pic>
        <p:nvPicPr>
          <p:cNvPr id="2302" name="Google Shape;2302;p151" descr="clipped result image"/>
          <p:cNvPicPr preferRelativeResize="0"/>
          <p:nvPr/>
        </p:nvPicPr>
        <p:blipFill rotWithShape="1">
          <a:blip r:embed="rId4">
            <a:alphaModFix/>
          </a:blip>
          <a:srcRect/>
          <a:stretch/>
        </p:blipFill>
        <p:spPr>
          <a:xfrm>
            <a:off x="5560794" y="3296792"/>
            <a:ext cx="334383" cy="246183"/>
          </a:xfrm>
          <a:prstGeom prst="rect">
            <a:avLst/>
          </a:prstGeom>
          <a:noFill/>
          <a:ln>
            <a:noFill/>
          </a:ln>
        </p:spPr>
      </p:pic>
      <p:pic>
        <p:nvPicPr>
          <p:cNvPr id="2303" name="Google Shape;2303;p151" descr="clipped result image"/>
          <p:cNvPicPr preferRelativeResize="0"/>
          <p:nvPr/>
        </p:nvPicPr>
        <p:blipFill rotWithShape="1">
          <a:blip r:embed="rId4">
            <a:alphaModFix/>
          </a:blip>
          <a:srcRect/>
          <a:stretch/>
        </p:blipFill>
        <p:spPr>
          <a:xfrm>
            <a:off x="3755131" y="1997767"/>
            <a:ext cx="334383" cy="246183"/>
          </a:xfrm>
          <a:prstGeom prst="rect">
            <a:avLst/>
          </a:prstGeom>
          <a:noFill/>
          <a:ln>
            <a:noFill/>
          </a:ln>
        </p:spPr>
      </p:pic>
      <p:pic>
        <p:nvPicPr>
          <p:cNvPr id="2304" name="Google Shape;2304;p151" descr="clipped result image"/>
          <p:cNvPicPr preferRelativeResize="0"/>
          <p:nvPr/>
        </p:nvPicPr>
        <p:blipFill rotWithShape="1">
          <a:blip r:embed="rId4">
            <a:alphaModFix/>
          </a:blip>
          <a:srcRect/>
          <a:stretch/>
        </p:blipFill>
        <p:spPr>
          <a:xfrm>
            <a:off x="4159669" y="2188267"/>
            <a:ext cx="334383" cy="246183"/>
          </a:xfrm>
          <a:prstGeom prst="rect">
            <a:avLst/>
          </a:prstGeom>
          <a:noFill/>
          <a:ln>
            <a:noFill/>
          </a:ln>
        </p:spPr>
      </p:pic>
      <p:pic>
        <p:nvPicPr>
          <p:cNvPr id="2305" name="Google Shape;2305;p151" descr="clipped result image"/>
          <p:cNvPicPr preferRelativeResize="0"/>
          <p:nvPr/>
        </p:nvPicPr>
        <p:blipFill rotWithShape="1">
          <a:blip r:embed="rId4">
            <a:alphaModFix/>
          </a:blip>
          <a:srcRect/>
          <a:stretch/>
        </p:blipFill>
        <p:spPr>
          <a:xfrm>
            <a:off x="4425031" y="2251267"/>
            <a:ext cx="334383" cy="246183"/>
          </a:xfrm>
          <a:prstGeom prst="rect">
            <a:avLst/>
          </a:prstGeom>
          <a:noFill/>
          <a:ln>
            <a:noFill/>
          </a:ln>
        </p:spPr>
      </p:pic>
      <p:pic>
        <p:nvPicPr>
          <p:cNvPr id="2306" name="Google Shape;2306;p151" descr="clipped result image"/>
          <p:cNvPicPr preferRelativeResize="0"/>
          <p:nvPr/>
        </p:nvPicPr>
        <p:blipFill rotWithShape="1">
          <a:blip r:embed="rId4">
            <a:alphaModFix/>
          </a:blip>
          <a:srcRect/>
          <a:stretch/>
        </p:blipFill>
        <p:spPr>
          <a:xfrm>
            <a:off x="4892044" y="2609942"/>
            <a:ext cx="334383" cy="246183"/>
          </a:xfrm>
          <a:prstGeom prst="rect">
            <a:avLst/>
          </a:prstGeom>
          <a:noFill/>
          <a:ln>
            <a:noFill/>
          </a:ln>
        </p:spPr>
      </p:pic>
      <p:pic>
        <p:nvPicPr>
          <p:cNvPr id="2307" name="Google Shape;2307;p151" descr="clipped result image"/>
          <p:cNvPicPr preferRelativeResize="0"/>
          <p:nvPr/>
        </p:nvPicPr>
        <p:blipFill rotWithShape="1">
          <a:blip r:embed="rId4">
            <a:alphaModFix/>
          </a:blip>
          <a:srcRect/>
          <a:stretch/>
        </p:blipFill>
        <p:spPr>
          <a:xfrm>
            <a:off x="5044431" y="2906480"/>
            <a:ext cx="334383" cy="246183"/>
          </a:xfrm>
          <a:prstGeom prst="rect">
            <a:avLst/>
          </a:prstGeom>
          <a:noFill/>
          <a:ln>
            <a:noFill/>
          </a:ln>
        </p:spPr>
      </p:pic>
      <p:pic>
        <p:nvPicPr>
          <p:cNvPr id="2308" name="Google Shape;2308;p151" descr="clipped result image"/>
          <p:cNvPicPr preferRelativeResize="0"/>
          <p:nvPr/>
        </p:nvPicPr>
        <p:blipFill rotWithShape="1">
          <a:blip r:embed="rId4">
            <a:alphaModFix/>
          </a:blip>
          <a:srcRect/>
          <a:stretch/>
        </p:blipFill>
        <p:spPr>
          <a:xfrm>
            <a:off x="5044431" y="3107767"/>
            <a:ext cx="334383" cy="246183"/>
          </a:xfrm>
          <a:prstGeom prst="rect">
            <a:avLst/>
          </a:prstGeom>
          <a:noFill/>
          <a:ln>
            <a:noFill/>
          </a:ln>
        </p:spPr>
      </p:pic>
      <p:pic>
        <p:nvPicPr>
          <p:cNvPr id="2309" name="Google Shape;2309;p151" descr="clipped result image"/>
          <p:cNvPicPr preferRelativeResize="0"/>
          <p:nvPr/>
        </p:nvPicPr>
        <p:blipFill rotWithShape="1">
          <a:blip r:embed="rId4">
            <a:alphaModFix/>
          </a:blip>
          <a:srcRect/>
          <a:stretch/>
        </p:blipFill>
        <p:spPr>
          <a:xfrm>
            <a:off x="5159144" y="3303742"/>
            <a:ext cx="334383" cy="246183"/>
          </a:xfrm>
          <a:prstGeom prst="rect">
            <a:avLst/>
          </a:prstGeom>
          <a:noFill/>
          <a:ln>
            <a:noFill/>
          </a:ln>
        </p:spPr>
      </p:pic>
      <p:pic>
        <p:nvPicPr>
          <p:cNvPr id="2310" name="Google Shape;2310;p151" descr="clipped result image"/>
          <p:cNvPicPr preferRelativeResize="0"/>
          <p:nvPr/>
        </p:nvPicPr>
        <p:blipFill rotWithShape="1">
          <a:blip r:embed="rId4">
            <a:alphaModFix/>
          </a:blip>
          <a:srcRect/>
          <a:stretch/>
        </p:blipFill>
        <p:spPr>
          <a:xfrm>
            <a:off x="5226419" y="3107767"/>
            <a:ext cx="334383" cy="246183"/>
          </a:xfrm>
          <a:prstGeom prst="rect">
            <a:avLst/>
          </a:prstGeom>
          <a:noFill/>
          <a:ln>
            <a:noFill/>
          </a:ln>
        </p:spPr>
      </p:pic>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pic>
        <p:nvPicPr>
          <p:cNvPr id="2315" name="Google Shape;2315;p152"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316" name="Google Shape;2316;p152" descr="clipped result image"/>
          <p:cNvPicPr preferRelativeResize="0"/>
          <p:nvPr/>
        </p:nvPicPr>
        <p:blipFill rotWithShape="1">
          <a:blip r:embed="rId4">
            <a:alphaModFix/>
          </a:blip>
          <a:srcRect/>
          <a:stretch/>
        </p:blipFill>
        <p:spPr>
          <a:xfrm>
            <a:off x="5312144" y="3008930"/>
            <a:ext cx="334383" cy="246183"/>
          </a:xfrm>
          <a:prstGeom prst="rect">
            <a:avLst/>
          </a:prstGeom>
          <a:noFill/>
          <a:ln>
            <a:noFill/>
          </a:ln>
        </p:spPr>
      </p:pic>
      <p:sp>
        <p:nvSpPr>
          <p:cNvPr id="2317" name="Google Shape;2317;p152"/>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318" name="Google Shape;2318;p152"/>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319" name="Google Shape;2319;p152" descr="clipped result image"/>
          <p:cNvPicPr preferRelativeResize="0"/>
          <p:nvPr/>
        </p:nvPicPr>
        <p:blipFill rotWithShape="1">
          <a:blip r:embed="rId4">
            <a:alphaModFix/>
          </a:blip>
          <a:srcRect/>
          <a:stretch/>
        </p:blipFill>
        <p:spPr>
          <a:xfrm>
            <a:off x="4646456" y="2448655"/>
            <a:ext cx="334383" cy="246183"/>
          </a:xfrm>
          <a:prstGeom prst="rect">
            <a:avLst/>
          </a:prstGeom>
          <a:noFill/>
          <a:ln>
            <a:noFill/>
          </a:ln>
        </p:spPr>
      </p:pic>
      <p:pic>
        <p:nvPicPr>
          <p:cNvPr id="2320" name="Google Shape;2320;p152"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321" name="Google Shape;2321;p152"/>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322" name="Google Shape;2322;p152" descr="clipped result image"/>
          <p:cNvPicPr preferRelativeResize="0"/>
          <p:nvPr/>
        </p:nvPicPr>
        <p:blipFill rotWithShape="1">
          <a:blip r:embed="rId4">
            <a:alphaModFix/>
          </a:blip>
          <a:srcRect/>
          <a:stretch/>
        </p:blipFill>
        <p:spPr>
          <a:xfrm>
            <a:off x="5093056" y="2791242"/>
            <a:ext cx="334383" cy="246183"/>
          </a:xfrm>
          <a:prstGeom prst="rect">
            <a:avLst/>
          </a:prstGeom>
          <a:noFill/>
          <a:ln>
            <a:noFill/>
          </a:ln>
        </p:spPr>
      </p:pic>
      <p:pic>
        <p:nvPicPr>
          <p:cNvPr id="2323" name="Google Shape;2323;p152" descr="clipped result image"/>
          <p:cNvPicPr preferRelativeResize="0"/>
          <p:nvPr/>
        </p:nvPicPr>
        <p:blipFill rotWithShape="1">
          <a:blip r:embed="rId4">
            <a:alphaModFix/>
          </a:blip>
          <a:srcRect/>
          <a:stretch/>
        </p:blipFill>
        <p:spPr>
          <a:xfrm>
            <a:off x="4404806" y="2320142"/>
            <a:ext cx="334383" cy="246183"/>
          </a:xfrm>
          <a:prstGeom prst="rect">
            <a:avLst/>
          </a:prstGeom>
          <a:noFill/>
          <a:ln>
            <a:noFill/>
          </a:ln>
        </p:spPr>
      </p:pic>
      <p:pic>
        <p:nvPicPr>
          <p:cNvPr id="2324" name="Google Shape;2324;p152" descr="clipped result image"/>
          <p:cNvPicPr preferRelativeResize="0"/>
          <p:nvPr/>
        </p:nvPicPr>
        <p:blipFill rotWithShape="1">
          <a:blip r:embed="rId4">
            <a:alphaModFix/>
          </a:blip>
          <a:srcRect/>
          <a:stretch/>
        </p:blipFill>
        <p:spPr>
          <a:xfrm>
            <a:off x="4920006" y="2545067"/>
            <a:ext cx="334383" cy="246183"/>
          </a:xfrm>
          <a:prstGeom prst="rect">
            <a:avLst/>
          </a:prstGeom>
          <a:noFill/>
          <a:ln>
            <a:noFill/>
          </a:ln>
        </p:spPr>
      </p:pic>
      <p:pic>
        <p:nvPicPr>
          <p:cNvPr id="2325" name="Google Shape;2325;p152" descr="clipped result image"/>
          <p:cNvPicPr preferRelativeResize="0"/>
          <p:nvPr/>
        </p:nvPicPr>
        <p:blipFill rotWithShape="1">
          <a:blip r:embed="rId4">
            <a:alphaModFix/>
          </a:blip>
          <a:srcRect/>
          <a:stretch/>
        </p:blipFill>
        <p:spPr>
          <a:xfrm>
            <a:off x="4159681" y="2117592"/>
            <a:ext cx="334383" cy="246183"/>
          </a:xfrm>
          <a:prstGeom prst="rect">
            <a:avLst/>
          </a:prstGeom>
          <a:noFill/>
          <a:ln>
            <a:noFill/>
          </a:ln>
        </p:spPr>
      </p:pic>
      <p:pic>
        <p:nvPicPr>
          <p:cNvPr id="2326" name="Google Shape;2326;p152" descr="clipped result image"/>
          <p:cNvPicPr preferRelativeResize="0"/>
          <p:nvPr/>
        </p:nvPicPr>
        <p:blipFill rotWithShape="1">
          <a:blip r:embed="rId4">
            <a:alphaModFix/>
          </a:blip>
          <a:srcRect/>
          <a:stretch/>
        </p:blipFill>
        <p:spPr>
          <a:xfrm>
            <a:off x="5312144" y="3203017"/>
            <a:ext cx="334383" cy="246183"/>
          </a:xfrm>
          <a:prstGeom prst="rect">
            <a:avLst/>
          </a:prstGeom>
          <a:noFill/>
          <a:ln>
            <a:noFill/>
          </a:ln>
        </p:spPr>
      </p:pic>
      <p:pic>
        <p:nvPicPr>
          <p:cNvPr id="2327" name="Google Shape;2327;p152" descr="clipped result image"/>
          <p:cNvPicPr preferRelativeResize="0"/>
          <p:nvPr/>
        </p:nvPicPr>
        <p:blipFill rotWithShape="1">
          <a:blip r:embed="rId4">
            <a:alphaModFix/>
          </a:blip>
          <a:srcRect/>
          <a:stretch/>
        </p:blipFill>
        <p:spPr>
          <a:xfrm>
            <a:off x="5378819" y="3203017"/>
            <a:ext cx="334383" cy="246183"/>
          </a:xfrm>
          <a:prstGeom prst="rect">
            <a:avLst/>
          </a:prstGeom>
          <a:noFill/>
          <a:ln>
            <a:noFill/>
          </a:ln>
        </p:spPr>
      </p:pic>
      <p:pic>
        <p:nvPicPr>
          <p:cNvPr id="2328" name="Google Shape;2328;p152" descr="clipped result image"/>
          <p:cNvPicPr preferRelativeResize="0"/>
          <p:nvPr/>
        </p:nvPicPr>
        <p:blipFill rotWithShape="1">
          <a:blip r:embed="rId4">
            <a:alphaModFix/>
          </a:blip>
          <a:srcRect/>
          <a:stretch/>
        </p:blipFill>
        <p:spPr>
          <a:xfrm>
            <a:off x="5560794" y="3449192"/>
            <a:ext cx="334383" cy="246183"/>
          </a:xfrm>
          <a:prstGeom prst="rect">
            <a:avLst/>
          </a:prstGeom>
          <a:noFill/>
          <a:ln>
            <a:noFill/>
          </a:ln>
        </p:spPr>
      </p:pic>
      <p:pic>
        <p:nvPicPr>
          <p:cNvPr id="2329" name="Google Shape;2329;p152" descr="clipped result image"/>
          <p:cNvPicPr preferRelativeResize="0"/>
          <p:nvPr/>
        </p:nvPicPr>
        <p:blipFill rotWithShape="1">
          <a:blip r:embed="rId4">
            <a:alphaModFix/>
          </a:blip>
          <a:srcRect/>
          <a:stretch/>
        </p:blipFill>
        <p:spPr>
          <a:xfrm>
            <a:off x="5427444" y="3449192"/>
            <a:ext cx="334383" cy="246183"/>
          </a:xfrm>
          <a:prstGeom prst="rect">
            <a:avLst/>
          </a:prstGeom>
          <a:noFill/>
          <a:ln>
            <a:noFill/>
          </a:ln>
        </p:spPr>
      </p:pic>
      <p:pic>
        <p:nvPicPr>
          <p:cNvPr id="2330" name="Google Shape;2330;p152" descr="clipped result image"/>
          <p:cNvPicPr preferRelativeResize="0"/>
          <p:nvPr/>
        </p:nvPicPr>
        <p:blipFill rotWithShape="1">
          <a:blip r:embed="rId4">
            <a:alphaModFix/>
          </a:blip>
          <a:srcRect/>
          <a:stretch/>
        </p:blipFill>
        <p:spPr>
          <a:xfrm>
            <a:off x="5646519" y="3353942"/>
            <a:ext cx="334383" cy="246183"/>
          </a:xfrm>
          <a:prstGeom prst="rect">
            <a:avLst/>
          </a:prstGeom>
          <a:noFill/>
          <a:ln>
            <a:noFill/>
          </a:ln>
        </p:spPr>
      </p:pic>
      <p:pic>
        <p:nvPicPr>
          <p:cNvPr id="2331" name="Google Shape;2331;p152" descr="clipped result image"/>
          <p:cNvPicPr preferRelativeResize="0"/>
          <p:nvPr/>
        </p:nvPicPr>
        <p:blipFill rotWithShape="1">
          <a:blip r:embed="rId4">
            <a:alphaModFix/>
          </a:blip>
          <a:srcRect/>
          <a:stretch/>
        </p:blipFill>
        <p:spPr>
          <a:xfrm>
            <a:off x="5312144" y="3353942"/>
            <a:ext cx="334383" cy="246183"/>
          </a:xfrm>
          <a:prstGeom prst="rect">
            <a:avLst/>
          </a:prstGeom>
          <a:noFill/>
          <a:ln>
            <a:noFill/>
          </a:ln>
        </p:spPr>
      </p:pic>
      <p:pic>
        <p:nvPicPr>
          <p:cNvPr id="2332" name="Google Shape;2332;p152" descr="clipped result image"/>
          <p:cNvPicPr preferRelativeResize="0"/>
          <p:nvPr/>
        </p:nvPicPr>
        <p:blipFill rotWithShape="1">
          <a:blip r:embed="rId4">
            <a:alphaModFix/>
          </a:blip>
          <a:srcRect/>
          <a:stretch/>
        </p:blipFill>
        <p:spPr>
          <a:xfrm>
            <a:off x="5560794" y="3296792"/>
            <a:ext cx="334383" cy="246183"/>
          </a:xfrm>
          <a:prstGeom prst="rect">
            <a:avLst/>
          </a:prstGeom>
          <a:noFill/>
          <a:ln>
            <a:noFill/>
          </a:ln>
        </p:spPr>
      </p:pic>
      <p:pic>
        <p:nvPicPr>
          <p:cNvPr id="2333" name="Google Shape;2333;p152" descr="clipped result image"/>
          <p:cNvPicPr preferRelativeResize="0"/>
          <p:nvPr/>
        </p:nvPicPr>
        <p:blipFill rotWithShape="1">
          <a:blip r:embed="rId4">
            <a:alphaModFix/>
          </a:blip>
          <a:srcRect/>
          <a:stretch/>
        </p:blipFill>
        <p:spPr>
          <a:xfrm>
            <a:off x="3898006" y="2073967"/>
            <a:ext cx="334383" cy="246183"/>
          </a:xfrm>
          <a:prstGeom prst="rect">
            <a:avLst/>
          </a:prstGeom>
          <a:noFill/>
          <a:ln>
            <a:noFill/>
          </a:ln>
        </p:spPr>
      </p:pic>
      <p:pic>
        <p:nvPicPr>
          <p:cNvPr id="2334" name="Google Shape;2334;p152" descr="clipped result image"/>
          <p:cNvPicPr preferRelativeResize="0"/>
          <p:nvPr/>
        </p:nvPicPr>
        <p:blipFill rotWithShape="1">
          <a:blip r:embed="rId4">
            <a:alphaModFix/>
          </a:blip>
          <a:srcRect/>
          <a:stretch/>
        </p:blipFill>
        <p:spPr>
          <a:xfrm>
            <a:off x="5044431" y="3107767"/>
            <a:ext cx="334383" cy="246183"/>
          </a:xfrm>
          <a:prstGeom prst="rect">
            <a:avLst/>
          </a:prstGeom>
          <a:noFill/>
          <a:ln>
            <a:noFill/>
          </a:ln>
        </p:spPr>
      </p:pic>
      <p:pic>
        <p:nvPicPr>
          <p:cNvPr id="2335" name="Google Shape;2335;p152" descr="clipped result image"/>
          <p:cNvPicPr preferRelativeResize="0"/>
          <p:nvPr/>
        </p:nvPicPr>
        <p:blipFill rotWithShape="1">
          <a:blip r:embed="rId4">
            <a:alphaModFix/>
          </a:blip>
          <a:srcRect/>
          <a:stretch/>
        </p:blipFill>
        <p:spPr>
          <a:xfrm>
            <a:off x="5159144" y="3303742"/>
            <a:ext cx="334383" cy="246183"/>
          </a:xfrm>
          <a:prstGeom prst="rect">
            <a:avLst/>
          </a:prstGeom>
          <a:noFill/>
          <a:ln>
            <a:noFill/>
          </a:ln>
        </p:spPr>
      </p:pic>
      <p:pic>
        <p:nvPicPr>
          <p:cNvPr id="2336" name="Google Shape;2336;p152" descr="clipped result image"/>
          <p:cNvPicPr preferRelativeResize="0"/>
          <p:nvPr/>
        </p:nvPicPr>
        <p:blipFill rotWithShape="1">
          <a:blip r:embed="rId4">
            <a:alphaModFix/>
          </a:blip>
          <a:srcRect/>
          <a:stretch/>
        </p:blipFill>
        <p:spPr>
          <a:xfrm>
            <a:off x="5226419" y="3107767"/>
            <a:ext cx="334383" cy="246183"/>
          </a:xfrm>
          <a:prstGeom prst="rect">
            <a:avLst/>
          </a:prstGeom>
          <a:noFill/>
          <a:ln>
            <a:noFill/>
          </a:ln>
        </p:spPr>
      </p:pic>
      <p:pic>
        <p:nvPicPr>
          <p:cNvPr id="2337" name="Google Shape;2337;p152" descr="clipped result image"/>
          <p:cNvPicPr preferRelativeResize="0"/>
          <p:nvPr/>
        </p:nvPicPr>
        <p:blipFill rotWithShape="1">
          <a:blip r:embed="rId4">
            <a:alphaModFix/>
          </a:blip>
          <a:srcRect/>
          <a:stretch/>
        </p:blipFill>
        <p:spPr>
          <a:xfrm>
            <a:off x="5464544" y="3161330"/>
            <a:ext cx="334383" cy="246183"/>
          </a:xfrm>
          <a:prstGeom prst="rect">
            <a:avLst/>
          </a:prstGeom>
          <a:noFill/>
          <a:ln>
            <a:noFill/>
          </a:ln>
        </p:spPr>
      </p:pic>
      <p:pic>
        <p:nvPicPr>
          <p:cNvPr id="2338" name="Google Shape;2338;p152" descr="clipped result image"/>
          <p:cNvPicPr preferRelativeResize="0"/>
          <p:nvPr/>
        </p:nvPicPr>
        <p:blipFill rotWithShape="1">
          <a:blip r:embed="rId4">
            <a:alphaModFix/>
          </a:blip>
          <a:srcRect/>
          <a:stretch/>
        </p:blipFill>
        <p:spPr>
          <a:xfrm>
            <a:off x="5616944" y="3313730"/>
            <a:ext cx="334383" cy="246183"/>
          </a:xfrm>
          <a:prstGeom prst="rect">
            <a:avLst/>
          </a:prstGeom>
          <a:noFill/>
          <a:ln>
            <a:noFill/>
          </a:ln>
        </p:spPr>
      </p:pic>
      <p:pic>
        <p:nvPicPr>
          <p:cNvPr id="2339" name="Google Shape;2339;p152" descr="clipped result image"/>
          <p:cNvPicPr preferRelativeResize="0"/>
          <p:nvPr/>
        </p:nvPicPr>
        <p:blipFill rotWithShape="1">
          <a:blip r:embed="rId4">
            <a:alphaModFix/>
          </a:blip>
          <a:srcRect/>
          <a:stretch/>
        </p:blipFill>
        <p:spPr>
          <a:xfrm>
            <a:off x="4980844" y="2721067"/>
            <a:ext cx="334383" cy="246183"/>
          </a:xfrm>
          <a:prstGeom prst="rect">
            <a:avLst/>
          </a:prstGeom>
          <a:noFill/>
          <a:ln>
            <a:noFill/>
          </a:ln>
        </p:spPr>
      </p:pic>
      <p:pic>
        <p:nvPicPr>
          <p:cNvPr id="2340" name="Google Shape;2340;p152" descr="clipped result image"/>
          <p:cNvPicPr preferRelativeResize="0"/>
          <p:nvPr/>
        </p:nvPicPr>
        <p:blipFill rotWithShape="1">
          <a:blip r:embed="rId4">
            <a:alphaModFix/>
          </a:blip>
          <a:srcRect/>
          <a:stretch/>
        </p:blipFill>
        <p:spPr>
          <a:xfrm>
            <a:off x="5226419" y="3012405"/>
            <a:ext cx="334383" cy="246183"/>
          </a:xfrm>
          <a:prstGeom prst="rect">
            <a:avLst/>
          </a:prstGeom>
          <a:noFill/>
          <a:ln>
            <a:noFill/>
          </a:ln>
        </p:spPr>
      </p:pic>
      <p:pic>
        <p:nvPicPr>
          <p:cNvPr id="2341" name="Google Shape;2341;p152" descr="clipped result image"/>
          <p:cNvPicPr preferRelativeResize="0"/>
          <p:nvPr/>
        </p:nvPicPr>
        <p:blipFill rotWithShape="1">
          <a:blip r:embed="rId4">
            <a:alphaModFix/>
          </a:blip>
          <a:srcRect/>
          <a:stretch/>
        </p:blipFill>
        <p:spPr>
          <a:xfrm>
            <a:off x="4824769" y="2721067"/>
            <a:ext cx="334383" cy="246183"/>
          </a:xfrm>
          <a:prstGeom prst="rect">
            <a:avLst/>
          </a:prstGeom>
          <a:noFill/>
          <a:ln>
            <a:noFill/>
          </a:ln>
        </p:spPr>
      </p:pic>
      <p:pic>
        <p:nvPicPr>
          <p:cNvPr id="2342" name="Google Shape;2342;p152" descr="clipped result image"/>
          <p:cNvPicPr preferRelativeResize="0"/>
          <p:nvPr/>
        </p:nvPicPr>
        <p:blipFill rotWithShape="1">
          <a:blip r:embed="rId4">
            <a:alphaModFix/>
          </a:blip>
          <a:srcRect/>
          <a:stretch/>
        </p:blipFill>
        <p:spPr>
          <a:xfrm>
            <a:off x="4359644" y="2320142"/>
            <a:ext cx="334383" cy="246183"/>
          </a:xfrm>
          <a:prstGeom prst="rect">
            <a:avLst/>
          </a:prstGeom>
          <a:noFill/>
          <a:ln>
            <a:noFill/>
          </a:ln>
        </p:spPr>
      </p:pic>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Shape 2346"/>
        <p:cNvGrpSpPr/>
        <p:nvPr/>
      </p:nvGrpSpPr>
      <p:grpSpPr>
        <a:xfrm>
          <a:off x="0" y="0"/>
          <a:ext cx="0" cy="0"/>
          <a:chOff x="0" y="0"/>
          <a:chExt cx="0" cy="0"/>
        </a:xfrm>
      </p:grpSpPr>
      <p:pic>
        <p:nvPicPr>
          <p:cNvPr id="2347" name="Google Shape;2347;p153"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348" name="Google Shape;2348;p153" descr="clipped result image"/>
          <p:cNvPicPr preferRelativeResize="0"/>
          <p:nvPr/>
        </p:nvPicPr>
        <p:blipFill rotWithShape="1">
          <a:blip r:embed="rId4">
            <a:alphaModFix/>
          </a:blip>
          <a:srcRect/>
          <a:stretch/>
        </p:blipFill>
        <p:spPr>
          <a:xfrm>
            <a:off x="5427444" y="3107755"/>
            <a:ext cx="334383" cy="246183"/>
          </a:xfrm>
          <a:prstGeom prst="rect">
            <a:avLst/>
          </a:prstGeom>
          <a:noFill/>
          <a:ln>
            <a:noFill/>
          </a:ln>
        </p:spPr>
      </p:pic>
      <p:sp>
        <p:nvSpPr>
          <p:cNvPr id="2349" name="Google Shape;2349;p153"/>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350" name="Google Shape;2350;p153"/>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351" name="Google Shape;2351;p153" descr="clipped result image"/>
          <p:cNvPicPr preferRelativeResize="0"/>
          <p:nvPr/>
        </p:nvPicPr>
        <p:blipFill rotWithShape="1">
          <a:blip r:embed="rId4">
            <a:alphaModFix/>
          </a:blip>
          <a:srcRect/>
          <a:stretch/>
        </p:blipFill>
        <p:spPr>
          <a:xfrm>
            <a:off x="4865531" y="2566330"/>
            <a:ext cx="334383" cy="246183"/>
          </a:xfrm>
          <a:prstGeom prst="rect">
            <a:avLst/>
          </a:prstGeom>
          <a:noFill/>
          <a:ln>
            <a:noFill/>
          </a:ln>
        </p:spPr>
      </p:pic>
      <p:pic>
        <p:nvPicPr>
          <p:cNvPr id="2352" name="Google Shape;2352;p153"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353" name="Google Shape;2353;p153"/>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354" name="Google Shape;2354;p153" descr="clipped result image"/>
          <p:cNvPicPr preferRelativeResize="0"/>
          <p:nvPr/>
        </p:nvPicPr>
        <p:blipFill rotWithShape="1">
          <a:blip r:embed="rId4">
            <a:alphaModFix/>
          </a:blip>
          <a:srcRect/>
          <a:stretch/>
        </p:blipFill>
        <p:spPr>
          <a:xfrm>
            <a:off x="5254406" y="2949505"/>
            <a:ext cx="334383" cy="246183"/>
          </a:xfrm>
          <a:prstGeom prst="rect">
            <a:avLst/>
          </a:prstGeom>
          <a:noFill/>
          <a:ln>
            <a:noFill/>
          </a:ln>
        </p:spPr>
      </p:pic>
      <p:pic>
        <p:nvPicPr>
          <p:cNvPr id="2355" name="Google Shape;2355;p153" descr="clipped result image"/>
          <p:cNvPicPr preferRelativeResize="0"/>
          <p:nvPr/>
        </p:nvPicPr>
        <p:blipFill rotWithShape="1">
          <a:blip r:embed="rId4">
            <a:alphaModFix/>
          </a:blip>
          <a:srcRect/>
          <a:stretch/>
        </p:blipFill>
        <p:spPr>
          <a:xfrm>
            <a:off x="4671506" y="2363767"/>
            <a:ext cx="334383" cy="246183"/>
          </a:xfrm>
          <a:prstGeom prst="rect">
            <a:avLst/>
          </a:prstGeom>
          <a:noFill/>
          <a:ln>
            <a:noFill/>
          </a:ln>
        </p:spPr>
      </p:pic>
      <p:pic>
        <p:nvPicPr>
          <p:cNvPr id="2356" name="Google Shape;2356;p153" descr="clipped result image"/>
          <p:cNvPicPr preferRelativeResize="0"/>
          <p:nvPr/>
        </p:nvPicPr>
        <p:blipFill rotWithShape="1">
          <a:blip r:embed="rId4">
            <a:alphaModFix/>
          </a:blip>
          <a:srcRect/>
          <a:stretch/>
        </p:blipFill>
        <p:spPr>
          <a:xfrm>
            <a:off x="5093056" y="2721067"/>
            <a:ext cx="334383" cy="246183"/>
          </a:xfrm>
          <a:prstGeom prst="rect">
            <a:avLst/>
          </a:prstGeom>
          <a:noFill/>
          <a:ln>
            <a:noFill/>
          </a:ln>
        </p:spPr>
      </p:pic>
      <p:pic>
        <p:nvPicPr>
          <p:cNvPr id="2357" name="Google Shape;2357;p153" descr="clipped result image"/>
          <p:cNvPicPr preferRelativeResize="0"/>
          <p:nvPr/>
        </p:nvPicPr>
        <p:blipFill rotWithShape="1">
          <a:blip r:embed="rId4">
            <a:alphaModFix/>
          </a:blip>
          <a:srcRect/>
          <a:stretch/>
        </p:blipFill>
        <p:spPr>
          <a:xfrm>
            <a:off x="4404806" y="2251267"/>
            <a:ext cx="334383" cy="246183"/>
          </a:xfrm>
          <a:prstGeom prst="rect">
            <a:avLst/>
          </a:prstGeom>
          <a:noFill/>
          <a:ln>
            <a:noFill/>
          </a:ln>
        </p:spPr>
      </p:pic>
      <p:pic>
        <p:nvPicPr>
          <p:cNvPr id="2358" name="Google Shape;2358;p153" descr="clipped result image"/>
          <p:cNvPicPr preferRelativeResize="0"/>
          <p:nvPr/>
        </p:nvPicPr>
        <p:blipFill rotWithShape="1">
          <a:blip r:embed="rId4">
            <a:alphaModFix/>
          </a:blip>
          <a:srcRect/>
          <a:stretch/>
        </p:blipFill>
        <p:spPr>
          <a:xfrm>
            <a:off x="5312144" y="3203017"/>
            <a:ext cx="334383" cy="246183"/>
          </a:xfrm>
          <a:prstGeom prst="rect">
            <a:avLst/>
          </a:prstGeom>
          <a:noFill/>
          <a:ln>
            <a:noFill/>
          </a:ln>
        </p:spPr>
      </p:pic>
      <p:pic>
        <p:nvPicPr>
          <p:cNvPr id="2359" name="Google Shape;2359;p153" descr="clipped result image"/>
          <p:cNvPicPr preferRelativeResize="0"/>
          <p:nvPr/>
        </p:nvPicPr>
        <p:blipFill rotWithShape="1">
          <a:blip r:embed="rId4">
            <a:alphaModFix/>
          </a:blip>
          <a:srcRect/>
          <a:stretch/>
        </p:blipFill>
        <p:spPr>
          <a:xfrm>
            <a:off x="5378819" y="3203017"/>
            <a:ext cx="334383" cy="246183"/>
          </a:xfrm>
          <a:prstGeom prst="rect">
            <a:avLst/>
          </a:prstGeom>
          <a:noFill/>
          <a:ln>
            <a:noFill/>
          </a:ln>
        </p:spPr>
      </p:pic>
      <p:pic>
        <p:nvPicPr>
          <p:cNvPr id="2360" name="Google Shape;2360;p153" descr="clipped result image"/>
          <p:cNvPicPr preferRelativeResize="0"/>
          <p:nvPr/>
        </p:nvPicPr>
        <p:blipFill rotWithShape="1">
          <a:blip r:embed="rId4">
            <a:alphaModFix/>
          </a:blip>
          <a:srcRect/>
          <a:stretch/>
        </p:blipFill>
        <p:spPr>
          <a:xfrm>
            <a:off x="5560794" y="3449192"/>
            <a:ext cx="334383" cy="246183"/>
          </a:xfrm>
          <a:prstGeom prst="rect">
            <a:avLst/>
          </a:prstGeom>
          <a:noFill/>
          <a:ln>
            <a:noFill/>
          </a:ln>
        </p:spPr>
      </p:pic>
      <p:pic>
        <p:nvPicPr>
          <p:cNvPr id="2361" name="Google Shape;2361;p153" descr="clipped result image"/>
          <p:cNvPicPr preferRelativeResize="0"/>
          <p:nvPr/>
        </p:nvPicPr>
        <p:blipFill rotWithShape="1">
          <a:blip r:embed="rId4">
            <a:alphaModFix/>
          </a:blip>
          <a:srcRect/>
          <a:stretch/>
        </p:blipFill>
        <p:spPr>
          <a:xfrm>
            <a:off x="5427444" y="3449192"/>
            <a:ext cx="334383" cy="246183"/>
          </a:xfrm>
          <a:prstGeom prst="rect">
            <a:avLst/>
          </a:prstGeom>
          <a:noFill/>
          <a:ln>
            <a:noFill/>
          </a:ln>
        </p:spPr>
      </p:pic>
      <p:pic>
        <p:nvPicPr>
          <p:cNvPr id="2362" name="Google Shape;2362;p153" descr="clipped result image"/>
          <p:cNvPicPr preferRelativeResize="0"/>
          <p:nvPr/>
        </p:nvPicPr>
        <p:blipFill rotWithShape="1">
          <a:blip r:embed="rId4">
            <a:alphaModFix/>
          </a:blip>
          <a:srcRect/>
          <a:stretch/>
        </p:blipFill>
        <p:spPr>
          <a:xfrm>
            <a:off x="5646519" y="3353942"/>
            <a:ext cx="334383" cy="246183"/>
          </a:xfrm>
          <a:prstGeom prst="rect">
            <a:avLst/>
          </a:prstGeom>
          <a:noFill/>
          <a:ln>
            <a:noFill/>
          </a:ln>
        </p:spPr>
      </p:pic>
      <p:pic>
        <p:nvPicPr>
          <p:cNvPr id="2363" name="Google Shape;2363;p153" descr="clipped result image"/>
          <p:cNvPicPr preferRelativeResize="0"/>
          <p:nvPr/>
        </p:nvPicPr>
        <p:blipFill rotWithShape="1">
          <a:blip r:embed="rId4">
            <a:alphaModFix/>
          </a:blip>
          <a:srcRect/>
          <a:stretch/>
        </p:blipFill>
        <p:spPr>
          <a:xfrm>
            <a:off x="5312144" y="3353942"/>
            <a:ext cx="334383" cy="246183"/>
          </a:xfrm>
          <a:prstGeom prst="rect">
            <a:avLst/>
          </a:prstGeom>
          <a:noFill/>
          <a:ln>
            <a:noFill/>
          </a:ln>
        </p:spPr>
      </p:pic>
      <p:pic>
        <p:nvPicPr>
          <p:cNvPr id="2364" name="Google Shape;2364;p153" descr="clipped result image"/>
          <p:cNvPicPr preferRelativeResize="0"/>
          <p:nvPr/>
        </p:nvPicPr>
        <p:blipFill rotWithShape="1">
          <a:blip r:embed="rId4">
            <a:alphaModFix/>
          </a:blip>
          <a:srcRect/>
          <a:stretch/>
        </p:blipFill>
        <p:spPr>
          <a:xfrm>
            <a:off x="5560794" y="3296792"/>
            <a:ext cx="334383" cy="246183"/>
          </a:xfrm>
          <a:prstGeom prst="rect">
            <a:avLst/>
          </a:prstGeom>
          <a:noFill/>
          <a:ln>
            <a:noFill/>
          </a:ln>
        </p:spPr>
      </p:pic>
      <p:pic>
        <p:nvPicPr>
          <p:cNvPr id="2365" name="Google Shape;2365;p153" descr="clipped result image"/>
          <p:cNvPicPr preferRelativeResize="0"/>
          <p:nvPr/>
        </p:nvPicPr>
        <p:blipFill rotWithShape="1">
          <a:blip r:embed="rId4">
            <a:alphaModFix/>
          </a:blip>
          <a:srcRect/>
          <a:stretch/>
        </p:blipFill>
        <p:spPr>
          <a:xfrm>
            <a:off x="4159681" y="2117592"/>
            <a:ext cx="334383" cy="246183"/>
          </a:xfrm>
          <a:prstGeom prst="rect">
            <a:avLst/>
          </a:prstGeom>
          <a:noFill/>
          <a:ln>
            <a:noFill/>
          </a:ln>
        </p:spPr>
      </p:pic>
      <p:pic>
        <p:nvPicPr>
          <p:cNvPr id="2366" name="Google Shape;2366;p153" descr="clipped result image"/>
          <p:cNvPicPr preferRelativeResize="0"/>
          <p:nvPr/>
        </p:nvPicPr>
        <p:blipFill rotWithShape="1">
          <a:blip r:embed="rId4">
            <a:alphaModFix/>
          </a:blip>
          <a:srcRect/>
          <a:stretch/>
        </p:blipFill>
        <p:spPr>
          <a:xfrm>
            <a:off x="5044431" y="3107767"/>
            <a:ext cx="334383" cy="246183"/>
          </a:xfrm>
          <a:prstGeom prst="rect">
            <a:avLst/>
          </a:prstGeom>
          <a:noFill/>
          <a:ln>
            <a:noFill/>
          </a:ln>
        </p:spPr>
      </p:pic>
      <p:pic>
        <p:nvPicPr>
          <p:cNvPr id="2367" name="Google Shape;2367;p153" descr="clipped result image"/>
          <p:cNvPicPr preferRelativeResize="0"/>
          <p:nvPr/>
        </p:nvPicPr>
        <p:blipFill rotWithShape="1">
          <a:blip r:embed="rId4">
            <a:alphaModFix/>
          </a:blip>
          <a:srcRect/>
          <a:stretch/>
        </p:blipFill>
        <p:spPr>
          <a:xfrm>
            <a:off x="5159144" y="3303742"/>
            <a:ext cx="334383" cy="246183"/>
          </a:xfrm>
          <a:prstGeom prst="rect">
            <a:avLst/>
          </a:prstGeom>
          <a:noFill/>
          <a:ln>
            <a:noFill/>
          </a:ln>
        </p:spPr>
      </p:pic>
      <p:pic>
        <p:nvPicPr>
          <p:cNvPr id="2368" name="Google Shape;2368;p153" descr="clipped result image"/>
          <p:cNvPicPr preferRelativeResize="0"/>
          <p:nvPr/>
        </p:nvPicPr>
        <p:blipFill rotWithShape="1">
          <a:blip r:embed="rId4">
            <a:alphaModFix/>
          </a:blip>
          <a:srcRect/>
          <a:stretch/>
        </p:blipFill>
        <p:spPr>
          <a:xfrm>
            <a:off x="5464544" y="3161330"/>
            <a:ext cx="334383" cy="246183"/>
          </a:xfrm>
          <a:prstGeom prst="rect">
            <a:avLst/>
          </a:prstGeom>
          <a:noFill/>
          <a:ln>
            <a:noFill/>
          </a:ln>
        </p:spPr>
      </p:pic>
      <p:pic>
        <p:nvPicPr>
          <p:cNvPr id="2369" name="Google Shape;2369;p153" descr="clipped result image"/>
          <p:cNvPicPr preferRelativeResize="0"/>
          <p:nvPr/>
        </p:nvPicPr>
        <p:blipFill rotWithShape="1">
          <a:blip r:embed="rId4">
            <a:alphaModFix/>
          </a:blip>
          <a:srcRect/>
          <a:stretch/>
        </p:blipFill>
        <p:spPr>
          <a:xfrm>
            <a:off x="5226419" y="3012405"/>
            <a:ext cx="334383" cy="246183"/>
          </a:xfrm>
          <a:prstGeom prst="rect">
            <a:avLst/>
          </a:prstGeom>
          <a:noFill/>
          <a:ln>
            <a:noFill/>
          </a:ln>
        </p:spPr>
      </p:pic>
      <p:pic>
        <p:nvPicPr>
          <p:cNvPr id="2370" name="Google Shape;2370;p153" descr="clipped result image"/>
          <p:cNvPicPr preferRelativeResize="0"/>
          <p:nvPr/>
        </p:nvPicPr>
        <p:blipFill rotWithShape="1">
          <a:blip r:embed="rId4">
            <a:alphaModFix/>
          </a:blip>
          <a:srcRect/>
          <a:stretch/>
        </p:blipFill>
        <p:spPr>
          <a:xfrm>
            <a:off x="5093056" y="2884680"/>
            <a:ext cx="334383" cy="246183"/>
          </a:xfrm>
          <a:prstGeom prst="rect">
            <a:avLst/>
          </a:prstGeom>
          <a:noFill/>
          <a:ln>
            <a:noFill/>
          </a:ln>
        </p:spPr>
      </p:pic>
      <p:pic>
        <p:nvPicPr>
          <p:cNvPr id="2371" name="Google Shape;2371;p153" descr="clipped result image"/>
          <p:cNvPicPr preferRelativeResize="0"/>
          <p:nvPr/>
        </p:nvPicPr>
        <p:blipFill rotWithShape="1">
          <a:blip r:embed="rId4">
            <a:alphaModFix/>
          </a:blip>
          <a:srcRect/>
          <a:stretch/>
        </p:blipFill>
        <p:spPr>
          <a:xfrm>
            <a:off x="5005894" y="2688080"/>
            <a:ext cx="334383" cy="246183"/>
          </a:xfrm>
          <a:prstGeom prst="rect">
            <a:avLst/>
          </a:prstGeom>
          <a:noFill/>
          <a:ln>
            <a:noFill/>
          </a:ln>
        </p:spPr>
      </p:pic>
      <p:pic>
        <p:nvPicPr>
          <p:cNvPr id="2372" name="Google Shape;2372;p153" descr="clipped result image"/>
          <p:cNvPicPr preferRelativeResize="0"/>
          <p:nvPr/>
        </p:nvPicPr>
        <p:blipFill rotWithShape="1">
          <a:blip r:embed="rId4">
            <a:alphaModFix/>
          </a:blip>
          <a:srcRect/>
          <a:stretch/>
        </p:blipFill>
        <p:spPr>
          <a:xfrm>
            <a:off x="5093056" y="3203017"/>
            <a:ext cx="334383" cy="246183"/>
          </a:xfrm>
          <a:prstGeom prst="rect">
            <a:avLst/>
          </a:prstGeom>
          <a:noFill/>
          <a:ln>
            <a:noFill/>
          </a:ln>
        </p:spPr>
      </p:pic>
      <p:pic>
        <p:nvPicPr>
          <p:cNvPr id="2373" name="Google Shape;2373;p153" descr="clipped result image"/>
          <p:cNvPicPr preferRelativeResize="0"/>
          <p:nvPr/>
        </p:nvPicPr>
        <p:blipFill rotWithShape="1">
          <a:blip r:embed="rId4">
            <a:alphaModFix/>
          </a:blip>
          <a:srcRect/>
          <a:stretch/>
        </p:blipFill>
        <p:spPr>
          <a:xfrm>
            <a:off x="5464544" y="3012405"/>
            <a:ext cx="334383" cy="246183"/>
          </a:xfrm>
          <a:prstGeom prst="rect">
            <a:avLst/>
          </a:prstGeom>
          <a:noFill/>
          <a:ln>
            <a:noFill/>
          </a:ln>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Shape 2377"/>
        <p:cNvGrpSpPr/>
        <p:nvPr/>
      </p:nvGrpSpPr>
      <p:grpSpPr>
        <a:xfrm>
          <a:off x="0" y="0"/>
          <a:ext cx="0" cy="0"/>
          <a:chOff x="0" y="0"/>
          <a:chExt cx="0" cy="0"/>
        </a:xfrm>
      </p:grpSpPr>
      <p:pic>
        <p:nvPicPr>
          <p:cNvPr id="2378" name="Google Shape;2378;p154"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379" name="Google Shape;2379;p154" descr="clipped result image"/>
          <p:cNvPicPr preferRelativeResize="0"/>
          <p:nvPr/>
        </p:nvPicPr>
        <p:blipFill rotWithShape="1">
          <a:blip r:embed="rId4">
            <a:alphaModFix/>
          </a:blip>
          <a:srcRect/>
          <a:stretch/>
        </p:blipFill>
        <p:spPr>
          <a:xfrm>
            <a:off x="5427444" y="3107755"/>
            <a:ext cx="334383" cy="246183"/>
          </a:xfrm>
          <a:prstGeom prst="rect">
            <a:avLst/>
          </a:prstGeom>
          <a:noFill/>
          <a:ln>
            <a:noFill/>
          </a:ln>
        </p:spPr>
      </p:pic>
      <p:sp>
        <p:nvSpPr>
          <p:cNvPr id="2380" name="Google Shape;2380;p154"/>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381" name="Google Shape;2381;p154"/>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382" name="Google Shape;2382;p154" descr="clipped result image"/>
          <p:cNvPicPr preferRelativeResize="0"/>
          <p:nvPr/>
        </p:nvPicPr>
        <p:blipFill rotWithShape="1">
          <a:blip r:embed="rId4">
            <a:alphaModFix/>
          </a:blip>
          <a:srcRect/>
          <a:stretch/>
        </p:blipFill>
        <p:spPr>
          <a:xfrm>
            <a:off x="5378819" y="2816305"/>
            <a:ext cx="334383" cy="246183"/>
          </a:xfrm>
          <a:prstGeom prst="rect">
            <a:avLst/>
          </a:prstGeom>
          <a:noFill/>
          <a:ln>
            <a:noFill/>
          </a:ln>
        </p:spPr>
      </p:pic>
      <p:pic>
        <p:nvPicPr>
          <p:cNvPr id="2383" name="Google Shape;2383;p154"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384" name="Google Shape;2384;p154"/>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385" name="Google Shape;2385;p154" descr="clipped result image"/>
          <p:cNvPicPr preferRelativeResize="0"/>
          <p:nvPr/>
        </p:nvPicPr>
        <p:blipFill rotWithShape="1">
          <a:blip r:embed="rId4">
            <a:alphaModFix/>
          </a:blip>
          <a:srcRect/>
          <a:stretch/>
        </p:blipFill>
        <p:spPr>
          <a:xfrm>
            <a:off x="5378819" y="3085130"/>
            <a:ext cx="334383" cy="246183"/>
          </a:xfrm>
          <a:prstGeom prst="rect">
            <a:avLst/>
          </a:prstGeom>
          <a:noFill/>
          <a:ln>
            <a:noFill/>
          </a:ln>
        </p:spPr>
      </p:pic>
      <p:pic>
        <p:nvPicPr>
          <p:cNvPr id="2386" name="Google Shape;2386;p154" descr="clipped result image"/>
          <p:cNvPicPr preferRelativeResize="0"/>
          <p:nvPr/>
        </p:nvPicPr>
        <p:blipFill rotWithShape="1">
          <a:blip r:embed="rId4">
            <a:alphaModFix/>
          </a:blip>
          <a:srcRect/>
          <a:stretch/>
        </p:blipFill>
        <p:spPr>
          <a:xfrm>
            <a:off x="5093056" y="2624955"/>
            <a:ext cx="334383" cy="246183"/>
          </a:xfrm>
          <a:prstGeom prst="rect">
            <a:avLst/>
          </a:prstGeom>
          <a:noFill/>
          <a:ln>
            <a:noFill/>
          </a:ln>
        </p:spPr>
      </p:pic>
      <p:pic>
        <p:nvPicPr>
          <p:cNvPr id="2387" name="Google Shape;2387;p154" descr="clipped result image"/>
          <p:cNvPicPr preferRelativeResize="0"/>
          <p:nvPr/>
        </p:nvPicPr>
        <p:blipFill rotWithShape="1">
          <a:blip r:embed="rId4">
            <a:alphaModFix/>
          </a:blip>
          <a:srcRect/>
          <a:stretch/>
        </p:blipFill>
        <p:spPr>
          <a:xfrm>
            <a:off x="5312131" y="2861567"/>
            <a:ext cx="334383" cy="246183"/>
          </a:xfrm>
          <a:prstGeom prst="rect">
            <a:avLst/>
          </a:prstGeom>
          <a:noFill/>
          <a:ln>
            <a:noFill/>
          </a:ln>
        </p:spPr>
      </p:pic>
      <p:pic>
        <p:nvPicPr>
          <p:cNvPr id="2388" name="Google Shape;2388;p154" descr="clipped result image"/>
          <p:cNvPicPr preferRelativeResize="0"/>
          <p:nvPr/>
        </p:nvPicPr>
        <p:blipFill rotWithShape="1">
          <a:blip r:embed="rId4">
            <a:alphaModFix/>
          </a:blip>
          <a:srcRect/>
          <a:stretch/>
        </p:blipFill>
        <p:spPr>
          <a:xfrm>
            <a:off x="4824756" y="2448655"/>
            <a:ext cx="334383" cy="246183"/>
          </a:xfrm>
          <a:prstGeom prst="rect">
            <a:avLst/>
          </a:prstGeom>
          <a:noFill/>
          <a:ln>
            <a:noFill/>
          </a:ln>
        </p:spPr>
      </p:pic>
      <p:pic>
        <p:nvPicPr>
          <p:cNvPr id="2389" name="Google Shape;2389;p154" descr="clipped result image"/>
          <p:cNvPicPr preferRelativeResize="0"/>
          <p:nvPr/>
        </p:nvPicPr>
        <p:blipFill rotWithShape="1">
          <a:blip r:embed="rId4">
            <a:alphaModFix/>
          </a:blip>
          <a:srcRect/>
          <a:stretch/>
        </p:blipFill>
        <p:spPr>
          <a:xfrm>
            <a:off x="5312144" y="3203017"/>
            <a:ext cx="334383" cy="246183"/>
          </a:xfrm>
          <a:prstGeom prst="rect">
            <a:avLst/>
          </a:prstGeom>
          <a:noFill/>
          <a:ln>
            <a:noFill/>
          </a:ln>
        </p:spPr>
      </p:pic>
      <p:pic>
        <p:nvPicPr>
          <p:cNvPr id="2390" name="Google Shape;2390;p154" descr="clipped result image"/>
          <p:cNvPicPr preferRelativeResize="0"/>
          <p:nvPr/>
        </p:nvPicPr>
        <p:blipFill rotWithShape="1">
          <a:blip r:embed="rId4">
            <a:alphaModFix/>
          </a:blip>
          <a:srcRect/>
          <a:stretch/>
        </p:blipFill>
        <p:spPr>
          <a:xfrm>
            <a:off x="5378819" y="3203017"/>
            <a:ext cx="334383" cy="246183"/>
          </a:xfrm>
          <a:prstGeom prst="rect">
            <a:avLst/>
          </a:prstGeom>
          <a:noFill/>
          <a:ln>
            <a:noFill/>
          </a:ln>
        </p:spPr>
      </p:pic>
      <p:pic>
        <p:nvPicPr>
          <p:cNvPr id="2391" name="Google Shape;2391;p154" descr="clipped result image"/>
          <p:cNvPicPr preferRelativeResize="0"/>
          <p:nvPr/>
        </p:nvPicPr>
        <p:blipFill rotWithShape="1">
          <a:blip r:embed="rId4">
            <a:alphaModFix/>
          </a:blip>
          <a:srcRect/>
          <a:stretch/>
        </p:blipFill>
        <p:spPr>
          <a:xfrm>
            <a:off x="5560794" y="3449192"/>
            <a:ext cx="334383" cy="246183"/>
          </a:xfrm>
          <a:prstGeom prst="rect">
            <a:avLst/>
          </a:prstGeom>
          <a:noFill/>
          <a:ln>
            <a:noFill/>
          </a:ln>
        </p:spPr>
      </p:pic>
      <p:pic>
        <p:nvPicPr>
          <p:cNvPr id="2392" name="Google Shape;2392;p154" descr="clipped result image"/>
          <p:cNvPicPr preferRelativeResize="0"/>
          <p:nvPr/>
        </p:nvPicPr>
        <p:blipFill rotWithShape="1">
          <a:blip r:embed="rId4">
            <a:alphaModFix/>
          </a:blip>
          <a:srcRect/>
          <a:stretch/>
        </p:blipFill>
        <p:spPr>
          <a:xfrm>
            <a:off x="5427444" y="3449192"/>
            <a:ext cx="334383" cy="246183"/>
          </a:xfrm>
          <a:prstGeom prst="rect">
            <a:avLst/>
          </a:prstGeom>
          <a:noFill/>
          <a:ln>
            <a:noFill/>
          </a:ln>
        </p:spPr>
      </p:pic>
      <p:pic>
        <p:nvPicPr>
          <p:cNvPr id="2393" name="Google Shape;2393;p154" descr="clipped result image"/>
          <p:cNvPicPr preferRelativeResize="0"/>
          <p:nvPr/>
        </p:nvPicPr>
        <p:blipFill rotWithShape="1">
          <a:blip r:embed="rId4">
            <a:alphaModFix/>
          </a:blip>
          <a:srcRect/>
          <a:stretch/>
        </p:blipFill>
        <p:spPr>
          <a:xfrm>
            <a:off x="5646519" y="3353942"/>
            <a:ext cx="334383" cy="246183"/>
          </a:xfrm>
          <a:prstGeom prst="rect">
            <a:avLst/>
          </a:prstGeom>
          <a:noFill/>
          <a:ln>
            <a:noFill/>
          </a:ln>
        </p:spPr>
      </p:pic>
      <p:pic>
        <p:nvPicPr>
          <p:cNvPr id="2394" name="Google Shape;2394;p154" descr="clipped result image"/>
          <p:cNvPicPr preferRelativeResize="0"/>
          <p:nvPr/>
        </p:nvPicPr>
        <p:blipFill rotWithShape="1">
          <a:blip r:embed="rId4">
            <a:alphaModFix/>
          </a:blip>
          <a:srcRect/>
          <a:stretch/>
        </p:blipFill>
        <p:spPr>
          <a:xfrm>
            <a:off x="5312144" y="3353942"/>
            <a:ext cx="334383" cy="246183"/>
          </a:xfrm>
          <a:prstGeom prst="rect">
            <a:avLst/>
          </a:prstGeom>
          <a:noFill/>
          <a:ln>
            <a:noFill/>
          </a:ln>
        </p:spPr>
      </p:pic>
      <p:pic>
        <p:nvPicPr>
          <p:cNvPr id="2395" name="Google Shape;2395;p154" descr="clipped result image"/>
          <p:cNvPicPr preferRelativeResize="0"/>
          <p:nvPr/>
        </p:nvPicPr>
        <p:blipFill rotWithShape="1">
          <a:blip r:embed="rId4">
            <a:alphaModFix/>
          </a:blip>
          <a:srcRect/>
          <a:stretch/>
        </p:blipFill>
        <p:spPr>
          <a:xfrm>
            <a:off x="5560794" y="3296792"/>
            <a:ext cx="334383" cy="246183"/>
          </a:xfrm>
          <a:prstGeom prst="rect">
            <a:avLst/>
          </a:prstGeom>
          <a:noFill/>
          <a:ln>
            <a:noFill/>
          </a:ln>
        </p:spPr>
      </p:pic>
      <p:pic>
        <p:nvPicPr>
          <p:cNvPr id="2396" name="Google Shape;2396;p154" descr="clipped result image"/>
          <p:cNvPicPr preferRelativeResize="0"/>
          <p:nvPr/>
        </p:nvPicPr>
        <p:blipFill rotWithShape="1">
          <a:blip r:embed="rId4">
            <a:alphaModFix/>
          </a:blip>
          <a:srcRect/>
          <a:stretch/>
        </p:blipFill>
        <p:spPr>
          <a:xfrm>
            <a:off x="4498731" y="2320142"/>
            <a:ext cx="334383" cy="246183"/>
          </a:xfrm>
          <a:prstGeom prst="rect">
            <a:avLst/>
          </a:prstGeom>
          <a:noFill/>
          <a:ln>
            <a:noFill/>
          </a:ln>
        </p:spPr>
      </p:pic>
      <p:pic>
        <p:nvPicPr>
          <p:cNvPr id="2397" name="Google Shape;2397;p154" descr="clipped result image"/>
          <p:cNvPicPr preferRelativeResize="0"/>
          <p:nvPr/>
        </p:nvPicPr>
        <p:blipFill rotWithShape="1">
          <a:blip r:embed="rId4">
            <a:alphaModFix/>
          </a:blip>
          <a:srcRect/>
          <a:stretch/>
        </p:blipFill>
        <p:spPr>
          <a:xfrm>
            <a:off x="5254406" y="2949505"/>
            <a:ext cx="334383" cy="246183"/>
          </a:xfrm>
          <a:prstGeom prst="rect">
            <a:avLst/>
          </a:prstGeom>
          <a:noFill/>
          <a:ln>
            <a:noFill/>
          </a:ln>
        </p:spPr>
      </p:pic>
      <p:pic>
        <p:nvPicPr>
          <p:cNvPr id="2398" name="Google Shape;2398;p154" descr="clipped result image"/>
          <p:cNvPicPr preferRelativeResize="0"/>
          <p:nvPr/>
        </p:nvPicPr>
        <p:blipFill rotWithShape="1">
          <a:blip r:embed="rId4">
            <a:alphaModFix/>
          </a:blip>
          <a:srcRect/>
          <a:stretch/>
        </p:blipFill>
        <p:spPr>
          <a:xfrm>
            <a:off x="5427444" y="3449192"/>
            <a:ext cx="334383" cy="246183"/>
          </a:xfrm>
          <a:prstGeom prst="rect">
            <a:avLst/>
          </a:prstGeom>
          <a:noFill/>
          <a:ln>
            <a:noFill/>
          </a:ln>
        </p:spPr>
      </p:pic>
      <p:pic>
        <p:nvPicPr>
          <p:cNvPr id="2399" name="Google Shape;2399;p154" descr="clipped result image"/>
          <p:cNvPicPr preferRelativeResize="0"/>
          <p:nvPr/>
        </p:nvPicPr>
        <p:blipFill rotWithShape="1">
          <a:blip r:embed="rId4">
            <a:alphaModFix/>
          </a:blip>
          <a:srcRect/>
          <a:stretch/>
        </p:blipFill>
        <p:spPr>
          <a:xfrm>
            <a:off x="5646519" y="3353942"/>
            <a:ext cx="334383" cy="246183"/>
          </a:xfrm>
          <a:prstGeom prst="rect">
            <a:avLst/>
          </a:prstGeom>
          <a:noFill/>
          <a:ln>
            <a:noFill/>
          </a:ln>
        </p:spPr>
      </p:pic>
      <p:pic>
        <p:nvPicPr>
          <p:cNvPr id="2400" name="Google Shape;2400;p154" descr="clipped result image"/>
          <p:cNvPicPr preferRelativeResize="0"/>
          <p:nvPr/>
        </p:nvPicPr>
        <p:blipFill rotWithShape="1">
          <a:blip r:embed="rId4">
            <a:alphaModFix/>
          </a:blip>
          <a:srcRect/>
          <a:stretch/>
        </p:blipFill>
        <p:spPr>
          <a:xfrm>
            <a:off x="5560794" y="3296792"/>
            <a:ext cx="334383" cy="246183"/>
          </a:xfrm>
          <a:prstGeom prst="rect">
            <a:avLst/>
          </a:prstGeom>
          <a:noFill/>
          <a:ln>
            <a:noFill/>
          </a:ln>
        </p:spPr>
      </p:pic>
      <p:pic>
        <p:nvPicPr>
          <p:cNvPr id="2401" name="Google Shape;2401;p154" descr="clipped result image"/>
          <p:cNvPicPr preferRelativeResize="0"/>
          <p:nvPr/>
        </p:nvPicPr>
        <p:blipFill rotWithShape="1">
          <a:blip r:embed="rId4">
            <a:alphaModFix/>
          </a:blip>
          <a:srcRect/>
          <a:stretch/>
        </p:blipFill>
        <p:spPr>
          <a:xfrm>
            <a:off x="5159144" y="3303742"/>
            <a:ext cx="334383" cy="246183"/>
          </a:xfrm>
          <a:prstGeom prst="rect">
            <a:avLst/>
          </a:prstGeom>
          <a:noFill/>
          <a:ln>
            <a:noFill/>
          </a:ln>
        </p:spPr>
      </p:pic>
      <p:pic>
        <p:nvPicPr>
          <p:cNvPr id="2402" name="Google Shape;2402;p154" descr="clipped result image"/>
          <p:cNvPicPr preferRelativeResize="0"/>
          <p:nvPr/>
        </p:nvPicPr>
        <p:blipFill rotWithShape="1">
          <a:blip r:embed="rId4">
            <a:alphaModFix/>
          </a:blip>
          <a:srcRect/>
          <a:stretch/>
        </p:blipFill>
        <p:spPr>
          <a:xfrm>
            <a:off x="5093056" y="2884680"/>
            <a:ext cx="334383" cy="246183"/>
          </a:xfrm>
          <a:prstGeom prst="rect">
            <a:avLst/>
          </a:prstGeom>
          <a:noFill/>
          <a:ln>
            <a:noFill/>
          </a:ln>
        </p:spPr>
      </p:pic>
      <p:pic>
        <p:nvPicPr>
          <p:cNvPr id="2403" name="Google Shape;2403;p154" descr="clipped result image"/>
          <p:cNvPicPr preferRelativeResize="0"/>
          <p:nvPr/>
        </p:nvPicPr>
        <p:blipFill rotWithShape="1">
          <a:blip r:embed="rId4">
            <a:alphaModFix/>
          </a:blip>
          <a:srcRect/>
          <a:stretch/>
        </p:blipFill>
        <p:spPr>
          <a:xfrm>
            <a:off x="5093056" y="3203017"/>
            <a:ext cx="334383" cy="246183"/>
          </a:xfrm>
          <a:prstGeom prst="rect">
            <a:avLst/>
          </a:prstGeom>
          <a:noFill/>
          <a:ln>
            <a:noFill/>
          </a:ln>
        </p:spPr>
      </p:pic>
      <p:pic>
        <p:nvPicPr>
          <p:cNvPr id="2404" name="Google Shape;2404;p154" descr="clipped result image"/>
          <p:cNvPicPr preferRelativeResize="0"/>
          <p:nvPr/>
        </p:nvPicPr>
        <p:blipFill rotWithShape="1">
          <a:blip r:embed="rId4">
            <a:alphaModFix/>
          </a:blip>
          <a:srcRect/>
          <a:stretch/>
        </p:blipFill>
        <p:spPr>
          <a:xfrm>
            <a:off x="5464544" y="3012405"/>
            <a:ext cx="334383" cy="246183"/>
          </a:xfrm>
          <a:prstGeom prst="rect">
            <a:avLst/>
          </a:prstGeom>
          <a:noFill/>
          <a:ln>
            <a:noFill/>
          </a:ln>
        </p:spPr>
      </p:pic>
      <p:pic>
        <p:nvPicPr>
          <p:cNvPr id="2405" name="Google Shape;2405;p154" descr="clipped result image"/>
          <p:cNvPicPr preferRelativeResize="0"/>
          <p:nvPr/>
        </p:nvPicPr>
        <p:blipFill rotWithShape="1">
          <a:blip r:embed="rId4">
            <a:alphaModFix/>
          </a:blip>
          <a:srcRect/>
          <a:stretch/>
        </p:blipFill>
        <p:spPr>
          <a:xfrm>
            <a:off x="5406806" y="3101905"/>
            <a:ext cx="334383" cy="246183"/>
          </a:xfrm>
          <a:prstGeom prst="rect">
            <a:avLst/>
          </a:prstGeom>
          <a:noFill/>
          <a:ln>
            <a:noFill/>
          </a:ln>
        </p:spPr>
      </p:pic>
      <p:pic>
        <p:nvPicPr>
          <p:cNvPr id="2406" name="Google Shape;2406;p154" descr="clipped result image"/>
          <p:cNvPicPr preferRelativeResize="0"/>
          <p:nvPr/>
        </p:nvPicPr>
        <p:blipFill rotWithShape="1">
          <a:blip r:embed="rId4">
            <a:alphaModFix/>
          </a:blip>
          <a:srcRect/>
          <a:stretch/>
        </p:blipFill>
        <p:spPr>
          <a:xfrm>
            <a:off x="5579844" y="3601592"/>
            <a:ext cx="334383" cy="246183"/>
          </a:xfrm>
          <a:prstGeom prst="rect">
            <a:avLst/>
          </a:prstGeom>
          <a:noFill/>
          <a:ln>
            <a:noFill/>
          </a:ln>
        </p:spPr>
      </p:pic>
      <p:pic>
        <p:nvPicPr>
          <p:cNvPr id="2407" name="Google Shape;2407;p154" descr="clipped result image"/>
          <p:cNvPicPr preferRelativeResize="0"/>
          <p:nvPr/>
        </p:nvPicPr>
        <p:blipFill rotWithShape="1">
          <a:blip r:embed="rId4">
            <a:alphaModFix/>
          </a:blip>
          <a:srcRect/>
          <a:stretch/>
        </p:blipFill>
        <p:spPr>
          <a:xfrm>
            <a:off x="5798919" y="3506342"/>
            <a:ext cx="334383" cy="246183"/>
          </a:xfrm>
          <a:prstGeom prst="rect">
            <a:avLst/>
          </a:prstGeom>
          <a:noFill/>
          <a:ln>
            <a:noFill/>
          </a:ln>
        </p:spPr>
      </p:pic>
      <p:pic>
        <p:nvPicPr>
          <p:cNvPr id="2408" name="Google Shape;2408;p154" descr="clipped result image"/>
          <p:cNvPicPr preferRelativeResize="0"/>
          <p:nvPr/>
        </p:nvPicPr>
        <p:blipFill rotWithShape="1">
          <a:blip r:embed="rId4">
            <a:alphaModFix/>
          </a:blip>
          <a:srcRect/>
          <a:stretch/>
        </p:blipFill>
        <p:spPr>
          <a:xfrm>
            <a:off x="5713194" y="3449192"/>
            <a:ext cx="334383" cy="246183"/>
          </a:xfrm>
          <a:prstGeom prst="rect">
            <a:avLst/>
          </a:prstGeom>
          <a:noFill/>
          <a:ln>
            <a:noFill/>
          </a:ln>
        </p:spPr>
      </p:pic>
      <p:pic>
        <p:nvPicPr>
          <p:cNvPr id="2409" name="Google Shape;2409;p154" descr="clipped result image"/>
          <p:cNvPicPr preferRelativeResize="0"/>
          <p:nvPr/>
        </p:nvPicPr>
        <p:blipFill rotWithShape="1">
          <a:blip r:embed="rId4">
            <a:alphaModFix/>
          </a:blip>
          <a:srcRect/>
          <a:stretch/>
        </p:blipFill>
        <p:spPr>
          <a:xfrm>
            <a:off x="5311544" y="3456142"/>
            <a:ext cx="334383" cy="246183"/>
          </a:xfrm>
          <a:prstGeom prst="rect">
            <a:avLst/>
          </a:prstGeom>
          <a:noFill/>
          <a:ln>
            <a:noFill/>
          </a:ln>
        </p:spPr>
      </p:pic>
      <p:pic>
        <p:nvPicPr>
          <p:cNvPr id="2410" name="Google Shape;2410;p154" descr="clipped result image"/>
          <p:cNvPicPr preferRelativeResize="0"/>
          <p:nvPr/>
        </p:nvPicPr>
        <p:blipFill rotWithShape="1">
          <a:blip r:embed="rId4">
            <a:alphaModFix/>
          </a:blip>
          <a:srcRect/>
          <a:stretch/>
        </p:blipFill>
        <p:spPr>
          <a:xfrm>
            <a:off x="5245456" y="3037080"/>
            <a:ext cx="334383" cy="246183"/>
          </a:xfrm>
          <a:prstGeom prst="rect">
            <a:avLst/>
          </a:prstGeom>
          <a:noFill/>
          <a:ln>
            <a:noFill/>
          </a:ln>
        </p:spPr>
      </p:pic>
      <p:pic>
        <p:nvPicPr>
          <p:cNvPr id="2411" name="Google Shape;2411;p154" descr="clipped result image"/>
          <p:cNvPicPr preferRelativeResize="0"/>
          <p:nvPr/>
        </p:nvPicPr>
        <p:blipFill rotWithShape="1">
          <a:blip r:embed="rId4">
            <a:alphaModFix/>
          </a:blip>
          <a:srcRect/>
          <a:stretch/>
        </p:blipFill>
        <p:spPr>
          <a:xfrm>
            <a:off x="5245456" y="3355417"/>
            <a:ext cx="334383" cy="246183"/>
          </a:xfrm>
          <a:prstGeom prst="rect">
            <a:avLst/>
          </a:prstGeom>
          <a:noFill/>
          <a:ln>
            <a:noFill/>
          </a:ln>
        </p:spPr>
      </p:pic>
      <p:pic>
        <p:nvPicPr>
          <p:cNvPr id="2412" name="Google Shape;2412;p154" descr="clipped result image"/>
          <p:cNvPicPr preferRelativeResize="0"/>
          <p:nvPr/>
        </p:nvPicPr>
        <p:blipFill rotWithShape="1">
          <a:blip r:embed="rId4">
            <a:alphaModFix/>
          </a:blip>
          <a:srcRect/>
          <a:stretch/>
        </p:blipFill>
        <p:spPr>
          <a:xfrm>
            <a:off x="5616944" y="3164805"/>
            <a:ext cx="334383" cy="246183"/>
          </a:xfrm>
          <a:prstGeom prst="rect">
            <a:avLst/>
          </a:prstGeom>
          <a:noFill/>
          <a:ln>
            <a:noFill/>
          </a:ln>
        </p:spPr>
      </p:pic>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Shape 2416"/>
        <p:cNvGrpSpPr/>
        <p:nvPr/>
      </p:nvGrpSpPr>
      <p:grpSpPr>
        <a:xfrm>
          <a:off x="0" y="0"/>
          <a:ext cx="0" cy="0"/>
          <a:chOff x="0" y="0"/>
          <a:chExt cx="0" cy="0"/>
        </a:xfrm>
      </p:grpSpPr>
      <p:pic>
        <p:nvPicPr>
          <p:cNvPr id="2417" name="Google Shape;2417;p155"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418" name="Google Shape;2418;p155" descr="clipped result image"/>
          <p:cNvPicPr preferRelativeResize="0"/>
          <p:nvPr/>
        </p:nvPicPr>
        <p:blipFill rotWithShape="1">
          <a:blip r:embed="rId4">
            <a:alphaModFix/>
          </a:blip>
          <a:srcRect/>
          <a:stretch/>
        </p:blipFill>
        <p:spPr>
          <a:xfrm>
            <a:off x="5427444" y="3107755"/>
            <a:ext cx="334383" cy="246183"/>
          </a:xfrm>
          <a:prstGeom prst="rect">
            <a:avLst/>
          </a:prstGeom>
          <a:noFill/>
          <a:ln>
            <a:noFill/>
          </a:ln>
        </p:spPr>
      </p:pic>
      <p:sp>
        <p:nvSpPr>
          <p:cNvPr id="2419" name="Google Shape;2419;p155"/>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420" name="Google Shape;2420;p155"/>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421" name="Google Shape;2421;p155" descr="clipped result image"/>
          <p:cNvPicPr preferRelativeResize="0"/>
          <p:nvPr/>
        </p:nvPicPr>
        <p:blipFill rotWithShape="1">
          <a:blip r:embed="rId4">
            <a:alphaModFix/>
          </a:blip>
          <a:srcRect/>
          <a:stretch/>
        </p:blipFill>
        <p:spPr>
          <a:xfrm>
            <a:off x="5378819" y="2816305"/>
            <a:ext cx="334383" cy="246183"/>
          </a:xfrm>
          <a:prstGeom prst="rect">
            <a:avLst/>
          </a:prstGeom>
          <a:noFill/>
          <a:ln>
            <a:noFill/>
          </a:ln>
        </p:spPr>
      </p:pic>
      <p:pic>
        <p:nvPicPr>
          <p:cNvPr id="2422" name="Google Shape;2422;p155"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423" name="Google Shape;2423;p155"/>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424" name="Google Shape;2424;p155" descr="clipped result image"/>
          <p:cNvPicPr preferRelativeResize="0"/>
          <p:nvPr/>
        </p:nvPicPr>
        <p:blipFill rotWithShape="1">
          <a:blip r:embed="rId4">
            <a:alphaModFix/>
          </a:blip>
          <a:srcRect/>
          <a:stretch/>
        </p:blipFill>
        <p:spPr>
          <a:xfrm>
            <a:off x="5378819" y="3085130"/>
            <a:ext cx="334383" cy="246183"/>
          </a:xfrm>
          <a:prstGeom prst="rect">
            <a:avLst/>
          </a:prstGeom>
          <a:noFill/>
          <a:ln>
            <a:noFill/>
          </a:ln>
        </p:spPr>
      </p:pic>
      <p:pic>
        <p:nvPicPr>
          <p:cNvPr id="2425" name="Google Shape;2425;p155" descr="clipped result image"/>
          <p:cNvPicPr preferRelativeResize="0"/>
          <p:nvPr/>
        </p:nvPicPr>
        <p:blipFill rotWithShape="1">
          <a:blip r:embed="rId4">
            <a:alphaModFix/>
          </a:blip>
          <a:srcRect/>
          <a:stretch/>
        </p:blipFill>
        <p:spPr>
          <a:xfrm>
            <a:off x="5312131" y="2777355"/>
            <a:ext cx="334383" cy="246183"/>
          </a:xfrm>
          <a:prstGeom prst="rect">
            <a:avLst/>
          </a:prstGeom>
          <a:noFill/>
          <a:ln>
            <a:noFill/>
          </a:ln>
        </p:spPr>
      </p:pic>
      <p:pic>
        <p:nvPicPr>
          <p:cNvPr id="2426" name="Google Shape;2426;p155" descr="clipped result image"/>
          <p:cNvPicPr preferRelativeResize="0"/>
          <p:nvPr/>
        </p:nvPicPr>
        <p:blipFill rotWithShape="1">
          <a:blip r:embed="rId4">
            <a:alphaModFix/>
          </a:blip>
          <a:srcRect/>
          <a:stretch/>
        </p:blipFill>
        <p:spPr>
          <a:xfrm>
            <a:off x="5312131" y="2861567"/>
            <a:ext cx="334383" cy="246183"/>
          </a:xfrm>
          <a:prstGeom prst="rect">
            <a:avLst/>
          </a:prstGeom>
          <a:noFill/>
          <a:ln>
            <a:noFill/>
          </a:ln>
        </p:spPr>
      </p:pic>
      <p:pic>
        <p:nvPicPr>
          <p:cNvPr id="2427" name="Google Shape;2427;p155" descr="clipped result image"/>
          <p:cNvPicPr preferRelativeResize="0"/>
          <p:nvPr/>
        </p:nvPicPr>
        <p:blipFill rotWithShape="1">
          <a:blip r:embed="rId4">
            <a:alphaModFix/>
          </a:blip>
          <a:srcRect/>
          <a:stretch/>
        </p:blipFill>
        <p:spPr>
          <a:xfrm>
            <a:off x="5093056" y="2721067"/>
            <a:ext cx="334383" cy="246183"/>
          </a:xfrm>
          <a:prstGeom prst="rect">
            <a:avLst/>
          </a:prstGeom>
          <a:noFill/>
          <a:ln>
            <a:noFill/>
          </a:ln>
        </p:spPr>
      </p:pic>
      <p:pic>
        <p:nvPicPr>
          <p:cNvPr id="2428" name="Google Shape;2428;p155" descr="clipped result image"/>
          <p:cNvPicPr preferRelativeResize="0"/>
          <p:nvPr/>
        </p:nvPicPr>
        <p:blipFill rotWithShape="1">
          <a:blip r:embed="rId4">
            <a:alphaModFix/>
          </a:blip>
          <a:srcRect/>
          <a:stretch/>
        </p:blipFill>
        <p:spPr>
          <a:xfrm>
            <a:off x="5312144" y="3203017"/>
            <a:ext cx="334383" cy="246183"/>
          </a:xfrm>
          <a:prstGeom prst="rect">
            <a:avLst/>
          </a:prstGeom>
          <a:noFill/>
          <a:ln>
            <a:noFill/>
          </a:ln>
        </p:spPr>
      </p:pic>
      <p:pic>
        <p:nvPicPr>
          <p:cNvPr id="2429" name="Google Shape;2429;p155" descr="clipped result image"/>
          <p:cNvPicPr preferRelativeResize="0"/>
          <p:nvPr/>
        </p:nvPicPr>
        <p:blipFill rotWithShape="1">
          <a:blip r:embed="rId4">
            <a:alphaModFix/>
          </a:blip>
          <a:srcRect/>
          <a:stretch/>
        </p:blipFill>
        <p:spPr>
          <a:xfrm>
            <a:off x="5378819" y="3203017"/>
            <a:ext cx="334383" cy="246183"/>
          </a:xfrm>
          <a:prstGeom prst="rect">
            <a:avLst/>
          </a:prstGeom>
          <a:noFill/>
          <a:ln>
            <a:noFill/>
          </a:ln>
        </p:spPr>
      </p:pic>
      <p:pic>
        <p:nvPicPr>
          <p:cNvPr id="2430" name="Google Shape;2430;p155" descr="clipped result image"/>
          <p:cNvPicPr preferRelativeResize="0"/>
          <p:nvPr/>
        </p:nvPicPr>
        <p:blipFill rotWithShape="1">
          <a:blip r:embed="rId4">
            <a:alphaModFix/>
          </a:blip>
          <a:srcRect/>
          <a:stretch/>
        </p:blipFill>
        <p:spPr>
          <a:xfrm>
            <a:off x="5560794" y="3449192"/>
            <a:ext cx="334383" cy="246183"/>
          </a:xfrm>
          <a:prstGeom prst="rect">
            <a:avLst/>
          </a:prstGeom>
          <a:noFill/>
          <a:ln>
            <a:noFill/>
          </a:ln>
        </p:spPr>
      </p:pic>
      <p:pic>
        <p:nvPicPr>
          <p:cNvPr id="2431" name="Google Shape;2431;p155" descr="clipped result image"/>
          <p:cNvPicPr preferRelativeResize="0"/>
          <p:nvPr/>
        </p:nvPicPr>
        <p:blipFill rotWithShape="1">
          <a:blip r:embed="rId4">
            <a:alphaModFix/>
          </a:blip>
          <a:srcRect/>
          <a:stretch/>
        </p:blipFill>
        <p:spPr>
          <a:xfrm>
            <a:off x="5427444" y="3449192"/>
            <a:ext cx="334383" cy="246183"/>
          </a:xfrm>
          <a:prstGeom prst="rect">
            <a:avLst/>
          </a:prstGeom>
          <a:noFill/>
          <a:ln>
            <a:noFill/>
          </a:ln>
        </p:spPr>
      </p:pic>
      <p:pic>
        <p:nvPicPr>
          <p:cNvPr id="2432" name="Google Shape;2432;p155" descr="clipped result image"/>
          <p:cNvPicPr preferRelativeResize="0"/>
          <p:nvPr/>
        </p:nvPicPr>
        <p:blipFill rotWithShape="1">
          <a:blip r:embed="rId4">
            <a:alphaModFix/>
          </a:blip>
          <a:srcRect/>
          <a:stretch/>
        </p:blipFill>
        <p:spPr>
          <a:xfrm>
            <a:off x="5646519" y="3353942"/>
            <a:ext cx="334383" cy="246183"/>
          </a:xfrm>
          <a:prstGeom prst="rect">
            <a:avLst/>
          </a:prstGeom>
          <a:noFill/>
          <a:ln>
            <a:noFill/>
          </a:ln>
        </p:spPr>
      </p:pic>
      <p:pic>
        <p:nvPicPr>
          <p:cNvPr id="2433" name="Google Shape;2433;p155" descr="clipped result image"/>
          <p:cNvPicPr preferRelativeResize="0"/>
          <p:nvPr/>
        </p:nvPicPr>
        <p:blipFill rotWithShape="1">
          <a:blip r:embed="rId4">
            <a:alphaModFix/>
          </a:blip>
          <a:srcRect/>
          <a:stretch/>
        </p:blipFill>
        <p:spPr>
          <a:xfrm>
            <a:off x="5312144" y="3353942"/>
            <a:ext cx="334383" cy="246183"/>
          </a:xfrm>
          <a:prstGeom prst="rect">
            <a:avLst/>
          </a:prstGeom>
          <a:noFill/>
          <a:ln>
            <a:noFill/>
          </a:ln>
        </p:spPr>
      </p:pic>
      <p:pic>
        <p:nvPicPr>
          <p:cNvPr id="2434" name="Google Shape;2434;p155" descr="clipped result image"/>
          <p:cNvPicPr preferRelativeResize="0"/>
          <p:nvPr/>
        </p:nvPicPr>
        <p:blipFill rotWithShape="1">
          <a:blip r:embed="rId4">
            <a:alphaModFix/>
          </a:blip>
          <a:srcRect/>
          <a:stretch/>
        </p:blipFill>
        <p:spPr>
          <a:xfrm>
            <a:off x="5560794" y="3296792"/>
            <a:ext cx="334383" cy="246183"/>
          </a:xfrm>
          <a:prstGeom prst="rect">
            <a:avLst/>
          </a:prstGeom>
          <a:noFill/>
          <a:ln>
            <a:noFill/>
          </a:ln>
        </p:spPr>
      </p:pic>
      <p:pic>
        <p:nvPicPr>
          <p:cNvPr id="2435" name="Google Shape;2435;p155" descr="clipped result image"/>
          <p:cNvPicPr preferRelativeResize="0"/>
          <p:nvPr/>
        </p:nvPicPr>
        <p:blipFill rotWithShape="1">
          <a:blip r:embed="rId4">
            <a:alphaModFix/>
          </a:blip>
          <a:srcRect/>
          <a:stretch/>
        </p:blipFill>
        <p:spPr>
          <a:xfrm>
            <a:off x="4758656" y="2531167"/>
            <a:ext cx="334383" cy="246183"/>
          </a:xfrm>
          <a:prstGeom prst="rect">
            <a:avLst/>
          </a:prstGeom>
          <a:noFill/>
          <a:ln>
            <a:noFill/>
          </a:ln>
        </p:spPr>
      </p:pic>
      <p:pic>
        <p:nvPicPr>
          <p:cNvPr id="2436" name="Google Shape;2436;p155" descr="clipped result image"/>
          <p:cNvPicPr preferRelativeResize="0"/>
          <p:nvPr/>
        </p:nvPicPr>
        <p:blipFill rotWithShape="1">
          <a:blip r:embed="rId4">
            <a:alphaModFix/>
          </a:blip>
          <a:srcRect/>
          <a:stretch/>
        </p:blipFill>
        <p:spPr>
          <a:xfrm>
            <a:off x="5254406" y="2949505"/>
            <a:ext cx="334383" cy="246183"/>
          </a:xfrm>
          <a:prstGeom prst="rect">
            <a:avLst/>
          </a:prstGeom>
          <a:noFill/>
          <a:ln>
            <a:noFill/>
          </a:ln>
        </p:spPr>
      </p:pic>
      <p:pic>
        <p:nvPicPr>
          <p:cNvPr id="2437" name="Google Shape;2437;p155" descr="clipped result image"/>
          <p:cNvPicPr preferRelativeResize="0"/>
          <p:nvPr/>
        </p:nvPicPr>
        <p:blipFill rotWithShape="1">
          <a:blip r:embed="rId4">
            <a:alphaModFix/>
          </a:blip>
          <a:srcRect/>
          <a:stretch/>
        </p:blipFill>
        <p:spPr>
          <a:xfrm>
            <a:off x="5427444" y="3449192"/>
            <a:ext cx="334383" cy="246183"/>
          </a:xfrm>
          <a:prstGeom prst="rect">
            <a:avLst/>
          </a:prstGeom>
          <a:noFill/>
          <a:ln>
            <a:noFill/>
          </a:ln>
        </p:spPr>
      </p:pic>
      <p:pic>
        <p:nvPicPr>
          <p:cNvPr id="2438" name="Google Shape;2438;p155" descr="clipped result image"/>
          <p:cNvPicPr preferRelativeResize="0"/>
          <p:nvPr/>
        </p:nvPicPr>
        <p:blipFill rotWithShape="1">
          <a:blip r:embed="rId4">
            <a:alphaModFix/>
          </a:blip>
          <a:srcRect/>
          <a:stretch/>
        </p:blipFill>
        <p:spPr>
          <a:xfrm>
            <a:off x="5646519" y="3353942"/>
            <a:ext cx="334383" cy="246183"/>
          </a:xfrm>
          <a:prstGeom prst="rect">
            <a:avLst/>
          </a:prstGeom>
          <a:noFill/>
          <a:ln>
            <a:noFill/>
          </a:ln>
        </p:spPr>
      </p:pic>
      <p:pic>
        <p:nvPicPr>
          <p:cNvPr id="2439" name="Google Shape;2439;p155" descr="clipped result image"/>
          <p:cNvPicPr preferRelativeResize="0"/>
          <p:nvPr/>
        </p:nvPicPr>
        <p:blipFill rotWithShape="1">
          <a:blip r:embed="rId4">
            <a:alphaModFix/>
          </a:blip>
          <a:srcRect/>
          <a:stretch/>
        </p:blipFill>
        <p:spPr>
          <a:xfrm>
            <a:off x="5560794" y="3296792"/>
            <a:ext cx="334383" cy="246183"/>
          </a:xfrm>
          <a:prstGeom prst="rect">
            <a:avLst/>
          </a:prstGeom>
          <a:noFill/>
          <a:ln>
            <a:noFill/>
          </a:ln>
        </p:spPr>
      </p:pic>
      <p:pic>
        <p:nvPicPr>
          <p:cNvPr id="2440" name="Google Shape;2440;p155" descr="clipped result image"/>
          <p:cNvPicPr preferRelativeResize="0"/>
          <p:nvPr/>
        </p:nvPicPr>
        <p:blipFill rotWithShape="1">
          <a:blip r:embed="rId4">
            <a:alphaModFix/>
          </a:blip>
          <a:srcRect/>
          <a:stretch/>
        </p:blipFill>
        <p:spPr>
          <a:xfrm>
            <a:off x="5159144" y="3303742"/>
            <a:ext cx="334383" cy="246183"/>
          </a:xfrm>
          <a:prstGeom prst="rect">
            <a:avLst/>
          </a:prstGeom>
          <a:noFill/>
          <a:ln>
            <a:noFill/>
          </a:ln>
        </p:spPr>
      </p:pic>
      <p:pic>
        <p:nvPicPr>
          <p:cNvPr id="2441" name="Google Shape;2441;p155" descr="clipped result image"/>
          <p:cNvPicPr preferRelativeResize="0"/>
          <p:nvPr/>
        </p:nvPicPr>
        <p:blipFill rotWithShape="1">
          <a:blip r:embed="rId4">
            <a:alphaModFix/>
          </a:blip>
          <a:srcRect/>
          <a:stretch/>
        </p:blipFill>
        <p:spPr>
          <a:xfrm>
            <a:off x="5093056" y="2884680"/>
            <a:ext cx="334383" cy="246183"/>
          </a:xfrm>
          <a:prstGeom prst="rect">
            <a:avLst/>
          </a:prstGeom>
          <a:noFill/>
          <a:ln>
            <a:noFill/>
          </a:ln>
        </p:spPr>
      </p:pic>
      <p:pic>
        <p:nvPicPr>
          <p:cNvPr id="2442" name="Google Shape;2442;p155" descr="clipped result image"/>
          <p:cNvPicPr preferRelativeResize="0"/>
          <p:nvPr/>
        </p:nvPicPr>
        <p:blipFill rotWithShape="1">
          <a:blip r:embed="rId4">
            <a:alphaModFix/>
          </a:blip>
          <a:srcRect/>
          <a:stretch/>
        </p:blipFill>
        <p:spPr>
          <a:xfrm>
            <a:off x="5093056" y="3203017"/>
            <a:ext cx="334383" cy="246183"/>
          </a:xfrm>
          <a:prstGeom prst="rect">
            <a:avLst/>
          </a:prstGeom>
          <a:noFill/>
          <a:ln>
            <a:noFill/>
          </a:ln>
        </p:spPr>
      </p:pic>
      <p:pic>
        <p:nvPicPr>
          <p:cNvPr id="2443" name="Google Shape;2443;p155" descr="clipped result image"/>
          <p:cNvPicPr preferRelativeResize="0"/>
          <p:nvPr/>
        </p:nvPicPr>
        <p:blipFill rotWithShape="1">
          <a:blip r:embed="rId4">
            <a:alphaModFix/>
          </a:blip>
          <a:srcRect/>
          <a:stretch/>
        </p:blipFill>
        <p:spPr>
          <a:xfrm>
            <a:off x="5464544" y="3012405"/>
            <a:ext cx="334383" cy="246183"/>
          </a:xfrm>
          <a:prstGeom prst="rect">
            <a:avLst/>
          </a:prstGeom>
          <a:noFill/>
          <a:ln>
            <a:noFill/>
          </a:ln>
        </p:spPr>
      </p:pic>
      <p:pic>
        <p:nvPicPr>
          <p:cNvPr id="2444" name="Google Shape;2444;p155" descr="clipped result image"/>
          <p:cNvPicPr preferRelativeResize="0"/>
          <p:nvPr/>
        </p:nvPicPr>
        <p:blipFill rotWithShape="1">
          <a:blip r:embed="rId4">
            <a:alphaModFix/>
          </a:blip>
          <a:srcRect/>
          <a:stretch/>
        </p:blipFill>
        <p:spPr>
          <a:xfrm>
            <a:off x="5406806" y="3101905"/>
            <a:ext cx="334383" cy="246183"/>
          </a:xfrm>
          <a:prstGeom prst="rect">
            <a:avLst/>
          </a:prstGeom>
          <a:noFill/>
          <a:ln>
            <a:noFill/>
          </a:ln>
        </p:spPr>
      </p:pic>
      <p:pic>
        <p:nvPicPr>
          <p:cNvPr id="2445" name="Google Shape;2445;p155" descr="clipped result image"/>
          <p:cNvPicPr preferRelativeResize="0"/>
          <p:nvPr/>
        </p:nvPicPr>
        <p:blipFill rotWithShape="1">
          <a:blip r:embed="rId4">
            <a:alphaModFix/>
          </a:blip>
          <a:srcRect/>
          <a:stretch/>
        </p:blipFill>
        <p:spPr>
          <a:xfrm>
            <a:off x="5579844" y="3601592"/>
            <a:ext cx="334383" cy="246183"/>
          </a:xfrm>
          <a:prstGeom prst="rect">
            <a:avLst/>
          </a:prstGeom>
          <a:noFill/>
          <a:ln>
            <a:noFill/>
          </a:ln>
        </p:spPr>
      </p:pic>
      <p:pic>
        <p:nvPicPr>
          <p:cNvPr id="2446" name="Google Shape;2446;p155" descr="clipped result image"/>
          <p:cNvPicPr preferRelativeResize="0"/>
          <p:nvPr/>
        </p:nvPicPr>
        <p:blipFill rotWithShape="1">
          <a:blip r:embed="rId4">
            <a:alphaModFix/>
          </a:blip>
          <a:srcRect/>
          <a:stretch/>
        </p:blipFill>
        <p:spPr>
          <a:xfrm>
            <a:off x="5798919" y="3506342"/>
            <a:ext cx="334383" cy="246183"/>
          </a:xfrm>
          <a:prstGeom prst="rect">
            <a:avLst/>
          </a:prstGeom>
          <a:noFill/>
          <a:ln>
            <a:noFill/>
          </a:ln>
        </p:spPr>
      </p:pic>
      <p:pic>
        <p:nvPicPr>
          <p:cNvPr id="2447" name="Google Shape;2447;p155" descr="clipped result image"/>
          <p:cNvPicPr preferRelativeResize="0"/>
          <p:nvPr/>
        </p:nvPicPr>
        <p:blipFill rotWithShape="1">
          <a:blip r:embed="rId4">
            <a:alphaModFix/>
          </a:blip>
          <a:srcRect/>
          <a:stretch/>
        </p:blipFill>
        <p:spPr>
          <a:xfrm>
            <a:off x="5713194" y="3449192"/>
            <a:ext cx="334383" cy="246183"/>
          </a:xfrm>
          <a:prstGeom prst="rect">
            <a:avLst/>
          </a:prstGeom>
          <a:noFill/>
          <a:ln>
            <a:noFill/>
          </a:ln>
        </p:spPr>
      </p:pic>
      <p:pic>
        <p:nvPicPr>
          <p:cNvPr id="2448" name="Google Shape;2448;p155" descr="clipped result image"/>
          <p:cNvPicPr preferRelativeResize="0"/>
          <p:nvPr/>
        </p:nvPicPr>
        <p:blipFill rotWithShape="1">
          <a:blip r:embed="rId4">
            <a:alphaModFix/>
          </a:blip>
          <a:srcRect/>
          <a:stretch/>
        </p:blipFill>
        <p:spPr>
          <a:xfrm>
            <a:off x="5311544" y="3456142"/>
            <a:ext cx="334383" cy="246183"/>
          </a:xfrm>
          <a:prstGeom prst="rect">
            <a:avLst/>
          </a:prstGeom>
          <a:noFill/>
          <a:ln>
            <a:noFill/>
          </a:ln>
        </p:spPr>
      </p:pic>
      <p:pic>
        <p:nvPicPr>
          <p:cNvPr id="2449" name="Google Shape;2449;p155" descr="clipped result image"/>
          <p:cNvPicPr preferRelativeResize="0"/>
          <p:nvPr/>
        </p:nvPicPr>
        <p:blipFill rotWithShape="1">
          <a:blip r:embed="rId4">
            <a:alphaModFix/>
          </a:blip>
          <a:srcRect/>
          <a:stretch/>
        </p:blipFill>
        <p:spPr>
          <a:xfrm>
            <a:off x="5245456" y="3037080"/>
            <a:ext cx="334383" cy="246183"/>
          </a:xfrm>
          <a:prstGeom prst="rect">
            <a:avLst/>
          </a:prstGeom>
          <a:noFill/>
          <a:ln>
            <a:noFill/>
          </a:ln>
        </p:spPr>
      </p:pic>
      <p:pic>
        <p:nvPicPr>
          <p:cNvPr id="2450" name="Google Shape;2450;p155" descr="clipped result image"/>
          <p:cNvPicPr preferRelativeResize="0"/>
          <p:nvPr/>
        </p:nvPicPr>
        <p:blipFill rotWithShape="1">
          <a:blip r:embed="rId4">
            <a:alphaModFix/>
          </a:blip>
          <a:srcRect/>
          <a:stretch/>
        </p:blipFill>
        <p:spPr>
          <a:xfrm>
            <a:off x="5245456" y="3355417"/>
            <a:ext cx="334383" cy="246183"/>
          </a:xfrm>
          <a:prstGeom prst="rect">
            <a:avLst/>
          </a:prstGeom>
          <a:noFill/>
          <a:ln>
            <a:noFill/>
          </a:ln>
        </p:spPr>
      </p:pic>
      <p:pic>
        <p:nvPicPr>
          <p:cNvPr id="2451" name="Google Shape;2451;p155" descr="clipped result image"/>
          <p:cNvPicPr preferRelativeResize="0"/>
          <p:nvPr/>
        </p:nvPicPr>
        <p:blipFill rotWithShape="1">
          <a:blip r:embed="rId4">
            <a:alphaModFix/>
          </a:blip>
          <a:srcRect/>
          <a:stretch/>
        </p:blipFill>
        <p:spPr>
          <a:xfrm>
            <a:off x="5616944" y="3164805"/>
            <a:ext cx="334383" cy="246183"/>
          </a:xfrm>
          <a:prstGeom prst="rect">
            <a:avLst/>
          </a:prstGeom>
          <a:noFill/>
          <a:ln>
            <a:noFill/>
          </a:ln>
        </p:spPr>
      </p:pic>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Shape 2455"/>
        <p:cNvGrpSpPr/>
        <p:nvPr/>
      </p:nvGrpSpPr>
      <p:grpSpPr>
        <a:xfrm>
          <a:off x="0" y="0"/>
          <a:ext cx="0" cy="0"/>
          <a:chOff x="0" y="0"/>
          <a:chExt cx="0" cy="0"/>
        </a:xfrm>
      </p:grpSpPr>
      <p:pic>
        <p:nvPicPr>
          <p:cNvPr id="2456" name="Google Shape;2456;p156"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457" name="Google Shape;2457;p156" descr="clipped result image"/>
          <p:cNvPicPr preferRelativeResize="0"/>
          <p:nvPr/>
        </p:nvPicPr>
        <p:blipFill rotWithShape="1">
          <a:blip r:embed="rId4">
            <a:alphaModFix/>
          </a:blip>
          <a:srcRect/>
          <a:stretch/>
        </p:blipFill>
        <p:spPr>
          <a:xfrm>
            <a:off x="5427444" y="3107755"/>
            <a:ext cx="334383" cy="246183"/>
          </a:xfrm>
          <a:prstGeom prst="rect">
            <a:avLst/>
          </a:prstGeom>
          <a:noFill/>
          <a:ln>
            <a:noFill/>
          </a:ln>
        </p:spPr>
      </p:pic>
      <p:sp>
        <p:nvSpPr>
          <p:cNvPr id="2458" name="Google Shape;2458;p156"/>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459" name="Google Shape;2459;p156"/>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460" name="Google Shape;2460;p156" descr="clipped result image"/>
          <p:cNvPicPr preferRelativeResize="0"/>
          <p:nvPr/>
        </p:nvPicPr>
        <p:blipFill rotWithShape="1">
          <a:blip r:embed="rId4">
            <a:alphaModFix/>
          </a:blip>
          <a:srcRect/>
          <a:stretch/>
        </p:blipFill>
        <p:spPr>
          <a:xfrm>
            <a:off x="5378819" y="2816305"/>
            <a:ext cx="334383" cy="246183"/>
          </a:xfrm>
          <a:prstGeom prst="rect">
            <a:avLst/>
          </a:prstGeom>
          <a:noFill/>
          <a:ln>
            <a:noFill/>
          </a:ln>
        </p:spPr>
      </p:pic>
      <p:pic>
        <p:nvPicPr>
          <p:cNvPr id="2461" name="Google Shape;2461;p156"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462" name="Google Shape;2462;p156"/>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463" name="Google Shape;2463;p156" descr="clipped result image"/>
          <p:cNvPicPr preferRelativeResize="0"/>
          <p:nvPr/>
        </p:nvPicPr>
        <p:blipFill rotWithShape="1">
          <a:blip r:embed="rId4">
            <a:alphaModFix/>
          </a:blip>
          <a:srcRect/>
          <a:stretch/>
        </p:blipFill>
        <p:spPr>
          <a:xfrm>
            <a:off x="5378819" y="3085130"/>
            <a:ext cx="334383" cy="246183"/>
          </a:xfrm>
          <a:prstGeom prst="rect">
            <a:avLst/>
          </a:prstGeom>
          <a:noFill/>
          <a:ln>
            <a:noFill/>
          </a:ln>
        </p:spPr>
      </p:pic>
      <p:pic>
        <p:nvPicPr>
          <p:cNvPr id="2464" name="Google Shape;2464;p156" descr="clipped result image"/>
          <p:cNvPicPr preferRelativeResize="0"/>
          <p:nvPr/>
        </p:nvPicPr>
        <p:blipFill rotWithShape="1">
          <a:blip r:embed="rId4">
            <a:alphaModFix/>
          </a:blip>
          <a:srcRect/>
          <a:stretch/>
        </p:blipFill>
        <p:spPr>
          <a:xfrm>
            <a:off x="5312131" y="2777355"/>
            <a:ext cx="334383" cy="246183"/>
          </a:xfrm>
          <a:prstGeom prst="rect">
            <a:avLst/>
          </a:prstGeom>
          <a:noFill/>
          <a:ln>
            <a:noFill/>
          </a:ln>
        </p:spPr>
      </p:pic>
      <p:pic>
        <p:nvPicPr>
          <p:cNvPr id="2465" name="Google Shape;2465;p156" descr="clipped result image"/>
          <p:cNvPicPr preferRelativeResize="0"/>
          <p:nvPr/>
        </p:nvPicPr>
        <p:blipFill rotWithShape="1">
          <a:blip r:embed="rId4">
            <a:alphaModFix/>
          </a:blip>
          <a:srcRect/>
          <a:stretch/>
        </p:blipFill>
        <p:spPr>
          <a:xfrm>
            <a:off x="5312131" y="2861567"/>
            <a:ext cx="334383" cy="246183"/>
          </a:xfrm>
          <a:prstGeom prst="rect">
            <a:avLst/>
          </a:prstGeom>
          <a:noFill/>
          <a:ln>
            <a:noFill/>
          </a:ln>
        </p:spPr>
      </p:pic>
      <p:pic>
        <p:nvPicPr>
          <p:cNvPr id="2466" name="Google Shape;2466;p156" descr="clipped result image"/>
          <p:cNvPicPr preferRelativeResize="0"/>
          <p:nvPr/>
        </p:nvPicPr>
        <p:blipFill rotWithShape="1">
          <a:blip r:embed="rId4">
            <a:alphaModFix/>
          </a:blip>
          <a:srcRect/>
          <a:stretch/>
        </p:blipFill>
        <p:spPr>
          <a:xfrm>
            <a:off x="5093056" y="2721067"/>
            <a:ext cx="334383" cy="246183"/>
          </a:xfrm>
          <a:prstGeom prst="rect">
            <a:avLst/>
          </a:prstGeom>
          <a:noFill/>
          <a:ln>
            <a:noFill/>
          </a:ln>
        </p:spPr>
      </p:pic>
      <p:pic>
        <p:nvPicPr>
          <p:cNvPr id="2467" name="Google Shape;2467;p156" descr="clipped result image"/>
          <p:cNvPicPr preferRelativeResize="0"/>
          <p:nvPr/>
        </p:nvPicPr>
        <p:blipFill rotWithShape="1">
          <a:blip r:embed="rId4">
            <a:alphaModFix/>
          </a:blip>
          <a:srcRect/>
          <a:stretch/>
        </p:blipFill>
        <p:spPr>
          <a:xfrm>
            <a:off x="5312144" y="3203017"/>
            <a:ext cx="334383" cy="246183"/>
          </a:xfrm>
          <a:prstGeom prst="rect">
            <a:avLst/>
          </a:prstGeom>
          <a:noFill/>
          <a:ln>
            <a:noFill/>
          </a:ln>
        </p:spPr>
      </p:pic>
      <p:pic>
        <p:nvPicPr>
          <p:cNvPr id="2468" name="Google Shape;2468;p156" descr="clipped result image"/>
          <p:cNvPicPr preferRelativeResize="0"/>
          <p:nvPr/>
        </p:nvPicPr>
        <p:blipFill rotWithShape="1">
          <a:blip r:embed="rId4">
            <a:alphaModFix/>
          </a:blip>
          <a:srcRect/>
          <a:stretch/>
        </p:blipFill>
        <p:spPr>
          <a:xfrm>
            <a:off x="5378819" y="3203017"/>
            <a:ext cx="334383" cy="246183"/>
          </a:xfrm>
          <a:prstGeom prst="rect">
            <a:avLst/>
          </a:prstGeom>
          <a:noFill/>
          <a:ln>
            <a:noFill/>
          </a:ln>
        </p:spPr>
      </p:pic>
      <p:pic>
        <p:nvPicPr>
          <p:cNvPr id="2469" name="Google Shape;2469;p156" descr="clipped result image"/>
          <p:cNvPicPr preferRelativeResize="0"/>
          <p:nvPr/>
        </p:nvPicPr>
        <p:blipFill rotWithShape="1">
          <a:blip r:embed="rId4">
            <a:alphaModFix/>
          </a:blip>
          <a:srcRect/>
          <a:stretch/>
        </p:blipFill>
        <p:spPr>
          <a:xfrm>
            <a:off x="5560794" y="3449192"/>
            <a:ext cx="334383" cy="246183"/>
          </a:xfrm>
          <a:prstGeom prst="rect">
            <a:avLst/>
          </a:prstGeom>
          <a:noFill/>
          <a:ln>
            <a:noFill/>
          </a:ln>
        </p:spPr>
      </p:pic>
      <p:pic>
        <p:nvPicPr>
          <p:cNvPr id="2470" name="Google Shape;2470;p156" descr="clipped result image"/>
          <p:cNvPicPr preferRelativeResize="0"/>
          <p:nvPr/>
        </p:nvPicPr>
        <p:blipFill rotWithShape="1">
          <a:blip r:embed="rId4">
            <a:alphaModFix/>
          </a:blip>
          <a:srcRect/>
          <a:stretch/>
        </p:blipFill>
        <p:spPr>
          <a:xfrm>
            <a:off x="5427444" y="3449192"/>
            <a:ext cx="334383" cy="246183"/>
          </a:xfrm>
          <a:prstGeom prst="rect">
            <a:avLst/>
          </a:prstGeom>
          <a:noFill/>
          <a:ln>
            <a:noFill/>
          </a:ln>
        </p:spPr>
      </p:pic>
      <p:pic>
        <p:nvPicPr>
          <p:cNvPr id="2471" name="Google Shape;2471;p156" descr="clipped result image"/>
          <p:cNvPicPr preferRelativeResize="0"/>
          <p:nvPr/>
        </p:nvPicPr>
        <p:blipFill rotWithShape="1">
          <a:blip r:embed="rId4">
            <a:alphaModFix/>
          </a:blip>
          <a:srcRect/>
          <a:stretch/>
        </p:blipFill>
        <p:spPr>
          <a:xfrm>
            <a:off x="5646519" y="3353942"/>
            <a:ext cx="334383" cy="246183"/>
          </a:xfrm>
          <a:prstGeom prst="rect">
            <a:avLst/>
          </a:prstGeom>
          <a:noFill/>
          <a:ln>
            <a:noFill/>
          </a:ln>
        </p:spPr>
      </p:pic>
      <p:pic>
        <p:nvPicPr>
          <p:cNvPr id="2472" name="Google Shape;2472;p156" descr="clipped result image"/>
          <p:cNvPicPr preferRelativeResize="0"/>
          <p:nvPr/>
        </p:nvPicPr>
        <p:blipFill rotWithShape="1">
          <a:blip r:embed="rId4">
            <a:alphaModFix/>
          </a:blip>
          <a:srcRect/>
          <a:stretch/>
        </p:blipFill>
        <p:spPr>
          <a:xfrm>
            <a:off x="5312144" y="3353942"/>
            <a:ext cx="334383" cy="246183"/>
          </a:xfrm>
          <a:prstGeom prst="rect">
            <a:avLst/>
          </a:prstGeom>
          <a:noFill/>
          <a:ln>
            <a:noFill/>
          </a:ln>
        </p:spPr>
      </p:pic>
      <p:pic>
        <p:nvPicPr>
          <p:cNvPr id="2473" name="Google Shape;2473;p156" descr="clipped result image"/>
          <p:cNvPicPr preferRelativeResize="0"/>
          <p:nvPr/>
        </p:nvPicPr>
        <p:blipFill rotWithShape="1">
          <a:blip r:embed="rId4">
            <a:alphaModFix/>
          </a:blip>
          <a:srcRect/>
          <a:stretch/>
        </p:blipFill>
        <p:spPr>
          <a:xfrm>
            <a:off x="5560794" y="3296792"/>
            <a:ext cx="334383" cy="246183"/>
          </a:xfrm>
          <a:prstGeom prst="rect">
            <a:avLst/>
          </a:prstGeom>
          <a:noFill/>
          <a:ln>
            <a:noFill/>
          </a:ln>
        </p:spPr>
      </p:pic>
      <p:pic>
        <p:nvPicPr>
          <p:cNvPr id="2474" name="Google Shape;2474;p156" descr="clipped result image"/>
          <p:cNvPicPr preferRelativeResize="0"/>
          <p:nvPr/>
        </p:nvPicPr>
        <p:blipFill rotWithShape="1">
          <a:blip r:embed="rId4">
            <a:alphaModFix/>
          </a:blip>
          <a:srcRect/>
          <a:stretch/>
        </p:blipFill>
        <p:spPr>
          <a:xfrm>
            <a:off x="4977156" y="2721067"/>
            <a:ext cx="334383" cy="246183"/>
          </a:xfrm>
          <a:prstGeom prst="rect">
            <a:avLst/>
          </a:prstGeom>
          <a:noFill/>
          <a:ln>
            <a:noFill/>
          </a:ln>
        </p:spPr>
      </p:pic>
      <p:pic>
        <p:nvPicPr>
          <p:cNvPr id="2475" name="Google Shape;2475;p156" descr="clipped result image"/>
          <p:cNvPicPr preferRelativeResize="0"/>
          <p:nvPr/>
        </p:nvPicPr>
        <p:blipFill rotWithShape="1">
          <a:blip r:embed="rId4">
            <a:alphaModFix/>
          </a:blip>
          <a:srcRect/>
          <a:stretch/>
        </p:blipFill>
        <p:spPr>
          <a:xfrm>
            <a:off x="5254406" y="2949505"/>
            <a:ext cx="334383" cy="246183"/>
          </a:xfrm>
          <a:prstGeom prst="rect">
            <a:avLst/>
          </a:prstGeom>
          <a:noFill/>
          <a:ln>
            <a:noFill/>
          </a:ln>
        </p:spPr>
      </p:pic>
      <p:pic>
        <p:nvPicPr>
          <p:cNvPr id="2476" name="Google Shape;2476;p156" descr="clipped result image"/>
          <p:cNvPicPr preferRelativeResize="0"/>
          <p:nvPr/>
        </p:nvPicPr>
        <p:blipFill rotWithShape="1">
          <a:blip r:embed="rId4">
            <a:alphaModFix/>
          </a:blip>
          <a:srcRect/>
          <a:stretch/>
        </p:blipFill>
        <p:spPr>
          <a:xfrm>
            <a:off x="5427444" y="3449192"/>
            <a:ext cx="334383" cy="246183"/>
          </a:xfrm>
          <a:prstGeom prst="rect">
            <a:avLst/>
          </a:prstGeom>
          <a:noFill/>
          <a:ln>
            <a:noFill/>
          </a:ln>
        </p:spPr>
      </p:pic>
      <p:pic>
        <p:nvPicPr>
          <p:cNvPr id="2477" name="Google Shape;2477;p156" descr="clipped result image"/>
          <p:cNvPicPr preferRelativeResize="0"/>
          <p:nvPr/>
        </p:nvPicPr>
        <p:blipFill rotWithShape="1">
          <a:blip r:embed="rId4">
            <a:alphaModFix/>
          </a:blip>
          <a:srcRect/>
          <a:stretch/>
        </p:blipFill>
        <p:spPr>
          <a:xfrm>
            <a:off x="5646519" y="3353942"/>
            <a:ext cx="334383" cy="246183"/>
          </a:xfrm>
          <a:prstGeom prst="rect">
            <a:avLst/>
          </a:prstGeom>
          <a:noFill/>
          <a:ln>
            <a:noFill/>
          </a:ln>
        </p:spPr>
      </p:pic>
      <p:pic>
        <p:nvPicPr>
          <p:cNvPr id="2478" name="Google Shape;2478;p156" descr="clipped result image"/>
          <p:cNvPicPr preferRelativeResize="0"/>
          <p:nvPr/>
        </p:nvPicPr>
        <p:blipFill rotWithShape="1">
          <a:blip r:embed="rId4">
            <a:alphaModFix/>
          </a:blip>
          <a:srcRect/>
          <a:stretch/>
        </p:blipFill>
        <p:spPr>
          <a:xfrm>
            <a:off x="5560794" y="3296792"/>
            <a:ext cx="334383" cy="246183"/>
          </a:xfrm>
          <a:prstGeom prst="rect">
            <a:avLst/>
          </a:prstGeom>
          <a:noFill/>
          <a:ln>
            <a:noFill/>
          </a:ln>
        </p:spPr>
      </p:pic>
      <p:pic>
        <p:nvPicPr>
          <p:cNvPr id="2479" name="Google Shape;2479;p156" descr="clipped result image"/>
          <p:cNvPicPr preferRelativeResize="0"/>
          <p:nvPr/>
        </p:nvPicPr>
        <p:blipFill rotWithShape="1">
          <a:blip r:embed="rId4">
            <a:alphaModFix/>
          </a:blip>
          <a:srcRect/>
          <a:stretch/>
        </p:blipFill>
        <p:spPr>
          <a:xfrm>
            <a:off x="5159144" y="3303742"/>
            <a:ext cx="334383" cy="246183"/>
          </a:xfrm>
          <a:prstGeom prst="rect">
            <a:avLst/>
          </a:prstGeom>
          <a:noFill/>
          <a:ln>
            <a:noFill/>
          </a:ln>
        </p:spPr>
      </p:pic>
      <p:pic>
        <p:nvPicPr>
          <p:cNvPr id="2480" name="Google Shape;2480;p156" descr="clipped result image"/>
          <p:cNvPicPr preferRelativeResize="0"/>
          <p:nvPr/>
        </p:nvPicPr>
        <p:blipFill rotWithShape="1">
          <a:blip r:embed="rId4">
            <a:alphaModFix/>
          </a:blip>
          <a:srcRect/>
          <a:stretch/>
        </p:blipFill>
        <p:spPr>
          <a:xfrm>
            <a:off x="5093056" y="2884680"/>
            <a:ext cx="334383" cy="246183"/>
          </a:xfrm>
          <a:prstGeom prst="rect">
            <a:avLst/>
          </a:prstGeom>
          <a:noFill/>
          <a:ln>
            <a:noFill/>
          </a:ln>
        </p:spPr>
      </p:pic>
      <p:pic>
        <p:nvPicPr>
          <p:cNvPr id="2481" name="Google Shape;2481;p156" descr="clipped result image"/>
          <p:cNvPicPr preferRelativeResize="0"/>
          <p:nvPr/>
        </p:nvPicPr>
        <p:blipFill rotWithShape="1">
          <a:blip r:embed="rId4">
            <a:alphaModFix/>
          </a:blip>
          <a:srcRect/>
          <a:stretch/>
        </p:blipFill>
        <p:spPr>
          <a:xfrm>
            <a:off x="5093056" y="3203017"/>
            <a:ext cx="334383" cy="246183"/>
          </a:xfrm>
          <a:prstGeom prst="rect">
            <a:avLst/>
          </a:prstGeom>
          <a:noFill/>
          <a:ln>
            <a:noFill/>
          </a:ln>
        </p:spPr>
      </p:pic>
      <p:pic>
        <p:nvPicPr>
          <p:cNvPr id="2482" name="Google Shape;2482;p156" descr="clipped result image"/>
          <p:cNvPicPr preferRelativeResize="0"/>
          <p:nvPr/>
        </p:nvPicPr>
        <p:blipFill rotWithShape="1">
          <a:blip r:embed="rId4">
            <a:alphaModFix/>
          </a:blip>
          <a:srcRect/>
          <a:stretch/>
        </p:blipFill>
        <p:spPr>
          <a:xfrm>
            <a:off x="5464544" y="3012405"/>
            <a:ext cx="334383" cy="246183"/>
          </a:xfrm>
          <a:prstGeom prst="rect">
            <a:avLst/>
          </a:prstGeom>
          <a:noFill/>
          <a:ln>
            <a:noFill/>
          </a:ln>
        </p:spPr>
      </p:pic>
      <p:pic>
        <p:nvPicPr>
          <p:cNvPr id="2483" name="Google Shape;2483;p156" descr="clipped result image"/>
          <p:cNvPicPr preferRelativeResize="0"/>
          <p:nvPr/>
        </p:nvPicPr>
        <p:blipFill rotWithShape="1">
          <a:blip r:embed="rId4">
            <a:alphaModFix/>
          </a:blip>
          <a:srcRect/>
          <a:stretch/>
        </p:blipFill>
        <p:spPr>
          <a:xfrm>
            <a:off x="5406806" y="3101905"/>
            <a:ext cx="334383" cy="246183"/>
          </a:xfrm>
          <a:prstGeom prst="rect">
            <a:avLst/>
          </a:prstGeom>
          <a:noFill/>
          <a:ln>
            <a:noFill/>
          </a:ln>
        </p:spPr>
      </p:pic>
      <p:pic>
        <p:nvPicPr>
          <p:cNvPr id="2484" name="Google Shape;2484;p156" descr="clipped result image"/>
          <p:cNvPicPr preferRelativeResize="0"/>
          <p:nvPr/>
        </p:nvPicPr>
        <p:blipFill rotWithShape="1">
          <a:blip r:embed="rId4">
            <a:alphaModFix/>
          </a:blip>
          <a:srcRect/>
          <a:stretch/>
        </p:blipFill>
        <p:spPr>
          <a:xfrm>
            <a:off x="5579844" y="3601592"/>
            <a:ext cx="334383" cy="246183"/>
          </a:xfrm>
          <a:prstGeom prst="rect">
            <a:avLst/>
          </a:prstGeom>
          <a:noFill/>
          <a:ln>
            <a:noFill/>
          </a:ln>
        </p:spPr>
      </p:pic>
      <p:pic>
        <p:nvPicPr>
          <p:cNvPr id="2485" name="Google Shape;2485;p156" descr="clipped result image"/>
          <p:cNvPicPr preferRelativeResize="0"/>
          <p:nvPr/>
        </p:nvPicPr>
        <p:blipFill rotWithShape="1">
          <a:blip r:embed="rId4">
            <a:alphaModFix/>
          </a:blip>
          <a:srcRect/>
          <a:stretch/>
        </p:blipFill>
        <p:spPr>
          <a:xfrm>
            <a:off x="5798919" y="3506342"/>
            <a:ext cx="334383" cy="246183"/>
          </a:xfrm>
          <a:prstGeom prst="rect">
            <a:avLst/>
          </a:prstGeom>
          <a:noFill/>
          <a:ln>
            <a:noFill/>
          </a:ln>
        </p:spPr>
      </p:pic>
      <p:pic>
        <p:nvPicPr>
          <p:cNvPr id="2486" name="Google Shape;2486;p156" descr="clipped result image"/>
          <p:cNvPicPr preferRelativeResize="0"/>
          <p:nvPr/>
        </p:nvPicPr>
        <p:blipFill rotWithShape="1">
          <a:blip r:embed="rId4">
            <a:alphaModFix/>
          </a:blip>
          <a:srcRect/>
          <a:stretch/>
        </p:blipFill>
        <p:spPr>
          <a:xfrm>
            <a:off x="5713194" y="3449192"/>
            <a:ext cx="334383" cy="246183"/>
          </a:xfrm>
          <a:prstGeom prst="rect">
            <a:avLst/>
          </a:prstGeom>
          <a:noFill/>
          <a:ln>
            <a:noFill/>
          </a:ln>
        </p:spPr>
      </p:pic>
      <p:pic>
        <p:nvPicPr>
          <p:cNvPr id="2487" name="Google Shape;2487;p156" descr="clipped result image"/>
          <p:cNvPicPr preferRelativeResize="0"/>
          <p:nvPr/>
        </p:nvPicPr>
        <p:blipFill rotWithShape="1">
          <a:blip r:embed="rId4">
            <a:alphaModFix/>
          </a:blip>
          <a:srcRect/>
          <a:stretch/>
        </p:blipFill>
        <p:spPr>
          <a:xfrm>
            <a:off x="5311544" y="3456142"/>
            <a:ext cx="334383" cy="246183"/>
          </a:xfrm>
          <a:prstGeom prst="rect">
            <a:avLst/>
          </a:prstGeom>
          <a:noFill/>
          <a:ln>
            <a:noFill/>
          </a:ln>
        </p:spPr>
      </p:pic>
      <p:pic>
        <p:nvPicPr>
          <p:cNvPr id="2488" name="Google Shape;2488;p156" descr="clipped result image"/>
          <p:cNvPicPr preferRelativeResize="0"/>
          <p:nvPr/>
        </p:nvPicPr>
        <p:blipFill rotWithShape="1">
          <a:blip r:embed="rId4">
            <a:alphaModFix/>
          </a:blip>
          <a:srcRect/>
          <a:stretch/>
        </p:blipFill>
        <p:spPr>
          <a:xfrm>
            <a:off x="5245456" y="3037080"/>
            <a:ext cx="334383" cy="246183"/>
          </a:xfrm>
          <a:prstGeom prst="rect">
            <a:avLst/>
          </a:prstGeom>
          <a:noFill/>
          <a:ln>
            <a:noFill/>
          </a:ln>
        </p:spPr>
      </p:pic>
      <p:pic>
        <p:nvPicPr>
          <p:cNvPr id="2489" name="Google Shape;2489;p156" descr="clipped result image"/>
          <p:cNvPicPr preferRelativeResize="0"/>
          <p:nvPr/>
        </p:nvPicPr>
        <p:blipFill rotWithShape="1">
          <a:blip r:embed="rId4">
            <a:alphaModFix/>
          </a:blip>
          <a:srcRect/>
          <a:stretch/>
        </p:blipFill>
        <p:spPr>
          <a:xfrm>
            <a:off x="5245456" y="3355417"/>
            <a:ext cx="334383" cy="246183"/>
          </a:xfrm>
          <a:prstGeom prst="rect">
            <a:avLst/>
          </a:prstGeom>
          <a:noFill/>
          <a:ln>
            <a:noFill/>
          </a:ln>
        </p:spPr>
      </p:pic>
      <p:pic>
        <p:nvPicPr>
          <p:cNvPr id="2490" name="Google Shape;2490;p156" descr="clipped result image"/>
          <p:cNvPicPr preferRelativeResize="0"/>
          <p:nvPr/>
        </p:nvPicPr>
        <p:blipFill rotWithShape="1">
          <a:blip r:embed="rId4">
            <a:alphaModFix/>
          </a:blip>
          <a:srcRect/>
          <a:stretch/>
        </p:blipFill>
        <p:spPr>
          <a:xfrm>
            <a:off x="5616944" y="3164805"/>
            <a:ext cx="334383" cy="246183"/>
          </a:xfrm>
          <a:prstGeom prst="rect">
            <a:avLst/>
          </a:prstGeom>
          <a:noFill/>
          <a:ln>
            <a:noFill/>
          </a:ln>
        </p:spPr>
      </p:pic>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Shape 2494"/>
        <p:cNvGrpSpPr/>
        <p:nvPr/>
      </p:nvGrpSpPr>
      <p:grpSpPr>
        <a:xfrm>
          <a:off x="0" y="0"/>
          <a:ext cx="0" cy="0"/>
          <a:chOff x="0" y="0"/>
          <a:chExt cx="0" cy="0"/>
        </a:xfrm>
      </p:grpSpPr>
      <p:pic>
        <p:nvPicPr>
          <p:cNvPr id="2495" name="Google Shape;2495;p157"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496" name="Google Shape;2496;p157" descr="clipped result image"/>
          <p:cNvPicPr preferRelativeResize="0"/>
          <p:nvPr/>
        </p:nvPicPr>
        <p:blipFill rotWithShape="1">
          <a:blip r:embed="rId4">
            <a:alphaModFix/>
          </a:blip>
          <a:srcRect/>
          <a:stretch/>
        </p:blipFill>
        <p:spPr>
          <a:xfrm>
            <a:off x="5427444" y="3107755"/>
            <a:ext cx="334383" cy="246183"/>
          </a:xfrm>
          <a:prstGeom prst="rect">
            <a:avLst/>
          </a:prstGeom>
          <a:noFill/>
          <a:ln>
            <a:noFill/>
          </a:ln>
        </p:spPr>
      </p:pic>
      <p:sp>
        <p:nvSpPr>
          <p:cNvPr id="2497" name="Google Shape;2497;p157"/>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498" name="Google Shape;2498;p157"/>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499" name="Google Shape;2499;p157" descr="clipped result image"/>
          <p:cNvPicPr preferRelativeResize="0"/>
          <p:nvPr/>
        </p:nvPicPr>
        <p:blipFill rotWithShape="1">
          <a:blip r:embed="rId4">
            <a:alphaModFix/>
          </a:blip>
          <a:srcRect/>
          <a:stretch/>
        </p:blipFill>
        <p:spPr>
          <a:xfrm>
            <a:off x="5378819" y="2816305"/>
            <a:ext cx="334383" cy="246183"/>
          </a:xfrm>
          <a:prstGeom prst="rect">
            <a:avLst/>
          </a:prstGeom>
          <a:noFill/>
          <a:ln>
            <a:noFill/>
          </a:ln>
        </p:spPr>
      </p:pic>
      <p:pic>
        <p:nvPicPr>
          <p:cNvPr id="2500" name="Google Shape;2500;p157"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501" name="Google Shape;2501;p157"/>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502" name="Google Shape;2502;p157" descr="clipped result image"/>
          <p:cNvPicPr preferRelativeResize="0"/>
          <p:nvPr/>
        </p:nvPicPr>
        <p:blipFill rotWithShape="1">
          <a:blip r:embed="rId4">
            <a:alphaModFix/>
          </a:blip>
          <a:srcRect/>
          <a:stretch/>
        </p:blipFill>
        <p:spPr>
          <a:xfrm>
            <a:off x="5378819" y="3085130"/>
            <a:ext cx="334383" cy="246183"/>
          </a:xfrm>
          <a:prstGeom prst="rect">
            <a:avLst/>
          </a:prstGeom>
          <a:noFill/>
          <a:ln>
            <a:noFill/>
          </a:ln>
        </p:spPr>
      </p:pic>
      <p:pic>
        <p:nvPicPr>
          <p:cNvPr id="2503" name="Google Shape;2503;p157" descr="clipped result image"/>
          <p:cNvPicPr preferRelativeResize="0"/>
          <p:nvPr/>
        </p:nvPicPr>
        <p:blipFill rotWithShape="1">
          <a:blip r:embed="rId4">
            <a:alphaModFix/>
          </a:blip>
          <a:srcRect/>
          <a:stretch/>
        </p:blipFill>
        <p:spPr>
          <a:xfrm>
            <a:off x="5312131" y="2777355"/>
            <a:ext cx="334383" cy="246183"/>
          </a:xfrm>
          <a:prstGeom prst="rect">
            <a:avLst/>
          </a:prstGeom>
          <a:noFill/>
          <a:ln>
            <a:noFill/>
          </a:ln>
        </p:spPr>
      </p:pic>
      <p:pic>
        <p:nvPicPr>
          <p:cNvPr id="2504" name="Google Shape;2504;p157" descr="clipped result image"/>
          <p:cNvPicPr preferRelativeResize="0"/>
          <p:nvPr/>
        </p:nvPicPr>
        <p:blipFill rotWithShape="1">
          <a:blip r:embed="rId4">
            <a:alphaModFix/>
          </a:blip>
          <a:srcRect/>
          <a:stretch/>
        </p:blipFill>
        <p:spPr>
          <a:xfrm>
            <a:off x="5312131" y="2861567"/>
            <a:ext cx="334383" cy="246183"/>
          </a:xfrm>
          <a:prstGeom prst="rect">
            <a:avLst/>
          </a:prstGeom>
          <a:noFill/>
          <a:ln>
            <a:noFill/>
          </a:ln>
        </p:spPr>
      </p:pic>
      <p:pic>
        <p:nvPicPr>
          <p:cNvPr id="2505" name="Google Shape;2505;p157" descr="clipped result image"/>
          <p:cNvPicPr preferRelativeResize="0"/>
          <p:nvPr/>
        </p:nvPicPr>
        <p:blipFill rotWithShape="1">
          <a:blip r:embed="rId4">
            <a:alphaModFix/>
          </a:blip>
          <a:srcRect/>
          <a:stretch/>
        </p:blipFill>
        <p:spPr>
          <a:xfrm>
            <a:off x="5093056" y="2721067"/>
            <a:ext cx="334383" cy="246183"/>
          </a:xfrm>
          <a:prstGeom prst="rect">
            <a:avLst/>
          </a:prstGeom>
          <a:noFill/>
          <a:ln>
            <a:noFill/>
          </a:ln>
        </p:spPr>
      </p:pic>
      <p:pic>
        <p:nvPicPr>
          <p:cNvPr id="2506" name="Google Shape;2506;p157" descr="clipped result image"/>
          <p:cNvPicPr preferRelativeResize="0"/>
          <p:nvPr/>
        </p:nvPicPr>
        <p:blipFill rotWithShape="1">
          <a:blip r:embed="rId4">
            <a:alphaModFix/>
          </a:blip>
          <a:srcRect/>
          <a:stretch/>
        </p:blipFill>
        <p:spPr>
          <a:xfrm>
            <a:off x="5312144" y="3203017"/>
            <a:ext cx="334383" cy="246183"/>
          </a:xfrm>
          <a:prstGeom prst="rect">
            <a:avLst/>
          </a:prstGeom>
          <a:noFill/>
          <a:ln>
            <a:noFill/>
          </a:ln>
        </p:spPr>
      </p:pic>
      <p:pic>
        <p:nvPicPr>
          <p:cNvPr id="2507" name="Google Shape;2507;p157" descr="clipped result image"/>
          <p:cNvPicPr preferRelativeResize="0"/>
          <p:nvPr/>
        </p:nvPicPr>
        <p:blipFill rotWithShape="1">
          <a:blip r:embed="rId4">
            <a:alphaModFix/>
          </a:blip>
          <a:srcRect/>
          <a:stretch/>
        </p:blipFill>
        <p:spPr>
          <a:xfrm>
            <a:off x="5378819" y="3203017"/>
            <a:ext cx="334383" cy="246183"/>
          </a:xfrm>
          <a:prstGeom prst="rect">
            <a:avLst/>
          </a:prstGeom>
          <a:noFill/>
          <a:ln>
            <a:noFill/>
          </a:ln>
        </p:spPr>
      </p:pic>
      <p:pic>
        <p:nvPicPr>
          <p:cNvPr id="2508" name="Google Shape;2508;p157" descr="clipped result image"/>
          <p:cNvPicPr preferRelativeResize="0"/>
          <p:nvPr/>
        </p:nvPicPr>
        <p:blipFill rotWithShape="1">
          <a:blip r:embed="rId4">
            <a:alphaModFix/>
          </a:blip>
          <a:srcRect/>
          <a:stretch/>
        </p:blipFill>
        <p:spPr>
          <a:xfrm>
            <a:off x="5560794" y="3449192"/>
            <a:ext cx="334383" cy="246183"/>
          </a:xfrm>
          <a:prstGeom prst="rect">
            <a:avLst/>
          </a:prstGeom>
          <a:noFill/>
          <a:ln>
            <a:noFill/>
          </a:ln>
        </p:spPr>
      </p:pic>
      <p:pic>
        <p:nvPicPr>
          <p:cNvPr id="2509" name="Google Shape;2509;p157" descr="clipped result image"/>
          <p:cNvPicPr preferRelativeResize="0"/>
          <p:nvPr/>
        </p:nvPicPr>
        <p:blipFill rotWithShape="1">
          <a:blip r:embed="rId4">
            <a:alphaModFix/>
          </a:blip>
          <a:srcRect/>
          <a:stretch/>
        </p:blipFill>
        <p:spPr>
          <a:xfrm>
            <a:off x="5427444" y="3449192"/>
            <a:ext cx="334383" cy="246183"/>
          </a:xfrm>
          <a:prstGeom prst="rect">
            <a:avLst/>
          </a:prstGeom>
          <a:noFill/>
          <a:ln>
            <a:noFill/>
          </a:ln>
        </p:spPr>
      </p:pic>
      <p:pic>
        <p:nvPicPr>
          <p:cNvPr id="2510" name="Google Shape;2510;p157" descr="clipped result image"/>
          <p:cNvPicPr preferRelativeResize="0"/>
          <p:nvPr/>
        </p:nvPicPr>
        <p:blipFill rotWithShape="1">
          <a:blip r:embed="rId4">
            <a:alphaModFix/>
          </a:blip>
          <a:srcRect/>
          <a:stretch/>
        </p:blipFill>
        <p:spPr>
          <a:xfrm>
            <a:off x="5646519" y="3353942"/>
            <a:ext cx="334383" cy="246183"/>
          </a:xfrm>
          <a:prstGeom prst="rect">
            <a:avLst/>
          </a:prstGeom>
          <a:noFill/>
          <a:ln>
            <a:noFill/>
          </a:ln>
        </p:spPr>
      </p:pic>
      <p:pic>
        <p:nvPicPr>
          <p:cNvPr id="2511" name="Google Shape;2511;p157" descr="clipped result image"/>
          <p:cNvPicPr preferRelativeResize="0"/>
          <p:nvPr/>
        </p:nvPicPr>
        <p:blipFill rotWithShape="1">
          <a:blip r:embed="rId4">
            <a:alphaModFix/>
          </a:blip>
          <a:srcRect/>
          <a:stretch/>
        </p:blipFill>
        <p:spPr>
          <a:xfrm>
            <a:off x="5312144" y="3353942"/>
            <a:ext cx="334383" cy="246183"/>
          </a:xfrm>
          <a:prstGeom prst="rect">
            <a:avLst/>
          </a:prstGeom>
          <a:noFill/>
          <a:ln>
            <a:noFill/>
          </a:ln>
        </p:spPr>
      </p:pic>
      <p:pic>
        <p:nvPicPr>
          <p:cNvPr id="2512" name="Google Shape;2512;p157" descr="clipped result image"/>
          <p:cNvPicPr preferRelativeResize="0"/>
          <p:nvPr/>
        </p:nvPicPr>
        <p:blipFill rotWithShape="1">
          <a:blip r:embed="rId4">
            <a:alphaModFix/>
          </a:blip>
          <a:srcRect/>
          <a:stretch/>
        </p:blipFill>
        <p:spPr>
          <a:xfrm>
            <a:off x="5560794" y="3296792"/>
            <a:ext cx="334383" cy="246183"/>
          </a:xfrm>
          <a:prstGeom prst="rect">
            <a:avLst/>
          </a:prstGeom>
          <a:noFill/>
          <a:ln>
            <a:noFill/>
          </a:ln>
        </p:spPr>
      </p:pic>
      <p:pic>
        <p:nvPicPr>
          <p:cNvPr id="2513" name="Google Shape;2513;p157" descr="clipped result image"/>
          <p:cNvPicPr preferRelativeResize="0"/>
          <p:nvPr/>
        </p:nvPicPr>
        <p:blipFill rotWithShape="1">
          <a:blip r:embed="rId4">
            <a:alphaModFix/>
          </a:blip>
          <a:srcRect/>
          <a:stretch/>
        </p:blipFill>
        <p:spPr>
          <a:xfrm>
            <a:off x="4977156" y="2721067"/>
            <a:ext cx="334383" cy="246183"/>
          </a:xfrm>
          <a:prstGeom prst="rect">
            <a:avLst/>
          </a:prstGeom>
          <a:noFill/>
          <a:ln>
            <a:noFill/>
          </a:ln>
        </p:spPr>
      </p:pic>
      <p:pic>
        <p:nvPicPr>
          <p:cNvPr id="2514" name="Google Shape;2514;p157" descr="clipped result image"/>
          <p:cNvPicPr preferRelativeResize="0"/>
          <p:nvPr/>
        </p:nvPicPr>
        <p:blipFill rotWithShape="1">
          <a:blip r:embed="rId4">
            <a:alphaModFix/>
          </a:blip>
          <a:srcRect/>
          <a:stretch/>
        </p:blipFill>
        <p:spPr>
          <a:xfrm>
            <a:off x="5254406" y="2949505"/>
            <a:ext cx="334383" cy="246183"/>
          </a:xfrm>
          <a:prstGeom prst="rect">
            <a:avLst/>
          </a:prstGeom>
          <a:noFill/>
          <a:ln>
            <a:noFill/>
          </a:ln>
        </p:spPr>
      </p:pic>
      <p:pic>
        <p:nvPicPr>
          <p:cNvPr id="2515" name="Google Shape;2515;p157" descr="clipped result image"/>
          <p:cNvPicPr preferRelativeResize="0"/>
          <p:nvPr/>
        </p:nvPicPr>
        <p:blipFill rotWithShape="1">
          <a:blip r:embed="rId4">
            <a:alphaModFix/>
          </a:blip>
          <a:srcRect/>
          <a:stretch/>
        </p:blipFill>
        <p:spPr>
          <a:xfrm>
            <a:off x="5427444" y="3449192"/>
            <a:ext cx="334383" cy="246183"/>
          </a:xfrm>
          <a:prstGeom prst="rect">
            <a:avLst/>
          </a:prstGeom>
          <a:noFill/>
          <a:ln>
            <a:noFill/>
          </a:ln>
        </p:spPr>
      </p:pic>
      <p:pic>
        <p:nvPicPr>
          <p:cNvPr id="2516" name="Google Shape;2516;p157" descr="clipped result image"/>
          <p:cNvPicPr preferRelativeResize="0"/>
          <p:nvPr/>
        </p:nvPicPr>
        <p:blipFill rotWithShape="1">
          <a:blip r:embed="rId4">
            <a:alphaModFix/>
          </a:blip>
          <a:srcRect/>
          <a:stretch/>
        </p:blipFill>
        <p:spPr>
          <a:xfrm>
            <a:off x="5646519" y="3353942"/>
            <a:ext cx="334383" cy="246183"/>
          </a:xfrm>
          <a:prstGeom prst="rect">
            <a:avLst/>
          </a:prstGeom>
          <a:noFill/>
          <a:ln>
            <a:noFill/>
          </a:ln>
        </p:spPr>
      </p:pic>
      <p:pic>
        <p:nvPicPr>
          <p:cNvPr id="2517" name="Google Shape;2517;p157" descr="clipped result image"/>
          <p:cNvPicPr preferRelativeResize="0"/>
          <p:nvPr/>
        </p:nvPicPr>
        <p:blipFill rotWithShape="1">
          <a:blip r:embed="rId4">
            <a:alphaModFix/>
          </a:blip>
          <a:srcRect/>
          <a:stretch/>
        </p:blipFill>
        <p:spPr>
          <a:xfrm>
            <a:off x="5560794" y="3296792"/>
            <a:ext cx="334383" cy="246183"/>
          </a:xfrm>
          <a:prstGeom prst="rect">
            <a:avLst/>
          </a:prstGeom>
          <a:noFill/>
          <a:ln>
            <a:noFill/>
          </a:ln>
        </p:spPr>
      </p:pic>
      <p:pic>
        <p:nvPicPr>
          <p:cNvPr id="2518" name="Google Shape;2518;p157" descr="clipped result image"/>
          <p:cNvPicPr preferRelativeResize="0"/>
          <p:nvPr/>
        </p:nvPicPr>
        <p:blipFill rotWithShape="1">
          <a:blip r:embed="rId4">
            <a:alphaModFix/>
          </a:blip>
          <a:srcRect/>
          <a:stretch/>
        </p:blipFill>
        <p:spPr>
          <a:xfrm>
            <a:off x="5159144" y="3303742"/>
            <a:ext cx="334383" cy="246183"/>
          </a:xfrm>
          <a:prstGeom prst="rect">
            <a:avLst/>
          </a:prstGeom>
          <a:noFill/>
          <a:ln>
            <a:noFill/>
          </a:ln>
        </p:spPr>
      </p:pic>
      <p:pic>
        <p:nvPicPr>
          <p:cNvPr id="2519" name="Google Shape;2519;p157" descr="clipped result image"/>
          <p:cNvPicPr preferRelativeResize="0"/>
          <p:nvPr/>
        </p:nvPicPr>
        <p:blipFill rotWithShape="1">
          <a:blip r:embed="rId4">
            <a:alphaModFix/>
          </a:blip>
          <a:srcRect/>
          <a:stretch/>
        </p:blipFill>
        <p:spPr>
          <a:xfrm>
            <a:off x="5093056" y="2884680"/>
            <a:ext cx="334383" cy="246183"/>
          </a:xfrm>
          <a:prstGeom prst="rect">
            <a:avLst/>
          </a:prstGeom>
          <a:noFill/>
          <a:ln>
            <a:noFill/>
          </a:ln>
        </p:spPr>
      </p:pic>
      <p:pic>
        <p:nvPicPr>
          <p:cNvPr id="2520" name="Google Shape;2520;p157" descr="clipped result image"/>
          <p:cNvPicPr preferRelativeResize="0"/>
          <p:nvPr/>
        </p:nvPicPr>
        <p:blipFill rotWithShape="1">
          <a:blip r:embed="rId4">
            <a:alphaModFix/>
          </a:blip>
          <a:srcRect/>
          <a:stretch/>
        </p:blipFill>
        <p:spPr>
          <a:xfrm>
            <a:off x="5093056" y="3203017"/>
            <a:ext cx="334383" cy="246183"/>
          </a:xfrm>
          <a:prstGeom prst="rect">
            <a:avLst/>
          </a:prstGeom>
          <a:noFill/>
          <a:ln>
            <a:noFill/>
          </a:ln>
        </p:spPr>
      </p:pic>
      <p:pic>
        <p:nvPicPr>
          <p:cNvPr id="2521" name="Google Shape;2521;p157" descr="clipped result image"/>
          <p:cNvPicPr preferRelativeResize="0"/>
          <p:nvPr/>
        </p:nvPicPr>
        <p:blipFill rotWithShape="1">
          <a:blip r:embed="rId4">
            <a:alphaModFix/>
          </a:blip>
          <a:srcRect/>
          <a:stretch/>
        </p:blipFill>
        <p:spPr>
          <a:xfrm>
            <a:off x="5464544" y="3012405"/>
            <a:ext cx="334383" cy="246183"/>
          </a:xfrm>
          <a:prstGeom prst="rect">
            <a:avLst/>
          </a:prstGeom>
          <a:noFill/>
          <a:ln>
            <a:noFill/>
          </a:ln>
        </p:spPr>
      </p:pic>
      <p:pic>
        <p:nvPicPr>
          <p:cNvPr id="2522" name="Google Shape;2522;p157" descr="clipped result image"/>
          <p:cNvPicPr preferRelativeResize="0"/>
          <p:nvPr/>
        </p:nvPicPr>
        <p:blipFill rotWithShape="1">
          <a:blip r:embed="rId4">
            <a:alphaModFix/>
          </a:blip>
          <a:srcRect/>
          <a:stretch/>
        </p:blipFill>
        <p:spPr>
          <a:xfrm>
            <a:off x="5406806" y="3101905"/>
            <a:ext cx="334383" cy="246183"/>
          </a:xfrm>
          <a:prstGeom prst="rect">
            <a:avLst/>
          </a:prstGeom>
          <a:noFill/>
          <a:ln>
            <a:noFill/>
          </a:ln>
        </p:spPr>
      </p:pic>
      <p:pic>
        <p:nvPicPr>
          <p:cNvPr id="2523" name="Google Shape;2523;p157" descr="clipped result image"/>
          <p:cNvPicPr preferRelativeResize="0"/>
          <p:nvPr/>
        </p:nvPicPr>
        <p:blipFill rotWithShape="1">
          <a:blip r:embed="rId4">
            <a:alphaModFix/>
          </a:blip>
          <a:srcRect/>
          <a:stretch/>
        </p:blipFill>
        <p:spPr>
          <a:xfrm>
            <a:off x="5579844" y="3601592"/>
            <a:ext cx="334383" cy="246183"/>
          </a:xfrm>
          <a:prstGeom prst="rect">
            <a:avLst/>
          </a:prstGeom>
          <a:noFill/>
          <a:ln>
            <a:noFill/>
          </a:ln>
        </p:spPr>
      </p:pic>
      <p:pic>
        <p:nvPicPr>
          <p:cNvPr id="2524" name="Google Shape;2524;p157" descr="clipped result image"/>
          <p:cNvPicPr preferRelativeResize="0"/>
          <p:nvPr/>
        </p:nvPicPr>
        <p:blipFill rotWithShape="1">
          <a:blip r:embed="rId4">
            <a:alphaModFix/>
          </a:blip>
          <a:srcRect/>
          <a:stretch/>
        </p:blipFill>
        <p:spPr>
          <a:xfrm>
            <a:off x="5798919" y="3506342"/>
            <a:ext cx="334383" cy="246183"/>
          </a:xfrm>
          <a:prstGeom prst="rect">
            <a:avLst/>
          </a:prstGeom>
          <a:noFill/>
          <a:ln>
            <a:noFill/>
          </a:ln>
        </p:spPr>
      </p:pic>
      <p:pic>
        <p:nvPicPr>
          <p:cNvPr id="2525" name="Google Shape;2525;p157" descr="clipped result image"/>
          <p:cNvPicPr preferRelativeResize="0"/>
          <p:nvPr/>
        </p:nvPicPr>
        <p:blipFill rotWithShape="1">
          <a:blip r:embed="rId4">
            <a:alphaModFix/>
          </a:blip>
          <a:srcRect/>
          <a:stretch/>
        </p:blipFill>
        <p:spPr>
          <a:xfrm>
            <a:off x="5713194" y="3449192"/>
            <a:ext cx="334383" cy="246183"/>
          </a:xfrm>
          <a:prstGeom prst="rect">
            <a:avLst/>
          </a:prstGeom>
          <a:noFill/>
          <a:ln>
            <a:noFill/>
          </a:ln>
        </p:spPr>
      </p:pic>
      <p:pic>
        <p:nvPicPr>
          <p:cNvPr id="2526" name="Google Shape;2526;p157" descr="clipped result image"/>
          <p:cNvPicPr preferRelativeResize="0"/>
          <p:nvPr/>
        </p:nvPicPr>
        <p:blipFill rotWithShape="1">
          <a:blip r:embed="rId4">
            <a:alphaModFix/>
          </a:blip>
          <a:srcRect/>
          <a:stretch/>
        </p:blipFill>
        <p:spPr>
          <a:xfrm>
            <a:off x="5311544" y="3456142"/>
            <a:ext cx="334383" cy="246183"/>
          </a:xfrm>
          <a:prstGeom prst="rect">
            <a:avLst/>
          </a:prstGeom>
          <a:noFill/>
          <a:ln>
            <a:noFill/>
          </a:ln>
        </p:spPr>
      </p:pic>
      <p:pic>
        <p:nvPicPr>
          <p:cNvPr id="2527" name="Google Shape;2527;p157" descr="clipped result image"/>
          <p:cNvPicPr preferRelativeResize="0"/>
          <p:nvPr/>
        </p:nvPicPr>
        <p:blipFill rotWithShape="1">
          <a:blip r:embed="rId4">
            <a:alphaModFix/>
          </a:blip>
          <a:srcRect/>
          <a:stretch/>
        </p:blipFill>
        <p:spPr>
          <a:xfrm>
            <a:off x="5245456" y="3037080"/>
            <a:ext cx="334383" cy="246183"/>
          </a:xfrm>
          <a:prstGeom prst="rect">
            <a:avLst/>
          </a:prstGeom>
          <a:noFill/>
          <a:ln>
            <a:noFill/>
          </a:ln>
        </p:spPr>
      </p:pic>
      <p:pic>
        <p:nvPicPr>
          <p:cNvPr id="2528" name="Google Shape;2528;p157" descr="clipped result image"/>
          <p:cNvPicPr preferRelativeResize="0"/>
          <p:nvPr/>
        </p:nvPicPr>
        <p:blipFill rotWithShape="1">
          <a:blip r:embed="rId4">
            <a:alphaModFix/>
          </a:blip>
          <a:srcRect/>
          <a:stretch/>
        </p:blipFill>
        <p:spPr>
          <a:xfrm>
            <a:off x="5245456" y="3355417"/>
            <a:ext cx="334383" cy="246183"/>
          </a:xfrm>
          <a:prstGeom prst="rect">
            <a:avLst/>
          </a:prstGeom>
          <a:noFill/>
          <a:ln>
            <a:noFill/>
          </a:ln>
        </p:spPr>
      </p:pic>
      <p:pic>
        <p:nvPicPr>
          <p:cNvPr id="2529" name="Google Shape;2529;p157" descr="clipped result image"/>
          <p:cNvPicPr preferRelativeResize="0"/>
          <p:nvPr/>
        </p:nvPicPr>
        <p:blipFill rotWithShape="1">
          <a:blip r:embed="rId4">
            <a:alphaModFix/>
          </a:blip>
          <a:srcRect/>
          <a:stretch/>
        </p:blipFill>
        <p:spPr>
          <a:xfrm>
            <a:off x="5616944" y="3164805"/>
            <a:ext cx="334383" cy="24618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p92"/>
          <p:cNvSpPr txBox="1"/>
          <p:nvPr/>
        </p:nvSpPr>
        <p:spPr>
          <a:xfrm>
            <a:off x="741325" y="731528"/>
            <a:ext cx="5485200" cy="480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Antidepressants are often “mood </a:t>
            </a:r>
            <a:r>
              <a:rPr lang="en" b="1" u="sng">
                <a:solidFill>
                  <a:schemeClr val="dk1"/>
                </a:solidFill>
              </a:rPr>
              <a:t>de</a:t>
            </a:r>
            <a:r>
              <a:rPr lang="en">
                <a:solidFill>
                  <a:schemeClr val="dk1"/>
                </a:solidFill>
              </a:rPr>
              <a:t>stabilizers” in bipolar disorder. </a:t>
            </a:r>
            <a:endParaRPr>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a:solidFill>
                  <a:schemeClr val="dk1"/>
                </a:solidFill>
              </a:rPr>
              <a:t>Antidepressants are ineffective in bipolar disorder, slightly inferior to placebo in large STEP-BD trial. </a:t>
            </a:r>
            <a:endParaRPr>
              <a:solidFill>
                <a:schemeClr val="dk1"/>
              </a:solidFill>
            </a:endParaRPr>
          </a:p>
          <a:p>
            <a:pPr marL="0" lvl="0" indent="0" algn="l" rtl="0">
              <a:spcBef>
                <a:spcPts val="0"/>
              </a:spcBef>
              <a:spcAft>
                <a:spcPts val="0"/>
              </a:spcAft>
              <a:buNone/>
            </a:pPr>
            <a:endParaRPr sz="1200">
              <a:solidFill>
                <a:schemeClr val="accent2"/>
              </a:solidFill>
              <a:highlight>
                <a:srgbClr val="FFFFFF"/>
              </a:highlight>
            </a:endParaRPr>
          </a:p>
          <a:p>
            <a:pPr marL="0" lvl="0" indent="0" algn="l" rtl="0">
              <a:spcBef>
                <a:spcPts val="0"/>
              </a:spcBef>
              <a:spcAft>
                <a:spcPts val="0"/>
              </a:spcAft>
              <a:buNone/>
            </a:pPr>
            <a:r>
              <a:rPr lang="en">
                <a:solidFill>
                  <a:schemeClr val="accent2"/>
                </a:solidFill>
                <a:highlight>
                  <a:srgbClr val="FFFFFF"/>
                </a:highlight>
              </a:rPr>
              <a:t>Despite preselection for good antidepressant response and concurrent mood stabilizer treatment, antidepressant continuation in rapid-cycling was associated with worsened maintenance outcomes, </a:t>
            </a:r>
            <a:r>
              <a:rPr lang="en" b="1">
                <a:solidFill>
                  <a:schemeClr val="accent2"/>
                </a:solidFill>
                <a:highlight>
                  <a:srgbClr val="FFFFFF"/>
                </a:highlight>
              </a:rPr>
              <a:t>especially for depressive morbidity</a:t>
            </a:r>
            <a:r>
              <a:rPr lang="en">
                <a:solidFill>
                  <a:schemeClr val="accent2"/>
                </a:solidFill>
                <a:highlight>
                  <a:srgbClr val="FFFFFF"/>
                </a:highlight>
              </a:rPr>
              <a:t>, versus antidepressant discontinuation.</a:t>
            </a:r>
            <a:endParaRPr>
              <a:solidFill>
                <a:schemeClr val="accent2"/>
              </a:solidFill>
              <a:highlight>
                <a:srgbClr val="FFFFFF"/>
              </a:highlight>
            </a:endParaRPr>
          </a:p>
          <a:p>
            <a:pPr marL="0" lvl="0" indent="0" algn="l" rtl="0">
              <a:spcBef>
                <a:spcPts val="0"/>
              </a:spcBef>
              <a:spcAft>
                <a:spcPts val="0"/>
              </a:spcAft>
              <a:buNone/>
            </a:pPr>
            <a:endParaRPr sz="1200">
              <a:solidFill>
                <a:schemeClr val="accent2"/>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accent2"/>
                </a:solidFill>
                <a:highlight>
                  <a:schemeClr val="lt1"/>
                </a:highlight>
              </a:rPr>
              <a:t>In </a:t>
            </a:r>
            <a:r>
              <a:rPr lang="en" b="1">
                <a:solidFill>
                  <a:schemeClr val="accent2"/>
                </a:solidFill>
                <a:highlight>
                  <a:schemeClr val="lt1"/>
                </a:highlight>
              </a:rPr>
              <a:t>one-third </a:t>
            </a:r>
            <a:r>
              <a:rPr lang="en">
                <a:solidFill>
                  <a:schemeClr val="accent2"/>
                </a:solidFill>
                <a:highlight>
                  <a:schemeClr val="lt1"/>
                </a:highlight>
              </a:rPr>
              <a:t>of treatment-refractory bipolar patients, </a:t>
            </a:r>
            <a:r>
              <a:rPr lang="en" b="1">
                <a:solidFill>
                  <a:schemeClr val="accent2"/>
                </a:solidFill>
                <a:highlight>
                  <a:schemeClr val="lt1"/>
                </a:highlight>
              </a:rPr>
              <a:t>mania</a:t>
            </a:r>
            <a:r>
              <a:rPr lang="en">
                <a:solidFill>
                  <a:schemeClr val="accent2"/>
                </a:solidFill>
                <a:highlight>
                  <a:schemeClr val="lt1"/>
                </a:highlight>
              </a:rPr>
              <a:t> is likely to be </a:t>
            </a:r>
            <a:r>
              <a:rPr lang="en" b="1">
                <a:solidFill>
                  <a:schemeClr val="accent2"/>
                </a:solidFill>
                <a:highlight>
                  <a:schemeClr val="lt1"/>
                </a:highlight>
              </a:rPr>
              <a:t>antidepressant-induced</a:t>
            </a:r>
            <a:r>
              <a:rPr lang="en">
                <a:solidFill>
                  <a:schemeClr val="accent2"/>
                </a:solidFill>
                <a:highlight>
                  <a:schemeClr val="lt1"/>
                </a:highlight>
              </a:rPr>
              <a:t> and not attributable to the expected course of illness.</a:t>
            </a:r>
            <a:endParaRPr>
              <a:solidFill>
                <a:schemeClr val="accent2"/>
              </a:solidFill>
              <a:highlight>
                <a:srgbClr val="FFFFFF"/>
              </a:highlight>
            </a:endParaRPr>
          </a:p>
          <a:p>
            <a:pPr marL="0" lvl="0" indent="0" algn="l" rtl="0">
              <a:spcBef>
                <a:spcPts val="0"/>
              </a:spcBef>
              <a:spcAft>
                <a:spcPts val="0"/>
              </a:spcAft>
              <a:buNone/>
            </a:pPr>
            <a:endParaRPr sz="1200">
              <a:solidFill>
                <a:schemeClr val="accent2"/>
              </a:solidFill>
              <a:highlight>
                <a:srgbClr val="FFFFFF"/>
              </a:highlight>
            </a:endParaRPr>
          </a:p>
          <a:p>
            <a:pPr marL="0" lvl="0" indent="0" algn="l" rtl="0">
              <a:lnSpc>
                <a:spcPct val="115000"/>
              </a:lnSpc>
              <a:spcBef>
                <a:spcPts val="0"/>
              </a:spcBef>
              <a:spcAft>
                <a:spcPts val="0"/>
              </a:spcAft>
              <a:buNone/>
            </a:pPr>
            <a:r>
              <a:rPr lang="en">
                <a:solidFill>
                  <a:srgbClr val="2E2E2E"/>
                </a:solidFill>
              </a:rPr>
              <a:t>In STEP-BD the most important risk factor for recurrence of </a:t>
            </a:r>
            <a:r>
              <a:rPr lang="en" b="1">
                <a:solidFill>
                  <a:srgbClr val="2E2E2E"/>
                </a:solidFill>
              </a:rPr>
              <a:t>depression</a:t>
            </a:r>
            <a:r>
              <a:rPr lang="en">
                <a:solidFill>
                  <a:srgbClr val="2E2E2E"/>
                </a:solidFill>
              </a:rPr>
              <a:t> was residual </a:t>
            </a:r>
            <a:r>
              <a:rPr lang="en" b="1">
                <a:solidFill>
                  <a:srgbClr val="2E2E2E"/>
                </a:solidFill>
              </a:rPr>
              <a:t>subthreshold mood elevation</a:t>
            </a:r>
            <a:r>
              <a:rPr lang="en">
                <a:solidFill>
                  <a:srgbClr val="2E2E2E"/>
                </a:solidFill>
              </a:rPr>
              <a:t>.</a:t>
            </a:r>
            <a:endParaRPr>
              <a:solidFill>
                <a:srgbClr val="2E2E2E"/>
              </a:solidFill>
            </a:endParaRPr>
          </a:p>
          <a:p>
            <a:pPr marL="0" lvl="0" indent="0" algn="l" rtl="0">
              <a:lnSpc>
                <a:spcPct val="115000"/>
              </a:lnSpc>
              <a:spcBef>
                <a:spcPts val="1200"/>
              </a:spcBef>
              <a:spcAft>
                <a:spcPts val="0"/>
              </a:spcAft>
              <a:buNone/>
            </a:pPr>
            <a:endParaRPr>
              <a:solidFill>
                <a:srgbClr val="2E2E2E"/>
              </a:solidFill>
            </a:endParaRPr>
          </a:p>
          <a:p>
            <a:pPr marL="0" lvl="0" indent="0" algn="l" rtl="0">
              <a:spcBef>
                <a:spcPts val="1200"/>
              </a:spcBef>
              <a:spcAft>
                <a:spcPts val="0"/>
              </a:spcAft>
              <a:buNone/>
            </a:pPr>
            <a:endParaRPr sz="1500">
              <a:solidFill>
                <a:schemeClr val="accent2"/>
              </a:solidFill>
              <a:highlight>
                <a:srgbClr val="FFFFFF"/>
              </a:highlight>
            </a:endParaRPr>
          </a:p>
          <a:p>
            <a:pPr marL="0" lvl="0" indent="0" algn="l" rtl="0">
              <a:spcBef>
                <a:spcPts val="0"/>
              </a:spcBef>
              <a:spcAft>
                <a:spcPts val="0"/>
              </a:spcAft>
              <a:buNone/>
            </a:pPr>
            <a:endParaRPr sz="1500">
              <a:solidFill>
                <a:schemeClr val="accent2"/>
              </a:solidFill>
              <a:highlight>
                <a:srgbClr val="FFFFFF"/>
              </a:highlight>
            </a:endParaRPr>
          </a:p>
        </p:txBody>
      </p:sp>
      <p:sp>
        <p:nvSpPr>
          <p:cNvPr id="1108" name="Google Shape;1108;p92"/>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2"/>
          <p:cNvSpPr txBox="1"/>
          <p:nvPr/>
        </p:nvSpPr>
        <p:spPr>
          <a:xfrm>
            <a:off x="810301" y="30750"/>
            <a:ext cx="81453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Clr>
                <a:schemeClr val="dk1"/>
              </a:buClr>
              <a:buSzPts val="1100"/>
              <a:buFont typeface="Arial"/>
              <a:buNone/>
            </a:pPr>
            <a:r>
              <a:rPr lang="en" sz="2400">
                <a:solidFill>
                  <a:schemeClr val="lt1"/>
                </a:solidFill>
              </a:rPr>
              <a:t>Antidepressants for Bipolar Disorder</a:t>
            </a:r>
            <a:endParaRPr sz="2400">
              <a:solidFill>
                <a:schemeClr val="lt1"/>
              </a:solidFill>
            </a:endParaRPr>
          </a:p>
        </p:txBody>
      </p:sp>
      <p:pic>
        <p:nvPicPr>
          <p:cNvPr id="1110" name="Google Shape;1110;p92"/>
          <p:cNvPicPr preferRelativeResize="0"/>
          <p:nvPr/>
        </p:nvPicPr>
        <p:blipFill>
          <a:blip r:embed="rId3">
            <a:alphaModFix/>
          </a:blip>
          <a:stretch>
            <a:fillRect/>
          </a:stretch>
        </p:blipFill>
        <p:spPr>
          <a:xfrm>
            <a:off x="6216400" y="671150"/>
            <a:ext cx="2927600" cy="1900600"/>
          </a:xfrm>
          <a:prstGeom prst="rect">
            <a:avLst/>
          </a:prstGeom>
          <a:noFill/>
          <a:ln>
            <a:noFill/>
          </a:ln>
        </p:spPr>
      </p:pic>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Shape 2533"/>
        <p:cNvGrpSpPr/>
        <p:nvPr/>
      </p:nvGrpSpPr>
      <p:grpSpPr>
        <a:xfrm>
          <a:off x="0" y="0"/>
          <a:ext cx="0" cy="0"/>
          <a:chOff x="0" y="0"/>
          <a:chExt cx="0" cy="0"/>
        </a:xfrm>
      </p:grpSpPr>
      <p:pic>
        <p:nvPicPr>
          <p:cNvPr id="2534" name="Google Shape;2534;p158"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2535" name="Google Shape;2535;p158" descr="clipped result image"/>
          <p:cNvPicPr preferRelativeResize="0"/>
          <p:nvPr/>
        </p:nvPicPr>
        <p:blipFill rotWithShape="1">
          <a:blip r:embed="rId4">
            <a:alphaModFix/>
          </a:blip>
          <a:srcRect/>
          <a:stretch/>
        </p:blipFill>
        <p:spPr>
          <a:xfrm>
            <a:off x="5427444" y="3107755"/>
            <a:ext cx="334383" cy="246183"/>
          </a:xfrm>
          <a:prstGeom prst="rect">
            <a:avLst/>
          </a:prstGeom>
          <a:noFill/>
          <a:ln>
            <a:noFill/>
          </a:ln>
        </p:spPr>
      </p:pic>
      <p:sp>
        <p:nvSpPr>
          <p:cNvPr id="2536" name="Google Shape;2536;p158"/>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100" b="1">
                <a:solidFill>
                  <a:schemeClr val="dk1"/>
                </a:solidFill>
              </a:rPr>
              <a:t>P-glycoprotein (P-gp)</a:t>
            </a:r>
            <a:r>
              <a:rPr lang="en" sz="2100">
                <a:solidFill>
                  <a:schemeClr val="dk1"/>
                </a:solidFill>
              </a:rPr>
              <a:t> – “</a:t>
            </a:r>
            <a:r>
              <a:rPr lang="en" sz="2100" u="sng">
                <a:solidFill>
                  <a:schemeClr val="dk1"/>
                </a:solidFill>
              </a:rPr>
              <a:t>P</a:t>
            </a:r>
            <a:r>
              <a:rPr lang="en" sz="2100">
                <a:solidFill>
                  <a:schemeClr val="dk1"/>
                </a:solidFill>
              </a:rPr>
              <a:t>umpers </a:t>
            </a:r>
            <a:r>
              <a:rPr lang="en" sz="2100" u="sng">
                <a:solidFill>
                  <a:schemeClr val="dk1"/>
                </a:solidFill>
              </a:rPr>
              <a:t>g</a:t>
            </a:r>
            <a:r>
              <a:rPr lang="en" sz="2100">
                <a:solidFill>
                  <a:schemeClr val="dk1"/>
                </a:solidFill>
              </a:rPr>
              <a:t>onna </a:t>
            </a:r>
            <a:r>
              <a:rPr lang="en" sz="2100" u="sng">
                <a:solidFill>
                  <a:schemeClr val="dk1"/>
                </a:solidFill>
              </a:rPr>
              <a:t>p</a:t>
            </a:r>
            <a:r>
              <a:rPr lang="en" sz="2100">
                <a:solidFill>
                  <a:schemeClr val="dk1"/>
                </a:solidFill>
              </a:rPr>
              <a:t>ump”. </a:t>
            </a:r>
            <a:endParaRPr sz="4800" i="0" strike="noStrike" cap="none">
              <a:solidFill>
                <a:schemeClr val="dk1"/>
              </a:solidFill>
            </a:endParaRPr>
          </a:p>
        </p:txBody>
      </p:sp>
      <p:sp>
        <p:nvSpPr>
          <p:cNvPr id="2537" name="Google Shape;2537;p158"/>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a:solidFill>
                  <a:schemeClr val="dk1"/>
                </a:solidFill>
              </a:rPr>
              <a:t>Gatekeeper at the blood-brain barrier that pumps certain drugs out of the CNS.</a:t>
            </a:r>
            <a:endParaRPr sz="5800" i="0" strike="noStrike" cap="none">
              <a:solidFill>
                <a:schemeClr val="dk1"/>
              </a:solidFill>
            </a:endParaRPr>
          </a:p>
        </p:txBody>
      </p:sp>
      <p:pic>
        <p:nvPicPr>
          <p:cNvPr id="2538" name="Google Shape;2538;p158" descr="clipped result image"/>
          <p:cNvPicPr preferRelativeResize="0"/>
          <p:nvPr/>
        </p:nvPicPr>
        <p:blipFill rotWithShape="1">
          <a:blip r:embed="rId4">
            <a:alphaModFix/>
          </a:blip>
          <a:srcRect/>
          <a:stretch/>
        </p:blipFill>
        <p:spPr>
          <a:xfrm>
            <a:off x="5378819" y="2816305"/>
            <a:ext cx="334383" cy="246183"/>
          </a:xfrm>
          <a:prstGeom prst="rect">
            <a:avLst/>
          </a:prstGeom>
          <a:noFill/>
          <a:ln>
            <a:noFill/>
          </a:ln>
          <a:effectLst>
            <a:outerShdw blurRad="142875" dist="19050" dir="5400000" algn="bl" rotWithShape="0">
              <a:srgbClr val="000000">
                <a:alpha val="50000"/>
              </a:srgbClr>
            </a:outerShdw>
          </a:effectLst>
        </p:spPr>
      </p:pic>
      <p:pic>
        <p:nvPicPr>
          <p:cNvPr id="2539" name="Google Shape;2539;p158"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2540" name="Google Shape;2540;p158"/>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900">
                <a:solidFill>
                  <a:srgbClr val="E69138"/>
                </a:solidFill>
              </a:rPr>
              <a:t>Carbamazepine in</a:t>
            </a:r>
            <a:r>
              <a:rPr lang="en" sz="1900" b="1" u="sng">
                <a:solidFill>
                  <a:srgbClr val="E69138"/>
                </a:solidFill>
              </a:rPr>
              <a:t>D</a:t>
            </a:r>
            <a:r>
              <a:rPr lang="en" sz="1900">
                <a:solidFill>
                  <a:srgbClr val="E69138"/>
                </a:solidFill>
              </a:rPr>
              <a:t>uces P-gp.</a:t>
            </a:r>
            <a:endParaRPr sz="5800">
              <a:solidFill>
                <a:srgbClr val="E69138"/>
              </a:solidFill>
            </a:endParaRPr>
          </a:p>
          <a:p>
            <a:pPr marL="0" lvl="0" indent="0" algn="just" rtl="0">
              <a:spcBef>
                <a:spcPts val="0"/>
              </a:spcBef>
              <a:spcAft>
                <a:spcPts val="0"/>
              </a:spcAft>
              <a:buNone/>
            </a:pPr>
            <a:endParaRPr sz="1900">
              <a:solidFill>
                <a:srgbClr val="E69138"/>
              </a:solidFill>
            </a:endParaRPr>
          </a:p>
        </p:txBody>
      </p:sp>
      <p:pic>
        <p:nvPicPr>
          <p:cNvPr id="2541" name="Google Shape;2541;p158" descr="clipped result image"/>
          <p:cNvPicPr preferRelativeResize="0"/>
          <p:nvPr/>
        </p:nvPicPr>
        <p:blipFill rotWithShape="1">
          <a:blip r:embed="rId4">
            <a:alphaModFix/>
          </a:blip>
          <a:srcRect/>
          <a:stretch/>
        </p:blipFill>
        <p:spPr>
          <a:xfrm>
            <a:off x="5378819" y="3085130"/>
            <a:ext cx="334383" cy="246183"/>
          </a:xfrm>
          <a:prstGeom prst="rect">
            <a:avLst/>
          </a:prstGeom>
          <a:noFill/>
          <a:ln>
            <a:noFill/>
          </a:ln>
        </p:spPr>
      </p:pic>
      <p:pic>
        <p:nvPicPr>
          <p:cNvPr id="2542" name="Google Shape;2542;p158" descr="clipped result image"/>
          <p:cNvPicPr preferRelativeResize="0"/>
          <p:nvPr/>
        </p:nvPicPr>
        <p:blipFill rotWithShape="1">
          <a:blip r:embed="rId4">
            <a:alphaModFix/>
          </a:blip>
          <a:srcRect/>
          <a:stretch/>
        </p:blipFill>
        <p:spPr>
          <a:xfrm>
            <a:off x="5312131" y="2777355"/>
            <a:ext cx="334383" cy="246183"/>
          </a:xfrm>
          <a:prstGeom prst="rect">
            <a:avLst/>
          </a:prstGeom>
          <a:noFill/>
          <a:ln>
            <a:noFill/>
          </a:ln>
        </p:spPr>
      </p:pic>
      <p:pic>
        <p:nvPicPr>
          <p:cNvPr id="2543" name="Google Shape;2543;p158" descr="clipped result image"/>
          <p:cNvPicPr preferRelativeResize="0"/>
          <p:nvPr/>
        </p:nvPicPr>
        <p:blipFill rotWithShape="1">
          <a:blip r:embed="rId4">
            <a:alphaModFix/>
          </a:blip>
          <a:srcRect/>
          <a:stretch/>
        </p:blipFill>
        <p:spPr>
          <a:xfrm>
            <a:off x="5312131" y="2861567"/>
            <a:ext cx="334383" cy="246183"/>
          </a:xfrm>
          <a:prstGeom prst="rect">
            <a:avLst/>
          </a:prstGeom>
          <a:noFill/>
          <a:ln>
            <a:noFill/>
          </a:ln>
          <a:effectLst>
            <a:outerShdw blurRad="142875" dist="19050" dir="5400000" algn="bl" rotWithShape="0">
              <a:srgbClr val="000000">
                <a:alpha val="50000"/>
              </a:srgbClr>
            </a:outerShdw>
          </a:effectLst>
        </p:spPr>
      </p:pic>
      <p:pic>
        <p:nvPicPr>
          <p:cNvPr id="2544" name="Google Shape;2544;p158" descr="clipped result image"/>
          <p:cNvPicPr preferRelativeResize="0"/>
          <p:nvPr/>
        </p:nvPicPr>
        <p:blipFill rotWithShape="1">
          <a:blip r:embed="rId4">
            <a:alphaModFix/>
          </a:blip>
          <a:srcRect/>
          <a:stretch/>
        </p:blipFill>
        <p:spPr>
          <a:xfrm>
            <a:off x="5093056" y="2721067"/>
            <a:ext cx="334383" cy="246183"/>
          </a:xfrm>
          <a:prstGeom prst="rect">
            <a:avLst/>
          </a:prstGeom>
          <a:noFill/>
          <a:ln>
            <a:noFill/>
          </a:ln>
          <a:effectLst>
            <a:outerShdw blurRad="142875" dist="19050" dir="5400000" algn="bl" rotWithShape="0">
              <a:srgbClr val="000000">
                <a:alpha val="50000"/>
              </a:srgbClr>
            </a:outerShdw>
          </a:effectLst>
        </p:spPr>
      </p:pic>
      <p:pic>
        <p:nvPicPr>
          <p:cNvPr id="2545" name="Google Shape;2545;p158" descr="clipped result image"/>
          <p:cNvPicPr preferRelativeResize="0"/>
          <p:nvPr/>
        </p:nvPicPr>
        <p:blipFill rotWithShape="1">
          <a:blip r:embed="rId4">
            <a:alphaModFix/>
          </a:blip>
          <a:srcRect/>
          <a:stretch/>
        </p:blipFill>
        <p:spPr>
          <a:xfrm>
            <a:off x="5312144" y="3203017"/>
            <a:ext cx="334383" cy="246183"/>
          </a:xfrm>
          <a:prstGeom prst="rect">
            <a:avLst/>
          </a:prstGeom>
          <a:noFill/>
          <a:ln>
            <a:noFill/>
          </a:ln>
        </p:spPr>
      </p:pic>
      <p:pic>
        <p:nvPicPr>
          <p:cNvPr id="2546" name="Google Shape;2546;p158" descr="clipped result image"/>
          <p:cNvPicPr preferRelativeResize="0"/>
          <p:nvPr/>
        </p:nvPicPr>
        <p:blipFill rotWithShape="1">
          <a:blip r:embed="rId4">
            <a:alphaModFix/>
          </a:blip>
          <a:srcRect/>
          <a:stretch/>
        </p:blipFill>
        <p:spPr>
          <a:xfrm>
            <a:off x="5378819" y="3203017"/>
            <a:ext cx="334383" cy="246183"/>
          </a:xfrm>
          <a:prstGeom prst="rect">
            <a:avLst/>
          </a:prstGeom>
          <a:noFill/>
          <a:ln>
            <a:noFill/>
          </a:ln>
        </p:spPr>
      </p:pic>
      <p:pic>
        <p:nvPicPr>
          <p:cNvPr id="2547" name="Google Shape;2547;p158" descr="clipped result image"/>
          <p:cNvPicPr preferRelativeResize="0"/>
          <p:nvPr/>
        </p:nvPicPr>
        <p:blipFill rotWithShape="1">
          <a:blip r:embed="rId4">
            <a:alphaModFix/>
          </a:blip>
          <a:srcRect/>
          <a:stretch/>
        </p:blipFill>
        <p:spPr>
          <a:xfrm>
            <a:off x="5560794" y="3449192"/>
            <a:ext cx="334383" cy="246183"/>
          </a:xfrm>
          <a:prstGeom prst="rect">
            <a:avLst/>
          </a:prstGeom>
          <a:noFill/>
          <a:ln>
            <a:noFill/>
          </a:ln>
        </p:spPr>
      </p:pic>
      <p:pic>
        <p:nvPicPr>
          <p:cNvPr id="2548" name="Google Shape;2548;p158" descr="clipped result image"/>
          <p:cNvPicPr preferRelativeResize="0"/>
          <p:nvPr/>
        </p:nvPicPr>
        <p:blipFill rotWithShape="1">
          <a:blip r:embed="rId4">
            <a:alphaModFix/>
          </a:blip>
          <a:srcRect/>
          <a:stretch/>
        </p:blipFill>
        <p:spPr>
          <a:xfrm>
            <a:off x="5427444" y="3449192"/>
            <a:ext cx="334383" cy="246183"/>
          </a:xfrm>
          <a:prstGeom prst="rect">
            <a:avLst/>
          </a:prstGeom>
          <a:noFill/>
          <a:ln>
            <a:noFill/>
          </a:ln>
        </p:spPr>
      </p:pic>
      <p:pic>
        <p:nvPicPr>
          <p:cNvPr id="2549" name="Google Shape;2549;p158" descr="clipped result image"/>
          <p:cNvPicPr preferRelativeResize="0"/>
          <p:nvPr/>
        </p:nvPicPr>
        <p:blipFill rotWithShape="1">
          <a:blip r:embed="rId4">
            <a:alphaModFix/>
          </a:blip>
          <a:srcRect/>
          <a:stretch/>
        </p:blipFill>
        <p:spPr>
          <a:xfrm>
            <a:off x="5646519" y="3353942"/>
            <a:ext cx="334383" cy="246183"/>
          </a:xfrm>
          <a:prstGeom prst="rect">
            <a:avLst/>
          </a:prstGeom>
          <a:noFill/>
          <a:ln>
            <a:noFill/>
          </a:ln>
        </p:spPr>
      </p:pic>
      <p:pic>
        <p:nvPicPr>
          <p:cNvPr id="2550" name="Google Shape;2550;p158" descr="clipped result image"/>
          <p:cNvPicPr preferRelativeResize="0"/>
          <p:nvPr/>
        </p:nvPicPr>
        <p:blipFill rotWithShape="1">
          <a:blip r:embed="rId4">
            <a:alphaModFix/>
          </a:blip>
          <a:srcRect/>
          <a:stretch/>
        </p:blipFill>
        <p:spPr>
          <a:xfrm>
            <a:off x="5312144" y="3353942"/>
            <a:ext cx="334383" cy="246183"/>
          </a:xfrm>
          <a:prstGeom prst="rect">
            <a:avLst/>
          </a:prstGeom>
          <a:noFill/>
          <a:ln>
            <a:noFill/>
          </a:ln>
        </p:spPr>
      </p:pic>
      <p:pic>
        <p:nvPicPr>
          <p:cNvPr id="2551" name="Google Shape;2551;p158" descr="clipped result image"/>
          <p:cNvPicPr preferRelativeResize="0"/>
          <p:nvPr/>
        </p:nvPicPr>
        <p:blipFill rotWithShape="1">
          <a:blip r:embed="rId4">
            <a:alphaModFix/>
          </a:blip>
          <a:srcRect/>
          <a:stretch/>
        </p:blipFill>
        <p:spPr>
          <a:xfrm>
            <a:off x="5560794" y="3296792"/>
            <a:ext cx="334383" cy="246183"/>
          </a:xfrm>
          <a:prstGeom prst="rect">
            <a:avLst/>
          </a:prstGeom>
          <a:noFill/>
          <a:ln>
            <a:noFill/>
          </a:ln>
        </p:spPr>
      </p:pic>
      <p:pic>
        <p:nvPicPr>
          <p:cNvPr id="2552" name="Google Shape;2552;p158" descr="clipped result image"/>
          <p:cNvPicPr preferRelativeResize="0"/>
          <p:nvPr/>
        </p:nvPicPr>
        <p:blipFill rotWithShape="1">
          <a:blip r:embed="rId4">
            <a:alphaModFix/>
          </a:blip>
          <a:srcRect/>
          <a:stretch/>
        </p:blipFill>
        <p:spPr>
          <a:xfrm>
            <a:off x="4977156" y="2721067"/>
            <a:ext cx="334383" cy="246183"/>
          </a:xfrm>
          <a:prstGeom prst="rect">
            <a:avLst/>
          </a:prstGeom>
          <a:noFill/>
          <a:ln>
            <a:noFill/>
          </a:ln>
          <a:effectLst>
            <a:outerShdw blurRad="142875" dist="19050" dir="5400000" algn="bl" rotWithShape="0">
              <a:srgbClr val="000000">
                <a:alpha val="50000"/>
              </a:srgbClr>
            </a:outerShdw>
          </a:effectLst>
        </p:spPr>
      </p:pic>
      <p:pic>
        <p:nvPicPr>
          <p:cNvPr id="2553" name="Google Shape;2553;p158" descr="clipped result image"/>
          <p:cNvPicPr preferRelativeResize="0"/>
          <p:nvPr/>
        </p:nvPicPr>
        <p:blipFill rotWithShape="1">
          <a:blip r:embed="rId4">
            <a:alphaModFix/>
          </a:blip>
          <a:srcRect/>
          <a:stretch/>
        </p:blipFill>
        <p:spPr>
          <a:xfrm>
            <a:off x="5254406" y="2949505"/>
            <a:ext cx="334383" cy="246183"/>
          </a:xfrm>
          <a:prstGeom prst="rect">
            <a:avLst/>
          </a:prstGeom>
          <a:noFill/>
          <a:ln>
            <a:noFill/>
          </a:ln>
        </p:spPr>
      </p:pic>
      <p:pic>
        <p:nvPicPr>
          <p:cNvPr id="2554" name="Google Shape;2554;p158" descr="clipped result image"/>
          <p:cNvPicPr preferRelativeResize="0"/>
          <p:nvPr/>
        </p:nvPicPr>
        <p:blipFill rotWithShape="1">
          <a:blip r:embed="rId4">
            <a:alphaModFix/>
          </a:blip>
          <a:srcRect/>
          <a:stretch/>
        </p:blipFill>
        <p:spPr>
          <a:xfrm>
            <a:off x="5427444" y="3449192"/>
            <a:ext cx="334383" cy="246183"/>
          </a:xfrm>
          <a:prstGeom prst="rect">
            <a:avLst/>
          </a:prstGeom>
          <a:noFill/>
          <a:ln>
            <a:noFill/>
          </a:ln>
        </p:spPr>
      </p:pic>
      <p:pic>
        <p:nvPicPr>
          <p:cNvPr id="2555" name="Google Shape;2555;p158" descr="clipped result image"/>
          <p:cNvPicPr preferRelativeResize="0"/>
          <p:nvPr/>
        </p:nvPicPr>
        <p:blipFill rotWithShape="1">
          <a:blip r:embed="rId4">
            <a:alphaModFix/>
          </a:blip>
          <a:srcRect/>
          <a:stretch/>
        </p:blipFill>
        <p:spPr>
          <a:xfrm>
            <a:off x="5646519" y="3353942"/>
            <a:ext cx="334383" cy="246183"/>
          </a:xfrm>
          <a:prstGeom prst="rect">
            <a:avLst/>
          </a:prstGeom>
          <a:noFill/>
          <a:ln>
            <a:noFill/>
          </a:ln>
        </p:spPr>
      </p:pic>
      <p:pic>
        <p:nvPicPr>
          <p:cNvPr id="2556" name="Google Shape;2556;p158" descr="clipped result image"/>
          <p:cNvPicPr preferRelativeResize="0"/>
          <p:nvPr/>
        </p:nvPicPr>
        <p:blipFill rotWithShape="1">
          <a:blip r:embed="rId4">
            <a:alphaModFix/>
          </a:blip>
          <a:srcRect/>
          <a:stretch/>
        </p:blipFill>
        <p:spPr>
          <a:xfrm>
            <a:off x="5560794" y="3296792"/>
            <a:ext cx="334383" cy="246183"/>
          </a:xfrm>
          <a:prstGeom prst="rect">
            <a:avLst/>
          </a:prstGeom>
          <a:noFill/>
          <a:ln>
            <a:noFill/>
          </a:ln>
        </p:spPr>
      </p:pic>
      <p:pic>
        <p:nvPicPr>
          <p:cNvPr id="2557" name="Google Shape;2557;p158" descr="clipped result image"/>
          <p:cNvPicPr preferRelativeResize="0"/>
          <p:nvPr/>
        </p:nvPicPr>
        <p:blipFill rotWithShape="1">
          <a:blip r:embed="rId4">
            <a:alphaModFix/>
          </a:blip>
          <a:srcRect/>
          <a:stretch/>
        </p:blipFill>
        <p:spPr>
          <a:xfrm>
            <a:off x="5159144" y="3303742"/>
            <a:ext cx="334383" cy="246183"/>
          </a:xfrm>
          <a:prstGeom prst="rect">
            <a:avLst/>
          </a:prstGeom>
          <a:noFill/>
          <a:ln>
            <a:noFill/>
          </a:ln>
        </p:spPr>
      </p:pic>
      <p:pic>
        <p:nvPicPr>
          <p:cNvPr id="2558" name="Google Shape;2558;p158" descr="clipped result image"/>
          <p:cNvPicPr preferRelativeResize="0"/>
          <p:nvPr/>
        </p:nvPicPr>
        <p:blipFill rotWithShape="1">
          <a:blip r:embed="rId4">
            <a:alphaModFix/>
          </a:blip>
          <a:srcRect/>
          <a:stretch/>
        </p:blipFill>
        <p:spPr>
          <a:xfrm>
            <a:off x="5093056" y="2884680"/>
            <a:ext cx="334383" cy="246183"/>
          </a:xfrm>
          <a:prstGeom prst="rect">
            <a:avLst/>
          </a:prstGeom>
          <a:noFill/>
          <a:ln>
            <a:noFill/>
          </a:ln>
          <a:effectLst>
            <a:outerShdw blurRad="142875" dist="19050" dir="5400000" algn="bl" rotWithShape="0">
              <a:srgbClr val="000000">
                <a:alpha val="50000"/>
              </a:srgbClr>
            </a:outerShdw>
          </a:effectLst>
        </p:spPr>
      </p:pic>
      <p:pic>
        <p:nvPicPr>
          <p:cNvPr id="2559" name="Google Shape;2559;p158" descr="clipped result image"/>
          <p:cNvPicPr preferRelativeResize="0"/>
          <p:nvPr/>
        </p:nvPicPr>
        <p:blipFill rotWithShape="1">
          <a:blip r:embed="rId4">
            <a:alphaModFix/>
          </a:blip>
          <a:srcRect/>
          <a:stretch/>
        </p:blipFill>
        <p:spPr>
          <a:xfrm>
            <a:off x="5093056" y="3203017"/>
            <a:ext cx="334383" cy="246183"/>
          </a:xfrm>
          <a:prstGeom prst="rect">
            <a:avLst/>
          </a:prstGeom>
          <a:noFill/>
          <a:ln>
            <a:noFill/>
          </a:ln>
          <a:effectLst>
            <a:outerShdw blurRad="142875" dist="19050" dir="5400000" algn="bl" rotWithShape="0">
              <a:srgbClr val="000000">
                <a:alpha val="50000"/>
              </a:srgbClr>
            </a:outerShdw>
          </a:effectLst>
        </p:spPr>
      </p:pic>
      <p:pic>
        <p:nvPicPr>
          <p:cNvPr id="2560" name="Google Shape;2560;p158" descr="clipped result image"/>
          <p:cNvPicPr preferRelativeResize="0"/>
          <p:nvPr/>
        </p:nvPicPr>
        <p:blipFill rotWithShape="1">
          <a:blip r:embed="rId4">
            <a:alphaModFix/>
          </a:blip>
          <a:srcRect/>
          <a:stretch/>
        </p:blipFill>
        <p:spPr>
          <a:xfrm>
            <a:off x="5464544" y="3012405"/>
            <a:ext cx="334383" cy="246183"/>
          </a:xfrm>
          <a:prstGeom prst="rect">
            <a:avLst/>
          </a:prstGeom>
          <a:noFill/>
          <a:ln>
            <a:noFill/>
          </a:ln>
          <a:effectLst>
            <a:outerShdw blurRad="142875" dist="19050" dir="5400000" algn="bl" rotWithShape="0">
              <a:srgbClr val="000000">
                <a:alpha val="50000"/>
              </a:srgbClr>
            </a:outerShdw>
          </a:effectLst>
        </p:spPr>
      </p:pic>
      <p:pic>
        <p:nvPicPr>
          <p:cNvPr id="2561" name="Google Shape;2561;p158" descr="clipped result image"/>
          <p:cNvPicPr preferRelativeResize="0"/>
          <p:nvPr/>
        </p:nvPicPr>
        <p:blipFill rotWithShape="1">
          <a:blip r:embed="rId4">
            <a:alphaModFix/>
          </a:blip>
          <a:srcRect/>
          <a:stretch/>
        </p:blipFill>
        <p:spPr>
          <a:xfrm>
            <a:off x="5406806" y="3101905"/>
            <a:ext cx="334383" cy="246183"/>
          </a:xfrm>
          <a:prstGeom prst="rect">
            <a:avLst/>
          </a:prstGeom>
          <a:noFill/>
          <a:ln>
            <a:noFill/>
          </a:ln>
        </p:spPr>
      </p:pic>
      <p:pic>
        <p:nvPicPr>
          <p:cNvPr id="2562" name="Google Shape;2562;p158" descr="clipped result image"/>
          <p:cNvPicPr preferRelativeResize="0"/>
          <p:nvPr/>
        </p:nvPicPr>
        <p:blipFill rotWithShape="1">
          <a:blip r:embed="rId4">
            <a:alphaModFix/>
          </a:blip>
          <a:srcRect/>
          <a:stretch/>
        </p:blipFill>
        <p:spPr>
          <a:xfrm>
            <a:off x="5579844" y="3601592"/>
            <a:ext cx="334383" cy="246183"/>
          </a:xfrm>
          <a:prstGeom prst="rect">
            <a:avLst/>
          </a:prstGeom>
          <a:noFill/>
          <a:ln>
            <a:noFill/>
          </a:ln>
          <a:effectLst>
            <a:outerShdw blurRad="142875" dist="19050" dir="5400000" algn="bl" rotWithShape="0">
              <a:srgbClr val="000000">
                <a:alpha val="50000"/>
              </a:srgbClr>
            </a:outerShdw>
          </a:effectLst>
        </p:spPr>
      </p:pic>
      <p:pic>
        <p:nvPicPr>
          <p:cNvPr id="2563" name="Google Shape;2563;p158" descr="clipped result image"/>
          <p:cNvPicPr preferRelativeResize="0"/>
          <p:nvPr/>
        </p:nvPicPr>
        <p:blipFill rotWithShape="1">
          <a:blip r:embed="rId4">
            <a:alphaModFix/>
          </a:blip>
          <a:srcRect/>
          <a:stretch/>
        </p:blipFill>
        <p:spPr>
          <a:xfrm>
            <a:off x="5798919" y="3506342"/>
            <a:ext cx="334383" cy="246183"/>
          </a:xfrm>
          <a:prstGeom prst="rect">
            <a:avLst/>
          </a:prstGeom>
          <a:noFill/>
          <a:ln>
            <a:noFill/>
          </a:ln>
          <a:effectLst>
            <a:outerShdw blurRad="142875" dist="19050" dir="5400000" algn="bl" rotWithShape="0">
              <a:srgbClr val="000000">
                <a:alpha val="50000"/>
              </a:srgbClr>
            </a:outerShdw>
          </a:effectLst>
        </p:spPr>
      </p:pic>
      <p:pic>
        <p:nvPicPr>
          <p:cNvPr id="2564" name="Google Shape;2564;p158" descr="clipped result image"/>
          <p:cNvPicPr preferRelativeResize="0"/>
          <p:nvPr/>
        </p:nvPicPr>
        <p:blipFill rotWithShape="1">
          <a:blip r:embed="rId4">
            <a:alphaModFix/>
          </a:blip>
          <a:srcRect/>
          <a:stretch/>
        </p:blipFill>
        <p:spPr>
          <a:xfrm>
            <a:off x="5713194" y="3449192"/>
            <a:ext cx="334383" cy="246183"/>
          </a:xfrm>
          <a:prstGeom prst="rect">
            <a:avLst/>
          </a:prstGeom>
          <a:noFill/>
          <a:ln>
            <a:noFill/>
          </a:ln>
          <a:effectLst>
            <a:outerShdw blurRad="142875" dist="19050" dir="5400000" algn="bl" rotWithShape="0">
              <a:srgbClr val="000000">
                <a:alpha val="50000"/>
              </a:srgbClr>
            </a:outerShdw>
          </a:effectLst>
        </p:spPr>
      </p:pic>
      <p:pic>
        <p:nvPicPr>
          <p:cNvPr id="2565" name="Google Shape;2565;p158" descr="clipped result image"/>
          <p:cNvPicPr preferRelativeResize="0"/>
          <p:nvPr/>
        </p:nvPicPr>
        <p:blipFill rotWithShape="1">
          <a:blip r:embed="rId4">
            <a:alphaModFix/>
          </a:blip>
          <a:srcRect/>
          <a:stretch/>
        </p:blipFill>
        <p:spPr>
          <a:xfrm>
            <a:off x="5311544" y="3456142"/>
            <a:ext cx="334383" cy="246183"/>
          </a:xfrm>
          <a:prstGeom prst="rect">
            <a:avLst/>
          </a:prstGeom>
          <a:noFill/>
          <a:ln>
            <a:noFill/>
          </a:ln>
          <a:effectLst>
            <a:outerShdw blurRad="142875" dist="19050" dir="5400000" algn="bl" rotWithShape="0">
              <a:srgbClr val="000000">
                <a:alpha val="50000"/>
              </a:srgbClr>
            </a:outerShdw>
          </a:effectLst>
        </p:spPr>
      </p:pic>
      <p:pic>
        <p:nvPicPr>
          <p:cNvPr id="2566" name="Google Shape;2566;p158" descr="clipped result image"/>
          <p:cNvPicPr preferRelativeResize="0"/>
          <p:nvPr/>
        </p:nvPicPr>
        <p:blipFill rotWithShape="1">
          <a:blip r:embed="rId4">
            <a:alphaModFix/>
          </a:blip>
          <a:srcRect/>
          <a:stretch/>
        </p:blipFill>
        <p:spPr>
          <a:xfrm>
            <a:off x="5245456" y="3037080"/>
            <a:ext cx="334383" cy="246183"/>
          </a:xfrm>
          <a:prstGeom prst="rect">
            <a:avLst/>
          </a:prstGeom>
          <a:noFill/>
          <a:ln>
            <a:noFill/>
          </a:ln>
          <a:effectLst>
            <a:outerShdw blurRad="142875" dist="19050" dir="5400000" algn="bl" rotWithShape="0">
              <a:srgbClr val="000000">
                <a:alpha val="50000"/>
              </a:srgbClr>
            </a:outerShdw>
          </a:effectLst>
        </p:spPr>
      </p:pic>
      <p:pic>
        <p:nvPicPr>
          <p:cNvPr id="2567" name="Google Shape;2567;p158" descr="clipped result image"/>
          <p:cNvPicPr preferRelativeResize="0"/>
          <p:nvPr/>
        </p:nvPicPr>
        <p:blipFill rotWithShape="1">
          <a:blip r:embed="rId4">
            <a:alphaModFix/>
          </a:blip>
          <a:srcRect/>
          <a:stretch/>
        </p:blipFill>
        <p:spPr>
          <a:xfrm>
            <a:off x="5245456" y="3355417"/>
            <a:ext cx="334383" cy="246183"/>
          </a:xfrm>
          <a:prstGeom prst="rect">
            <a:avLst/>
          </a:prstGeom>
          <a:noFill/>
          <a:ln>
            <a:noFill/>
          </a:ln>
          <a:effectLst>
            <a:outerShdw blurRad="142875" dist="19050" dir="5400000" algn="bl" rotWithShape="0">
              <a:srgbClr val="000000">
                <a:alpha val="50000"/>
              </a:srgbClr>
            </a:outerShdw>
          </a:effectLst>
        </p:spPr>
      </p:pic>
      <p:pic>
        <p:nvPicPr>
          <p:cNvPr id="2568" name="Google Shape;2568;p158" descr="clipped result image"/>
          <p:cNvPicPr preferRelativeResize="0"/>
          <p:nvPr/>
        </p:nvPicPr>
        <p:blipFill rotWithShape="1">
          <a:blip r:embed="rId4">
            <a:alphaModFix/>
          </a:blip>
          <a:srcRect/>
          <a:stretch/>
        </p:blipFill>
        <p:spPr>
          <a:xfrm>
            <a:off x="5616944" y="3164805"/>
            <a:ext cx="334383" cy="246183"/>
          </a:xfrm>
          <a:prstGeom prst="rect">
            <a:avLst/>
          </a:prstGeom>
          <a:noFill/>
          <a:ln>
            <a:noFill/>
          </a:ln>
          <a:effectLst>
            <a:outerShdw blurRad="142875" dist="19050" dir="5400000" algn="bl" rotWithShape="0">
              <a:srgbClr val="000000">
                <a:alpha val="50000"/>
              </a:srgbClr>
            </a:outerShdw>
          </a:effectLst>
        </p:spPr>
      </p:pic>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Google Shape;1822;p126"/>
          <p:cNvSpPr txBox="1"/>
          <p:nvPr/>
        </p:nvSpPr>
        <p:spPr>
          <a:xfrm>
            <a:off x="3083100" y="215575"/>
            <a:ext cx="2977800" cy="29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3900"/>
              <a:t>“Shredder” in</a:t>
            </a:r>
            <a:r>
              <a:rPr lang="en" sz="3900" b="1" u="sng">
                <a:highlight>
                  <a:schemeClr val="accent6"/>
                </a:highlight>
              </a:rPr>
              <a:t>D</a:t>
            </a:r>
            <a:r>
              <a:rPr lang="en" sz="3900"/>
              <a:t>ucers</a:t>
            </a:r>
            <a:endParaRPr sz="3900" b="0" i="0" u="none" strike="noStrike" cap="none">
              <a:solidFill>
                <a:srgbClr val="000000"/>
              </a:solidFill>
              <a:latin typeface="Arial"/>
              <a:ea typeface="Arial"/>
              <a:cs typeface="Arial"/>
              <a:sym typeface="Arial"/>
            </a:endParaRPr>
          </a:p>
        </p:txBody>
      </p:sp>
      <p:sp>
        <p:nvSpPr>
          <p:cNvPr id="1823" name="Google Shape;1823;p126"/>
          <p:cNvSpPr/>
          <p:nvPr/>
        </p:nvSpPr>
        <p:spPr>
          <a:xfrm rot="10800000" flipH="1">
            <a:off x="3791376" y="1635050"/>
            <a:ext cx="1596000" cy="122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24" name="Google Shape;1824;p126" descr="clipped result image"/>
          <p:cNvPicPr preferRelativeResize="0"/>
          <p:nvPr/>
        </p:nvPicPr>
        <p:blipFill rotWithShape="1">
          <a:blip r:embed="rId3">
            <a:alphaModFix/>
          </a:blip>
          <a:srcRect/>
          <a:stretch/>
        </p:blipFill>
        <p:spPr>
          <a:xfrm>
            <a:off x="4246776" y="1823691"/>
            <a:ext cx="685285" cy="680298"/>
          </a:xfrm>
          <a:prstGeom prst="rect">
            <a:avLst/>
          </a:prstGeom>
          <a:noFill/>
          <a:ln>
            <a:noFill/>
          </a:ln>
        </p:spPr>
      </p:pic>
      <p:sp>
        <p:nvSpPr>
          <p:cNvPr id="1825" name="Google Shape;1825;p126"/>
          <p:cNvSpPr txBox="1"/>
          <p:nvPr/>
        </p:nvSpPr>
        <p:spPr>
          <a:xfrm>
            <a:off x="3283125" y="2662625"/>
            <a:ext cx="5554500" cy="33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2400"/>
          </a:p>
          <a:p>
            <a:pPr marL="457200" lvl="0" indent="-381000" algn="l" rtl="0">
              <a:lnSpc>
                <a:spcPct val="115000"/>
              </a:lnSpc>
              <a:spcBef>
                <a:spcPts val="0"/>
              </a:spcBef>
              <a:spcAft>
                <a:spcPts val="0"/>
              </a:spcAft>
              <a:buClr>
                <a:schemeClr val="dk1"/>
              </a:buClr>
              <a:buSzPts val="2400"/>
              <a:buChar char="❖"/>
            </a:pPr>
            <a:r>
              <a:rPr lang="en" sz="2400">
                <a:solidFill>
                  <a:schemeClr val="dk1"/>
                </a:solidFill>
              </a:rPr>
              <a:t>carbamazepine</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 sz="2400">
                <a:solidFill>
                  <a:schemeClr val="dk1"/>
                </a:solidFill>
              </a:rPr>
              <a:t>phenobarbital</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 sz="2400">
                <a:solidFill>
                  <a:schemeClr val="dk1"/>
                </a:solidFill>
              </a:rPr>
              <a:t>phenytoin</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 sz="2400">
                <a:solidFill>
                  <a:schemeClr val="dk1"/>
                </a:solidFill>
              </a:rPr>
              <a:t>rifampin</a:t>
            </a:r>
            <a:endParaRPr sz="2400" i="0" strike="noStrike" cap="none">
              <a:solidFill>
                <a:schemeClr val="dk1"/>
              </a:solidFill>
            </a:endParaRPr>
          </a:p>
        </p:txBody>
      </p:sp>
      <p:pic>
        <p:nvPicPr>
          <p:cNvPr id="1826" name="Google Shape;1826;p126" descr="Resultado de imagen para tiger"/>
          <p:cNvPicPr preferRelativeResize="0"/>
          <p:nvPr/>
        </p:nvPicPr>
        <p:blipFill rotWithShape="1">
          <a:blip r:embed="rId4">
            <a:alphaModFix/>
          </a:blip>
          <a:srcRect/>
          <a:stretch/>
        </p:blipFill>
        <p:spPr>
          <a:xfrm rot="-31561" flipH="1">
            <a:off x="3261755" y="3086248"/>
            <a:ext cx="502368" cy="493233"/>
          </a:xfrm>
          <a:prstGeom prst="rect">
            <a:avLst/>
          </a:prstGeom>
          <a:noFill/>
          <a:ln>
            <a:noFill/>
          </a:ln>
        </p:spPr>
      </p:pic>
    </p:spTree>
    <p:extLst>
      <p:ext uri="{BB962C8B-B14F-4D97-AF65-F5344CB8AC3E}">
        <p14:creationId xmlns:p14="http://schemas.microsoft.com/office/powerpoint/2010/main" val="929170608"/>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sp>
        <p:nvSpPr>
          <p:cNvPr id="1831" name="Google Shape;1831;p127"/>
          <p:cNvSpPr txBox="1"/>
          <p:nvPr/>
        </p:nvSpPr>
        <p:spPr>
          <a:xfrm>
            <a:off x="3083100" y="215575"/>
            <a:ext cx="2977800" cy="29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3900"/>
              <a:t>“Shredder” in</a:t>
            </a:r>
            <a:r>
              <a:rPr lang="en" sz="3900" b="1" u="sng"/>
              <a:t>D</a:t>
            </a:r>
            <a:r>
              <a:rPr lang="en" sz="3900"/>
              <a:t>ucers</a:t>
            </a:r>
            <a:endParaRPr sz="3900" b="0" i="0" u="none" strike="noStrike" cap="none">
              <a:solidFill>
                <a:srgbClr val="000000"/>
              </a:solidFill>
              <a:latin typeface="Arial"/>
              <a:ea typeface="Arial"/>
              <a:cs typeface="Arial"/>
              <a:sym typeface="Arial"/>
            </a:endParaRPr>
          </a:p>
        </p:txBody>
      </p:sp>
      <p:sp>
        <p:nvSpPr>
          <p:cNvPr id="1832" name="Google Shape;1832;p127"/>
          <p:cNvSpPr txBox="1"/>
          <p:nvPr/>
        </p:nvSpPr>
        <p:spPr>
          <a:xfrm>
            <a:off x="3283125" y="2662625"/>
            <a:ext cx="5554500" cy="33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2400"/>
          </a:p>
          <a:p>
            <a:pPr marL="457200" lvl="0" indent="-381000" algn="l" rtl="0">
              <a:lnSpc>
                <a:spcPct val="115000"/>
              </a:lnSpc>
              <a:spcBef>
                <a:spcPts val="0"/>
              </a:spcBef>
              <a:spcAft>
                <a:spcPts val="0"/>
              </a:spcAft>
              <a:buClr>
                <a:schemeClr val="dk1"/>
              </a:buClr>
              <a:buSzPts val="2400"/>
              <a:buChar char="❖"/>
            </a:pPr>
            <a:r>
              <a:rPr lang="en" sz="2400" b="1" u="sng">
                <a:solidFill>
                  <a:srgbClr val="0000FF"/>
                </a:solidFill>
              </a:rPr>
              <a:t>carb</a:t>
            </a:r>
            <a:r>
              <a:rPr lang="en" sz="2400">
                <a:solidFill>
                  <a:schemeClr val="dk1"/>
                </a:solidFill>
              </a:rPr>
              <a:t>amazepine</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 sz="2400">
                <a:solidFill>
                  <a:schemeClr val="dk1"/>
                </a:solidFill>
              </a:rPr>
              <a:t>pheno</a:t>
            </a:r>
            <a:r>
              <a:rPr lang="en" sz="2400" b="1" u="sng">
                <a:solidFill>
                  <a:srgbClr val="0000FF"/>
                </a:solidFill>
              </a:rPr>
              <a:t>barb</a:t>
            </a:r>
            <a:r>
              <a:rPr lang="en" sz="2400">
                <a:solidFill>
                  <a:schemeClr val="dk1"/>
                </a:solidFill>
              </a:rPr>
              <a:t>ital / </a:t>
            </a:r>
            <a:r>
              <a:rPr lang="en" sz="1600">
                <a:solidFill>
                  <a:schemeClr val="dk1"/>
                </a:solidFill>
              </a:rPr>
              <a:t>primidone (also a </a:t>
            </a:r>
            <a:r>
              <a:rPr lang="en" sz="1600" b="1" u="sng">
                <a:solidFill>
                  <a:srgbClr val="0000FF"/>
                </a:solidFill>
              </a:rPr>
              <a:t>barb</a:t>
            </a:r>
            <a:r>
              <a:rPr lang="en" sz="1600">
                <a:solidFill>
                  <a:schemeClr val="dk1"/>
                </a:solidFill>
              </a:rPr>
              <a:t>iturate)</a:t>
            </a:r>
            <a:endParaRPr sz="1600">
              <a:solidFill>
                <a:schemeClr val="dk1"/>
              </a:solidFill>
            </a:endParaRPr>
          </a:p>
          <a:p>
            <a:pPr marL="457200" lvl="0" indent="-381000" algn="l" rtl="0">
              <a:lnSpc>
                <a:spcPct val="115000"/>
              </a:lnSpc>
              <a:spcBef>
                <a:spcPts val="0"/>
              </a:spcBef>
              <a:spcAft>
                <a:spcPts val="0"/>
              </a:spcAft>
              <a:buClr>
                <a:schemeClr val="dk1"/>
              </a:buClr>
              <a:buSzPts val="2400"/>
              <a:buChar char="❖"/>
            </a:pPr>
            <a:r>
              <a:rPr lang="en" sz="2400">
                <a:solidFill>
                  <a:schemeClr val="dk1"/>
                </a:solidFill>
              </a:rPr>
              <a:t>phenytoin</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 sz="2400">
                <a:solidFill>
                  <a:schemeClr val="dk1"/>
                </a:solidFill>
              </a:rPr>
              <a:t>rifampin</a:t>
            </a:r>
            <a:endParaRPr sz="2400" i="0" strike="noStrike" cap="none">
              <a:solidFill>
                <a:schemeClr val="dk1"/>
              </a:solidFill>
            </a:endParaRPr>
          </a:p>
        </p:txBody>
      </p:sp>
      <p:pic>
        <p:nvPicPr>
          <p:cNvPr id="1833" name="Google Shape;1833;p127" descr="Resultado de imagen para tiger"/>
          <p:cNvPicPr preferRelativeResize="0"/>
          <p:nvPr/>
        </p:nvPicPr>
        <p:blipFill rotWithShape="1">
          <a:blip r:embed="rId3">
            <a:alphaModFix/>
          </a:blip>
          <a:srcRect/>
          <a:stretch/>
        </p:blipFill>
        <p:spPr>
          <a:xfrm rot="-31561" flipH="1">
            <a:off x="3261755" y="3086248"/>
            <a:ext cx="502368" cy="493233"/>
          </a:xfrm>
          <a:prstGeom prst="rect">
            <a:avLst/>
          </a:prstGeom>
          <a:noFill/>
          <a:ln>
            <a:noFill/>
          </a:ln>
        </p:spPr>
      </p:pic>
      <p:pic>
        <p:nvPicPr>
          <p:cNvPr id="1834" name="Google Shape;1834;p127" descr="clipped result image"/>
          <p:cNvPicPr preferRelativeResize="0"/>
          <p:nvPr/>
        </p:nvPicPr>
        <p:blipFill>
          <a:blip r:embed="rId4">
            <a:alphaModFix/>
          </a:blip>
          <a:stretch>
            <a:fillRect/>
          </a:stretch>
        </p:blipFill>
        <p:spPr>
          <a:xfrm rot="5400000">
            <a:off x="4009387" y="1554634"/>
            <a:ext cx="1325850" cy="1434775"/>
          </a:xfrm>
          <a:prstGeom prst="rect">
            <a:avLst/>
          </a:prstGeom>
          <a:noFill/>
          <a:ln>
            <a:noFill/>
          </a:ln>
          <a:effectLst>
            <a:outerShdw blurRad="57150" dist="19050" dir="11160000" algn="bl" rotWithShape="0">
              <a:srgbClr val="000000">
                <a:alpha val="50000"/>
              </a:srgbClr>
            </a:outerShdw>
          </a:effectLst>
        </p:spPr>
      </p:pic>
      <p:pic>
        <p:nvPicPr>
          <p:cNvPr id="1835" name="Google Shape;1835;p127"/>
          <p:cNvPicPr preferRelativeResize="0"/>
          <p:nvPr/>
        </p:nvPicPr>
        <p:blipFill>
          <a:blip r:embed="rId5">
            <a:alphaModFix/>
          </a:blip>
          <a:stretch>
            <a:fillRect/>
          </a:stretch>
        </p:blipFill>
        <p:spPr>
          <a:xfrm>
            <a:off x="4306576" y="1780199"/>
            <a:ext cx="731475" cy="731475"/>
          </a:xfrm>
          <a:prstGeom prst="rect">
            <a:avLst/>
          </a:prstGeom>
          <a:noFill/>
          <a:ln>
            <a:noFill/>
          </a:ln>
          <a:effectLst>
            <a:outerShdw blurRad="57150" dist="19050" dir="11940000" algn="bl" rotWithShape="0">
              <a:srgbClr val="000000">
                <a:alpha val="50000"/>
              </a:srgbClr>
            </a:outerShdw>
          </a:effectLst>
        </p:spPr>
      </p:pic>
      <p:cxnSp>
        <p:nvCxnSpPr>
          <p:cNvPr id="1836" name="Google Shape;1836;p127"/>
          <p:cNvCxnSpPr/>
          <p:nvPr/>
        </p:nvCxnSpPr>
        <p:spPr>
          <a:xfrm rot="10800000">
            <a:off x="4990400" y="2272025"/>
            <a:ext cx="470400" cy="0"/>
          </a:xfrm>
          <a:prstGeom prst="straightConnector1">
            <a:avLst/>
          </a:prstGeom>
          <a:noFill/>
          <a:ln w="19050" cap="flat" cmpd="sng">
            <a:solidFill>
              <a:srgbClr val="0000FF"/>
            </a:solidFill>
            <a:prstDash val="solid"/>
            <a:round/>
            <a:headEnd type="none" w="med" len="med"/>
            <a:tailEnd type="triangle" w="med" len="med"/>
          </a:ln>
        </p:spPr>
      </p:cxnSp>
      <p:sp>
        <p:nvSpPr>
          <p:cNvPr id="1837" name="Google Shape;1837;p127"/>
          <p:cNvSpPr txBox="1"/>
          <p:nvPr/>
        </p:nvSpPr>
        <p:spPr>
          <a:xfrm>
            <a:off x="5389682" y="2046949"/>
            <a:ext cx="600000" cy="29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600">
                <a:solidFill>
                  <a:srgbClr val="0000FF"/>
                </a:solidFill>
              </a:rPr>
              <a:t>barb</a:t>
            </a:r>
            <a:endParaRPr sz="1600" b="0" i="0" u="none" strike="noStrike" cap="none">
              <a:solidFill>
                <a:srgbClr val="0000FF"/>
              </a:solidFill>
              <a:latin typeface="Arial"/>
              <a:ea typeface="Arial"/>
              <a:cs typeface="Arial"/>
              <a:sym typeface="Arial"/>
            </a:endParaRPr>
          </a:p>
        </p:txBody>
      </p:sp>
      <p:sp>
        <p:nvSpPr>
          <p:cNvPr id="1838" name="Google Shape;1838;p127"/>
          <p:cNvSpPr txBox="1"/>
          <p:nvPr/>
        </p:nvSpPr>
        <p:spPr>
          <a:xfrm>
            <a:off x="781458" y="3083950"/>
            <a:ext cx="2047200" cy="29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600">
                <a:solidFill>
                  <a:srgbClr val="0000FF"/>
                </a:solidFill>
              </a:rPr>
              <a:t>“Carb and Barb”</a:t>
            </a:r>
            <a:endParaRPr sz="1600" b="0" i="0" u="none" strike="noStrike" cap="none">
              <a:solidFill>
                <a:srgbClr val="0000FF"/>
              </a:solidFill>
              <a:latin typeface="Arial"/>
              <a:ea typeface="Arial"/>
              <a:cs typeface="Arial"/>
              <a:sym typeface="Arial"/>
            </a:endParaRPr>
          </a:p>
        </p:txBody>
      </p:sp>
      <p:cxnSp>
        <p:nvCxnSpPr>
          <p:cNvPr id="1839" name="Google Shape;1839;p127"/>
          <p:cNvCxnSpPr/>
          <p:nvPr/>
        </p:nvCxnSpPr>
        <p:spPr>
          <a:xfrm>
            <a:off x="2611525" y="3327375"/>
            <a:ext cx="583200" cy="5400"/>
          </a:xfrm>
          <a:prstGeom prst="straightConnector1">
            <a:avLst/>
          </a:prstGeom>
          <a:noFill/>
          <a:ln w="19050" cap="flat" cmpd="sng">
            <a:solidFill>
              <a:srgbClr val="0000FF"/>
            </a:solidFill>
            <a:prstDash val="solid"/>
            <a:round/>
            <a:headEnd type="none" w="med" len="med"/>
            <a:tailEnd type="triangle" w="med" len="med"/>
          </a:ln>
        </p:spPr>
      </p:cxnSp>
      <p:cxnSp>
        <p:nvCxnSpPr>
          <p:cNvPr id="1840" name="Google Shape;1840;p127"/>
          <p:cNvCxnSpPr/>
          <p:nvPr/>
        </p:nvCxnSpPr>
        <p:spPr>
          <a:xfrm>
            <a:off x="2631400" y="3360500"/>
            <a:ext cx="651600" cy="383100"/>
          </a:xfrm>
          <a:prstGeom prst="straightConnector1">
            <a:avLst/>
          </a:prstGeom>
          <a:noFill/>
          <a:ln w="19050" cap="flat" cmpd="sng">
            <a:solidFill>
              <a:srgbClr val="0000FF"/>
            </a:solidFill>
            <a:prstDash val="solid"/>
            <a:round/>
            <a:headEnd type="none" w="med" len="med"/>
            <a:tailEnd type="triangle" w="med" len="med"/>
          </a:ln>
        </p:spPr>
      </p:cxnSp>
    </p:spTree>
    <p:extLst>
      <p:ext uri="{BB962C8B-B14F-4D97-AF65-F5344CB8AC3E}">
        <p14:creationId xmlns:p14="http://schemas.microsoft.com/office/powerpoint/2010/main" val="4285097204"/>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Shape 2572"/>
        <p:cNvGrpSpPr/>
        <p:nvPr/>
      </p:nvGrpSpPr>
      <p:grpSpPr>
        <a:xfrm>
          <a:off x="0" y="0"/>
          <a:ext cx="0" cy="0"/>
          <a:chOff x="0" y="0"/>
          <a:chExt cx="0" cy="0"/>
        </a:xfrm>
      </p:grpSpPr>
      <p:pic>
        <p:nvPicPr>
          <p:cNvPr id="2573" name="Google Shape;2573;p159"/>
          <p:cNvPicPr preferRelativeResize="0"/>
          <p:nvPr/>
        </p:nvPicPr>
        <p:blipFill>
          <a:blip r:embed="rId3">
            <a:alphaModFix/>
          </a:blip>
          <a:stretch>
            <a:fillRect/>
          </a:stretch>
        </p:blipFill>
        <p:spPr>
          <a:xfrm>
            <a:off x="2893521" y="843237"/>
            <a:ext cx="6069675" cy="2678191"/>
          </a:xfrm>
          <a:prstGeom prst="rect">
            <a:avLst/>
          </a:prstGeom>
          <a:noFill/>
          <a:ln>
            <a:noFill/>
          </a:ln>
        </p:spPr>
      </p:pic>
      <p:pic>
        <p:nvPicPr>
          <p:cNvPr id="2574" name="Google Shape;2574;p159"/>
          <p:cNvPicPr preferRelativeResize="0"/>
          <p:nvPr/>
        </p:nvPicPr>
        <p:blipFill>
          <a:blip r:embed="rId4">
            <a:alphaModFix/>
          </a:blip>
          <a:stretch>
            <a:fillRect/>
          </a:stretch>
        </p:blipFill>
        <p:spPr>
          <a:xfrm>
            <a:off x="209750" y="862925"/>
            <a:ext cx="2647000" cy="2647026"/>
          </a:xfrm>
          <a:prstGeom prst="rect">
            <a:avLst/>
          </a:prstGeom>
          <a:noFill/>
          <a:ln>
            <a:noFill/>
          </a:ln>
        </p:spPr>
      </p:pic>
      <p:sp>
        <p:nvSpPr>
          <p:cNvPr id="2575" name="Google Shape;2575;p159"/>
          <p:cNvSpPr txBox="1"/>
          <p:nvPr/>
        </p:nvSpPr>
        <p:spPr>
          <a:xfrm>
            <a:off x="881775" y="3576200"/>
            <a:ext cx="47748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900" dirty="0">
                <a:solidFill>
                  <a:schemeClr val="dk1"/>
                </a:solidFill>
              </a:rPr>
              <a:t>For patients </a:t>
            </a:r>
            <a:r>
              <a:rPr lang="en" sz="1900" dirty="0">
                <a:solidFill>
                  <a:schemeClr val="dk1"/>
                </a:solidFill>
                <a:highlight>
                  <a:srgbClr val="FFFF00"/>
                </a:highlight>
              </a:rPr>
              <a:t>TAKING carbamazepine</a:t>
            </a:r>
            <a:r>
              <a:rPr lang="en" sz="1900" dirty="0">
                <a:solidFill>
                  <a:schemeClr val="dk1"/>
                </a:solidFill>
              </a:rPr>
              <a:t>, phenytoin, phenobarbital, or primidone and NOT TAKING valproate </a:t>
            </a:r>
            <a:endParaRPr sz="5800" i="0" strike="noStrike" cap="none" dirty="0">
              <a:solidFill>
                <a:schemeClr val="dk1"/>
              </a:solidFill>
            </a:endParaRPr>
          </a:p>
        </p:txBody>
      </p:sp>
      <p:cxnSp>
        <p:nvCxnSpPr>
          <p:cNvPr id="2576" name="Google Shape;2576;p159"/>
          <p:cNvCxnSpPr/>
          <p:nvPr/>
        </p:nvCxnSpPr>
        <p:spPr>
          <a:xfrm rot="10800000">
            <a:off x="2031250" y="3093725"/>
            <a:ext cx="650100" cy="547800"/>
          </a:xfrm>
          <a:prstGeom prst="straightConnector1">
            <a:avLst/>
          </a:prstGeom>
          <a:noFill/>
          <a:ln w="9525" cap="flat" cmpd="sng">
            <a:solidFill>
              <a:schemeClr val="dk2"/>
            </a:solidFill>
            <a:prstDash val="solid"/>
            <a:round/>
            <a:headEnd type="none" w="med" len="med"/>
            <a:tailEnd type="none" w="med" len="med"/>
          </a:ln>
        </p:spPr>
      </p:cxnSp>
      <p:sp>
        <p:nvSpPr>
          <p:cNvPr id="2577" name="Google Shape;2577;p159"/>
          <p:cNvSpPr/>
          <p:nvPr/>
        </p:nvSpPr>
        <p:spPr>
          <a:xfrm rot="10800000" flipH="1">
            <a:off x="5925651" y="3576200"/>
            <a:ext cx="1596000" cy="122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78" name="Google Shape;2578;p159" descr="clipped result image"/>
          <p:cNvPicPr preferRelativeResize="0"/>
          <p:nvPr/>
        </p:nvPicPr>
        <p:blipFill rotWithShape="1">
          <a:blip r:embed="rId5">
            <a:alphaModFix/>
          </a:blip>
          <a:srcRect/>
          <a:stretch/>
        </p:blipFill>
        <p:spPr>
          <a:xfrm>
            <a:off x="6381051" y="3764841"/>
            <a:ext cx="685285" cy="680298"/>
          </a:xfrm>
          <a:prstGeom prst="rect">
            <a:avLst/>
          </a:prstGeom>
          <a:noFill/>
          <a:ln>
            <a:noFill/>
          </a:ln>
        </p:spPr>
      </p:pic>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Shape 2582"/>
        <p:cNvGrpSpPr/>
        <p:nvPr/>
      </p:nvGrpSpPr>
      <p:grpSpPr>
        <a:xfrm>
          <a:off x="0" y="0"/>
          <a:ext cx="0" cy="0"/>
          <a:chOff x="0" y="0"/>
          <a:chExt cx="0" cy="0"/>
        </a:xfrm>
      </p:grpSpPr>
      <p:sp>
        <p:nvSpPr>
          <p:cNvPr id="2583" name="Google Shape;2583;p160"/>
          <p:cNvSpPr txBox="1"/>
          <p:nvPr/>
        </p:nvSpPr>
        <p:spPr>
          <a:xfrm>
            <a:off x="1120375" y="1143625"/>
            <a:ext cx="6674400" cy="33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6000">
                <a:solidFill>
                  <a:schemeClr val="dk1"/>
                </a:solidFill>
              </a:rPr>
              <a:t>How effective are anti-manic drugs?</a:t>
            </a:r>
            <a:endParaRPr sz="6000" i="0" strike="noStrike" cap="none">
              <a:solidFill>
                <a:schemeClr val="dk1"/>
              </a:solidFill>
            </a:endParaRP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Shape 2587"/>
        <p:cNvGrpSpPr/>
        <p:nvPr/>
      </p:nvGrpSpPr>
      <p:grpSpPr>
        <a:xfrm>
          <a:off x="0" y="0"/>
          <a:ext cx="0" cy="0"/>
          <a:chOff x="0" y="0"/>
          <a:chExt cx="0" cy="0"/>
        </a:xfrm>
      </p:grpSpPr>
      <p:pic>
        <p:nvPicPr>
          <p:cNvPr id="2588" name="Google Shape;2588;p161"/>
          <p:cNvPicPr preferRelativeResize="0"/>
          <p:nvPr/>
        </p:nvPicPr>
        <p:blipFill>
          <a:blip r:embed="rId3">
            <a:alphaModFix/>
          </a:blip>
          <a:stretch>
            <a:fillRect/>
          </a:stretch>
        </p:blipFill>
        <p:spPr>
          <a:xfrm>
            <a:off x="2391505" y="924246"/>
            <a:ext cx="6400799" cy="3657599"/>
          </a:xfrm>
          <a:prstGeom prst="rect">
            <a:avLst/>
          </a:prstGeom>
          <a:noFill/>
          <a:ln>
            <a:noFill/>
          </a:ln>
        </p:spPr>
      </p:pic>
      <p:sp>
        <p:nvSpPr>
          <p:cNvPr id="2589" name="Google Shape;2589;p161"/>
          <p:cNvSpPr txBox="1"/>
          <p:nvPr/>
        </p:nvSpPr>
        <p:spPr>
          <a:xfrm>
            <a:off x="3512500" y="437350"/>
            <a:ext cx="492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Cohen’s d of = 0.80 is a Large effect size</a:t>
            </a:r>
            <a:endParaRPr>
              <a:solidFill>
                <a:schemeClr val="dk1"/>
              </a:solidFill>
            </a:endParaRPr>
          </a:p>
        </p:txBody>
      </p:sp>
      <p:sp>
        <p:nvSpPr>
          <p:cNvPr id="2590" name="Google Shape;2590;p161"/>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61"/>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pic>
        <p:nvPicPr>
          <p:cNvPr id="2592" name="Google Shape;2592;p161"/>
          <p:cNvPicPr preferRelativeResize="0"/>
          <p:nvPr/>
        </p:nvPicPr>
        <p:blipFill>
          <a:blip r:embed="rId4">
            <a:alphaModFix/>
          </a:blip>
          <a:stretch>
            <a:fillRect/>
          </a:stretch>
        </p:blipFill>
        <p:spPr>
          <a:xfrm>
            <a:off x="2536325" y="3583100"/>
            <a:ext cx="4629900" cy="1113275"/>
          </a:xfrm>
          <a:prstGeom prst="rect">
            <a:avLst/>
          </a:prstGeom>
          <a:noFill/>
          <a:ln>
            <a:noFill/>
          </a:ln>
        </p:spPr>
      </p:pic>
      <p:grpSp>
        <p:nvGrpSpPr>
          <p:cNvPr id="2593" name="Google Shape;2593;p161"/>
          <p:cNvGrpSpPr/>
          <p:nvPr/>
        </p:nvGrpSpPr>
        <p:grpSpPr>
          <a:xfrm>
            <a:off x="202255" y="655777"/>
            <a:ext cx="2723572" cy="1505017"/>
            <a:chOff x="-641925" y="1089675"/>
            <a:chExt cx="3076788" cy="1700200"/>
          </a:xfrm>
        </p:grpSpPr>
        <p:pic>
          <p:nvPicPr>
            <p:cNvPr id="2594" name="Google Shape;2594;p161"/>
            <p:cNvPicPr preferRelativeResize="0"/>
            <p:nvPr/>
          </p:nvPicPr>
          <p:blipFill rotWithShape="1">
            <a:blip r:embed="rId5">
              <a:alphaModFix/>
            </a:blip>
            <a:srcRect l="33359" r="44447"/>
            <a:stretch/>
          </p:blipFill>
          <p:spPr>
            <a:xfrm>
              <a:off x="276846" y="1089675"/>
              <a:ext cx="798400" cy="1700200"/>
            </a:xfrm>
            <a:prstGeom prst="rect">
              <a:avLst/>
            </a:prstGeom>
            <a:noFill/>
            <a:ln>
              <a:noFill/>
            </a:ln>
          </p:spPr>
        </p:pic>
        <p:pic>
          <p:nvPicPr>
            <p:cNvPr id="2595" name="Google Shape;2595;p161"/>
            <p:cNvPicPr preferRelativeResize="0"/>
            <p:nvPr/>
          </p:nvPicPr>
          <p:blipFill rotWithShape="1">
            <a:blip r:embed="rId5">
              <a:alphaModFix/>
            </a:blip>
            <a:srcRect l="2359" r="71991"/>
            <a:stretch/>
          </p:blipFill>
          <p:spPr>
            <a:xfrm>
              <a:off x="-641925" y="1089675"/>
              <a:ext cx="922775" cy="1700200"/>
            </a:xfrm>
            <a:prstGeom prst="rect">
              <a:avLst/>
            </a:prstGeom>
            <a:noFill/>
            <a:ln>
              <a:noFill/>
            </a:ln>
          </p:spPr>
        </p:pic>
        <p:pic>
          <p:nvPicPr>
            <p:cNvPr id="2596" name="Google Shape;2596;p161"/>
            <p:cNvPicPr preferRelativeResize="0"/>
            <p:nvPr/>
          </p:nvPicPr>
          <p:blipFill rotWithShape="1">
            <a:blip r:embed="rId5">
              <a:alphaModFix/>
            </a:blip>
            <a:srcRect l="61575"/>
            <a:stretch/>
          </p:blipFill>
          <p:spPr>
            <a:xfrm>
              <a:off x="1052513" y="1089687"/>
              <a:ext cx="1382350" cy="1700175"/>
            </a:xfrm>
            <a:prstGeom prst="rect">
              <a:avLst/>
            </a:prstGeom>
            <a:noFill/>
            <a:ln>
              <a:noFill/>
            </a:ln>
          </p:spPr>
        </p:pic>
      </p:grpSp>
      <p:sp>
        <p:nvSpPr>
          <p:cNvPr id="2597" name="Google Shape;2597;p161"/>
          <p:cNvSpPr/>
          <p:nvPr/>
        </p:nvSpPr>
        <p:spPr>
          <a:xfrm>
            <a:off x="346725" y="1762675"/>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Shape 2601"/>
        <p:cNvGrpSpPr/>
        <p:nvPr/>
      </p:nvGrpSpPr>
      <p:grpSpPr>
        <a:xfrm>
          <a:off x="0" y="0"/>
          <a:ext cx="0" cy="0"/>
          <a:chOff x="0" y="0"/>
          <a:chExt cx="0" cy="0"/>
        </a:xfrm>
      </p:grpSpPr>
      <p:pic>
        <p:nvPicPr>
          <p:cNvPr id="2602" name="Google Shape;2602;p162"/>
          <p:cNvPicPr preferRelativeResize="0"/>
          <p:nvPr/>
        </p:nvPicPr>
        <p:blipFill>
          <a:blip r:embed="rId3">
            <a:alphaModFix/>
          </a:blip>
          <a:stretch>
            <a:fillRect/>
          </a:stretch>
        </p:blipFill>
        <p:spPr>
          <a:xfrm>
            <a:off x="2391505" y="924246"/>
            <a:ext cx="6400799" cy="3657599"/>
          </a:xfrm>
          <a:prstGeom prst="rect">
            <a:avLst/>
          </a:prstGeom>
          <a:noFill/>
          <a:ln>
            <a:noFill/>
          </a:ln>
        </p:spPr>
      </p:pic>
      <p:sp>
        <p:nvSpPr>
          <p:cNvPr id="2603" name="Google Shape;2603;p162"/>
          <p:cNvSpPr txBox="1"/>
          <p:nvPr/>
        </p:nvSpPr>
        <p:spPr>
          <a:xfrm>
            <a:off x="3512500" y="437350"/>
            <a:ext cx="492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Cohen’s d of = 0.80 is a Large effect size</a:t>
            </a:r>
            <a:endParaRPr>
              <a:solidFill>
                <a:schemeClr val="dk1"/>
              </a:solidFill>
            </a:endParaRPr>
          </a:p>
        </p:txBody>
      </p:sp>
      <p:sp>
        <p:nvSpPr>
          <p:cNvPr id="2604" name="Google Shape;2604;p162"/>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62"/>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pic>
        <p:nvPicPr>
          <p:cNvPr id="2606" name="Google Shape;2606;p162"/>
          <p:cNvPicPr preferRelativeResize="0"/>
          <p:nvPr/>
        </p:nvPicPr>
        <p:blipFill>
          <a:blip r:embed="rId4">
            <a:alphaModFix/>
          </a:blip>
          <a:stretch>
            <a:fillRect/>
          </a:stretch>
        </p:blipFill>
        <p:spPr>
          <a:xfrm>
            <a:off x="2536325" y="3583100"/>
            <a:ext cx="4629900" cy="1113275"/>
          </a:xfrm>
          <a:prstGeom prst="rect">
            <a:avLst/>
          </a:prstGeom>
          <a:noFill/>
          <a:ln>
            <a:noFill/>
          </a:ln>
        </p:spPr>
      </p:pic>
      <p:grpSp>
        <p:nvGrpSpPr>
          <p:cNvPr id="2607" name="Google Shape;2607;p162"/>
          <p:cNvGrpSpPr/>
          <p:nvPr/>
        </p:nvGrpSpPr>
        <p:grpSpPr>
          <a:xfrm>
            <a:off x="202255" y="655777"/>
            <a:ext cx="2723572" cy="1505017"/>
            <a:chOff x="-641925" y="1089675"/>
            <a:chExt cx="3076788" cy="1700200"/>
          </a:xfrm>
        </p:grpSpPr>
        <p:pic>
          <p:nvPicPr>
            <p:cNvPr id="2608" name="Google Shape;2608;p162"/>
            <p:cNvPicPr preferRelativeResize="0"/>
            <p:nvPr/>
          </p:nvPicPr>
          <p:blipFill rotWithShape="1">
            <a:blip r:embed="rId5">
              <a:alphaModFix/>
            </a:blip>
            <a:srcRect l="33359" r="44447"/>
            <a:stretch/>
          </p:blipFill>
          <p:spPr>
            <a:xfrm>
              <a:off x="276846" y="1089675"/>
              <a:ext cx="798400" cy="1700200"/>
            </a:xfrm>
            <a:prstGeom prst="rect">
              <a:avLst/>
            </a:prstGeom>
            <a:noFill/>
            <a:ln>
              <a:noFill/>
            </a:ln>
          </p:spPr>
        </p:pic>
        <p:pic>
          <p:nvPicPr>
            <p:cNvPr id="2609" name="Google Shape;2609;p162"/>
            <p:cNvPicPr preferRelativeResize="0"/>
            <p:nvPr/>
          </p:nvPicPr>
          <p:blipFill rotWithShape="1">
            <a:blip r:embed="rId5">
              <a:alphaModFix/>
            </a:blip>
            <a:srcRect l="2359" r="71991"/>
            <a:stretch/>
          </p:blipFill>
          <p:spPr>
            <a:xfrm>
              <a:off x="-641925" y="1089675"/>
              <a:ext cx="922775" cy="1700200"/>
            </a:xfrm>
            <a:prstGeom prst="rect">
              <a:avLst/>
            </a:prstGeom>
            <a:noFill/>
            <a:ln>
              <a:noFill/>
            </a:ln>
          </p:spPr>
        </p:pic>
        <p:pic>
          <p:nvPicPr>
            <p:cNvPr id="2610" name="Google Shape;2610;p162"/>
            <p:cNvPicPr preferRelativeResize="0"/>
            <p:nvPr/>
          </p:nvPicPr>
          <p:blipFill rotWithShape="1">
            <a:blip r:embed="rId5">
              <a:alphaModFix/>
            </a:blip>
            <a:srcRect l="61575"/>
            <a:stretch/>
          </p:blipFill>
          <p:spPr>
            <a:xfrm>
              <a:off x="1052513" y="1089687"/>
              <a:ext cx="1382350" cy="1700175"/>
            </a:xfrm>
            <a:prstGeom prst="rect">
              <a:avLst/>
            </a:prstGeom>
            <a:noFill/>
            <a:ln>
              <a:noFill/>
            </a:ln>
          </p:spPr>
        </p:pic>
      </p:grpSp>
      <p:sp>
        <p:nvSpPr>
          <p:cNvPr id="2611" name="Google Shape;2611;p162"/>
          <p:cNvSpPr/>
          <p:nvPr/>
        </p:nvSpPr>
        <p:spPr>
          <a:xfrm>
            <a:off x="346725" y="1762675"/>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12" name="Google Shape;2612;p162"/>
          <p:cNvPicPr preferRelativeResize="0"/>
          <p:nvPr/>
        </p:nvPicPr>
        <p:blipFill>
          <a:blip r:embed="rId6">
            <a:alphaModFix/>
          </a:blip>
          <a:stretch>
            <a:fillRect/>
          </a:stretch>
        </p:blipFill>
        <p:spPr>
          <a:xfrm>
            <a:off x="2694546" y="1285904"/>
            <a:ext cx="3322774" cy="2073975"/>
          </a:xfrm>
          <a:prstGeom prst="rect">
            <a:avLst/>
          </a:prstGeom>
          <a:noFill/>
          <a:ln>
            <a:noFill/>
          </a:ln>
        </p:spPr>
      </p:pic>
      <p:sp>
        <p:nvSpPr>
          <p:cNvPr id="2613" name="Google Shape;2613;p162"/>
          <p:cNvSpPr/>
          <p:nvPr/>
        </p:nvSpPr>
        <p:spPr>
          <a:xfrm>
            <a:off x="2052275" y="1762675"/>
            <a:ext cx="447300" cy="202200"/>
          </a:xfrm>
          <a:prstGeom prst="rect">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Shape 2617"/>
        <p:cNvGrpSpPr/>
        <p:nvPr/>
      </p:nvGrpSpPr>
      <p:grpSpPr>
        <a:xfrm>
          <a:off x="0" y="0"/>
          <a:ext cx="0" cy="0"/>
          <a:chOff x="0" y="0"/>
          <a:chExt cx="0" cy="0"/>
        </a:xfrm>
      </p:grpSpPr>
      <p:pic>
        <p:nvPicPr>
          <p:cNvPr id="2618" name="Google Shape;2618;p163"/>
          <p:cNvPicPr preferRelativeResize="0"/>
          <p:nvPr/>
        </p:nvPicPr>
        <p:blipFill>
          <a:blip r:embed="rId3">
            <a:alphaModFix/>
          </a:blip>
          <a:stretch>
            <a:fillRect/>
          </a:stretch>
        </p:blipFill>
        <p:spPr>
          <a:xfrm>
            <a:off x="2391505" y="924246"/>
            <a:ext cx="6400799" cy="3657599"/>
          </a:xfrm>
          <a:prstGeom prst="rect">
            <a:avLst/>
          </a:prstGeom>
          <a:noFill/>
          <a:ln>
            <a:noFill/>
          </a:ln>
        </p:spPr>
      </p:pic>
      <p:sp>
        <p:nvSpPr>
          <p:cNvPr id="2619" name="Google Shape;2619;p163"/>
          <p:cNvSpPr txBox="1"/>
          <p:nvPr/>
        </p:nvSpPr>
        <p:spPr>
          <a:xfrm>
            <a:off x="3512500" y="437350"/>
            <a:ext cx="492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Cohen’s d of = 0.80 is a Large effect size</a:t>
            </a:r>
            <a:endParaRPr>
              <a:solidFill>
                <a:schemeClr val="dk1"/>
              </a:solidFill>
            </a:endParaRPr>
          </a:p>
        </p:txBody>
      </p:sp>
      <p:sp>
        <p:nvSpPr>
          <p:cNvPr id="2620" name="Google Shape;2620;p163"/>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63"/>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pic>
        <p:nvPicPr>
          <p:cNvPr id="2622" name="Google Shape;2622;p163"/>
          <p:cNvPicPr preferRelativeResize="0"/>
          <p:nvPr/>
        </p:nvPicPr>
        <p:blipFill>
          <a:blip r:embed="rId4">
            <a:alphaModFix/>
          </a:blip>
          <a:stretch>
            <a:fillRect/>
          </a:stretch>
        </p:blipFill>
        <p:spPr>
          <a:xfrm>
            <a:off x="2536325" y="3583100"/>
            <a:ext cx="4629900" cy="1113275"/>
          </a:xfrm>
          <a:prstGeom prst="rect">
            <a:avLst/>
          </a:prstGeom>
          <a:noFill/>
          <a:ln>
            <a:noFill/>
          </a:ln>
        </p:spPr>
      </p:pic>
      <p:grpSp>
        <p:nvGrpSpPr>
          <p:cNvPr id="2623" name="Google Shape;2623;p163"/>
          <p:cNvGrpSpPr/>
          <p:nvPr/>
        </p:nvGrpSpPr>
        <p:grpSpPr>
          <a:xfrm>
            <a:off x="202255" y="655777"/>
            <a:ext cx="2723572" cy="1505017"/>
            <a:chOff x="-641925" y="1089675"/>
            <a:chExt cx="3076788" cy="1700200"/>
          </a:xfrm>
        </p:grpSpPr>
        <p:pic>
          <p:nvPicPr>
            <p:cNvPr id="2624" name="Google Shape;2624;p163"/>
            <p:cNvPicPr preferRelativeResize="0"/>
            <p:nvPr/>
          </p:nvPicPr>
          <p:blipFill rotWithShape="1">
            <a:blip r:embed="rId5">
              <a:alphaModFix/>
            </a:blip>
            <a:srcRect l="33359" r="44447"/>
            <a:stretch/>
          </p:blipFill>
          <p:spPr>
            <a:xfrm>
              <a:off x="276846" y="1089675"/>
              <a:ext cx="798400" cy="1700200"/>
            </a:xfrm>
            <a:prstGeom prst="rect">
              <a:avLst/>
            </a:prstGeom>
            <a:noFill/>
            <a:ln>
              <a:noFill/>
            </a:ln>
          </p:spPr>
        </p:pic>
        <p:pic>
          <p:nvPicPr>
            <p:cNvPr id="2625" name="Google Shape;2625;p163"/>
            <p:cNvPicPr preferRelativeResize="0"/>
            <p:nvPr/>
          </p:nvPicPr>
          <p:blipFill rotWithShape="1">
            <a:blip r:embed="rId5">
              <a:alphaModFix/>
            </a:blip>
            <a:srcRect l="2359" r="71991"/>
            <a:stretch/>
          </p:blipFill>
          <p:spPr>
            <a:xfrm>
              <a:off x="-641925" y="1089675"/>
              <a:ext cx="922775" cy="1700200"/>
            </a:xfrm>
            <a:prstGeom prst="rect">
              <a:avLst/>
            </a:prstGeom>
            <a:noFill/>
            <a:ln>
              <a:noFill/>
            </a:ln>
          </p:spPr>
        </p:pic>
        <p:pic>
          <p:nvPicPr>
            <p:cNvPr id="2626" name="Google Shape;2626;p163"/>
            <p:cNvPicPr preferRelativeResize="0"/>
            <p:nvPr/>
          </p:nvPicPr>
          <p:blipFill rotWithShape="1">
            <a:blip r:embed="rId5">
              <a:alphaModFix/>
            </a:blip>
            <a:srcRect l="61575"/>
            <a:stretch/>
          </p:blipFill>
          <p:spPr>
            <a:xfrm>
              <a:off x="1052513" y="1089687"/>
              <a:ext cx="1382350" cy="1700175"/>
            </a:xfrm>
            <a:prstGeom prst="rect">
              <a:avLst/>
            </a:prstGeom>
            <a:noFill/>
            <a:ln>
              <a:noFill/>
            </a:ln>
          </p:spPr>
        </p:pic>
      </p:grpSp>
      <p:sp>
        <p:nvSpPr>
          <p:cNvPr id="2627" name="Google Shape;2627;p163"/>
          <p:cNvSpPr/>
          <p:nvPr/>
        </p:nvSpPr>
        <p:spPr>
          <a:xfrm>
            <a:off x="346725" y="1762675"/>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28" name="Google Shape;2628;p163"/>
          <p:cNvPicPr preferRelativeResize="0"/>
          <p:nvPr/>
        </p:nvPicPr>
        <p:blipFill>
          <a:blip r:embed="rId6">
            <a:alphaModFix/>
          </a:blip>
          <a:stretch>
            <a:fillRect/>
          </a:stretch>
        </p:blipFill>
        <p:spPr>
          <a:xfrm>
            <a:off x="2694546" y="1285904"/>
            <a:ext cx="3322774" cy="2073975"/>
          </a:xfrm>
          <a:prstGeom prst="rect">
            <a:avLst/>
          </a:prstGeom>
          <a:noFill/>
          <a:ln>
            <a:noFill/>
          </a:ln>
        </p:spPr>
      </p:pic>
      <p:sp>
        <p:nvSpPr>
          <p:cNvPr id="2629" name="Google Shape;2629;p163"/>
          <p:cNvSpPr/>
          <p:nvPr/>
        </p:nvSpPr>
        <p:spPr>
          <a:xfrm>
            <a:off x="2052275" y="1762675"/>
            <a:ext cx="447300" cy="202200"/>
          </a:xfrm>
          <a:prstGeom prst="rect">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30" name="Google Shape;2630;p163"/>
          <p:cNvCxnSpPr/>
          <p:nvPr/>
        </p:nvCxnSpPr>
        <p:spPr>
          <a:xfrm rot="10800000" flipH="1">
            <a:off x="6075400" y="3986450"/>
            <a:ext cx="1757700" cy="1200"/>
          </a:xfrm>
          <a:prstGeom prst="straightConnector1">
            <a:avLst/>
          </a:prstGeom>
          <a:noFill/>
          <a:ln w="28575" cap="flat" cmpd="sng">
            <a:solidFill>
              <a:srgbClr val="0000FF"/>
            </a:solidFill>
            <a:prstDash val="solid"/>
            <a:round/>
            <a:headEnd type="none" w="med" len="med"/>
            <a:tailEnd type="triangle" w="med" len="med"/>
          </a:ln>
        </p:spPr>
      </p:cxnSp>
      <p:sp>
        <p:nvSpPr>
          <p:cNvPr id="2631" name="Google Shape;2631;p163"/>
          <p:cNvSpPr txBox="1"/>
          <p:nvPr/>
        </p:nvSpPr>
        <p:spPr>
          <a:xfrm>
            <a:off x="3476375" y="3757638"/>
            <a:ext cx="2872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FF"/>
                </a:solidFill>
              </a:rPr>
              <a:t># patients to have 1 response </a:t>
            </a:r>
            <a:endParaRPr>
              <a:solidFill>
                <a:srgbClr val="0000FF"/>
              </a:solidFill>
            </a:endParaRPr>
          </a:p>
          <a:p>
            <a:pPr marL="0" lvl="0" indent="0" algn="l" rtl="0">
              <a:spcBef>
                <a:spcPts val="0"/>
              </a:spcBef>
              <a:spcAft>
                <a:spcPts val="0"/>
              </a:spcAft>
              <a:buNone/>
            </a:pPr>
            <a:r>
              <a:rPr lang="en">
                <a:solidFill>
                  <a:srgbClr val="0000FF"/>
                </a:solidFill>
              </a:rPr>
              <a:t>that is not a placebo response</a:t>
            </a:r>
            <a:endParaRPr>
              <a:solidFill>
                <a:srgbClr val="0000FF"/>
              </a:solidFill>
            </a:endParaRPr>
          </a:p>
        </p:txBody>
      </p:sp>
      <p:sp>
        <p:nvSpPr>
          <p:cNvPr id="2632" name="Google Shape;2632;p163"/>
          <p:cNvSpPr txBox="1"/>
          <p:nvPr/>
        </p:nvSpPr>
        <p:spPr>
          <a:xfrm>
            <a:off x="2590125" y="1695466"/>
            <a:ext cx="49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0000FF"/>
                </a:solidFill>
              </a:rPr>
              <a:t>= NNT 3.53</a:t>
            </a:r>
            <a:endParaRPr sz="1100" b="1">
              <a:solidFill>
                <a:srgbClr val="0000FF"/>
              </a:solidFill>
            </a:endParaRP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Shape 2636"/>
        <p:cNvGrpSpPr/>
        <p:nvPr/>
      </p:nvGrpSpPr>
      <p:grpSpPr>
        <a:xfrm>
          <a:off x="0" y="0"/>
          <a:ext cx="0" cy="0"/>
          <a:chOff x="0" y="0"/>
          <a:chExt cx="0" cy="0"/>
        </a:xfrm>
      </p:grpSpPr>
      <p:pic>
        <p:nvPicPr>
          <p:cNvPr id="2637" name="Google Shape;2637;p164"/>
          <p:cNvPicPr preferRelativeResize="0"/>
          <p:nvPr/>
        </p:nvPicPr>
        <p:blipFill>
          <a:blip r:embed="rId3">
            <a:alphaModFix/>
          </a:blip>
          <a:stretch>
            <a:fillRect/>
          </a:stretch>
        </p:blipFill>
        <p:spPr>
          <a:xfrm>
            <a:off x="2300850" y="866875"/>
            <a:ext cx="6474824" cy="3745275"/>
          </a:xfrm>
          <a:prstGeom prst="rect">
            <a:avLst/>
          </a:prstGeom>
          <a:noFill/>
          <a:ln>
            <a:noFill/>
          </a:ln>
        </p:spPr>
      </p:pic>
      <p:pic>
        <p:nvPicPr>
          <p:cNvPr id="2638" name="Google Shape;2638;p164"/>
          <p:cNvPicPr preferRelativeResize="0"/>
          <p:nvPr/>
        </p:nvPicPr>
        <p:blipFill>
          <a:blip r:embed="rId4">
            <a:alphaModFix/>
          </a:blip>
          <a:stretch>
            <a:fillRect/>
          </a:stretch>
        </p:blipFill>
        <p:spPr>
          <a:xfrm>
            <a:off x="2536325" y="3583100"/>
            <a:ext cx="4629900" cy="1113275"/>
          </a:xfrm>
          <a:prstGeom prst="rect">
            <a:avLst/>
          </a:prstGeom>
          <a:noFill/>
          <a:ln>
            <a:noFill/>
          </a:ln>
        </p:spPr>
      </p:pic>
      <p:sp>
        <p:nvSpPr>
          <p:cNvPr id="2639" name="Google Shape;2639;p164"/>
          <p:cNvSpPr txBox="1"/>
          <p:nvPr/>
        </p:nvSpPr>
        <p:spPr>
          <a:xfrm>
            <a:off x="3475000" y="504825"/>
            <a:ext cx="36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Antimanic effect of</a:t>
            </a:r>
            <a:r>
              <a:rPr lang="en" b="1">
                <a:solidFill>
                  <a:schemeClr val="dk1"/>
                </a:solidFill>
              </a:rPr>
              <a:t> Lamotrigine </a:t>
            </a:r>
            <a:r>
              <a:rPr lang="en">
                <a:solidFill>
                  <a:schemeClr val="dk1"/>
                </a:solidFill>
              </a:rPr>
              <a:t>(N=179)</a:t>
            </a:r>
            <a:endParaRPr>
              <a:solidFill>
                <a:schemeClr val="dk1"/>
              </a:solidFill>
            </a:endParaRPr>
          </a:p>
        </p:txBody>
      </p:sp>
      <p:sp>
        <p:nvSpPr>
          <p:cNvPr id="2640" name="Google Shape;2640;p164"/>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64"/>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grpSp>
        <p:nvGrpSpPr>
          <p:cNvPr id="2642" name="Google Shape;2642;p164"/>
          <p:cNvGrpSpPr/>
          <p:nvPr/>
        </p:nvGrpSpPr>
        <p:grpSpPr>
          <a:xfrm>
            <a:off x="202255" y="655777"/>
            <a:ext cx="2723572" cy="1505017"/>
            <a:chOff x="-641925" y="1089675"/>
            <a:chExt cx="3076788" cy="1700200"/>
          </a:xfrm>
        </p:grpSpPr>
        <p:pic>
          <p:nvPicPr>
            <p:cNvPr id="2643" name="Google Shape;2643;p164"/>
            <p:cNvPicPr preferRelativeResize="0"/>
            <p:nvPr/>
          </p:nvPicPr>
          <p:blipFill rotWithShape="1">
            <a:blip r:embed="rId5">
              <a:alphaModFix/>
            </a:blip>
            <a:srcRect l="33359" r="44447"/>
            <a:stretch/>
          </p:blipFill>
          <p:spPr>
            <a:xfrm>
              <a:off x="276846" y="1089675"/>
              <a:ext cx="798400" cy="1700200"/>
            </a:xfrm>
            <a:prstGeom prst="rect">
              <a:avLst/>
            </a:prstGeom>
            <a:noFill/>
            <a:ln>
              <a:noFill/>
            </a:ln>
          </p:spPr>
        </p:pic>
        <p:pic>
          <p:nvPicPr>
            <p:cNvPr id="2644" name="Google Shape;2644;p164"/>
            <p:cNvPicPr preferRelativeResize="0"/>
            <p:nvPr/>
          </p:nvPicPr>
          <p:blipFill rotWithShape="1">
            <a:blip r:embed="rId5">
              <a:alphaModFix/>
            </a:blip>
            <a:srcRect l="2359" r="71991"/>
            <a:stretch/>
          </p:blipFill>
          <p:spPr>
            <a:xfrm>
              <a:off x="-641925" y="1089675"/>
              <a:ext cx="922775" cy="1700200"/>
            </a:xfrm>
            <a:prstGeom prst="rect">
              <a:avLst/>
            </a:prstGeom>
            <a:noFill/>
            <a:ln>
              <a:noFill/>
            </a:ln>
          </p:spPr>
        </p:pic>
        <p:pic>
          <p:nvPicPr>
            <p:cNvPr id="2645" name="Google Shape;2645;p164"/>
            <p:cNvPicPr preferRelativeResize="0"/>
            <p:nvPr/>
          </p:nvPicPr>
          <p:blipFill rotWithShape="1">
            <a:blip r:embed="rId5">
              <a:alphaModFix/>
            </a:blip>
            <a:srcRect l="61575"/>
            <a:stretch/>
          </p:blipFill>
          <p:spPr>
            <a:xfrm>
              <a:off x="1052513" y="1089687"/>
              <a:ext cx="1382350" cy="1700175"/>
            </a:xfrm>
            <a:prstGeom prst="rect">
              <a:avLst/>
            </a:prstGeom>
            <a:noFill/>
            <a:ln>
              <a:noFill/>
            </a:ln>
          </p:spPr>
        </p:pic>
      </p:grpSp>
      <p:sp>
        <p:nvSpPr>
          <p:cNvPr id="2646" name="Google Shape;2646;p164"/>
          <p:cNvSpPr/>
          <p:nvPr/>
        </p:nvSpPr>
        <p:spPr>
          <a:xfrm>
            <a:off x="353950" y="1191975"/>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7" name="Google Shape;2647;p164"/>
          <p:cNvGrpSpPr/>
          <p:nvPr/>
        </p:nvGrpSpPr>
        <p:grpSpPr>
          <a:xfrm>
            <a:off x="4707475" y="3775388"/>
            <a:ext cx="2872800" cy="523200"/>
            <a:chOff x="4707475" y="3775388"/>
            <a:chExt cx="2872800" cy="523200"/>
          </a:xfrm>
        </p:grpSpPr>
        <p:sp>
          <p:nvSpPr>
            <p:cNvPr id="2648" name="Google Shape;2648;p164"/>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649" name="Google Shape;2649;p164"/>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grpSp>
        <p:nvGrpSpPr>
          <p:cNvPr id="2650" name="Google Shape;2650;p164"/>
          <p:cNvGrpSpPr/>
          <p:nvPr/>
        </p:nvGrpSpPr>
        <p:grpSpPr>
          <a:xfrm>
            <a:off x="353948" y="2902646"/>
            <a:ext cx="1813472" cy="1395950"/>
            <a:chOff x="767275" y="2138955"/>
            <a:chExt cx="2690212" cy="2070835"/>
          </a:xfrm>
        </p:grpSpPr>
        <p:grpSp>
          <p:nvGrpSpPr>
            <p:cNvPr id="2651" name="Google Shape;2651;p164"/>
            <p:cNvGrpSpPr/>
            <p:nvPr/>
          </p:nvGrpSpPr>
          <p:grpSpPr>
            <a:xfrm>
              <a:off x="767275" y="2138955"/>
              <a:ext cx="2690212" cy="2070835"/>
              <a:chOff x="6078179" y="3303635"/>
              <a:chExt cx="1398821" cy="1076765"/>
            </a:xfrm>
          </p:grpSpPr>
          <p:grpSp>
            <p:nvGrpSpPr>
              <p:cNvPr id="2652" name="Google Shape;2652;p164"/>
              <p:cNvGrpSpPr/>
              <p:nvPr/>
            </p:nvGrpSpPr>
            <p:grpSpPr>
              <a:xfrm>
                <a:off x="6078179" y="3303635"/>
                <a:ext cx="1398821" cy="937890"/>
                <a:chOff x="5619327" y="6680160"/>
                <a:chExt cx="1740163" cy="1166755"/>
              </a:xfrm>
            </p:grpSpPr>
            <p:pic>
              <p:nvPicPr>
                <p:cNvPr id="2653" name="Google Shape;2653;p164" descr="clipped result image"/>
                <p:cNvPicPr preferRelativeResize="0"/>
                <p:nvPr/>
              </p:nvPicPr>
              <p:blipFill rotWithShape="1">
                <a:blip r:embed="rId6">
                  <a:alphaModFix/>
                </a:blip>
                <a:srcRect l="28602" t="24642" b="13268"/>
                <a:stretch/>
              </p:blipFill>
              <p:spPr>
                <a:xfrm>
                  <a:off x="5945660" y="6923321"/>
                  <a:ext cx="1413830" cy="923593"/>
                </a:xfrm>
                <a:prstGeom prst="rect">
                  <a:avLst/>
                </a:prstGeom>
                <a:noFill/>
                <a:ln>
                  <a:noFill/>
                </a:ln>
              </p:spPr>
            </p:pic>
            <p:pic>
              <p:nvPicPr>
                <p:cNvPr id="2654" name="Google Shape;2654;p164"/>
                <p:cNvPicPr preferRelativeResize="0"/>
                <p:nvPr/>
              </p:nvPicPr>
              <p:blipFill rotWithShape="1">
                <a:blip r:embed="rId7">
                  <a:alphaModFix/>
                </a:blip>
                <a:srcRect/>
                <a:stretch/>
              </p:blipFill>
              <p:spPr>
                <a:xfrm>
                  <a:off x="5619327" y="6680160"/>
                  <a:ext cx="866543" cy="668044"/>
                </a:xfrm>
                <a:prstGeom prst="rect">
                  <a:avLst/>
                </a:prstGeom>
                <a:noFill/>
                <a:ln>
                  <a:noFill/>
                </a:ln>
              </p:spPr>
            </p:pic>
          </p:grpSp>
          <p:pic>
            <p:nvPicPr>
              <p:cNvPr id="2655" name="Google Shape;2655;p164"/>
              <p:cNvPicPr preferRelativeResize="0"/>
              <p:nvPr/>
            </p:nvPicPr>
            <p:blipFill>
              <a:blip r:embed="rId8">
                <a:alphaModFix/>
              </a:blip>
              <a:stretch>
                <a:fillRect/>
              </a:stretch>
            </p:blipFill>
            <p:spPr>
              <a:xfrm flipH="1">
                <a:off x="6314309" y="4147967"/>
                <a:ext cx="255693" cy="222975"/>
              </a:xfrm>
              <a:prstGeom prst="rect">
                <a:avLst/>
              </a:prstGeom>
              <a:noFill/>
              <a:ln>
                <a:noFill/>
              </a:ln>
              <a:effectLst>
                <a:outerShdw blurRad="28575" dist="9525" algn="bl" rotWithShape="0">
                  <a:srgbClr val="000000">
                    <a:alpha val="21000"/>
                  </a:srgbClr>
                </a:outerShdw>
              </a:effectLst>
            </p:spPr>
          </p:pic>
          <p:pic>
            <p:nvPicPr>
              <p:cNvPr id="2656" name="Google Shape;2656;p164"/>
              <p:cNvPicPr preferRelativeResize="0"/>
              <p:nvPr/>
            </p:nvPicPr>
            <p:blipFill>
              <a:blip r:embed="rId8">
                <a:alphaModFix/>
              </a:blip>
              <a:stretch>
                <a:fillRect/>
              </a:stretch>
            </p:blipFill>
            <p:spPr>
              <a:xfrm flipH="1">
                <a:off x="7003813" y="4101430"/>
                <a:ext cx="228175" cy="222982"/>
              </a:xfrm>
              <a:prstGeom prst="rect">
                <a:avLst/>
              </a:prstGeom>
              <a:noFill/>
              <a:ln>
                <a:noFill/>
              </a:ln>
              <a:effectLst>
                <a:outerShdw blurRad="28575" dist="9525" algn="bl" rotWithShape="0">
                  <a:srgbClr val="000000">
                    <a:alpha val="21000"/>
                  </a:srgbClr>
                </a:outerShdw>
              </a:effectLst>
            </p:spPr>
          </p:pic>
          <p:pic>
            <p:nvPicPr>
              <p:cNvPr id="2657" name="Google Shape;2657;p164"/>
              <p:cNvPicPr preferRelativeResize="0"/>
              <p:nvPr/>
            </p:nvPicPr>
            <p:blipFill>
              <a:blip r:embed="rId8">
                <a:alphaModFix/>
              </a:blip>
              <a:stretch>
                <a:fillRect/>
              </a:stretch>
            </p:blipFill>
            <p:spPr>
              <a:xfrm rot="-215982" flipH="1">
                <a:off x="7081141" y="4095750"/>
                <a:ext cx="282463" cy="276055"/>
              </a:xfrm>
              <a:prstGeom prst="rect">
                <a:avLst/>
              </a:prstGeom>
              <a:noFill/>
              <a:ln>
                <a:noFill/>
              </a:ln>
              <a:effectLst>
                <a:outerShdw blurRad="28575" dist="9525" algn="bl" rotWithShape="0">
                  <a:srgbClr val="000000">
                    <a:alpha val="21000"/>
                  </a:srgbClr>
                </a:outerShdw>
              </a:effectLst>
            </p:spPr>
          </p:pic>
        </p:grpSp>
        <p:pic>
          <p:nvPicPr>
            <p:cNvPr id="2658" name="Google Shape;2658;p164"/>
            <p:cNvPicPr preferRelativeResize="0"/>
            <p:nvPr/>
          </p:nvPicPr>
          <p:blipFill>
            <a:blip r:embed="rId8">
              <a:alphaModFix/>
            </a:blip>
            <a:stretch>
              <a:fillRect/>
            </a:stretch>
          </p:blipFill>
          <p:spPr>
            <a:xfrm flipH="1">
              <a:off x="1500138" y="3720100"/>
              <a:ext cx="452497" cy="442200"/>
            </a:xfrm>
            <a:prstGeom prst="rect">
              <a:avLst/>
            </a:prstGeom>
            <a:noFill/>
            <a:ln>
              <a:noFill/>
            </a:ln>
            <a:effectLst>
              <a:outerShdw blurRad="28575" dist="9525" algn="bl" rotWithShape="0">
                <a:srgbClr val="000000">
                  <a:alpha val="21000"/>
                </a:srgbClr>
              </a:outerShdw>
            </a:effectLst>
          </p:spPr>
        </p:pic>
      </p:gr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Shape 2662"/>
        <p:cNvGrpSpPr/>
        <p:nvPr/>
      </p:nvGrpSpPr>
      <p:grpSpPr>
        <a:xfrm>
          <a:off x="0" y="0"/>
          <a:ext cx="0" cy="0"/>
          <a:chOff x="0" y="0"/>
          <a:chExt cx="0" cy="0"/>
        </a:xfrm>
      </p:grpSpPr>
      <p:pic>
        <p:nvPicPr>
          <p:cNvPr id="2663" name="Google Shape;2663;p165"/>
          <p:cNvPicPr preferRelativeResize="0"/>
          <p:nvPr/>
        </p:nvPicPr>
        <p:blipFill>
          <a:blip r:embed="rId3">
            <a:alphaModFix/>
          </a:blip>
          <a:stretch>
            <a:fillRect/>
          </a:stretch>
        </p:blipFill>
        <p:spPr>
          <a:xfrm>
            <a:off x="2300174" y="845200"/>
            <a:ext cx="6474824" cy="3766951"/>
          </a:xfrm>
          <a:prstGeom prst="rect">
            <a:avLst/>
          </a:prstGeom>
          <a:noFill/>
          <a:ln>
            <a:noFill/>
          </a:ln>
        </p:spPr>
      </p:pic>
      <p:sp>
        <p:nvSpPr>
          <p:cNvPr id="2664" name="Google Shape;2664;p165"/>
          <p:cNvSpPr txBox="1"/>
          <p:nvPr/>
        </p:nvSpPr>
        <p:spPr>
          <a:xfrm>
            <a:off x="3475000" y="504825"/>
            <a:ext cx="36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Antimanic effect of</a:t>
            </a:r>
            <a:r>
              <a:rPr lang="en" b="1">
                <a:solidFill>
                  <a:schemeClr val="dk1"/>
                </a:solidFill>
              </a:rPr>
              <a:t> Topiramate </a:t>
            </a:r>
            <a:r>
              <a:rPr lang="en">
                <a:solidFill>
                  <a:schemeClr val="dk1"/>
                </a:solidFill>
              </a:rPr>
              <a:t>(N=1074)</a:t>
            </a:r>
            <a:endParaRPr>
              <a:solidFill>
                <a:schemeClr val="dk1"/>
              </a:solidFill>
            </a:endParaRPr>
          </a:p>
        </p:txBody>
      </p:sp>
      <p:sp>
        <p:nvSpPr>
          <p:cNvPr id="2665" name="Google Shape;2665;p165"/>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65"/>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grpSp>
        <p:nvGrpSpPr>
          <p:cNvPr id="2667" name="Google Shape;2667;p165"/>
          <p:cNvGrpSpPr/>
          <p:nvPr/>
        </p:nvGrpSpPr>
        <p:grpSpPr>
          <a:xfrm>
            <a:off x="202255" y="655777"/>
            <a:ext cx="2723572" cy="1505017"/>
            <a:chOff x="-641925" y="1089675"/>
            <a:chExt cx="3076788" cy="1700200"/>
          </a:xfrm>
        </p:grpSpPr>
        <p:pic>
          <p:nvPicPr>
            <p:cNvPr id="2668" name="Google Shape;2668;p165"/>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2669" name="Google Shape;2669;p165"/>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2670" name="Google Shape;2670;p165"/>
            <p:cNvPicPr preferRelativeResize="0"/>
            <p:nvPr/>
          </p:nvPicPr>
          <p:blipFill rotWithShape="1">
            <a:blip r:embed="rId4">
              <a:alphaModFix/>
            </a:blip>
            <a:srcRect l="61575"/>
            <a:stretch/>
          </p:blipFill>
          <p:spPr>
            <a:xfrm>
              <a:off x="1052513" y="1089687"/>
              <a:ext cx="1382350" cy="1700175"/>
            </a:xfrm>
            <a:prstGeom prst="rect">
              <a:avLst/>
            </a:prstGeom>
            <a:noFill/>
            <a:ln>
              <a:noFill/>
            </a:ln>
          </p:spPr>
        </p:pic>
      </p:grpSp>
      <p:pic>
        <p:nvPicPr>
          <p:cNvPr id="2671" name="Google Shape;2671;p165"/>
          <p:cNvPicPr preferRelativeResize="0"/>
          <p:nvPr/>
        </p:nvPicPr>
        <p:blipFill>
          <a:blip r:embed="rId5">
            <a:alphaModFix/>
          </a:blip>
          <a:stretch>
            <a:fillRect/>
          </a:stretch>
        </p:blipFill>
        <p:spPr>
          <a:xfrm>
            <a:off x="2536325" y="3583100"/>
            <a:ext cx="4629900" cy="1113275"/>
          </a:xfrm>
          <a:prstGeom prst="rect">
            <a:avLst/>
          </a:prstGeom>
          <a:noFill/>
          <a:ln>
            <a:noFill/>
          </a:ln>
        </p:spPr>
      </p:pic>
      <p:sp>
        <p:nvSpPr>
          <p:cNvPr id="2672" name="Google Shape;2672;p165"/>
          <p:cNvSpPr/>
          <p:nvPr/>
        </p:nvSpPr>
        <p:spPr>
          <a:xfrm>
            <a:off x="353950" y="1191975"/>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3" name="Google Shape;2673;p165"/>
          <p:cNvGrpSpPr/>
          <p:nvPr/>
        </p:nvGrpSpPr>
        <p:grpSpPr>
          <a:xfrm>
            <a:off x="4707475" y="3775388"/>
            <a:ext cx="2872800" cy="523200"/>
            <a:chOff x="4707475" y="3775388"/>
            <a:chExt cx="2872800" cy="523200"/>
          </a:xfrm>
        </p:grpSpPr>
        <p:sp>
          <p:nvSpPr>
            <p:cNvPr id="2674" name="Google Shape;2674;p165"/>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675" name="Google Shape;2675;p165"/>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pic>
        <p:nvPicPr>
          <p:cNvPr id="2676" name="Google Shape;2676;p165" descr="clipped result image"/>
          <p:cNvPicPr preferRelativeResize="0"/>
          <p:nvPr/>
        </p:nvPicPr>
        <p:blipFill rotWithShape="1">
          <a:blip r:embed="rId6">
            <a:alphaModFix/>
          </a:blip>
          <a:srcRect/>
          <a:stretch/>
        </p:blipFill>
        <p:spPr>
          <a:xfrm>
            <a:off x="466699" y="2825702"/>
            <a:ext cx="1593843" cy="15050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93"/>
          <p:cNvSpPr txBox="1"/>
          <p:nvPr/>
        </p:nvSpPr>
        <p:spPr>
          <a:xfrm>
            <a:off x="741325" y="731528"/>
            <a:ext cx="5485200" cy="50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Antidepressants are often “mood </a:t>
            </a:r>
            <a:r>
              <a:rPr lang="en" b="1" u="sng">
                <a:solidFill>
                  <a:schemeClr val="dk1"/>
                </a:solidFill>
              </a:rPr>
              <a:t>de</a:t>
            </a:r>
            <a:r>
              <a:rPr lang="en">
                <a:solidFill>
                  <a:schemeClr val="dk1"/>
                </a:solidFill>
              </a:rPr>
              <a:t>stabilizers” in bipolar disorder. </a:t>
            </a:r>
            <a:endParaRPr>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a:solidFill>
                  <a:schemeClr val="dk1"/>
                </a:solidFill>
              </a:rPr>
              <a:t>Antidepressants are ineffective in bipolar disorder, slightly inferior to placebo in large STEP-BD trial. </a:t>
            </a:r>
            <a:endParaRPr>
              <a:solidFill>
                <a:schemeClr val="dk1"/>
              </a:solidFill>
            </a:endParaRPr>
          </a:p>
          <a:p>
            <a:pPr marL="0" lvl="0" indent="0" algn="l" rtl="0">
              <a:spcBef>
                <a:spcPts val="0"/>
              </a:spcBef>
              <a:spcAft>
                <a:spcPts val="0"/>
              </a:spcAft>
              <a:buNone/>
            </a:pPr>
            <a:endParaRPr sz="1200">
              <a:solidFill>
                <a:schemeClr val="accent2"/>
              </a:solidFill>
              <a:highlight>
                <a:srgbClr val="FFFFFF"/>
              </a:highlight>
            </a:endParaRPr>
          </a:p>
          <a:p>
            <a:pPr marL="0" lvl="0" indent="0" algn="l" rtl="0">
              <a:spcBef>
                <a:spcPts val="0"/>
              </a:spcBef>
              <a:spcAft>
                <a:spcPts val="0"/>
              </a:spcAft>
              <a:buNone/>
            </a:pPr>
            <a:r>
              <a:rPr lang="en">
                <a:solidFill>
                  <a:schemeClr val="accent2"/>
                </a:solidFill>
                <a:highlight>
                  <a:srgbClr val="FFFFFF"/>
                </a:highlight>
              </a:rPr>
              <a:t>Despite preselection for good antidepressant response and concurrent mood stabilizer treatment, antidepressant continuation in rapid-cycling was associated with worsened maintenance outcomes, </a:t>
            </a:r>
            <a:r>
              <a:rPr lang="en" b="1">
                <a:solidFill>
                  <a:schemeClr val="accent2"/>
                </a:solidFill>
                <a:highlight>
                  <a:srgbClr val="FFFFFF"/>
                </a:highlight>
              </a:rPr>
              <a:t>especially for depressive morbidity</a:t>
            </a:r>
            <a:r>
              <a:rPr lang="en">
                <a:solidFill>
                  <a:schemeClr val="accent2"/>
                </a:solidFill>
                <a:highlight>
                  <a:srgbClr val="FFFFFF"/>
                </a:highlight>
              </a:rPr>
              <a:t>, versus antidepressant discontinuation.</a:t>
            </a:r>
            <a:endParaRPr>
              <a:solidFill>
                <a:schemeClr val="accent2"/>
              </a:solidFill>
              <a:highlight>
                <a:srgbClr val="FFFFFF"/>
              </a:highlight>
            </a:endParaRPr>
          </a:p>
          <a:p>
            <a:pPr marL="0" lvl="0" indent="0" algn="l" rtl="0">
              <a:spcBef>
                <a:spcPts val="0"/>
              </a:spcBef>
              <a:spcAft>
                <a:spcPts val="0"/>
              </a:spcAft>
              <a:buNone/>
            </a:pPr>
            <a:endParaRPr sz="1200">
              <a:solidFill>
                <a:schemeClr val="accent2"/>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accent2"/>
                </a:solidFill>
                <a:highlight>
                  <a:schemeClr val="lt1"/>
                </a:highlight>
              </a:rPr>
              <a:t>In </a:t>
            </a:r>
            <a:r>
              <a:rPr lang="en" b="1">
                <a:solidFill>
                  <a:schemeClr val="accent2"/>
                </a:solidFill>
                <a:highlight>
                  <a:schemeClr val="lt1"/>
                </a:highlight>
              </a:rPr>
              <a:t>one-third </a:t>
            </a:r>
            <a:r>
              <a:rPr lang="en">
                <a:solidFill>
                  <a:schemeClr val="accent2"/>
                </a:solidFill>
                <a:highlight>
                  <a:schemeClr val="lt1"/>
                </a:highlight>
              </a:rPr>
              <a:t>of treatment-refractory bipolar patients, </a:t>
            </a:r>
            <a:r>
              <a:rPr lang="en" b="1">
                <a:solidFill>
                  <a:schemeClr val="accent2"/>
                </a:solidFill>
                <a:highlight>
                  <a:schemeClr val="lt1"/>
                </a:highlight>
              </a:rPr>
              <a:t>mania</a:t>
            </a:r>
            <a:r>
              <a:rPr lang="en">
                <a:solidFill>
                  <a:schemeClr val="accent2"/>
                </a:solidFill>
                <a:highlight>
                  <a:schemeClr val="lt1"/>
                </a:highlight>
              </a:rPr>
              <a:t> is likely to be </a:t>
            </a:r>
            <a:r>
              <a:rPr lang="en" b="1">
                <a:solidFill>
                  <a:schemeClr val="accent2"/>
                </a:solidFill>
                <a:highlight>
                  <a:schemeClr val="lt1"/>
                </a:highlight>
              </a:rPr>
              <a:t>antidepressant-induced</a:t>
            </a:r>
            <a:r>
              <a:rPr lang="en">
                <a:solidFill>
                  <a:schemeClr val="accent2"/>
                </a:solidFill>
                <a:highlight>
                  <a:schemeClr val="lt1"/>
                </a:highlight>
              </a:rPr>
              <a:t> and not attributable to the expected course of illness.</a:t>
            </a:r>
            <a:endParaRPr>
              <a:solidFill>
                <a:schemeClr val="accent2"/>
              </a:solidFill>
              <a:highlight>
                <a:srgbClr val="FFFFFF"/>
              </a:highlight>
            </a:endParaRPr>
          </a:p>
          <a:p>
            <a:pPr marL="0" lvl="0" indent="0" algn="l" rtl="0">
              <a:spcBef>
                <a:spcPts val="0"/>
              </a:spcBef>
              <a:spcAft>
                <a:spcPts val="0"/>
              </a:spcAft>
              <a:buNone/>
            </a:pPr>
            <a:endParaRPr sz="1200">
              <a:solidFill>
                <a:schemeClr val="accent2"/>
              </a:solidFill>
              <a:highlight>
                <a:srgbClr val="FFFFFF"/>
              </a:highlight>
            </a:endParaRPr>
          </a:p>
          <a:p>
            <a:pPr marL="0" lvl="0" indent="0" algn="l" rtl="0">
              <a:lnSpc>
                <a:spcPct val="115000"/>
              </a:lnSpc>
              <a:spcBef>
                <a:spcPts val="0"/>
              </a:spcBef>
              <a:spcAft>
                <a:spcPts val="0"/>
              </a:spcAft>
              <a:buNone/>
            </a:pPr>
            <a:r>
              <a:rPr lang="en">
                <a:solidFill>
                  <a:srgbClr val="2E2E2E"/>
                </a:solidFill>
              </a:rPr>
              <a:t>In STEP-BD the most important risk factor for recurrence of </a:t>
            </a:r>
            <a:r>
              <a:rPr lang="en" b="1">
                <a:solidFill>
                  <a:srgbClr val="2E2E2E"/>
                </a:solidFill>
              </a:rPr>
              <a:t>depression</a:t>
            </a:r>
            <a:r>
              <a:rPr lang="en">
                <a:solidFill>
                  <a:srgbClr val="2E2E2E"/>
                </a:solidFill>
              </a:rPr>
              <a:t> was residual </a:t>
            </a:r>
            <a:r>
              <a:rPr lang="en" b="1">
                <a:solidFill>
                  <a:srgbClr val="2E2E2E"/>
                </a:solidFill>
              </a:rPr>
              <a:t>subthreshold mood elevation</a:t>
            </a:r>
            <a:r>
              <a:rPr lang="en">
                <a:solidFill>
                  <a:srgbClr val="2E2E2E"/>
                </a:solidFill>
              </a:rPr>
              <a:t>.</a:t>
            </a:r>
            <a:endParaRPr>
              <a:solidFill>
                <a:srgbClr val="2E2E2E"/>
              </a:solidFill>
            </a:endParaRPr>
          </a:p>
          <a:p>
            <a:pPr marL="0" lvl="0" indent="0" algn="l" rtl="0">
              <a:lnSpc>
                <a:spcPct val="115000"/>
              </a:lnSpc>
              <a:spcBef>
                <a:spcPts val="1200"/>
              </a:spcBef>
              <a:spcAft>
                <a:spcPts val="0"/>
              </a:spcAft>
              <a:buNone/>
            </a:pPr>
            <a:r>
              <a:rPr lang="en">
                <a:solidFill>
                  <a:srgbClr val="2E2E2E"/>
                </a:solidFill>
              </a:rPr>
              <a:t>For bipolar patients who are depressed, antidepressants should be tapered off.</a:t>
            </a:r>
            <a:endParaRPr>
              <a:solidFill>
                <a:srgbClr val="2E2E2E"/>
              </a:solidFill>
            </a:endParaRPr>
          </a:p>
          <a:p>
            <a:pPr marL="0" lvl="0" indent="0" algn="l" rtl="0">
              <a:spcBef>
                <a:spcPts val="1200"/>
              </a:spcBef>
              <a:spcAft>
                <a:spcPts val="0"/>
              </a:spcAft>
              <a:buNone/>
            </a:pPr>
            <a:endParaRPr sz="1500">
              <a:solidFill>
                <a:schemeClr val="accent2"/>
              </a:solidFill>
              <a:highlight>
                <a:srgbClr val="FFFFFF"/>
              </a:highlight>
            </a:endParaRPr>
          </a:p>
          <a:p>
            <a:pPr marL="0" lvl="0" indent="0" algn="l" rtl="0">
              <a:spcBef>
                <a:spcPts val="0"/>
              </a:spcBef>
              <a:spcAft>
                <a:spcPts val="0"/>
              </a:spcAft>
              <a:buNone/>
            </a:pPr>
            <a:endParaRPr sz="1500">
              <a:solidFill>
                <a:schemeClr val="accent2"/>
              </a:solidFill>
              <a:highlight>
                <a:srgbClr val="FFFFFF"/>
              </a:highlight>
            </a:endParaRPr>
          </a:p>
        </p:txBody>
      </p:sp>
      <p:sp>
        <p:nvSpPr>
          <p:cNvPr id="1116" name="Google Shape;1116;p93"/>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3"/>
          <p:cNvSpPr txBox="1"/>
          <p:nvPr/>
        </p:nvSpPr>
        <p:spPr>
          <a:xfrm>
            <a:off x="810301" y="30750"/>
            <a:ext cx="81453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Clr>
                <a:schemeClr val="dk1"/>
              </a:buClr>
              <a:buSzPts val="1100"/>
              <a:buFont typeface="Arial"/>
              <a:buNone/>
            </a:pPr>
            <a:r>
              <a:rPr lang="en" sz="2400">
                <a:solidFill>
                  <a:schemeClr val="lt1"/>
                </a:solidFill>
              </a:rPr>
              <a:t>Antidepressants for Bipolar Disorder</a:t>
            </a:r>
            <a:endParaRPr sz="2400">
              <a:solidFill>
                <a:schemeClr val="lt1"/>
              </a:solidFill>
            </a:endParaRPr>
          </a:p>
        </p:txBody>
      </p:sp>
      <p:pic>
        <p:nvPicPr>
          <p:cNvPr id="1118" name="Google Shape;1118;p93"/>
          <p:cNvPicPr preferRelativeResize="0"/>
          <p:nvPr/>
        </p:nvPicPr>
        <p:blipFill>
          <a:blip r:embed="rId3">
            <a:alphaModFix/>
          </a:blip>
          <a:stretch>
            <a:fillRect/>
          </a:stretch>
        </p:blipFill>
        <p:spPr>
          <a:xfrm>
            <a:off x="6216400" y="671150"/>
            <a:ext cx="2927600" cy="1900600"/>
          </a:xfrm>
          <a:prstGeom prst="rect">
            <a:avLst/>
          </a:prstGeom>
          <a:noFill/>
          <a:ln>
            <a:noFill/>
          </a:ln>
        </p:spPr>
      </p:pic>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Shape 2680"/>
        <p:cNvGrpSpPr/>
        <p:nvPr/>
      </p:nvGrpSpPr>
      <p:grpSpPr>
        <a:xfrm>
          <a:off x="0" y="0"/>
          <a:ext cx="0" cy="0"/>
          <a:chOff x="0" y="0"/>
          <a:chExt cx="0" cy="0"/>
        </a:xfrm>
      </p:grpSpPr>
      <p:pic>
        <p:nvPicPr>
          <p:cNvPr id="2681" name="Google Shape;2681;p166"/>
          <p:cNvPicPr preferRelativeResize="0"/>
          <p:nvPr/>
        </p:nvPicPr>
        <p:blipFill>
          <a:blip r:embed="rId3">
            <a:alphaModFix/>
          </a:blip>
          <a:stretch>
            <a:fillRect/>
          </a:stretch>
        </p:blipFill>
        <p:spPr>
          <a:xfrm>
            <a:off x="2435297" y="905025"/>
            <a:ext cx="6416033" cy="3666300"/>
          </a:xfrm>
          <a:prstGeom prst="rect">
            <a:avLst/>
          </a:prstGeom>
          <a:noFill/>
          <a:ln>
            <a:noFill/>
          </a:ln>
        </p:spPr>
      </p:pic>
      <p:sp>
        <p:nvSpPr>
          <p:cNvPr id="2682" name="Google Shape;2682;p166"/>
          <p:cNvSpPr txBox="1"/>
          <p:nvPr/>
        </p:nvSpPr>
        <p:spPr>
          <a:xfrm>
            <a:off x="3475000" y="504825"/>
            <a:ext cx="36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Antimanic effect of</a:t>
            </a:r>
            <a:r>
              <a:rPr lang="en" b="1">
                <a:solidFill>
                  <a:schemeClr val="dk1"/>
                </a:solidFill>
              </a:rPr>
              <a:t> Aripiprazole </a:t>
            </a:r>
            <a:r>
              <a:rPr lang="en">
                <a:solidFill>
                  <a:schemeClr val="dk1"/>
                </a:solidFill>
              </a:rPr>
              <a:t>(N=1662)</a:t>
            </a:r>
            <a:endParaRPr>
              <a:solidFill>
                <a:schemeClr val="dk1"/>
              </a:solidFill>
            </a:endParaRPr>
          </a:p>
        </p:txBody>
      </p:sp>
      <p:sp>
        <p:nvSpPr>
          <p:cNvPr id="2683" name="Google Shape;2683;p166"/>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66"/>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grpSp>
        <p:nvGrpSpPr>
          <p:cNvPr id="2685" name="Google Shape;2685;p166"/>
          <p:cNvGrpSpPr/>
          <p:nvPr/>
        </p:nvGrpSpPr>
        <p:grpSpPr>
          <a:xfrm>
            <a:off x="202255" y="655777"/>
            <a:ext cx="2723572" cy="1505017"/>
            <a:chOff x="-641925" y="1089675"/>
            <a:chExt cx="3076788" cy="1700200"/>
          </a:xfrm>
        </p:grpSpPr>
        <p:pic>
          <p:nvPicPr>
            <p:cNvPr id="2686" name="Google Shape;2686;p166"/>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2687" name="Google Shape;2687;p166"/>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2688" name="Google Shape;2688;p166"/>
            <p:cNvPicPr preferRelativeResize="0"/>
            <p:nvPr/>
          </p:nvPicPr>
          <p:blipFill rotWithShape="1">
            <a:blip r:embed="rId4">
              <a:alphaModFix/>
            </a:blip>
            <a:srcRect l="61575"/>
            <a:stretch/>
          </p:blipFill>
          <p:spPr>
            <a:xfrm>
              <a:off x="1052513" y="1089687"/>
              <a:ext cx="1382350" cy="1700175"/>
            </a:xfrm>
            <a:prstGeom prst="rect">
              <a:avLst/>
            </a:prstGeom>
            <a:noFill/>
            <a:ln>
              <a:noFill/>
            </a:ln>
          </p:spPr>
        </p:pic>
      </p:grpSp>
      <p:pic>
        <p:nvPicPr>
          <p:cNvPr id="2689" name="Google Shape;2689;p166"/>
          <p:cNvPicPr preferRelativeResize="0"/>
          <p:nvPr/>
        </p:nvPicPr>
        <p:blipFill>
          <a:blip r:embed="rId5">
            <a:alphaModFix/>
          </a:blip>
          <a:stretch>
            <a:fillRect/>
          </a:stretch>
        </p:blipFill>
        <p:spPr>
          <a:xfrm>
            <a:off x="2536325" y="3583100"/>
            <a:ext cx="4629900" cy="1113275"/>
          </a:xfrm>
          <a:prstGeom prst="rect">
            <a:avLst/>
          </a:prstGeom>
          <a:noFill/>
          <a:ln>
            <a:noFill/>
          </a:ln>
        </p:spPr>
      </p:pic>
      <p:sp>
        <p:nvSpPr>
          <p:cNvPr id="2690" name="Google Shape;2690;p166"/>
          <p:cNvSpPr/>
          <p:nvPr/>
        </p:nvSpPr>
        <p:spPr>
          <a:xfrm>
            <a:off x="353950" y="1391679"/>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1" name="Google Shape;2691;p166"/>
          <p:cNvGrpSpPr/>
          <p:nvPr/>
        </p:nvGrpSpPr>
        <p:grpSpPr>
          <a:xfrm>
            <a:off x="4707475" y="3775388"/>
            <a:ext cx="2872800" cy="523200"/>
            <a:chOff x="4707475" y="3775388"/>
            <a:chExt cx="2872800" cy="523200"/>
          </a:xfrm>
        </p:grpSpPr>
        <p:sp>
          <p:nvSpPr>
            <p:cNvPr id="2692" name="Google Shape;2692;p166"/>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693" name="Google Shape;2693;p166"/>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grpSp>
        <p:nvGrpSpPr>
          <p:cNvPr id="2694" name="Google Shape;2694;p166"/>
          <p:cNvGrpSpPr/>
          <p:nvPr/>
        </p:nvGrpSpPr>
        <p:grpSpPr>
          <a:xfrm>
            <a:off x="232948" y="3073787"/>
            <a:ext cx="2080060" cy="1376124"/>
            <a:chOff x="1778470" y="1045375"/>
            <a:chExt cx="1534420" cy="1015215"/>
          </a:xfrm>
        </p:grpSpPr>
        <p:grpSp>
          <p:nvGrpSpPr>
            <p:cNvPr id="2695" name="Google Shape;2695;p166"/>
            <p:cNvGrpSpPr/>
            <p:nvPr/>
          </p:nvGrpSpPr>
          <p:grpSpPr>
            <a:xfrm>
              <a:off x="1778470" y="1045375"/>
              <a:ext cx="1534420" cy="770047"/>
              <a:chOff x="1278145" y="1708220"/>
              <a:chExt cx="5421980" cy="2325022"/>
            </a:xfrm>
          </p:grpSpPr>
          <p:pic>
            <p:nvPicPr>
              <p:cNvPr id="2696" name="Google Shape;2696;p166"/>
              <p:cNvPicPr preferRelativeResize="0"/>
              <p:nvPr/>
            </p:nvPicPr>
            <p:blipFill rotWithShape="1">
              <a:blip r:embed="rId6">
                <a:alphaModFix/>
              </a:blip>
              <a:srcRect/>
              <a:stretch/>
            </p:blipFill>
            <p:spPr>
              <a:xfrm>
                <a:off x="1278145" y="1708220"/>
                <a:ext cx="1485516" cy="1941535"/>
              </a:xfrm>
              <a:prstGeom prst="rect">
                <a:avLst/>
              </a:prstGeom>
              <a:noFill/>
              <a:ln>
                <a:noFill/>
              </a:ln>
            </p:spPr>
          </p:pic>
          <p:pic>
            <p:nvPicPr>
              <p:cNvPr id="2697" name="Google Shape;2697;p166"/>
              <p:cNvPicPr preferRelativeResize="0"/>
              <p:nvPr/>
            </p:nvPicPr>
            <p:blipFill rotWithShape="1">
              <a:blip r:embed="rId6">
                <a:alphaModFix/>
              </a:blip>
              <a:srcRect/>
              <a:stretch/>
            </p:blipFill>
            <p:spPr>
              <a:xfrm rot="1126109" flipH="1">
                <a:off x="4965891" y="1917037"/>
                <a:ext cx="1465133" cy="1914894"/>
              </a:xfrm>
              <a:prstGeom prst="rect">
                <a:avLst/>
              </a:prstGeom>
              <a:noFill/>
              <a:ln>
                <a:noFill/>
              </a:ln>
            </p:spPr>
          </p:pic>
          <p:pic>
            <p:nvPicPr>
              <p:cNvPr id="2698" name="Google Shape;2698;p166"/>
              <p:cNvPicPr preferRelativeResize="0"/>
              <p:nvPr/>
            </p:nvPicPr>
            <p:blipFill rotWithShape="1">
              <a:blip r:embed="rId7">
                <a:alphaModFix/>
              </a:blip>
              <a:srcRect/>
              <a:stretch/>
            </p:blipFill>
            <p:spPr>
              <a:xfrm rot="1435930">
                <a:off x="2218700" y="2315850"/>
                <a:ext cx="1085850" cy="1524000"/>
              </a:xfrm>
              <a:prstGeom prst="rect">
                <a:avLst/>
              </a:prstGeom>
              <a:noFill/>
              <a:ln>
                <a:noFill/>
              </a:ln>
            </p:spPr>
          </p:pic>
          <p:pic>
            <p:nvPicPr>
              <p:cNvPr id="2699" name="Google Shape;2699;p166"/>
              <p:cNvPicPr preferRelativeResize="0"/>
              <p:nvPr/>
            </p:nvPicPr>
            <p:blipFill rotWithShape="1">
              <a:blip r:embed="rId7">
                <a:alphaModFix/>
              </a:blip>
              <a:srcRect/>
              <a:stretch/>
            </p:blipFill>
            <p:spPr>
              <a:xfrm rot="-900133" flipH="1">
                <a:off x="4337335" y="2443182"/>
                <a:ext cx="1053703" cy="1478884"/>
              </a:xfrm>
              <a:prstGeom prst="rect">
                <a:avLst/>
              </a:prstGeom>
              <a:noFill/>
              <a:ln>
                <a:noFill/>
              </a:ln>
            </p:spPr>
          </p:pic>
        </p:grpSp>
        <p:pic>
          <p:nvPicPr>
            <p:cNvPr id="2700" name="Google Shape;2700;p166"/>
            <p:cNvPicPr preferRelativeResize="0"/>
            <p:nvPr/>
          </p:nvPicPr>
          <p:blipFill rotWithShape="1">
            <a:blip r:embed="rId8">
              <a:alphaModFix/>
            </a:blip>
            <a:srcRect/>
            <a:stretch/>
          </p:blipFill>
          <p:spPr>
            <a:xfrm>
              <a:off x="2134922" y="1329242"/>
              <a:ext cx="776574" cy="731348"/>
            </a:xfrm>
            <a:prstGeom prst="rect">
              <a:avLst/>
            </a:prstGeom>
            <a:noFill/>
            <a:ln>
              <a:noFill/>
            </a:ln>
          </p:spPr>
        </p:pic>
      </p:grpSp>
      <p:pic>
        <p:nvPicPr>
          <p:cNvPr id="2701" name="Google Shape;2701;p166" descr="clipped result image"/>
          <p:cNvPicPr preferRelativeResize="0"/>
          <p:nvPr/>
        </p:nvPicPr>
        <p:blipFill>
          <a:blip r:embed="rId9">
            <a:alphaModFix/>
          </a:blip>
          <a:stretch>
            <a:fillRect/>
          </a:stretch>
        </p:blipFill>
        <p:spPr>
          <a:xfrm>
            <a:off x="975947" y="2490755"/>
            <a:ext cx="508325" cy="626874"/>
          </a:xfrm>
          <a:prstGeom prst="rect">
            <a:avLst/>
          </a:prstGeom>
          <a:noFill/>
          <a:ln>
            <a:noFill/>
          </a:ln>
        </p:spPr>
      </p:pic>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Shape 2705"/>
        <p:cNvGrpSpPr/>
        <p:nvPr/>
      </p:nvGrpSpPr>
      <p:grpSpPr>
        <a:xfrm>
          <a:off x="0" y="0"/>
          <a:ext cx="0" cy="0"/>
          <a:chOff x="0" y="0"/>
          <a:chExt cx="0" cy="0"/>
        </a:xfrm>
      </p:grpSpPr>
      <p:sp>
        <p:nvSpPr>
          <p:cNvPr id="2706" name="Google Shape;2706;p167"/>
          <p:cNvSpPr txBox="1"/>
          <p:nvPr/>
        </p:nvSpPr>
        <p:spPr>
          <a:xfrm>
            <a:off x="3475000" y="504825"/>
            <a:ext cx="36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Antimanic effect of</a:t>
            </a:r>
            <a:r>
              <a:rPr lang="en" b="1">
                <a:solidFill>
                  <a:schemeClr val="dk1"/>
                </a:solidFill>
              </a:rPr>
              <a:t> Valproate </a:t>
            </a:r>
            <a:r>
              <a:rPr lang="en">
                <a:solidFill>
                  <a:schemeClr val="dk1"/>
                </a:solidFill>
              </a:rPr>
              <a:t>(N=1064)</a:t>
            </a:r>
            <a:endParaRPr>
              <a:solidFill>
                <a:schemeClr val="dk1"/>
              </a:solidFill>
            </a:endParaRPr>
          </a:p>
        </p:txBody>
      </p:sp>
      <p:pic>
        <p:nvPicPr>
          <p:cNvPr id="2707" name="Google Shape;2707;p167"/>
          <p:cNvPicPr preferRelativeResize="0"/>
          <p:nvPr/>
        </p:nvPicPr>
        <p:blipFill>
          <a:blip r:embed="rId3">
            <a:alphaModFix/>
          </a:blip>
          <a:stretch>
            <a:fillRect/>
          </a:stretch>
        </p:blipFill>
        <p:spPr>
          <a:xfrm>
            <a:off x="2405499" y="897801"/>
            <a:ext cx="6422756" cy="3670151"/>
          </a:xfrm>
          <a:prstGeom prst="rect">
            <a:avLst/>
          </a:prstGeom>
          <a:noFill/>
          <a:ln>
            <a:noFill/>
          </a:ln>
        </p:spPr>
      </p:pic>
      <p:sp>
        <p:nvSpPr>
          <p:cNvPr id="2708" name="Google Shape;2708;p167"/>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67"/>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grpSp>
        <p:nvGrpSpPr>
          <p:cNvPr id="2710" name="Google Shape;2710;p167"/>
          <p:cNvGrpSpPr/>
          <p:nvPr/>
        </p:nvGrpSpPr>
        <p:grpSpPr>
          <a:xfrm>
            <a:off x="202255" y="655777"/>
            <a:ext cx="2723572" cy="1505017"/>
            <a:chOff x="-641925" y="1089675"/>
            <a:chExt cx="3076788" cy="1700200"/>
          </a:xfrm>
        </p:grpSpPr>
        <p:pic>
          <p:nvPicPr>
            <p:cNvPr id="2711" name="Google Shape;2711;p167"/>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2712" name="Google Shape;2712;p167"/>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2713" name="Google Shape;2713;p167"/>
            <p:cNvPicPr preferRelativeResize="0"/>
            <p:nvPr/>
          </p:nvPicPr>
          <p:blipFill rotWithShape="1">
            <a:blip r:embed="rId4">
              <a:alphaModFix/>
            </a:blip>
            <a:srcRect l="61575"/>
            <a:stretch/>
          </p:blipFill>
          <p:spPr>
            <a:xfrm>
              <a:off x="1052513" y="1089687"/>
              <a:ext cx="1382350" cy="1700175"/>
            </a:xfrm>
            <a:prstGeom prst="rect">
              <a:avLst/>
            </a:prstGeom>
            <a:noFill/>
            <a:ln>
              <a:noFill/>
            </a:ln>
          </p:spPr>
        </p:pic>
      </p:grpSp>
      <p:pic>
        <p:nvPicPr>
          <p:cNvPr id="2714" name="Google Shape;2714;p167"/>
          <p:cNvPicPr preferRelativeResize="0"/>
          <p:nvPr/>
        </p:nvPicPr>
        <p:blipFill>
          <a:blip r:embed="rId5">
            <a:alphaModFix/>
          </a:blip>
          <a:stretch>
            <a:fillRect/>
          </a:stretch>
        </p:blipFill>
        <p:spPr>
          <a:xfrm>
            <a:off x="2536325" y="3583100"/>
            <a:ext cx="4629900" cy="1113275"/>
          </a:xfrm>
          <a:prstGeom prst="rect">
            <a:avLst/>
          </a:prstGeom>
          <a:noFill/>
          <a:ln>
            <a:noFill/>
          </a:ln>
        </p:spPr>
      </p:pic>
      <p:sp>
        <p:nvSpPr>
          <p:cNvPr id="2715" name="Google Shape;2715;p167"/>
          <p:cNvSpPr/>
          <p:nvPr/>
        </p:nvSpPr>
        <p:spPr>
          <a:xfrm>
            <a:off x="353950" y="1380495"/>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6" name="Google Shape;2716;p167"/>
          <p:cNvGrpSpPr/>
          <p:nvPr/>
        </p:nvGrpSpPr>
        <p:grpSpPr>
          <a:xfrm>
            <a:off x="4707475" y="3775388"/>
            <a:ext cx="2872800" cy="523200"/>
            <a:chOff x="4707475" y="3775388"/>
            <a:chExt cx="2872800" cy="523200"/>
          </a:xfrm>
        </p:grpSpPr>
        <p:sp>
          <p:nvSpPr>
            <p:cNvPr id="2717" name="Google Shape;2717;p167"/>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718" name="Google Shape;2718;p167"/>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pic>
        <p:nvPicPr>
          <p:cNvPr id="2719" name="Google Shape;2719;p167"/>
          <p:cNvPicPr preferRelativeResize="0"/>
          <p:nvPr/>
        </p:nvPicPr>
        <p:blipFill>
          <a:blip r:embed="rId6">
            <a:alphaModFix/>
          </a:blip>
          <a:stretch>
            <a:fillRect/>
          </a:stretch>
        </p:blipFill>
        <p:spPr>
          <a:xfrm>
            <a:off x="582149" y="2952475"/>
            <a:ext cx="1213850" cy="1346125"/>
          </a:xfrm>
          <a:prstGeom prst="rect">
            <a:avLst/>
          </a:prstGeom>
          <a:noFill/>
          <a:ln>
            <a:noFill/>
          </a:ln>
        </p:spPr>
      </p:pic>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Shape 2723"/>
        <p:cNvGrpSpPr/>
        <p:nvPr/>
      </p:nvGrpSpPr>
      <p:grpSpPr>
        <a:xfrm>
          <a:off x="0" y="0"/>
          <a:ext cx="0" cy="0"/>
          <a:chOff x="0" y="0"/>
          <a:chExt cx="0" cy="0"/>
        </a:xfrm>
      </p:grpSpPr>
      <p:sp>
        <p:nvSpPr>
          <p:cNvPr id="2724" name="Google Shape;2724;p168"/>
          <p:cNvSpPr txBox="1"/>
          <p:nvPr/>
        </p:nvSpPr>
        <p:spPr>
          <a:xfrm>
            <a:off x="3475000" y="504825"/>
            <a:ext cx="36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Antimanic effect of</a:t>
            </a:r>
            <a:r>
              <a:rPr lang="en" b="1">
                <a:solidFill>
                  <a:schemeClr val="dk1"/>
                </a:solidFill>
              </a:rPr>
              <a:t> Lithium </a:t>
            </a:r>
            <a:r>
              <a:rPr lang="en">
                <a:solidFill>
                  <a:schemeClr val="dk1"/>
                </a:solidFill>
              </a:rPr>
              <a:t>(N=1199)</a:t>
            </a:r>
            <a:endParaRPr>
              <a:solidFill>
                <a:schemeClr val="dk1"/>
              </a:solidFill>
            </a:endParaRPr>
          </a:p>
        </p:txBody>
      </p:sp>
      <p:pic>
        <p:nvPicPr>
          <p:cNvPr id="2725" name="Google Shape;2725;p168"/>
          <p:cNvPicPr preferRelativeResize="0"/>
          <p:nvPr/>
        </p:nvPicPr>
        <p:blipFill>
          <a:blip r:embed="rId3">
            <a:alphaModFix/>
          </a:blip>
          <a:stretch>
            <a:fillRect/>
          </a:stretch>
        </p:blipFill>
        <p:spPr>
          <a:xfrm>
            <a:off x="2415573" y="905025"/>
            <a:ext cx="6397425" cy="3704225"/>
          </a:xfrm>
          <a:prstGeom prst="rect">
            <a:avLst/>
          </a:prstGeom>
          <a:noFill/>
          <a:ln>
            <a:noFill/>
          </a:ln>
        </p:spPr>
      </p:pic>
      <p:sp>
        <p:nvSpPr>
          <p:cNvPr id="2726" name="Google Shape;2726;p168"/>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68"/>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grpSp>
        <p:nvGrpSpPr>
          <p:cNvPr id="2728" name="Google Shape;2728;p168"/>
          <p:cNvGrpSpPr/>
          <p:nvPr/>
        </p:nvGrpSpPr>
        <p:grpSpPr>
          <a:xfrm>
            <a:off x="202255" y="655777"/>
            <a:ext cx="2723572" cy="1505017"/>
            <a:chOff x="-641925" y="1089675"/>
            <a:chExt cx="3076788" cy="1700200"/>
          </a:xfrm>
        </p:grpSpPr>
        <p:pic>
          <p:nvPicPr>
            <p:cNvPr id="2729" name="Google Shape;2729;p168"/>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2730" name="Google Shape;2730;p168"/>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2731" name="Google Shape;2731;p168"/>
            <p:cNvPicPr preferRelativeResize="0"/>
            <p:nvPr/>
          </p:nvPicPr>
          <p:blipFill rotWithShape="1">
            <a:blip r:embed="rId4">
              <a:alphaModFix/>
            </a:blip>
            <a:srcRect l="61575"/>
            <a:stretch/>
          </p:blipFill>
          <p:spPr>
            <a:xfrm>
              <a:off x="1052513" y="1089687"/>
              <a:ext cx="1382350" cy="1700175"/>
            </a:xfrm>
            <a:prstGeom prst="rect">
              <a:avLst/>
            </a:prstGeom>
            <a:noFill/>
            <a:ln>
              <a:noFill/>
            </a:ln>
          </p:spPr>
        </p:pic>
      </p:grpSp>
      <p:pic>
        <p:nvPicPr>
          <p:cNvPr id="2732" name="Google Shape;2732;p168"/>
          <p:cNvPicPr preferRelativeResize="0"/>
          <p:nvPr/>
        </p:nvPicPr>
        <p:blipFill>
          <a:blip r:embed="rId5">
            <a:alphaModFix/>
          </a:blip>
          <a:stretch>
            <a:fillRect/>
          </a:stretch>
        </p:blipFill>
        <p:spPr>
          <a:xfrm>
            <a:off x="2536325" y="3583100"/>
            <a:ext cx="4629900" cy="1113275"/>
          </a:xfrm>
          <a:prstGeom prst="rect">
            <a:avLst/>
          </a:prstGeom>
          <a:noFill/>
          <a:ln>
            <a:noFill/>
          </a:ln>
        </p:spPr>
      </p:pic>
      <p:sp>
        <p:nvSpPr>
          <p:cNvPr id="2733" name="Google Shape;2733;p168"/>
          <p:cNvSpPr/>
          <p:nvPr/>
        </p:nvSpPr>
        <p:spPr>
          <a:xfrm>
            <a:off x="353950" y="1391671"/>
            <a:ext cx="1387200" cy="400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4" name="Google Shape;2734;p168"/>
          <p:cNvGrpSpPr/>
          <p:nvPr/>
        </p:nvGrpSpPr>
        <p:grpSpPr>
          <a:xfrm>
            <a:off x="4707475" y="3775388"/>
            <a:ext cx="2872800" cy="523200"/>
            <a:chOff x="4707475" y="3775388"/>
            <a:chExt cx="2872800" cy="523200"/>
          </a:xfrm>
        </p:grpSpPr>
        <p:sp>
          <p:nvSpPr>
            <p:cNvPr id="2735" name="Google Shape;2735;p168"/>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736" name="Google Shape;2736;p168"/>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pic>
        <p:nvPicPr>
          <p:cNvPr id="2737" name="Google Shape;2737;p168"/>
          <p:cNvPicPr preferRelativeResize="0"/>
          <p:nvPr/>
        </p:nvPicPr>
        <p:blipFill rotWithShape="1">
          <a:blip r:embed="rId6">
            <a:alphaModFix/>
          </a:blip>
          <a:srcRect/>
          <a:stretch/>
        </p:blipFill>
        <p:spPr>
          <a:xfrm>
            <a:off x="419800" y="3431599"/>
            <a:ext cx="1507916" cy="343800"/>
          </a:xfrm>
          <a:prstGeom prst="rect">
            <a:avLst/>
          </a:prstGeom>
          <a:noFill/>
          <a:ln>
            <a:noFill/>
          </a:ln>
        </p:spPr>
      </p:pic>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Shape 2741"/>
        <p:cNvGrpSpPr/>
        <p:nvPr/>
      </p:nvGrpSpPr>
      <p:grpSpPr>
        <a:xfrm>
          <a:off x="0" y="0"/>
          <a:ext cx="0" cy="0"/>
          <a:chOff x="0" y="0"/>
          <a:chExt cx="0" cy="0"/>
        </a:xfrm>
      </p:grpSpPr>
      <p:sp>
        <p:nvSpPr>
          <p:cNvPr id="2742" name="Google Shape;2742;p169"/>
          <p:cNvSpPr txBox="1"/>
          <p:nvPr/>
        </p:nvSpPr>
        <p:spPr>
          <a:xfrm>
            <a:off x="3475000" y="504825"/>
            <a:ext cx="36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Antimanic effect of</a:t>
            </a:r>
            <a:r>
              <a:rPr lang="en" b="1">
                <a:solidFill>
                  <a:schemeClr val="dk1"/>
                </a:solidFill>
              </a:rPr>
              <a:t> Quetiapine </a:t>
            </a:r>
            <a:r>
              <a:rPr lang="en">
                <a:solidFill>
                  <a:schemeClr val="dk1"/>
                </a:solidFill>
              </a:rPr>
              <a:t>(N=1007)</a:t>
            </a:r>
            <a:endParaRPr>
              <a:solidFill>
                <a:schemeClr val="dk1"/>
              </a:solidFill>
            </a:endParaRPr>
          </a:p>
        </p:txBody>
      </p:sp>
      <p:pic>
        <p:nvPicPr>
          <p:cNvPr id="2743" name="Google Shape;2743;p169"/>
          <p:cNvPicPr preferRelativeResize="0"/>
          <p:nvPr/>
        </p:nvPicPr>
        <p:blipFill rotWithShape="1">
          <a:blip r:embed="rId3">
            <a:alphaModFix/>
          </a:blip>
          <a:srcRect t="4342"/>
          <a:stretch/>
        </p:blipFill>
        <p:spPr>
          <a:xfrm>
            <a:off x="2354523" y="874100"/>
            <a:ext cx="6489076" cy="3746176"/>
          </a:xfrm>
          <a:prstGeom prst="rect">
            <a:avLst/>
          </a:prstGeom>
          <a:noFill/>
          <a:ln>
            <a:noFill/>
          </a:ln>
        </p:spPr>
      </p:pic>
      <p:sp>
        <p:nvSpPr>
          <p:cNvPr id="2744" name="Google Shape;2744;p169"/>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69"/>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grpSp>
        <p:nvGrpSpPr>
          <p:cNvPr id="2746" name="Google Shape;2746;p169"/>
          <p:cNvGrpSpPr/>
          <p:nvPr/>
        </p:nvGrpSpPr>
        <p:grpSpPr>
          <a:xfrm>
            <a:off x="202255" y="655777"/>
            <a:ext cx="2723572" cy="1505017"/>
            <a:chOff x="-641925" y="1089675"/>
            <a:chExt cx="3076788" cy="1700200"/>
          </a:xfrm>
        </p:grpSpPr>
        <p:pic>
          <p:nvPicPr>
            <p:cNvPr id="2747" name="Google Shape;2747;p169"/>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2748" name="Google Shape;2748;p169"/>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2749" name="Google Shape;2749;p169"/>
            <p:cNvPicPr preferRelativeResize="0"/>
            <p:nvPr/>
          </p:nvPicPr>
          <p:blipFill rotWithShape="1">
            <a:blip r:embed="rId4">
              <a:alphaModFix/>
            </a:blip>
            <a:srcRect l="61575"/>
            <a:stretch/>
          </p:blipFill>
          <p:spPr>
            <a:xfrm>
              <a:off x="1052513" y="1089687"/>
              <a:ext cx="1382350" cy="1700175"/>
            </a:xfrm>
            <a:prstGeom prst="rect">
              <a:avLst/>
            </a:prstGeom>
            <a:noFill/>
            <a:ln>
              <a:noFill/>
            </a:ln>
          </p:spPr>
        </p:pic>
      </p:grpSp>
      <p:pic>
        <p:nvPicPr>
          <p:cNvPr id="2750" name="Google Shape;2750;p169"/>
          <p:cNvPicPr preferRelativeResize="0"/>
          <p:nvPr/>
        </p:nvPicPr>
        <p:blipFill>
          <a:blip r:embed="rId5">
            <a:alphaModFix/>
          </a:blip>
          <a:stretch>
            <a:fillRect/>
          </a:stretch>
        </p:blipFill>
        <p:spPr>
          <a:xfrm>
            <a:off x="2536325" y="3583100"/>
            <a:ext cx="4629900" cy="1113275"/>
          </a:xfrm>
          <a:prstGeom prst="rect">
            <a:avLst/>
          </a:prstGeom>
          <a:noFill/>
          <a:ln>
            <a:noFill/>
          </a:ln>
        </p:spPr>
      </p:pic>
      <p:sp>
        <p:nvSpPr>
          <p:cNvPr id="2751" name="Google Shape;2751;p169"/>
          <p:cNvSpPr/>
          <p:nvPr/>
        </p:nvSpPr>
        <p:spPr>
          <a:xfrm>
            <a:off x="353950" y="1572975"/>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2" name="Google Shape;2752;p169"/>
          <p:cNvGrpSpPr/>
          <p:nvPr/>
        </p:nvGrpSpPr>
        <p:grpSpPr>
          <a:xfrm>
            <a:off x="4707475" y="3775388"/>
            <a:ext cx="2872800" cy="523200"/>
            <a:chOff x="4707475" y="3775388"/>
            <a:chExt cx="2872800" cy="523200"/>
          </a:xfrm>
        </p:grpSpPr>
        <p:sp>
          <p:nvSpPr>
            <p:cNvPr id="2753" name="Google Shape;2753;p169"/>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754" name="Google Shape;2754;p169"/>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pic>
        <p:nvPicPr>
          <p:cNvPr id="2755" name="Google Shape;2755;p169" descr="clipped result image"/>
          <p:cNvPicPr preferRelativeResize="0"/>
          <p:nvPr/>
        </p:nvPicPr>
        <p:blipFill rotWithShape="1">
          <a:blip r:embed="rId6">
            <a:alphaModFix/>
          </a:blip>
          <a:srcRect/>
          <a:stretch/>
        </p:blipFill>
        <p:spPr>
          <a:xfrm>
            <a:off x="315575" y="3083175"/>
            <a:ext cx="2140125" cy="1332324"/>
          </a:xfrm>
          <a:prstGeom prst="rect">
            <a:avLst/>
          </a:prstGeom>
          <a:noFill/>
          <a:ln>
            <a:noFill/>
          </a:ln>
        </p:spPr>
      </p:pic>
      <p:pic>
        <p:nvPicPr>
          <p:cNvPr id="2756" name="Google Shape;2756;p169" descr="clipped result image"/>
          <p:cNvPicPr preferRelativeResize="0"/>
          <p:nvPr/>
        </p:nvPicPr>
        <p:blipFill>
          <a:blip r:embed="rId7">
            <a:alphaModFix/>
          </a:blip>
          <a:stretch>
            <a:fillRect/>
          </a:stretch>
        </p:blipFill>
        <p:spPr>
          <a:xfrm>
            <a:off x="1131472" y="2433755"/>
            <a:ext cx="508325" cy="626874"/>
          </a:xfrm>
          <a:prstGeom prst="rect">
            <a:avLst/>
          </a:prstGeom>
          <a:noFill/>
          <a:ln>
            <a:noFill/>
          </a:ln>
        </p:spPr>
      </p:pic>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Shape 2760"/>
        <p:cNvGrpSpPr/>
        <p:nvPr/>
      </p:nvGrpSpPr>
      <p:grpSpPr>
        <a:xfrm>
          <a:off x="0" y="0"/>
          <a:ext cx="0" cy="0"/>
          <a:chOff x="0" y="0"/>
          <a:chExt cx="0" cy="0"/>
        </a:xfrm>
      </p:grpSpPr>
      <p:sp>
        <p:nvSpPr>
          <p:cNvPr id="2761" name="Google Shape;2761;p170"/>
          <p:cNvSpPr txBox="1"/>
          <p:nvPr/>
        </p:nvSpPr>
        <p:spPr>
          <a:xfrm>
            <a:off x="3475000" y="504825"/>
            <a:ext cx="36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Antimanic effect of</a:t>
            </a:r>
            <a:r>
              <a:rPr lang="en" b="1">
                <a:solidFill>
                  <a:schemeClr val="dk1"/>
                </a:solidFill>
              </a:rPr>
              <a:t> Ziprasidone </a:t>
            </a:r>
            <a:r>
              <a:rPr lang="en">
                <a:solidFill>
                  <a:schemeClr val="dk1"/>
                </a:solidFill>
              </a:rPr>
              <a:t>(N=663)</a:t>
            </a:r>
            <a:endParaRPr>
              <a:solidFill>
                <a:schemeClr val="dk1"/>
              </a:solidFill>
            </a:endParaRPr>
          </a:p>
        </p:txBody>
      </p:sp>
      <p:pic>
        <p:nvPicPr>
          <p:cNvPr id="2762" name="Google Shape;2762;p170"/>
          <p:cNvPicPr preferRelativeResize="0"/>
          <p:nvPr/>
        </p:nvPicPr>
        <p:blipFill>
          <a:blip r:embed="rId3">
            <a:alphaModFix/>
          </a:blip>
          <a:stretch>
            <a:fillRect/>
          </a:stretch>
        </p:blipFill>
        <p:spPr>
          <a:xfrm>
            <a:off x="2387354" y="929921"/>
            <a:ext cx="6400800" cy="3657601"/>
          </a:xfrm>
          <a:prstGeom prst="rect">
            <a:avLst/>
          </a:prstGeom>
          <a:noFill/>
          <a:ln>
            <a:noFill/>
          </a:ln>
        </p:spPr>
      </p:pic>
      <p:sp>
        <p:nvSpPr>
          <p:cNvPr id="2763" name="Google Shape;2763;p170"/>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70"/>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grpSp>
        <p:nvGrpSpPr>
          <p:cNvPr id="2765" name="Google Shape;2765;p170"/>
          <p:cNvGrpSpPr/>
          <p:nvPr/>
        </p:nvGrpSpPr>
        <p:grpSpPr>
          <a:xfrm>
            <a:off x="202255" y="655777"/>
            <a:ext cx="2723572" cy="1505017"/>
            <a:chOff x="-641925" y="1089675"/>
            <a:chExt cx="3076788" cy="1700200"/>
          </a:xfrm>
        </p:grpSpPr>
        <p:pic>
          <p:nvPicPr>
            <p:cNvPr id="2766" name="Google Shape;2766;p170"/>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2767" name="Google Shape;2767;p170"/>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2768" name="Google Shape;2768;p170"/>
            <p:cNvPicPr preferRelativeResize="0"/>
            <p:nvPr/>
          </p:nvPicPr>
          <p:blipFill rotWithShape="1">
            <a:blip r:embed="rId4">
              <a:alphaModFix/>
            </a:blip>
            <a:srcRect l="61575"/>
            <a:stretch/>
          </p:blipFill>
          <p:spPr>
            <a:xfrm>
              <a:off x="1052513" y="1089687"/>
              <a:ext cx="1382350" cy="1700175"/>
            </a:xfrm>
            <a:prstGeom prst="rect">
              <a:avLst/>
            </a:prstGeom>
            <a:noFill/>
            <a:ln>
              <a:noFill/>
            </a:ln>
          </p:spPr>
        </p:pic>
      </p:grpSp>
      <p:pic>
        <p:nvPicPr>
          <p:cNvPr id="2769" name="Google Shape;2769;p170"/>
          <p:cNvPicPr preferRelativeResize="0"/>
          <p:nvPr/>
        </p:nvPicPr>
        <p:blipFill>
          <a:blip r:embed="rId5">
            <a:alphaModFix/>
          </a:blip>
          <a:stretch>
            <a:fillRect/>
          </a:stretch>
        </p:blipFill>
        <p:spPr>
          <a:xfrm>
            <a:off x="2536325" y="3583100"/>
            <a:ext cx="4629900" cy="1113275"/>
          </a:xfrm>
          <a:prstGeom prst="rect">
            <a:avLst/>
          </a:prstGeom>
          <a:noFill/>
          <a:ln>
            <a:noFill/>
          </a:ln>
        </p:spPr>
      </p:pic>
      <p:sp>
        <p:nvSpPr>
          <p:cNvPr id="2770" name="Google Shape;2770;p170"/>
          <p:cNvSpPr/>
          <p:nvPr/>
        </p:nvSpPr>
        <p:spPr>
          <a:xfrm>
            <a:off x="353950" y="1572975"/>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1" name="Google Shape;2771;p170"/>
          <p:cNvGrpSpPr/>
          <p:nvPr/>
        </p:nvGrpSpPr>
        <p:grpSpPr>
          <a:xfrm>
            <a:off x="4707475" y="3775388"/>
            <a:ext cx="2872800" cy="523200"/>
            <a:chOff x="4707475" y="3775388"/>
            <a:chExt cx="2872800" cy="523200"/>
          </a:xfrm>
        </p:grpSpPr>
        <p:sp>
          <p:nvSpPr>
            <p:cNvPr id="2772" name="Google Shape;2772;p170"/>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773" name="Google Shape;2773;p170"/>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grpSp>
        <p:nvGrpSpPr>
          <p:cNvPr id="2774" name="Google Shape;2774;p170"/>
          <p:cNvGrpSpPr/>
          <p:nvPr/>
        </p:nvGrpSpPr>
        <p:grpSpPr>
          <a:xfrm>
            <a:off x="709110" y="2604029"/>
            <a:ext cx="1029180" cy="1983489"/>
            <a:chOff x="5524525" y="1529035"/>
            <a:chExt cx="1666688" cy="3212129"/>
          </a:xfrm>
        </p:grpSpPr>
        <p:grpSp>
          <p:nvGrpSpPr>
            <p:cNvPr id="2775" name="Google Shape;2775;p170"/>
            <p:cNvGrpSpPr/>
            <p:nvPr/>
          </p:nvGrpSpPr>
          <p:grpSpPr>
            <a:xfrm>
              <a:off x="5524525" y="1529035"/>
              <a:ext cx="1666688" cy="3212129"/>
              <a:chOff x="2272368" y="1374425"/>
              <a:chExt cx="2661591" cy="5129557"/>
            </a:xfrm>
          </p:grpSpPr>
          <p:pic>
            <p:nvPicPr>
              <p:cNvPr id="2776" name="Google Shape;2776;p170"/>
              <p:cNvPicPr preferRelativeResize="0"/>
              <p:nvPr/>
            </p:nvPicPr>
            <p:blipFill rotWithShape="1">
              <a:blip r:embed="rId6">
                <a:alphaModFix amt="84000"/>
              </a:blip>
              <a:srcRect/>
              <a:stretch/>
            </p:blipFill>
            <p:spPr>
              <a:xfrm>
                <a:off x="2272368" y="2671992"/>
                <a:ext cx="2661591" cy="3831990"/>
              </a:xfrm>
              <a:prstGeom prst="rect">
                <a:avLst/>
              </a:prstGeom>
              <a:noFill/>
              <a:ln>
                <a:noFill/>
              </a:ln>
            </p:spPr>
          </p:pic>
          <p:pic>
            <p:nvPicPr>
              <p:cNvPr id="2777" name="Google Shape;2777;p170"/>
              <p:cNvPicPr preferRelativeResize="0"/>
              <p:nvPr/>
            </p:nvPicPr>
            <p:blipFill rotWithShape="1">
              <a:blip r:embed="rId7">
                <a:alphaModFix/>
              </a:blip>
              <a:srcRect r="52426"/>
              <a:stretch/>
            </p:blipFill>
            <p:spPr>
              <a:xfrm>
                <a:off x="3034375" y="1374425"/>
                <a:ext cx="1080425" cy="1712125"/>
              </a:xfrm>
              <a:prstGeom prst="rect">
                <a:avLst/>
              </a:prstGeom>
              <a:noFill/>
              <a:ln>
                <a:noFill/>
              </a:ln>
            </p:spPr>
          </p:pic>
        </p:grpSp>
        <p:grpSp>
          <p:nvGrpSpPr>
            <p:cNvPr id="2778" name="Google Shape;2778;p170"/>
            <p:cNvGrpSpPr/>
            <p:nvPr/>
          </p:nvGrpSpPr>
          <p:grpSpPr>
            <a:xfrm>
              <a:off x="5694743" y="2341825"/>
              <a:ext cx="1239950" cy="2365386"/>
              <a:chOff x="5694743" y="2341825"/>
              <a:chExt cx="1239950" cy="2365386"/>
            </a:xfrm>
          </p:grpSpPr>
          <p:grpSp>
            <p:nvGrpSpPr>
              <p:cNvPr id="2779" name="Google Shape;2779;p170"/>
              <p:cNvGrpSpPr/>
              <p:nvPr/>
            </p:nvGrpSpPr>
            <p:grpSpPr>
              <a:xfrm rot="-7765823">
                <a:off x="5672833" y="2621234"/>
                <a:ext cx="753666" cy="299284"/>
                <a:chOff x="1043330" y="3457140"/>
                <a:chExt cx="1041750" cy="577615"/>
              </a:xfrm>
            </p:grpSpPr>
            <p:grpSp>
              <p:nvGrpSpPr>
                <p:cNvPr id="2780" name="Google Shape;2780;p170"/>
                <p:cNvGrpSpPr/>
                <p:nvPr/>
              </p:nvGrpSpPr>
              <p:grpSpPr>
                <a:xfrm>
                  <a:off x="1192604" y="3457214"/>
                  <a:ext cx="693884" cy="577541"/>
                  <a:chOff x="2208316" y="3266500"/>
                  <a:chExt cx="390173" cy="324753"/>
                </a:xfrm>
              </p:grpSpPr>
              <p:pic>
                <p:nvPicPr>
                  <p:cNvPr id="2781" name="Google Shape;2781;p170" descr="Resultado de imagen para ekg png"/>
                  <p:cNvPicPr preferRelativeResize="0"/>
                  <p:nvPr/>
                </p:nvPicPr>
                <p:blipFill rotWithShape="1">
                  <a:blip r:embed="rId8">
                    <a:alphaModFix/>
                  </a:blip>
                  <a:srcRect l="20173" r="16386"/>
                  <a:stretch/>
                </p:blipFill>
                <p:spPr>
                  <a:xfrm>
                    <a:off x="2208316" y="3266501"/>
                    <a:ext cx="154411" cy="324752"/>
                  </a:xfrm>
                  <a:prstGeom prst="rect">
                    <a:avLst/>
                  </a:prstGeom>
                  <a:noFill/>
                  <a:ln>
                    <a:noFill/>
                  </a:ln>
                </p:spPr>
              </p:pic>
              <p:pic>
                <p:nvPicPr>
                  <p:cNvPr id="2782" name="Google Shape;2782;p170" descr="Resultado de imagen para ekg png"/>
                  <p:cNvPicPr preferRelativeResize="0"/>
                  <p:nvPr/>
                </p:nvPicPr>
                <p:blipFill rotWithShape="1">
                  <a:blip r:embed="rId8">
                    <a:alphaModFix/>
                  </a:blip>
                  <a:srcRect/>
                  <a:stretch/>
                </p:blipFill>
                <p:spPr>
                  <a:xfrm>
                    <a:off x="2355087" y="3266500"/>
                    <a:ext cx="243402" cy="324752"/>
                  </a:xfrm>
                  <a:prstGeom prst="rect">
                    <a:avLst/>
                  </a:prstGeom>
                  <a:noFill/>
                  <a:ln>
                    <a:noFill/>
                  </a:ln>
                </p:spPr>
              </p:pic>
            </p:grpSp>
            <p:pic>
              <p:nvPicPr>
                <p:cNvPr id="2783" name="Google Shape;2783;p170" descr="Resultado de imagen para ekg png"/>
                <p:cNvPicPr preferRelativeResize="0"/>
                <p:nvPr/>
              </p:nvPicPr>
              <p:blipFill rotWithShape="1">
                <a:blip r:embed="rId8">
                  <a:alphaModFix/>
                </a:blip>
                <a:srcRect l="36560"/>
                <a:stretch/>
              </p:blipFill>
              <p:spPr>
                <a:xfrm>
                  <a:off x="1802888" y="3457140"/>
                  <a:ext cx="274602" cy="577536"/>
                </a:xfrm>
                <a:prstGeom prst="rect">
                  <a:avLst/>
                </a:prstGeom>
                <a:noFill/>
                <a:ln>
                  <a:noFill/>
                </a:ln>
              </p:spPr>
            </p:pic>
            <p:sp>
              <p:nvSpPr>
                <p:cNvPr id="2784" name="Google Shape;2784;p170"/>
                <p:cNvSpPr/>
                <p:nvPr/>
              </p:nvSpPr>
              <p:spPr>
                <a:xfrm rot="5400000">
                  <a:off x="2019229" y="3780373"/>
                  <a:ext cx="67800" cy="639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785" name="Google Shape;2785;p170"/>
                <p:cNvSpPr/>
                <p:nvPr/>
              </p:nvSpPr>
              <p:spPr>
                <a:xfrm rot="-5400000">
                  <a:off x="1041380" y="3771924"/>
                  <a:ext cx="67800" cy="639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nvGrpSpPr>
              <p:cNvPr id="2786" name="Google Shape;2786;p170"/>
              <p:cNvGrpSpPr/>
              <p:nvPr/>
            </p:nvGrpSpPr>
            <p:grpSpPr>
              <a:xfrm rot="-2721841">
                <a:off x="6186620" y="2565464"/>
                <a:ext cx="753659" cy="299267"/>
                <a:chOff x="1043330" y="3457140"/>
                <a:chExt cx="1041750" cy="577615"/>
              </a:xfrm>
            </p:grpSpPr>
            <p:grpSp>
              <p:nvGrpSpPr>
                <p:cNvPr id="2787" name="Google Shape;2787;p170"/>
                <p:cNvGrpSpPr/>
                <p:nvPr/>
              </p:nvGrpSpPr>
              <p:grpSpPr>
                <a:xfrm>
                  <a:off x="1192604" y="3457214"/>
                  <a:ext cx="693884" cy="577541"/>
                  <a:chOff x="2208316" y="3266500"/>
                  <a:chExt cx="390173" cy="324753"/>
                </a:xfrm>
              </p:grpSpPr>
              <p:pic>
                <p:nvPicPr>
                  <p:cNvPr id="2788" name="Google Shape;2788;p170" descr="Resultado de imagen para ekg png"/>
                  <p:cNvPicPr preferRelativeResize="0"/>
                  <p:nvPr/>
                </p:nvPicPr>
                <p:blipFill rotWithShape="1">
                  <a:blip r:embed="rId8">
                    <a:alphaModFix/>
                  </a:blip>
                  <a:srcRect l="20173" r="16386"/>
                  <a:stretch/>
                </p:blipFill>
                <p:spPr>
                  <a:xfrm>
                    <a:off x="2208316" y="3266501"/>
                    <a:ext cx="154411" cy="324752"/>
                  </a:xfrm>
                  <a:prstGeom prst="rect">
                    <a:avLst/>
                  </a:prstGeom>
                  <a:noFill/>
                  <a:ln>
                    <a:noFill/>
                  </a:ln>
                </p:spPr>
              </p:pic>
              <p:pic>
                <p:nvPicPr>
                  <p:cNvPr id="2789" name="Google Shape;2789;p170" descr="Resultado de imagen para ekg png"/>
                  <p:cNvPicPr preferRelativeResize="0"/>
                  <p:nvPr/>
                </p:nvPicPr>
                <p:blipFill rotWithShape="1">
                  <a:blip r:embed="rId8">
                    <a:alphaModFix/>
                  </a:blip>
                  <a:srcRect/>
                  <a:stretch/>
                </p:blipFill>
                <p:spPr>
                  <a:xfrm>
                    <a:off x="2355087" y="3266500"/>
                    <a:ext cx="243402" cy="324752"/>
                  </a:xfrm>
                  <a:prstGeom prst="rect">
                    <a:avLst/>
                  </a:prstGeom>
                  <a:noFill/>
                  <a:ln>
                    <a:noFill/>
                  </a:ln>
                </p:spPr>
              </p:pic>
            </p:grpSp>
            <p:pic>
              <p:nvPicPr>
                <p:cNvPr id="2790" name="Google Shape;2790;p170" descr="Resultado de imagen para ekg png"/>
                <p:cNvPicPr preferRelativeResize="0"/>
                <p:nvPr/>
              </p:nvPicPr>
              <p:blipFill rotWithShape="1">
                <a:blip r:embed="rId8">
                  <a:alphaModFix/>
                </a:blip>
                <a:srcRect l="36560"/>
                <a:stretch/>
              </p:blipFill>
              <p:spPr>
                <a:xfrm>
                  <a:off x="1802888" y="3457140"/>
                  <a:ext cx="274602" cy="577536"/>
                </a:xfrm>
                <a:prstGeom prst="rect">
                  <a:avLst/>
                </a:prstGeom>
                <a:noFill/>
                <a:ln>
                  <a:noFill/>
                </a:ln>
              </p:spPr>
            </p:pic>
            <p:sp>
              <p:nvSpPr>
                <p:cNvPr id="2791" name="Google Shape;2791;p170"/>
                <p:cNvSpPr/>
                <p:nvPr/>
              </p:nvSpPr>
              <p:spPr>
                <a:xfrm rot="5400000">
                  <a:off x="2019229" y="3780373"/>
                  <a:ext cx="67800" cy="639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792" name="Google Shape;2792;p170"/>
                <p:cNvSpPr/>
                <p:nvPr/>
              </p:nvSpPr>
              <p:spPr>
                <a:xfrm rot="-5400000">
                  <a:off x="1041380" y="3771924"/>
                  <a:ext cx="67800" cy="639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nvGrpSpPr>
              <p:cNvPr id="2793" name="Google Shape;2793;p170"/>
              <p:cNvGrpSpPr/>
              <p:nvPr/>
            </p:nvGrpSpPr>
            <p:grpSpPr>
              <a:xfrm rot="5400000">
                <a:off x="5977301" y="4200393"/>
                <a:ext cx="711278" cy="302359"/>
                <a:chOff x="1098078" y="3470082"/>
                <a:chExt cx="983107" cy="583591"/>
              </a:xfrm>
            </p:grpSpPr>
            <p:grpSp>
              <p:nvGrpSpPr>
                <p:cNvPr id="2794" name="Google Shape;2794;p170"/>
                <p:cNvGrpSpPr/>
                <p:nvPr/>
              </p:nvGrpSpPr>
              <p:grpSpPr>
                <a:xfrm>
                  <a:off x="1098078" y="3470082"/>
                  <a:ext cx="670153" cy="580581"/>
                  <a:chOff x="2155164" y="3273736"/>
                  <a:chExt cx="376829" cy="326462"/>
                </a:xfrm>
              </p:grpSpPr>
              <p:pic>
                <p:nvPicPr>
                  <p:cNvPr id="2795" name="Google Shape;2795;p170" descr="Resultado de imagen para ekg png"/>
                  <p:cNvPicPr preferRelativeResize="0"/>
                  <p:nvPr/>
                </p:nvPicPr>
                <p:blipFill rotWithShape="1">
                  <a:blip r:embed="rId8">
                    <a:alphaModFix/>
                  </a:blip>
                  <a:srcRect l="-2683" r="16387"/>
                  <a:stretch/>
                </p:blipFill>
                <p:spPr>
                  <a:xfrm>
                    <a:off x="2155164" y="3273736"/>
                    <a:ext cx="210047" cy="324752"/>
                  </a:xfrm>
                  <a:prstGeom prst="rect">
                    <a:avLst/>
                  </a:prstGeom>
                  <a:noFill/>
                  <a:ln>
                    <a:noFill/>
                  </a:ln>
                </p:spPr>
              </p:pic>
              <p:pic>
                <p:nvPicPr>
                  <p:cNvPr id="2796" name="Google Shape;2796;p170" descr="Resultado de imagen para ekg png"/>
                  <p:cNvPicPr preferRelativeResize="0"/>
                  <p:nvPr/>
                </p:nvPicPr>
                <p:blipFill rotWithShape="1">
                  <a:blip r:embed="rId8">
                    <a:alphaModFix/>
                  </a:blip>
                  <a:srcRect r="21154"/>
                  <a:stretch/>
                </p:blipFill>
                <p:spPr>
                  <a:xfrm>
                    <a:off x="2340081" y="3275447"/>
                    <a:ext cx="191912" cy="324751"/>
                  </a:xfrm>
                  <a:prstGeom prst="rect">
                    <a:avLst/>
                  </a:prstGeom>
                  <a:noFill/>
                  <a:ln>
                    <a:noFill/>
                  </a:ln>
                </p:spPr>
              </p:pic>
            </p:grpSp>
            <p:pic>
              <p:nvPicPr>
                <p:cNvPr id="2797" name="Google Shape;2797;p170" descr="Resultado de imagen para ekg png"/>
                <p:cNvPicPr preferRelativeResize="0"/>
                <p:nvPr/>
              </p:nvPicPr>
              <p:blipFill rotWithShape="1">
                <a:blip r:embed="rId8">
                  <a:alphaModFix/>
                </a:blip>
                <a:srcRect l="36560"/>
                <a:stretch/>
              </p:blipFill>
              <p:spPr>
                <a:xfrm>
                  <a:off x="1768204" y="3476137"/>
                  <a:ext cx="274602" cy="577536"/>
                </a:xfrm>
                <a:prstGeom prst="rect">
                  <a:avLst/>
                </a:prstGeom>
                <a:noFill/>
                <a:ln>
                  <a:noFill/>
                </a:ln>
              </p:spPr>
            </p:pic>
            <p:sp>
              <p:nvSpPr>
                <p:cNvPr id="2798" name="Google Shape;2798;p170"/>
                <p:cNvSpPr/>
                <p:nvPr/>
              </p:nvSpPr>
              <p:spPr>
                <a:xfrm rot="5400000">
                  <a:off x="2015336" y="3798259"/>
                  <a:ext cx="67800" cy="639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nvGrpSpPr>
              <p:cNvPr id="2799" name="Google Shape;2799;p170"/>
              <p:cNvGrpSpPr/>
              <p:nvPr/>
            </p:nvGrpSpPr>
            <p:grpSpPr>
              <a:xfrm rot="5400000">
                <a:off x="6009943" y="3568381"/>
                <a:ext cx="655141" cy="300717"/>
                <a:chOff x="968179" y="3462836"/>
                <a:chExt cx="905517" cy="580423"/>
              </a:xfrm>
            </p:grpSpPr>
            <p:grpSp>
              <p:nvGrpSpPr>
                <p:cNvPr id="2800" name="Google Shape;2800;p170"/>
                <p:cNvGrpSpPr/>
                <p:nvPr/>
              </p:nvGrpSpPr>
              <p:grpSpPr>
                <a:xfrm>
                  <a:off x="968179" y="3462836"/>
                  <a:ext cx="733506" cy="577541"/>
                  <a:chOff x="2082121" y="3269661"/>
                  <a:chExt cx="412453" cy="324753"/>
                </a:xfrm>
              </p:grpSpPr>
              <p:pic>
                <p:nvPicPr>
                  <p:cNvPr id="2801" name="Google Shape;2801;p170" descr="Resultado de imagen para ekg png"/>
                  <p:cNvPicPr preferRelativeResize="0"/>
                  <p:nvPr/>
                </p:nvPicPr>
                <p:blipFill rotWithShape="1">
                  <a:blip r:embed="rId8">
                    <a:alphaModFix/>
                  </a:blip>
                  <a:srcRect l="-2683" r="16387"/>
                  <a:stretch/>
                </p:blipFill>
                <p:spPr>
                  <a:xfrm>
                    <a:off x="2082121" y="3269662"/>
                    <a:ext cx="210047" cy="324752"/>
                  </a:xfrm>
                  <a:prstGeom prst="rect">
                    <a:avLst/>
                  </a:prstGeom>
                  <a:noFill/>
                  <a:ln>
                    <a:noFill/>
                  </a:ln>
                </p:spPr>
              </p:pic>
              <p:pic>
                <p:nvPicPr>
                  <p:cNvPr id="2802" name="Google Shape;2802;p170" descr="Resultado de imagen para ekg png"/>
                  <p:cNvPicPr preferRelativeResize="0"/>
                  <p:nvPr/>
                </p:nvPicPr>
                <p:blipFill rotWithShape="1">
                  <a:blip r:embed="rId8">
                    <a:alphaModFix/>
                  </a:blip>
                  <a:srcRect r="13703"/>
                  <a:stretch/>
                </p:blipFill>
                <p:spPr>
                  <a:xfrm>
                    <a:off x="2284527" y="3269661"/>
                    <a:ext cx="210047" cy="324752"/>
                  </a:xfrm>
                  <a:prstGeom prst="rect">
                    <a:avLst/>
                  </a:prstGeom>
                  <a:noFill/>
                  <a:ln>
                    <a:noFill/>
                  </a:ln>
                </p:spPr>
              </p:pic>
            </p:grpSp>
            <p:pic>
              <p:nvPicPr>
                <p:cNvPr id="2803" name="Google Shape;2803;p170" descr="Resultado de imagen para ekg png"/>
                <p:cNvPicPr preferRelativeResize="0"/>
                <p:nvPr/>
              </p:nvPicPr>
              <p:blipFill rotWithShape="1">
                <a:blip r:embed="rId8">
                  <a:alphaModFix/>
                </a:blip>
                <a:srcRect l="36561" r="13050"/>
                <a:stretch/>
              </p:blipFill>
              <p:spPr>
                <a:xfrm>
                  <a:off x="1655593" y="3465721"/>
                  <a:ext cx="218103" cy="577538"/>
                </a:xfrm>
                <a:prstGeom prst="rect">
                  <a:avLst/>
                </a:prstGeom>
                <a:noFill/>
                <a:ln>
                  <a:noFill/>
                </a:ln>
              </p:spPr>
            </p:pic>
          </p:grpSp>
          <p:pic>
            <p:nvPicPr>
              <p:cNvPr id="2804" name="Google Shape;2804;p170"/>
              <p:cNvPicPr preferRelativeResize="0"/>
              <p:nvPr/>
            </p:nvPicPr>
            <p:blipFill rotWithShape="1">
              <a:blip r:embed="rId9">
                <a:alphaModFix/>
              </a:blip>
              <a:srcRect/>
              <a:stretch/>
            </p:blipFill>
            <p:spPr>
              <a:xfrm>
                <a:off x="6173588" y="2863979"/>
                <a:ext cx="251949" cy="570987"/>
              </a:xfrm>
              <a:prstGeom prst="rect">
                <a:avLst/>
              </a:prstGeom>
              <a:noFill/>
              <a:ln>
                <a:noFill/>
              </a:ln>
            </p:spPr>
          </p:pic>
        </p:grpSp>
      </p:grpSp>
      <p:pic>
        <p:nvPicPr>
          <p:cNvPr id="2805" name="Google Shape;2805;p170" descr="clipped result image"/>
          <p:cNvPicPr preferRelativeResize="0"/>
          <p:nvPr/>
        </p:nvPicPr>
        <p:blipFill>
          <a:blip r:embed="rId10">
            <a:alphaModFix/>
          </a:blip>
          <a:stretch>
            <a:fillRect/>
          </a:stretch>
        </p:blipFill>
        <p:spPr>
          <a:xfrm>
            <a:off x="1596947" y="2571755"/>
            <a:ext cx="508325" cy="626874"/>
          </a:xfrm>
          <a:prstGeom prst="rect">
            <a:avLst/>
          </a:prstGeom>
          <a:noFill/>
          <a:ln>
            <a:noFill/>
          </a:ln>
        </p:spPr>
      </p:pic>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Shape 2809"/>
        <p:cNvGrpSpPr/>
        <p:nvPr/>
      </p:nvGrpSpPr>
      <p:grpSpPr>
        <a:xfrm>
          <a:off x="0" y="0"/>
          <a:ext cx="0" cy="0"/>
          <a:chOff x="0" y="0"/>
          <a:chExt cx="0" cy="0"/>
        </a:xfrm>
      </p:grpSpPr>
      <p:pic>
        <p:nvPicPr>
          <p:cNvPr id="2810" name="Google Shape;2810;p171"/>
          <p:cNvPicPr preferRelativeResize="0"/>
          <p:nvPr/>
        </p:nvPicPr>
        <p:blipFill>
          <a:blip r:embed="rId3">
            <a:alphaModFix/>
          </a:blip>
          <a:stretch>
            <a:fillRect/>
          </a:stretch>
        </p:blipFill>
        <p:spPr>
          <a:xfrm>
            <a:off x="2401821" y="939126"/>
            <a:ext cx="6485799" cy="3626700"/>
          </a:xfrm>
          <a:prstGeom prst="rect">
            <a:avLst/>
          </a:prstGeom>
          <a:noFill/>
          <a:ln>
            <a:noFill/>
          </a:ln>
        </p:spPr>
      </p:pic>
      <p:sp>
        <p:nvSpPr>
          <p:cNvPr id="2811" name="Google Shape;2811;p171"/>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71"/>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sp>
        <p:nvSpPr>
          <p:cNvPr id="2813" name="Google Shape;2813;p171"/>
          <p:cNvSpPr txBox="1"/>
          <p:nvPr/>
        </p:nvSpPr>
        <p:spPr>
          <a:xfrm>
            <a:off x="3475000" y="504825"/>
            <a:ext cx="36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Antimanic effect of</a:t>
            </a:r>
            <a:r>
              <a:rPr lang="en" b="1">
                <a:solidFill>
                  <a:schemeClr val="dk1"/>
                </a:solidFill>
              </a:rPr>
              <a:t> Olanzapine </a:t>
            </a:r>
            <a:r>
              <a:rPr lang="en">
                <a:solidFill>
                  <a:schemeClr val="dk1"/>
                </a:solidFill>
              </a:rPr>
              <a:t>(N=1335)</a:t>
            </a:r>
            <a:endParaRPr>
              <a:solidFill>
                <a:schemeClr val="dk1"/>
              </a:solidFill>
            </a:endParaRPr>
          </a:p>
        </p:txBody>
      </p:sp>
      <p:grpSp>
        <p:nvGrpSpPr>
          <p:cNvPr id="2814" name="Google Shape;2814;p171"/>
          <p:cNvGrpSpPr/>
          <p:nvPr/>
        </p:nvGrpSpPr>
        <p:grpSpPr>
          <a:xfrm>
            <a:off x="202255" y="655777"/>
            <a:ext cx="2723572" cy="1505017"/>
            <a:chOff x="-641925" y="1089675"/>
            <a:chExt cx="3076788" cy="1700200"/>
          </a:xfrm>
        </p:grpSpPr>
        <p:pic>
          <p:nvPicPr>
            <p:cNvPr id="2815" name="Google Shape;2815;p171"/>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2816" name="Google Shape;2816;p171"/>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2817" name="Google Shape;2817;p171"/>
            <p:cNvPicPr preferRelativeResize="0"/>
            <p:nvPr/>
          </p:nvPicPr>
          <p:blipFill rotWithShape="1">
            <a:blip r:embed="rId4">
              <a:alphaModFix/>
            </a:blip>
            <a:srcRect l="61575"/>
            <a:stretch/>
          </p:blipFill>
          <p:spPr>
            <a:xfrm>
              <a:off x="1052513" y="1089687"/>
              <a:ext cx="1382350" cy="1700175"/>
            </a:xfrm>
            <a:prstGeom prst="rect">
              <a:avLst/>
            </a:prstGeom>
            <a:noFill/>
            <a:ln>
              <a:noFill/>
            </a:ln>
          </p:spPr>
        </p:pic>
      </p:grpSp>
      <p:pic>
        <p:nvPicPr>
          <p:cNvPr id="2818" name="Google Shape;2818;p171"/>
          <p:cNvPicPr preferRelativeResize="0"/>
          <p:nvPr/>
        </p:nvPicPr>
        <p:blipFill>
          <a:blip r:embed="rId5">
            <a:alphaModFix/>
          </a:blip>
          <a:stretch>
            <a:fillRect/>
          </a:stretch>
        </p:blipFill>
        <p:spPr>
          <a:xfrm>
            <a:off x="2536325" y="3583100"/>
            <a:ext cx="4629900" cy="1113275"/>
          </a:xfrm>
          <a:prstGeom prst="rect">
            <a:avLst/>
          </a:prstGeom>
          <a:noFill/>
          <a:ln>
            <a:noFill/>
          </a:ln>
        </p:spPr>
      </p:pic>
      <p:sp>
        <p:nvSpPr>
          <p:cNvPr id="2819" name="Google Shape;2819;p171"/>
          <p:cNvSpPr/>
          <p:nvPr/>
        </p:nvSpPr>
        <p:spPr>
          <a:xfrm>
            <a:off x="353950" y="1580199"/>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0" name="Google Shape;2820;p171"/>
          <p:cNvGrpSpPr/>
          <p:nvPr/>
        </p:nvGrpSpPr>
        <p:grpSpPr>
          <a:xfrm>
            <a:off x="4707475" y="3775388"/>
            <a:ext cx="2872800" cy="523200"/>
            <a:chOff x="4707475" y="3775388"/>
            <a:chExt cx="2872800" cy="523200"/>
          </a:xfrm>
        </p:grpSpPr>
        <p:sp>
          <p:nvSpPr>
            <p:cNvPr id="2821" name="Google Shape;2821;p171"/>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822" name="Google Shape;2822;p171"/>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pic>
        <p:nvPicPr>
          <p:cNvPr id="2823" name="Google Shape;2823;p171" descr="A picture containing transport&#10;&#10;Description automatically generated"/>
          <p:cNvPicPr preferRelativeResize="0"/>
          <p:nvPr/>
        </p:nvPicPr>
        <p:blipFill rotWithShape="1">
          <a:blip r:embed="rId6">
            <a:alphaModFix/>
          </a:blip>
          <a:srcRect/>
          <a:stretch/>
        </p:blipFill>
        <p:spPr>
          <a:xfrm>
            <a:off x="522951" y="3406826"/>
            <a:ext cx="1387201" cy="1079717"/>
          </a:xfrm>
          <a:prstGeom prst="rect">
            <a:avLst/>
          </a:prstGeom>
          <a:noFill/>
          <a:ln>
            <a:noFill/>
          </a:ln>
        </p:spPr>
      </p:pic>
      <p:pic>
        <p:nvPicPr>
          <p:cNvPr id="2824" name="Google Shape;2824;p171"/>
          <p:cNvPicPr preferRelativeResize="0"/>
          <p:nvPr/>
        </p:nvPicPr>
        <p:blipFill rotWithShape="1">
          <a:blip r:embed="rId7">
            <a:alphaModFix/>
          </a:blip>
          <a:srcRect t="7911" b="-9"/>
          <a:stretch/>
        </p:blipFill>
        <p:spPr>
          <a:xfrm>
            <a:off x="759583" y="2500150"/>
            <a:ext cx="913917" cy="950513"/>
          </a:xfrm>
          <a:prstGeom prst="rect">
            <a:avLst/>
          </a:prstGeom>
          <a:noFill/>
          <a:ln>
            <a:noFill/>
          </a:ln>
        </p:spPr>
      </p:pic>
      <p:pic>
        <p:nvPicPr>
          <p:cNvPr id="2825" name="Google Shape;2825;p171" descr="clipped result image"/>
          <p:cNvPicPr preferRelativeResize="0"/>
          <p:nvPr/>
        </p:nvPicPr>
        <p:blipFill>
          <a:blip r:embed="rId8">
            <a:alphaModFix/>
          </a:blip>
          <a:stretch>
            <a:fillRect/>
          </a:stretch>
        </p:blipFill>
        <p:spPr>
          <a:xfrm>
            <a:off x="1783497" y="2571755"/>
            <a:ext cx="508325" cy="626874"/>
          </a:xfrm>
          <a:prstGeom prst="rect">
            <a:avLst/>
          </a:prstGeom>
          <a:noFill/>
          <a:ln>
            <a:noFill/>
          </a:ln>
        </p:spPr>
      </p:pic>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Shape 2829"/>
        <p:cNvGrpSpPr/>
        <p:nvPr/>
      </p:nvGrpSpPr>
      <p:grpSpPr>
        <a:xfrm>
          <a:off x="0" y="0"/>
          <a:ext cx="0" cy="0"/>
          <a:chOff x="0" y="0"/>
          <a:chExt cx="0" cy="0"/>
        </a:xfrm>
      </p:grpSpPr>
      <p:sp>
        <p:nvSpPr>
          <p:cNvPr id="2830" name="Google Shape;2830;p172"/>
          <p:cNvSpPr txBox="1"/>
          <p:nvPr/>
        </p:nvSpPr>
        <p:spPr>
          <a:xfrm>
            <a:off x="3475000" y="504825"/>
            <a:ext cx="416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Antimanic effect of</a:t>
            </a:r>
            <a:r>
              <a:rPr lang="en" b="1">
                <a:solidFill>
                  <a:schemeClr val="dk1"/>
                </a:solidFill>
              </a:rPr>
              <a:t> Carbamazepine </a:t>
            </a:r>
            <a:r>
              <a:rPr lang="en">
                <a:solidFill>
                  <a:schemeClr val="dk1"/>
                </a:solidFill>
              </a:rPr>
              <a:t>(N=427)</a:t>
            </a:r>
            <a:endParaRPr>
              <a:solidFill>
                <a:schemeClr val="dk1"/>
              </a:solidFill>
            </a:endParaRPr>
          </a:p>
        </p:txBody>
      </p:sp>
      <p:pic>
        <p:nvPicPr>
          <p:cNvPr id="2831" name="Google Shape;2831;p172"/>
          <p:cNvPicPr preferRelativeResize="0"/>
          <p:nvPr/>
        </p:nvPicPr>
        <p:blipFill>
          <a:blip r:embed="rId3">
            <a:alphaModFix/>
          </a:blip>
          <a:stretch>
            <a:fillRect/>
          </a:stretch>
        </p:blipFill>
        <p:spPr>
          <a:xfrm>
            <a:off x="2411697" y="941575"/>
            <a:ext cx="6430500" cy="3674575"/>
          </a:xfrm>
          <a:prstGeom prst="rect">
            <a:avLst/>
          </a:prstGeom>
          <a:noFill/>
          <a:ln>
            <a:noFill/>
          </a:ln>
        </p:spPr>
      </p:pic>
      <p:sp>
        <p:nvSpPr>
          <p:cNvPr id="2832" name="Google Shape;2832;p172"/>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72"/>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grpSp>
        <p:nvGrpSpPr>
          <p:cNvPr id="2834" name="Google Shape;2834;p172"/>
          <p:cNvGrpSpPr/>
          <p:nvPr/>
        </p:nvGrpSpPr>
        <p:grpSpPr>
          <a:xfrm>
            <a:off x="202255" y="655777"/>
            <a:ext cx="2723572" cy="1505017"/>
            <a:chOff x="-641925" y="1089675"/>
            <a:chExt cx="3076788" cy="1700200"/>
          </a:xfrm>
        </p:grpSpPr>
        <p:pic>
          <p:nvPicPr>
            <p:cNvPr id="2835" name="Google Shape;2835;p172"/>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2836" name="Google Shape;2836;p172"/>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2837" name="Google Shape;2837;p172"/>
            <p:cNvPicPr preferRelativeResize="0"/>
            <p:nvPr/>
          </p:nvPicPr>
          <p:blipFill rotWithShape="1">
            <a:blip r:embed="rId4">
              <a:alphaModFix/>
            </a:blip>
            <a:srcRect l="61575"/>
            <a:stretch/>
          </p:blipFill>
          <p:spPr>
            <a:xfrm>
              <a:off x="1052513" y="1089687"/>
              <a:ext cx="1382350" cy="1700175"/>
            </a:xfrm>
            <a:prstGeom prst="rect">
              <a:avLst/>
            </a:prstGeom>
            <a:noFill/>
            <a:ln>
              <a:noFill/>
            </a:ln>
          </p:spPr>
        </p:pic>
      </p:grpSp>
      <p:pic>
        <p:nvPicPr>
          <p:cNvPr id="2838" name="Google Shape;2838;p172"/>
          <p:cNvPicPr preferRelativeResize="0"/>
          <p:nvPr/>
        </p:nvPicPr>
        <p:blipFill>
          <a:blip r:embed="rId5">
            <a:alphaModFix/>
          </a:blip>
          <a:stretch>
            <a:fillRect/>
          </a:stretch>
        </p:blipFill>
        <p:spPr>
          <a:xfrm>
            <a:off x="2536325" y="3583100"/>
            <a:ext cx="4629900" cy="1113275"/>
          </a:xfrm>
          <a:prstGeom prst="rect">
            <a:avLst/>
          </a:prstGeom>
          <a:noFill/>
          <a:ln>
            <a:noFill/>
          </a:ln>
        </p:spPr>
      </p:pic>
      <p:sp>
        <p:nvSpPr>
          <p:cNvPr id="2839" name="Google Shape;2839;p172"/>
          <p:cNvSpPr/>
          <p:nvPr/>
        </p:nvSpPr>
        <p:spPr>
          <a:xfrm>
            <a:off x="353950" y="1572975"/>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0" name="Google Shape;2840;p172"/>
          <p:cNvGrpSpPr/>
          <p:nvPr/>
        </p:nvGrpSpPr>
        <p:grpSpPr>
          <a:xfrm>
            <a:off x="4707475" y="3775388"/>
            <a:ext cx="2872800" cy="523200"/>
            <a:chOff x="4707475" y="3775388"/>
            <a:chExt cx="2872800" cy="523200"/>
          </a:xfrm>
        </p:grpSpPr>
        <p:sp>
          <p:nvSpPr>
            <p:cNvPr id="2841" name="Google Shape;2841;p172"/>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842" name="Google Shape;2842;p172"/>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pic>
        <p:nvPicPr>
          <p:cNvPr id="2843" name="Google Shape;2843;p172" descr="Resultado de imagen para tiger"/>
          <p:cNvPicPr preferRelativeResize="0"/>
          <p:nvPr/>
        </p:nvPicPr>
        <p:blipFill rotWithShape="1">
          <a:blip r:embed="rId6">
            <a:alphaModFix/>
          </a:blip>
          <a:srcRect/>
          <a:stretch/>
        </p:blipFill>
        <p:spPr>
          <a:xfrm rot="-312027" flipH="1">
            <a:off x="738389" y="3030060"/>
            <a:ext cx="1333404" cy="1309154"/>
          </a:xfrm>
          <a:prstGeom prst="rect">
            <a:avLst/>
          </a:prstGeom>
          <a:noFill/>
          <a:ln>
            <a:noFill/>
          </a:ln>
        </p:spPr>
      </p:pic>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Shape 2847"/>
        <p:cNvGrpSpPr/>
        <p:nvPr/>
      </p:nvGrpSpPr>
      <p:grpSpPr>
        <a:xfrm>
          <a:off x="0" y="0"/>
          <a:ext cx="0" cy="0"/>
          <a:chOff x="0" y="0"/>
          <a:chExt cx="0" cy="0"/>
        </a:xfrm>
      </p:grpSpPr>
      <p:pic>
        <p:nvPicPr>
          <p:cNvPr id="2848" name="Google Shape;2848;p173"/>
          <p:cNvPicPr preferRelativeResize="0"/>
          <p:nvPr/>
        </p:nvPicPr>
        <p:blipFill>
          <a:blip r:embed="rId3">
            <a:alphaModFix/>
          </a:blip>
          <a:stretch>
            <a:fillRect/>
          </a:stretch>
        </p:blipFill>
        <p:spPr>
          <a:xfrm>
            <a:off x="2405122" y="942974"/>
            <a:ext cx="6415400" cy="3665951"/>
          </a:xfrm>
          <a:prstGeom prst="rect">
            <a:avLst/>
          </a:prstGeom>
          <a:noFill/>
          <a:ln>
            <a:noFill/>
          </a:ln>
        </p:spPr>
      </p:pic>
      <p:sp>
        <p:nvSpPr>
          <p:cNvPr id="2849" name="Google Shape;2849;p173"/>
          <p:cNvSpPr txBox="1"/>
          <p:nvPr/>
        </p:nvSpPr>
        <p:spPr>
          <a:xfrm>
            <a:off x="3475000" y="504825"/>
            <a:ext cx="416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Antimanic effect of</a:t>
            </a:r>
            <a:r>
              <a:rPr lang="en" b="1">
                <a:solidFill>
                  <a:schemeClr val="dk1"/>
                </a:solidFill>
              </a:rPr>
              <a:t> Risperidone </a:t>
            </a:r>
            <a:r>
              <a:rPr lang="en">
                <a:solidFill>
                  <a:schemeClr val="dk1"/>
                </a:solidFill>
              </a:rPr>
              <a:t>(N=823)</a:t>
            </a:r>
            <a:endParaRPr>
              <a:solidFill>
                <a:schemeClr val="dk1"/>
              </a:solidFill>
            </a:endParaRPr>
          </a:p>
        </p:txBody>
      </p:sp>
      <p:sp>
        <p:nvSpPr>
          <p:cNvPr id="2850" name="Google Shape;2850;p173"/>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73"/>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grpSp>
        <p:nvGrpSpPr>
          <p:cNvPr id="2852" name="Google Shape;2852;p173"/>
          <p:cNvGrpSpPr/>
          <p:nvPr/>
        </p:nvGrpSpPr>
        <p:grpSpPr>
          <a:xfrm>
            <a:off x="202255" y="655777"/>
            <a:ext cx="2723572" cy="1505017"/>
            <a:chOff x="-641925" y="1089675"/>
            <a:chExt cx="3076788" cy="1700200"/>
          </a:xfrm>
        </p:grpSpPr>
        <p:pic>
          <p:nvPicPr>
            <p:cNvPr id="2853" name="Google Shape;2853;p173"/>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2854" name="Google Shape;2854;p173"/>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2855" name="Google Shape;2855;p173"/>
            <p:cNvPicPr preferRelativeResize="0"/>
            <p:nvPr/>
          </p:nvPicPr>
          <p:blipFill rotWithShape="1">
            <a:blip r:embed="rId4">
              <a:alphaModFix/>
            </a:blip>
            <a:srcRect l="61575"/>
            <a:stretch/>
          </p:blipFill>
          <p:spPr>
            <a:xfrm>
              <a:off x="1052513" y="1089687"/>
              <a:ext cx="1382350" cy="1700175"/>
            </a:xfrm>
            <a:prstGeom prst="rect">
              <a:avLst/>
            </a:prstGeom>
            <a:noFill/>
            <a:ln>
              <a:noFill/>
            </a:ln>
          </p:spPr>
        </p:pic>
      </p:grpSp>
      <p:pic>
        <p:nvPicPr>
          <p:cNvPr id="2856" name="Google Shape;2856;p173"/>
          <p:cNvPicPr preferRelativeResize="0"/>
          <p:nvPr/>
        </p:nvPicPr>
        <p:blipFill>
          <a:blip r:embed="rId5">
            <a:alphaModFix/>
          </a:blip>
          <a:stretch>
            <a:fillRect/>
          </a:stretch>
        </p:blipFill>
        <p:spPr>
          <a:xfrm>
            <a:off x="2536325" y="3583100"/>
            <a:ext cx="4629900" cy="1113275"/>
          </a:xfrm>
          <a:prstGeom prst="rect">
            <a:avLst/>
          </a:prstGeom>
          <a:noFill/>
          <a:ln>
            <a:noFill/>
          </a:ln>
        </p:spPr>
      </p:pic>
      <p:sp>
        <p:nvSpPr>
          <p:cNvPr id="2857" name="Google Shape;2857;p173"/>
          <p:cNvSpPr/>
          <p:nvPr/>
        </p:nvSpPr>
        <p:spPr>
          <a:xfrm>
            <a:off x="353950" y="1572975"/>
            <a:ext cx="1387200" cy="400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8" name="Google Shape;2858;p173"/>
          <p:cNvGrpSpPr/>
          <p:nvPr/>
        </p:nvGrpSpPr>
        <p:grpSpPr>
          <a:xfrm>
            <a:off x="4707475" y="3775388"/>
            <a:ext cx="2872800" cy="523200"/>
            <a:chOff x="4707475" y="3775388"/>
            <a:chExt cx="2872800" cy="523200"/>
          </a:xfrm>
        </p:grpSpPr>
        <p:sp>
          <p:nvSpPr>
            <p:cNvPr id="2859" name="Google Shape;2859;p173"/>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860" name="Google Shape;2860;p173"/>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pic>
        <p:nvPicPr>
          <p:cNvPr id="2861" name="Google Shape;2861;p173"/>
          <p:cNvPicPr preferRelativeResize="0"/>
          <p:nvPr/>
        </p:nvPicPr>
        <p:blipFill rotWithShape="1">
          <a:blip r:embed="rId6">
            <a:alphaModFix/>
          </a:blip>
          <a:srcRect/>
          <a:stretch/>
        </p:blipFill>
        <p:spPr>
          <a:xfrm>
            <a:off x="360755" y="2665196"/>
            <a:ext cx="1373594" cy="1943734"/>
          </a:xfrm>
          <a:prstGeom prst="rect">
            <a:avLst/>
          </a:prstGeom>
          <a:noFill/>
          <a:ln>
            <a:noFill/>
          </a:ln>
        </p:spPr>
      </p:pic>
      <p:pic>
        <p:nvPicPr>
          <p:cNvPr id="2862" name="Google Shape;2862;p173" descr="clipped result image"/>
          <p:cNvPicPr preferRelativeResize="0"/>
          <p:nvPr/>
        </p:nvPicPr>
        <p:blipFill>
          <a:blip r:embed="rId7">
            <a:alphaModFix/>
          </a:blip>
          <a:stretch>
            <a:fillRect/>
          </a:stretch>
        </p:blipFill>
        <p:spPr>
          <a:xfrm>
            <a:off x="1691947" y="2571755"/>
            <a:ext cx="508325" cy="626874"/>
          </a:xfrm>
          <a:prstGeom prst="rect">
            <a:avLst/>
          </a:prstGeom>
          <a:noFill/>
          <a:ln>
            <a:noFill/>
          </a:ln>
        </p:spPr>
      </p:pic>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Shape 2866"/>
        <p:cNvGrpSpPr/>
        <p:nvPr/>
      </p:nvGrpSpPr>
      <p:grpSpPr>
        <a:xfrm>
          <a:off x="0" y="0"/>
          <a:ext cx="0" cy="0"/>
          <a:chOff x="0" y="0"/>
          <a:chExt cx="0" cy="0"/>
        </a:xfrm>
      </p:grpSpPr>
      <p:pic>
        <p:nvPicPr>
          <p:cNvPr id="2867" name="Google Shape;2867;p174"/>
          <p:cNvPicPr preferRelativeResize="0"/>
          <p:nvPr/>
        </p:nvPicPr>
        <p:blipFill>
          <a:blip r:embed="rId3">
            <a:alphaModFix/>
          </a:blip>
          <a:stretch>
            <a:fillRect/>
          </a:stretch>
        </p:blipFill>
        <p:spPr>
          <a:xfrm>
            <a:off x="2391505" y="924246"/>
            <a:ext cx="6400799" cy="3657599"/>
          </a:xfrm>
          <a:prstGeom prst="rect">
            <a:avLst/>
          </a:prstGeom>
          <a:noFill/>
          <a:ln>
            <a:noFill/>
          </a:ln>
        </p:spPr>
      </p:pic>
      <p:sp>
        <p:nvSpPr>
          <p:cNvPr id="2868" name="Google Shape;2868;p174"/>
          <p:cNvSpPr txBox="1"/>
          <p:nvPr/>
        </p:nvSpPr>
        <p:spPr>
          <a:xfrm>
            <a:off x="3418750" y="437350"/>
            <a:ext cx="4925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dk1"/>
              </a:solidFill>
            </a:endParaRPr>
          </a:p>
        </p:txBody>
      </p:sp>
      <p:sp>
        <p:nvSpPr>
          <p:cNvPr id="2869" name="Google Shape;2869;p174"/>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74"/>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pic>
        <p:nvPicPr>
          <p:cNvPr id="2871" name="Google Shape;2871;p174"/>
          <p:cNvPicPr preferRelativeResize="0"/>
          <p:nvPr/>
        </p:nvPicPr>
        <p:blipFill>
          <a:blip r:embed="rId4">
            <a:alphaModFix/>
          </a:blip>
          <a:stretch>
            <a:fillRect/>
          </a:stretch>
        </p:blipFill>
        <p:spPr>
          <a:xfrm>
            <a:off x="2536325" y="3583100"/>
            <a:ext cx="4629900" cy="1113275"/>
          </a:xfrm>
          <a:prstGeom prst="rect">
            <a:avLst/>
          </a:prstGeom>
          <a:noFill/>
          <a:ln>
            <a:noFill/>
          </a:ln>
        </p:spPr>
      </p:pic>
      <p:sp>
        <p:nvSpPr>
          <p:cNvPr id="2872" name="Google Shape;2872;p174"/>
          <p:cNvSpPr txBox="1"/>
          <p:nvPr/>
        </p:nvSpPr>
        <p:spPr>
          <a:xfrm>
            <a:off x="363525" y="2671850"/>
            <a:ext cx="198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grpSp>
        <p:nvGrpSpPr>
          <p:cNvPr id="2873" name="Google Shape;2873;p174"/>
          <p:cNvGrpSpPr/>
          <p:nvPr/>
        </p:nvGrpSpPr>
        <p:grpSpPr>
          <a:xfrm>
            <a:off x="4707475" y="3775388"/>
            <a:ext cx="2872800" cy="523200"/>
            <a:chOff x="4707475" y="3775388"/>
            <a:chExt cx="2872800" cy="523200"/>
          </a:xfrm>
        </p:grpSpPr>
        <p:sp>
          <p:nvSpPr>
            <p:cNvPr id="2874" name="Google Shape;2874;p174"/>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875" name="Google Shape;2875;p174"/>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sp>
        <p:nvSpPr>
          <p:cNvPr id="2876" name="Google Shape;2876;p174"/>
          <p:cNvSpPr txBox="1"/>
          <p:nvPr/>
        </p:nvSpPr>
        <p:spPr>
          <a:xfrm>
            <a:off x="542050" y="388125"/>
            <a:ext cx="21624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u="sng">
                <a:solidFill>
                  <a:schemeClr val="dk1"/>
                </a:solidFill>
              </a:rPr>
              <a:t>No</a:t>
            </a:r>
            <a:r>
              <a:rPr lang="en" sz="1200">
                <a:solidFill>
                  <a:schemeClr val="dk1"/>
                </a:solidFill>
              </a:rPr>
              <a:t> single FDA-approved medication for mania achieves a </a:t>
            </a:r>
            <a:r>
              <a:rPr lang="en" sz="1200" b="1" u="sng">
                <a:solidFill>
                  <a:schemeClr val="dk1"/>
                </a:solidFill>
              </a:rPr>
              <a:t>large effect size</a:t>
            </a:r>
            <a:r>
              <a:rPr lang="en" sz="1200">
                <a:solidFill>
                  <a:schemeClr val="dk1"/>
                </a:solidFill>
              </a:rPr>
              <a:t>,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
        <p:nvSpPr>
          <p:cNvPr id="2877" name="Google Shape;2877;p174"/>
          <p:cNvSpPr txBox="1"/>
          <p:nvPr/>
        </p:nvSpPr>
        <p:spPr>
          <a:xfrm>
            <a:off x="6181450" y="858700"/>
            <a:ext cx="216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 large effect size</a:t>
            </a:r>
            <a:endParaRPr sz="1200">
              <a:solidFill>
                <a:schemeClr val="dk1"/>
              </a:solidFill>
            </a:endParaRP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Shape 2881"/>
        <p:cNvGrpSpPr/>
        <p:nvPr/>
      </p:nvGrpSpPr>
      <p:grpSpPr>
        <a:xfrm>
          <a:off x="0" y="0"/>
          <a:ext cx="0" cy="0"/>
          <a:chOff x="0" y="0"/>
          <a:chExt cx="0" cy="0"/>
        </a:xfrm>
      </p:grpSpPr>
      <p:pic>
        <p:nvPicPr>
          <p:cNvPr id="2882" name="Google Shape;2882;p175"/>
          <p:cNvPicPr preferRelativeResize="0"/>
          <p:nvPr/>
        </p:nvPicPr>
        <p:blipFill>
          <a:blip r:embed="rId3">
            <a:alphaModFix/>
          </a:blip>
          <a:stretch>
            <a:fillRect/>
          </a:stretch>
        </p:blipFill>
        <p:spPr>
          <a:xfrm>
            <a:off x="2391505" y="924246"/>
            <a:ext cx="6400799" cy="3657599"/>
          </a:xfrm>
          <a:prstGeom prst="rect">
            <a:avLst/>
          </a:prstGeom>
          <a:noFill/>
          <a:ln>
            <a:noFill/>
          </a:ln>
        </p:spPr>
      </p:pic>
      <p:sp>
        <p:nvSpPr>
          <p:cNvPr id="2883" name="Google Shape;2883;p175"/>
          <p:cNvSpPr txBox="1"/>
          <p:nvPr/>
        </p:nvSpPr>
        <p:spPr>
          <a:xfrm>
            <a:off x="3418750" y="437350"/>
            <a:ext cx="4925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dk1"/>
              </a:solidFill>
            </a:endParaRPr>
          </a:p>
        </p:txBody>
      </p:sp>
      <p:sp>
        <p:nvSpPr>
          <p:cNvPr id="2884" name="Google Shape;2884;p175"/>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75"/>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pic>
        <p:nvPicPr>
          <p:cNvPr id="2886" name="Google Shape;2886;p175"/>
          <p:cNvPicPr preferRelativeResize="0"/>
          <p:nvPr/>
        </p:nvPicPr>
        <p:blipFill>
          <a:blip r:embed="rId4">
            <a:alphaModFix/>
          </a:blip>
          <a:stretch>
            <a:fillRect/>
          </a:stretch>
        </p:blipFill>
        <p:spPr>
          <a:xfrm>
            <a:off x="2536325" y="3583100"/>
            <a:ext cx="4629900" cy="1113275"/>
          </a:xfrm>
          <a:prstGeom prst="rect">
            <a:avLst/>
          </a:prstGeom>
          <a:noFill/>
          <a:ln>
            <a:noFill/>
          </a:ln>
        </p:spPr>
      </p:pic>
      <p:sp>
        <p:nvSpPr>
          <p:cNvPr id="2887" name="Google Shape;2887;p175"/>
          <p:cNvSpPr txBox="1"/>
          <p:nvPr/>
        </p:nvSpPr>
        <p:spPr>
          <a:xfrm>
            <a:off x="363525" y="2671850"/>
            <a:ext cx="198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grpSp>
        <p:nvGrpSpPr>
          <p:cNvPr id="2888" name="Google Shape;2888;p175"/>
          <p:cNvGrpSpPr/>
          <p:nvPr/>
        </p:nvGrpSpPr>
        <p:grpSpPr>
          <a:xfrm>
            <a:off x="4707475" y="3775388"/>
            <a:ext cx="2872800" cy="523200"/>
            <a:chOff x="4707475" y="3775388"/>
            <a:chExt cx="2872800" cy="523200"/>
          </a:xfrm>
        </p:grpSpPr>
        <p:sp>
          <p:nvSpPr>
            <p:cNvPr id="2889" name="Google Shape;2889;p175"/>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890" name="Google Shape;2890;p175"/>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sp>
        <p:nvSpPr>
          <p:cNvPr id="2891" name="Google Shape;2891;p175"/>
          <p:cNvSpPr txBox="1"/>
          <p:nvPr/>
        </p:nvSpPr>
        <p:spPr>
          <a:xfrm>
            <a:off x="542050" y="388125"/>
            <a:ext cx="21624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No single FDA-approved medication for mania achieves a large effect size,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despite mania not being susceptible to placebo effect.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
        <p:nvSpPr>
          <p:cNvPr id="2892" name="Google Shape;2892;p175"/>
          <p:cNvSpPr txBox="1"/>
          <p:nvPr/>
        </p:nvSpPr>
        <p:spPr>
          <a:xfrm>
            <a:off x="6181450" y="858700"/>
            <a:ext cx="216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 large effect size</a:t>
            </a:r>
            <a:endParaRPr sz="120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1123" name="Google Shape;1123;p94"/>
          <p:cNvPicPr preferRelativeResize="0"/>
          <p:nvPr/>
        </p:nvPicPr>
        <p:blipFill>
          <a:blip r:embed="rId3">
            <a:alphaModFix/>
          </a:blip>
          <a:stretch>
            <a:fillRect/>
          </a:stretch>
        </p:blipFill>
        <p:spPr>
          <a:xfrm>
            <a:off x="457200" y="381000"/>
            <a:ext cx="7185286" cy="4838699"/>
          </a:xfrm>
          <a:prstGeom prst="rect">
            <a:avLst/>
          </a:prstGeom>
          <a:noFill/>
          <a:ln>
            <a:noFill/>
          </a:ln>
        </p:spPr>
      </p:pic>
      <p:sp>
        <p:nvSpPr>
          <p:cNvPr id="1124" name="Google Shape;1124;p94"/>
          <p:cNvSpPr/>
          <p:nvPr/>
        </p:nvSpPr>
        <p:spPr>
          <a:xfrm>
            <a:off x="4147700" y="2066761"/>
            <a:ext cx="1108800" cy="372000"/>
          </a:xfrm>
          <a:prstGeom prst="ellipse">
            <a:avLst/>
          </a:prstGeom>
          <a:noFill/>
          <a:ln w="9525" cap="flat" cmpd="sng">
            <a:solidFill>
              <a:srgbClr val="00A1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4"/>
          <p:cNvSpPr/>
          <p:nvPr/>
        </p:nvSpPr>
        <p:spPr>
          <a:xfrm>
            <a:off x="7016500" y="2596050"/>
            <a:ext cx="1050900" cy="408600"/>
          </a:xfrm>
          <a:prstGeom prst="wedgeRectCallout">
            <a:avLst>
              <a:gd name="adj1" fmla="val -336071"/>
              <a:gd name="adj2" fmla="val 104069"/>
            </a:avLst>
          </a:prstGeom>
          <a:noFill/>
          <a:ln w="9525" cap="flat" cmpd="sng">
            <a:solidFill>
              <a:srgbClr val="00A1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00A185"/>
                </a:solidFill>
              </a:rPr>
              <a:t>“Invincible” </a:t>
            </a:r>
            <a:endParaRPr>
              <a:solidFill>
                <a:srgbClr val="00A185"/>
              </a:solidFill>
            </a:endParaRP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Shape 2896"/>
        <p:cNvGrpSpPr/>
        <p:nvPr/>
      </p:nvGrpSpPr>
      <p:grpSpPr>
        <a:xfrm>
          <a:off x="0" y="0"/>
          <a:ext cx="0" cy="0"/>
          <a:chOff x="0" y="0"/>
          <a:chExt cx="0" cy="0"/>
        </a:xfrm>
      </p:grpSpPr>
      <p:pic>
        <p:nvPicPr>
          <p:cNvPr id="2897" name="Google Shape;2897;p176"/>
          <p:cNvPicPr preferRelativeResize="0"/>
          <p:nvPr/>
        </p:nvPicPr>
        <p:blipFill>
          <a:blip r:embed="rId3">
            <a:alphaModFix/>
          </a:blip>
          <a:stretch>
            <a:fillRect/>
          </a:stretch>
        </p:blipFill>
        <p:spPr>
          <a:xfrm>
            <a:off x="2391505" y="924246"/>
            <a:ext cx="6400799" cy="3657599"/>
          </a:xfrm>
          <a:prstGeom prst="rect">
            <a:avLst/>
          </a:prstGeom>
          <a:noFill/>
          <a:ln>
            <a:noFill/>
          </a:ln>
        </p:spPr>
      </p:pic>
      <p:sp>
        <p:nvSpPr>
          <p:cNvPr id="2898" name="Google Shape;2898;p176"/>
          <p:cNvSpPr txBox="1"/>
          <p:nvPr/>
        </p:nvSpPr>
        <p:spPr>
          <a:xfrm>
            <a:off x="3418750" y="437350"/>
            <a:ext cx="4925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dk1"/>
              </a:solidFill>
            </a:endParaRPr>
          </a:p>
        </p:txBody>
      </p:sp>
      <p:sp>
        <p:nvSpPr>
          <p:cNvPr id="2899" name="Google Shape;2899;p176"/>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76"/>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pic>
        <p:nvPicPr>
          <p:cNvPr id="2901" name="Google Shape;2901;p176"/>
          <p:cNvPicPr preferRelativeResize="0"/>
          <p:nvPr/>
        </p:nvPicPr>
        <p:blipFill>
          <a:blip r:embed="rId4">
            <a:alphaModFix/>
          </a:blip>
          <a:stretch>
            <a:fillRect/>
          </a:stretch>
        </p:blipFill>
        <p:spPr>
          <a:xfrm>
            <a:off x="2536325" y="3583100"/>
            <a:ext cx="4629900" cy="1113275"/>
          </a:xfrm>
          <a:prstGeom prst="rect">
            <a:avLst/>
          </a:prstGeom>
          <a:noFill/>
          <a:ln>
            <a:noFill/>
          </a:ln>
        </p:spPr>
      </p:pic>
      <p:sp>
        <p:nvSpPr>
          <p:cNvPr id="2902" name="Google Shape;2902;p176"/>
          <p:cNvSpPr txBox="1"/>
          <p:nvPr/>
        </p:nvSpPr>
        <p:spPr>
          <a:xfrm>
            <a:off x="363525" y="2671850"/>
            <a:ext cx="198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grpSp>
        <p:nvGrpSpPr>
          <p:cNvPr id="2903" name="Google Shape;2903;p176"/>
          <p:cNvGrpSpPr/>
          <p:nvPr/>
        </p:nvGrpSpPr>
        <p:grpSpPr>
          <a:xfrm>
            <a:off x="4707475" y="3775388"/>
            <a:ext cx="2872800" cy="523200"/>
            <a:chOff x="4707475" y="3775388"/>
            <a:chExt cx="2872800" cy="523200"/>
          </a:xfrm>
        </p:grpSpPr>
        <p:sp>
          <p:nvSpPr>
            <p:cNvPr id="2904" name="Google Shape;2904;p176"/>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905" name="Google Shape;2905;p176"/>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sp>
        <p:nvSpPr>
          <p:cNvPr id="2906" name="Google Shape;2906;p176"/>
          <p:cNvSpPr txBox="1"/>
          <p:nvPr/>
        </p:nvSpPr>
        <p:spPr>
          <a:xfrm>
            <a:off x="542050" y="388125"/>
            <a:ext cx="21624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No single FDA-approved medication for mania achieves a large effect size,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despite mania not being susceptible to placebo effect.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Conclusion:</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
        <p:nvSpPr>
          <p:cNvPr id="2907" name="Google Shape;2907;p176"/>
          <p:cNvSpPr txBox="1"/>
          <p:nvPr/>
        </p:nvSpPr>
        <p:spPr>
          <a:xfrm>
            <a:off x="6181450" y="858700"/>
            <a:ext cx="216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 large effect size</a:t>
            </a:r>
            <a:endParaRPr sz="1200">
              <a:solidFill>
                <a:schemeClr val="dk1"/>
              </a:solidFill>
            </a:endParaRP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Shape 2911"/>
        <p:cNvGrpSpPr/>
        <p:nvPr/>
      </p:nvGrpSpPr>
      <p:grpSpPr>
        <a:xfrm>
          <a:off x="0" y="0"/>
          <a:ext cx="0" cy="0"/>
          <a:chOff x="0" y="0"/>
          <a:chExt cx="0" cy="0"/>
        </a:xfrm>
      </p:grpSpPr>
      <p:pic>
        <p:nvPicPr>
          <p:cNvPr id="2912" name="Google Shape;2912;p177"/>
          <p:cNvPicPr preferRelativeResize="0"/>
          <p:nvPr/>
        </p:nvPicPr>
        <p:blipFill>
          <a:blip r:embed="rId3">
            <a:alphaModFix/>
          </a:blip>
          <a:stretch>
            <a:fillRect/>
          </a:stretch>
        </p:blipFill>
        <p:spPr>
          <a:xfrm>
            <a:off x="2391505" y="924246"/>
            <a:ext cx="6400799" cy="3657599"/>
          </a:xfrm>
          <a:prstGeom prst="rect">
            <a:avLst/>
          </a:prstGeom>
          <a:noFill/>
          <a:ln>
            <a:noFill/>
          </a:ln>
        </p:spPr>
      </p:pic>
      <p:sp>
        <p:nvSpPr>
          <p:cNvPr id="2913" name="Google Shape;2913;p177"/>
          <p:cNvSpPr txBox="1"/>
          <p:nvPr/>
        </p:nvSpPr>
        <p:spPr>
          <a:xfrm>
            <a:off x="3418750" y="437350"/>
            <a:ext cx="4925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dk1"/>
              </a:solidFill>
            </a:endParaRPr>
          </a:p>
        </p:txBody>
      </p:sp>
      <p:sp>
        <p:nvSpPr>
          <p:cNvPr id="2914" name="Google Shape;2914;p177"/>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77"/>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pic>
        <p:nvPicPr>
          <p:cNvPr id="2916" name="Google Shape;2916;p177"/>
          <p:cNvPicPr preferRelativeResize="0"/>
          <p:nvPr/>
        </p:nvPicPr>
        <p:blipFill>
          <a:blip r:embed="rId4">
            <a:alphaModFix/>
          </a:blip>
          <a:stretch>
            <a:fillRect/>
          </a:stretch>
        </p:blipFill>
        <p:spPr>
          <a:xfrm>
            <a:off x="2536325" y="3583100"/>
            <a:ext cx="4629900" cy="1113275"/>
          </a:xfrm>
          <a:prstGeom prst="rect">
            <a:avLst/>
          </a:prstGeom>
          <a:noFill/>
          <a:ln>
            <a:noFill/>
          </a:ln>
        </p:spPr>
      </p:pic>
      <p:sp>
        <p:nvSpPr>
          <p:cNvPr id="2917" name="Google Shape;2917;p177"/>
          <p:cNvSpPr txBox="1"/>
          <p:nvPr/>
        </p:nvSpPr>
        <p:spPr>
          <a:xfrm>
            <a:off x="363525" y="2671850"/>
            <a:ext cx="198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grpSp>
        <p:nvGrpSpPr>
          <p:cNvPr id="2918" name="Google Shape;2918;p177"/>
          <p:cNvGrpSpPr/>
          <p:nvPr/>
        </p:nvGrpSpPr>
        <p:grpSpPr>
          <a:xfrm>
            <a:off x="4707475" y="3775388"/>
            <a:ext cx="2872800" cy="523200"/>
            <a:chOff x="4707475" y="3775388"/>
            <a:chExt cx="2872800" cy="523200"/>
          </a:xfrm>
        </p:grpSpPr>
        <p:sp>
          <p:nvSpPr>
            <p:cNvPr id="2919" name="Google Shape;2919;p177"/>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920" name="Google Shape;2920;p177"/>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sp>
        <p:nvSpPr>
          <p:cNvPr id="2921" name="Google Shape;2921;p177"/>
          <p:cNvSpPr txBox="1"/>
          <p:nvPr/>
        </p:nvSpPr>
        <p:spPr>
          <a:xfrm>
            <a:off x="542050" y="388125"/>
            <a:ext cx="21624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No single FDA-approved medication for mania achieves a large effect size,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despite mania not being susceptible to placebo effect.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Conclusion:</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For mania, it takes combination treatment.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
        <p:nvSpPr>
          <p:cNvPr id="2922" name="Google Shape;2922;p177"/>
          <p:cNvSpPr txBox="1"/>
          <p:nvPr/>
        </p:nvSpPr>
        <p:spPr>
          <a:xfrm>
            <a:off x="6181450" y="858700"/>
            <a:ext cx="216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 large effect size</a:t>
            </a:r>
            <a:endParaRPr sz="1200">
              <a:solidFill>
                <a:schemeClr val="dk1"/>
              </a:solidFill>
            </a:endParaRP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Shape 2926"/>
        <p:cNvGrpSpPr/>
        <p:nvPr/>
      </p:nvGrpSpPr>
      <p:grpSpPr>
        <a:xfrm>
          <a:off x="0" y="0"/>
          <a:ext cx="0" cy="0"/>
          <a:chOff x="0" y="0"/>
          <a:chExt cx="0" cy="0"/>
        </a:xfrm>
      </p:grpSpPr>
      <p:pic>
        <p:nvPicPr>
          <p:cNvPr id="2927" name="Google Shape;2927;p178"/>
          <p:cNvPicPr preferRelativeResize="0"/>
          <p:nvPr/>
        </p:nvPicPr>
        <p:blipFill>
          <a:blip r:embed="rId3">
            <a:alphaModFix/>
          </a:blip>
          <a:stretch>
            <a:fillRect/>
          </a:stretch>
        </p:blipFill>
        <p:spPr>
          <a:xfrm>
            <a:off x="2391505" y="924246"/>
            <a:ext cx="6400799" cy="3657599"/>
          </a:xfrm>
          <a:prstGeom prst="rect">
            <a:avLst/>
          </a:prstGeom>
          <a:noFill/>
          <a:ln>
            <a:noFill/>
          </a:ln>
        </p:spPr>
      </p:pic>
      <p:sp>
        <p:nvSpPr>
          <p:cNvPr id="2928" name="Google Shape;2928;p178"/>
          <p:cNvSpPr txBox="1"/>
          <p:nvPr/>
        </p:nvSpPr>
        <p:spPr>
          <a:xfrm>
            <a:off x="3418750" y="437350"/>
            <a:ext cx="4925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dk1"/>
              </a:solidFill>
            </a:endParaRPr>
          </a:p>
        </p:txBody>
      </p:sp>
      <p:sp>
        <p:nvSpPr>
          <p:cNvPr id="2929" name="Google Shape;2929;p178"/>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78"/>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pic>
        <p:nvPicPr>
          <p:cNvPr id="2931" name="Google Shape;2931;p178"/>
          <p:cNvPicPr preferRelativeResize="0"/>
          <p:nvPr/>
        </p:nvPicPr>
        <p:blipFill>
          <a:blip r:embed="rId4">
            <a:alphaModFix/>
          </a:blip>
          <a:stretch>
            <a:fillRect/>
          </a:stretch>
        </p:blipFill>
        <p:spPr>
          <a:xfrm>
            <a:off x="2536325" y="3583100"/>
            <a:ext cx="4629900" cy="1113275"/>
          </a:xfrm>
          <a:prstGeom prst="rect">
            <a:avLst/>
          </a:prstGeom>
          <a:noFill/>
          <a:ln>
            <a:noFill/>
          </a:ln>
        </p:spPr>
      </p:pic>
      <p:sp>
        <p:nvSpPr>
          <p:cNvPr id="2932" name="Google Shape;2932;p178"/>
          <p:cNvSpPr txBox="1"/>
          <p:nvPr/>
        </p:nvSpPr>
        <p:spPr>
          <a:xfrm>
            <a:off x="363525" y="2671850"/>
            <a:ext cx="198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grpSp>
        <p:nvGrpSpPr>
          <p:cNvPr id="2933" name="Google Shape;2933;p178"/>
          <p:cNvGrpSpPr/>
          <p:nvPr/>
        </p:nvGrpSpPr>
        <p:grpSpPr>
          <a:xfrm>
            <a:off x="4707475" y="3775388"/>
            <a:ext cx="2872800" cy="523200"/>
            <a:chOff x="4707475" y="3775388"/>
            <a:chExt cx="2872800" cy="523200"/>
          </a:xfrm>
        </p:grpSpPr>
        <p:sp>
          <p:nvSpPr>
            <p:cNvPr id="2934" name="Google Shape;2934;p178"/>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935" name="Google Shape;2935;p178"/>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sp>
        <p:nvSpPr>
          <p:cNvPr id="2936" name="Google Shape;2936;p178"/>
          <p:cNvSpPr txBox="1"/>
          <p:nvPr/>
        </p:nvSpPr>
        <p:spPr>
          <a:xfrm>
            <a:off x="542050" y="388125"/>
            <a:ext cx="21624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No single FDA-approved medication for mania achieves a large effect size,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despite mania not being susceptible to placebo effect.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Conclusion:</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For mania, it takes combination treatment.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I use:</a:t>
            </a:r>
            <a:endParaRPr sz="1200">
              <a:solidFill>
                <a:schemeClr val="dk1"/>
              </a:solidFill>
            </a:endParaRPr>
          </a:p>
          <a:p>
            <a:pPr marL="457200" lvl="0" indent="-304800" algn="l" rtl="0">
              <a:spcBef>
                <a:spcPts val="0"/>
              </a:spcBef>
              <a:spcAft>
                <a:spcPts val="0"/>
              </a:spcAft>
              <a:buClr>
                <a:schemeClr val="dk1"/>
              </a:buClr>
              <a:buSzPts val="1200"/>
              <a:buChar char="●"/>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
        <p:nvSpPr>
          <p:cNvPr id="2937" name="Google Shape;2937;p178"/>
          <p:cNvSpPr txBox="1"/>
          <p:nvPr/>
        </p:nvSpPr>
        <p:spPr>
          <a:xfrm>
            <a:off x="6181450" y="858700"/>
            <a:ext cx="216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 large effect size</a:t>
            </a:r>
            <a:endParaRPr sz="1200">
              <a:solidFill>
                <a:schemeClr val="dk1"/>
              </a:solidFill>
            </a:endParaRP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Shape 2941"/>
        <p:cNvGrpSpPr/>
        <p:nvPr/>
      </p:nvGrpSpPr>
      <p:grpSpPr>
        <a:xfrm>
          <a:off x="0" y="0"/>
          <a:ext cx="0" cy="0"/>
          <a:chOff x="0" y="0"/>
          <a:chExt cx="0" cy="0"/>
        </a:xfrm>
      </p:grpSpPr>
      <p:pic>
        <p:nvPicPr>
          <p:cNvPr id="2942" name="Google Shape;2942;p179"/>
          <p:cNvPicPr preferRelativeResize="0"/>
          <p:nvPr/>
        </p:nvPicPr>
        <p:blipFill>
          <a:blip r:embed="rId3">
            <a:alphaModFix/>
          </a:blip>
          <a:stretch>
            <a:fillRect/>
          </a:stretch>
        </p:blipFill>
        <p:spPr>
          <a:xfrm>
            <a:off x="2391505" y="924246"/>
            <a:ext cx="6400799" cy="3657599"/>
          </a:xfrm>
          <a:prstGeom prst="rect">
            <a:avLst/>
          </a:prstGeom>
          <a:noFill/>
          <a:ln>
            <a:noFill/>
          </a:ln>
        </p:spPr>
      </p:pic>
      <p:sp>
        <p:nvSpPr>
          <p:cNvPr id="2943" name="Google Shape;2943;p179"/>
          <p:cNvSpPr txBox="1"/>
          <p:nvPr/>
        </p:nvSpPr>
        <p:spPr>
          <a:xfrm>
            <a:off x="3418750" y="437350"/>
            <a:ext cx="4925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dk1"/>
              </a:solidFill>
            </a:endParaRPr>
          </a:p>
        </p:txBody>
      </p:sp>
      <p:sp>
        <p:nvSpPr>
          <p:cNvPr id="2944" name="Google Shape;2944;p179"/>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79"/>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pic>
        <p:nvPicPr>
          <p:cNvPr id="2946" name="Google Shape;2946;p179"/>
          <p:cNvPicPr preferRelativeResize="0"/>
          <p:nvPr/>
        </p:nvPicPr>
        <p:blipFill>
          <a:blip r:embed="rId4">
            <a:alphaModFix/>
          </a:blip>
          <a:stretch>
            <a:fillRect/>
          </a:stretch>
        </p:blipFill>
        <p:spPr>
          <a:xfrm>
            <a:off x="2536325" y="3583100"/>
            <a:ext cx="4629900" cy="1113275"/>
          </a:xfrm>
          <a:prstGeom prst="rect">
            <a:avLst/>
          </a:prstGeom>
          <a:noFill/>
          <a:ln>
            <a:noFill/>
          </a:ln>
        </p:spPr>
      </p:pic>
      <p:sp>
        <p:nvSpPr>
          <p:cNvPr id="2947" name="Google Shape;2947;p179"/>
          <p:cNvSpPr txBox="1"/>
          <p:nvPr/>
        </p:nvSpPr>
        <p:spPr>
          <a:xfrm>
            <a:off x="363525" y="2671850"/>
            <a:ext cx="198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grpSp>
        <p:nvGrpSpPr>
          <p:cNvPr id="2948" name="Google Shape;2948;p179"/>
          <p:cNvGrpSpPr/>
          <p:nvPr/>
        </p:nvGrpSpPr>
        <p:grpSpPr>
          <a:xfrm>
            <a:off x="4707475" y="3775388"/>
            <a:ext cx="2872800" cy="523200"/>
            <a:chOff x="4707475" y="3775388"/>
            <a:chExt cx="2872800" cy="523200"/>
          </a:xfrm>
        </p:grpSpPr>
        <p:sp>
          <p:nvSpPr>
            <p:cNvPr id="2949" name="Google Shape;2949;p179"/>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950" name="Google Shape;2950;p179"/>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sp>
        <p:nvSpPr>
          <p:cNvPr id="2951" name="Google Shape;2951;p179"/>
          <p:cNvSpPr txBox="1"/>
          <p:nvPr/>
        </p:nvSpPr>
        <p:spPr>
          <a:xfrm>
            <a:off x="542050" y="388125"/>
            <a:ext cx="2162400" cy="332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No single FDA-approved medication for mania achieves a large effect size,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despite mania not being susceptible to placebo effect.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Conclusion:</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For mania, it takes combination treatment.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I use:</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Mood stabilizer +</a:t>
            </a:r>
            <a:endParaRPr sz="1200">
              <a:solidFill>
                <a:schemeClr val="dk1"/>
              </a:solidFill>
            </a:endParaRPr>
          </a:p>
          <a:p>
            <a:pPr marL="457200" lvl="0" indent="-304800" algn="l" rtl="0">
              <a:spcBef>
                <a:spcPts val="0"/>
              </a:spcBef>
              <a:spcAft>
                <a:spcPts val="0"/>
              </a:spcAft>
              <a:buClr>
                <a:schemeClr val="dk1"/>
              </a:buClr>
              <a:buSzPts val="1200"/>
              <a:buChar char="●"/>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
        <p:nvSpPr>
          <p:cNvPr id="2952" name="Google Shape;2952;p179"/>
          <p:cNvSpPr txBox="1"/>
          <p:nvPr/>
        </p:nvSpPr>
        <p:spPr>
          <a:xfrm>
            <a:off x="6181450" y="858700"/>
            <a:ext cx="216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 large effect size</a:t>
            </a:r>
            <a:endParaRPr sz="1200">
              <a:solidFill>
                <a:schemeClr val="dk1"/>
              </a:solidFill>
            </a:endParaRP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Shape 2956"/>
        <p:cNvGrpSpPr/>
        <p:nvPr/>
      </p:nvGrpSpPr>
      <p:grpSpPr>
        <a:xfrm>
          <a:off x="0" y="0"/>
          <a:ext cx="0" cy="0"/>
          <a:chOff x="0" y="0"/>
          <a:chExt cx="0" cy="0"/>
        </a:xfrm>
      </p:grpSpPr>
      <p:pic>
        <p:nvPicPr>
          <p:cNvPr id="2957" name="Google Shape;2957;p180"/>
          <p:cNvPicPr preferRelativeResize="0"/>
          <p:nvPr/>
        </p:nvPicPr>
        <p:blipFill>
          <a:blip r:embed="rId3">
            <a:alphaModFix/>
          </a:blip>
          <a:stretch>
            <a:fillRect/>
          </a:stretch>
        </p:blipFill>
        <p:spPr>
          <a:xfrm>
            <a:off x="2391505" y="924246"/>
            <a:ext cx="6400799" cy="3657599"/>
          </a:xfrm>
          <a:prstGeom prst="rect">
            <a:avLst/>
          </a:prstGeom>
          <a:noFill/>
          <a:ln>
            <a:noFill/>
          </a:ln>
        </p:spPr>
      </p:pic>
      <p:sp>
        <p:nvSpPr>
          <p:cNvPr id="2958" name="Google Shape;2958;p180"/>
          <p:cNvSpPr txBox="1"/>
          <p:nvPr/>
        </p:nvSpPr>
        <p:spPr>
          <a:xfrm>
            <a:off x="3418750" y="437350"/>
            <a:ext cx="4925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dk1"/>
              </a:solidFill>
            </a:endParaRPr>
          </a:p>
        </p:txBody>
      </p:sp>
      <p:sp>
        <p:nvSpPr>
          <p:cNvPr id="2959" name="Google Shape;2959;p180"/>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80"/>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pic>
        <p:nvPicPr>
          <p:cNvPr id="2961" name="Google Shape;2961;p180"/>
          <p:cNvPicPr preferRelativeResize="0"/>
          <p:nvPr/>
        </p:nvPicPr>
        <p:blipFill>
          <a:blip r:embed="rId4">
            <a:alphaModFix/>
          </a:blip>
          <a:stretch>
            <a:fillRect/>
          </a:stretch>
        </p:blipFill>
        <p:spPr>
          <a:xfrm>
            <a:off x="2536325" y="3583100"/>
            <a:ext cx="4629900" cy="1113275"/>
          </a:xfrm>
          <a:prstGeom prst="rect">
            <a:avLst/>
          </a:prstGeom>
          <a:noFill/>
          <a:ln>
            <a:noFill/>
          </a:ln>
        </p:spPr>
      </p:pic>
      <p:sp>
        <p:nvSpPr>
          <p:cNvPr id="2962" name="Google Shape;2962;p180"/>
          <p:cNvSpPr txBox="1"/>
          <p:nvPr/>
        </p:nvSpPr>
        <p:spPr>
          <a:xfrm>
            <a:off x="363525" y="2671850"/>
            <a:ext cx="198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grpSp>
        <p:nvGrpSpPr>
          <p:cNvPr id="2963" name="Google Shape;2963;p180"/>
          <p:cNvGrpSpPr/>
          <p:nvPr/>
        </p:nvGrpSpPr>
        <p:grpSpPr>
          <a:xfrm>
            <a:off x="4707475" y="3775388"/>
            <a:ext cx="2872800" cy="523200"/>
            <a:chOff x="4707475" y="3775388"/>
            <a:chExt cx="2872800" cy="523200"/>
          </a:xfrm>
        </p:grpSpPr>
        <p:sp>
          <p:nvSpPr>
            <p:cNvPr id="2964" name="Google Shape;2964;p180"/>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965" name="Google Shape;2965;p180"/>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sp>
        <p:nvSpPr>
          <p:cNvPr id="2966" name="Google Shape;2966;p180"/>
          <p:cNvSpPr txBox="1"/>
          <p:nvPr/>
        </p:nvSpPr>
        <p:spPr>
          <a:xfrm>
            <a:off x="542050" y="388125"/>
            <a:ext cx="21624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No single FDA-approved medication for mania achieves a large effect size,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despite mania not being susceptible to placebo effect.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Conclusion:</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For mania, it takes combination treatment.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I use:</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Mood stabilizer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Antipsychotic +</a:t>
            </a:r>
            <a:endParaRPr sz="1200">
              <a:solidFill>
                <a:schemeClr val="dk1"/>
              </a:solidFill>
            </a:endParaRPr>
          </a:p>
          <a:p>
            <a:pPr marL="457200" lvl="0" indent="-304800" algn="l" rtl="0">
              <a:spcBef>
                <a:spcPts val="0"/>
              </a:spcBef>
              <a:spcAft>
                <a:spcPts val="0"/>
              </a:spcAft>
              <a:buClr>
                <a:schemeClr val="dk1"/>
              </a:buClr>
              <a:buSzPts val="1200"/>
              <a:buChar char="●"/>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
        <p:nvSpPr>
          <p:cNvPr id="2967" name="Google Shape;2967;p180"/>
          <p:cNvSpPr txBox="1"/>
          <p:nvPr/>
        </p:nvSpPr>
        <p:spPr>
          <a:xfrm>
            <a:off x="6181450" y="858700"/>
            <a:ext cx="216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 large effect size</a:t>
            </a:r>
            <a:endParaRPr sz="1200">
              <a:solidFill>
                <a:schemeClr val="dk1"/>
              </a:solidFill>
            </a:endParaRP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pic>
        <p:nvPicPr>
          <p:cNvPr id="2972" name="Google Shape;2972;p181"/>
          <p:cNvPicPr preferRelativeResize="0"/>
          <p:nvPr/>
        </p:nvPicPr>
        <p:blipFill>
          <a:blip r:embed="rId3">
            <a:alphaModFix/>
          </a:blip>
          <a:stretch>
            <a:fillRect/>
          </a:stretch>
        </p:blipFill>
        <p:spPr>
          <a:xfrm>
            <a:off x="2391505" y="924246"/>
            <a:ext cx="6400799" cy="3657599"/>
          </a:xfrm>
          <a:prstGeom prst="rect">
            <a:avLst/>
          </a:prstGeom>
          <a:noFill/>
          <a:ln>
            <a:noFill/>
          </a:ln>
        </p:spPr>
      </p:pic>
      <p:sp>
        <p:nvSpPr>
          <p:cNvPr id="2973" name="Google Shape;2973;p181"/>
          <p:cNvSpPr txBox="1"/>
          <p:nvPr/>
        </p:nvSpPr>
        <p:spPr>
          <a:xfrm>
            <a:off x="3418750" y="437350"/>
            <a:ext cx="4925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dk1"/>
              </a:solidFill>
            </a:endParaRPr>
          </a:p>
        </p:txBody>
      </p:sp>
      <p:sp>
        <p:nvSpPr>
          <p:cNvPr id="2974" name="Google Shape;2974;p181"/>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81"/>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pic>
        <p:nvPicPr>
          <p:cNvPr id="2976" name="Google Shape;2976;p181"/>
          <p:cNvPicPr preferRelativeResize="0"/>
          <p:nvPr/>
        </p:nvPicPr>
        <p:blipFill>
          <a:blip r:embed="rId4">
            <a:alphaModFix/>
          </a:blip>
          <a:stretch>
            <a:fillRect/>
          </a:stretch>
        </p:blipFill>
        <p:spPr>
          <a:xfrm>
            <a:off x="2536325" y="3583100"/>
            <a:ext cx="4629900" cy="1113275"/>
          </a:xfrm>
          <a:prstGeom prst="rect">
            <a:avLst/>
          </a:prstGeom>
          <a:noFill/>
          <a:ln>
            <a:noFill/>
          </a:ln>
        </p:spPr>
      </p:pic>
      <p:sp>
        <p:nvSpPr>
          <p:cNvPr id="2977" name="Google Shape;2977;p181"/>
          <p:cNvSpPr txBox="1"/>
          <p:nvPr/>
        </p:nvSpPr>
        <p:spPr>
          <a:xfrm>
            <a:off x="363525" y="2671850"/>
            <a:ext cx="198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grpSp>
        <p:nvGrpSpPr>
          <p:cNvPr id="2978" name="Google Shape;2978;p181"/>
          <p:cNvGrpSpPr/>
          <p:nvPr/>
        </p:nvGrpSpPr>
        <p:grpSpPr>
          <a:xfrm>
            <a:off x="4707475" y="3775388"/>
            <a:ext cx="2872800" cy="523200"/>
            <a:chOff x="4707475" y="3775388"/>
            <a:chExt cx="2872800" cy="523200"/>
          </a:xfrm>
        </p:grpSpPr>
        <p:sp>
          <p:nvSpPr>
            <p:cNvPr id="2979" name="Google Shape;2979;p181"/>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980" name="Google Shape;2980;p181"/>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sp>
        <p:nvSpPr>
          <p:cNvPr id="2981" name="Google Shape;2981;p181"/>
          <p:cNvSpPr txBox="1"/>
          <p:nvPr/>
        </p:nvSpPr>
        <p:spPr>
          <a:xfrm>
            <a:off x="542050" y="388125"/>
            <a:ext cx="2162400" cy="369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No single FDA-approved medication for mania achieves a large effect size,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despite mania not being susceptible to placebo effect.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Conclusion:</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For mania, it takes combination treatment.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I use:</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Mood stabilizer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Antipsychotic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Benzodiazepine +</a:t>
            </a:r>
            <a:endParaRPr sz="1200">
              <a:solidFill>
                <a:schemeClr val="dk1"/>
              </a:solidFill>
            </a:endParaRPr>
          </a:p>
          <a:p>
            <a:pPr marL="457200" lvl="0" indent="-304800" algn="l" rtl="0">
              <a:spcBef>
                <a:spcPts val="0"/>
              </a:spcBef>
              <a:spcAft>
                <a:spcPts val="0"/>
              </a:spcAft>
              <a:buClr>
                <a:schemeClr val="dk1"/>
              </a:buClr>
              <a:buSzPts val="1200"/>
              <a:buChar char="●"/>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
        <p:nvSpPr>
          <p:cNvPr id="2982" name="Google Shape;2982;p181"/>
          <p:cNvSpPr txBox="1"/>
          <p:nvPr/>
        </p:nvSpPr>
        <p:spPr>
          <a:xfrm>
            <a:off x="6181450" y="858700"/>
            <a:ext cx="216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 large effect size</a:t>
            </a:r>
            <a:endParaRPr sz="1200">
              <a:solidFill>
                <a:schemeClr val="dk1"/>
              </a:solidFill>
            </a:endParaRP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Shape 2986"/>
        <p:cNvGrpSpPr/>
        <p:nvPr/>
      </p:nvGrpSpPr>
      <p:grpSpPr>
        <a:xfrm>
          <a:off x="0" y="0"/>
          <a:ext cx="0" cy="0"/>
          <a:chOff x="0" y="0"/>
          <a:chExt cx="0" cy="0"/>
        </a:xfrm>
      </p:grpSpPr>
      <p:pic>
        <p:nvPicPr>
          <p:cNvPr id="2987" name="Google Shape;2987;p182"/>
          <p:cNvPicPr preferRelativeResize="0"/>
          <p:nvPr/>
        </p:nvPicPr>
        <p:blipFill>
          <a:blip r:embed="rId3">
            <a:alphaModFix/>
          </a:blip>
          <a:stretch>
            <a:fillRect/>
          </a:stretch>
        </p:blipFill>
        <p:spPr>
          <a:xfrm>
            <a:off x="2391505" y="924246"/>
            <a:ext cx="6400799" cy="3657599"/>
          </a:xfrm>
          <a:prstGeom prst="rect">
            <a:avLst/>
          </a:prstGeom>
          <a:noFill/>
          <a:ln>
            <a:noFill/>
          </a:ln>
        </p:spPr>
      </p:pic>
      <p:sp>
        <p:nvSpPr>
          <p:cNvPr id="2988" name="Google Shape;2988;p182"/>
          <p:cNvSpPr txBox="1"/>
          <p:nvPr/>
        </p:nvSpPr>
        <p:spPr>
          <a:xfrm>
            <a:off x="3418750" y="437350"/>
            <a:ext cx="4925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dk1"/>
              </a:solidFill>
            </a:endParaRPr>
          </a:p>
        </p:txBody>
      </p:sp>
      <p:sp>
        <p:nvSpPr>
          <p:cNvPr id="2989" name="Google Shape;2989;p182"/>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82"/>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None/>
            </a:pPr>
            <a:r>
              <a:rPr lang="en" sz="900">
                <a:solidFill>
                  <a:schemeClr val="lt1"/>
                </a:solidFill>
              </a:rPr>
              <a:t>Yildiz A, et al. Efficacy of antimanic treatments: meta-analysis of randomized, controlled trials. Neuropsychopharmacology. 2011;36(2):375-389.</a:t>
            </a:r>
            <a:r>
              <a:rPr lang="en" sz="900" b="0" i="0" u="none" strike="noStrike" cap="none">
                <a:solidFill>
                  <a:schemeClr val="lt1"/>
                </a:solidFill>
                <a:latin typeface="Arial"/>
                <a:ea typeface="Arial"/>
                <a:cs typeface="Arial"/>
                <a:sym typeface="Arial"/>
              </a:rPr>
              <a:t> </a:t>
            </a:r>
            <a:endParaRPr sz="900">
              <a:solidFill>
                <a:schemeClr val="lt1"/>
              </a:solidFil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900">
                <a:solidFill>
                  <a:schemeClr val="lt1"/>
                </a:solidFill>
              </a:rPr>
              <a:t>1335</a:t>
            </a:r>
            <a:endParaRPr sz="900" b="0" i="0" u="none" strike="noStrike" cap="none">
              <a:solidFill>
                <a:schemeClr val="lt1"/>
              </a:solidFill>
              <a:latin typeface="Arial"/>
              <a:ea typeface="Arial"/>
              <a:cs typeface="Arial"/>
              <a:sym typeface="Arial"/>
            </a:endParaRPr>
          </a:p>
        </p:txBody>
      </p:sp>
      <p:pic>
        <p:nvPicPr>
          <p:cNvPr id="2991" name="Google Shape;2991;p182"/>
          <p:cNvPicPr preferRelativeResize="0"/>
          <p:nvPr/>
        </p:nvPicPr>
        <p:blipFill>
          <a:blip r:embed="rId4">
            <a:alphaModFix/>
          </a:blip>
          <a:stretch>
            <a:fillRect/>
          </a:stretch>
        </p:blipFill>
        <p:spPr>
          <a:xfrm>
            <a:off x="2536325" y="3583100"/>
            <a:ext cx="4629900" cy="1113275"/>
          </a:xfrm>
          <a:prstGeom prst="rect">
            <a:avLst/>
          </a:prstGeom>
          <a:noFill/>
          <a:ln>
            <a:noFill/>
          </a:ln>
        </p:spPr>
      </p:pic>
      <p:sp>
        <p:nvSpPr>
          <p:cNvPr id="2992" name="Google Shape;2992;p182"/>
          <p:cNvSpPr txBox="1"/>
          <p:nvPr/>
        </p:nvSpPr>
        <p:spPr>
          <a:xfrm>
            <a:off x="363525" y="2671850"/>
            <a:ext cx="198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grpSp>
        <p:nvGrpSpPr>
          <p:cNvPr id="2993" name="Google Shape;2993;p182"/>
          <p:cNvGrpSpPr/>
          <p:nvPr/>
        </p:nvGrpSpPr>
        <p:grpSpPr>
          <a:xfrm>
            <a:off x="4707475" y="3775388"/>
            <a:ext cx="2872800" cy="523200"/>
            <a:chOff x="4707475" y="3775388"/>
            <a:chExt cx="2872800" cy="523200"/>
          </a:xfrm>
        </p:grpSpPr>
        <p:sp>
          <p:nvSpPr>
            <p:cNvPr id="2994" name="Google Shape;2994;p182"/>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2995" name="Google Shape;2995;p182"/>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sp>
        <p:nvSpPr>
          <p:cNvPr id="2996" name="Google Shape;2996;p182"/>
          <p:cNvSpPr txBox="1"/>
          <p:nvPr/>
        </p:nvSpPr>
        <p:spPr>
          <a:xfrm>
            <a:off x="542050" y="388125"/>
            <a:ext cx="21624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No single FDA-approved medication for mania achieves a large effect size,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despite mania not being susceptible to placebo effect.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Conclusion:</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For mania, it takes combination treatment.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I use:</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Mood stabilizer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Antipsychotic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Benzodiazepine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Blue light-blocking glasses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
        <p:nvSpPr>
          <p:cNvPr id="2997" name="Google Shape;2997;p182"/>
          <p:cNvSpPr txBox="1"/>
          <p:nvPr/>
        </p:nvSpPr>
        <p:spPr>
          <a:xfrm>
            <a:off x="6181450" y="858700"/>
            <a:ext cx="216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 large effect size</a:t>
            </a:r>
            <a:endParaRPr sz="1200">
              <a:solidFill>
                <a:schemeClr val="dk1"/>
              </a:solidFill>
            </a:endParaRP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Shape 3001"/>
        <p:cNvGrpSpPr/>
        <p:nvPr/>
      </p:nvGrpSpPr>
      <p:grpSpPr>
        <a:xfrm>
          <a:off x="0" y="0"/>
          <a:ext cx="0" cy="0"/>
          <a:chOff x="0" y="0"/>
          <a:chExt cx="0" cy="0"/>
        </a:xfrm>
      </p:grpSpPr>
      <p:sp>
        <p:nvSpPr>
          <p:cNvPr id="3002" name="Google Shape;3002;p183"/>
          <p:cNvSpPr txBox="1"/>
          <p:nvPr/>
        </p:nvSpPr>
        <p:spPr>
          <a:xfrm>
            <a:off x="3807300" y="430575"/>
            <a:ext cx="5076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Antimanic effect of</a:t>
            </a:r>
            <a:r>
              <a:rPr lang="en" b="1">
                <a:solidFill>
                  <a:schemeClr val="dk1"/>
                </a:solidFill>
              </a:rPr>
              <a:t> Blue-blocking glasses 6pm - 8am  </a:t>
            </a:r>
            <a:r>
              <a:rPr lang="en">
                <a:solidFill>
                  <a:schemeClr val="dk1"/>
                </a:solidFill>
              </a:rPr>
              <a:t>(N=23)</a:t>
            </a:r>
            <a:endParaRPr>
              <a:solidFill>
                <a:schemeClr val="dk1"/>
              </a:solidFill>
            </a:endParaRPr>
          </a:p>
        </p:txBody>
      </p:sp>
      <p:pic>
        <p:nvPicPr>
          <p:cNvPr id="3003" name="Google Shape;3003;p183"/>
          <p:cNvPicPr preferRelativeResize="0"/>
          <p:nvPr/>
        </p:nvPicPr>
        <p:blipFill>
          <a:blip r:embed="rId3">
            <a:alphaModFix/>
          </a:blip>
          <a:stretch>
            <a:fillRect/>
          </a:stretch>
        </p:blipFill>
        <p:spPr>
          <a:xfrm>
            <a:off x="2405845" y="930778"/>
            <a:ext cx="6400800" cy="3657601"/>
          </a:xfrm>
          <a:prstGeom prst="rect">
            <a:avLst/>
          </a:prstGeom>
          <a:noFill/>
          <a:ln>
            <a:noFill/>
          </a:ln>
        </p:spPr>
      </p:pic>
      <p:sp>
        <p:nvSpPr>
          <p:cNvPr id="3004" name="Google Shape;3004;p183"/>
          <p:cNvSpPr/>
          <p:nvPr/>
        </p:nvSpPr>
        <p:spPr>
          <a:xfrm>
            <a:off x="0" y="4688375"/>
            <a:ext cx="9144000" cy="455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83"/>
          <p:cNvSpPr txBox="1"/>
          <p:nvPr/>
        </p:nvSpPr>
        <p:spPr>
          <a:xfrm>
            <a:off x="740300" y="4632514"/>
            <a:ext cx="7587600" cy="5295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SzPts val="1100"/>
              <a:buNone/>
            </a:pPr>
            <a:r>
              <a:rPr lang="en" sz="800">
                <a:solidFill>
                  <a:schemeClr val="lt1"/>
                </a:solidFill>
              </a:rPr>
              <a:t>Henriksen et al. Blue-blocking glasses as additive treatment for mania: a randomized placebo-controlled trial. Bipolar Disord. 2016</a:t>
            </a:r>
            <a:endParaRPr sz="800">
              <a:solidFill>
                <a:schemeClr val="lt1"/>
              </a:solidFill>
            </a:endParaRPr>
          </a:p>
          <a:p>
            <a:pPr marL="0" marR="0" lvl="0" indent="0" algn="just" rtl="0">
              <a:lnSpc>
                <a:spcPct val="105000"/>
              </a:lnSpc>
              <a:spcBef>
                <a:spcPts val="0"/>
              </a:spcBef>
              <a:spcAft>
                <a:spcPts val="0"/>
              </a:spcAft>
              <a:buNone/>
            </a:pPr>
            <a:r>
              <a:rPr lang="en" sz="800">
                <a:solidFill>
                  <a:schemeClr val="lt1"/>
                </a:solidFill>
              </a:rPr>
              <a:t>Yildiz A, et al. Efficacy of antimanic treatments: meta-analysis of randomized, controlled trials. Neuropsychopharmacology. 2011;36(2):375-389.</a:t>
            </a:r>
            <a:r>
              <a:rPr lang="en" sz="800" b="0" i="0" u="none" strike="noStrike" cap="none">
                <a:solidFill>
                  <a:schemeClr val="lt1"/>
                </a:solidFill>
                <a:latin typeface="Arial"/>
                <a:ea typeface="Arial"/>
                <a:cs typeface="Arial"/>
                <a:sym typeface="Arial"/>
              </a:rPr>
              <a:t> </a:t>
            </a:r>
            <a:endParaRPr sz="8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800">
                <a:solidFill>
                  <a:schemeClr val="lt1"/>
                </a:solidFill>
              </a:rPr>
              <a:t>Graphing tool at https://rpsychologist.com/cohend/</a:t>
            </a:r>
            <a:endParaRPr sz="800">
              <a:solidFill>
                <a:schemeClr val="lt1"/>
              </a:solidFill>
            </a:endParaRPr>
          </a:p>
        </p:txBody>
      </p:sp>
      <p:grpSp>
        <p:nvGrpSpPr>
          <p:cNvPr id="3006" name="Google Shape;3006;p183"/>
          <p:cNvGrpSpPr/>
          <p:nvPr/>
        </p:nvGrpSpPr>
        <p:grpSpPr>
          <a:xfrm>
            <a:off x="202255" y="655777"/>
            <a:ext cx="2723572" cy="1505017"/>
            <a:chOff x="-641925" y="1089675"/>
            <a:chExt cx="3076788" cy="1700200"/>
          </a:xfrm>
        </p:grpSpPr>
        <p:pic>
          <p:nvPicPr>
            <p:cNvPr id="3007" name="Google Shape;3007;p183"/>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3008" name="Google Shape;3008;p183"/>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3009" name="Google Shape;3009;p183"/>
            <p:cNvPicPr preferRelativeResize="0"/>
            <p:nvPr/>
          </p:nvPicPr>
          <p:blipFill rotWithShape="1">
            <a:blip r:embed="rId4">
              <a:alphaModFix/>
            </a:blip>
            <a:srcRect l="61575"/>
            <a:stretch/>
          </p:blipFill>
          <p:spPr>
            <a:xfrm>
              <a:off x="1052513" y="1089687"/>
              <a:ext cx="1382350" cy="1700175"/>
            </a:xfrm>
            <a:prstGeom prst="rect">
              <a:avLst/>
            </a:prstGeom>
            <a:noFill/>
            <a:ln>
              <a:noFill/>
            </a:ln>
          </p:spPr>
        </p:pic>
      </p:grpSp>
      <p:pic>
        <p:nvPicPr>
          <p:cNvPr id="3010" name="Google Shape;3010;p183"/>
          <p:cNvPicPr preferRelativeResize="0"/>
          <p:nvPr/>
        </p:nvPicPr>
        <p:blipFill>
          <a:blip r:embed="rId5">
            <a:alphaModFix/>
          </a:blip>
          <a:stretch>
            <a:fillRect/>
          </a:stretch>
        </p:blipFill>
        <p:spPr>
          <a:xfrm>
            <a:off x="2536325" y="3583100"/>
            <a:ext cx="4629900" cy="1005275"/>
          </a:xfrm>
          <a:prstGeom prst="rect">
            <a:avLst/>
          </a:prstGeom>
          <a:noFill/>
          <a:ln>
            <a:noFill/>
          </a:ln>
        </p:spPr>
      </p:pic>
      <p:sp>
        <p:nvSpPr>
          <p:cNvPr id="3011" name="Google Shape;3011;p183"/>
          <p:cNvSpPr txBox="1"/>
          <p:nvPr/>
        </p:nvSpPr>
        <p:spPr>
          <a:xfrm>
            <a:off x="346725" y="2191341"/>
            <a:ext cx="4925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Way beyond large  1.86</a:t>
            </a:r>
            <a:endParaRPr sz="1000">
              <a:solidFill>
                <a:schemeClr val="dk1"/>
              </a:solidFill>
            </a:endParaRPr>
          </a:p>
        </p:txBody>
      </p:sp>
      <p:sp>
        <p:nvSpPr>
          <p:cNvPr id="3012" name="Google Shape;3012;p183"/>
          <p:cNvSpPr txBox="1"/>
          <p:nvPr/>
        </p:nvSpPr>
        <p:spPr>
          <a:xfrm>
            <a:off x="346725" y="1888761"/>
            <a:ext cx="4925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Beyond large</a:t>
            </a:r>
            <a:endParaRPr sz="1000">
              <a:solidFill>
                <a:schemeClr val="dk1"/>
              </a:solidFill>
            </a:endParaRPr>
          </a:p>
        </p:txBody>
      </p:sp>
      <p:sp>
        <p:nvSpPr>
          <p:cNvPr id="3013" name="Google Shape;3013;p183"/>
          <p:cNvSpPr/>
          <p:nvPr/>
        </p:nvSpPr>
        <p:spPr>
          <a:xfrm>
            <a:off x="355413" y="2182647"/>
            <a:ext cx="1620000" cy="338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83"/>
          <p:cNvSpPr/>
          <p:nvPr/>
        </p:nvSpPr>
        <p:spPr>
          <a:xfrm>
            <a:off x="7412500" y="3583100"/>
            <a:ext cx="1336500" cy="9630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5" name="Google Shape;3015;p183"/>
          <p:cNvGrpSpPr/>
          <p:nvPr/>
        </p:nvGrpSpPr>
        <p:grpSpPr>
          <a:xfrm>
            <a:off x="4707475" y="3775388"/>
            <a:ext cx="2872800" cy="523200"/>
            <a:chOff x="4707475" y="3775388"/>
            <a:chExt cx="2872800" cy="523200"/>
          </a:xfrm>
        </p:grpSpPr>
        <p:sp>
          <p:nvSpPr>
            <p:cNvPr id="3016" name="Google Shape;3016;p183"/>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3017" name="Google Shape;3017;p183"/>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pic>
        <p:nvPicPr>
          <p:cNvPr id="3018" name="Google Shape;3018;p183"/>
          <p:cNvPicPr preferRelativeResize="0"/>
          <p:nvPr/>
        </p:nvPicPr>
        <p:blipFill>
          <a:blip r:embed="rId6">
            <a:alphaModFix/>
          </a:blip>
          <a:stretch>
            <a:fillRect/>
          </a:stretch>
        </p:blipFill>
        <p:spPr>
          <a:xfrm>
            <a:off x="6451450" y="1815888"/>
            <a:ext cx="1191450" cy="484425"/>
          </a:xfrm>
          <a:prstGeom prst="rect">
            <a:avLst/>
          </a:prstGeom>
          <a:noFill/>
          <a:ln>
            <a:noFill/>
          </a:ln>
        </p:spPr>
      </p:pic>
      <p:pic>
        <p:nvPicPr>
          <p:cNvPr id="3019" name="Google Shape;3019;p183"/>
          <p:cNvPicPr preferRelativeResize="0"/>
          <p:nvPr/>
        </p:nvPicPr>
        <p:blipFill>
          <a:blip r:embed="rId7">
            <a:alphaModFix/>
          </a:blip>
          <a:stretch>
            <a:fillRect/>
          </a:stretch>
        </p:blipFill>
        <p:spPr>
          <a:xfrm>
            <a:off x="4660600" y="1815888"/>
            <a:ext cx="1191450" cy="484425"/>
          </a:xfrm>
          <a:prstGeom prst="rect">
            <a:avLst/>
          </a:prstGeom>
          <a:noFill/>
          <a:ln>
            <a:noFill/>
          </a:ln>
        </p:spPr>
      </p:pic>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Shape 3023"/>
        <p:cNvGrpSpPr/>
        <p:nvPr/>
      </p:nvGrpSpPr>
      <p:grpSpPr>
        <a:xfrm>
          <a:off x="0" y="0"/>
          <a:ext cx="0" cy="0"/>
          <a:chOff x="0" y="0"/>
          <a:chExt cx="0" cy="0"/>
        </a:xfrm>
      </p:grpSpPr>
      <p:sp>
        <p:nvSpPr>
          <p:cNvPr id="3024" name="Google Shape;3024;p184"/>
          <p:cNvSpPr/>
          <p:nvPr/>
        </p:nvSpPr>
        <p:spPr>
          <a:xfrm>
            <a:off x="0" y="0"/>
            <a:ext cx="9144000" cy="4374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84"/>
          <p:cNvSpPr txBox="1"/>
          <p:nvPr/>
        </p:nvSpPr>
        <p:spPr>
          <a:xfrm>
            <a:off x="792576" y="-31225"/>
            <a:ext cx="7099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rPr>
              <a:t>Blocking blue light to treat mania</a:t>
            </a:r>
            <a:endParaRPr sz="2000">
              <a:solidFill>
                <a:schemeClr val="lt1"/>
              </a:solidFill>
            </a:endParaRPr>
          </a:p>
          <a:p>
            <a:pPr marL="0" lvl="0" indent="0" algn="l" rtl="0">
              <a:spcBef>
                <a:spcPts val="0"/>
              </a:spcBef>
              <a:spcAft>
                <a:spcPts val="0"/>
              </a:spcAft>
              <a:buNone/>
            </a:pPr>
            <a:endParaRPr sz="2000">
              <a:solidFill>
                <a:schemeClr val="lt1"/>
              </a:solidFill>
            </a:endParaRPr>
          </a:p>
        </p:txBody>
      </p:sp>
      <p:grpSp>
        <p:nvGrpSpPr>
          <p:cNvPr id="3026" name="Google Shape;3026;p184"/>
          <p:cNvGrpSpPr/>
          <p:nvPr/>
        </p:nvGrpSpPr>
        <p:grpSpPr>
          <a:xfrm>
            <a:off x="854875" y="474600"/>
            <a:ext cx="7110450" cy="2334849"/>
            <a:chOff x="1411625" y="2171425"/>
            <a:chExt cx="7110450" cy="2334849"/>
          </a:xfrm>
        </p:grpSpPr>
        <p:grpSp>
          <p:nvGrpSpPr>
            <p:cNvPr id="3027" name="Google Shape;3027;p184"/>
            <p:cNvGrpSpPr/>
            <p:nvPr/>
          </p:nvGrpSpPr>
          <p:grpSpPr>
            <a:xfrm>
              <a:off x="1411625" y="2171425"/>
              <a:ext cx="7110450" cy="2334849"/>
              <a:chOff x="874725" y="1077775"/>
              <a:chExt cx="7110450" cy="2334849"/>
            </a:xfrm>
          </p:grpSpPr>
          <p:grpSp>
            <p:nvGrpSpPr>
              <p:cNvPr id="3028" name="Google Shape;3028;p184"/>
              <p:cNvGrpSpPr/>
              <p:nvPr/>
            </p:nvGrpSpPr>
            <p:grpSpPr>
              <a:xfrm>
                <a:off x="874725" y="1077775"/>
                <a:ext cx="6350876" cy="2334849"/>
                <a:chOff x="874725" y="1077775"/>
                <a:chExt cx="6350876" cy="2334849"/>
              </a:xfrm>
            </p:grpSpPr>
            <p:pic>
              <p:nvPicPr>
                <p:cNvPr id="3029" name="Google Shape;3029;p184" descr="Fig. 3"/>
                <p:cNvPicPr preferRelativeResize="0"/>
                <p:nvPr/>
              </p:nvPicPr>
              <p:blipFill rotWithShape="1">
                <a:blip r:embed="rId3">
                  <a:alphaModFix/>
                </a:blip>
                <a:srcRect l="14229" b="52439"/>
                <a:stretch/>
              </p:blipFill>
              <p:spPr>
                <a:xfrm>
                  <a:off x="874725" y="1077775"/>
                  <a:ext cx="6350876" cy="2334849"/>
                </a:xfrm>
                <a:prstGeom prst="rect">
                  <a:avLst/>
                </a:prstGeom>
                <a:noFill/>
                <a:ln>
                  <a:noFill/>
                </a:ln>
              </p:spPr>
            </p:pic>
            <p:pic>
              <p:nvPicPr>
                <p:cNvPr id="3030" name="Google Shape;3030;p184" descr="Fig. 3"/>
                <p:cNvPicPr preferRelativeResize="0"/>
                <p:nvPr/>
              </p:nvPicPr>
              <p:blipFill rotWithShape="1">
                <a:blip r:embed="rId3">
                  <a:alphaModFix/>
                </a:blip>
                <a:srcRect l="82354" t="32827" b="52439"/>
                <a:stretch/>
              </p:blipFill>
              <p:spPr>
                <a:xfrm>
                  <a:off x="6157000" y="1170450"/>
                  <a:ext cx="1068599" cy="552901"/>
                </a:xfrm>
                <a:prstGeom prst="rect">
                  <a:avLst/>
                </a:prstGeom>
                <a:noFill/>
                <a:ln>
                  <a:noFill/>
                </a:ln>
              </p:spPr>
            </p:pic>
          </p:grpSp>
          <p:sp>
            <p:nvSpPr>
              <p:cNvPr id="3031" name="Google Shape;3031;p184"/>
              <p:cNvSpPr txBox="1"/>
              <p:nvPr/>
            </p:nvSpPr>
            <p:spPr>
              <a:xfrm>
                <a:off x="5320575" y="1077775"/>
                <a:ext cx="2664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Melanopsin cells</a:t>
                </a:r>
                <a:endParaRPr sz="1500">
                  <a:solidFill>
                    <a:schemeClr val="dk1"/>
                  </a:solidFill>
                </a:endParaRPr>
              </a:p>
              <a:p>
                <a:pPr marL="0" lvl="0" indent="0" algn="l" rtl="0">
                  <a:spcBef>
                    <a:spcPts val="0"/>
                  </a:spcBef>
                  <a:spcAft>
                    <a:spcPts val="0"/>
                  </a:spcAft>
                  <a:buNone/>
                </a:pPr>
                <a:endParaRPr sz="1500">
                  <a:solidFill>
                    <a:schemeClr val="dk1"/>
                  </a:solidFill>
                </a:endParaRPr>
              </a:p>
            </p:txBody>
          </p:sp>
          <p:pic>
            <p:nvPicPr>
              <p:cNvPr id="3032" name="Google Shape;3032;p184"/>
              <p:cNvPicPr preferRelativeResize="0"/>
              <p:nvPr/>
            </p:nvPicPr>
            <p:blipFill>
              <a:blip r:embed="rId4">
                <a:alphaModFix/>
              </a:blip>
              <a:stretch>
                <a:fillRect/>
              </a:stretch>
            </p:blipFill>
            <p:spPr>
              <a:xfrm>
                <a:off x="6167025" y="1367700"/>
                <a:ext cx="454710" cy="302250"/>
              </a:xfrm>
              <a:prstGeom prst="rect">
                <a:avLst/>
              </a:prstGeom>
              <a:noFill/>
              <a:ln>
                <a:noFill/>
              </a:ln>
            </p:spPr>
          </p:pic>
        </p:grpSp>
        <p:pic>
          <p:nvPicPr>
            <p:cNvPr id="3033" name="Google Shape;3033;p184"/>
            <p:cNvPicPr preferRelativeResize="0"/>
            <p:nvPr/>
          </p:nvPicPr>
          <p:blipFill>
            <a:blip r:embed="rId4">
              <a:alphaModFix/>
            </a:blip>
            <a:stretch>
              <a:fillRect/>
            </a:stretch>
          </p:blipFill>
          <p:spPr>
            <a:xfrm>
              <a:off x="4371062" y="2513075"/>
              <a:ext cx="338950" cy="225300"/>
            </a:xfrm>
            <a:prstGeom prst="rect">
              <a:avLst/>
            </a:prstGeom>
            <a:noFill/>
            <a:ln>
              <a:noFill/>
            </a:ln>
          </p:spPr>
        </p:pic>
      </p:gr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Shape 3037"/>
        <p:cNvGrpSpPr/>
        <p:nvPr/>
      </p:nvGrpSpPr>
      <p:grpSpPr>
        <a:xfrm>
          <a:off x="0" y="0"/>
          <a:ext cx="0" cy="0"/>
          <a:chOff x="0" y="0"/>
          <a:chExt cx="0" cy="0"/>
        </a:xfrm>
      </p:grpSpPr>
      <p:sp>
        <p:nvSpPr>
          <p:cNvPr id="3038" name="Google Shape;3038;p185"/>
          <p:cNvSpPr/>
          <p:nvPr/>
        </p:nvSpPr>
        <p:spPr>
          <a:xfrm>
            <a:off x="0" y="0"/>
            <a:ext cx="9144000" cy="4374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85"/>
          <p:cNvSpPr txBox="1"/>
          <p:nvPr/>
        </p:nvSpPr>
        <p:spPr>
          <a:xfrm>
            <a:off x="792576" y="-31225"/>
            <a:ext cx="7099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rPr>
              <a:t>Blocking blue light to treat mania</a:t>
            </a:r>
            <a:endParaRPr sz="2000">
              <a:solidFill>
                <a:schemeClr val="lt1"/>
              </a:solidFill>
            </a:endParaRPr>
          </a:p>
          <a:p>
            <a:pPr marL="0" lvl="0" indent="0" algn="l" rtl="0">
              <a:spcBef>
                <a:spcPts val="0"/>
              </a:spcBef>
              <a:spcAft>
                <a:spcPts val="0"/>
              </a:spcAft>
              <a:buNone/>
            </a:pPr>
            <a:endParaRPr sz="2000">
              <a:solidFill>
                <a:schemeClr val="lt1"/>
              </a:solidFill>
            </a:endParaRPr>
          </a:p>
        </p:txBody>
      </p:sp>
      <p:grpSp>
        <p:nvGrpSpPr>
          <p:cNvPr id="3040" name="Google Shape;3040;p185"/>
          <p:cNvGrpSpPr/>
          <p:nvPr/>
        </p:nvGrpSpPr>
        <p:grpSpPr>
          <a:xfrm>
            <a:off x="854875" y="474600"/>
            <a:ext cx="7110450" cy="2334849"/>
            <a:chOff x="1411625" y="2171425"/>
            <a:chExt cx="7110450" cy="2334849"/>
          </a:xfrm>
        </p:grpSpPr>
        <p:grpSp>
          <p:nvGrpSpPr>
            <p:cNvPr id="3041" name="Google Shape;3041;p185"/>
            <p:cNvGrpSpPr/>
            <p:nvPr/>
          </p:nvGrpSpPr>
          <p:grpSpPr>
            <a:xfrm>
              <a:off x="1411625" y="2171425"/>
              <a:ext cx="7110450" cy="2334849"/>
              <a:chOff x="874725" y="1077775"/>
              <a:chExt cx="7110450" cy="2334849"/>
            </a:xfrm>
          </p:grpSpPr>
          <p:grpSp>
            <p:nvGrpSpPr>
              <p:cNvPr id="3042" name="Google Shape;3042;p185"/>
              <p:cNvGrpSpPr/>
              <p:nvPr/>
            </p:nvGrpSpPr>
            <p:grpSpPr>
              <a:xfrm>
                <a:off x="874725" y="1077775"/>
                <a:ext cx="6350876" cy="2334849"/>
                <a:chOff x="874725" y="1077775"/>
                <a:chExt cx="6350876" cy="2334849"/>
              </a:xfrm>
            </p:grpSpPr>
            <p:pic>
              <p:nvPicPr>
                <p:cNvPr id="3043" name="Google Shape;3043;p185" descr="Fig. 3"/>
                <p:cNvPicPr preferRelativeResize="0"/>
                <p:nvPr/>
              </p:nvPicPr>
              <p:blipFill rotWithShape="1">
                <a:blip r:embed="rId3">
                  <a:alphaModFix/>
                </a:blip>
                <a:srcRect l="14229" b="52439"/>
                <a:stretch/>
              </p:blipFill>
              <p:spPr>
                <a:xfrm>
                  <a:off x="874725" y="1077775"/>
                  <a:ext cx="6350876" cy="2334849"/>
                </a:xfrm>
                <a:prstGeom prst="rect">
                  <a:avLst/>
                </a:prstGeom>
                <a:noFill/>
                <a:ln>
                  <a:noFill/>
                </a:ln>
              </p:spPr>
            </p:pic>
            <p:pic>
              <p:nvPicPr>
                <p:cNvPr id="3044" name="Google Shape;3044;p185" descr="Fig. 3"/>
                <p:cNvPicPr preferRelativeResize="0"/>
                <p:nvPr/>
              </p:nvPicPr>
              <p:blipFill rotWithShape="1">
                <a:blip r:embed="rId3">
                  <a:alphaModFix/>
                </a:blip>
                <a:srcRect l="82354" t="32827" b="52439"/>
                <a:stretch/>
              </p:blipFill>
              <p:spPr>
                <a:xfrm>
                  <a:off x="6157000" y="1170450"/>
                  <a:ext cx="1068599" cy="552901"/>
                </a:xfrm>
                <a:prstGeom prst="rect">
                  <a:avLst/>
                </a:prstGeom>
                <a:noFill/>
                <a:ln>
                  <a:noFill/>
                </a:ln>
              </p:spPr>
            </p:pic>
          </p:grpSp>
          <p:sp>
            <p:nvSpPr>
              <p:cNvPr id="3045" name="Google Shape;3045;p185"/>
              <p:cNvSpPr txBox="1"/>
              <p:nvPr/>
            </p:nvSpPr>
            <p:spPr>
              <a:xfrm>
                <a:off x="5320575" y="1077775"/>
                <a:ext cx="2664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Melanopsin cells</a:t>
                </a:r>
                <a:endParaRPr sz="1500">
                  <a:solidFill>
                    <a:schemeClr val="dk1"/>
                  </a:solidFill>
                </a:endParaRPr>
              </a:p>
              <a:p>
                <a:pPr marL="0" lvl="0" indent="0" algn="l" rtl="0">
                  <a:spcBef>
                    <a:spcPts val="0"/>
                  </a:spcBef>
                  <a:spcAft>
                    <a:spcPts val="0"/>
                  </a:spcAft>
                  <a:buNone/>
                </a:pPr>
                <a:endParaRPr sz="1500">
                  <a:solidFill>
                    <a:schemeClr val="dk1"/>
                  </a:solidFill>
                </a:endParaRPr>
              </a:p>
            </p:txBody>
          </p:sp>
          <p:pic>
            <p:nvPicPr>
              <p:cNvPr id="3046" name="Google Shape;3046;p185"/>
              <p:cNvPicPr preferRelativeResize="0"/>
              <p:nvPr/>
            </p:nvPicPr>
            <p:blipFill>
              <a:blip r:embed="rId4">
                <a:alphaModFix/>
              </a:blip>
              <a:stretch>
                <a:fillRect/>
              </a:stretch>
            </p:blipFill>
            <p:spPr>
              <a:xfrm>
                <a:off x="6167025" y="1367700"/>
                <a:ext cx="454710" cy="302250"/>
              </a:xfrm>
              <a:prstGeom prst="rect">
                <a:avLst/>
              </a:prstGeom>
              <a:noFill/>
              <a:ln>
                <a:noFill/>
              </a:ln>
            </p:spPr>
          </p:pic>
        </p:grpSp>
        <p:pic>
          <p:nvPicPr>
            <p:cNvPr id="3047" name="Google Shape;3047;p185"/>
            <p:cNvPicPr preferRelativeResize="0"/>
            <p:nvPr/>
          </p:nvPicPr>
          <p:blipFill>
            <a:blip r:embed="rId4">
              <a:alphaModFix/>
            </a:blip>
            <a:stretch>
              <a:fillRect/>
            </a:stretch>
          </p:blipFill>
          <p:spPr>
            <a:xfrm>
              <a:off x="4371062" y="2513075"/>
              <a:ext cx="338950" cy="225300"/>
            </a:xfrm>
            <a:prstGeom prst="rect">
              <a:avLst/>
            </a:prstGeom>
            <a:noFill/>
            <a:ln>
              <a:noFill/>
            </a:ln>
          </p:spPr>
        </p:pic>
      </p:grpSp>
      <p:grpSp>
        <p:nvGrpSpPr>
          <p:cNvPr id="3048" name="Google Shape;3048;p185"/>
          <p:cNvGrpSpPr/>
          <p:nvPr/>
        </p:nvGrpSpPr>
        <p:grpSpPr>
          <a:xfrm>
            <a:off x="-5" y="2809453"/>
            <a:ext cx="4913821" cy="2334798"/>
            <a:chOff x="1206075" y="1421925"/>
            <a:chExt cx="7043895" cy="3346900"/>
          </a:xfrm>
        </p:grpSpPr>
        <p:grpSp>
          <p:nvGrpSpPr>
            <p:cNvPr id="3049" name="Google Shape;3049;p185"/>
            <p:cNvGrpSpPr/>
            <p:nvPr/>
          </p:nvGrpSpPr>
          <p:grpSpPr>
            <a:xfrm>
              <a:off x="1206075" y="1421925"/>
              <a:ext cx="7043895" cy="3346900"/>
              <a:chOff x="1206075" y="1421925"/>
              <a:chExt cx="7043895" cy="3346900"/>
            </a:xfrm>
          </p:grpSpPr>
          <p:sp>
            <p:nvSpPr>
              <p:cNvPr id="3050" name="Google Shape;3050;p185"/>
              <p:cNvSpPr txBox="1"/>
              <p:nvPr/>
            </p:nvSpPr>
            <p:spPr>
              <a:xfrm>
                <a:off x="3754170" y="1991335"/>
                <a:ext cx="4495800" cy="97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melanopsin response</a:t>
                </a:r>
                <a:endParaRPr sz="1200">
                  <a:solidFill>
                    <a:schemeClr val="dk1"/>
                  </a:solidFill>
                </a:endParaRPr>
              </a:p>
              <a:p>
                <a:pPr marL="0" lvl="0" indent="0" algn="l" rtl="0">
                  <a:spcBef>
                    <a:spcPts val="0"/>
                  </a:spcBef>
                  <a:spcAft>
                    <a:spcPts val="0"/>
                  </a:spcAft>
                  <a:buNone/>
                </a:pPr>
                <a:endParaRPr sz="2000">
                  <a:solidFill>
                    <a:schemeClr val="dk1"/>
                  </a:solidFill>
                </a:endParaRPr>
              </a:p>
            </p:txBody>
          </p:sp>
          <p:grpSp>
            <p:nvGrpSpPr>
              <p:cNvPr id="3051" name="Google Shape;3051;p185"/>
              <p:cNvGrpSpPr/>
              <p:nvPr/>
            </p:nvGrpSpPr>
            <p:grpSpPr>
              <a:xfrm>
                <a:off x="1206075" y="1718125"/>
                <a:ext cx="6162450" cy="3050700"/>
                <a:chOff x="1143625" y="1923300"/>
                <a:chExt cx="6162450" cy="3050700"/>
              </a:xfrm>
            </p:grpSpPr>
            <p:grpSp>
              <p:nvGrpSpPr>
                <p:cNvPr id="3052" name="Google Shape;3052;p185"/>
                <p:cNvGrpSpPr/>
                <p:nvPr/>
              </p:nvGrpSpPr>
              <p:grpSpPr>
                <a:xfrm>
                  <a:off x="1143625" y="3524175"/>
                  <a:ext cx="6162450" cy="1449825"/>
                  <a:chOff x="979725" y="2283175"/>
                  <a:chExt cx="6162450" cy="1449825"/>
                </a:xfrm>
              </p:grpSpPr>
              <p:pic>
                <p:nvPicPr>
                  <p:cNvPr id="3053" name="Google Shape;3053;p185"/>
                  <p:cNvPicPr preferRelativeResize="0"/>
                  <p:nvPr/>
                </p:nvPicPr>
                <p:blipFill rotWithShape="1">
                  <a:blip r:embed="rId5">
                    <a:alphaModFix/>
                  </a:blip>
                  <a:srcRect t="76898"/>
                  <a:stretch/>
                </p:blipFill>
                <p:spPr>
                  <a:xfrm>
                    <a:off x="979725" y="2878825"/>
                    <a:ext cx="6162450" cy="854175"/>
                  </a:xfrm>
                  <a:prstGeom prst="rect">
                    <a:avLst/>
                  </a:prstGeom>
                  <a:noFill/>
                  <a:ln>
                    <a:noFill/>
                  </a:ln>
                </p:spPr>
              </p:pic>
              <p:pic>
                <p:nvPicPr>
                  <p:cNvPr id="3054" name="Google Shape;3054;p185"/>
                  <p:cNvPicPr preferRelativeResize="0"/>
                  <p:nvPr/>
                </p:nvPicPr>
                <p:blipFill rotWithShape="1">
                  <a:blip r:embed="rId5">
                    <a:alphaModFix/>
                  </a:blip>
                  <a:srcRect t="31515" b="51000"/>
                  <a:stretch/>
                </p:blipFill>
                <p:spPr>
                  <a:xfrm>
                    <a:off x="979725" y="2283175"/>
                    <a:ext cx="6162450" cy="646500"/>
                  </a:xfrm>
                  <a:prstGeom prst="rect">
                    <a:avLst/>
                  </a:prstGeom>
                  <a:noFill/>
                  <a:ln>
                    <a:noFill/>
                  </a:ln>
                </p:spPr>
              </p:pic>
            </p:grpSp>
            <p:pic>
              <p:nvPicPr>
                <p:cNvPr id="3055" name="Google Shape;3055;p185"/>
                <p:cNvPicPr preferRelativeResize="0"/>
                <p:nvPr/>
              </p:nvPicPr>
              <p:blipFill>
                <a:blip r:embed="rId6">
                  <a:alphaModFix amt="13000"/>
                </a:blip>
                <a:stretch>
                  <a:fillRect/>
                </a:stretch>
              </p:blipFill>
              <p:spPr>
                <a:xfrm>
                  <a:off x="1984306" y="1923300"/>
                  <a:ext cx="2019649" cy="2255451"/>
                </a:xfrm>
                <a:prstGeom prst="rect">
                  <a:avLst/>
                </a:prstGeom>
                <a:noFill/>
                <a:ln>
                  <a:noFill/>
                </a:ln>
              </p:spPr>
            </p:pic>
          </p:grpSp>
          <p:cxnSp>
            <p:nvCxnSpPr>
              <p:cNvPr id="3056" name="Google Shape;3056;p185"/>
              <p:cNvCxnSpPr/>
              <p:nvPr/>
            </p:nvCxnSpPr>
            <p:spPr>
              <a:xfrm rot="10800000">
                <a:off x="3004935" y="1421925"/>
                <a:ext cx="0" cy="3207900"/>
              </a:xfrm>
              <a:prstGeom prst="straightConnector1">
                <a:avLst/>
              </a:prstGeom>
              <a:noFill/>
              <a:ln w="9525" cap="flat" cmpd="sng">
                <a:solidFill>
                  <a:srgbClr val="B7B7B7"/>
                </a:solidFill>
                <a:prstDash val="solid"/>
                <a:round/>
                <a:headEnd type="none" w="med" len="med"/>
                <a:tailEnd type="none" w="med" len="med"/>
              </a:ln>
            </p:spPr>
          </p:cxnSp>
          <p:pic>
            <p:nvPicPr>
              <p:cNvPr id="3057" name="Google Shape;3057;p185"/>
              <p:cNvPicPr preferRelativeResize="0"/>
              <p:nvPr/>
            </p:nvPicPr>
            <p:blipFill>
              <a:blip r:embed="rId7">
                <a:alphaModFix/>
              </a:blip>
              <a:stretch>
                <a:fillRect/>
              </a:stretch>
            </p:blipFill>
            <p:spPr>
              <a:xfrm>
                <a:off x="3749379" y="2121914"/>
                <a:ext cx="317015" cy="292590"/>
              </a:xfrm>
              <a:prstGeom prst="rect">
                <a:avLst/>
              </a:prstGeom>
              <a:noFill/>
              <a:ln>
                <a:noFill/>
              </a:ln>
            </p:spPr>
          </p:pic>
        </p:grpSp>
        <p:pic>
          <p:nvPicPr>
            <p:cNvPr id="3058" name="Google Shape;3058;p185"/>
            <p:cNvPicPr preferRelativeResize="0"/>
            <p:nvPr/>
          </p:nvPicPr>
          <p:blipFill>
            <a:blip r:embed="rId8">
              <a:alphaModFix amt="94000"/>
            </a:blip>
            <a:stretch>
              <a:fillRect/>
            </a:stretch>
          </p:blipFill>
          <p:spPr>
            <a:xfrm>
              <a:off x="2733938" y="3456636"/>
              <a:ext cx="541952" cy="360222"/>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pic>
        <p:nvPicPr>
          <p:cNvPr id="1130" name="Google Shape;1130;p95"/>
          <p:cNvPicPr preferRelativeResize="0"/>
          <p:nvPr/>
        </p:nvPicPr>
        <p:blipFill rotWithShape="1">
          <a:blip r:embed="rId3">
            <a:alphaModFix/>
          </a:blip>
          <a:srcRect r="93390" b="89828"/>
          <a:stretch/>
        </p:blipFill>
        <p:spPr>
          <a:xfrm>
            <a:off x="0" y="0"/>
            <a:ext cx="9143999" cy="5143501"/>
          </a:xfrm>
          <a:prstGeom prst="rect">
            <a:avLst/>
          </a:prstGeom>
          <a:noFill/>
          <a:ln>
            <a:noFill/>
          </a:ln>
        </p:spPr>
      </p:pic>
      <p:pic>
        <p:nvPicPr>
          <p:cNvPr id="1131" name="Google Shape;1131;p95"/>
          <p:cNvPicPr preferRelativeResize="0"/>
          <p:nvPr/>
        </p:nvPicPr>
        <p:blipFill rotWithShape="1">
          <a:blip r:embed="rId3">
            <a:alphaModFix/>
          </a:blip>
          <a:srcRect r="5383" b="7612"/>
          <a:stretch/>
        </p:blipFill>
        <p:spPr>
          <a:xfrm>
            <a:off x="1352150" y="152400"/>
            <a:ext cx="6221101" cy="4470449"/>
          </a:xfrm>
          <a:prstGeom prst="rect">
            <a:avLst/>
          </a:prstGeom>
          <a:noFill/>
          <a:ln>
            <a:noFill/>
          </a:ln>
        </p:spPr>
      </p:pic>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Shape 3062"/>
        <p:cNvGrpSpPr/>
        <p:nvPr/>
      </p:nvGrpSpPr>
      <p:grpSpPr>
        <a:xfrm>
          <a:off x="0" y="0"/>
          <a:ext cx="0" cy="0"/>
          <a:chOff x="0" y="0"/>
          <a:chExt cx="0" cy="0"/>
        </a:xfrm>
      </p:grpSpPr>
      <p:sp>
        <p:nvSpPr>
          <p:cNvPr id="3063" name="Google Shape;3063;p186"/>
          <p:cNvSpPr/>
          <p:nvPr/>
        </p:nvSpPr>
        <p:spPr>
          <a:xfrm>
            <a:off x="0" y="0"/>
            <a:ext cx="9144000" cy="4374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86"/>
          <p:cNvSpPr txBox="1"/>
          <p:nvPr/>
        </p:nvSpPr>
        <p:spPr>
          <a:xfrm>
            <a:off x="792576" y="-31225"/>
            <a:ext cx="7099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rPr>
              <a:t>Blocking blue light to treat mania</a:t>
            </a:r>
            <a:endParaRPr sz="2000">
              <a:solidFill>
                <a:schemeClr val="lt1"/>
              </a:solidFill>
            </a:endParaRPr>
          </a:p>
          <a:p>
            <a:pPr marL="0" lvl="0" indent="0" algn="l" rtl="0">
              <a:spcBef>
                <a:spcPts val="0"/>
              </a:spcBef>
              <a:spcAft>
                <a:spcPts val="0"/>
              </a:spcAft>
              <a:buNone/>
            </a:pPr>
            <a:endParaRPr sz="2000">
              <a:solidFill>
                <a:schemeClr val="lt1"/>
              </a:solidFill>
            </a:endParaRPr>
          </a:p>
        </p:txBody>
      </p:sp>
      <p:grpSp>
        <p:nvGrpSpPr>
          <p:cNvPr id="3065" name="Google Shape;3065;p186"/>
          <p:cNvGrpSpPr/>
          <p:nvPr/>
        </p:nvGrpSpPr>
        <p:grpSpPr>
          <a:xfrm>
            <a:off x="854875" y="474600"/>
            <a:ext cx="7110450" cy="2334849"/>
            <a:chOff x="1411625" y="2171425"/>
            <a:chExt cx="7110450" cy="2334849"/>
          </a:xfrm>
        </p:grpSpPr>
        <p:grpSp>
          <p:nvGrpSpPr>
            <p:cNvPr id="3066" name="Google Shape;3066;p186"/>
            <p:cNvGrpSpPr/>
            <p:nvPr/>
          </p:nvGrpSpPr>
          <p:grpSpPr>
            <a:xfrm>
              <a:off x="1411625" y="2171425"/>
              <a:ext cx="7110450" cy="2334849"/>
              <a:chOff x="874725" y="1077775"/>
              <a:chExt cx="7110450" cy="2334849"/>
            </a:xfrm>
          </p:grpSpPr>
          <p:grpSp>
            <p:nvGrpSpPr>
              <p:cNvPr id="3067" name="Google Shape;3067;p186"/>
              <p:cNvGrpSpPr/>
              <p:nvPr/>
            </p:nvGrpSpPr>
            <p:grpSpPr>
              <a:xfrm>
                <a:off x="874725" y="1077775"/>
                <a:ext cx="6350876" cy="2334849"/>
                <a:chOff x="874725" y="1077775"/>
                <a:chExt cx="6350876" cy="2334849"/>
              </a:xfrm>
            </p:grpSpPr>
            <p:pic>
              <p:nvPicPr>
                <p:cNvPr id="3068" name="Google Shape;3068;p186" descr="Fig. 3"/>
                <p:cNvPicPr preferRelativeResize="0"/>
                <p:nvPr/>
              </p:nvPicPr>
              <p:blipFill rotWithShape="1">
                <a:blip r:embed="rId3">
                  <a:alphaModFix/>
                </a:blip>
                <a:srcRect l="14229" b="52439"/>
                <a:stretch/>
              </p:blipFill>
              <p:spPr>
                <a:xfrm>
                  <a:off x="874725" y="1077775"/>
                  <a:ext cx="6350876" cy="2334849"/>
                </a:xfrm>
                <a:prstGeom prst="rect">
                  <a:avLst/>
                </a:prstGeom>
                <a:noFill/>
                <a:ln>
                  <a:noFill/>
                </a:ln>
              </p:spPr>
            </p:pic>
            <p:pic>
              <p:nvPicPr>
                <p:cNvPr id="3069" name="Google Shape;3069;p186" descr="Fig. 3"/>
                <p:cNvPicPr preferRelativeResize="0"/>
                <p:nvPr/>
              </p:nvPicPr>
              <p:blipFill rotWithShape="1">
                <a:blip r:embed="rId3">
                  <a:alphaModFix/>
                </a:blip>
                <a:srcRect l="82354" t="32827" b="52439"/>
                <a:stretch/>
              </p:blipFill>
              <p:spPr>
                <a:xfrm>
                  <a:off x="6157000" y="1170450"/>
                  <a:ext cx="1068599" cy="552901"/>
                </a:xfrm>
                <a:prstGeom prst="rect">
                  <a:avLst/>
                </a:prstGeom>
                <a:noFill/>
                <a:ln>
                  <a:noFill/>
                </a:ln>
              </p:spPr>
            </p:pic>
          </p:grpSp>
          <p:sp>
            <p:nvSpPr>
              <p:cNvPr id="3070" name="Google Shape;3070;p186"/>
              <p:cNvSpPr txBox="1"/>
              <p:nvPr/>
            </p:nvSpPr>
            <p:spPr>
              <a:xfrm>
                <a:off x="5320575" y="1077775"/>
                <a:ext cx="2664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Melanopsin cells</a:t>
                </a:r>
                <a:endParaRPr sz="1500">
                  <a:solidFill>
                    <a:schemeClr val="dk1"/>
                  </a:solidFill>
                </a:endParaRPr>
              </a:p>
              <a:p>
                <a:pPr marL="0" lvl="0" indent="0" algn="l" rtl="0">
                  <a:spcBef>
                    <a:spcPts val="0"/>
                  </a:spcBef>
                  <a:spcAft>
                    <a:spcPts val="0"/>
                  </a:spcAft>
                  <a:buNone/>
                </a:pPr>
                <a:endParaRPr sz="1500">
                  <a:solidFill>
                    <a:schemeClr val="dk1"/>
                  </a:solidFill>
                </a:endParaRPr>
              </a:p>
            </p:txBody>
          </p:sp>
          <p:pic>
            <p:nvPicPr>
              <p:cNvPr id="3071" name="Google Shape;3071;p186"/>
              <p:cNvPicPr preferRelativeResize="0"/>
              <p:nvPr/>
            </p:nvPicPr>
            <p:blipFill>
              <a:blip r:embed="rId4">
                <a:alphaModFix/>
              </a:blip>
              <a:stretch>
                <a:fillRect/>
              </a:stretch>
            </p:blipFill>
            <p:spPr>
              <a:xfrm>
                <a:off x="6167025" y="1367700"/>
                <a:ext cx="454710" cy="302250"/>
              </a:xfrm>
              <a:prstGeom prst="rect">
                <a:avLst/>
              </a:prstGeom>
              <a:noFill/>
              <a:ln>
                <a:noFill/>
              </a:ln>
            </p:spPr>
          </p:pic>
        </p:grpSp>
        <p:pic>
          <p:nvPicPr>
            <p:cNvPr id="3072" name="Google Shape;3072;p186"/>
            <p:cNvPicPr preferRelativeResize="0"/>
            <p:nvPr/>
          </p:nvPicPr>
          <p:blipFill>
            <a:blip r:embed="rId4">
              <a:alphaModFix/>
            </a:blip>
            <a:stretch>
              <a:fillRect/>
            </a:stretch>
          </p:blipFill>
          <p:spPr>
            <a:xfrm>
              <a:off x="4371062" y="2513075"/>
              <a:ext cx="338950" cy="225300"/>
            </a:xfrm>
            <a:prstGeom prst="rect">
              <a:avLst/>
            </a:prstGeom>
            <a:noFill/>
            <a:ln>
              <a:noFill/>
            </a:ln>
          </p:spPr>
        </p:pic>
      </p:grpSp>
      <p:grpSp>
        <p:nvGrpSpPr>
          <p:cNvPr id="3073" name="Google Shape;3073;p186"/>
          <p:cNvGrpSpPr/>
          <p:nvPr/>
        </p:nvGrpSpPr>
        <p:grpSpPr>
          <a:xfrm>
            <a:off x="-5" y="2809453"/>
            <a:ext cx="4913821" cy="2334798"/>
            <a:chOff x="1206075" y="1421925"/>
            <a:chExt cx="7043895" cy="3346900"/>
          </a:xfrm>
        </p:grpSpPr>
        <p:grpSp>
          <p:nvGrpSpPr>
            <p:cNvPr id="3074" name="Google Shape;3074;p186"/>
            <p:cNvGrpSpPr/>
            <p:nvPr/>
          </p:nvGrpSpPr>
          <p:grpSpPr>
            <a:xfrm>
              <a:off x="1206075" y="1421925"/>
              <a:ext cx="7043895" cy="3346900"/>
              <a:chOff x="1206075" y="1421925"/>
              <a:chExt cx="7043895" cy="3346900"/>
            </a:xfrm>
          </p:grpSpPr>
          <p:sp>
            <p:nvSpPr>
              <p:cNvPr id="3075" name="Google Shape;3075;p186"/>
              <p:cNvSpPr txBox="1"/>
              <p:nvPr/>
            </p:nvSpPr>
            <p:spPr>
              <a:xfrm>
                <a:off x="3754170" y="1991335"/>
                <a:ext cx="4495800" cy="97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melanopsin response</a:t>
                </a:r>
                <a:endParaRPr sz="1200">
                  <a:solidFill>
                    <a:schemeClr val="dk1"/>
                  </a:solidFill>
                </a:endParaRPr>
              </a:p>
              <a:p>
                <a:pPr marL="0" lvl="0" indent="0" algn="l" rtl="0">
                  <a:spcBef>
                    <a:spcPts val="0"/>
                  </a:spcBef>
                  <a:spcAft>
                    <a:spcPts val="0"/>
                  </a:spcAft>
                  <a:buNone/>
                </a:pPr>
                <a:endParaRPr sz="2000">
                  <a:solidFill>
                    <a:schemeClr val="dk1"/>
                  </a:solidFill>
                </a:endParaRPr>
              </a:p>
            </p:txBody>
          </p:sp>
          <p:grpSp>
            <p:nvGrpSpPr>
              <p:cNvPr id="3076" name="Google Shape;3076;p186"/>
              <p:cNvGrpSpPr/>
              <p:nvPr/>
            </p:nvGrpSpPr>
            <p:grpSpPr>
              <a:xfrm>
                <a:off x="1206075" y="1718125"/>
                <a:ext cx="6162450" cy="3050700"/>
                <a:chOff x="1143625" y="1923300"/>
                <a:chExt cx="6162450" cy="3050700"/>
              </a:xfrm>
            </p:grpSpPr>
            <p:grpSp>
              <p:nvGrpSpPr>
                <p:cNvPr id="3077" name="Google Shape;3077;p186"/>
                <p:cNvGrpSpPr/>
                <p:nvPr/>
              </p:nvGrpSpPr>
              <p:grpSpPr>
                <a:xfrm>
                  <a:off x="1143625" y="3524175"/>
                  <a:ext cx="6162450" cy="1449825"/>
                  <a:chOff x="979725" y="2283175"/>
                  <a:chExt cx="6162450" cy="1449825"/>
                </a:xfrm>
              </p:grpSpPr>
              <p:pic>
                <p:nvPicPr>
                  <p:cNvPr id="3078" name="Google Shape;3078;p186"/>
                  <p:cNvPicPr preferRelativeResize="0"/>
                  <p:nvPr/>
                </p:nvPicPr>
                <p:blipFill rotWithShape="1">
                  <a:blip r:embed="rId5">
                    <a:alphaModFix/>
                  </a:blip>
                  <a:srcRect t="76898"/>
                  <a:stretch/>
                </p:blipFill>
                <p:spPr>
                  <a:xfrm>
                    <a:off x="979725" y="2878825"/>
                    <a:ext cx="6162450" cy="854175"/>
                  </a:xfrm>
                  <a:prstGeom prst="rect">
                    <a:avLst/>
                  </a:prstGeom>
                  <a:noFill/>
                  <a:ln>
                    <a:noFill/>
                  </a:ln>
                </p:spPr>
              </p:pic>
              <p:pic>
                <p:nvPicPr>
                  <p:cNvPr id="3079" name="Google Shape;3079;p186"/>
                  <p:cNvPicPr preferRelativeResize="0"/>
                  <p:nvPr/>
                </p:nvPicPr>
                <p:blipFill rotWithShape="1">
                  <a:blip r:embed="rId5">
                    <a:alphaModFix/>
                  </a:blip>
                  <a:srcRect t="31515" b="51000"/>
                  <a:stretch/>
                </p:blipFill>
                <p:spPr>
                  <a:xfrm>
                    <a:off x="979725" y="2283175"/>
                    <a:ext cx="6162450" cy="646500"/>
                  </a:xfrm>
                  <a:prstGeom prst="rect">
                    <a:avLst/>
                  </a:prstGeom>
                  <a:noFill/>
                  <a:ln>
                    <a:noFill/>
                  </a:ln>
                </p:spPr>
              </p:pic>
            </p:grpSp>
            <p:pic>
              <p:nvPicPr>
                <p:cNvPr id="3080" name="Google Shape;3080;p186"/>
                <p:cNvPicPr preferRelativeResize="0"/>
                <p:nvPr/>
              </p:nvPicPr>
              <p:blipFill>
                <a:blip r:embed="rId6">
                  <a:alphaModFix amt="13000"/>
                </a:blip>
                <a:stretch>
                  <a:fillRect/>
                </a:stretch>
              </p:blipFill>
              <p:spPr>
                <a:xfrm>
                  <a:off x="1984306" y="1923300"/>
                  <a:ext cx="2019649" cy="2255451"/>
                </a:xfrm>
                <a:prstGeom prst="rect">
                  <a:avLst/>
                </a:prstGeom>
                <a:noFill/>
                <a:ln>
                  <a:noFill/>
                </a:ln>
              </p:spPr>
            </p:pic>
          </p:grpSp>
          <p:cxnSp>
            <p:nvCxnSpPr>
              <p:cNvPr id="3081" name="Google Shape;3081;p186"/>
              <p:cNvCxnSpPr/>
              <p:nvPr/>
            </p:nvCxnSpPr>
            <p:spPr>
              <a:xfrm rot="10800000">
                <a:off x="3004935" y="1421925"/>
                <a:ext cx="0" cy="3207900"/>
              </a:xfrm>
              <a:prstGeom prst="straightConnector1">
                <a:avLst/>
              </a:prstGeom>
              <a:noFill/>
              <a:ln w="9525" cap="flat" cmpd="sng">
                <a:solidFill>
                  <a:srgbClr val="B7B7B7"/>
                </a:solidFill>
                <a:prstDash val="solid"/>
                <a:round/>
                <a:headEnd type="none" w="med" len="med"/>
                <a:tailEnd type="none" w="med" len="med"/>
              </a:ln>
            </p:spPr>
          </p:cxnSp>
          <p:pic>
            <p:nvPicPr>
              <p:cNvPr id="3082" name="Google Shape;3082;p186"/>
              <p:cNvPicPr preferRelativeResize="0"/>
              <p:nvPr/>
            </p:nvPicPr>
            <p:blipFill>
              <a:blip r:embed="rId7">
                <a:alphaModFix/>
              </a:blip>
              <a:stretch>
                <a:fillRect/>
              </a:stretch>
            </p:blipFill>
            <p:spPr>
              <a:xfrm>
                <a:off x="3749379" y="2121914"/>
                <a:ext cx="317015" cy="292590"/>
              </a:xfrm>
              <a:prstGeom prst="rect">
                <a:avLst/>
              </a:prstGeom>
              <a:noFill/>
              <a:ln>
                <a:noFill/>
              </a:ln>
            </p:spPr>
          </p:pic>
        </p:grpSp>
        <p:pic>
          <p:nvPicPr>
            <p:cNvPr id="3083" name="Google Shape;3083;p186"/>
            <p:cNvPicPr preferRelativeResize="0"/>
            <p:nvPr/>
          </p:nvPicPr>
          <p:blipFill>
            <a:blip r:embed="rId8">
              <a:alphaModFix amt="94000"/>
            </a:blip>
            <a:stretch>
              <a:fillRect/>
            </a:stretch>
          </p:blipFill>
          <p:spPr>
            <a:xfrm>
              <a:off x="2733938" y="3456636"/>
              <a:ext cx="541952" cy="360222"/>
            </a:xfrm>
            <a:prstGeom prst="rect">
              <a:avLst/>
            </a:prstGeom>
            <a:noFill/>
            <a:ln>
              <a:noFill/>
            </a:ln>
          </p:spPr>
        </p:pic>
      </p:grpSp>
      <p:grpSp>
        <p:nvGrpSpPr>
          <p:cNvPr id="3084" name="Google Shape;3084;p186"/>
          <p:cNvGrpSpPr/>
          <p:nvPr/>
        </p:nvGrpSpPr>
        <p:grpSpPr>
          <a:xfrm>
            <a:off x="3976955" y="2809474"/>
            <a:ext cx="5402275" cy="2334770"/>
            <a:chOff x="1206075" y="1421925"/>
            <a:chExt cx="7033297" cy="3255850"/>
          </a:xfrm>
        </p:grpSpPr>
        <p:grpSp>
          <p:nvGrpSpPr>
            <p:cNvPr id="3085" name="Google Shape;3085;p186"/>
            <p:cNvGrpSpPr/>
            <p:nvPr/>
          </p:nvGrpSpPr>
          <p:grpSpPr>
            <a:xfrm>
              <a:off x="1206075" y="1718125"/>
              <a:ext cx="6162450" cy="2255451"/>
              <a:chOff x="1143625" y="1923300"/>
              <a:chExt cx="6162450" cy="2255451"/>
            </a:xfrm>
          </p:grpSpPr>
          <p:pic>
            <p:nvPicPr>
              <p:cNvPr id="3086" name="Google Shape;3086;p186"/>
              <p:cNvPicPr preferRelativeResize="0"/>
              <p:nvPr/>
            </p:nvPicPr>
            <p:blipFill rotWithShape="1">
              <a:blip r:embed="rId5">
                <a:alphaModFix/>
              </a:blip>
              <a:srcRect t="31515" b="51000"/>
              <a:stretch/>
            </p:blipFill>
            <p:spPr>
              <a:xfrm>
                <a:off x="1143625" y="3524175"/>
                <a:ext cx="6162450" cy="646500"/>
              </a:xfrm>
              <a:prstGeom prst="rect">
                <a:avLst/>
              </a:prstGeom>
              <a:noFill/>
              <a:ln>
                <a:noFill/>
              </a:ln>
            </p:spPr>
          </p:pic>
          <p:pic>
            <p:nvPicPr>
              <p:cNvPr id="3087" name="Google Shape;3087;p186"/>
              <p:cNvPicPr preferRelativeResize="0"/>
              <p:nvPr/>
            </p:nvPicPr>
            <p:blipFill>
              <a:blip r:embed="rId6">
                <a:alphaModFix amt="13000"/>
              </a:blip>
              <a:stretch>
                <a:fillRect/>
              </a:stretch>
            </p:blipFill>
            <p:spPr>
              <a:xfrm>
                <a:off x="1984306" y="1923300"/>
                <a:ext cx="2019649" cy="2255451"/>
              </a:xfrm>
              <a:prstGeom prst="rect">
                <a:avLst/>
              </a:prstGeom>
              <a:noFill/>
              <a:ln>
                <a:noFill/>
              </a:ln>
            </p:spPr>
          </p:pic>
        </p:grpSp>
        <p:cxnSp>
          <p:nvCxnSpPr>
            <p:cNvPr id="3088" name="Google Shape;3088;p186"/>
            <p:cNvCxnSpPr/>
            <p:nvPr/>
          </p:nvCxnSpPr>
          <p:spPr>
            <a:xfrm rot="10800000">
              <a:off x="3004935" y="1421925"/>
              <a:ext cx="0" cy="3207900"/>
            </a:xfrm>
            <a:prstGeom prst="straightConnector1">
              <a:avLst/>
            </a:prstGeom>
            <a:noFill/>
            <a:ln w="9525" cap="flat" cmpd="sng">
              <a:solidFill>
                <a:srgbClr val="B7B7B7"/>
              </a:solidFill>
              <a:prstDash val="solid"/>
              <a:round/>
              <a:headEnd type="none" w="med" len="med"/>
              <a:tailEnd type="none" w="med" len="med"/>
            </a:ln>
          </p:spPr>
        </p:cxnSp>
        <p:cxnSp>
          <p:nvCxnSpPr>
            <p:cNvPr id="3089" name="Google Shape;3089;p186"/>
            <p:cNvCxnSpPr/>
            <p:nvPr/>
          </p:nvCxnSpPr>
          <p:spPr>
            <a:xfrm rot="10800000" flipH="1">
              <a:off x="3043126" y="1951676"/>
              <a:ext cx="2434500" cy="984900"/>
            </a:xfrm>
            <a:prstGeom prst="curvedConnector3">
              <a:avLst>
                <a:gd name="adj1" fmla="val 50000"/>
              </a:avLst>
            </a:prstGeom>
            <a:noFill/>
            <a:ln w="9525" cap="flat" cmpd="sng">
              <a:solidFill>
                <a:schemeClr val="dk2"/>
              </a:solidFill>
              <a:prstDash val="solid"/>
              <a:round/>
              <a:headEnd type="none" w="med" len="med"/>
              <a:tailEnd type="stealth" w="med" len="med"/>
            </a:ln>
          </p:spPr>
        </p:cxnSp>
        <p:cxnSp>
          <p:nvCxnSpPr>
            <p:cNvPr id="3090" name="Google Shape;3090;p186"/>
            <p:cNvCxnSpPr/>
            <p:nvPr/>
          </p:nvCxnSpPr>
          <p:spPr>
            <a:xfrm rot="10800000">
              <a:off x="5515860" y="1469875"/>
              <a:ext cx="0" cy="3207900"/>
            </a:xfrm>
            <a:prstGeom prst="straightConnector1">
              <a:avLst/>
            </a:prstGeom>
            <a:noFill/>
            <a:ln w="9525" cap="flat" cmpd="sng">
              <a:solidFill>
                <a:srgbClr val="B7B7B7"/>
              </a:solidFill>
              <a:prstDash val="solid"/>
              <a:round/>
              <a:headEnd type="none" w="med" len="med"/>
              <a:tailEnd type="none" w="med" len="med"/>
            </a:ln>
          </p:spPr>
        </p:cxnSp>
        <p:pic>
          <p:nvPicPr>
            <p:cNvPr id="3091" name="Google Shape;3091;p186" descr="A picture containing food, sunglasses, table, mug&#10;&#10;Description automatically generated"/>
            <p:cNvPicPr preferRelativeResize="0"/>
            <p:nvPr/>
          </p:nvPicPr>
          <p:blipFill rotWithShape="1">
            <a:blip r:embed="rId9">
              <a:alphaModFix/>
            </a:blip>
            <a:srcRect/>
            <a:stretch/>
          </p:blipFill>
          <p:spPr>
            <a:xfrm rot="468952">
              <a:off x="4832208" y="3131462"/>
              <a:ext cx="1465731" cy="924993"/>
            </a:xfrm>
            <a:prstGeom prst="rect">
              <a:avLst/>
            </a:prstGeom>
            <a:noFill/>
            <a:ln>
              <a:noFill/>
            </a:ln>
          </p:spPr>
        </p:pic>
        <p:sp>
          <p:nvSpPr>
            <p:cNvPr id="3092" name="Google Shape;3092;p186"/>
            <p:cNvSpPr txBox="1"/>
            <p:nvPr/>
          </p:nvSpPr>
          <p:spPr>
            <a:xfrm>
              <a:off x="5624872" y="1951675"/>
              <a:ext cx="2614500" cy="64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rPr>
                <a:t>Amber is the complimentary </a:t>
              </a:r>
              <a:endParaRPr sz="900">
                <a:solidFill>
                  <a:schemeClr val="dk1"/>
                </a:solidFill>
              </a:endParaRPr>
            </a:p>
            <a:p>
              <a:pPr marL="0" lvl="0" indent="0" algn="l" rtl="0">
                <a:spcBef>
                  <a:spcPts val="0"/>
                </a:spcBef>
                <a:spcAft>
                  <a:spcPts val="0"/>
                </a:spcAft>
                <a:buNone/>
              </a:pPr>
              <a:r>
                <a:rPr lang="en" sz="900">
                  <a:solidFill>
                    <a:schemeClr val="dk1"/>
                  </a:solidFill>
                </a:rPr>
                <a:t>color to block dark blue light</a:t>
              </a:r>
              <a:endParaRPr sz="900">
                <a:solidFill>
                  <a:schemeClr val="dk1"/>
                </a:solidFill>
              </a:endParaRPr>
            </a:p>
          </p:txBody>
        </p:sp>
      </p:gr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Shape 3096"/>
        <p:cNvGrpSpPr/>
        <p:nvPr/>
      </p:nvGrpSpPr>
      <p:grpSpPr>
        <a:xfrm>
          <a:off x="0" y="0"/>
          <a:ext cx="0" cy="0"/>
          <a:chOff x="0" y="0"/>
          <a:chExt cx="0" cy="0"/>
        </a:xfrm>
      </p:grpSpPr>
      <p:sp>
        <p:nvSpPr>
          <p:cNvPr id="3097" name="Google Shape;3097;p187"/>
          <p:cNvSpPr/>
          <p:nvPr/>
        </p:nvSpPr>
        <p:spPr>
          <a:xfrm>
            <a:off x="0" y="0"/>
            <a:ext cx="9144000" cy="4374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87"/>
          <p:cNvSpPr txBox="1"/>
          <p:nvPr/>
        </p:nvSpPr>
        <p:spPr>
          <a:xfrm>
            <a:off x="792576" y="-31225"/>
            <a:ext cx="7099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rPr>
              <a:t>Blocking blue light to treat mania</a:t>
            </a:r>
            <a:endParaRPr sz="2000">
              <a:solidFill>
                <a:schemeClr val="lt1"/>
              </a:solidFill>
            </a:endParaRPr>
          </a:p>
          <a:p>
            <a:pPr marL="0" lvl="0" indent="0" algn="l" rtl="0">
              <a:spcBef>
                <a:spcPts val="0"/>
              </a:spcBef>
              <a:spcAft>
                <a:spcPts val="0"/>
              </a:spcAft>
              <a:buNone/>
            </a:pPr>
            <a:endParaRPr sz="2000">
              <a:solidFill>
                <a:schemeClr val="lt1"/>
              </a:solidFill>
            </a:endParaRPr>
          </a:p>
        </p:txBody>
      </p:sp>
      <p:grpSp>
        <p:nvGrpSpPr>
          <p:cNvPr id="3099" name="Google Shape;3099;p187"/>
          <p:cNvGrpSpPr/>
          <p:nvPr/>
        </p:nvGrpSpPr>
        <p:grpSpPr>
          <a:xfrm>
            <a:off x="-5" y="2809453"/>
            <a:ext cx="4913821" cy="2334798"/>
            <a:chOff x="1206075" y="1421925"/>
            <a:chExt cx="7043895" cy="3346900"/>
          </a:xfrm>
        </p:grpSpPr>
        <p:grpSp>
          <p:nvGrpSpPr>
            <p:cNvPr id="3100" name="Google Shape;3100;p187"/>
            <p:cNvGrpSpPr/>
            <p:nvPr/>
          </p:nvGrpSpPr>
          <p:grpSpPr>
            <a:xfrm>
              <a:off x="1206075" y="1421925"/>
              <a:ext cx="7043895" cy="3346900"/>
              <a:chOff x="1206075" y="1421925"/>
              <a:chExt cx="7043895" cy="3346900"/>
            </a:xfrm>
          </p:grpSpPr>
          <p:sp>
            <p:nvSpPr>
              <p:cNvPr id="3101" name="Google Shape;3101;p187"/>
              <p:cNvSpPr txBox="1"/>
              <p:nvPr/>
            </p:nvSpPr>
            <p:spPr>
              <a:xfrm>
                <a:off x="3754170" y="1991335"/>
                <a:ext cx="4495800" cy="97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melanopsin response</a:t>
                </a:r>
                <a:endParaRPr sz="1200">
                  <a:solidFill>
                    <a:schemeClr val="dk1"/>
                  </a:solidFill>
                </a:endParaRPr>
              </a:p>
              <a:p>
                <a:pPr marL="0" lvl="0" indent="0" algn="l" rtl="0">
                  <a:spcBef>
                    <a:spcPts val="0"/>
                  </a:spcBef>
                  <a:spcAft>
                    <a:spcPts val="0"/>
                  </a:spcAft>
                  <a:buNone/>
                </a:pPr>
                <a:endParaRPr sz="2000">
                  <a:solidFill>
                    <a:schemeClr val="dk1"/>
                  </a:solidFill>
                </a:endParaRPr>
              </a:p>
            </p:txBody>
          </p:sp>
          <p:grpSp>
            <p:nvGrpSpPr>
              <p:cNvPr id="3102" name="Google Shape;3102;p187"/>
              <p:cNvGrpSpPr/>
              <p:nvPr/>
            </p:nvGrpSpPr>
            <p:grpSpPr>
              <a:xfrm>
                <a:off x="1206075" y="1718125"/>
                <a:ext cx="6162450" cy="3050700"/>
                <a:chOff x="1143625" y="1923300"/>
                <a:chExt cx="6162450" cy="3050700"/>
              </a:xfrm>
            </p:grpSpPr>
            <p:grpSp>
              <p:nvGrpSpPr>
                <p:cNvPr id="3103" name="Google Shape;3103;p187"/>
                <p:cNvGrpSpPr/>
                <p:nvPr/>
              </p:nvGrpSpPr>
              <p:grpSpPr>
                <a:xfrm>
                  <a:off x="1143625" y="3524175"/>
                  <a:ext cx="6162450" cy="1449825"/>
                  <a:chOff x="979725" y="2283175"/>
                  <a:chExt cx="6162450" cy="1449825"/>
                </a:xfrm>
              </p:grpSpPr>
              <p:pic>
                <p:nvPicPr>
                  <p:cNvPr id="3104" name="Google Shape;3104;p187"/>
                  <p:cNvPicPr preferRelativeResize="0"/>
                  <p:nvPr/>
                </p:nvPicPr>
                <p:blipFill rotWithShape="1">
                  <a:blip r:embed="rId3">
                    <a:alphaModFix/>
                  </a:blip>
                  <a:srcRect t="76898"/>
                  <a:stretch/>
                </p:blipFill>
                <p:spPr>
                  <a:xfrm>
                    <a:off x="979725" y="2878825"/>
                    <a:ext cx="6162450" cy="854175"/>
                  </a:xfrm>
                  <a:prstGeom prst="rect">
                    <a:avLst/>
                  </a:prstGeom>
                  <a:noFill/>
                  <a:ln>
                    <a:noFill/>
                  </a:ln>
                </p:spPr>
              </p:pic>
              <p:pic>
                <p:nvPicPr>
                  <p:cNvPr id="3105" name="Google Shape;3105;p187"/>
                  <p:cNvPicPr preferRelativeResize="0"/>
                  <p:nvPr/>
                </p:nvPicPr>
                <p:blipFill rotWithShape="1">
                  <a:blip r:embed="rId3">
                    <a:alphaModFix/>
                  </a:blip>
                  <a:srcRect t="31515" b="51000"/>
                  <a:stretch/>
                </p:blipFill>
                <p:spPr>
                  <a:xfrm>
                    <a:off x="979725" y="2283175"/>
                    <a:ext cx="6162450" cy="646500"/>
                  </a:xfrm>
                  <a:prstGeom prst="rect">
                    <a:avLst/>
                  </a:prstGeom>
                  <a:noFill/>
                  <a:ln>
                    <a:noFill/>
                  </a:ln>
                </p:spPr>
              </p:pic>
            </p:grpSp>
            <p:pic>
              <p:nvPicPr>
                <p:cNvPr id="3106" name="Google Shape;3106;p187"/>
                <p:cNvPicPr preferRelativeResize="0"/>
                <p:nvPr/>
              </p:nvPicPr>
              <p:blipFill>
                <a:blip r:embed="rId4">
                  <a:alphaModFix amt="13000"/>
                </a:blip>
                <a:stretch>
                  <a:fillRect/>
                </a:stretch>
              </p:blipFill>
              <p:spPr>
                <a:xfrm>
                  <a:off x="1984306" y="1923300"/>
                  <a:ext cx="2019649" cy="2255451"/>
                </a:xfrm>
                <a:prstGeom prst="rect">
                  <a:avLst/>
                </a:prstGeom>
                <a:noFill/>
                <a:ln>
                  <a:noFill/>
                </a:ln>
              </p:spPr>
            </p:pic>
          </p:grpSp>
          <p:cxnSp>
            <p:nvCxnSpPr>
              <p:cNvPr id="3107" name="Google Shape;3107;p187"/>
              <p:cNvCxnSpPr/>
              <p:nvPr/>
            </p:nvCxnSpPr>
            <p:spPr>
              <a:xfrm rot="10800000">
                <a:off x="3004935" y="1421925"/>
                <a:ext cx="0" cy="3207900"/>
              </a:xfrm>
              <a:prstGeom prst="straightConnector1">
                <a:avLst/>
              </a:prstGeom>
              <a:noFill/>
              <a:ln w="9525" cap="flat" cmpd="sng">
                <a:solidFill>
                  <a:srgbClr val="B7B7B7"/>
                </a:solidFill>
                <a:prstDash val="solid"/>
                <a:round/>
                <a:headEnd type="none" w="med" len="med"/>
                <a:tailEnd type="none" w="med" len="med"/>
              </a:ln>
            </p:spPr>
          </p:cxnSp>
          <p:pic>
            <p:nvPicPr>
              <p:cNvPr id="3108" name="Google Shape;3108;p187"/>
              <p:cNvPicPr preferRelativeResize="0"/>
              <p:nvPr/>
            </p:nvPicPr>
            <p:blipFill>
              <a:blip r:embed="rId5">
                <a:alphaModFix/>
              </a:blip>
              <a:stretch>
                <a:fillRect/>
              </a:stretch>
            </p:blipFill>
            <p:spPr>
              <a:xfrm>
                <a:off x="3749379" y="2121914"/>
                <a:ext cx="317015" cy="292590"/>
              </a:xfrm>
              <a:prstGeom prst="rect">
                <a:avLst/>
              </a:prstGeom>
              <a:noFill/>
              <a:ln>
                <a:noFill/>
              </a:ln>
            </p:spPr>
          </p:pic>
        </p:grpSp>
        <p:pic>
          <p:nvPicPr>
            <p:cNvPr id="3109" name="Google Shape;3109;p187"/>
            <p:cNvPicPr preferRelativeResize="0"/>
            <p:nvPr/>
          </p:nvPicPr>
          <p:blipFill>
            <a:blip r:embed="rId6">
              <a:alphaModFix amt="94000"/>
            </a:blip>
            <a:stretch>
              <a:fillRect/>
            </a:stretch>
          </p:blipFill>
          <p:spPr>
            <a:xfrm>
              <a:off x="2733938" y="3456636"/>
              <a:ext cx="541952" cy="360222"/>
            </a:xfrm>
            <a:prstGeom prst="rect">
              <a:avLst/>
            </a:prstGeom>
            <a:noFill/>
            <a:ln>
              <a:noFill/>
            </a:ln>
          </p:spPr>
        </p:pic>
      </p:grpSp>
      <p:grpSp>
        <p:nvGrpSpPr>
          <p:cNvPr id="3110" name="Google Shape;3110;p187"/>
          <p:cNvGrpSpPr/>
          <p:nvPr/>
        </p:nvGrpSpPr>
        <p:grpSpPr>
          <a:xfrm>
            <a:off x="3976955" y="2809474"/>
            <a:ext cx="5402275" cy="2334770"/>
            <a:chOff x="1206075" y="1421925"/>
            <a:chExt cx="7033297" cy="3255850"/>
          </a:xfrm>
        </p:grpSpPr>
        <p:grpSp>
          <p:nvGrpSpPr>
            <p:cNvPr id="3111" name="Google Shape;3111;p187"/>
            <p:cNvGrpSpPr/>
            <p:nvPr/>
          </p:nvGrpSpPr>
          <p:grpSpPr>
            <a:xfrm>
              <a:off x="1206075" y="1718125"/>
              <a:ext cx="6162450" cy="2255451"/>
              <a:chOff x="1143625" y="1923300"/>
              <a:chExt cx="6162450" cy="2255451"/>
            </a:xfrm>
          </p:grpSpPr>
          <p:pic>
            <p:nvPicPr>
              <p:cNvPr id="3112" name="Google Shape;3112;p187"/>
              <p:cNvPicPr preferRelativeResize="0"/>
              <p:nvPr/>
            </p:nvPicPr>
            <p:blipFill rotWithShape="1">
              <a:blip r:embed="rId3">
                <a:alphaModFix/>
              </a:blip>
              <a:srcRect t="31515" b="51000"/>
              <a:stretch/>
            </p:blipFill>
            <p:spPr>
              <a:xfrm>
                <a:off x="1143625" y="3524175"/>
                <a:ext cx="6162450" cy="646500"/>
              </a:xfrm>
              <a:prstGeom prst="rect">
                <a:avLst/>
              </a:prstGeom>
              <a:noFill/>
              <a:ln>
                <a:noFill/>
              </a:ln>
            </p:spPr>
          </p:pic>
          <p:pic>
            <p:nvPicPr>
              <p:cNvPr id="3113" name="Google Shape;3113;p187"/>
              <p:cNvPicPr preferRelativeResize="0"/>
              <p:nvPr/>
            </p:nvPicPr>
            <p:blipFill>
              <a:blip r:embed="rId4">
                <a:alphaModFix amt="13000"/>
              </a:blip>
              <a:stretch>
                <a:fillRect/>
              </a:stretch>
            </p:blipFill>
            <p:spPr>
              <a:xfrm>
                <a:off x="1984306" y="1923300"/>
                <a:ext cx="2019649" cy="2255451"/>
              </a:xfrm>
              <a:prstGeom prst="rect">
                <a:avLst/>
              </a:prstGeom>
              <a:noFill/>
              <a:ln>
                <a:noFill/>
              </a:ln>
            </p:spPr>
          </p:pic>
        </p:grpSp>
        <p:cxnSp>
          <p:nvCxnSpPr>
            <p:cNvPr id="3114" name="Google Shape;3114;p187"/>
            <p:cNvCxnSpPr/>
            <p:nvPr/>
          </p:nvCxnSpPr>
          <p:spPr>
            <a:xfrm rot="10800000">
              <a:off x="3004935" y="1421925"/>
              <a:ext cx="0" cy="3207900"/>
            </a:xfrm>
            <a:prstGeom prst="straightConnector1">
              <a:avLst/>
            </a:prstGeom>
            <a:noFill/>
            <a:ln w="9525" cap="flat" cmpd="sng">
              <a:solidFill>
                <a:srgbClr val="B7B7B7"/>
              </a:solidFill>
              <a:prstDash val="solid"/>
              <a:round/>
              <a:headEnd type="none" w="med" len="med"/>
              <a:tailEnd type="none" w="med" len="med"/>
            </a:ln>
          </p:spPr>
        </p:cxnSp>
        <p:cxnSp>
          <p:nvCxnSpPr>
            <p:cNvPr id="3115" name="Google Shape;3115;p187"/>
            <p:cNvCxnSpPr/>
            <p:nvPr/>
          </p:nvCxnSpPr>
          <p:spPr>
            <a:xfrm rot="10800000" flipH="1">
              <a:off x="3043126" y="1951676"/>
              <a:ext cx="2434500" cy="984900"/>
            </a:xfrm>
            <a:prstGeom prst="curvedConnector3">
              <a:avLst>
                <a:gd name="adj1" fmla="val 50000"/>
              </a:avLst>
            </a:prstGeom>
            <a:noFill/>
            <a:ln w="9525" cap="flat" cmpd="sng">
              <a:solidFill>
                <a:schemeClr val="dk2"/>
              </a:solidFill>
              <a:prstDash val="solid"/>
              <a:round/>
              <a:headEnd type="none" w="med" len="med"/>
              <a:tailEnd type="stealth" w="med" len="med"/>
            </a:ln>
          </p:spPr>
        </p:cxnSp>
        <p:cxnSp>
          <p:nvCxnSpPr>
            <p:cNvPr id="3116" name="Google Shape;3116;p187"/>
            <p:cNvCxnSpPr/>
            <p:nvPr/>
          </p:nvCxnSpPr>
          <p:spPr>
            <a:xfrm rot="10800000">
              <a:off x="5515860" y="1469875"/>
              <a:ext cx="0" cy="3207900"/>
            </a:xfrm>
            <a:prstGeom prst="straightConnector1">
              <a:avLst/>
            </a:prstGeom>
            <a:noFill/>
            <a:ln w="9525" cap="flat" cmpd="sng">
              <a:solidFill>
                <a:srgbClr val="B7B7B7"/>
              </a:solidFill>
              <a:prstDash val="solid"/>
              <a:round/>
              <a:headEnd type="none" w="med" len="med"/>
              <a:tailEnd type="none" w="med" len="med"/>
            </a:ln>
          </p:spPr>
        </p:cxnSp>
        <p:pic>
          <p:nvPicPr>
            <p:cNvPr id="3117" name="Google Shape;3117;p187" descr="A picture containing food, sunglasses, table, mug&#10;&#10;Description automatically generated"/>
            <p:cNvPicPr preferRelativeResize="0"/>
            <p:nvPr/>
          </p:nvPicPr>
          <p:blipFill rotWithShape="1">
            <a:blip r:embed="rId7">
              <a:alphaModFix/>
            </a:blip>
            <a:srcRect/>
            <a:stretch/>
          </p:blipFill>
          <p:spPr>
            <a:xfrm rot="468952">
              <a:off x="4832208" y="3131462"/>
              <a:ext cx="1465731" cy="924993"/>
            </a:xfrm>
            <a:prstGeom prst="rect">
              <a:avLst/>
            </a:prstGeom>
            <a:noFill/>
            <a:ln>
              <a:noFill/>
            </a:ln>
          </p:spPr>
        </p:pic>
        <p:sp>
          <p:nvSpPr>
            <p:cNvPr id="3118" name="Google Shape;3118;p187"/>
            <p:cNvSpPr txBox="1"/>
            <p:nvPr/>
          </p:nvSpPr>
          <p:spPr>
            <a:xfrm>
              <a:off x="5624872" y="1951675"/>
              <a:ext cx="2614500" cy="64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rPr>
                <a:t>Amber is the complimentary </a:t>
              </a:r>
              <a:endParaRPr sz="900">
                <a:solidFill>
                  <a:schemeClr val="dk1"/>
                </a:solidFill>
              </a:endParaRPr>
            </a:p>
            <a:p>
              <a:pPr marL="0" lvl="0" indent="0" algn="l" rtl="0">
                <a:spcBef>
                  <a:spcPts val="0"/>
                </a:spcBef>
                <a:spcAft>
                  <a:spcPts val="0"/>
                </a:spcAft>
                <a:buNone/>
              </a:pPr>
              <a:r>
                <a:rPr lang="en" sz="900">
                  <a:solidFill>
                    <a:schemeClr val="dk1"/>
                  </a:solidFill>
                </a:rPr>
                <a:t>color to block dark blue light</a:t>
              </a:r>
              <a:endParaRPr sz="900">
                <a:solidFill>
                  <a:schemeClr val="dk1"/>
                </a:solidFill>
              </a:endParaRPr>
            </a:p>
          </p:txBody>
        </p:sp>
      </p:grpSp>
      <p:pic>
        <p:nvPicPr>
          <p:cNvPr id="3119" name="Google Shape;3119;p187"/>
          <p:cNvPicPr preferRelativeResize="0"/>
          <p:nvPr/>
        </p:nvPicPr>
        <p:blipFill>
          <a:blip r:embed="rId8">
            <a:alphaModFix/>
          </a:blip>
          <a:stretch>
            <a:fillRect/>
          </a:stretch>
        </p:blipFill>
        <p:spPr>
          <a:xfrm>
            <a:off x="1348400" y="503925"/>
            <a:ext cx="6148134" cy="2305550"/>
          </a:xfrm>
          <a:prstGeom prst="rect">
            <a:avLst/>
          </a:prstGeom>
          <a:noFill/>
          <a:ln>
            <a:noFill/>
          </a:ln>
        </p:spPr>
      </p:pic>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Shape 3123"/>
        <p:cNvGrpSpPr/>
        <p:nvPr/>
      </p:nvGrpSpPr>
      <p:grpSpPr>
        <a:xfrm>
          <a:off x="0" y="0"/>
          <a:ext cx="0" cy="0"/>
          <a:chOff x="0" y="0"/>
          <a:chExt cx="0" cy="0"/>
        </a:xfrm>
      </p:grpSpPr>
      <p:sp>
        <p:nvSpPr>
          <p:cNvPr id="3124" name="Google Shape;3124;p188"/>
          <p:cNvSpPr/>
          <p:nvPr/>
        </p:nvSpPr>
        <p:spPr>
          <a:xfrm>
            <a:off x="0" y="0"/>
            <a:ext cx="9144000" cy="4374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88"/>
          <p:cNvSpPr txBox="1"/>
          <p:nvPr/>
        </p:nvSpPr>
        <p:spPr>
          <a:xfrm>
            <a:off x="792576" y="-31225"/>
            <a:ext cx="7099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rPr>
              <a:t>Blocking blue light to treat mania</a:t>
            </a:r>
            <a:endParaRPr sz="2000">
              <a:solidFill>
                <a:schemeClr val="lt1"/>
              </a:solidFill>
            </a:endParaRPr>
          </a:p>
          <a:p>
            <a:pPr marL="0" lvl="0" indent="0" algn="l" rtl="0">
              <a:spcBef>
                <a:spcPts val="0"/>
              </a:spcBef>
              <a:spcAft>
                <a:spcPts val="0"/>
              </a:spcAft>
              <a:buNone/>
            </a:pPr>
            <a:endParaRPr sz="2000">
              <a:solidFill>
                <a:schemeClr val="lt1"/>
              </a:solidFill>
            </a:endParaRPr>
          </a:p>
        </p:txBody>
      </p:sp>
      <p:grpSp>
        <p:nvGrpSpPr>
          <p:cNvPr id="3126" name="Google Shape;3126;p188"/>
          <p:cNvGrpSpPr/>
          <p:nvPr/>
        </p:nvGrpSpPr>
        <p:grpSpPr>
          <a:xfrm>
            <a:off x="129075" y="811700"/>
            <a:ext cx="3354300" cy="3347750"/>
            <a:chOff x="1898800" y="991300"/>
            <a:chExt cx="3354300" cy="3347750"/>
          </a:xfrm>
        </p:grpSpPr>
        <p:grpSp>
          <p:nvGrpSpPr>
            <p:cNvPr id="3127" name="Google Shape;3127;p188"/>
            <p:cNvGrpSpPr/>
            <p:nvPr/>
          </p:nvGrpSpPr>
          <p:grpSpPr>
            <a:xfrm>
              <a:off x="1898800" y="991300"/>
              <a:ext cx="3354300" cy="3347750"/>
              <a:chOff x="4271700" y="1151925"/>
              <a:chExt cx="3354300" cy="3347750"/>
            </a:xfrm>
          </p:grpSpPr>
          <p:grpSp>
            <p:nvGrpSpPr>
              <p:cNvPr id="3128" name="Google Shape;3128;p188"/>
              <p:cNvGrpSpPr/>
              <p:nvPr/>
            </p:nvGrpSpPr>
            <p:grpSpPr>
              <a:xfrm>
                <a:off x="4271700" y="1151925"/>
                <a:ext cx="3354300" cy="3347750"/>
                <a:chOff x="4271700" y="1151925"/>
                <a:chExt cx="3354300" cy="3347750"/>
              </a:xfrm>
            </p:grpSpPr>
            <p:pic>
              <p:nvPicPr>
                <p:cNvPr id="3129" name="Google Shape;3129;p188"/>
                <p:cNvPicPr preferRelativeResize="0"/>
                <p:nvPr/>
              </p:nvPicPr>
              <p:blipFill>
                <a:blip r:embed="rId3">
                  <a:alphaModFix/>
                </a:blip>
                <a:stretch>
                  <a:fillRect/>
                </a:stretch>
              </p:blipFill>
              <p:spPr>
                <a:xfrm>
                  <a:off x="4556301" y="2402284"/>
                  <a:ext cx="2759252" cy="1910548"/>
                </a:xfrm>
                <a:prstGeom prst="rect">
                  <a:avLst/>
                </a:prstGeom>
                <a:noFill/>
                <a:ln>
                  <a:noFill/>
                </a:ln>
              </p:spPr>
            </p:pic>
            <p:pic>
              <p:nvPicPr>
                <p:cNvPr id="3130" name="Google Shape;3130;p188"/>
                <p:cNvPicPr preferRelativeResize="0"/>
                <p:nvPr/>
              </p:nvPicPr>
              <p:blipFill>
                <a:blip r:embed="rId4">
                  <a:alphaModFix/>
                </a:blip>
                <a:stretch>
                  <a:fillRect/>
                </a:stretch>
              </p:blipFill>
              <p:spPr>
                <a:xfrm>
                  <a:off x="5428383" y="3083111"/>
                  <a:ext cx="158312" cy="205428"/>
                </a:xfrm>
                <a:prstGeom prst="rect">
                  <a:avLst/>
                </a:prstGeom>
                <a:noFill/>
                <a:ln>
                  <a:noFill/>
                </a:ln>
              </p:spPr>
            </p:pic>
            <p:pic>
              <p:nvPicPr>
                <p:cNvPr id="3131" name="Google Shape;3131;p188"/>
                <p:cNvPicPr preferRelativeResize="0"/>
                <p:nvPr/>
              </p:nvPicPr>
              <p:blipFill>
                <a:blip r:embed="rId4">
                  <a:alphaModFix/>
                </a:blip>
                <a:stretch>
                  <a:fillRect/>
                </a:stretch>
              </p:blipFill>
              <p:spPr>
                <a:xfrm>
                  <a:off x="5581464" y="3191585"/>
                  <a:ext cx="158312" cy="205428"/>
                </a:xfrm>
                <a:prstGeom prst="rect">
                  <a:avLst/>
                </a:prstGeom>
                <a:noFill/>
                <a:ln>
                  <a:noFill/>
                </a:ln>
              </p:spPr>
            </p:pic>
            <p:sp>
              <p:nvSpPr>
                <p:cNvPr id="3132" name="Google Shape;3132;p188"/>
                <p:cNvSpPr txBox="1"/>
                <p:nvPr/>
              </p:nvSpPr>
              <p:spPr>
                <a:xfrm>
                  <a:off x="6165600" y="1151925"/>
                  <a:ext cx="14604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FF0000"/>
                      </a:solidFill>
                    </a:rPr>
                    <a:t>SCN “Super Clock”</a:t>
                  </a:r>
                  <a:endParaRPr b="1">
                    <a:solidFill>
                      <a:srgbClr val="FF0000"/>
                    </a:solidFill>
                  </a:endParaRPr>
                </a:p>
                <a:p>
                  <a:pPr marL="0" marR="0" lvl="0" indent="0" algn="l" rtl="0">
                    <a:lnSpc>
                      <a:spcPct val="105000"/>
                    </a:lnSpc>
                    <a:spcBef>
                      <a:spcPts val="0"/>
                    </a:spcBef>
                    <a:spcAft>
                      <a:spcPts val="0"/>
                    </a:spcAft>
                    <a:buNone/>
                  </a:pPr>
                  <a:r>
                    <a:rPr lang="en" b="1">
                      <a:solidFill>
                        <a:srgbClr val="FF0000"/>
                      </a:solidFill>
                    </a:rPr>
                    <a:t>= where mania starts?</a:t>
                  </a:r>
                  <a:endParaRPr b="1">
                    <a:solidFill>
                      <a:srgbClr val="FF0000"/>
                    </a:solidFill>
                  </a:endParaRPr>
                </a:p>
              </p:txBody>
            </p:sp>
            <p:pic>
              <p:nvPicPr>
                <p:cNvPr id="3133" name="Google Shape;3133;p188"/>
                <p:cNvPicPr preferRelativeResize="0"/>
                <p:nvPr/>
              </p:nvPicPr>
              <p:blipFill>
                <a:blip r:embed="rId5">
                  <a:alphaModFix/>
                </a:blip>
                <a:stretch>
                  <a:fillRect/>
                </a:stretch>
              </p:blipFill>
              <p:spPr>
                <a:xfrm>
                  <a:off x="5050636" y="3622097"/>
                  <a:ext cx="776788" cy="516300"/>
                </a:xfrm>
                <a:prstGeom prst="rect">
                  <a:avLst/>
                </a:prstGeom>
                <a:noFill/>
                <a:ln>
                  <a:noFill/>
                </a:ln>
              </p:spPr>
            </p:pic>
            <p:sp>
              <p:nvSpPr>
                <p:cNvPr id="3134" name="Google Shape;3134;p188"/>
                <p:cNvSpPr txBox="1"/>
                <p:nvPr/>
              </p:nvSpPr>
              <p:spPr>
                <a:xfrm>
                  <a:off x="4271700" y="4073375"/>
                  <a:ext cx="18939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0000FF"/>
                      </a:solidFill>
                    </a:rPr>
                    <a:t>melanopsin photoreceptors (retina)</a:t>
                  </a:r>
                  <a:endParaRPr b="1">
                    <a:solidFill>
                      <a:srgbClr val="0000FF"/>
                    </a:solidFill>
                  </a:endParaRPr>
                </a:p>
              </p:txBody>
            </p:sp>
          </p:grpSp>
          <p:pic>
            <p:nvPicPr>
              <p:cNvPr id="3135" name="Google Shape;3135;p188"/>
              <p:cNvPicPr preferRelativeResize="0"/>
              <p:nvPr/>
            </p:nvPicPr>
            <p:blipFill>
              <a:blip r:embed="rId5">
                <a:alphaModFix/>
              </a:blip>
              <a:stretch>
                <a:fillRect/>
              </a:stretch>
            </p:blipFill>
            <p:spPr>
              <a:xfrm>
                <a:off x="4406023" y="3325525"/>
                <a:ext cx="776812" cy="516300"/>
              </a:xfrm>
              <a:prstGeom prst="rect">
                <a:avLst/>
              </a:prstGeom>
              <a:noFill/>
              <a:ln>
                <a:noFill/>
              </a:ln>
            </p:spPr>
          </p:pic>
        </p:grpSp>
        <p:cxnSp>
          <p:nvCxnSpPr>
            <p:cNvPr id="3136" name="Google Shape;3136;p188"/>
            <p:cNvCxnSpPr/>
            <p:nvPr/>
          </p:nvCxnSpPr>
          <p:spPr>
            <a:xfrm>
              <a:off x="3287800" y="1967900"/>
              <a:ext cx="0" cy="1037700"/>
            </a:xfrm>
            <a:prstGeom prst="straightConnector1">
              <a:avLst/>
            </a:prstGeom>
            <a:noFill/>
            <a:ln w="28575" cap="flat" cmpd="sng">
              <a:solidFill>
                <a:srgbClr val="FF0000"/>
              </a:solidFill>
              <a:prstDash val="solid"/>
              <a:round/>
              <a:headEnd type="none" w="med" len="med"/>
              <a:tailEnd type="triangle" w="med" len="med"/>
            </a:ln>
          </p:spPr>
        </p:cxnSp>
        <p:pic>
          <p:nvPicPr>
            <p:cNvPr id="3137" name="Google Shape;3137;p188"/>
            <p:cNvPicPr preferRelativeResize="0"/>
            <p:nvPr/>
          </p:nvPicPr>
          <p:blipFill>
            <a:blip r:embed="rId4">
              <a:alphaModFix/>
            </a:blip>
            <a:stretch>
              <a:fillRect/>
            </a:stretch>
          </p:blipFill>
          <p:spPr>
            <a:xfrm>
              <a:off x="2846005" y="991303"/>
              <a:ext cx="883433" cy="1146350"/>
            </a:xfrm>
            <a:prstGeom prst="rect">
              <a:avLst/>
            </a:prstGeom>
            <a:noFill/>
            <a:ln>
              <a:noFill/>
            </a:ln>
          </p:spPr>
        </p:pic>
      </p:gr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Shape 3141"/>
        <p:cNvGrpSpPr/>
        <p:nvPr/>
      </p:nvGrpSpPr>
      <p:grpSpPr>
        <a:xfrm>
          <a:off x="0" y="0"/>
          <a:ext cx="0" cy="0"/>
          <a:chOff x="0" y="0"/>
          <a:chExt cx="0" cy="0"/>
        </a:xfrm>
      </p:grpSpPr>
      <p:sp>
        <p:nvSpPr>
          <p:cNvPr id="3142" name="Google Shape;3142;p189"/>
          <p:cNvSpPr/>
          <p:nvPr/>
        </p:nvSpPr>
        <p:spPr>
          <a:xfrm>
            <a:off x="0" y="0"/>
            <a:ext cx="9144000" cy="4374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89"/>
          <p:cNvSpPr txBox="1"/>
          <p:nvPr/>
        </p:nvSpPr>
        <p:spPr>
          <a:xfrm>
            <a:off x="792576" y="-31225"/>
            <a:ext cx="7099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rPr>
              <a:t>Blocking blue light to treat mania</a:t>
            </a:r>
            <a:endParaRPr sz="2000">
              <a:solidFill>
                <a:schemeClr val="lt1"/>
              </a:solidFill>
            </a:endParaRPr>
          </a:p>
          <a:p>
            <a:pPr marL="0" lvl="0" indent="0" algn="l" rtl="0">
              <a:spcBef>
                <a:spcPts val="0"/>
              </a:spcBef>
              <a:spcAft>
                <a:spcPts val="0"/>
              </a:spcAft>
              <a:buNone/>
            </a:pPr>
            <a:endParaRPr sz="2000">
              <a:solidFill>
                <a:schemeClr val="lt1"/>
              </a:solidFill>
            </a:endParaRPr>
          </a:p>
        </p:txBody>
      </p:sp>
      <p:grpSp>
        <p:nvGrpSpPr>
          <p:cNvPr id="3144" name="Google Shape;3144;p189"/>
          <p:cNvGrpSpPr/>
          <p:nvPr/>
        </p:nvGrpSpPr>
        <p:grpSpPr>
          <a:xfrm>
            <a:off x="129075" y="811700"/>
            <a:ext cx="3354300" cy="3347750"/>
            <a:chOff x="1898800" y="991300"/>
            <a:chExt cx="3354300" cy="3347750"/>
          </a:xfrm>
        </p:grpSpPr>
        <p:grpSp>
          <p:nvGrpSpPr>
            <p:cNvPr id="3145" name="Google Shape;3145;p189"/>
            <p:cNvGrpSpPr/>
            <p:nvPr/>
          </p:nvGrpSpPr>
          <p:grpSpPr>
            <a:xfrm>
              <a:off x="1898800" y="991300"/>
              <a:ext cx="3354300" cy="3347750"/>
              <a:chOff x="4271700" y="1151925"/>
              <a:chExt cx="3354300" cy="3347750"/>
            </a:xfrm>
          </p:grpSpPr>
          <p:grpSp>
            <p:nvGrpSpPr>
              <p:cNvPr id="3146" name="Google Shape;3146;p189"/>
              <p:cNvGrpSpPr/>
              <p:nvPr/>
            </p:nvGrpSpPr>
            <p:grpSpPr>
              <a:xfrm>
                <a:off x="4271700" y="1151925"/>
                <a:ext cx="3354300" cy="3347750"/>
                <a:chOff x="4271700" y="1151925"/>
                <a:chExt cx="3354300" cy="3347750"/>
              </a:xfrm>
            </p:grpSpPr>
            <p:pic>
              <p:nvPicPr>
                <p:cNvPr id="3147" name="Google Shape;3147;p189"/>
                <p:cNvPicPr preferRelativeResize="0"/>
                <p:nvPr/>
              </p:nvPicPr>
              <p:blipFill>
                <a:blip r:embed="rId3">
                  <a:alphaModFix/>
                </a:blip>
                <a:stretch>
                  <a:fillRect/>
                </a:stretch>
              </p:blipFill>
              <p:spPr>
                <a:xfrm>
                  <a:off x="4556301" y="2402284"/>
                  <a:ext cx="2759252" cy="1910548"/>
                </a:xfrm>
                <a:prstGeom prst="rect">
                  <a:avLst/>
                </a:prstGeom>
                <a:noFill/>
                <a:ln>
                  <a:noFill/>
                </a:ln>
              </p:spPr>
            </p:pic>
            <p:pic>
              <p:nvPicPr>
                <p:cNvPr id="3148" name="Google Shape;3148;p189"/>
                <p:cNvPicPr preferRelativeResize="0"/>
                <p:nvPr/>
              </p:nvPicPr>
              <p:blipFill>
                <a:blip r:embed="rId4">
                  <a:alphaModFix/>
                </a:blip>
                <a:stretch>
                  <a:fillRect/>
                </a:stretch>
              </p:blipFill>
              <p:spPr>
                <a:xfrm>
                  <a:off x="5428383" y="3083111"/>
                  <a:ext cx="158312" cy="205428"/>
                </a:xfrm>
                <a:prstGeom prst="rect">
                  <a:avLst/>
                </a:prstGeom>
                <a:noFill/>
                <a:ln>
                  <a:noFill/>
                </a:ln>
              </p:spPr>
            </p:pic>
            <p:pic>
              <p:nvPicPr>
                <p:cNvPr id="3149" name="Google Shape;3149;p189"/>
                <p:cNvPicPr preferRelativeResize="0"/>
                <p:nvPr/>
              </p:nvPicPr>
              <p:blipFill>
                <a:blip r:embed="rId4">
                  <a:alphaModFix/>
                </a:blip>
                <a:stretch>
                  <a:fillRect/>
                </a:stretch>
              </p:blipFill>
              <p:spPr>
                <a:xfrm>
                  <a:off x="5581464" y="3191585"/>
                  <a:ext cx="158312" cy="205428"/>
                </a:xfrm>
                <a:prstGeom prst="rect">
                  <a:avLst/>
                </a:prstGeom>
                <a:noFill/>
                <a:ln>
                  <a:noFill/>
                </a:ln>
              </p:spPr>
            </p:pic>
            <p:sp>
              <p:nvSpPr>
                <p:cNvPr id="3150" name="Google Shape;3150;p189"/>
                <p:cNvSpPr txBox="1"/>
                <p:nvPr/>
              </p:nvSpPr>
              <p:spPr>
                <a:xfrm>
                  <a:off x="6165600" y="1151925"/>
                  <a:ext cx="14604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FF0000"/>
                      </a:solidFill>
                    </a:rPr>
                    <a:t>SCN “Super Clock”</a:t>
                  </a:r>
                  <a:endParaRPr b="1">
                    <a:solidFill>
                      <a:srgbClr val="FF0000"/>
                    </a:solidFill>
                  </a:endParaRPr>
                </a:p>
                <a:p>
                  <a:pPr marL="0" marR="0" lvl="0" indent="0" algn="l" rtl="0">
                    <a:lnSpc>
                      <a:spcPct val="105000"/>
                    </a:lnSpc>
                    <a:spcBef>
                      <a:spcPts val="0"/>
                    </a:spcBef>
                    <a:spcAft>
                      <a:spcPts val="0"/>
                    </a:spcAft>
                    <a:buNone/>
                  </a:pPr>
                  <a:r>
                    <a:rPr lang="en" b="1">
                      <a:solidFill>
                        <a:srgbClr val="FF0000"/>
                      </a:solidFill>
                    </a:rPr>
                    <a:t>= where mania starts?</a:t>
                  </a:r>
                  <a:endParaRPr b="1">
                    <a:solidFill>
                      <a:srgbClr val="FF0000"/>
                    </a:solidFill>
                  </a:endParaRPr>
                </a:p>
              </p:txBody>
            </p:sp>
            <p:pic>
              <p:nvPicPr>
                <p:cNvPr id="3151" name="Google Shape;3151;p189"/>
                <p:cNvPicPr preferRelativeResize="0"/>
                <p:nvPr/>
              </p:nvPicPr>
              <p:blipFill>
                <a:blip r:embed="rId5">
                  <a:alphaModFix/>
                </a:blip>
                <a:stretch>
                  <a:fillRect/>
                </a:stretch>
              </p:blipFill>
              <p:spPr>
                <a:xfrm>
                  <a:off x="5050636" y="3622097"/>
                  <a:ext cx="776788" cy="516300"/>
                </a:xfrm>
                <a:prstGeom prst="rect">
                  <a:avLst/>
                </a:prstGeom>
                <a:noFill/>
                <a:ln>
                  <a:noFill/>
                </a:ln>
              </p:spPr>
            </p:pic>
            <p:sp>
              <p:nvSpPr>
                <p:cNvPr id="3152" name="Google Shape;3152;p189"/>
                <p:cNvSpPr txBox="1"/>
                <p:nvPr/>
              </p:nvSpPr>
              <p:spPr>
                <a:xfrm>
                  <a:off x="4271700" y="4073375"/>
                  <a:ext cx="18939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0000FF"/>
                      </a:solidFill>
                    </a:rPr>
                    <a:t>melanopsin photoreceptors (retina)</a:t>
                  </a:r>
                  <a:endParaRPr b="1">
                    <a:solidFill>
                      <a:srgbClr val="0000FF"/>
                    </a:solidFill>
                  </a:endParaRPr>
                </a:p>
              </p:txBody>
            </p:sp>
          </p:grpSp>
          <p:pic>
            <p:nvPicPr>
              <p:cNvPr id="3153" name="Google Shape;3153;p189"/>
              <p:cNvPicPr preferRelativeResize="0"/>
              <p:nvPr/>
            </p:nvPicPr>
            <p:blipFill>
              <a:blip r:embed="rId5">
                <a:alphaModFix/>
              </a:blip>
              <a:stretch>
                <a:fillRect/>
              </a:stretch>
            </p:blipFill>
            <p:spPr>
              <a:xfrm>
                <a:off x="4406023" y="3325525"/>
                <a:ext cx="776812" cy="516300"/>
              </a:xfrm>
              <a:prstGeom prst="rect">
                <a:avLst/>
              </a:prstGeom>
              <a:noFill/>
              <a:ln>
                <a:noFill/>
              </a:ln>
            </p:spPr>
          </p:pic>
        </p:grpSp>
        <p:cxnSp>
          <p:nvCxnSpPr>
            <p:cNvPr id="3154" name="Google Shape;3154;p189"/>
            <p:cNvCxnSpPr/>
            <p:nvPr/>
          </p:nvCxnSpPr>
          <p:spPr>
            <a:xfrm>
              <a:off x="3287800" y="1967900"/>
              <a:ext cx="0" cy="1037700"/>
            </a:xfrm>
            <a:prstGeom prst="straightConnector1">
              <a:avLst/>
            </a:prstGeom>
            <a:noFill/>
            <a:ln w="28575" cap="flat" cmpd="sng">
              <a:solidFill>
                <a:srgbClr val="FF0000"/>
              </a:solidFill>
              <a:prstDash val="solid"/>
              <a:round/>
              <a:headEnd type="none" w="med" len="med"/>
              <a:tailEnd type="triangle" w="med" len="med"/>
            </a:ln>
          </p:spPr>
        </p:cxnSp>
        <p:pic>
          <p:nvPicPr>
            <p:cNvPr id="3155" name="Google Shape;3155;p189"/>
            <p:cNvPicPr preferRelativeResize="0"/>
            <p:nvPr/>
          </p:nvPicPr>
          <p:blipFill>
            <a:blip r:embed="rId4">
              <a:alphaModFix/>
            </a:blip>
            <a:stretch>
              <a:fillRect/>
            </a:stretch>
          </p:blipFill>
          <p:spPr>
            <a:xfrm>
              <a:off x="2846005" y="991303"/>
              <a:ext cx="883433" cy="1146350"/>
            </a:xfrm>
            <a:prstGeom prst="rect">
              <a:avLst/>
            </a:prstGeom>
            <a:noFill/>
            <a:ln>
              <a:noFill/>
            </a:ln>
          </p:spPr>
        </p:pic>
      </p:grpSp>
      <p:grpSp>
        <p:nvGrpSpPr>
          <p:cNvPr id="3156" name="Google Shape;3156;p189"/>
          <p:cNvGrpSpPr/>
          <p:nvPr/>
        </p:nvGrpSpPr>
        <p:grpSpPr>
          <a:xfrm>
            <a:off x="3665496" y="1514603"/>
            <a:ext cx="5416945" cy="3559233"/>
            <a:chOff x="1629849" y="62800"/>
            <a:chExt cx="7167168" cy="4709226"/>
          </a:xfrm>
        </p:grpSpPr>
        <p:grpSp>
          <p:nvGrpSpPr>
            <p:cNvPr id="3157" name="Google Shape;3157;p189"/>
            <p:cNvGrpSpPr/>
            <p:nvPr/>
          </p:nvGrpSpPr>
          <p:grpSpPr>
            <a:xfrm>
              <a:off x="2750889" y="2143136"/>
              <a:ext cx="4959578" cy="2254305"/>
              <a:chOff x="3117496" y="1643963"/>
              <a:chExt cx="5752904" cy="2614900"/>
            </a:xfrm>
          </p:grpSpPr>
          <p:grpSp>
            <p:nvGrpSpPr>
              <p:cNvPr id="3158" name="Google Shape;3158;p189"/>
              <p:cNvGrpSpPr/>
              <p:nvPr/>
            </p:nvGrpSpPr>
            <p:grpSpPr>
              <a:xfrm>
                <a:off x="3635674" y="1643963"/>
                <a:ext cx="4720326" cy="2614900"/>
                <a:chOff x="3325074" y="697613"/>
                <a:chExt cx="4720326" cy="2614900"/>
              </a:xfrm>
            </p:grpSpPr>
            <p:pic>
              <p:nvPicPr>
                <p:cNvPr id="3159" name="Google Shape;3159;p189"/>
                <p:cNvPicPr preferRelativeResize="0"/>
                <p:nvPr/>
              </p:nvPicPr>
              <p:blipFill>
                <a:blip r:embed="rId6">
                  <a:alphaModFix/>
                </a:blip>
                <a:stretch>
                  <a:fillRect/>
                </a:stretch>
              </p:blipFill>
              <p:spPr>
                <a:xfrm>
                  <a:off x="3325074" y="894527"/>
                  <a:ext cx="2335701" cy="2338279"/>
                </a:xfrm>
                <a:prstGeom prst="rect">
                  <a:avLst/>
                </a:prstGeom>
                <a:noFill/>
                <a:ln>
                  <a:noFill/>
                </a:ln>
              </p:spPr>
            </p:pic>
            <p:pic>
              <p:nvPicPr>
                <p:cNvPr id="3160" name="Google Shape;3160;p189"/>
                <p:cNvPicPr preferRelativeResize="0"/>
                <p:nvPr/>
              </p:nvPicPr>
              <p:blipFill>
                <a:blip r:embed="rId6">
                  <a:alphaModFix/>
                </a:blip>
                <a:stretch>
                  <a:fillRect/>
                </a:stretch>
              </p:blipFill>
              <p:spPr>
                <a:xfrm>
                  <a:off x="5709699" y="945077"/>
                  <a:ext cx="2335701" cy="2338279"/>
                </a:xfrm>
                <a:prstGeom prst="rect">
                  <a:avLst/>
                </a:prstGeom>
                <a:noFill/>
                <a:ln>
                  <a:noFill/>
                </a:ln>
              </p:spPr>
            </p:pic>
            <p:pic>
              <p:nvPicPr>
                <p:cNvPr id="3161" name="Google Shape;3161;p189"/>
                <p:cNvPicPr preferRelativeResize="0"/>
                <p:nvPr/>
              </p:nvPicPr>
              <p:blipFill>
                <a:blip r:embed="rId7">
                  <a:alphaModFix/>
                </a:blip>
                <a:stretch>
                  <a:fillRect/>
                </a:stretch>
              </p:blipFill>
              <p:spPr>
                <a:xfrm>
                  <a:off x="3503650" y="697613"/>
                  <a:ext cx="4344775" cy="2614900"/>
                </a:xfrm>
                <a:prstGeom prst="rect">
                  <a:avLst/>
                </a:prstGeom>
                <a:noFill/>
                <a:ln>
                  <a:noFill/>
                </a:ln>
              </p:spPr>
            </p:pic>
          </p:grpSp>
          <p:cxnSp>
            <p:nvCxnSpPr>
              <p:cNvPr id="3162" name="Google Shape;3162;p189"/>
              <p:cNvCxnSpPr/>
              <p:nvPr/>
            </p:nvCxnSpPr>
            <p:spPr>
              <a:xfrm rot="10800000">
                <a:off x="8141400" y="4096775"/>
                <a:ext cx="729000" cy="0"/>
              </a:xfrm>
              <a:prstGeom prst="straightConnector1">
                <a:avLst/>
              </a:prstGeom>
              <a:noFill/>
              <a:ln w="28575" cap="flat" cmpd="sng">
                <a:solidFill>
                  <a:srgbClr val="FF0000"/>
                </a:solidFill>
                <a:prstDash val="solid"/>
                <a:round/>
                <a:headEnd type="none" w="med" len="med"/>
                <a:tailEnd type="triangle" w="med" len="med"/>
              </a:ln>
            </p:spPr>
          </p:cxnSp>
          <p:cxnSp>
            <p:nvCxnSpPr>
              <p:cNvPr id="3163" name="Google Shape;3163;p189"/>
              <p:cNvCxnSpPr/>
              <p:nvPr/>
            </p:nvCxnSpPr>
            <p:spPr>
              <a:xfrm>
                <a:off x="3117496" y="4053425"/>
                <a:ext cx="709500" cy="0"/>
              </a:xfrm>
              <a:prstGeom prst="straightConnector1">
                <a:avLst/>
              </a:prstGeom>
              <a:noFill/>
              <a:ln w="28575" cap="flat" cmpd="sng">
                <a:solidFill>
                  <a:srgbClr val="FF0000"/>
                </a:solidFill>
                <a:prstDash val="solid"/>
                <a:round/>
                <a:headEnd type="none" w="med" len="med"/>
                <a:tailEnd type="triangle" w="med" len="med"/>
              </a:ln>
            </p:spPr>
          </p:cxnSp>
        </p:grpSp>
        <p:pic>
          <p:nvPicPr>
            <p:cNvPr id="3164" name="Google Shape;3164;p189"/>
            <p:cNvPicPr preferRelativeResize="0"/>
            <p:nvPr/>
          </p:nvPicPr>
          <p:blipFill>
            <a:blip r:embed="rId8">
              <a:alphaModFix/>
            </a:blip>
            <a:stretch>
              <a:fillRect/>
            </a:stretch>
          </p:blipFill>
          <p:spPr>
            <a:xfrm rot="-926602" flipH="1">
              <a:off x="7383459" y="4035106"/>
              <a:ext cx="1167619" cy="592150"/>
            </a:xfrm>
            <a:prstGeom prst="rect">
              <a:avLst/>
            </a:prstGeom>
            <a:noFill/>
            <a:ln>
              <a:noFill/>
            </a:ln>
            <a:effectLst>
              <a:outerShdw blurRad="57150" dist="19050" dir="5400000" algn="bl" rotWithShape="0">
                <a:srgbClr val="000000">
                  <a:alpha val="50000"/>
                </a:srgbClr>
              </a:outerShdw>
            </a:effectLst>
          </p:spPr>
        </p:pic>
        <p:pic>
          <p:nvPicPr>
            <p:cNvPr id="3165" name="Google Shape;3165;p189"/>
            <p:cNvPicPr preferRelativeResize="0"/>
            <p:nvPr/>
          </p:nvPicPr>
          <p:blipFill>
            <a:blip r:embed="rId5">
              <a:alphaModFix/>
            </a:blip>
            <a:stretch>
              <a:fillRect/>
            </a:stretch>
          </p:blipFill>
          <p:spPr>
            <a:xfrm>
              <a:off x="7824324" y="3953704"/>
              <a:ext cx="972693" cy="646500"/>
            </a:xfrm>
            <a:prstGeom prst="rect">
              <a:avLst/>
            </a:prstGeom>
            <a:noFill/>
            <a:ln>
              <a:noFill/>
            </a:ln>
          </p:spPr>
        </p:pic>
        <p:pic>
          <p:nvPicPr>
            <p:cNvPr id="3166" name="Google Shape;3166;p189"/>
            <p:cNvPicPr preferRelativeResize="0"/>
            <p:nvPr/>
          </p:nvPicPr>
          <p:blipFill>
            <a:blip r:embed="rId8">
              <a:alphaModFix/>
            </a:blip>
            <a:stretch>
              <a:fillRect/>
            </a:stretch>
          </p:blipFill>
          <p:spPr>
            <a:xfrm rot="744723">
              <a:off x="1925055" y="4025575"/>
              <a:ext cx="1167619" cy="592150"/>
            </a:xfrm>
            <a:prstGeom prst="rect">
              <a:avLst/>
            </a:prstGeom>
            <a:noFill/>
            <a:ln>
              <a:noFill/>
            </a:ln>
            <a:effectLst>
              <a:outerShdw blurRad="57150" dist="19050" dir="5400000" algn="bl" rotWithShape="0">
                <a:srgbClr val="000000">
                  <a:alpha val="50000"/>
                </a:srgbClr>
              </a:outerShdw>
            </a:effectLst>
          </p:spPr>
        </p:pic>
        <p:pic>
          <p:nvPicPr>
            <p:cNvPr id="3167" name="Google Shape;3167;p189"/>
            <p:cNvPicPr preferRelativeResize="0"/>
            <p:nvPr/>
          </p:nvPicPr>
          <p:blipFill>
            <a:blip r:embed="rId5">
              <a:alphaModFix/>
            </a:blip>
            <a:stretch>
              <a:fillRect/>
            </a:stretch>
          </p:blipFill>
          <p:spPr>
            <a:xfrm>
              <a:off x="1629849" y="3953704"/>
              <a:ext cx="972693" cy="646500"/>
            </a:xfrm>
            <a:prstGeom prst="rect">
              <a:avLst/>
            </a:prstGeom>
            <a:noFill/>
            <a:ln>
              <a:noFill/>
            </a:ln>
          </p:spPr>
        </p:pic>
        <p:grpSp>
          <p:nvGrpSpPr>
            <p:cNvPr id="3168" name="Google Shape;3168;p189"/>
            <p:cNvGrpSpPr/>
            <p:nvPr/>
          </p:nvGrpSpPr>
          <p:grpSpPr>
            <a:xfrm>
              <a:off x="4237295" y="62800"/>
              <a:ext cx="1964455" cy="2094899"/>
              <a:chOff x="4237295" y="62800"/>
              <a:chExt cx="1964455" cy="2094899"/>
            </a:xfrm>
          </p:grpSpPr>
          <p:pic>
            <p:nvPicPr>
              <p:cNvPr id="3169" name="Google Shape;3169;p189"/>
              <p:cNvPicPr preferRelativeResize="0"/>
              <p:nvPr/>
            </p:nvPicPr>
            <p:blipFill rotWithShape="1">
              <a:blip r:embed="rId9">
                <a:alphaModFix/>
              </a:blip>
              <a:srcRect r="10370" b="28057"/>
              <a:stretch/>
            </p:blipFill>
            <p:spPr>
              <a:xfrm rot="-5400000">
                <a:off x="3950269" y="349826"/>
                <a:ext cx="1452375" cy="878323"/>
              </a:xfrm>
              <a:prstGeom prst="rect">
                <a:avLst/>
              </a:prstGeom>
              <a:noFill/>
              <a:ln>
                <a:noFill/>
              </a:ln>
            </p:spPr>
          </p:pic>
          <p:pic>
            <p:nvPicPr>
              <p:cNvPr id="3170" name="Google Shape;3170;p189"/>
              <p:cNvPicPr preferRelativeResize="0"/>
              <p:nvPr/>
            </p:nvPicPr>
            <p:blipFill rotWithShape="1">
              <a:blip r:embed="rId9">
                <a:alphaModFix/>
              </a:blip>
              <a:srcRect r="10370" b="28057"/>
              <a:stretch/>
            </p:blipFill>
            <p:spPr>
              <a:xfrm rot="5400000" flipH="1">
                <a:off x="5030922" y="352372"/>
                <a:ext cx="1452375" cy="889280"/>
              </a:xfrm>
              <a:prstGeom prst="rect">
                <a:avLst/>
              </a:prstGeom>
              <a:noFill/>
              <a:ln>
                <a:noFill/>
              </a:ln>
            </p:spPr>
          </p:pic>
          <p:sp>
            <p:nvSpPr>
              <p:cNvPr id="3171" name="Google Shape;3171;p189"/>
              <p:cNvSpPr txBox="1"/>
              <p:nvPr/>
            </p:nvSpPr>
            <p:spPr>
              <a:xfrm rot="5400000">
                <a:off x="4422475" y="1508575"/>
                <a:ext cx="5631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sp>
            <p:nvSpPr>
              <p:cNvPr id="3172" name="Google Shape;3172;p189"/>
              <p:cNvSpPr txBox="1"/>
              <p:nvPr/>
            </p:nvSpPr>
            <p:spPr>
              <a:xfrm rot="5400000">
                <a:off x="5402398" y="1523576"/>
                <a:ext cx="5766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grpSp>
            <p:nvGrpSpPr>
              <p:cNvPr id="3173" name="Google Shape;3173;p189"/>
              <p:cNvGrpSpPr/>
              <p:nvPr/>
            </p:nvGrpSpPr>
            <p:grpSpPr>
              <a:xfrm>
                <a:off x="4703014" y="1849365"/>
                <a:ext cx="1009498" cy="308334"/>
                <a:chOff x="5381900" y="1102625"/>
                <a:chExt cx="1170975" cy="516300"/>
              </a:xfrm>
            </p:grpSpPr>
            <p:cxnSp>
              <p:nvCxnSpPr>
                <p:cNvPr id="3174" name="Google Shape;3174;p189"/>
                <p:cNvCxnSpPr/>
                <p:nvPr/>
              </p:nvCxnSpPr>
              <p:spPr>
                <a:xfrm>
                  <a:off x="5381900" y="1102625"/>
                  <a:ext cx="0" cy="516300"/>
                </a:xfrm>
                <a:prstGeom prst="straightConnector1">
                  <a:avLst/>
                </a:prstGeom>
                <a:noFill/>
                <a:ln w="28575" cap="flat" cmpd="sng">
                  <a:solidFill>
                    <a:srgbClr val="38761D"/>
                  </a:solidFill>
                  <a:prstDash val="solid"/>
                  <a:round/>
                  <a:headEnd type="none" w="med" len="med"/>
                  <a:tailEnd type="triangle" w="med" len="med"/>
                </a:ln>
              </p:spPr>
            </p:cxnSp>
            <p:cxnSp>
              <p:nvCxnSpPr>
                <p:cNvPr id="3175" name="Google Shape;3175;p189"/>
                <p:cNvCxnSpPr/>
                <p:nvPr/>
              </p:nvCxnSpPr>
              <p:spPr>
                <a:xfrm>
                  <a:off x="6552875" y="1102625"/>
                  <a:ext cx="0" cy="516300"/>
                </a:xfrm>
                <a:prstGeom prst="straightConnector1">
                  <a:avLst/>
                </a:prstGeom>
                <a:noFill/>
                <a:ln w="28575" cap="flat" cmpd="sng">
                  <a:solidFill>
                    <a:srgbClr val="38761D"/>
                  </a:solidFill>
                  <a:prstDash val="solid"/>
                  <a:round/>
                  <a:headEnd type="none" w="med" len="med"/>
                  <a:tailEnd type="triangle" w="med" len="med"/>
                </a:ln>
              </p:spPr>
            </p:cxnSp>
          </p:grpSp>
        </p:grpSp>
      </p:grpSp>
      <p:sp>
        <p:nvSpPr>
          <p:cNvPr id="3176" name="Google Shape;3176;p189"/>
          <p:cNvSpPr txBox="1"/>
          <p:nvPr/>
        </p:nvSpPr>
        <p:spPr>
          <a:xfrm>
            <a:off x="4026425" y="631100"/>
            <a:ext cx="49152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chemeClr val="dk1"/>
                </a:solidFill>
              </a:rPr>
              <a:t>Main innervation of SCN:</a:t>
            </a:r>
            <a:endParaRPr b="1">
              <a:solidFill>
                <a:schemeClr val="dk1"/>
              </a:solidFill>
            </a:endParaRPr>
          </a:p>
          <a:p>
            <a:pPr marL="0" marR="0" lvl="0" indent="0" algn="l" rtl="0">
              <a:lnSpc>
                <a:spcPct val="105000"/>
              </a:lnSpc>
              <a:spcBef>
                <a:spcPts val="0"/>
              </a:spcBef>
              <a:spcAft>
                <a:spcPts val="0"/>
              </a:spcAft>
              <a:buNone/>
            </a:pPr>
            <a:endParaRPr b="1">
              <a:solidFill>
                <a:schemeClr val="dk1"/>
              </a:solidFill>
            </a:endParaRP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3181" name="Google Shape;3181;p190"/>
          <p:cNvSpPr/>
          <p:nvPr/>
        </p:nvSpPr>
        <p:spPr>
          <a:xfrm>
            <a:off x="0" y="0"/>
            <a:ext cx="9144000" cy="4374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90"/>
          <p:cNvSpPr txBox="1"/>
          <p:nvPr/>
        </p:nvSpPr>
        <p:spPr>
          <a:xfrm>
            <a:off x="792576" y="-31225"/>
            <a:ext cx="7099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rPr>
              <a:t>Blocking blue light to treat mania</a:t>
            </a:r>
            <a:endParaRPr sz="2000">
              <a:solidFill>
                <a:schemeClr val="lt1"/>
              </a:solidFill>
            </a:endParaRPr>
          </a:p>
          <a:p>
            <a:pPr marL="0" lvl="0" indent="0" algn="l" rtl="0">
              <a:spcBef>
                <a:spcPts val="0"/>
              </a:spcBef>
              <a:spcAft>
                <a:spcPts val="0"/>
              </a:spcAft>
              <a:buNone/>
            </a:pPr>
            <a:endParaRPr sz="2000">
              <a:solidFill>
                <a:schemeClr val="lt1"/>
              </a:solidFill>
            </a:endParaRPr>
          </a:p>
        </p:txBody>
      </p:sp>
      <p:grpSp>
        <p:nvGrpSpPr>
          <p:cNvPr id="3183" name="Google Shape;3183;p190"/>
          <p:cNvGrpSpPr/>
          <p:nvPr/>
        </p:nvGrpSpPr>
        <p:grpSpPr>
          <a:xfrm>
            <a:off x="129075" y="811700"/>
            <a:ext cx="3354300" cy="3347750"/>
            <a:chOff x="1898800" y="991300"/>
            <a:chExt cx="3354300" cy="3347750"/>
          </a:xfrm>
        </p:grpSpPr>
        <p:grpSp>
          <p:nvGrpSpPr>
            <p:cNvPr id="3184" name="Google Shape;3184;p190"/>
            <p:cNvGrpSpPr/>
            <p:nvPr/>
          </p:nvGrpSpPr>
          <p:grpSpPr>
            <a:xfrm>
              <a:off x="1898800" y="991300"/>
              <a:ext cx="3354300" cy="3347750"/>
              <a:chOff x="4271700" y="1151925"/>
              <a:chExt cx="3354300" cy="3347750"/>
            </a:xfrm>
          </p:grpSpPr>
          <p:grpSp>
            <p:nvGrpSpPr>
              <p:cNvPr id="3185" name="Google Shape;3185;p190"/>
              <p:cNvGrpSpPr/>
              <p:nvPr/>
            </p:nvGrpSpPr>
            <p:grpSpPr>
              <a:xfrm>
                <a:off x="4271700" y="1151925"/>
                <a:ext cx="3354300" cy="3347750"/>
                <a:chOff x="4271700" y="1151925"/>
                <a:chExt cx="3354300" cy="3347750"/>
              </a:xfrm>
            </p:grpSpPr>
            <p:pic>
              <p:nvPicPr>
                <p:cNvPr id="3186" name="Google Shape;3186;p190"/>
                <p:cNvPicPr preferRelativeResize="0"/>
                <p:nvPr/>
              </p:nvPicPr>
              <p:blipFill>
                <a:blip r:embed="rId3">
                  <a:alphaModFix/>
                </a:blip>
                <a:stretch>
                  <a:fillRect/>
                </a:stretch>
              </p:blipFill>
              <p:spPr>
                <a:xfrm>
                  <a:off x="4556301" y="2402284"/>
                  <a:ext cx="2759252" cy="1910548"/>
                </a:xfrm>
                <a:prstGeom prst="rect">
                  <a:avLst/>
                </a:prstGeom>
                <a:noFill/>
                <a:ln>
                  <a:noFill/>
                </a:ln>
              </p:spPr>
            </p:pic>
            <p:pic>
              <p:nvPicPr>
                <p:cNvPr id="3187" name="Google Shape;3187;p190"/>
                <p:cNvPicPr preferRelativeResize="0"/>
                <p:nvPr/>
              </p:nvPicPr>
              <p:blipFill>
                <a:blip r:embed="rId4">
                  <a:alphaModFix/>
                </a:blip>
                <a:stretch>
                  <a:fillRect/>
                </a:stretch>
              </p:blipFill>
              <p:spPr>
                <a:xfrm>
                  <a:off x="5428383" y="3083111"/>
                  <a:ext cx="158312" cy="205428"/>
                </a:xfrm>
                <a:prstGeom prst="rect">
                  <a:avLst/>
                </a:prstGeom>
                <a:noFill/>
                <a:ln>
                  <a:noFill/>
                </a:ln>
              </p:spPr>
            </p:pic>
            <p:pic>
              <p:nvPicPr>
                <p:cNvPr id="3188" name="Google Shape;3188;p190"/>
                <p:cNvPicPr preferRelativeResize="0"/>
                <p:nvPr/>
              </p:nvPicPr>
              <p:blipFill>
                <a:blip r:embed="rId4">
                  <a:alphaModFix/>
                </a:blip>
                <a:stretch>
                  <a:fillRect/>
                </a:stretch>
              </p:blipFill>
              <p:spPr>
                <a:xfrm>
                  <a:off x="5581464" y="3191585"/>
                  <a:ext cx="158312" cy="205428"/>
                </a:xfrm>
                <a:prstGeom prst="rect">
                  <a:avLst/>
                </a:prstGeom>
                <a:noFill/>
                <a:ln>
                  <a:noFill/>
                </a:ln>
              </p:spPr>
            </p:pic>
            <p:sp>
              <p:nvSpPr>
                <p:cNvPr id="3189" name="Google Shape;3189;p190"/>
                <p:cNvSpPr txBox="1"/>
                <p:nvPr/>
              </p:nvSpPr>
              <p:spPr>
                <a:xfrm>
                  <a:off x="6165600" y="1151925"/>
                  <a:ext cx="14604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FF0000"/>
                      </a:solidFill>
                    </a:rPr>
                    <a:t>SCN “Super Clock”</a:t>
                  </a:r>
                  <a:endParaRPr b="1">
                    <a:solidFill>
                      <a:srgbClr val="FF0000"/>
                    </a:solidFill>
                  </a:endParaRPr>
                </a:p>
                <a:p>
                  <a:pPr marL="0" marR="0" lvl="0" indent="0" algn="l" rtl="0">
                    <a:lnSpc>
                      <a:spcPct val="105000"/>
                    </a:lnSpc>
                    <a:spcBef>
                      <a:spcPts val="0"/>
                    </a:spcBef>
                    <a:spcAft>
                      <a:spcPts val="0"/>
                    </a:spcAft>
                    <a:buNone/>
                  </a:pPr>
                  <a:r>
                    <a:rPr lang="en" b="1">
                      <a:solidFill>
                        <a:srgbClr val="FF0000"/>
                      </a:solidFill>
                    </a:rPr>
                    <a:t>= where mania starts?</a:t>
                  </a:r>
                  <a:endParaRPr b="1">
                    <a:solidFill>
                      <a:srgbClr val="FF0000"/>
                    </a:solidFill>
                  </a:endParaRPr>
                </a:p>
              </p:txBody>
            </p:sp>
            <p:pic>
              <p:nvPicPr>
                <p:cNvPr id="3190" name="Google Shape;3190;p190"/>
                <p:cNvPicPr preferRelativeResize="0"/>
                <p:nvPr/>
              </p:nvPicPr>
              <p:blipFill>
                <a:blip r:embed="rId5">
                  <a:alphaModFix/>
                </a:blip>
                <a:stretch>
                  <a:fillRect/>
                </a:stretch>
              </p:blipFill>
              <p:spPr>
                <a:xfrm>
                  <a:off x="5050636" y="3622097"/>
                  <a:ext cx="776788" cy="516300"/>
                </a:xfrm>
                <a:prstGeom prst="rect">
                  <a:avLst/>
                </a:prstGeom>
                <a:noFill/>
                <a:ln>
                  <a:noFill/>
                </a:ln>
              </p:spPr>
            </p:pic>
            <p:sp>
              <p:nvSpPr>
                <p:cNvPr id="3191" name="Google Shape;3191;p190"/>
                <p:cNvSpPr txBox="1"/>
                <p:nvPr/>
              </p:nvSpPr>
              <p:spPr>
                <a:xfrm>
                  <a:off x="4271700" y="4073375"/>
                  <a:ext cx="18939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0000FF"/>
                      </a:solidFill>
                    </a:rPr>
                    <a:t>melanopsin photoreceptors (retina)</a:t>
                  </a:r>
                  <a:endParaRPr b="1">
                    <a:solidFill>
                      <a:srgbClr val="0000FF"/>
                    </a:solidFill>
                  </a:endParaRPr>
                </a:p>
              </p:txBody>
            </p:sp>
          </p:grpSp>
          <p:pic>
            <p:nvPicPr>
              <p:cNvPr id="3192" name="Google Shape;3192;p190"/>
              <p:cNvPicPr preferRelativeResize="0"/>
              <p:nvPr/>
            </p:nvPicPr>
            <p:blipFill>
              <a:blip r:embed="rId5">
                <a:alphaModFix/>
              </a:blip>
              <a:stretch>
                <a:fillRect/>
              </a:stretch>
            </p:blipFill>
            <p:spPr>
              <a:xfrm>
                <a:off x="4406023" y="3325525"/>
                <a:ext cx="776812" cy="516300"/>
              </a:xfrm>
              <a:prstGeom prst="rect">
                <a:avLst/>
              </a:prstGeom>
              <a:noFill/>
              <a:ln>
                <a:noFill/>
              </a:ln>
            </p:spPr>
          </p:pic>
        </p:grpSp>
        <p:cxnSp>
          <p:nvCxnSpPr>
            <p:cNvPr id="3193" name="Google Shape;3193;p190"/>
            <p:cNvCxnSpPr/>
            <p:nvPr/>
          </p:nvCxnSpPr>
          <p:spPr>
            <a:xfrm>
              <a:off x="3287800" y="1967900"/>
              <a:ext cx="0" cy="1037700"/>
            </a:xfrm>
            <a:prstGeom prst="straightConnector1">
              <a:avLst/>
            </a:prstGeom>
            <a:noFill/>
            <a:ln w="28575" cap="flat" cmpd="sng">
              <a:solidFill>
                <a:srgbClr val="FF0000"/>
              </a:solidFill>
              <a:prstDash val="solid"/>
              <a:round/>
              <a:headEnd type="none" w="med" len="med"/>
              <a:tailEnd type="triangle" w="med" len="med"/>
            </a:ln>
          </p:spPr>
        </p:cxnSp>
        <p:pic>
          <p:nvPicPr>
            <p:cNvPr id="3194" name="Google Shape;3194;p190"/>
            <p:cNvPicPr preferRelativeResize="0"/>
            <p:nvPr/>
          </p:nvPicPr>
          <p:blipFill>
            <a:blip r:embed="rId4">
              <a:alphaModFix/>
            </a:blip>
            <a:stretch>
              <a:fillRect/>
            </a:stretch>
          </p:blipFill>
          <p:spPr>
            <a:xfrm>
              <a:off x="2846005" y="991303"/>
              <a:ext cx="883433" cy="1146350"/>
            </a:xfrm>
            <a:prstGeom prst="rect">
              <a:avLst/>
            </a:prstGeom>
            <a:noFill/>
            <a:ln>
              <a:noFill/>
            </a:ln>
          </p:spPr>
        </p:pic>
      </p:grpSp>
      <p:grpSp>
        <p:nvGrpSpPr>
          <p:cNvPr id="3195" name="Google Shape;3195;p190"/>
          <p:cNvGrpSpPr/>
          <p:nvPr/>
        </p:nvGrpSpPr>
        <p:grpSpPr>
          <a:xfrm>
            <a:off x="3665496" y="1514603"/>
            <a:ext cx="5416945" cy="3559233"/>
            <a:chOff x="1629849" y="62800"/>
            <a:chExt cx="7167168" cy="4709226"/>
          </a:xfrm>
        </p:grpSpPr>
        <p:grpSp>
          <p:nvGrpSpPr>
            <p:cNvPr id="3196" name="Google Shape;3196;p190"/>
            <p:cNvGrpSpPr/>
            <p:nvPr/>
          </p:nvGrpSpPr>
          <p:grpSpPr>
            <a:xfrm>
              <a:off x="2750889" y="2143136"/>
              <a:ext cx="4959578" cy="2254305"/>
              <a:chOff x="3117496" y="1643963"/>
              <a:chExt cx="5752904" cy="2614900"/>
            </a:xfrm>
          </p:grpSpPr>
          <p:grpSp>
            <p:nvGrpSpPr>
              <p:cNvPr id="3197" name="Google Shape;3197;p190"/>
              <p:cNvGrpSpPr/>
              <p:nvPr/>
            </p:nvGrpSpPr>
            <p:grpSpPr>
              <a:xfrm>
                <a:off x="3635674" y="1643963"/>
                <a:ext cx="4720326" cy="2614900"/>
                <a:chOff x="3325074" y="697613"/>
                <a:chExt cx="4720326" cy="2614900"/>
              </a:xfrm>
            </p:grpSpPr>
            <p:pic>
              <p:nvPicPr>
                <p:cNvPr id="3198" name="Google Shape;3198;p190"/>
                <p:cNvPicPr preferRelativeResize="0"/>
                <p:nvPr/>
              </p:nvPicPr>
              <p:blipFill>
                <a:blip r:embed="rId6">
                  <a:alphaModFix/>
                </a:blip>
                <a:stretch>
                  <a:fillRect/>
                </a:stretch>
              </p:blipFill>
              <p:spPr>
                <a:xfrm>
                  <a:off x="3325074" y="894527"/>
                  <a:ext cx="2335701" cy="2338279"/>
                </a:xfrm>
                <a:prstGeom prst="rect">
                  <a:avLst/>
                </a:prstGeom>
                <a:noFill/>
                <a:ln>
                  <a:noFill/>
                </a:ln>
              </p:spPr>
            </p:pic>
            <p:pic>
              <p:nvPicPr>
                <p:cNvPr id="3199" name="Google Shape;3199;p190"/>
                <p:cNvPicPr preferRelativeResize="0"/>
                <p:nvPr/>
              </p:nvPicPr>
              <p:blipFill>
                <a:blip r:embed="rId6">
                  <a:alphaModFix/>
                </a:blip>
                <a:stretch>
                  <a:fillRect/>
                </a:stretch>
              </p:blipFill>
              <p:spPr>
                <a:xfrm>
                  <a:off x="5709699" y="945077"/>
                  <a:ext cx="2335701" cy="2338279"/>
                </a:xfrm>
                <a:prstGeom prst="rect">
                  <a:avLst/>
                </a:prstGeom>
                <a:noFill/>
                <a:ln>
                  <a:noFill/>
                </a:ln>
              </p:spPr>
            </p:pic>
            <p:pic>
              <p:nvPicPr>
                <p:cNvPr id="3200" name="Google Shape;3200;p190"/>
                <p:cNvPicPr preferRelativeResize="0"/>
                <p:nvPr/>
              </p:nvPicPr>
              <p:blipFill>
                <a:blip r:embed="rId7">
                  <a:alphaModFix/>
                </a:blip>
                <a:stretch>
                  <a:fillRect/>
                </a:stretch>
              </p:blipFill>
              <p:spPr>
                <a:xfrm>
                  <a:off x="3503650" y="697613"/>
                  <a:ext cx="4344775" cy="2614900"/>
                </a:xfrm>
                <a:prstGeom prst="rect">
                  <a:avLst/>
                </a:prstGeom>
                <a:noFill/>
                <a:ln>
                  <a:noFill/>
                </a:ln>
              </p:spPr>
            </p:pic>
          </p:grpSp>
          <p:cxnSp>
            <p:nvCxnSpPr>
              <p:cNvPr id="3201" name="Google Shape;3201;p190"/>
              <p:cNvCxnSpPr/>
              <p:nvPr/>
            </p:nvCxnSpPr>
            <p:spPr>
              <a:xfrm rot="10800000">
                <a:off x="8141400" y="4096775"/>
                <a:ext cx="729000" cy="0"/>
              </a:xfrm>
              <a:prstGeom prst="straightConnector1">
                <a:avLst/>
              </a:prstGeom>
              <a:noFill/>
              <a:ln w="28575" cap="flat" cmpd="sng">
                <a:solidFill>
                  <a:srgbClr val="FF0000"/>
                </a:solidFill>
                <a:prstDash val="solid"/>
                <a:round/>
                <a:headEnd type="none" w="med" len="med"/>
                <a:tailEnd type="triangle" w="med" len="med"/>
              </a:ln>
            </p:spPr>
          </p:cxnSp>
          <p:cxnSp>
            <p:nvCxnSpPr>
              <p:cNvPr id="3202" name="Google Shape;3202;p190"/>
              <p:cNvCxnSpPr/>
              <p:nvPr/>
            </p:nvCxnSpPr>
            <p:spPr>
              <a:xfrm>
                <a:off x="3117496" y="4053425"/>
                <a:ext cx="709500" cy="0"/>
              </a:xfrm>
              <a:prstGeom prst="straightConnector1">
                <a:avLst/>
              </a:prstGeom>
              <a:noFill/>
              <a:ln w="28575" cap="flat" cmpd="sng">
                <a:solidFill>
                  <a:srgbClr val="FF0000"/>
                </a:solidFill>
                <a:prstDash val="solid"/>
                <a:round/>
                <a:headEnd type="none" w="med" len="med"/>
                <a:tailEnd type="triangle" w="med" len="med"/>
              </a:ln>
            </p:spPr>
          </p:cxnSp>
        </p:grpSp>
        <p:pic>
          <p:nvPicPr>
            <p:cNvPr id="3203" name="Google Shape;3203;p190"/>
            <p:cNvPicPr preferRelativeResize="0"/>
            <p:nvPr/>
          </p:nvPicPr>
          <p:blipFill>
            <a:blip r:embed="rId8">
              <a:alphaModFix/>
            </a:blip>
            <a:stretch>
              <a:fillRect/>
            </a:stretch>
          </p:blipFill>
          <p:spPr>
            <a:xfrm rot="-926602" flipH="1">
              <a:off x="7383459" y="4035106"/>
              <a:ext cx="1167619" cy="592150"/>
            </a:xfrm>
            <a:prstGeom prst="rect">
              <a:avLst/>
            </a:prstGeom>
            <a:noFill/>
            <a:ln>
              <a:noFill/>
            </a:ln>
            <a:effectLst>
              <a:outerShdw blurRad="57150" dist="19050" dir="5400000" algn="bl" rotWithShape="0">
                <a:srgbClr val="000000">
                  <a:alpha val="50000"/>
                </a:srgbClr>
              </a:outerShdw>
            </a:effectLst>
          </p:spPr>
        </p:pic>
        <p:pic>
          <p:nvPicPr>
            <p:cNvPr id="3204" name="Google Shape;3204;p190"/>
            <p:cNvPicPr preferRelativeResize="0"/>
            <p:nvPr/>
          </p:nvPicPr>
          <p:blipFill>
            <a:blip r:embed="rId5">
              <a:alphaModFix/>
            </a:blip>
            <a:stretch>
              <a:fillRect/>
            </a:stretch>
          </p:blipFill>
          <p:spPr>
            <a:xfrm>
              <a:off x="7824324" y="3953704"/>
              <a:ext cx="972693" cy="646500"/>
            </a:xfrm>
            <a:prstGeom prst="rect">
              <a:avLst/>
            </a:prstGeom>
            <a:noFill/>
            <a:ln>
              <a:noFill/>
            </a:ln>
          </p:spPr>
        </p:pic>
        <p:pic>
          <p:nvPicPr>
            <p:cNvPr id="3205" name="Google Shape;3205;p190"/>
            <p:cNvPicPr preferRelativeResize="0"/>
            <p:nvPr/>
          </p:nvPicPr>
          <p:blipFill>
            <a:blip r:embed="rId8">
              <a:alphaModFix/>
            </a:blip>
            <a:stretch>
              <a:fillRect/>
            </a:stretch>
          </p:blipFill>
          <p:spPr>
            <a:xfrm rot="744723">
              <a:off x="1925055" y="4025575"/>
              <a:ext cx="1167619" cy="592150"/>
            </a:xfrm>
            <a:prstGeom prst="rect">
              <a:avLst/>
            </a:prstGeom>
            <a:noFill/>
            <a:ln>
              <a:noFill/>
            </a:ln>
            <a:effectLst>
              <a:outerShdw blurRad="57150" dist="19050" dir="5400000" algn="bl" rotWithShape="0">
                <a:srgbClr val="000000">
                  <a:alpha val="50000"/>
                </a:srgbClr>
              </a:outerShdw>
            </a:effectLst>
          </p:spPr>
        </p:pic>
        <p:pic>
          <p:nvPicPr>
            <p:cNvPr id="3206" name="Google Shape;3206;p190"/>
            <p:cNvPicPr preferRelativeResize="0"/>
            <p:nvPr/>
          </p:nvPicPr>
          <p:blipFill>
            <a:blip r:embed="rId5">
              <a:alphaModFix/>
            </a:blip>
            <a:stretch>
              <a:fillRect/>
            </a:stretch>
          </p:blipFill>
          <p:spPr>
            <a:xfrm>
              <a:off x="1629849" y="3953704"/>
              <a:ext cx="972693" cy="646500"/>
            </a:xfrm>
            <a:prstGeom prst="rect">
              <a:avLst/>
            </a:prstGeom>
            <a:noFill/>
            <a:ln>
              <a:noFill/>
            </a:ln>
          </p:spPr>
        </p:pic>
        <p:grpSp>
          <p:nvGrpSpPr>
            <p:cNvPr id="3207" name="Google Shape;3207;p190"/>
            <p:cNvGrpSpPr/>
            <p:nvPr/>
          </p:nvGrpSpPr>
          <p:grpSpPr>
            <a:xfrm>
              <a:off x="4237295" y="62800"/>
              <a:ext cx="1964455" cy="2094899"/>
              <a:chOff x="4237295" y="62800"/>
              <a:chExt cx="1964455" cy="2094899"/>
            </a:xfrm>
          </p:grpSpPr>
          <p:pic>
            <p:nvPicPr>
              <p:cNvPr id="3208" name="Google Shape;3208;p190"/>
              <p:cNvPicPr preferRelativeResize="0"/>
              <p:nvPr/>
            </p:nvPicPr>
            <p:blipFill rotWithShape="1">
              <a:blip r:embed="rId9">
                <a:alphaModFix/>
              </a:blip>
              <a:srcRect r="10370" b="28057"/>
              <a:stretch/>
            </p:blipFill>
            <p:spPr>
              <a:xfrm rot="-5400000">
                <a:off x="3950269" y="349826"/>
                <a:ext cx="1452375" cy="878323"/>
              </a:xfrm>
              <a:prstGeom prst="rect">
                <a:avLst/>
              </a:prstGeom>
              <a:noFill/>
              <a:ln>
                <a:noFill/>
              </a:ln>
            </p:spPr>
          </p:pic>
          <p:pic>
            <p:nvPicPr>
              <p:cNvPr id="3209" name="Google Shape;3209;p190"/>
              <p:cNvPicPr preferRelativeResize="0"/>
              <p:nvPr/>
            </p:nvPicPr>
            <p:blipFill rotWithShape="1">
              <a:blip r:embed="rId9">
                <a:alphaModFix/>
              </a:blip>
              <a:srcRect r="10370" b="28057"/>
              <a:stretch/>
            </p:blipFill>
            <p:spPr>
              <a:xfrm rot="5400000" flipH="1">
                <a:off x="5030922" y="352372"/>
                <a:ext cx="1452375" cy="889280"/>
              </a:xfrm>
              <a:prstGeom prst="rect">
                <a:avLst/>
              </a:prstGeom>
              <a:noFill/>
              <a:ln>
                <a:noFill/>
              </a:ln>
            </p:spPr>
          </p:pic>
          <p:sp>
            <p:nvSpPr>
              <p:cNvPr id="3210" name="Google Shape;3210;p190"/>
              <p:cNvSpPr txBox="1"/>
              <p:nvPr/>
            </p:nvSpPr>
            <p:spPr>
              <a:xfrm rot="5400000">
                <a:off x="4422475" y="1508575"/>
                <a:ext cx="5631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sp>
            <p:nvSpPr>
              <p:cNvPr id="3211" name="Google Shape;3211;p190"/>
              <p:cNvSpPr txBox="1"/>
              <p:nvPr/>
            </p:nvSpPr>
            <p:spPr>
              <a:xfrm rot="5400000">
                <a:off x="5402398" y="1523576"/>
                <a:ext cx="5766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grpSp>
            <p:nvGrpSpPr>
              <p:cNvPr id="3212" name="Google Shape;3212;p190"/>
              <p:cNvGrpSpPr/>
              <p:nvPr/>
            </p:nvGrpSpPr>
            <p:grpSpPr>
              <a:xfrm>
                <a:off x="4703014" y="1849365"/>
                <a:ext cx="1009498" cy="308334"/>
                <a:chOff x="5381900" y="1102625"/>
                <a:chExt cx="1170975" cy="516300"/>
              </a:xfrm>
            </p:grpSpPr>
            <p:cxnSp>
              <p:nvCxnSpPr>
                <p:cNvPr id="3213" name="Google Shape;3213;p190"/>
                <p:cNvCxnSpPr/>
                <p:nvPr/>
              </p:nvCxnSpPr>
              <p:spPr>
                <a:xfrm>
                  <a:off x="5381900" y="1102625"/>
                  <a:ext cx="0" cy="516300"/>
                </a:xfrm>
                <a:prstGeom prst="straightConnector1">
                  <a:avLst/>
                </a:prstGeom>
                <a:noFill/>
                <a:ln w="28575" cap="flat" cmpd="sng">
                  <a:solidFill>
                    <a:srgbClr val="38761D"/>
                  </a:solidFill>
                  <a:prstDash val="solid"/>
                  <a:round/>
                  <a:headEnd type="none" w="med" len="med"/>
                  <a:tailEnd type="triangle" w="med" len="med"/>
                </a:ln>
              </p:spPr>
            </p:cxnSp>
            <p:cxnSp>
              <p:nvCxnSpPr>
                <p:cNvPr id="3214" name="Google Shape;3214;p190"/>
                <p:cNvCxnSpPr/>
                <p:nvPr/>
              </p:nvCxnSpPr>
              <p:spPr>
                <a:xfrm>
                  <a:off x="6552875" y="1102625"/>
                  <a:ext cx="0" cy="516300"/>
                </a:xfrm>
                <a:prstGeom prst="straightConnector1">
                  <a:avLst/>
                </a:prstGeom>
                <a:noFill/>
                <a:ln w="28575" cap="flat" cmpd="sng">
                  <a:solidFill>
                    <a:srgbClr val="38761D"/>
                  </a:solidFill>
                  <a:prstDash val="solid"/>
                  <a:round/>
                  <a:headEnd type="none" w="med" len="med"/>
                  <a:tailEnd type="triangle" w="med" len="med"/>
                </a:ln>
              </p:spPr>
            </p:cxnSp>
          </p:grpSp>
        </p:grpSp>
      </p:grpSp>
      <p:sp>
        <p:nvSpPr>
          <p:cNvPr id="3215" name="Google Shape;3215;p190"/>
          <p:cNvSpPr txBox="1"/>
          <p:nvPr/>
        </p:nvSpPr>
        <p:spPr>
          <a:xfrm>
            <a:off x="4026425" y="631100"/>
            <a:ext cx="49152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chemeClr val="dk1"/>
                </a:solidFill>
              </a:rPr>
              <a:t>Main innervation of SCN:</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melanopsin cells</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endParaRPr b="1">
              <a:solidFill>
                <a:schemeClr val="dk1"/>
              </a:solidFill>
            </a:endParaRPr>
          </a:p>
        </p:txBody>
      </p:sp>
      <p:sp>
        <p:nvSpPr>
          <p:cNvPr id="3216" name="Google Shape;3216;p190"/>
          <p:cNvSpPr/>
          <p:nvPr/>
        </p:nvSpPr>
        <p:spPr>
          <a:xfrm>
            <a:off x="3223150" y="4089625"/>
            <a:ext cx="5859300" cy="11400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Shape 3220"/>
        <p:cNvGrpSpPr/>
        <p:nvPr/>
      </p:nvGrpSpPr>
      <p:grpSpPr>
        <a:xfrm>
          <a:off x="0" y="0"/>
          <a:ext cx="0" cy="0"/>
          <a:chOff x="0" y="0"/>
          <a:chExt cx="0" cy="0"/>
        </a:xfrm>
      </p:grpSpPr>
      <p:sp>
        <p:nvSpPr>
          <p:cNvPr id="3221" name="Google Shape;3221;p191"/>
          <p:cNvSpPr/>
          <p:nvPr/>
        </p:nvSpPr>
        <p:spPr>
          <a:xfrm>
            <a:off x="0" y="0"/>
            <a:ext cx="9144000" cy="4374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91"/>
          <p:cNvSpPr txBox="1"/>
          <p:nvPr/>
        </p:nvSpPr>
        <p:spPr>
          <a:xfrm>
            <a:off x="792576" y="-31225"/>
            <a:ext cx="7099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rPr>
              <a:t>Blocking blue light to treat mania</a:t>
            </a:r>
            <a:endParaRPr sz="2000">
              <a:solidFill>
                <a:schemeClr val="lt1"/>
              </a:solidFill>
            </a:endParaRPr>
          </a:p>
          <a:p>
            <a:pPr marL="0" lvl="0" indent="0" algn="l" rtl="0">
              <a:spcBef>
                <a:spcPts val="0"/>
              </a:spcBef>
              <a:spcAft>
                <a:spcPts val="0"/>
              </a:spcAft>
              <a:buNone/>
            </a:pPr>
            <a:endParaRPr sz="2000">
              <a:solidFill>
                <a:schemeClr val="lt1"/>
              </a:solidFill>
            </a:endParaRPr>
          </a:p>
        </p:txBody>
      </p:sp>
      <p:grpSp>
        <p:nvGrpSpPr>
          <p:cNvPr id="3223" name="Google Shape;3223;p191"/>
          <p:cNvGrpSpPr/>
          <p:nvPr/>
        </p:nvGrpSpPr>
        <p:grpSpPr>
          <a:xfrm>
            <a:off x="129075" y="811700"/>
            <a:ext cx="3354300" cy="3347750"/>
            <a:chOff x="1898800" y="991300"/>
            <a:chExt cx="3354300" cy="3347750"/>
          </a:xfrm>
        </p:grpSpPr>
        <p:grpSp>
          <p:nvGrpSpPr>
            <p:cNvPr id="3224" name="Google Shape;3224;p191"/>
            <p:cNvGrpSpPr/>
            <p:nvPr/>
          </p:nvGrpSpPr>
          <p:grpSpPr>
            <a:xfrm>
              <a:off x="1898800" y="991300"/>
              <a:ext cx="3354300" cy="3347750"/>
              <a:chOff x="4271700" y="1151925"/>
              <a:chExt cx="3354300" cy="3347750"/>
            </a:xfrm>
          </p:grpSpPr>
          <p:grpSp>
            <p:nvGrpSpPr>
              <p:cNvPr id="3225" name="Google Shape;3225;p191"/>
              <p:cNvGrpSpPr/>
              <p:nvPr/>
            </p:nvGrpSpPr>
            <p:grpSpPr>
              <a:xfrm>
                <a:off x="4271700" y="1151925"/>
                <a:ext cx="3354300" cy="3347750"/>
                <a:chOff x="4271700" y="1151925"/>
                <a:chExt cx="3354300" cy="3347750"/>
              </a:xfrm>
            </p:grpSpPr>
            <p:pic>
              <p:nvPicPr>
                <p:cNvPr id="3226" name="Google Shape;3226;p191"/>
                <p:cNvPicPr preferRelativeResize="0"/>
                <p:nvPr/>
              </p:nvPicPr>
              <p:blipFill>
                <a:blip r:embed="rId3">
                  <a:alphaModFix/>
                </a:blip>
                <a:stretch>
                  <a:fillRect/>
                </a:stretch>
              </p:blipFill>
              <p:spPr>
                <a:xfrm>
                  <a:off x="4556301" y="2402284"/>
                  <a:ext cx="2759252" cy="1910548"/>
                </a:xfrm>
                <a:prstGeom prst="rect">
                  <a:avLst/>
                </a:prstGeom>
                <a:noFill/>
                <a:ln>
                  <a:noFill/>
                </a:ln>
              </p:spPr>
            </p:pic>
            <p:pic>
              <p:nvPicPr>
                <p:cNvPr id="3227" name="Google Shape;3227;p191"/>
                <p:cNvPicPr preferRelativeResize="0"/>
                <p:nvPr/>
              </p:nvPicPr>
              <p:blipFill>
                <a:blip r:embed="rId4">
                  <a:alphaModFix/>
                </a:blip>
                <a:stretch>
                  <a:fillRect/>
                </a:stretch>
              </p:blipFill>
              <p:spPr>
                <a:xfrm>
                  <a:off x="5428383" y="3083111"/>
                  <a:ext cx="158312" cy="205428"/>
                </a:xfrm>
                <a:prstGeom prst="rect">
                  <a:avLst/>
                </a:prstGeom>
                <a:noFill/>
                <a:ln>
                  <a:noFill/>
                </a:ln>
              </p:spPr>
            </p:pic>
            <p:pic>
              <p:nvPicPr>
                <p:cNvPr id="3228" name="Google Shape;3228;p191"/>
                <p:cNvPicPr preferRelativeResize="0"/>
                <p:nvPr/>
              </p:nvPicPr>
              <p:blipFill>
                <a:blip r:embed="rId4">
                  <a:alphaModFix/>
                </a:blip>
                <a:stretch>
                  <a:fillRect/>
                </a:stretch>
              </p:blipFill>
              <p:spPr>
                <a:xfrm>
                  <a:off x="5581464" y="3191585"/>
                  <a:ext cx="158312" cy="205428"/>
                </a:xfrm>
                <a:prstGeom prst="rect">
                  <a:avLst/>
                </a:prstGeom>
                <a:noFill/>
                <a:ln>
                  <a:noFill/>
                </a:ln>
              </p:spPr>
            </p:pic>
            <p:sp>
              <p:nvSpPr>
                <p:cNvPr id="3229" name="Google Shape;3229;p191"/>
                <p:cNvSpPr txBox="1"/>
                <p:nvPr/>
              </p:nvSpPr>
              <p:spPr>
                <a:xfrm>
                  <a:off x="6165600" y="1151925"/>
                  <a:ext cx="14604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FF0000"/>
                      </a:solidFill>
                    </a:rPr>
                    <a:t>SCN “Super Clock”</a:t>
                  </a:r>
                  <a:endParaRPr b="1">
                    <a:solidFill>
                      <a:srgbClr val="FF0000"/>
                    </a:solidFill>
                  </a:endParaRPr>
                </a:p>
                <a:p>
                  <a:pPr marL="0" marR="0" lvl="0" indent="0" algn="l" rtl="0">
                    <a:lnSpc>
                      <a:spcPct val="105000"/>
                    </a:lnSpc>
                    <a:spcBef>
                      <a:spcPts val="0"/>
                    </a:spcBef>
                    <a:spcAft>
                      <a:spcPts val="0"/>
                    </a:spcAft>
                    <a:buNone/>
                  </a:pPr>
                  <a:r>
                    <a:rPr lang="en" b="1">
                      <a:solidFill>
                        <a:srgbClr val="FF0000"/>
                      </a:solidFill>
                    </a:rPr>
                    <a:t>= where mania starts?</a:t>
                  </a:r>
                  <a:endParaRPr b="1">
                    <a:solidFill>
                      <a:srgbClr val="FF0000"/>
                    </a:solidFill>
                  </a:endParaRPr>
                </a:p>
              </p:txBody>
            </p:sp>
            <p:pic>
              <p:nvPicPr>
                <p:cNvPr id="3230" name="Google Shape;3230;p191"/>
                <p:cNvPicPr preferRelativeResize="0"/>
                <p:nvPr/>
              </p:nvPicPr>
              <p:blipFill>
                <a:blip r:embed="rId5">
                  <a:alphaModFix/>
                </a:blip>
                <a:stretch>
                  <a:fillRect/>
                </a:stretch>
              </p:blipFill>
              <p:spPr>
                <a:xfrm>
                  <a:off x="5050636" y="3622097"/>
                  <a:ext cx="776788" cy="516300"/>
                </a:xfrm>
                <a:prstGeom prst="rect">
                  <a:avLst/>
                </a:prstGeom>
                <a:noFill/>
                <a:ln>
                  <a:noFill/>
                </a:ln>
              </p:spPr>
            </p:pic>
            <p:sp>
              <p:nvSpPr>
                <p:cNvPr id="3231" name="Google Shape;3231;p191"/>
                <p:cNvSpPr txBox="1"/>
                <p:nvPr/>
              </p:nvSpPr>
              <p:spPr>
                <a:xfrm>
                  <a:off x="4271700" y="4073375"/>
                  <a:ext cx="18939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0000FF"/>
                      </a:solidFill>
                    </a:rPr>
                    <a:t>melanopsin photoreceptors (retina)</a:t>
                  </a:r>
                  <a:endParaRPr b="1">
                    <a:solidFill>
                      <a:srgbClr val="0000FF"/>
                    </a:solidFill>
                  </a:endParaRPr>
                </a:p>
              </p:txBody>
            </p:sp>
          </p:grpSp>
          <p:pic>
            <p:nvPicPr>
              <p:cNvPr id="3232" name="Google Shape;3232;p191"/>
              <p:cNvPicPr preferRelativeResize="0"/>
              <p:nvPr/>
            </p:nvPicPr>
            <p:blipFill>
              <a:blip r:embed="rId5">
                <a:alphaModFix/>
              </a:blip>
              <a:stretch>
                <a:fillRect/>
              </a:stretch>
            </p:blipFill>
            <p:spPr>
              <a:xfrm>
                <a:off x="4406023" y="3325525"/>
                <a:ext cx="776812" cy="516300"/>
              </a:xfrm>
              <a:prstGeom prst="rect">
                <a:avLst/>
              </a:prstGeom>
              <a:noFill/>
              <a:ln>
                <a:noFill/>
              </a:ln>
            </p:spPr>
          </p:pic>
        </p:grpSp>
        <p:cxnSp>
          <p:nvCxnSpPr>
            <p:cNvPr id="3233" name="Google Shape;3233;p191"/>
            <p:cNvCxnSpPr/>
            <p:nvPr/>
          </p:nvCxnSpPr>
          <p:spPr>
            <a:xfrm>
              <a:off x="3287800" y="1967900"/>
              <a:ext cx="0" cy="1037700"/>
            </a:xfrm>
            <a:prstGeom prst="straightConnector1">
              <a:avLst/>
            </a:prstGeom>
            <a:noFill/>
            <a:ln w="28575" cap="flat" cmpd="sng">
              <a:solidFill>
                <a:srgbClr val="FF0000"/>
              </a:solidFill>
              <a:prstDash val="solid"/>
              <a:round/>
              <a:headEnd type="none" w="med" len="med"/>
              <a:tailEnd type="triangle" w="med" len="med"/>
            </a:ln>
          </p:spPr>
        </p:cxnSp>
        <p:pic>
          <p:nvPicPr>
            <p:cNvPr id="3234" name="Google Shape;3234;p191"/>
            <p:cNvPicPr preferRelativeResize="0"/>
            <p:nvPr/>
          </p:nvPicPr>
          <p:blipFill>
            <a:blip r:embed="rId4">
              <a:alphaModFix/>
            </a:blip>
            <a:stretch>
              <a:fillRect/>
            </a:stretch>
          </p:blipFill>
          <p:spPr>
            <a:xfrm>
              <a:off x="2846005" y="991303"/>
              <a:ext cx="883433" cy="1146350"/>
            </a:xfrm>
            <a:prstGeom prst="rect">
              <a:avLst/>
            </a:prstGeom>
            <a:noFill/>
            <a:ln>
              <a:noFill/>
            </a:ln>
          </p:spPr>
        </p:pic>
      </p:grpSp>
      <p:grpSp>
        <p:nvGrpSpPr>
          <p:cNvPr id="3235" name="Google Shape;3235;p191"/>
          <p:cNvGrpSpPr/>
          <p:nvPr/>
        </p:nvGrpSpPr>
        <p:grpSpPr>
          <a:xfrm>
            <a:off x="3665496" y="1514603"/>
            <a:ext cx="5416945" cy="3559233"/>
            <a:chOff x="1629849" y="62800"/>
            <a:chExt cx="7167168" cy="4709226"/>
          </a:xfrm>
        </p:grpSpPr>
        <p:grpSp>
          <p:nvGrpSpPr>
            <p:cNvPr id="3236" name="Google Shape;3236;p191"/>
            <p:cNvGrpSpPr/>
            <p:nvPr/>
          </p:nvGrpSpPr>
          <p:grpSpPr>
            <a:xfrm>
              <a:off x="2750889" y="2143136"/>
              <a:ext cx="4959578" cy="2254305"/>
              <a:chOff x="3117496" y="1643963"/>
              <a:chExt cx="5752904" cy="2614900"/>
            </a:xfrm>
          </p:grpSpPr>
          <p:grpSp>
            <p:nvGrpSpPr>
              <p:cNvPr id="3237" name="Google Shape;3237;p191"/>
              <p:cNvGrpSpPr/>
              <p:nvPr/>
            </p:nvGrpSpPr>
            <p:grpSpPr>
              <a:xfrm>
                <a:off x="3635674" y="1643963"/>
                <a:ext cx="4720326" cy="2614900"/>
                <a:chOff x="3325074" y="697613"/>
                <a:chExt cx="4720326" cy="2614900"/>
              </a:xfrm>
            </p:grpSpPr>
            <p:pic>
              <p:nvPicPr>
                <p:cNvPr id="3238" name="Google Shape;3238;p191"/>
                <p:cNvPicPr preferRelativeResize="0"/>
                <p:nvPr/>
              </p:nvPicPr>
              <p:blipFill>
                <a:blip r:embed="rId6">
                  <a:alphaModFix/>
                </a:blip>
                <a:stretch>
                  <a:fillRect/>
                </a:stretch>
              </p:blipFill>
              <p:spPr>
                <a:xfrm>
                  <a:off x="3325074" y="894527"/>
                  <a:ext cx="2335701" cy="2338279"/>
                </a:xfrm>
                <a:prstGeom prst="rect">
                  <a:avLst/>
                </a:prstGeom>
                <a:noFill/>
                <a:ln>
                  <a:noFill/>
                </a:ln>
              </p:spPr>
            </p:pic>
            <p:pic>
              <p:nvPicPr>
                <p:cNvPr id="3239" name="Google Shape;3239;p191"/>
                <p:cNvPicPr preferRelativeResize="0"/>
                <p:nvPr/>
              </p:nvPicPr>
              <p:blipFill>
                <a:blip r:embed="rId6">
                  <a:alphaModFix/>
                </a:blip>
                <a:stretch>
                  <a:fillRect/>
                </a:stretch>
              </p:blipFill>
              <p:spPr>
                <a:xfrm>
                  <a:off x="5709699" y="945077"/>
                  <a:ext cx="2335701" cy="2338279"/>
                </a:xfrm>
                <a:prstGeom prst="rect">
                  <a:avLst/>
                </a:prstGeom>
                <a:noFill/>
                <a:ln>
                  <a:noFill/>
                </a:ln>
              </p:spPr>
            </p:pic>
            <p:pic>
              <p:nvPicPr>
                <p:cNvPr id="3240" name="Google Shape;3240;p191"/>
                <p:cNvPicPr preferRelativeResize="0"/>
                <p:nvPr/>
              </p:nvPicPr>
              <p:blipFill>
                <a:blip r:embed="rId7">
                  <a:alphaModFix/>
                </a:blip>
                <a:stretch>
                  <a:fillRect/>
                </a:stretch>
              </p:blipFill>
              <p:spPr>
                <a:xfrm>
                  <a:off x="3503650" y="697613"/>
                  <a:ext cx="4344775" cy="2614900"/>
                </a:xfrm>
                <a:prstGeom prst="rect">
                  <a:avLst/>
                </a:prstGeom>
                <a:noFill/>
                <a:ln>
                  <a:noFill/>
                </a:ln>
              </p:spPr>
            </p:pic>
          </p:grpSp>
          <p:cxnSp>
            <p:nvCxnSpPr>
              <p:cNvPr id="3241" name="Google Shape;3241;p191"/>
              <p:cNvCxnSpPr/>
              <p:nvPr/>
            </p:nvCxnSpPr>
            <p:spPr>
              <a:xfrm rot="10800000">
                <a:off x="8141400" y="4096775"/>
                <a:ext cx="729000" cy="0"/>
              </a:xfrm>
              <a:prstGeom prst="straightConnector1">
                <a:avLst/>
              </a:prstGeom>
              <a:noFill/>
              <a:ln w="28575" cap="flat" cmpd="sng">
                <a:solidFill>
                  <a:srgbClr val="FF0000"/>
                </a:solidFill>
                <a:prstDash val="solid"/>
                <a:round/>
                <a:headEnd type="none" w="med" len="med"/>
                <a:tailEnd type="triangle" w="med" len="med"/>
              </a:ln>
            </p:spPr>
          </p:cxnSp>
          <p:cxnSp>
            <p:nvCxnSpPr>
              <p:cNvPr id="3242" name="Google Shape;3242;p191"/>
              <p:cNvCxnSpPr/>
              <p:nvPr/>
            </p:nvCxnSpPr>
            <p:spPr>
              <a:xfrm>
                <a:off x="3117496" y="4053425"/>
                <a:ext cx="709500" cy="0"/>
              </a:xfrm>
              <a:prstGeom prst="straightConnector1">
                <a:avLst/>
              </a:prstGeom>
              <a:noFill/>
              <a:ln w="28575" cap="flat" cmpd="sng">
                <a:solidFill>
                  <a:srgbClr val="FF0000"/>
                </a:solidFill>
                <a:prstDash val="solid"/>
                <a:round/>
                <a:headEnd type="none" w="med" len="med"/>
                <a:tailEnd type="triangle" w="med" len="med"/>
              </a:ln>
            </p:spPr>
          </p:cxnSp>
        </p:grpSp>
        <p:pic>
          <p:nvPicPr>
            <p:cNvPr id="3243" name="Google Shape;3243;p191"/>
            <p:cNvPicPr preferRelativeResize="0"/>
            <p:nvPr/>
          </p:nvPicPr>
          <p:blipFill>
            <a:blip r:embed="rId8">
              <a:alphaModFix/>
            </a:blip>
            <a:stretch>
              <a:fillRect/>
            </a:stretch>
          </p:blipFill>
          <p:spPr>
            <a:xfrm rot="-926602" flipH="1">
              <a:off x="7383459" y="4035106"/>
              <a:ext cx="1167619" cy="592150"/>
            </a:xfrm>
            <a:prstGeom prst="rect">
              <a:avLst/>
            </a:prstGeom>
            <a:noFill/>
            <a:ln>
              <a:noFill/>
            </a:ln>
            <a:effectLst>
              <a:outerShdw blurRad="57150" dist="19050" dir="5400000" algn="bl" rotWithShape="0">
                <a:srgbClr val="000000">
                  <a:alpha val="50000"/>
                </a:srgbClr>
              </a:outerShdw>
            </a:effectLst>
          </p:spPr>
        </p:pic>
        <p:pic>
          <p:nvPicPr>
            <p:cNvPr id="3244" name="Google Shape;3244;p191"/>
            <p:cNvPicPr preferRelativeResize="0"/>
            <p:nvPr/>
          </p:nvPicPr>
          <p:blipFill>
            <a:blip r:embed="rId5">
              <a:alphaModFix/>
            </a:blip>
            <a:stretch>
              <a:fillRect/>
            </a:stretch>
          </p:blipFill>
          <p:spPr>
            <a:xfrm>
              <a:off x="7824324" y="3953704"/>
              <a:ext cx="972693" cy="646500"/>
            </a:xfrm>
            <a:prstGeom prst="rect">
              <a:avLst/>
            </a:prstGeom>
            <a:noFill/>
            <a:ln>
              <a:noFill/>
            </a:ln>
          </p:spPr>
        </p:pic>
        <p:pic>
          <p:nvPicPr>
            <p:cNvPr id="3245" name="Google Shape;3245;p191"/>
            <p:cNvPicPr preferRelativeResize="0"/>
            <p:nvPr/>
          </p:nvPicPr>
          <p:blipFill>
            <a:blip r:embed="rId8">
              <a:alphaModFix/>
            </a:blip>
            <a:stretch>
              <a:fillRect/>
            </a:stretch>
          </p:blipFill>
          <p:spPr>
            <a:xfrm rot="744723">
              <a:off x="1925055" y="4025575"/>
              <a:ext cx="1167619" cy="592150"/>
            </a:xfrm>
            <a:prstGeom prst="rect">
              <a:avLst/>
            </a:prstGeom>
            <a:noFill/>
            <a:ln>
              <a:noFill/>
            </a:ln>
            <a:effectLst>
              <a:outerShdw blurRad="57150" dist="19050" dir="5400000" algn="bl" rotWithShape="0">
                <a:srgbClr val="000000">
                  <a:alpha val="50000"/>
                </a:srgbClr>
              </a:outerShdw>
            </a:effectLst>
          </p:spPr>
        </p:pic>
        <p:pic>
          <p:nvPicPr>
            <p:cNvPr id="3246" name="Google Shape;3246;p191"/>
            <p:cNvPicPr preferRelativeResize="0"/>
            <p:nvPr/>
          </p:nvPicPr>
          <p:blipFill>
            <a:blip r:embed="rId5">
              <a:alphaModFix/>
            </a:blip>
            <a:stretch>
              <a:fillRect/>
            </a:stretch>
          </p:blipFill>
          <p:spPr>
            <a:xfrm>
              <a:off x="1629849" y="3953704"/>
              <a:ext cx="972693" cy="646500"/>
            </a:xfrm>
            <a:prstGeom prst="rect">
              <a:avLst/>
            </a:prstGeom>
            <a:noFill/>
            <a:ln>
              <a:noFill/>
            </a:ln>
          </p:spPr>
        </p:pic>
        <p:grpSp>
          <p:nvGrpSpPr>
            <p:cNvPr id="3247" name="Google Shape;3247;p191"/>
            <p:cNvGrpSpPr/>
            <p:nvPr/>
          </p:nvGrpSpPr>
          <p:grpSpPr>
            <a:xfrm>
              <a:off x="4237295" y="62800"/>
              <a:ext cx="1964455" cy="2094899"/>
              <a:chOff x="4237295" y="62800"/>
              <a:chExt cx="1964455" cy="2094899"/>
            </a:xfrm>
          </p:grpSpPr>
          <p:pic>
            <p:nvPicPr>
              <p:cNvPr id="3248" name="Google Shape;3248;p191"/>
              <p:cNvPicPr preferRelativeResize="0"/>
              <p:nvPr/>
            </p:nvPicPr>
            <p:blipFill rotWithShape="1">
              <a:blip r:embed="rId9">
                <a:alphaModFix/>
              </a:blip>
              <a:srcRect r="10370" b="28057"/>
              <a:stretch/>
            </p:blipFill>
            <p:spPr>
              <a:xfrm rot="-5400000">
                <a:off x="3950269" y="349826"/>
                <a:ext cx="1452375" cy="878323"/>
              </a:xfrm>
              <a:prstGeom prst="rect">
                <a:avLst/>
              </a:prstGeom>
              <a:noFill/>
              <a:ln>
                <a:noFill/>
              </a:ln>
            </p:spPr>
          </p:pic>
          <p:pic>
            <p:nvPicPr>
              <p:cNvPr id="3249" name="Google Shape;3249;p191"/>
              <p:cNvPicPr preferRelativeResize="0"/>
              <p:nvPr/>
            </p:nvPicPr>
            <p:blipFill rotWithShape="1">
              <a:blip r:embed="rId9">
                <a:alphaModFix/>
              </a:blip>
              <a:srcRect r="10370" b="28057"/>
              <a:stretch/>
            </p:blipFill>
            <p:spPr>
              <a:xfrm rot="5400000" flipH="1">
                <a:off x="5030922" y="352372"/>
                <a:ext cx="1452375" cy="889280"/>
              </a:xfrm>
              <a:prstGeom prst="rect">
                <a:avLst/>
              </a:prstGeom>
              <a:noFill/>
              <a:ln>
                <a:noFill/>
              </a:ln>
            </p:spPr>
          </p:pic>
          <p:sp>
            <p:nvSpPr>
              <p:cNvPr id="3250" name="Google Shape;3250;p191"/>
              <p:cNvSpPr txBox="1"/>
              <p:nvPr/>
            </p:nvSpPr>
            <p:spPr>
              <a:xfrm rot="5400000">
                <a:off x="4422475" y="1508575"/>
                <a:ext cx="5631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sp>
            <p:nvSpPr>
              <p:cNvPr id="3251" name="Google Shape;3251;p191"/>
              <p:cNvSpPr txBox="1"/>
              <p:nvPr/>
            </p:nvSpPr>
            <p:spPr>
              <a:xfrm rot="5400000">
                <a:off x="5402398" y="1523576"/>
                <a:ext cx="5766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grpSp>
            <p:nvGrpSpPr>
              <p:cNvPr id="3252" name="Google Shape;3252;p191"/>
              <p:cNvGrpSpPr/>
              <p:nvPr/>
            </p:nvGrpSpPr>
            <p:grpSpPr>
              <a:xfrm>
                <a:off x="4703014" y="1849365"/>
                <a:ext cx="1009498" cy="308334"/>
                <a:chOff x="5381900" y="1102625"/>
                <a:chExt cx="1170975" cy="516300"/>
              </a:xfrm>
            </p:grpSpPr>
            <p:cxnSp>
              <p:nvCxnSpPr>
                <p:cNvPr id="3253" name="Google Shape;3253;p191"/>
                <p:cNvCxnSpPr/>
                <p:nvPr/>
              </p:nvCxnSpPr>
              <p:spPr>
                <a:xfrm>
                  <a:off x="5381900" y="1102625"/>
                  <a:ext cx="0" cy="516300"/>
                </a:xfrm>
                <a:prstGeom prst="straightConnector1">
                  <a:avLst/>
                </a:prstGeom>
                <a:noFill/>
                <a:ln w="28575" cap="flat" cmpd="sng">
                  <a:solidFill>
                    <a:srgbClr val="38761D"/>
                  </a:solidFill>
                  <a:prstDash val="solid"/>
                  <a:round/>
                  <a:headEnd type="none" w="med" len="med"/>
                  <a:tailEnd type="triangle" w="med" len="med"/>
                </a:ln>
              </p:spPr>
            </p:cxnSp>
            <p:cxnSp>
              <p:nvCxnSpPr>
                <p:cNvPr id="3254" name="Google Shape;3254;p191"/>
                <p:cNvCxnSpPr/>
                <p:nvPr/>
              </p:nvCxnSpPr>
              <p:spPr>
                <a:xfrm>
                  <a:off x="6552875" y="1102625"/>
                  <a:ext cx="0" cy="516300"/>
                </a:xfrm>
                <a:prstGeom prst="straightConnector1">
                  <a:avLst/>
                </a:prstGeom>
                <a:noFill/>
                <a:ln w="28575" cap="flat" cmpd="sng">
                  <a:solidFill>
                    <a:srgbClr val="38761D"/>
                  </a:solidFill>
                  <a:prstDash val="solid"/>
                  <a:round/>
                  <a:headEnd type="none" w="med" len="med"/>
                  <a:tailEnd type="triangle" w="med" len="med"/>
                </a:ln>
              </p:spPr>
            </p:cxnSp>
          </p:grpSp>
        </p:grpSp>
      </p:grpSp>
      <p:sp>
        <p:nvSpPr>
          <p:cNvPr id="3255" name="Google Shape;3255;p191"/>
          <p:cNvSpPr txBox="1"/>
          <p:nvPr/>
        </p:nvSpPr>
        <p:spPr>
          <a:xfrm>
            <a:off x="4026425" y="631100"/>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chemeClr val="dk1"/>
                </a:solidFill>
              </a:rPr>
              <a:t>Main innervation of SCN:</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melanopsin cells</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serotonin </a:t>
            </a:r>
            <a:endParaRPr b="1">
              <a:solidFill>
                <a:schemeClr val="dk1"/>
              </a:solidFill>
            </a:endParaRPr>
          </a:p>
        </p:txBody>
      </p:sp>
      <p:sp>
        <p:nvSpPr>
          <p:cNvPr id="3256" name="Google Shape;3256;p191"/>
          <p:cNvSpPr/>
          <p:nvPr/>
        </p:nvSpPr>
        <p:spPr>
          <a:xfrm>
            <a:off x="5217325" y="1133425"/>
            <a:ext cx="2313300" cy="3082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Shape 3260"/>
        <p:cNvGrpSpPr/>
        <p:nvPr/>
      </p:nvGrpSpPr>
      <p:grpSpPr>
        <a:xfrm>
          <a:off x="0" y="0"/>
          <a:ext cx="0" cy="0"/>
          <a:chOff x="0" y="0"/>
          <a:chExt cx="0" cy="0"/>
        </a:xfrm>
      </p:grpSpPr>
      <p:sp>
        <p:nvSpPr>
          <p:cNvPr id="3261" name="Google Shape;3261;p192"/>
          <p:cNvSpPr/>
          <p:nvPr/>
        </p:nvSpPr>
        <p:spPr>
          <a:xfrm>
            <a:off x="0" y="0"/>
            <a:ext cx="9144000" cy="4374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92"/>
          <p:cNvSpPr txBox="1"/>
          <p:nvPr/>
        </p:nvSpPr>
        <p:spPr>
          <a:xfrm>
            <a:off x="792576" y="-31225"/>
            <a:ext cx="7099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rPr>
              <a:t>Blocking blue light to treat mania</a:t>
            </a:r>
            <a:endParaRPr sz="2000">
              <a:solidFill>
                <a:schemeClr val="lt1"/>
              </a:solidFill>
            </a:endParaRPr>
          </a:p>
          <a:p>
            <a:pPr marL="0" lvl="0" indent="0" algn="l" rtl="0">
              <a:spcBef>
                <a:spcPts val="0"/>
              </a:spcBef>
              <a:spcAft>
                <a:spcPts val="0"/>
              </a:spcAft>
              <a:buNone/>
            </a:pPr>
            <a:endParaRPr sz="2000">
              <a:solidFill>
                <a:schemeClr val="lt1"/>
              </a:solidFill>
            </a:endParaRPr>
          </a:p>
        </p:txBody>
      </p:sp>
      <p:grpSp>
        <p:nvGrpSpPr>
          <p:cNvPr id="3263" name="Google Shape;3263;p192"/>
          <p:cNvGrpSpPr/>
          <p:nvPr/>
        </p:nvGrpSpPr>
        <p:grpSpPr>
          <a:xfrm>
            <a:off x="129075" y="811700"/>
            <a:ext cx="3354300" cy="3347750"/>
            <a:chOff x="1898800" y="991300"/>
            <a:chExt cx="3354300" cy="3347750"/>
          </a:xfrm>
        </p:grpSpPr>
        <p:grpSp>
          <p:nvGrpSpPr>
            <p:cNvPr id="3264" name="Google Shape;3264;p192"/>
            <p:cNvGrpSpPr/>
            <p:nvPr/>
          </p:nvGrpSpPr>
          <p:grpSpPr>
            <a:xfrm>
              <a:off x="1898800" y="991300"/>
              <a:ext cx="3354300" cy="3347750"/>
              <a:chOff x="4271700" y="1151925"/>
              <a:chExt cx="3354300" cy="3347750"/>
            </a:xfrm>
          </p:grpSpPr>
          <p:grpSp>
            <p:nvGrpSpPr>
              <p:cNvPr id="3265" name="Google Shape;3265;p192"/>
              <p:cNvGrpSpPr/>
              <p:nvPr/>
            </p:nvGrpSpPr>
            <p:grpSpPr>
              <a:xfrm>
                <a:off x="4271700" y="1151925"/>
                <a:ext cx="3354300" cy="3347750"/>
                <a:chOff x="4271700" y="1151925"/>
                <a:chExt cx="3354300" cy="3347750"/>
              </a:xfrm>
            </p:grpSpPr>
            <p:pic>
              <p:nvPicPr>
                <p:cNvPr id="3266" name="Google Shape;3266;p192"/>
                <p:cNvPicPr preferRelativeResize="0"/>
                <p:nvPr/>
              </p:nvPicPr>
              <p:blipFill>
                <a:blip r:embed="rId3">
                  <a:alphaModFix/>
                </a:blip>
                <a:stretch>
                  <a:fillRect/>
                </a:stretch>
              </p:blipFill>
              <p:spPr>
                <a:xfrm>
                  <a:off x="4556301" y="2402284"/>
                  <a:ext cx="2759252" cy="1910548"/>
                </a:xfrm>
                <a:prstGeom prst="rect">
                  <a:avLst/>
                </a:prstGeom>
                <a:noFill/>
                <a:ln>
                  <a:noFill/>
                </a:ln>
              </p:spPr>
            </p:pic>
            <p:pic>
              <p:nvPicPr>
                <p:cNvPr id="3267" name="Google Shape;3267;p192"/>
                <p:cNvPicPr preferRelativeResize="0"/>
                <p:nvPr/>
              </p:nvPicPr>
              <p:blipFill>
                <a:blip r:embed="rId4">
                  <a:alphaModFix/>
                </a:blip>
                <a:stretch>
                  <a:fillRect/>
                </a:stretch>
              </p:blipFill>
              <p:spPr>
                <a:xfrm>
                  <a:off x="5428383" y="3083111"/>
                  <a:ext cx="158312" cy="205428"/>
                </a:xfrm>
                <a:prstGeom prst="rect">
                  <a:avLst/>
                </a:prstGeom>
                <a:noFill/>
                <a:ln>
                  <a:noFill/>
                </a:ln>
              </p:spPr>
            </p:pic>
            <p:pic>
              <p:nvPicPr>
                <p:cNvPr id="3268" name="Google Shape;3268;p192"/>
                <p:cNvPicPr preferRelativeResize="0"/>
                <p:nvPr/>
              </p:nvPicPr>
              <p:blipFill>
                <a:blip r:embed="rId4">
                  <a:alphaModFix/>
                </a:blip>
                <a:stretch>
                  <a:fillRect/>
                </a:stretch>
              </p:blipFill>
              <p:spPr>
                <a:xfrm>
                  <a:off x="5581464" y="3191585"/>
                  <a:ext cx="158312" cy="205428"/>
                </a:xfrm>
                <a:prstGeom prst="rect">
                  <a:avLst/>
                </a:prstGeom>
                <a:noFill/>
                <a:ln>
                  <a:noFill/>
                </a:ln>
              </p:spPr>
            </p:pic>
            <p:sp>
              <p:nvSpPr>
                <p:cNvPr id="3269" name="Google Shape;3269;p192"/>
                <p:cNvSpPr txBox="1"/>
                <p:nvPr/>
              </p:nvSpPr>
              <p:spPr>
                <a:xfrm>
                  <a:off x="6165600" y="1151925"/>
                  <a:ext cx="14604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FF0000"/>
                      </a:solidFill>
                    </a:rPr>
                    <a:t>SCN “Super Clock”</a:t>
                  </a:r>
                  <a:endParaRPr b="1">
                    <a:solidFill>
                      <a:srgbClr val="FF0000"/>
                    </a:solidFill>
                  </a:endParaRPr>
                </a:p>
                <a:p>
                  <a:pPr marL="0" marR="0" lvl="0" indent="0" algn="l" rtl="0">
                    <a:lnSpc>
                      <a:spcPct val="105000"/>
                    </a:lnSpc>
                    <a:spcBef>
                      <a:spcPts val="0"/>
                    </a:spcBef>
                    <a:spcAft>
                      <a:spcPts val="0"/>
                    </a:spcAft>
                    <a:buNone/>
                  </a:pPr>
                  <a:r>
                    <a:rPr lang="en" b="1">
                      <a:solidFill>
                        <a:srgbClr val="FF0000"/>
                      </a:solidFill>
                    </a:rPr>
                    <a:t>= where mania starts?</a:t>
                  </a:r>
                  <a:endParaRPr b="1">
                    <a:solidFill>
                      <a:srgbClr val="FF0000"/>
                    </a:solidFill>
                  </a:endParaRPr>
                </a:p>
              </p:txBody>
            </p:sp>
            <p:pic>
              <p:nvPicPr>
                <p:cNvPr id="3270" name="Google Shape;3270;p192"/>
                <p:cNvPicPr preferRelativeResize="0"/>
                <p:nvPr/>
              </p:nvPicPr>
              <p:blipFill>
                <a:blip r:embed="rId5">
                  <a:alphaModFix/>
                </a:blip>
                <a:stretch>
                  <a:fillRect/>
                </a:stretch>
              </p:blipFill>
              <p:spPr>
                <a:xfrm>
                  <a:off x="5050636" y="3622097"/>
                  <a:ext cx="776788" cy="516300"/>
                </a:xfrm>
                <a:prstGeom prst="rect">
                  <a:avLst/>
                </a:prstGeom>
                <a:noFill/>
                <a:ln>
                  <a:noFill/>
                </a:ln>
              </p:spPr>
            </p:pic>
            <p:sp>
              <p:nvSpPr>
                <p:cNvPr id="3271" name="Google Shape;3271;p192"/>
                <p:cNvSpPr txBox="1"/>
                <p:nvPr/>
              </p:nvSpPr>
              <p:spPr>
                <a:xfrm>
                  <a:off x="4271700" y="4073375"/>
                  <a:ext cx="18939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0000FF"/>
                      </a:solidFill>
                    </a:rPr>
                    <a:t>melanopsin photoreceptors (retina)</a:t>
                  </a:r>
                  <a:endParaRPr b="1">
                    <a:solidFill>
                      <a:srgbClr val="0000FF"/>
                    </a:solidFill>
                  </a:endParaRPr>
                </a:p>
              </p:txBody>
            </p:sp>
          </p:grpSp>
          <p:pic>
            <p:nvPicPr>
              <p:cNvPr id="3272" name="Google Shape;3272;p192"/>
              <p:cNvPicPr preferRelativeResize="0"/>
              <p:nvPr/>
            </p:nvPicPr>
            <p:blipFill>
              <a:blip r:embed="rId5">
                <a:alphaModFix/>
              </a:blip>
              <a:stretch>
                <a:fillRect/>
              </a:stretch>
            </p:blipFill>
            <p:spPr>
              <a:xfrm>
                <a:off x="4406023" y="3325525"/>
                <a:ext cx="776812" cy="516300"/>
              </a:xfrm>
              <a:prstGeom prst="rect">
                <a:avLst/>
              </a:prstGeom>
              <a:noFill/>
              <a:ln>
                <a:noFill/>
              </a:ln>
            </p:spPr>
          </p:pic>
        </p:grpSp>
        <p:cxnSp>
          <p:nvCxnSpPr>
            <p:cNvPr id="3273" name="Google Shape;3273;p192"/>
            <p:cNvCxnSpPr/>
            <p:nvPr/>
          </p:nvCxnSpPr>
          <p:spPr>
            <a:xfrm>
              <a:off x="3287800" y="1967900"/>
              <a:ext cx="0" cy="1037700"/>
            </a:xfrm>
            <a:prstGeom prst="straightConnector1">
              <a:avLst/>
            </a:prstGeom>
            <a:noFill/>
            <a:ln w="28575" cap="flat" cmpd="sng">
              <a:solidFill>
                <a:srgbClr val="FF0000"/>
              </a:solidFill>
              <a:prstDash val="solid"/>
              <a:round/>
              <a:headEnd type="none" w="med" len="med"/>
              <a:tailEnd type="triangle" w="med" len="med"/>
            </a:ln>
          </p:spPr>
        </p:cxnSp>
        <p:pic>
          <p:nvPicPr>
            <p:cNvPr id="3274" name="Google Shape;3274;p192"/>
            <p:cNvPicPr preferRelativeResize="0"/>
            <p:nvPr/>
          </p:nvPicPr>
          <p:blipFill>
            <a:blip r:embed="rId4">
              <a:alphaModFix/>
            </a:blip>
            <a:stretch>
              <a:fillRect/>
            </a:stretch>
          </p:blipFill>
          <p:spPr>
            <a:xfrm>
              <a:off x="2846005" y="991303"/>
              <a:ext cx="883433" cy="1146350"/>
            </a:xfrm>
            <a:prstGeom prst="rect">
              <a:avLst/>
            </a:prstGeom>
            <a:noFill/>
            <a:ln>
              <a:noFill/>
            </a:ln>
          </p:spPr>
        </p:pic>
      </p:grpSp>
      <p:grpSp>
        <p:nvGrpSpPr>
          <p:cNvPr id="3275" name="Google Shape;3275;p192"/>
          <p:cNvGrpSpPr/>
          <p:nvPr/>
        </p:nvGrpSpPr>
        <p:grpSpPr>
          <a:xfrm>
            <a:off x="3665496" y="1514603"/>
            <a:ext cx="5416945" cy="3559233"/>
            <a:chOff x="1629849" y="62800"/>
            <a:chExt cx="7167168" cy="4709226"/>
          </a:xfrm>
        </p:grpSpPr>
        <p:grpSp>
          <p:nvGrpSpPr>
            <p:cNvPr id="3276" name="Google Shape;3276;p192"/>
            <p:cNvGrpSpPr/>
            <p:nvPr/>
          </p:nvGrpSpPr>
          <p:grpSpPr>
            <a:xfrm>
              <a:off x="2750889" y="2143136"/>
              <a:ext cx="4959578" cy="2254305"/>
              <a:chOff x="3117496" y="1643963"/>
              <a:chExt cx="5752904" cy="2614900"/>
            </a:xfrm>
          </p:grpSpPr>
          <p:grpSp>
            <p:nvGrpSpPr>
              <p:cNvPr id="3277" name="Google Shape;3277;p192"/>
              <p:cNvGrpSpPr/>
              <p:nvPr/>
            </p:nvGrpSpPr>
            <p:grpSpPr>
              <a:xfrm>
                <a:off x="3635674" y="1643963"/>
                <a:ext cx="4720326" cy="2614900"/>
                <a:chOff x="3325074" y="697613"/>
                <a:chExt cx="4720326" cy="2614900"/>
              </a:xfrm>
            </p:grpSpPr>
            <p:pic>
              <p:nvPicPr>
                <p:cNvPr id="3278" name="Google Shape;3278;p192"/>
                <p:cNvPicPr preferRelativeResize="0"/>
                <p:nvPr/>
              </p:nvPicPr>
              <p:blipFill>
                <a:blip r:embed="rId6">
                  <a:alphaModFix/>
                </a:blip>
                <a:stretch>
                  <a:fillRect/>
                </a:stretch>
              </p:blipFill>
              <p:spPr>
                <a:xfrm>
                  <a:off x="3325074" y="894527"/>
                  <a:ext cx="2335701" cy="2338279"/>
                </a:xfrm>
                <a:prstGeom prst="rect">
                  <a:avLst/>
                </a:prstGeom>
                <a:noFill/>
                <a:ln>
                  <a:noFill/>
                </a:ln>
              </p:spPr>
            </p:pic>
            <p:pic>
              <p:nvPicPr>
                <p:cNvPr id="3279" name="Google Shape;3279;p192"/>
                <p:cNvPicPr preferRelativeResize="0"/>
                <p:nvPr/>
              </p:nvPicPr>
              <p:blipFill>
                <a:blip r:embed="rId6">
                  <a:alphaModFix/>
                </a:blip>
                <a:stretch>
                  <a:fillRect/>
                </a:stretch>
              </p:blipFill>
              <p:spPr>
                <a:xfrm>
                  <a:off x="5709699" y="945077"/>
                  <a:ext cx="2335701" cy="2338279"/>
                </a:xfrm>
                <a:prstGeom prst="rect">
                  <a:avLst/>
                </a:prstGeom>
                <a:noFill/>
                <a:ln>
                  <a:noFill/>
                </a:ln>
              </p:spPr>
            </p:pic>
            <p:pic>
              <p:nvPicPr>
                <p:cNvPr id="3280" name="Google Shape;3280;p192"/>
                <p:cNvPicPr preferRelativeResize="0"/>
                <p:nvPr/>
              </p:nvPicPr>
              <p:blipFill>
                <a:blip r:embed="rId7">
                  <a:alphaModFix/>
                </a:blip>
                <a:stretch>
                  <a:fillRect/>
                </a:stretch>
              </p:blipFill>
              <p:spPr>
                <a:xfrm>
                  <a:off x="3503650" y="697613"/>
                  <a:ext cx="4344775" cy="2614900"/>
                </a:xfrm>
                <a:prstGeom prst="rect">
                  <a:avLst/>
                </a:prstGeom>
                <a:noFill/>
                <a:ln>
                  <a:noFill/>
                </a:ln>
              </p:spPr>
            </p:pic>
          </p:grpSp>
          <p:cxnSp>
            <p:nvCxnSpPr>
              <p:cNvPr id="3281" name="Google Shape;3281;p192"/>
              <p:cNvCxnSpPr/>
              <p:nvPr/>
            </p:nvCxnSpPr>
            <p:spPr>
              <a:xfrm rot="10800000">
                <a:off x="8141400" y="4096775"/>
                <a:ext cx="729000" cy="0"/>
              </a:xfrm>
              <a:prstGeom prst="straightConnector1">
                <a:avLst/>
              </a:prstGeom>
              <a:noFill/>
              <a:ln w="28575" cap="flat" cmpd="sng">
                <a:solidFill>
                  <a:srgbClr val="FF0000"/>
                </a:solidFill>
                <a:prstDash val="solid"/>
                <a:round/>
                <a:headEnd type="none" w="med" len="med"/>
                <a:tailEnd type="triangle" w="med" len="med"/>
              </a:ln>
            </p:spPr>
          </p:cxnSp>
          <p:cxnSp>
            <p:nvCxnSpPr>
              <p:cNvPr id="3282" name="Google Shape;3282;p192"/>
              <p:cNvCxnSpPr/>
              <p:nvPr/>
            </p:nvCxnSpPr>
            <p:spPr>
              <a:xfrm>
                <a:off x="3117496" y="4053425"/>
                <a:ext cx="709500" cy="0"/>
              </a:xfrm>
              <a:prstGeom prst="straightConnector1">
                <a:avLst/>
              </a:prstGeom>
              <a:noFill/>
              <a:ln w="28575" cap="flat" cmpd="sng">
                <a:solidFill>
                  <a:srgbClr val="FF0000"/>
                </a:solidFill>
                <a:prstDash val="solid"/>
                <a:round/>
                <a:headEnd type="none" w="med" len="med"/>
                <a:tailEnd type="triangle" w="med" len="med"/>
              </a:ln>
            </p:spPr>
          </p:cxnSp>
        </p:grpSp>
        <p:pic>
          <p:nvPicPr>
            <p:cNvPr id="3283" name="Google Shape;3283;p192"/>
            <p:cNvPicPr preferRelativeResize="0"/>
            <p:nvPr/>
          </p:nvPicPr>
          <p:blipFill>
            <a:blip r:embed="rId8">
              <a:alphaModFix/>
            </a:blip>
            <a:stretch>
              <a:fillRect/>
            </a:stretch>
          </p:blipFill>
          <p:spPr>
            <a:xfrm rot="-926602" flipH="1">
              <a:off x="7383459" y="4035106"/>
              <a:ext cx="1167619" cy="592150"/>
            </a:xfrm>
            <a:prstGeom prst="rect">
              <a:avLst/>
            </a:prstGeom>
            <a:noFill/>
            <a:ln>
              <a:noFill/>
            </a:ln>
            <a:effectLst>
              <a:outerShdw blurRad="57150" dist="19050" dir="5400000" algn="bl" rotWithShape="0">
                <a:srgbClr val="000000">
                  <a:alpha val="50000"/>
                </a:srgbClr>
              </a:outerShdw>
            </a:effectLst>
          </p:spPr>
        </p:pic>
        <p:pic>
          <p:nvPicPr>
            <p:cNvPr id="3284" name="Google Shape;3284;p192"/>
            <p:cNvPicPr preferRelativeResize="0"/>
            <p:nvPr/>
          </p:nvPicPr>
          <p:blipFill>
            <a:blip r:embed="rId5">
              <a:alphaModFix/>
            </a:blip>
            <a:stretch>
              <a:fillRect/>
            </a:stretch>
          </p:blipFill>
          <p:spPr>
            <a:xfrm>
              <a:off x="7824324" y="3953704"/>
              <a:ext cx="972693" cy="646500"/>
            </a:xfrm>
            <a:prstGeom prst="rect">
              <a:avLst/>
            </a:prstGeom>
            <a:noFill/>
            <a:ln>
              <a:noFill/>
            </a:ln>
          </p:spPr>
        </p:pic>
        <p:pic>
          <p:nvPicPr>
            <p:cNvPr id="3285" name="Google Shape;3285;p192"/>
            <p:cNvPicPr preferRelativeResize="0"/>
            <p:nvPr/>
          </p:nvPicPr>
          <p:blipFill>
            <a:blip r:embed="rId8">
              <a:alphaModFix/>
            </a:blip>
            <a:stretch>
              <a:fillRect/>
            </a:stretch>
          </p:blipFill>
          <p:spPr>
            <a:xfrm rot="744723">
              <a:off x="1925055" y="4025575"/>
              <a:ext cx="1167619" cy="592150"/>
            </a:xfrm>
            <a:prstGeom prst="rect">
              <a:avLst/>
            </a:prstGeom>
            <a:noFill/>
            <a:ln>
              <a:noFill/>
            </a:ln>
            <a:effectLst>
              <a:outerShdw blurRad="57150" dist="19050" dir="5400000" algn="bl" rotWithShape="0">
                <a:srgbClr val="000000">
                  <a:alpha val="50000"/>
                </a:srgbClr>
              </a:outerShdw>
            </a:effectLst>
          </p:spPr>
        </p:pic>
        <p:pic>
          <p:nvPicPr>
            <p:cNvPr id="3286" name="Google Shape;3286;p192"/>
            <p:cNvPicPr preferRelativeResize="0"/>
            <p:nvPr/>
          </p:nvPicPr>
          <p:blipFill>
            <a:blip r:embed="rId5">
              <a:alphaModFix/>
            </a:blip>
            <a:stretch>
              <a:fillRect/>
            </a:stretch>
          </p:blipFill>
          <p:spPr>
            <a:xfrm>
              <a:off x="1629849" y="3953704"/>
              <a:ext cx="972693" cy="646500"/>
            </a:xfrm>
            <a:prstGeom prst="rect">
              <a:avLst/>
            </a:prstGeom>
            <a:noFill/>
            <a:ln>
              <a:noFill/>
            </a:ln>
          </p:spPr>
        </p:pic>
        <p:grpSp>
          <p:nvGrpSpPr>
            <p:cNvPr id="3287" name="Google Shape;3287;p192"/>
            <p:cNvGrpSpPr/>
            <p:nvPr/>
          </p:nvGrpSpPr>
          <p:grpSpPr>
            <a:xfrm>
              <a:off x="4237295" y="62800"/>
              <a:ext cx="1964455" cy="2094899"/>
              <a:chOff x="4237295" y="62800"/>
              <a:chExt cx="1964455" cy="2094899"/>
            </a:xfrm>
          </p:grpSpPr>
          <p:pic>
            <p:nvPicPr>
              <p:cNvPr id="3288" name="Google Shape;3288;p192"/>
              <p:cNvPicPr preferRelativeResize="0"/>
              <p:nvPr/>
            </p:nvPicPr>
            <p:blipFill rotWithShape="1">
              <a:blip r:embed="rId9">
                <a:alphaModFix/>
              </a:blip>
              <a:srcRect r="10370" b="28057"/>
              <a:stretch/>
            </p:blipFill>
            <p:spPr>
              <a:xfrm rot="-5400000">
                <a:off x="3950269" y="349826"/>
                <a:ext cx="1452375" cy="878323"/>
              </a:xfrm>
              <a:prstGeom prst="rect">
                <a:avLst/>
              </a:prstGeom>
              <a:noFill/>
              <a:ln>
                <a:noFill/>
              </a:ln>
            </p:spPr>
          </p:pic>
          <p:pic>
            <p:nvPicPr>
              <p:cNvPr id="3289" name="Google Shape;3289;p192"/>
              <p:cNvPicPr preferRelativeResize="0"/>
              <p:nvPr/>
            </p:nvPicPr>
            <p:blipFill rotWithShape="1">
              <a:blip r:embed="rId9">
                <a:alphaModFix/>
              </a:blip>
              <a:srcRect r="10370" b="28057"/>
              <a:stretch/>
            </p:blipFill>
            <p:spPr>
              <a:xfrm rot="5400000" flipH="1">
                <a:off x="5030922" y="352372"/>
                <a:ext cx="1452375" cy="889280"/>
              </a:xfrm>
              <a:prstGeom prst="rect">
                <a:avLst/>
              </a:prstGeom>
              <a:noFill/>
              <a:ln>
                <a:noFill/>
              </a:ln>
            </p:spPr>
          </p:pic>
          <p:sp>
            <p:nvSpPr>
              <p:cNvPr id="3290" name="Google Shape;3290;p192"/>
              <p:cNvSpPr txBox="1"/>
              <p:nvPr/>
            </p:nvSpPr>
            <p:spPr>
              <a:xfrm rot="5400000">
                <a:off x="4422475" y="1508575"/>
                <a:ext cx="5631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sp>
            <p:nvSpPr>
              <p:cNvPr id="3291" name="Google Shape;3291;p192"/>
              <p:cNvSpPr txBox="1"/>
              <p:nvPr/>
            </p:nvSpPr>
            <p:spPr>
              <a:xfrm rot="5400000">
                <a:off x="5402398" y="1523576"/>
                <a:ext cx="5766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grpSp>
            <p:nvGrpSpPr>
              <p:cNvPr id="3292" name="Google Shape;3292;p192"/>
              <p:cNvGrpSpPr/>
              <p:nvPr/>
            </p:nvGrpSpPr>
            <p:grpSpPr>
              <a:xfrm>
                <a:off x="4703014" y="1849365"/>
                <a:ext cx="1009498" cy="308334"/>
                <a:chOff x="5381900" y="1102625"/>
                <a:chExt cx="1170975" cy="516300"/>
              </a:xfrm>
            </p:grpSpPr>
            <p:cxnSp>
              <p:nvCxnSpPr>
                <p:cNvPr id="3293" name="Google Shape;3293;p192"/>
                <p:cNvCxnSpPr/>
                <p:nvPr/>
              </p:nvCxnSpPr>
              <p:spPr>
                <a:xfrm>
                  <a:off x="5381900" y="1102625"/>
                  <a:ext cx="0" cy="516300"/>
                </a:xfrm>
                <a:prstGeom prst="straightConnector1">
                  <a:avLst/>
                </a:prstGeom>
                <a:noFill/>
                <a:ln w="28575" cap="flat" cmpd="sng">
                  <a:solidFill>
                    <a:srgbClr val="38761D"/>
                  </a:solidFill>
                  <a:prstDash val="solid"/>
                  <a:round/>
                  <a:headEnd type="none" w="med" len="med"/>
                  <a:tailEnd type="triangle" w="med" len="med"/>
                </a:ln>
              </p:spPr>
            </p:cxnSp>
            <p:cxnSp>
              <p:nvCxnSpPr>
                <p:cNvPr id="3294" name="Google Shape;3294;p192"/>
                <p:cNvCxnSpPr/>
                <p:nvPr/>
              </p:nvCxnSpPr>
              <p:spPr>
                <a:xfrm>
                  <a:off x="6552875" y="1102625"/>
                  <a:ext cx="0" cy="516300"/>
                </a:xfrm>
                <a:prstGeom prst="straightConnector1">
                  <a:avLst/>
                </a:prstGeom>
                <a:noFill/>
                <a:ln w="28575" cap="flat" cmpd="sng">
                  <a:solidFill>
                    <a:srgbClr val="38761D"/>
                  </a:solidFill>
                  <a:prstDash val="solid"/>
                  <a:round/>
                  <a:headEnd type="none" w="med" len="med"/>
                  <a:tailEnd type="triangle" w="med" len="med"/>
                </a:ln>
              </p:spPr>
            </p:cxnSp>
          </p:grpSp>
        </p:grpSp>
      </p:grpSp>
      <p:sp>
        <p:nvSpPr>
          <p:cNvPr id="3295" name="Google Shape;3295;p192"/>
          <p:cNvSpPr txBox="1"/>
          <p:nvPr/>
        </p:nvSpPr>
        <p:spPr>
          <a:xfrm>
            <a:off x="4026425" y="631100"/>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chemeClr val="dk1"/>
                </a:solidFill>
              </a:rPr>
              <a:t>Main innervation of SCN:</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melanopsin cells</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serotonin </a:t>
            </a:r>
            <a:endParaRPr b="1">
              <a:solidFill>
                <a:schemeClr val="dk1"/>
              </a:solidFill>
            </a:endParaRPr>
          </a:p>
        </p:txBody>
      </p:sp>
      <p:sp>
        <p:nvSpPr>
          <p:cNvPr id="3296" name="Google Shape;3296;p192"/>
          <p:cNvSpPr/>
          <p:nvPr/>
        </p:nvSpPr>
        <p:spPr>
          <a:xfrm>
            <a:off x="5217325" y="1133425"/>
            <a:ext cx="2313300" cy="3082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92"/>
          <p:cNvSpPr txBox="1"/>
          <p:nvPr/>
        </p:nvSpPr>
        <p:spPr>
          <a:xfrm>
            <a:off x="7286150" y="631100"/>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chemeClr val="dk1"/>
                </a:solidFill>
              </a:rPr>
              <a:t>SCN sped up by:</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endParaRPr sz="600" b="1">
              <a:solidFill>
                <a:schemeClr val="dk1"/>
              </a:solidFill>
            </a:endParaRP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Shape 3301"/>
        <p:cNvGrpSpPr/>
        <p:nvPr/>
      </p:nvGrpSpPr>
      <p:grpSpPr>
        <a:xfrm>
          <a:off x="0" y="0"/>
          <a:ext cx="0" cy="0"/>
          <a:chOff x="0" y="0"/>
          <a:chExt cx="0" cy="0"/>
        </a:xfrm>
      </p:grpSpPr>
      <p:sp>
        <p:nvSpPr>
          <p:cNvPr id="3302" name="Google Shape;3302;p193"/>
          <p:cNvSpPr/>
          <p:nvPr/>
        </p:nvSpPr>
        <p:spPr>
          <a:xfrm>
            <a:off x="0" y="0"/>
            <a:ext cx="9144000" cy="4374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93"/>
          <p:cNvSpPr txBox="1"/>
          <p:nvPr/>
        </p:nvSpPr>
        <p:spPr>
          <a:xfrm>
            <a:off x="792576" y="-31225"/>
            <a:ext cx="7099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rPr>
              <a:t>Blocking blue light to treat mania</a:t>
            </a:r>
            <a:endParaRPr sz="2000">
              <a:solidFill>
                <a:schemeClr val="lt1"/>
              </a:solidFill>
            </a:endParaRPr>
          </a:p>
          <a:p>
            <a:pPr marL="0" lvl="0" indent="0" algn="l" rtl="0">
              <a:spcBef>
                <a:spcPts val="0"/>
              </a:spcBef>
              <a:spcAft>
                <a:spcPts val="0"/>
              </a:spcAft>
              <a:buNone/>
            </a:pPr>
            <a:endParaRPr sz="2000">
              <a:solidFill>
                <a:schemeClr val="lt1"/>
              </a:solidFill>
            </a:endParaRPr>
          </a:p>
        </p:txBody>
      </p:sp>
      <p:grpSp>
        <p:nvGrpSpPr>
          <p:cNvPr id="3304" name="Google Shape;3304;p193"/>
          <p:cNvGrpSpPr/>
          <p:nvPr/>
        </p:nvGrpSpPr>
        <p:grpSpPr>
          <a:xfrm>
            <a:off x="129075" y="811700"/>
            <a:ext cx="3354300" cy="3347750"/>
            <a:chOff x="1898800" y="991300"/>
            <a:chExt cx="3354300" cy="3347750"/>
          </a:xfrm>
        </p:grpSpPr>
        <p:grpSp>
          <p:nvGrpSpPr>
            <p:cNvPr id="3305" name="Google Shape;3305;p193"/>
            <p:cNvGrpSpPr/>
            <p:nvPr/>
          </p:nvGrpSpPr>
          <p:grpSpPr>
            <a:xfrm>
              <a:off x="1898800" y="991300"/>
              <a:ext cx="3354300" cy="3347750"/>
              <a:chOff x="4271700" y="1151925"/>
              <a:chExt cx="3354300" cy="3347750"/>
            </a:xfrm>
          </p:grpSpPr>
          <p:grpSp>
            <p:nvGrpSpPr>
              <p:cNvPr id="3306" name="Google Shape;3306;p193"/>
              <p:cNvGrpSpPr/>
              <p:nvPr/>
            </p:nvGrpSpPr>
            <p:grpSpPr>
              <a:xfrm>
                <a:off x="4271700" y="1151925"/>
                <a:ext cx="3354300" cy="3347750"/>
                <a:chOff x="4271700" y="1151925"/>
                <a:chExt cx="3354300" cy="3347750"/>
              </a:xfrm>
            </p:grpSpPr>
            <p:pic>
              <p:nvPicPr>
                <p:cNvPr id="3307" name="Google Shape;3307;p193"/>
                <p:cNvPicPr preferRelativeResize="0"/>
                <p:nvPr/>
              </p:nvPicPr>
              <p:blipFill>
                <a:blip r:embed="rId3">
                  <a:alphaModFix/>
                </a:blip>
                <a:stretch>
                  <a:fillRect/>
                </a:stretch>
              </p:blipFill>
              <p:spPr>
                <a:xfrm>
                  <a:off x="4556301" y="2402284"/>
                  <a:ext cx="2759252" cy="1910548"/>
                </a:xfrm>
                <a:prstGeom prst="rect">
                  <a:avLst/>
                </a:prstGeom>
                <a:noFill/>
                <a:ln>
                  <a:noFill/>
                </a:ln>
              </p:spPr>
            </p:pic>
            <p:pic>
              <p:nvPicPr>
                <p:cNvPr id="3308" name="Google Shape;3308;p193"/>
                <p:cNvPicPr preferRelativeResize="0"/>
                <p:nvPr/>
              </p:nvPicPr>
              <p:blipFill>
                <a:blip r:embed="rId4">
                  <a:alphaModFix/>
                </a:blip>
                <a:stretch>
                  <a:fillRect/>
                </a:stretch>
              </p:blipFill>
              <p:spPr>
                <a:xfrm>
                  <a:off x="5428383" y="3083111"/>
                  <a:ext cx="158312" cy="205428"/>
                </a:xfrm>
                <a:prstGeom prst="rect">
                  <a:avLst/>
                </a:prstGeom>
                <a:noFill/>
                <a:ln>
                  <a:noFill/>
                </a:ln>
              </p:spPr>
            </p:pic>
            <p:pic>
              <p:nvPicPr>
                <p:cNvPr id="3309" name="Google Shape;3309;p193"/>
                <p:cNvPicPr preferRelativeResize="0"/>
                <p:nvPr/>
              </p:nvPicPr>
              <p:blipFill>
                <a:blip r:embed="rId4">
                  <a:alphaModFix/>
                </a:blip>
                <a:stretch>
                  <a:fillRect/>
                </a:stretch>
              </p:blipFill>
              <p:spPr>
                <a:xfrm>
                  <a:off x="5581464" y="3191585"/>
                  <a:ext cx="158312" cy="205428"/>
                </a:xfrm>
                <a:prstGeom prst="rect">
                  <a:avLst/>
                </a:prstGeom>
                <a:noFill/>
                <a:ln>
                  <a:noFill/>
                </a:ln>
              </p:spPr>
            </p:pic>
            <p:sp>
              <p:nvSpPr>
                <p:cNvPr id="3310" name="Google Shape;3310;p193"/>
                <p:cNvSpPr txBox="1"/>
                <p:nvPr/>
              </p:nvSpPr>
              <p:spPr>
                <a:xfrm>
                  <a:off x="6165600" y="1151925"/>
                  <a:ext cx="14604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FF0000"/>
                      </a:solidFill>
                    </a:rPr>
                    <a:t>SCN “Super Clock”</a:t>
                  </a:r>
                  <a:endParaRPr b="1">
                    <a:solidFill>
                      <a:srgbClr val="FF0000"/>
                    </a:solidFill>
                  </a:endParaRPr>
                </a:p>
                <a:p>
                  <a:pPr marL="0" marR="0" lvl="0" indent="0" algn="l" rtl="0">
                    <a:lnSpc>
                      <a:spcPct val="105000"/>
                    </a:lnSpc>
                    <a:spcBef>
                      <a:spcPts val="0"/>
                    </a:spcBef>
                    <a:spcAft>
                      <a:spcPts val="0"/>
                    </a:spcAft>
                    <a:buNone/>
                  </a:pPr>
                  <a:r>
                    <a:rPr lang="en" b="1">
                      <a:solidFill>
                        <a:srgbClr val="FF0000"/>
                      </a:solidFill>
                    </a:rPr>
                    <a:t>= where mania starts?</a:t>
                  </a:r>
                  <a:endParaRPr b="1">
                    <a:solidFill>
                      <a:srgbClr val="FF0000"/>
                    </a:solidFill>
                  </a:endParaRPr>
                </a:p>
              </p:txBody>
            </p:sp>
            <p:pic>
              <p:nvPicPr>
                <p:cNvPr id="3311" name="Google Shape;3311;p193"/>
                <p:cNvPicPr preferRelativeResize="0"/>
                <p:nvPr/>
              </p:nvPicPr>
              <p:blipFill>
                <a:blip r:embed="rId5">
                  <a:alphaModFix/>
                </a:blip>
                <a:stretch>
                  <a:fillRect/>
                </a:stretch>
              </p:blipFill>
              <p:spPr>
                <a:xfrm>
                  <a:off x="5050636" y="3622097"/>
                  <a:ext cx="776788" cy="516300"/>
                </a:xfrm>
                <a:prstGeom prst="rect">
                  <a:avLst/>
                </a:prstGeom>
                <a:noFill/>
                <a:ln>
                  <a:noFill/>
                </a:ln>
              </p:spPr>
            </p:pic>
            <p:sp>
              <p:nvSpPr>
                <p:cNvPr id="3312" name="Google Shape;3312;p193"/>
                <p:cNvSpPr txBox="1"/>
                <p:nvPr/>
              </p:nvSpPr>
              <p:spPr>
                <a:xfrm>
                  <a:off x="4271700" y="4073375"/>
                  <a:ext cx="18939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0000FF"/>
                      </a:solidFill>
                    </a:rPr>
                    <a:t>melanopsin photoreceptors (retina)</a:t>
                  </a:r>
                  <a:endParaRPr b="1">
                    <a:solidFill>
                      <a:srgbClr val="0000FF"/>
                    </a:solidFill>
                  </a:endParaRPr>
                </a:p>
              </p:txBody>
            </p:sp>
          </p:grpSp>
          <p:pic>
            <p:nvPicPr>
              <p:cNvPr id="3313" name="Google Shape;3313;p193"/>
              <p:cNvPicPr preferRelativeResize="0"/>
              <p:nvPr/>
            </p:nvPicPr>
            <p:blipFill>
              <a:blip r:embed="rId5">
                <a:alphaModFix/>
              </a:blip>
              <a:stretch>
                <a:fillRect/>
              </a:stretch>
            </p:blipFill>
            <p:spPr>
              <a:xfrm>
                <a:off x="4406023" y="3325525"/>
                <a:ext cx="776812" cy="516300"/>
              </a:xfrm>
              <a:prstGeom prst="rect">
                <a:avLst/>
              </a:prstGeom>
              <a:noFill/>
              <a:ln>
                <a:noFill/>
              </a:ln>
            </p:spPr>
          </p:pic>
        </p:grpSp>
        <p:cxnSp>
          <p:nvCxnSpPr>
            <p:cNvPr id="3314" name="Google Shape;3314;p193"/>
            <p:cNvCxnSpPr/>
            <p:nvPr/>
          </p:nvCxnSpPr>
          <p:spPr>
            <a:xfrm>
              <a:off x="3287800" y="1967900"/>
              <a:ext cx="0" cy="1037700"/>
            </a:xfrm>
            <a:prstGeom prst="straightConnector1">
              <a:avLst/>
            </a:prstGeom>
            <a:noFill/>
            <a:ln w="28575" cap="flat" cmpd="sng">
              <a:solidFill>
                <a:srgbClr val="FF0000"/>
              </a:solidFill>
              <a:prstDash val="solid"/>
              <a:round/>
              <a:headEnd type="none" w="med" len="med"/>
              <a:tailEnd type="triangle" w="med" len="med"/>
            </a:ln>
          </p:spPr>
        </p:cxnSp>
        <p:pic>
          <p:nvPicPr>
            <p:cNvPr id="3315" name="Google Shape;3315;p193"/>
            <p:cNvPicPr preferRelativeResize="0"/>
            <p:nvPr/>
          </p:nvPicPr>
          <p:blipFill>
            <a:blip r:embed="rId4">
              <a:alphaModFix/>
            </a:blip>
            <a:stretch>
              <a:fillRect/>
            </a:stretch>
          </p:blipFill>
          <p:spPr>
            <a:xfrm>
              <a:off x="2846005" y="991303"/>
              <a:ext cx="883433" cy="1146350"/>
            </a:xfrm>
            <a:prstGeom prst="rect">
              <a:avLst/>
            </a:prstGeom>
            <a:noFill/>
            <a:ln>
              <a:noFill/>
            </a:ln>
          </p:spPr>
        </p:pic>
      </p:grpSp>
      <p:grpSp>
        <p:nvGrpSpPr>
          <p:cNvPr id="3316" name="Google Shape;3316;p193"/>
          <p:cNvGrpSpPr/>
          <p:nvPr/>
        </p:nvGrpSpPr>
        <p:grpSpPr>
          <a:xfrm>
            <a:off x="3665496" y="1514603"/>
            <a:ext cx="5416945" cy="3559233"/>
            <a:chOff x="1629849" y="62800"/>
            <a:chExt cx="7167168" cy="4709226"/>
          </a:xfrm>
        </p:grpSpPr>
        <p:grpSp>
          <p:nvGrpSpPr>
            <p:cNvPr id="3317" name="Google Shape;3317;p193"/>
            <p:cNvGrpSpPr/>
            <p:nvPr/>
          </p:nvGrpSpPr>
          <p:grpSpPr>
            <a:xfrm>
              <a:off x="2750889" y="2143136"/>
              <a:ext cx="4959578" cy="2254305"/>
              <a:chOff x="3117496" y="1643963"/>
              <a:chExt cx="5752904" cy="2614900"/>
            </a:xfrm>
          </p:grpSpPr>
          <p:grpSp>
            <p:nvGrpSpPr>
              <p:cNvPr id="3318" name="Google Shape;3318;p193"/>
              <p:cNvGrpSpPr/>
              <p:nvPr/>
            </p:nvGrpSpPr>
            <p:grpSpPr>
              <a:xfrm>
                <a:off x="3635674" y="1643963"/>
                <a:ext cx="4720326" cy="2614900"/>
                <a:chOff x="3325074" y="697613"/>
                <a:chExt cx="4720326" cy="2614900"/>
              </a:xfrm>
            </p:grpSpPr>
            <p:pic>
              <p:nvPicPr>
                <p:cNvPr id="3319" name="Google Shape;3319;p193"/>
                <p:cNvPicPr preferRelativeResize="0"/>
                <p:nvPr/>
              </p:nvPicPr>
              <p:blipFill>
                <a:blip r:embed="rId6">
                  <a:alphaModFix/>
                </a:blip>
                <a:stretch>
                  <a:fillRect/>
                </a:stretch>
              </p:blipFill>
              <p:spPr>
                <a:xfrm>
                  <a:off x="3325074" y="894527"/>
                  <a:ext cx="2335701" cy="2338279"/>
                </a:xfrm>
                <a:prstGeom prst="rect">
                  <a:avLst/>
                </a:prstGeom>
                <a:noFill/>
                <a:ln>
                  <a:noFill/>
                </a:ln>
              </p:spPr>
            </p:pic>
            <p:pic>
              <p:nvPicPr>
                <p:cNvPr id="3320" name="Google Shape;3320;p193"/>
                <p:cNvPicPr preferRelativeResize="0"/>
                <p:nvPr/>
              </p:nvPicPr>
              <p:blipFill>
                <a:blip r:embed="rId6">
                  <a:alphaModFix/>
                </a:blip>
                <a:stretch>
                  <a:fillRect/>
                </a:stretch>
              </p:blipFill>
              <p:spPr>
                <a:xfrm>
                  <a:off x="5709699" y="945077"/>
                  <a:ext cx="2335701" cy="2338279"/>
                </a:xfrm>
                <a:prstGeom prst="rect">
                  <a:avLst/>
                </a:prstGeom>
                <a:noFill/>
                <a:ln>
                  <a:noFill/>
                </a:ln>
              </p:spPr>
            </p:pic>
            <p:pic>
              <p:nvPicPr>
                <p:cNvPr id="3321" name="Google Shape;3321;p193"/>
                <p:cNvPicPr preferRelativeResize="0"/>
                <p:nvPr/>
              </p:nvPicPr>
              <p:blipFill>
                <a:blip r:embed="rId7">
                  <a:alphaModFix/>
                </a:blip>
                <a:stretch>
                  <a:fillRect/>
                </a:stretch>
              </p:blipFill>
              <p:spPr>
                <a:xfrm>
                  <a:off x="3503650" y="697613"/>
                  <a:ext cx="4344775" cy="2614900"/>
                </a:xfrm>
                <a:prstGeom prst="rect">
                  <a:avLst/>
                </a:prstGeom>
                <a:noFill/>
                <a:ln>
                  <a:noFill/>
                </a:ln>
              </p:spPr>
            </p:pic>
          </p:grpSp>
          <p:cxnSp>
            <p:nvCxnSpPr>
              <p:cNvPr id="3322" name="Google Shape;3322;p193"/>
              <p:cNvCxnSpPr/>
              <p:nvPr/>
            </p:nvCxnSpPr>
            <p:spPr>
              <a:xfrm rot="10800000">
                <a:off x="8141400" y="4096775"/>
                <a:ext cx="729000" cy="0"/>
              </a:xfrm>
              <a:prstGeom prst="straightConnector1">
                <a:avLst/>
              </a:prstGeom>
              <a:noFill/>
              <a:ln w="28575" cap="flat" cmpd="sng">
                <a:solidFill>
                  <a:srgbClr val="FF0000"/>
                </a:solidFill>
                <a:prstDash val="solid"/>
                <a:round/>
                <a:headEnd type="none" w="med" len="med"/>
                <a:tailEnd type="triangle" w="med" len="med"/>
              </a:ln>
            </p:spPr>
          </p:cxnSp>
          <p:cxnSp>
            <p:nvCxnSpPr>
              <p:cNvPr id="3323" name="Google Shape;3323;p193"/>
              <p:cNvCxnSpPr/>
              <p:nvPr/>
            </p:nvCxnSpPr>
            <p:spPr>
              <a:xfrm>
                <a:off x="3117496" y="4053425"/>
                <a:ext cx="709500" cy="0"/>
              </a:xfrm>
              <a:prstGeom prst="straightConnector1">
                <a:avLst/>
              </a:prstGeom>
              <a:noFill/>
              <a:ln w="28575" cap="flat" cmpd="sng">
                <a:solidFill>
                  <a:srgbClr val="FF0000"/>
                </a:solidFill>
                <a:prstDash val="solid"/>
                <a:round/>
                <a:headEnd type="none" w="med" len="med"/>
                <a:tailEnd type="triangle" w="med" len="med"/>
              </a:ln>
            </p:spPr>
          </p:cxnSp>
        </p:grpSp>
        <p:pic>
          <p:nvPicPr>
            <p:cNvPr id="3324" name="Google Shape;3324;p193"/>
            <p:cNvPicPr preferRelativeResize="0"/>
            <p:nvPr/>
          </p:nvPicPr>
          <p:blipFill>
            <a:blip r:embed="rId8">
              <a:alphaModFix/>
            </a:blip>
            <a:stretch>
              <a:fillRect/>
            </a:stretch>
          </p:blipFill>
          <p:spPr>
            <a:xfrm rot="-926602" flipH="1">
              <a:off x="7383459" y="4035106"/>
              <a:ext cx="1167619" cy="592150"/>
            </a:xfrm>
            <a:prstGeom prst="rect">
              <a:avLst/>
            </a:prstGeom>
            <a:noFill/>
            <a:ln>
              <a:noFill/>
            </a:ln>
            <a:effectLst>
              <a:outerShdw blurRad="57150" dist="19050" dir="5400000" algn="bl" rotWithShape="0">
                <a:srgbClr val="000000">
                  <a:alpha val="50000"/>
                </a:srgbClr>
              </a:outerShdw>
            </a:effectLst>
          </p:spPr>
        </p:pic>
        <p:pic>
          <p:nvPicPr>
            <p:cNvPr id="3325" name="Google Shape;3325;p193"/>
            <p:cNvPicPr preferRelativeResize="0"/>
            <p:nvPr/>
          </p:nvPicPr>
          <p:blipFill>
            <a:blip r:embed="rId5">
              <a:alphaModFix/>
            </a:blip>
            <a:stretch>
              <a:fillRect/>
            </a:stretch>
          </p:blipFill>
          <p:spPr>
            <a:xfrm>
              <a:off x="7824324" y="3953704"/>
              <a:ext cx="972693" cy="646500"/>
            </a:xfrm>
            <a:prstGeom prst="rect">
              <a:avLst/>
            </a:prstGeom>
            <a:noFill/>
            <a:ln>
              <a:noFill/>
            </a:ln>
          </p:spPr>
        </p:pic>
        <p:pic>
          <p:nvPicPr>
            <p:cNvPr id="3326" name="Google Shape;3326;p193"/>
            <p:cNvPicPr preferRelativeResize="0"/>
            <p:nvPr/>
          </p:nvPicPr>
          <p:blipFill>
            <a:blip r:embed="rId8">
              <a:alphaModFix/>
            </a:blip>
            <a:stretch>
              <a:fillRect/>
            </a:stretch>
          </p:blipFill>
          <p:spPr>
            <a:xfrm rot="744723">
              <a:off x="1925055" y="4025575"/>
              <a:ext cx="1167619" cy="592150"/>
            </a:xfrm>
            <a:prstGeom prst="rect">
              <a:avLst/>
            </a:prstGeom>
            <a:noFill/>
            <a:ln>
              <a:noFill/>
            </a:ln>
            <a:effectLst>
              <a:outerShdw blurRad="57150" dist="19050" dir="5400000" algn="bl" rotWithShape="0">
                <a:srgbClr val="000000">
                  <a:alpha val="50000"/>
                </a:srgbClr>
              </a:outerShdw>
            </a:effectLst>
          </p:spPr>
        </p:pic>
        <p:pic>
          <p:nvPicPr>
            <p:cNvPr id="3327" name="Google Shape;3327;p193"/>
            <p:cNvPicPr preferRelativeResize="0"/>
            <p:nvPr/>
          </p:nvPicPr>
          <p:blipFill>
            <a:blip r:embed="rId5">
              <a:alphaModFix/>
            </a:blip>
            <a:stretch>
              <a:fillRect/>
            </a:stretch>
          </p:blipFill>
          <p:spPr>
            <a:xfrm>
              <a:off x="1629849" y="3953704"/>
              <a:ext cx="972693" cy="646500"/>
            </a:xfrm>
            <a:prstGeom prst="rect">
              <a:avLst/>
            </a:prstGeom>
            <a:noFill/>
            <a:ln>
              <a:noFill/>
            </a:ln>
          </p:spPr>
        </p:pic>
        <p:grpSp>
          <p:nvGrpSpPr>
            <p:cNvPr id="3328" name="Google Shape;3328;p193"/>
            <p:cNvGrpSpPr/>
            <p:nvPr/>
          </p:nvGrpSpPr>
          <p:grpSpPr>
            <a:xfrm>
              <a:off x="4237295" y="62800"/>
              <a:ext cx="1964455" cy="2094899"/>
              <a:chOff x="4237295" y="62800"/>
              <a:chExt cx="1964455" cy="2094899"/>
            </a:xfrm>
          </p:grpSpPr>
          <p:pic>
            <p:nvPicPr>
              <p:cNvPr id="3329" name="Google Shape;3329;p193"/>
              <p:cNvPicPr preferRelativeResize="0"/>
              <p:nvPr/>
            </p:nvPicPr>
            <p:blipFill rotWithShape="1">
              <a:blip r:embed="rId9">
                <a:alphaModFix/>
              </a:blip>
              <a:srcRect r="10370" b="28057"/>
              <a:stretch/>
            </p:blipFill>
            <p:spPr>
              <a:xfrm rot="-5400000">
                <a:off x="3950269" y="349826"/>
                <a:ext cx="1452375" cy="878323"/>
              </a:xfrm>
              <a:prstGeom prst="rect">
                <a:avLst/>
              </a:prstGeom>
              <a:noFill/>
              <a:ln>
                <a:noFill/>
              </a:ln>
            </p:spPr>
          </p:pic>
          <p:pic>
            <p:nvPicPr>
              <p:cNvPr id="3330" name="Google Shape;3330;p193"/>
              <p:cNvPicPr preferRelativeResize="0"/>
              <p:nvPr/>
            </p:nvPicPr>
            <p:blipFill rotWithShape="1">
              <a:blip r:embed="rId9">
                <a:alphaModFix/>
              </a:blip>
              <a:srcRect r="10370" b="28057"/>
              <a:stretch/>
            </p:blipFill>
            <p:spPr>
              <a:xfrm rot="5400000" flipH="1">
                <a:off x="5030922" y="352372"/>
                <a:ext cx="1452375" cy="889280"/>
              </a:xfrm>
              <a:prstGeom prst="rect">
                <a:avLst/>
              </a:prstGeom>
              <a:noFill/>
              <a:ln>
                <a:noFill/>
              </a:ln>
            </p:spPr>
          </p:pic>
          <p:sp>
            <p:nvSpPr>
              <p:cNvPr id="3331" name="Google Shape;3331;p193"/>
              <p:cNvSpPr txBox="1"/>
              <p:nvPr/>
            </p:nvSpPr>
            <p:spPr>
              <a:xfrm rot="5400000">
                <a:off x="4422475" y="1508575"/>
                <a:ext cx="5631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sp>
            <p:nvSpPr>
              <p:cNvPr id="3332" name="Google Shape;3332;p193"/>
              <p:cNvSpPr txBox="1"/>
              <p:nvPr/>
            </p:nvSpPr>
            <p:spPr>
              <a:xfrm rot="5400000">
                <a:off x="5402398" y="1523576"/>
                <a:ext cx="5766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grpSp>
            <p:nvGrpSpPr>
              <p:cNvPr id="3333" name="Google Shape;3333;p193"/>
              <p:cNvGrpSpPr/>
              <p:nvPr/>
            </p:nvGrpSpPr>
            <p:grpSpPr>
              <a:xfrm>
                <a:off x="4703014" y="1849365"/>
                <a:ext cx="1009498" cy="308334"/>
                <a:chOff x="5381900" y="1102625"/>
                <a:chExt cx="1170975" cy="516300"/>
              </a:xfrm>
            </p:grpSpPr>
            <p:cxnSp>
              <p:nvCxnSpPr>
                <p:cNvPr id="3334" name="Google Shape;3334;p193"/>
                <p:cNvCxnSpPr/>
                <p:nvPr/>
              </p:nvCxnSpPr>
              <p:spPr>
                <a:xfrm>
                  <a:off x="5381900" y="1102625"/>
                  <a:ext cx="0" cy="516300"/>
                </a:xfrm>
                <a:prstGeom prst="straightConnector1">
                  <a:avLst/>
                </a:prstGeom>
                <a:noFill/>
                <a:ln w="28575" cap="flat" cmpd="sng">
                  <a:solidFill>
                    <a:srgbClr val="38761D"/>
                  </a:solidFill>
                  <a:prstDash val="solid"/>
                  <a:round/>
                  <a:headEnd type="none" w="med" len="med"/>
                  <a:tailEnd type="triangle" w="med" len="med"/>
                </a:ln>
              </p:spPr>
            </p:cxnSp>
            <p:cxnSp>
              <p:nvCxnSpPr>
                <p:cNvPr id="3335" name="Google Shape;3335;p193"/>
                <p:cNvCxnSpPr/>
                <p:nvPr/>
              </p:nvCxnSpPr>
              <p:spPr>
                <a:xfrm>
                  <a:off x="6552875" y="1102625"/>
                  <a:ext cx="0" cy="516300"/>
                </a:xfrm>
                <a:prstGeom prst="straightConnector1">
                  <a:avLst/>
                </a:prstGeom>
                <a:noFill/>
                <a:ln w="28575" cap="flat" cmpd="sng">
                  <a:solidFill>
                    <a:srgbClr val="38761D"/>
                  </a:solidFill>
                  <a:prstDash val="solid"/>
                  <a:round/>
                  <a:headEnd type="none" w="med" len="med"/>
                  <a:tailEnd type="triangle" w="med" len="med"/>
                </a:ln>
              </p:spPr>
            </p:cxnSp>
          </p:grpSp>
        </p:grpSp>
      </p:grpSp>
      <p:sp>
        <p:nvSpPr>
          <p:cNvPr id="3336" name="Google Shape;3336;p193"/>
          <p:cNvSpPr txBox="1"/>
          <p:nvPr/>
        </p:nvSpPr>
        <p:spPr>
          <a:xfrm>
            <a:off x="4026425" y="631100"/>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chemeClr val="dk1"/>
                </a:solidFill>
              </a:rPr>
              <a:t>Main innervation of SCN:</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melanopsin cells</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serotonin </a:t>
            </a:r>
            <a:endParaRPr b="1">
              <a:solidFill>
                <a:schemeClr val="dk1"/>
              </a:solidFill>
            </a:endParaRPr>
          </a:p>
        </p:txBody>
      </p:sp>
      <p:sp>
        <p:nvSpPr>
          <p:cNvPr id="3337" name="Google Shape;3337;p193"/>
          <p:cNvSpPr txBox="1"/>
          <p:nvPr/>
        </p:nvSpPr>
        <p:spPr>
          <a:xfrm>
            <a:off x="7286150" y="631100"/>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chemeClr val="dk1"/>
                </a:solidFill>
              </a:rPr>
              <a:t>SCN sped up by:</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blue light</a:t>
            </a:r>
            <a:endParaRPr b="1">
              <a:solidFill>
                <a:schemeClr val="dk1"/>
              </a:solidFill>
            </a:endParaRPr>
          </a:p>
          <a:p>
            <a:pPr marL="457200" marR="0" lvl="0" indent="0" algn="l" rtl="0">
              <a:lnSpc>
                <a:spcPct val="105000"/>
              </a:lnSpc>
              <a:spcBef>
                <a:spcPts val="0"/>
              </a:spcBef>
              <a:spcAft>
                <a:spcPts val="0"/>
              </a:spcAft>
              <a:buNone/>
            </a:pPr>
            <a:r>
              <a:rPr lang="en" sz="600" b="1">
                <a:solidFill>
                  <a:schemeClr val="dk1"/>
                </a:solidFill>
              </a:rPr>
              <a:t>(increasing photoperiod)</a:t>
            </a:r>
            <a:endParaRPr sz="600" b="1">
              <a:solidFill>
                <a:schemeClr val="dk1"/>
              </a:solidFill>
            </a:endParaRPr>
          </a:p>
        </p:txBody>
      </p:sp>
      <p:sp>
        <p:nvSpPr>
          <p:cNvPr id="3338" name="Google Shape;3338;p193"/>
          <p:cNvSpPr/>
          <p:nvPr/>
        </p:nvSpPr>
        <p:spPr>
          <a:xfrm>
            <a:off x="3223150" y="4089625"/>
            <a:ext cx="5859300" cy="11400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Shape 3342"/>
        <p:cNvGrpSpPr/>
        <p:nvPr/>
      </p:nvGrpSpPr>
      <p:grpSpPr>
        <a:xfrm>
          <a:off x="0" y="0"/>
          <a:ext cx="0" cy="0"/>
          <a:chOff x="0" y="0"/>
          <a:chExt cx="0" cy="0"/>
        </a:xfrm>
      </p:grpSpPr>
      <p:sp>
        <p:nvSpPr>
          <p:cNvPr id="3343" name="Google Shape;3343;p194"/>
          <p:cNvSpPr/>
          <p:nvPr/>
        </p:nvSpPr>
        <p:spPr>
          <a:xfrm>
            <a:off x="0" y="0"/>
            <a:ext cx="9144000" cy="4374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94"/>
          <p:cNvSpPr txBox="1"/>
          <p:nvPr/>
        </p:nvSpPr>
        <p:spPr>
          <a:xfrm>
            <a:off x="792576" y="-31225"/>
            <a:ext cx="7099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rPr>
              <a:t>Blocking blue light to treat mania</a:t>
            </a:r>
            <a:endParaRPr sz="2000">
              <a:solidFill>
                <a:schemeClr val="lt1"/>
              </a:solidFill>
            </a:endParaRPr>
          </a:p>
          <a:p>
            <a:pPr marL="0" lvl="0" indent="0" algn="l" rtl="0">
              <a:spcBef>
                <a:spcPts val="0"/>
              </a:spcBef>
              <a:spcAft>
                <a:spcPts val="0"/>
              </a:spcAft>
              <a:buNone/>
            </a:pPr>
            <a:endParaRPr sz="2000">
              <a:solidFill>
                <a:schemeClr val="lt1"/>
              </a:solidFill>
            </a:endParaRPr>
          </a:p>
        </p:txBody>
      </p:sp>
      <p:grpSp>
        <p:nvGrpSpPr>
          <p:cNvPr id="3345" name="Google Shape;3345;p194"/>
          <p:cNvGrpSpPr/>
          <p:nvPr/>
        </p:nvGrpSpPr>
        <p:grpSpPr>
          <a:xfrm>
            <a:off x="129075" y="811700"/>
            <a:ext cx="3354300" cy="3347750"/>
            <a:chOff x="1898800" y="991300"/>
            <a:chExt cx="3354300" cy="3347750"/>
          </a:xfrm>
        </p:grpSpPr>
        <p:grpSp>
          <p:nvGrpSpPr>
            <p:cNvPr id="3346" name="Google Shape;3346;p194"/>
            <p:cNvGrpSpPr/>
            <p:nvPr/>
          </p:nvGrpSpPr>
          <p:grpSpPr>
            <a:xfrm>
              <a:off x="1898800" y="991300"/>
              <a:ext cx="3354300" cy="3347750"/>
              <a:chOff x="4271700" y="1151925"/>
              <a:chExt cx="3354300" cy="3347750"/>
            </a:xfrm>
          </p:grpSpPr>
          <p:grpSp>
            <p:nvGrpSpPr>
              <p:cNvPr id="3347" name="Google Shape;3347;p194"/>
              <p:cNvGrpSpPr/>
              <p:nvPr/>
            </p:nvGrpSpPr>
            <p:grpSpPr>
              <a:xfrm>
                <a:off x="4271700" y="1151925"/>
                <a:ext cx="3354300" cy="3347750"/>
                <a:chOff x="4271700" y="1151925"/>
                <a:chExt cx="3354300" cy="3347750"/>
              </a:xfrm>
            </p:grpSpPr>
            <p:pic>
              <p:nvPicPr>
                <p:cNvPr id="3348" name="Google Shape;3348;p194"/>
                <p:cNvPicPr preferRelativeResize="0"/>
                <p:nvPr/>
              </p:nvPicPr>
              <p:blipFill>
                <a:blip r:embed="rId3">
                  <a:alphaModFix/>
                </a:blip>
                <a:stretch>
                  <a:fillRect/>
                </a:stretch>
              </p:blipFill>
              <p:spPr>
                <a:xfrm>
                  <a:off x="4556301" y="2402284"/>
                  <a:ext cx="2759252" cy="1910548"/>
                </a:xfrm>
                <a:prstGeom prst="rect">
                  <a:avLst/>
                </a:prstGeom>
                <a:noFill/>
                <a:ln>
                  <a:noFill/>
                </a:ln>
              </p:spPr>
            </p:pic>
            <p:pic>
              <p:nvPicPr>
                <p:cNvPr id="3349" name="Google Shape;3349;p194"/>
                <p:cNvPicPr preferRelativeResize="0"/>
                <p:nvPr/>
              </p:nvPicPr>
              <p:blipFill>
                <a:blip r:embed="rId4">
                  <a:alphaModFix/>
                </a:blip>
                <a:stretch>
                  <a:fillRect/>
                </a:stretch>
              </p:blipFill>
              <p:spPr>
                <a:xfrm>
                  <a:off x="5428383" y="3083111"/>
                  <a:ext cx="158312" cy="205428"/>
                </a:xfrm>
                <a:prstGeom prst="rect">
                  <a:avLst/>
                </a:prstGeom>
                <a:noFill/>
                <a:ln>
                  <a:noFill/>
                </a:ln>
              </p:spPr>
            </p:pic>
            <p:pic>
              <p:nvPicPr>
                <p:cNvPr id="3350" name="Google Shape;3350;p194"/>
                <p:cNvPicPr preferRelativeResize="0"/>
                <p:nvPr/>
              </p:nvPicPr>
              <p:blipFill>
                <a:blip r:embed="rId4">
                  <a:alphaModFix/>
                </a:blip>
                <a:stretch>
                  <a:fillRect/>
                </a:stretch>
              </p:blipFill>
              <p:spPr>
                <a:xfrm>
                  <a:off x="5581464" y="3191585"/>
                  <a:ext cx="158312" cy="205428"/>
                </a:xfrm>
                <a:prstGeom prst="rect">
                  <a:avLst/>
                </a:prstGeom>
                <a:noFill/>
                <a:ln>
                  <a:noFill/>
                </a:ln>
              </p:spPr>
            </p:pic>
            <p:sp>
              <p:nvSpPr>
                <p:cNvPr id="3351" name="Google Shape;3351;p194"/>
                <p:cNvSpPr txBox="1"/>
                <p:nvPr/>
              </p:nvSpPr>
              <p:spPr>
                <a:xfrm>
                  <a:off x="6165600" y="1151925"/>
                  <a:ext cx="14604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FF0000"/>
                      </a:solidFill>
                    </a:rPr>
                    <a:t>SCN “Super Clock”</a:t>
                  </a:r>
                  <a:endParaRPr b="1">
                    <a:solidFill>
                      <a:srgbClr val="FF0000"/>
                    </a:solidFill>
                  </a:endParaRPr>
                </a:p>
                <a:p>
                  <a:pPr marL="0" marR="0" lvl="0" indent="0" algn="l" rtl="0">
                    <a:lnSpc>
                      <a:spcPct val="105000"/>
                    </a:lnSpc>
                    <a:spcBef>
                      <a:spcPts val="0"/>
                    </a:spcBef>
                    <a:spcAft>
                      <a:spcPts val="0"/>
                    </a:spcAft>
                    <a:buNone/>
                  </a:pPr>
                  <a:r>
                    <a:rPr lang="en" b="1">
                      <a:solidFill>
                        <a:srgbClr val="FF0000"/>
                      </a:solidFill>
                    </a:rPr>
                    <a:t>= where mania starts?</a:t>
                  </a:r>
                  <a:endParaRPr b="1">
                    <a:solidFill>
                      <a:srgbClr val="FF0000"/>
                    </a:solidFill>
                  </a:endParaRPr>
                </a:p>
              </p:txBody>
            </p:sp>
            <p:pic>
              <p:nvPicPr>
                <p:cNvPr id="3352" name="Google Shape;3352;p194"/>
                <p:cNvPicPr preferRelativeResize="0"/>
                <p:nvPr/>
              </p:nvPicPr>
              <p:blipFill>
                <a:blip r:embed="rId5">
                  <a:alphaModFix/>
                </a:blip>
                <a:stretch>
                  <a:fillRect/>
                </a:stretch>
              </p:blipFill>
              <p:spPr>
                <a:xfrm>
                  <a:off x="5050636" y="3622097"/>
                  <a:ext cx="776788" cy="516300"/>
                </a:xfrm>
                <a:prstGeom prst="rect">
                  <a:avLst/>
                </a:prstGeom>
                <a:noFill/>
                <a:ln>
                  <a:noFill/>
                </a:ln>
              </p:spPr>
            </p:pic>
            <p:sp>
              <p:nvSpPr>
                <p:cNvPr id="3353" name="Google Shape;3353;p194"/>
                <p:cNvSpPr txBox="1"/>
                <p:nvPr/>
              </p:nvSpPr>
              <p:spPr>
                <a:xfrm>
                  <a:off x="4271700" y="4073375"/>
                  <a:ext cx="18939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0000FF"/>
                      </a:solidFill>
                    </a:rPr>
                    <a:t>melanopsin photoreceptors (retina)</a:t>
                  </a:r>
                  <a:endParaRPr b="1">
                    <a:solidFill>
                      <a:srgbClr val="0000FF"/>
                    </a:solidFill>
                  </a:endParaRPr>
                </a:p>
              </p:txBody>
            </p:sp>
          </p:grpSp>
          <p:pic>
            <p:nvPicPr>
              <p:cNvPr id="3354" name="Google Shape;3354;p194"/>
              <p:cNvPicPr preferRelativeResize="0"/>
              <p:nvPr/>
            </p:nvPicPr>
            <p:blipFill>
              <a:blip r:embed="rId5">
                <a:alphaModFix/>
              </a:blip>
              <a:stretch>
                <a:fillRect/>
              </a:stretch>
            </p:blipFill>
            <p:spPr>
              <a:xfrm>
                <a:off x="4406023" y="3325525"/>
                <a:ext cx="776812" cy="516300"/>
              </a:xfrm>
              <a:prstGeom prst="rect">
                <a:avLst/>
              </a:prstGeom>
              <a:noFill/>
              <a:ln>
                <a:noFill/>
              </a:ln>
            </p:spPr>
          </p:pic>
        </p:grpSp>
        <p:cxnSp>
          <p:nvCxnSpPr>
            <p:cNvPr id="3355" name="Google Shape;3355;p194"/>
            <p:cNvCxnSpPr/>
            <p:nvPr/>
          </p:nvCxnSpPr>
          <p:spPr>
            <a:xfrm>
              <a:off x="3287800" y="1967900"/>
              <a:ext cx="0" cy="1037700"/>
            </a:xfrm>
            <a:prstGeom prst="straightConnector1">
              <a:avLst/>
            </a:prstGeom>
            <a:noFill/>
            <a:ln w="28575" cap="flat" cmpd="sng">
              <a:solidFill>
                <a:srgbClr val="FF0000"/>
              </a:solidFill>
              <a:prstDash val="solid"/>
              <a:round/>
              <a:headEnd type="none" w="med" len="med"/>
              <a:tailEnd type="triangle" w="med" len="med"/>
            </a:ln>
          </p:spPr>
        </p:cxnSp>
        <p:pic>
          <p:nvPicPr>
            <p:cNvPr id="3356" name="Google Shape;3356;p194"/>
            <p:cNvPicPr preferRelativeResize="0"/>
            <p:nvPr/>
          </p:nvPicPr>
          <p:blipFill>
            <a:blip r:embed="rId4">
              <a:alphaModFix/>
            </a:blip>
            <a:stretch>
              <a:fillRect/>
            </a:stretch>
          </p:blipFill>
          <p:spPr>
            <a:xfrm>
              <a:off x="2846005" y="991303"/>
              <a:ext cx="883433" cy="1146350"/>
            </a:xfrm>
            <a:prstGeom prst="rect">
              <a:avLst/>
            </a:prstGeom>
            <a:noFill/>
            <a:ln>
              <a:noFill/>
            </a:ln>
          </p:spPr>
        </p:pic>
      </p:grpSp>
      <p:grpSp>
        <p:nvGrpSpPr>
          <p:cNvPr id="3357" name="Google Shape;3357;p194"/>
          <p:cNvGrpSpPr/>
          <p:nvPr/>
        </p:nvGrpSpPr>
        <p:grpSpPr>
          <a:xfrm>
            <a:off x="3665496" y="1514603"/>
            <a:ext cx="5416945" cy="3559233"/>
            <a:chOff x="1629849" y="62800"/>
            <a:chExt cx="7167168" cy="4709226"/>
          </a:xfrm>
        </p:grpSpPr>
        <p:grpSp>
          <p:nvGrpSpPr>
            <p:cNvPr id="3358" name="Google Shape;3358;p194"/>
            <p:cNvGrpSpPr/>
            <p:nvPr/>
          </p:nvGrpSpPr>
          <p:grpSpPr>
            <a:xfrm>
              <a:off x="2750889" y="2143136"/>
              <a:ext cx="4959578" cy="2254305"/>
              <a:chOff x="3117496" y="1643963"/>
              <a:chExt cx="5752904" cy="2614900"/>
            </a:xfrm>
          </p:grpSpPr>
          <p:grpSp>
            <p:nvGrpSpPr>
              <p:cNvPr id="3359" name="Google Shape;3359;p194"/>
              <p:cNvGrpSpPr/>
              <p:nvPr/>
            </p:nvGrpSpPr>
            <p:grpSpPr>
              <a:xfrm>
                <a:off x="3635674" y="1643963"/>
                <a:ext cx="4720326" cy="2614900"/>
                <a:chOff x="3325074" y="697613"/>
                <a:chExt cx="4720326" cy="2614900"/>
              </a:xfrm>
            </p:grpSpPr>
            <p:pic>
              <p:nvPicPr>
                <p:cNvPr id="3360" name="Google Shape;3360;p194"/>
                <p:cNvPicPr preferRelativeResize="0"/>
                <p:nvPr/>
              </p:nvPicPr>
              <p:blipFill>
                <a:blip r:embed="rId6">
                  <a:alphaModFix/>
                </a:blip>
                <a:stretch>
                  <a:fillRect/>
                </a:stretch>
              </p:blipFill>
              <p:spPr>
                <a:xfrm>
                  <a:off x="3325074" y="894527"/>
                  <a:ext cx="2335701" cy="2338279"/>
                </a:xfrm>
                <a:prstGeom prst="rect">
                  <a:avLst/>
                </a:prstGeom>
                <a:noFill/>
                <a:ln>
                  <a:noFill/>
                </a:ln>
              </p:spPr>
            </p:pic>
            <p:pic>
              <p:nvPicPr>
                <p:cNvPr id="3361" name="Google Shape;3361;p194"/>
                <p:cNvPicPr preferRelativeResize="0"/>
                <p:nvPr/>
              </p:nvPicPr>
              <p:blipFill>
                <a:blip r:embed="rId6">
                  <a:alphaModFix/>
                </a:blip>
                <a:stretch>
                  <a:fillRect/>
                </a:stretch>
              </p:blipFill>
              <p:spPr>
                <a:xfrm>
                  <a:off x="5709699" y="945077"/>
                  <a:ext cx="2335701" cy="2338279"/>
                </a:xfrm>
                <a:prstGeom prst="rect">
                  <a:avLst/>
                </a:prstGeom>
                <a:noFill/>
                <a:ln>
                  <a:noFill/>
                </a:ln>
              </p:spPr>
            </p:pic>
            <p:pic>
              <p:nvPicPr>
                <p:cNvPr id="3362" name="Google Shape;3362;p194"/>
                <p:cNvPicPr preferRelativeResize="0"/>
                <p:nvPr/>
              </p:nvPicPr>
              <p:blipFill>
                <a:blip r:embed="rId7">
                  <a:alphaModFix/>
                </a:blip>
                <a:stretch>
                  <a:fillRect/>
                </a:stretch>
              </p:blipFill>
              <p:spPr>
                <a:xfrm>
                  <a:off x="3503650" y="697613"/>
                  <a:ext cx="4344775" cy="2614900"/>
                </a:xfrm>
                <a:prstGeom prst="rect">
                  <a:avLst/>
                </a:prstGeom>
                <a:noFill/>
                <a:ln>
                  <a:noFill/>
                </a:ln>
              </p:spPr>
            </p:pic>
          </p:grpSp>
          <p:cxnSp>
            <p:nvCxnSpPr>
              <p:cNvPr id="3363" name="Google Shape;3363;p194"/>
              <p:cNvCxnSpPr/>
              <p:nvPr/>
            </p:nvCxnSpPr>
            <p:spPr>
              <a:xfrm rot="10800000">
                <a:off x="8141400" y="4096775"/>
                <a:ext cx="729000" cy="0"/>
              </a:xfrm>
              <a:prstGeom prst="straightConnector1">
                <a:avLst/>
              </a:prstGeom>
              <a:noFill/>
              <a:ln w="28575" cap="flat" cmpd="sng">
                <a:solidFill>
                  <a:srgbClr val="FF0000"/>
                </a:solidFill>
                <a:prstDash val="solid"/>
                <a:round/>
                <a:headEnd type="none" w="med" len="med"/>
                <a:tailEnd type="triangle" w="med" len="med"/>
              </a:ln>
            </p:spPr>
          </p:cxnSp>
          <p:cxnSp>
            <p:nvCxnSpPr>
              <p:cNvPr id="3364" name="Google Shape;3364;p194"/>
              <p:cNvCxnSpPr/>
              <p:nvPr/>
            </p:nvCxnSpPr>
            <p:spPr>
              <a:xfrm>
                <a:off x="3117496" y="4053425"/>
                <a:ext cx="709500" cy="0"/>
              </a:xfrm>
              <a:prstGeom prst="straightConnector1">
                <a:avLst/>
              </a:prstGeom>
              <a:noFill/>
              <a:ln w="28575" cap="flat" cmpd="sng">
                <a:solidFill>
                  <a:srgbClr val="FF0000"/>
                </a:solidFill>
                <a:prstDash val="solid"/>
                <a:round/>
                <a:headEnd type="none" w="med" len="med"/>
                <a:tailEnd type="triangle" w="med" len="med"/>
              </a:ln>
            </p:spPr>
          </p:cxnSp>
        </p:grpSp>
        <p:pic>
          <p:nvPicPr>
            <p:cNvPr id="3365" name="Google Shape;3365;p194"/>
            <p:cNvPicPr preferRelativeResize="0"/>
            <p:nvPr/>
          </p:nvPicPr>
          <p:blipFill>
            <a:blip r:embed="rId8">
              <a:alphaModFix/>
            </a:blip>
            <a:stretch>
              <a:fillRect/>
            </a:stretch>
          </p:blipFill>
          <p:spPr>
            <a:xfrm rot="-926602" flipH="1">
              <a:off x="7383459" y="4035106"/>
              <a:ext cx="1167619" cy="592150"/>
            </a:xfrm>
            <a:prstGeom prst="rect">
              <a:avLst/>
            </a:prstGeom>
            <a:noFill/>
            <a:ln>
              <a:noFill/>
            </a:ln>
            <a:effectLst>
              <a:outerShdw blurRad="57150" dist="19050" dir="5400000" algn="bl" rotWithShape="0">
                <a:srgbClr val="000000">
                  <a:alpha val="50000"/>
                </a:srgbClr>
              </a:outerShdw>
            </a:effectLst>
          </p:spPr>
        </p:pic>
        <p:pic>
          <p:nvPicPr>
            <p:cNvPr id="3366" name="Google Shape;3366;p194"/>
            <p:cNvPicPr preferRelativeResize="0"/>
            <p:nvPr/>
          </p:nvPicPr>
          <p:blipFill>
            <a:blip r:embed="rId5">
              <a:alphaModFix/>
            </a:blip>
            <a:stretch>
              <a:fillRect/>
            </a:stretch>
          </p:blipFill>
          <p:spPr>
            <a:xfrm>
              <a:off x="7824324" y="3953704"/>
              <a:ext cx="972693" cy="646500"/>
            </a:xfrm>
            <a:prstGeom prst="rect">
              <a:avLst/>
            </a:prstGeom>
            <a:noFill/>
            <a:ln>
              <a:noFill/>
            </a:ln>
          </p:spPr>
        </p:pic>
        <p:pic>
          <p:nvPicPr>
            <p:cNvPr id="3367" name="Google Shape;3367;p194"/>
            <p:cNvPicPr preferRelativeResize="0"/>
            <p:nvPr/>
          </p:nvPicPr>
          <p:blipFill>
            <a:blip r:embed="rId8">
              <a:alphaModFix/>
            </a:blip>
            <a:stretch>
              <a:fillRect/>
            </a:stretch>
          </p:blipFill>
          <p:spPr>
            <a:xfrm rot="744723">
              <a:off x="1925055" y="4025575"/>
              <a:ext cx="1167619" cy="592150"/>
            </a:xfrm>
            <a:prstGeom prst="rect">
              <a:avLst/>
            </a:prstGeom>
            <a:noFill/>
            <a:ln>
              <a:noFill/>
            </a:ln>
            <a:effectLst>
              <a:outerShdw blurRad="57150" dist="19050" dir="5400000" algn="bl" rotWithShape="0">
                <a:srgbClr val="000000">
                  <a:alpha val="50000"/>
                </a:srgbClr>
              </a:outerShdw>
            </a:effectLst>
          </p:spPr>
        </p:pic>
        <p:pic>
          <p:nvPicPr>
            <p:cNvPr id="3368" name="Google Shape;3368;p194"/>
            <p:cNvPicPr preferRelativeResize="0"/>
            <p:nvPr/>
          </p:nvPicPr>
          <p:blipFill>
            <a:blip r:embed="rId5">
              <a:alphaModFix/>
            </a:blip>
            <a:stretch>
              <a:fillRect/>
            </a:stretch>
          </p:blipFill>
          <p:spPr>
            <a:xfrm>
              <a:off x="1629849" y="3953704"/>
              <a:ext cx="972693" cy="646500"/>
            </a:xfrm>
            <a:prstGeom prst="rect">
              <a:avLst/>
            </a:prstGeom>
            <a:noFill/>
            <a:ln>
              <a:noFill/>
            </a:ln>
          </p:spPr>
        </p:pic>
        <p:grpSp>
          <p:nvGrpSpPr>
            <p:cNvPr id="3369" name="Google Shape;3369;p194"/>
            <p:cNvGrpSpPr/>
            <p:nvPr/>
          </p:nvGrpSpPr>
          <p:grpSpPr>
            <a:xfrm>
              <a:off x="4237295" y="62800"/>
              <a:ext cx="1964455" cy="2094899"/>
              <a:chOff x="4237295" y="62800"/>
              <a:chExt cx="1964455" cy="2094899"/>
            </a:xfrm>
          </p:grpSpPr>
          <p:pic>
            <p:nvPicPr>
              <p:cNvPr id="3370" name="Google Shape;3370;p194"/>
              <p:cNvPicPr preferRelativeResize="0"/>
              <p:nvPr/>
            </p:nvPicPr>
            <p:blipFill rotWithShape="1">
              <a:blip r:embed="rId9">
                <a:alphaModFix/>
              </a:blip>
              <a:srcRect r="10370" b="28057"/>
              <a:stretch/>
            </p:blipFill>
            <p:spPr>
              <a:xfrm rot="-5400000">
                <a:off x="3950269" y="349826"/>
                <a:ext cx="1452375" cy="878323"/>
              </a:xfrm>
              <a:prstGeom prst="rect">
                <a:avLst/>
              </a:prstGeom>
              <a:noFill/>
              <a:ln>
                <a:noFill/>
              </a:ln>
            </p:spPr>
          </p:pic>
          <p:pic>
            <p:nvPicPr>
              <p:cNvPr id="3371" name="Google Shape;3371;p194"/>
              <p:cNvPicPr preferRelativeResize="0"/>
              <p:nvPr/>
            </p:nvPicPr>
            <p:blipFill rotWithShape="1">
              <a:blip r:embed="rId9">
                <a:alphaModFix/>
              </a:blip>
              <a:srcRect r="10370" b="28057"/>
              <a:stretch/>
            </p:blipFill>
            <p:spPr>
              <a:xfrm rot="5400000" flipH="1">
                <a:off x="5030922" y="352372"/>
                <a:ext cx="1452375" cy="889280"/>
              </a:xfrm>
              <a:prstGeom prst="rect">
                <a:avLst/>
              </a:prstGeom>
              <a:noFill/>
              <a:ln>
                <a:noFill/>
              </a:ln>
            </p:spPr>
          </p:pic>
          <p:sp>
            <p:nvSpPr>
              <p:cNvPr id="3372" name="Google Shape;3372;p194"/>
              <p:cNvSpPr txBox="1"/>
              <p:nvPr/>
            </p:nvSpPr>
            <p:spPr>
              <a:xfrm rot="5400000">
                <a:off x="4422475" y="1508575"/>
                <a:ext cx="5631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sp>
            <p:nvSpPr>
              <p:cNvPr id="3373" name="Google Shape;3373;p194"/>
              <p:cNvSpPr txBox="1"/>
              <p:nvPr/>
            </p:nvSpPr>
            <p:spPr>
              <a:xfrm rot="5400000">
                <a:off x="5402398" y="1523576"/>
                <a:ext cx="5766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grpSp>
            <p:nvGrpSpPr>
              <p:cNvPr id="3374" name="Google Shape;3374;p194"/>
              <p:cNvGrpSpPr/>
              <p:nvPr/>
            </p:nvGrpSpPr>
            <p:grpSpPr>
              <a:xfrm>
                <a:off x="4703014" y="1849365"/>
                <a:ext cx="1009498" cy="308334"/>
                <a:chOff x="5381900" y="1102625"/>
                <a:chExt cx="1170975" cy="516300"/>
              </a:xfrm>
            </p:grpSpPr>
            <p:cxnSp>
              <p:nvCxnSpPr>
                <p:cNvPr id="3375" name="Google Shape;3375;p194"/>
                <p:cNvCxnSpPr/>
                <p:nvPr/>
              </p:nvCxnSpPr>
              <p:spPr>
                <a:xfrm>
                  <a:off x="5381900" y="1102625"/>
                  <a:ext cx="0" cy="516300"/>
                </a:xfrm>
                <a:prstGeom prst="straightConnector1">
                  <a:avLst/>
                </a:prstGeom>
                <a:noFill/>
                <a:ln w="28575" cap="flat" cmpd="sng">
                  <a:solidFill>
                    <a:srgbClr val="38761D"/>
                  </a:solidFill>
                  <a:prstDash val="solid"/>
                  <a:round/>
                  <a:headEnd type="none" w="med" len="med"/>
                  <a:tailEnd type="triangle" w="med" len="med"/>
                </a:ln>
              </p:spPr>
            </p:cxnSp>
            <p:cxnSp>
              <p:nvCxnSpPr>
                <p:cNvPr id="3376" name="Google Shape;3376;p194"/>
                <p:cNvCxnSpPr/>
                <p:nvPr/>
              </p:nvCxnSpPr>
              <p:spPr>
                <a:xfrm>
                  <a:off x="6552875" y="1102625"/>
                  <a:ext cx="0" cy="516300"/>
                </a:xfrm>
                <a:prstGeom prst="straightConnector1">
                  <a:avLst/>
                </a:prstGeom>
                <a:noFill/>
                <a:ln w="28575" cap="flat" cmpd="sng">
                  <a:solidFill>
                    <a:srgbClr val="38761D"/>
                  </a:solidFill>
                  <a:prstDash val="solid"/>
                  <a:round/>
                  <a:headEnd type="none" w="med" len="med"/>
                  <a:tailEnd type="triangle" w="med" len="med"/>
                </a:ln>
              </p:spPr>
            </p:cxnSp>
          </p:grpSp>
        </p:grpSp>
      </p:grpSp>
      <p:sp>
        <p:nvSpPr>
          <p:cNvPr id="3377" name="Google Shape;3377;p194"/>
          <p:cNvSpPr txBox="1"/>
          <p:nvPr/>
        </p:nvSpPr>
        <p:spPr>
          <a:xfrm>
            <a:off x="4026425" y="631100"/>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chemeClr val="dk1"/>
                </a:solidFill>
              </a:rPr>
              <a:t>Main innervation of SCN:</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melanopsin cells</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serotonin </a:t>
            </a:r>
            <a:endParaRPr b="1">
              <a:solidFill>
                <a:schemeClr val="dk1"/>
              </a:solidFill>
            </a:endParaRPr>
          </a:p>
        </p:txBody>
      </p:sp>
      <p:sp>
        <p:nvSpPr>
          <p:cNvPr id="3378" name="Google Shape;3378;p194"/>
          <p:cNvSpPr txBox="1"/>
          <p:nvPr/>
        </p:nvSpPr>
        <p:spPr>
          <a:xfrm>
            <a:off x="7286150" y="631100"/>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chemeClr val="dk1"/>
                </a:solidFill>
              </a:rPr>
              <a:t>SCN sped up by:</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blue light</a:t>
            </a:r>
            <a:endParaRPr b="1">
              <a:solidFill>
                <a:schemeClr val="dk1"/>
              </a:solidFill>
            </a:endParaRPr>
          </a:p>
          <a:p>
            <a:pPr marL="457200" marR="0" lvl="0" indent="0" algn="l" rtl="0">
              <a:lnSpc>
                <a:spcPct val="105000"/>
              </a:lnSpc>
              <a:spcBef>
                <a:spcPts val="0"/>
              </a:spcBef>
              <a:spcAft>
                <a:spcPts val="0"/>
              </a:spcAft>
              <a:buNone/>
            </a:pPr>
            <a:r>
              <a:rPr lang="en" sz="600" b="1">
                <a:solidFill>
                  <a:schemeClr val="dk1"/>
                </a:solidFill>
              </a:rPr>
              <a:t>(increasing photoperiod)</a:t>
            </a:r>
            <a:endParaRPr sz="600" b="1">
              <a:solidFill>
                <a:schemeClr val="dk1"/>
              </a:solidFill>
            </a:endParaRPr>
          </a:p>
        </p:txBody>
      </p:sp>
      <p:sp>
        <p:nvSpPr>
          <p:cNvPr id="3379" name="Google Shape;3379;p194"/>
          <p:cNvSpPr/>
          <p:nvPr/>
        </p:nvSpPr>
        <p:spPr>
          <a:xfrm>
            <a:off x="5488150" y="2485600"/>
            <a:ext cx="1625700" cy="1252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94"/>
          <p:cNvSpPr txBox="1"/>
          <p:nvPr/>
        </p:nvSpPr>
        <p:spPr>
          <a:xfrm>
            <a:off x="7292787" y="1002225"/>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endParaRPr b="1">
              <a:solidFill>
                <a:schemeClr val="dk1"/>
              </a:solidFill>
            </a:endParaRPr>
          </a:p>
          <a:p>
            <a:pPr marL="457200" marR="0" lvl="0" indent="-304800" algn="l" rtl="0">
              <a:lnSpc>
                <a:spcPct val="105000"/>
              </a:lnSpc>
              <a:spcBef>
                <a:spcPts val="0"/>
              </a:spcBef>
              <a:spcAft>
                <a:spcPts val="0"/>
              </a:spcAft>
              <a:buClr>
                <a:schemeClr val="dk1"/>
              </a:buClr>
              <a:buSzPts val="1200"/>
              <a:buChar char="●"/>
            </a:pPr>
            <a:r>
              <a:rPr lang="en" sz="1200" b="1">
                <a:solidFill>
                  <a:schemeClr val="dk1"/>
                </a:solidFill>
              </a:rPr>
              <a:t>antidepressants</a:t>
            </a:r>
            <a:endParaRPr sz="400" b="1">
              <a:solidFill>
                <a:schemeClr val="dk1"/>
              </a:solidFill>
            </a:endParaRP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Shape 3384"/>
        <p:cNvGrpSpPr/>
        <p:nvPr/>
      </p:nvGrpSpPr>
      <p:grpSpPr>
        <a:xfrm>
          <a:off x="0" y="0"/>
          <a:ext cx="0" cy="0"/>
          <a:chOff x="0" y="0"/>
          <a:chExt cx="0" cy="0"/>
        </a:xfrm>
      </p:grpSpPr>
      <p:sp>
        <p:nvSpPr>
          <p:cNvPr id="3385" name="Google Shape;3385;p195"/>
          <p:cNvSpPr/>
          <p:nvPr/>
        </p:nvSpPr>
        <p:spPr>
          <a:xfrm>
            <a:off x="0" y="0"/>
            <a:ext cx="9144000" cy="4374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95"/>
          <p:cNvSpPr txBox="1"/>
          <p:nvPr/>
        </p:nvSpPr>
        <p:spPr>
          <a:xfrm>
            <a:off x="792576" y="-31225"/>
            <a:ext cx="7099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rPr>
              <a:t>Blocking blue light to treat mania</a:t>
            </a:r>
            <a:endParaRPr sz="2000">
              <a:solidFill>
                <a:schemeClr val="lt1"/>
              </a:solidFill>
            </a:endParaRPr>
          </a:p>
          <a:p>
            <a:pPr marL="0" lvl="0" indent="0" algn="l" rtl="0">
              <a:spcBef>
                <a:spcPts val="0"/>
              </a:spcBef>
              <a:spcAft>
                <a:spcPts val="0"/>
              </a:spcAft>
              <a:buNone/>
            </a:pPr>
            <a:endParaRPr sz="2000">
              <a:solidFill>
                <a:schemeClr val="lt1"/>
              </a:solidFill>
            </a:endParaRPr>
          </a:p>
        </p:txBody>
      </p:sp>
      <p:grpSp>
        <p:nvGrpSpPr>
          <p:cNvPr id="3387" name="Google Shape;3387;p195"/>
          <p:cNvGrpSpPr/>
          <p:nvPr/>
        </p:nvGrpSpPr>
        <p:grpSpPr>
          <a:xfrm>
            <a:off x="129075" y="811700"/>
            <a:ext cx="3354300" cy="3347750"/>
            <a:chOff x="1898800" y="991300"/>
            <a:chExt cx="3354300" cy="3347750"/>
          </a:xfrm>
        </p:grpSpPr>
        <p:grpSp>
          <p:nvGrpSpPr>
            <p:cNvPr id="3388" name="Google Shape;3388;p195"/>
            <p:cNvGrpSpPr/>
            <p:nvPr/>
          </p:nvGrpSpPr>
          <p:grpSpPr>
            <a:xfrm>
              <a:off x="1898800" y="991300"/>
              <a:ext cx="3354300" cy="3347750"/>
              <a:chOff x="4271700" y="1151925"/>
              <a:chExt cx="3354300" cy="3347750"/>
            </a:xfrm>
          </p:grpSpPr>
          <p:grpSp>
            <p:nvGrpSpPr>
              <p:cNvPr id="3389" name="Google Shape;3389;p195"/>
              <p:cNvGrpSpPr/>
              <p:nvPr/>
            </p:nvGrpSpPr>
            <p:grpSpPr>
              <a:xfrm>
                <a:off x="4271700" y="1151925"/>
                <a:ext cx="3354300" cy="3347750"/>
                <a:chOff x="4271700" y="1151925"/>
                <a:chExt cx="3354300" cy="3347750"/>
              </a:xfrm>
            </p:grpSpPr>
            <p:pic>
              <p:nvPicPr>
                <p:cNvPr id="3390" name="Google Shape;3390;p195"/>
                <p:cNvPicPr preferRelativeResize="0"/>
                <p:nvPr/>
              </p:nvPicPr>
              <p:blipFill>
                <a:blip r:embed="rId3">
                  <a:alphaModFix/>
                </a:blip>
                <a:stretch>
                  <a:fillRect/>
                </a:stretch>
              </p:blipFill>
              <p:spPr>
                <a:xfrm>
                  <a:off x="4556301" y="2402284"/>
                  <a:ext cx="2759252" cy="1910548"/>
                </a:xfrm>
                <a:prstGeom prst="rect">
                  <a:avLst/>
                </a:prstGeom>
                <a:noFill/>
                <a:ln>
                  <a:noFill/>
                </a:ln>
              </p:spPr>
            </p:pic>
            <p:pic>
              <p:nvPicPr>
                <p:cNvPr id="3391" name="Google Shape;3391;p195"/>
                <p:cNvPicPr preferRelativeResize="0"/>
                <p:nvPr/>
              </p:nvPicPr>
              <p:blipFill>
                <a:blip r:embed="rId4">
                  <a:alphaModFix/>
                </a:blip>
                <a:stretch>
                  <a:fillRect/>
                </a:stretch>
              </p:blipFill>
              <p:spPr>
                <a:xfrm>
                  <a:off x="5428383" y="3083111"/>
                  <a:ext cx="158312" cy="205428"/>
                </a:xfrm>
                <a:prstGeom prst="rect">
                  <a:avLst/>
                </a:prstGeom>
                <a:noFill/>
                <a:ln>
                  <a:noFill/>
                </a:ln>
              </p:spPr>
            </p:pic>
            <p:pic>
              <p:nvPicPr>
                <p:cNvPr id="3392" name="Google Shape;3392;p195"/>
                <p:cNvPicPr preferRelativeResize="0"/>
                <p:nvPr/>
              </p:nvPicPr>
              <p:blipFill>
                <a:blip r:embed="rId4">
                  <a:alphaModFix/>
                </a:blip>
                <a:stretch>
                  <a:fillRect/>
                </a:stretch>
              </p:blipFill>
              <p:spPr>
                <a:xfrm>
                  <a:off x="5581464" y="3191585"/>
                  <a:ext cx="158312" cy="205428"/>
                </a:xfrm>
                <a:prstGeom prst="rect">
                  <a:avLst/>
                </a:prstGeom>
                <a:noFill/>
                <a:ln>
                  <a:noFill/>
                </a:ln>
              </p:spPr>
            </p:pic>
            <p:sp>
              <p:nvSpPr>
                <p:cNvPr id="3393" name="Google Shape;3393;p195"/>
                <p:cNvSpPr txBox="1"/>
                <p:nvPr/>
              </p:nvSpPr>
              <p:spPr>
                <a:xfrm>
                  <a:off x="6165600" y="1151925"/>
                  <a:ext cx="14604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FF0000"/>
                      </a:solidFill>
                    </a:rPr>
                    <a:t>SCN “Super Clock”</a:t>
                  </a:r>
                  <a:endParaRPr b="1">
                    <a:solidFill>
                      <a:srgbClr val="FF0000"/>
                    </a:solidFill>
                  </a:endParaRPr>
                </a:p>
                <a:p>
                  <a:pPr marL="0" marR="0" lvl="0" indent="0" algn="l" rtl="0">
                    <a:lnSpc>
                      <a:spcPct val="105000"/>
                    </a:lnSpc>
                    <a:spcBef>
                      <a:spcPts val="0"/>
                    </a:spcBef>
                    <a:spcAft>
                      <a:spcPts val="0"/>
                    </a:spcAft>
                    <a:buNone/>
                  </a:pPr>
                  <a:r>
                    <a:rPr lang="en" b="1">
                      <a:solidFill>
                        <a:srgbClr val="FF0000"/>
                      </a:solidFill>
                    </a:rPr>
                    <a:t>= where mania starts?</a:t>
                  </a:r>
                  <a:endParaRPr b="1">
                    <a:solidFill>
                      <a:srgbClr val="FF0000"/>
                    </a:solidFill>
                  </a:endParaRPr>
                </a:p>
              </p:txBody>
            </p:sp>
            <p:pic>
              <p:nvPicPr>
                <p:cNvPr id="3394" name="Google Shape;3394;p195"/>
                <p:cNvPicPr preferRelativeResize="0"/>
                <p:nvPr/>
              </p:nvPicPr>
              <p:blipFill>
                <a:blip r:embed="rId5">
                  <a:alphaModFix/>
                </a:blip>
                <a:stretch>
                  <a:fillRect/>
                </a:stretch>
              </p:blipFill>
              <p:spPr>
                <a:xfrm>
                  <a:off x="5050636" y="3622097"/>
                  <a:ext cx="776788" cy="516300"/>
                </a:xfrm>
                <a:prstGeom prst="rect">
                  <a:avLst/>
                </a:prstGeom>
                <a:noFill/>
                <a:ln>
                  <a:noFill/>
                </a:ln>
              </p:spPr>
            </p:pic>
            <p:sp>
              <p:nvSpPr>
                <p:cNvPr id="3395" name="Google Shape;3395;p195"/>
                <p:cNvSpPr txBox="1"/>
                <p:nvPr/>
              </p:nvSpPr>
              <p:spPr>
                <a:xfrm>
                  <a:off x="4271700" y="4073375"/>
                  <a:ext cx="18939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0000FF"/>
                      </a:solidFill>
                    </a:rPr>
                    <a:t>melanopsin photoreceptors (retina)</a:t>
                  </a:r>
                  <a:endParaRPr b="1">
                    <a:solidFill>
                      <a:srgbClr val="0000FF"/>
                    </a:solidFill>
                  </a:endParaRPr>
                </a:p>
              </p:txBody>
            </p:sp>
          </p:grpSp>
          <p:pic>
            <p:nvPicPr>
              <p:cNvPr id="3396" name="Google Shape;3396;p195"/>
              <p:cNvPicPr preferRelativeResize="0"/>
              <p:nvPr/>
            </p:nvPicPr>
            <p:blipFill>
              <a:blip r:embed="rId5">
                <a:alphaModFix/>
              </a:blip>
              <a:stretch>
                <a:fillRect/>
              </a:stretch>
            </p:blipFill>
            <p:spPr>
              <a:xfrm>
                <a:off x="4406023" y="3325525"/>
                <a:ext cx="776812" cy="516300"/>
              </a:xfrm>
              <a:prstGeom prst="rect">
                <a:avLst/>
              </a:prstGeom>
              <a:noFill/>
              <a:ln>
                <a:noFill/>
              </a:ln>
            </p:spPr>
          </p:pic>
        </p:grpSp>
        <p:cxnSp>
          <p:nvCxnSpPr>
            <p:cNvPr id="3397" name="Google Shape;3397;p195"/>
            <p:cNvCxnSpPr/>
            <p:nvPr/>
          </p:nvCxnSpPr>
          <p:spPr>
            <a:xfrm>
              <a:off x="3287800" y="1967900"/>
              <a:ext cx="0" cy="1037700"/>
            </a:xfrm>
            <a:prstGeom prst="straightConnector1">
              <a:avLst/>
            </a:prstGeom>
            <a:noFill/>
            <a:ln w="28575" cap="flat" cmpd="sng">
              <a:solidFill>
                <a:srgbClr val="FF0000"/>
              </a:solidFill>
              <a:prstDash val="solid"/>
              <a:round/>
              <a:headEnd type="none" w="med" len="med"/>
              <a:tailEnd type="triangle" w="med" len="med"/>
            </a:ln>
          </p:spPr>
        </p:cxnSp>
        <p:pic>
          <p:nvPicPr>
            <p:cNvPr id="3398" name="Google Shape;3398;p195"/>
            <p:cNvPicPr preferRelativeResize="0"/>
            <p:nvPr/>
          </p:nvPicPr>
          <p:blipFill>
            <a:blip r:embed="rId4">
              <a:alphaModFix/>
            </a:blip>
            <a:stretch>
              <a:fillRect/>
            </a:stretch>
          </p:blipFill>
          <p:spPr>
            <a:xfrm>
              <a:off x="2846005" y="991303"/>
              <a:ext cx="883433" cy="1146350"/>
            </a:xfrm>
            <a:prstGeom prst="rect">
              <a:avLst/>
            </a:prstGeom>
            <a:noFill/>
            <a:ln>
              <a:noFill/>
            </a:ln>
          </p:spPr>
        </p:pic>
      </p:grpSp>
      <p:grpSp>
        <p:nvGrpSpPr>
          <p:cNvPr id="3399" name="Google Shape;3399;p195"/>
          <p:cNvGrpSpPr/>
          <p:nvPr/>
        </p:nvGrpSpPr>
        <p:grpSpPr>
          <a:xfrm>
            <a:off x="3665496" y="1514603"/>
            <a:ext cx="5416945" cy="3559233"/>
            <a:chOff x="1629849" y="62800"/>
            <a:chExt cx="7167168" cy="4709226"/>
          </a:xfrm>
        </p:grpSpPr>
        <p:grpSp>
          <p:nvGrpSpPr>
            <p:cNvPr id="3400" name="Google Shape;3400;p195"/>
            <p:cNvGrpSpPr/>
            <p:nvPr/>
          </p:nvGrpSpPr>
          <p:grpSpPr>
            <a:xfrm>
              <a:off x="2750889" y="2143136"/>
              <a:ext cx="4959578" cy="2254305"/>
              <a:chOff x="3117496" y="1643963"/>
              <a:chExt cx="5752904" cy="2614900"/>
            </a:xfrm>
          </p:grpSpPr>
          <p:grpSp>
            <p:nvGrpSpPr>
              <p:cNvPr id="3401" name="Google Shape;3401;p195"/>
              <p:cNvGrpSpPr/>
              <p:nvPr/>
            </p:nvGrpSpPr>
            <p:grpSpPr>
              <a:xfrm>
                <a:off x="3635674" y="1643963"/>
                <a:ext cx="4720326" cy="2614900"/>
                <a:chOff x="3325074" y="697613"/>
                <a:chExt cx="4720326" cy="2614900"/>
              </a:xfrm>
            </p:grpSpPr>
            <p:pic>
              <p:nvPicPr>
                <p:cNvPr id="3402" name="Google Shape;3402;p195"/>
                <p:cNvPicPr preferRelativeResize="0"/>
                <p:nvPr/>
              </p:nvPicPr>
              <p:blipFill>
                <a:blip r:embed="rId6">
                  <a:alphaModFix/>
                </a:blip>
                <a:stretch>
                  <a:fillRect/>
                </a:stretch>
              </p:blipFill>
              <p:spPr>
                <a:xfrm>
                  <a:off x="3325074" y="894527"/>
                  <a:ext cx="2335701" cy="2338279"/>
                </a:xfrm>
                <a:prstGeom prst="rect">
                  <a:avLst/>
                </a:prstGeom>
                <a:noFill/>
                <a:ln>
                  <a:noFill/>
                </a:ln>
              </p:spPr>
            </p:pic>
            <p:pic>
              <p:nvPicPr>
                <p:cNvPr id="3403" name="Google Shape;3403;p195"/>
                <p:cNvPicPr preferRelativeResize="0"/>
                <p:nvPr/>
              </p:nvPicPr>
              <p:blipFill>
                <a:blip r:embed="rId6">
                  <a:alphaModFix/>
                </a:blip>
                <a:stretch>
                  <a:fillRect/>
                </a:stretch>
              </p:blipFill>
              <p:spPr>
                <a:xfrm>
                  <a:off x="5709699" y="945077"/>
                  <a:ext cx="2335701" cy="2338279"/>
                </a:xfrm>
                <a:prstGeom prst="rect">
                  <a:avLst/>
                </a:prstGeom>
                <a:noFill/>
                <a:ln>
                  <a:noFill/>
                </a:ln>
              </p:spPr>
            </p:pic>
            <p:pic>
              <p:nvPicPr>
                <p:cNvPr id="3404" name="Google Shape;3404;p195"/>
                <p:cNvPicPr preferRelativeResize="0"/>
                <p:nvPr/>
              </p:nvPicPr>
              <p:blipFill>
                <a:blip r:embed="rId7">
                  <a:alphaModFix/>
                </a:blip>
                <a:stretch>
                  <a:fillRect/>
                </a:stretch>
              </p:blipFill>
              <p:spPr>
                <a:xfrm>
                  <a:off x="3503650" y="697613"/>
                  <a:ext cx="4344775" cy="2614900"/>
                </a:xfrm>
                <a:prstGeom prst="rect">
                  <a:avLst/>
                </a:prstGeom>
                <a:noFill/>
                <a:ln>
                  <a:noFill/>
                </a:ln>
              </p:spPr>
            </p:pic>
          </p:grpSp>
          <p:cxnSp>
            <p:nvCxnSpPr>
              <p:cNvPr id="3405" name="Google Shape;3405;p195"/>
              <p:cNvCxnSpPr/>
              <p:nvPr/>
            </p:nvCxnSpPr>
            <p:spPr>
              <a:xfrm rot="10800000">
                <a:off x="8141400" y="4096775"/>
                <a:ext cx="729000" cy="0"/>
              </a:xfrm>
              <a:prstGeom prst="straightConnector1">
                <a:avLst/>
              </a:prstGeom>
              <a:noFill/>
              <a:ln w="28575" cap="flat" cmpd="sng">
                <a:solidFill>
                  <a:srgbClr val="FF0000"/>
                </a:solidFill>
                <a:prstDash val="solid"/>
                <a:round/>
                <a:headEnd type="none" w="med" len="med"/>
                <a:tailEnd type="triangle" w="med" len="med"/>
              </a:ln>
            </p:spPr>
          </p:cxnSp>
          <p:cxnSp>
            <p:nvCxnSpPr>
              <p:cNvPr id="3406" name="Google Shape;3406;p195"/>
              <p:cNvCxnSpPr/>
              <p:nvPr/>
            </p:nvCxnSpPr>
            <p:spPr>
              <a:xfrm>
                <a:off x="3117496" y="4053425"/>
                <a:ext cx="709500" cy="0"/>
              </a:xfrm>
              <a:prstGeom prst="straightConnector1">
                <a:avLst/>
              </a:prstGeom>
              <a:noFill/>
              <a:ln w="28575" cap="flat" cmpd="sng">
                <a:solidFill>
                  <a:srgbClr val="FF0000"/>
                </a:solidFill>
                <a:prstDash val="solid"/>
                <a:round/>
                <a:headEnd type="none" w="med" len="med"/>
                <a:tailEnd type="triangle" w="med" len="med"/>
              </a:ln>
            </p:spPr>
          </p:cxnSp>
        </p:grpSp>
        <p:pic>
          <p:nvPicPr>
            <p:cNvPr id="3407" name="Google Shape;3407;p195"/>
            <p:cNvPicPr preferRelativeResize="0"/>
            <p:nvPr/>
          </p:nvPicPr>
          <p:blipFill>
            <a:blip r:embed="rId8">
              <a:alphaModFix/>
            </a:blip>
            <a:stretch>
              <a:fillRect/>
            </a:stretch>
          </p:blipFill>
          <p:spPr>
            <a:xfrm rot="-926602" flipH="1">
              <a:off x="7383459" y="4035106"/>
              <a:ext cx="1167619" cy="592150"/>
            </a:xfrm>
            <a:prstGeom prst="rect">
              <a:avLst/>
            </a:prstGeom>
            <a:noFill/>
            <a:ln>
              <a:noFill/>
            </a:ln>
            <a:effectLst>
              <a:outerShdw blurRad="57150" dist="19050" dir="5400000" algn="bl" rotWithShape="0">
                <a:srgbClr val="000000">
                  <a:alpha val="50000"/>
                </a:srgbClr>
              </a:outerShdw>
            </a:effectLst>
          </p:spPr>
        </p:pic>
        <p:pic>
          <p:nvPicPr>
            <p:cNvPr id="3408" name="Google Shape;3408;p195"/>
            <p:cNvPicPr preferRelativeResize="0"/>
            <p:nvPr/>
          </p:nvPicPr>
          <p:blipFill>
            <a:blip r:embed="rId5">
              <a:alphaModFix/>
            </a:blip>
            <a:stretch>
              <a:fillRect/>
            </a:stretch>
          </p:blipFill>
          <p:spPr>
            <a:xfrm>
              <a:off x="7824324" y="3953704"/>
              <a:ext cx="972693" cy="646500"/>
            </a:xfrm>
            <a:prstGeom prst="rect">
              <a:avLst/>
            </a:prstGeom>
            <a:noFill/>
            <a:ln>
              <a:noFill/>
            </a:ln>
          </p:spPr>
        </p:pic>
        <p:pic>
          <p:nvPicPr>
            <p:cNvPr id="3409" name="Google Shape;3409;p195"/>
            <p:cNvPicPr preferRelativeResize="0"/>
            <p:nvPr/>
          </p:nvPicPr>
          <p:blipFill>
            <a:blip r:embed="rId8">
              <a:alphaModFix/>
            </a:blip>
            <a:stretch>
              <a:fillRect/>
            </a:stretch>
          </p:blipFill>
          <p:spPr>
            <a:xfrm rot="744723">
              <a:off x="1925055" y="4025575"/>
              <a:ext cx="1167619" cy="592150"/>
            </a:xfrm>
            <a:prstGeom prst="rect">
              <a:avLst/>
            </a:prstGeom>
            <a:noFill/>
            <a:ln>
              <a:noFill/>
            </a:ln>
            <a:effectLst>
              <a:outerShdw blurRad="57150" dist="19050" dir="5400000" algn="bl" rotWithShape="0">
                <a:srgbClr val="000000">
                  <a:alpha val="50000"/>
                </a:srgbClr>
              </a:outerShdw>
            </a:effectLst>
          </p:spPr>
        </p:pic>
        <p:pic>
          <p:nvPicPr>
            <p:cNvPr id="3410" name="Google Shape;3410;p195"/>
            <p:cNvPicPr preferRelativeResize="0"/>
            <p:nvPr/>
          </p:nvPicPr>
          <p:blipFill>
            <a:blip r:embed="rId5">
              <a:alphaModFix/>
            </a:blip>
            <a:stretch>
              <a:fillRect/>
            </a:stretch>
          </p:blipFill>
          <p:spPr>
            <a:xfrm>
              <a:off x="1629849" y="3953704"/>
              <a:ext cx="972693" cy="646500"/>
            </a:xfrm>
            <a:prstGeom prst="rect">
              <a:avLst/>
            </a:prstGeom>
            <a:noFill/>
            <a:ln>
              <a:noFill/>
            </a:ln>
          </p:spPr>
        </p:pic>
        <p:grpSp>
          <p:nvGrpSpPr>
            <p:cNvPr id="3411" name="Google Shape;3411;p195"/>
            <p:cNvGrpSpPr/>
            <p:nvPr/>
          </p:nvGrpSpPr>
          <p:grpSpPr>
            <a:xfrm>
              <a:off x="4237295" y="62800"/>
              <a:ext cx="1964455" cy="2094899"/>
              <a:chOff x="4237295" y="62800"/>
              <a:chExt cx="1964455" cy="2094899"/>
            </a:xfrm>
          </p:grpSpPr>
          <p:pic>
            <p:nvPicPr>
              <p:cNvPr id="3412" name="Google Shape;3412;p195"/>
              <p:cNvPicPr preferRelativeResize="0"/>
              <p:nvPr/>
            </p:nvPicPr>
            <p:blipFill rotWithShape="1">
              <a:blip r:embed="rId9">
                <a:alphaModFix/>
              </a:blip>
              <a:srcRect r="10370" b="28057"/>
              <a:stretch/>
            </p:blipFill>
            <p:spPr>
              <a:xfrm rot="-5400000">
                <a:off x="3950269" y="349826"/>
                <a:ext cx="1452375" cy="878323"/>
              </a:xfrm>
              <a:prstGeom prst="rect">
                <a:avLst/>
              </a:prstGeom>
              <a:noFill/>
              <a:ln>
                <a:noFill/>
              </a:ln>
            </p:spPr>
          </p:pic>
          <p:pic>
            <p:nvPicPr>
              <p:cNvPr id="3413" name="Google Shape;3413;p195"/>
              <p:cNvPicPr preferRelativeResize="0"/>
              <p:nvPr/>
            </p:nvPicPr>
            <p:blipFill rotWithShape="1">
              <a:blip r:embed="rId9">
                <a:alphaModFix/>
              </a:blip>
              <a:srcRect r="10370" b="28057"/>
              <a:stretch/>
            </p:blipFill>
            <p:spPr>
              <a:xfrm rot="5400000" flipH="1">
                <a:off x="5030922" y="352372"/>
                <a:ext cx="1452375" cy="889280"/>
              </a:xfrm>
              <a:prstGeom prst="rect">
                <a:avLst/>
              </a:prstGeom>
              <a:noFill/>
              <a:ln>
                <a:noFill/>
              </a:ln>
            </p:spPr>
          </p:pic>
          <p:sp>
            <p:nvSpPr>
              <p:cNvPr id="3414" name="Google Shape;3414;p195"/>
              <p:cNvSpPr txBox="1"/>
              <p:nvPr/>
            </p:nvSpPr>
            <p:spPr>
              <a:xfrm rot="5400000">
                <a:off x="4422475" y="1508575"/>
                <a:ext cx="5631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sp>
            <p:nvSpPr>
              <p:cNvPr id="3415" name="Google Shape;3415;p195"/>
              <p:cNvSpPr txBox="1"/>
              <p:nvPr/>
            </p:nvSpPr>
            <p:spPr>
              <a:xfrm rot="5400000">
                <a:off x="5402398" y="1523576"/>
                <a:ext cx="5766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grpSp>
            <p:nvGrpSpPr>
              <p:cNvPr id="3416" name="Google Shape;3416;p195"/>
              <p:cNvGrpSpPr/>
              <p:nvPr/>
            </p:nvGrpSpPr>
            <p:grpSpPr>
              <a:xfrm>
                <a:off x="4703014" y="1849365"/>
                <a:ext cx="1009498" cy="308334"/>
                <a:chOff x="5381900" y="1102625"/>
                <a:chExt cx="1170975" cy="516300"/>
              </a:xfrm>
            </p:grpSpPr>
            <p:cxnSp>
              <p:nvCxnSpPr>
                <p:cNvPr id="3417" name="Google Shape;3417;p195"/>
                <p:cNvCxnSpPr/>
                <p:nvPr/>
              </p:nvCxnSpPr>
              <p:spPr>
                <a:xfrm>
                  <a:off x="5381900" y="1102625"/>
                  <a:ext cx="0" cy="516300"/>
                </a:xfrm>
                <a:prstGeom prst="straightConnector1">
                  <a:avLst/>
                </a:prstGeom>
                <a:noFill/>
                <a:ln w="28575" cap="flat" cmpd="sng">
                  <a:solidFill>
                    <a:srgbClr val="38761D"/>
                  </a:solidFill>
                  <a:prstDash val="solid"/>
                  <a:round/>
                  <a:headEnd type="none" w="med" len="med"/>
                  <a:tailEnd type="triangle" w="med" len="med"/>
                </a:ln>
              </p:spPr>
            </p:cxnSp>
            <p:cxnSp>
              <p:nvCxnSpPr>
                <p:cNvPr id="3418" name="Google Shape;3418;p195"/>
                <p:cNvCxnSpPr/>
                <p:nvPr/>
              </p:nvCxnSpPr>
              <p:spPr>
                <a:xfrm>
                  <a:off x="6552875" y="1102625"/>
                  <a:ext cx="0" cy="516300"/>
                </a:xfrm>
                <a:prstGeom prst="straightConnector1">
                  <a:avLst/>
                </a:prstGeom>
                <a:noFill/>
                <a:ln w="28575" cap="flat" cmpd="sng">
                  <a:solidFill>
                    <a:srgbClr val="38761D"/>
                  </a:solidFill>
                  <a:prstDash val="solid"/>
                  <a:round/>
                  <a:headEnd type="none" w="med" len="med"/>
                  <a:tailEnd type="triangle" w="med" len="med"/>
                </a:ln>
              </p:spPr>
            </p:cxnSp>
          </p:grpSp>
        </p:grpSp>
      </p:grpSp>
      <p:sp>
        <p:nvSpPr>
          <p:cNvPr id="3419" name="Google Shape;3419;p195"/>
          <p:cNvSpPr txBox="1"/>
          <p:nvPr/>
        </p:nvSpPr>
        <p:spPr>
          <a:xfrm>
            <a:off x="4026425" y="631100"/>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chemeClr val="dk1"/>
                </a:solidFill>
              </a:rPr>
              <a:t>Main innervation of SCN:</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melanopsin cells</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serotonin </a:t>
            </a:r>
            <a:endParaRPr b="1">
              <a:solidFill>
                <a:schemeClr val="dk1"/>
              </a:solidFill>
            </a:endParaRPr>
          </a:p>
        </p:txBody>
      </p:sp>
      <p:sp>
        <p:nvSpPr>
          <p:cNvPr id="3420" name="Google Shape;3420;p195"/>
          <p:cNvSpPr txBox="1"/>
          <p:nvPr/>
        </p:nvSpPr>
        <p:spPr>
          <a:xfrm>
            <a:off x="7286150" y="631100"/>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chemeClr val="dk1"/>
                </a:solidFill>
              </a:rPr>
              <a:t>SCN sped up by:</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blue light</a:t>
            </a:r>
            <a:endParaRPr b="1">
              <a:solidFill>
                <a:schemeClr val="dk1"/>
              </a:solidFill>
            </a:endParaRPr>
          </a:p>
          <a:p>
            <a:pPr marL="457200" marR="0" lvl="0" indent="0" algn="l" rtl="0">
              <a:lnSpc>
                <a:spcPct val="105000"/>
              </a:lnSpc>
              <a:spcBef>
                <a:spcPts val="0"/>
              </a:spcBef>
              <a:spcAft>
                <a:spcPts val="0"/>
              </a:spcAft>
              <a:buNone/>
            </a:pPr>
            <a:r>
              <a:rPr lang="en" sz="600" b="1">
                <a:solidFill>
                  <a:schemeClr val="dk1"/>
                </a:solidFill>
              </a:rPr>
              <a:t>(increasing photoperiod)</a:t>
            </a:r>
            <a:endParaRPr sz="600" b="1">
              <a:solidFill>
                <a:schemeClr val="dk1"/>
              </a:solidFill>
            </a:endParaRPr>
          </a:p>
        </p:txBody>
      </p:sp>
      <p:sp>
        <p:nvSpPr>
          <p:cNvPr id="3421" name="Google Shape;3421;p195"/>
          <p:cNvSpPr/>
          <p:nvPr/>
        </p:nvSpPr>
        <p:spPr>
          <a:xfrm>
            <a:off x="5488150" y="2485600"/>
            <a:ext cx="1625700" cy="1252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95"/>
          <p:cNvSpPr txBox="1"/>
          <p:nvPr/>
        </p:nvSpPr>
        <p:spPr>
          <a:xfrm>
            <a:off x="7292787" y="1002225"/>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endParaRPr b="1">
              <a:solidFill>
                <a:schemeClr val="dk1"/>
              </a:solidFill>
            </a:endParaRPr>
          </a:p>
          <a:p>
            <a:pPr marL="457200" marR="0" lvl="0" indent="-304800" algn="l" rtl="0">
              <a:lnSpc>
                <a:spcPct val="105000"/>
              </a:lnSpc>
              <a:spcBef>
                <a:spcPts val="0"/>
              </a:spcBef>
              <a:spcAft>
                <a:spcPts val="0"/>
              </a:spcAft>
              <a:buClr>
                <a:schemeClr val="dk1"/>
              </a:buClr>
              <a:buSzPts val="1200"/>
              <a:buChar char="●"/>
            </a:pPr>
            <a:r>
              <a:rPr lang="en" sz="1200" b="1">
                <a:solidFill>
                  <a:schemeClr val="dk1"/>
                </a:solidFill>
              </a:rPr>
              <a:t>antidepressants</a:t>
            </a:r>
            <a:endParaRPr sz="400" b="1">
              <a:solidFill>
                <a:schemeClr val="dk1"/>
              </a:solidFill>
            </a:endParaRPr>
          </a:p>
        </p:txBody>
      </p:sp>
      <p:sp>
        <p:nvSpPr>
          <p:cNvPr id="3423" name="Google Shape;3423;p195"/>
          <p:cNvSpPr/>
          <p:nvPr/>
        </p:nvSpPr>
        <p:spPr>
          <a:xfrm>
            <a:off x="3712825" y="1729975"/>
            <a:ext cx="1423800" cy="927900"/>
          </a:xfrm>
          <a:prstGeom prst="wedgeRectCallout">
            <a:avLst>
              <a:gd name="adj1" fmla="val 95640"/>
              <a:gd name="adj2" fmla="val 10705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May explain why serotonergics are more likely to induce mania than dopaminergics (Adderall, Ritalin, etc).</a:t>
            </a:r>
            <a:endParaRPr sz="9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96"/>
          <p:cNvSpPr/>
          <p:nvPr/>
        </p:nvSpPr>
        <p:spPr>
          <a:xfrm>
            <a:off x="547950" y="949775"/>
            <a:ext cx="453600" cy="927900"/>
          </a:xfrm>
          <a:prstGeom prst="rect">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7" name="Google Shape;1137;p96"/>
          <p:cNvPicPr preferRelativeResize="0"/>
          <p:nvPr/>
        </p:nvPicPr>
        <p:blipFill rotWithShape="1">
          <a:blip r:embed="rId3">
            <a:alphaModFix/>
          </a:blip>
          <a:srcRect l="4680" t="8483"/>
          <a:stretch/>
        </p:blipFill>
        <p:spPr>
          <a:xfrm>
            <a:off x="489550" y="449325"/>
            <a:ext cx="8346950" cy="4244851"/>
          </a:xfrm>
          <a:prstGeom prst="rect">
            <a:avLst/>
          </a:prstGeom>
          <a:noFill/>
          <a:ln>
            <a:noFill/>
          </a:ln>
        </p:spPr>
      </p:pic>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Shape 3427"/>
        <p:cNvGrpSpPr/>
        <p:nvPr/>
      </p:nvGrpSpPr>
      <p:grpSpPr>
        <a:xfrm>
          <a:off x="0" y="0"/>
          <a:ext cx="0" cy="0"/>
          <a:chOff x="0" y="0"/>
          <a:chExt cx="0" cy="0"/>
        </a:xfrm>
      </p:grpSpPr>
      <p:sp>
        <p:nvSpPr>
          <p:cNvPr id="3428" name="Google Shape;3428;p196"/>
          <p:cNvSpPr/>
          <p:nvPr/>
        </p:nvSpPr>
        <p:spPr>
          <a:xfrm>
            <a:off x="0" y="0"/>
            <a:ext cx="9144000" cy="4374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96"/>
          <p:cNvSpPr txBox="1"/>
          <p:nvPr/>
        </p:nvSpPr>
        <p:spPr>
          <a:xfrm>
            <a:off x="792576" y="-31225"/>
            <a:ext cx="7099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rPr>
              <a:t>Blocking blue light to treat mania</a:t>
            </a:r>
            <a:endParaRPr sz="2000">
              <a:solidFill>
                <a:schemeClr val="lt1"/>
              </a:solidFill>
            </a:endParaRPr>
          </a:p>
          <a:p>
            <a:pPr marL="0" lvl="0" indent="0" algn="l" rtl="0">
              <a:spcBef>
                <a:spcPts val="0"/>
              </a:spcBef>
              <a:spcAft>
                <a:spcPts val="0"/>
              </a:spcAft>
              <a:buNone/>
            </a:pPr>
            <a:endParaRPr sz="2000">
              <a:solidFill>
                <a:schemeClr val="lt1"/>
              </a:solidFill>
            </a:endParaRPr>
          </a:p>
        </p:txBody>
      </p:sp>
      <p:grpSp>
        <p:nvGrpSpPr>
          <p:cNvPr id="3430" name="Google Shape;3430;p196"/>
          <p:cNvGrpSpPr/>
          <p:nvPr/>
        </p:nvGrpSpPr>
        <p:grpSpPr>
          <a:xfrm>
            <a:off x="129075" y="811700"/>
            <a:ext cx="3354300" cy="3347750"/>
            <a:chOff x="1898800" y="991300"/>
            <a:chExt cx="3354300" cy="3347750"/>
          </a:xfrm>
        </p:grpSpPr>
        <p:grpSp>
          <p:nvGrpSpPr>
            <p:cNvPr id="3431" name="Google Shape;3431;p196"/>
            <p:cNvGrpSpPr/>
            <p:nvPr/>
          </p:nvGrpSpPr>
          <p:grpSpPr>
            <a:xfrm>
              <a:off x="1898800" y="991300"/>
              <a:ext cx="3354300" cy="3347750"/>
              <a:chOff x="4271700" y="1151925"/>
              <a:chExt cx="3354300" cy="3347750"/>
            </a:xfrm>
          </p:grpSpPr>
          <p:grpSp>
            <p:nvGrpSpPr>
              <p:cNvPr id="3432" name="Google Shape;3432;p196"/>
              <p:cNvGrpSpPr/>
              <p:nvPr/>
            </p:nvGrpSpPr>
            <p:grpSpPr>
              <a:xfrm>
                <a:off x="4271700" y="1151925"/>
                <a:ext cx="3354300" cy="3347750"/>
                <a:chOff x="4271700" y="1151925"/>
                <a:chExt cx="3354300" cy="3347750"/>
              </a:xfrm>
            </p:grpSpPr>
            <p:pic>
              <p:nvPicPr>
                <p:cNvPr id="3433" name="Google Shape;3433;p196"/>
                <p:cNvPicPr preferRelativeResize="0"/>
                <p:nvPr/>
              </p:nvPicPr>
              <p:blipFill>
                <a:blip r:embed="rId3">
                  <a:alphaModFix/>
                </a:blip>
                <a:stretch>
                  <a:fillRect/>
                </a:stretch>
              </p:blipFill>
              <p:spPr>
                <a:xfrm>
                  <a:off x="4556301" y="2402284"/>
                  <a:ext cx="2759252" cy="1910548"/>
                </a:xfrm>
                <a:prstGeom prst="rect">
                  <a:avLst/>
                </a:prstGeom>
                <a:noFill/>
                <a:ln>
                  <a:noFill/>
                </a:ln>
              </p:spPr>
            </p:pic>
            <p:pic>
              <p:nvPicPr>
                <p:cNvPr id="3434" name="Google Shape;3434;p196"/>
                <p:cNvPicPr preferRelativeResize="0"/>
                <p:nvPr/>
              </p:nvPicPr>
              <p:blipFill>
                <a:blip r:embed="rId4">
                  <a:alphaModFix/>
                </a:blip>
                <a:stretch>
                  <a:fillRect/>
                </a:stretch>
              </p:blipFill>
              <p:spPr>
                <a:xfrm>
                  <a:off x="5428383" y="3083111"/>
                  <a:ext cx="158312" cy="205428"/>
                </a:xfrm>
                <a:prstGeom prst="rect">
                  <a:avLst/>
                </a:prstGeom>
                <a:noFill/>
                <a:ln>
                  <a:noFill/>
                </a:ln>
              </p:spPr>
            </p:pic>
            <p:pic>
              <p:nvPicPr>
                <p:cNvPr id="3435" name="Google Shape;3435;p196"/>
                <p:cNvPicPr preferRelativeResize="0"/>
                <p:nvPr/>
              </p:nvPicPr>
              <p:blipFill>
                <a:blip r:embed="rId4">
                  <a:alphaModFix/>
                </a:blip>
                <a:stretch>
                  <a:fillRect/>
                </a:stretch>
              </p:blipFill>
              <p:spPr>
                <a:xfrm>
                  <a:off x="5581464" y="3191585"/>
                  <a:ext cx="158312" cy="205428"/>
                </a:xfrm>
                <a:prstGeom prst="rect">
                  <a:avLst/>
                </a:prstGeom>
                <a:noFill/>
                <a:ln>
                  <a:noFill/>
                </a:ln>
              </p:spPr>
            </p:pic>
            <p:sp>
              <p:nvSpPr>
                <p:cNvPr id="3436" name="Google Shape;3436;p196"/>
                <p:cNvSpPr txBox="1"/>
                <p:nvPr/>
              </p:nvSpPr>
              <p:spPr>
                <a:xfrm>
                  <a:off x="6165600" y="1151925"/>
                  <a:ext cx="14604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FF0000"/>
                      </a:solidFill>
                    </a:rPr>
                    <a:t>SCN “Super Clock”</a:t>
                  </a:r>
                  <a:endParaRPr b="1">
                    <a:solidFill>
                      <a:srgbClr val="FF0000"/>
                    </a:solidFill>
                  </a:endParaRPr>
                </a:p>
                <a:p>
                  <a:pPr marL="0" marR="0" lvl="0" indent="0" algn="l" rtl="0">
                    <a:lnSpc>
                      <a:spcPct val="105000"/>
                    </a:lnSpc>
                    <a:spcBef>
                      <a:spcPts val="0"/>
                    </a:spcBef>
                    <a:spcAft>
                      <a:spcPts val="0"/>
                    </a:spcAft>
                    <a:buNone/>
                  </a:pPr>
                  <a:r>
                    <a:rPr lang="en" b="1">
                      <a:solidFill>
                        <a:srgbClr val="FF0000"/>
                      </a:solidFill>
                    </a:rPr>
                    <a:t>= where mania starts?</a:t>
                  </a:r>
                  <a:endParaRPr b="1">
                    <a:solidFill>
                      <a:srgbClr val="FF0000"/>
                    </a:solidFill>
                  </a:endParaRPr>
                </a:p>
              </p:txBody>
            </p:sp>
            <p:pic>
              <p:nvPicPr>
                <p:cNvPr id="3437" name="Google Shape;3437;p196"/>
                <p:cNvPicPr preferRelativeResize="0"/>
                <p:nvPr/>
              </p:nvPicPr>
              <p:blipFill>
                <a:blip r:embed="rId5">
                  <a:alphaModFix/>
                </a:blip>
                <a:stretch>
                  <a:fillRect/>
                </a:stretch>
              </p:blipFill>
              <p:spPr>
                <a:xfrm>
                  <a:off x="5050636" y="3622097"/>
                  <a:ext cx="776788" cy="516300"/>
                </a:xfrm>
                <a:prstGeom prst="rect">
                  <a:avLst/>
                </a:prstGeom>
                <a:noFill/>
                <a:ln>
                  <a:noFill/>
                </a:ln>
              </p:spPr>
            </p:pic>
            <p:sp>
              <p:nvSpPr>
                <p:cNvPr id="3438" name="Google Shape;3438;p196"/>
                <p:cNvSpPr txBox="1"/>
                <p:nvPr/>
              </p:nvSpPr>
              <p:spPr>
                <a:xfrm>
                  <a:off x="4271700" y="4073375"/>
                  <a:ext cx="18939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0000FF"/>
                      </a:solidFill>
                    </a:rPr>
                    <a:t>melanopsin photoreceptors (retina)</a:t>
                  </a:r>
                  <a:endParaRPr b="1">
                    <a:solidFill>
                      <a:srgbClr val="0000FF"/>
                    </a:solidFill>
                  </a:endParaRPr>
                </a:p>
              </p:txBody>
            </p:sp>
          </p:grpSp>
          <p:pic>
            <p:nvPicPr>
              <p:cNvPr id="3439" name="Google Shape;3439;p196"/>
              <p:cNvPicPr preferRelativeResize="0"/>
              <p:nvPr/>
            </p:nvPicPr>
            <p:blipFill>
              <a:blip r:embed="rId5">
                <a:alphaModFix/>
              </a:blip>
              <a:stretch>
                <a:fillRect/>
              </a:stretch>
            </p:blipFill>
            <p:spPr>
              <a:xfrm>
                <a:off x="4406023" y="3325525"/>
                <a:ext cx="776812" cy="516300"/>
              </a:xfrm>
              <a:prstGeom prst="rect">
                <a:avLst/>
              </a:prstGeom>
              <a:noFill/>
              <a:ln>
                <a:noFill/>
              </a:ln>
            </p:spPr>
          </p:pic>
        </p:grpSp>
        <p:cxnSp>
          <p:nvCxnSpPr>
            <p:cNvPr id="3440" name="Google Shape;3440;p196"/>
            <p:cNvCxnSpPr/>
            <p:nvPr/>
          </p:nvCxnSpPr>
          <p:spPr>
            <a:xfrm>
              <a:off x="3287800" y="1967900"/>
              <a:ext cx="0" cy="1037700"/>
            </a:xfrm>
            <a:prstGeom prst="straightConnector1">
              <a:avLst/>
            </a:prstGeom>
            <a:noFill/>
            <a:ln w="28575" cap="flat" cmpd="sng">
              <a:solidFill>
                <a:srgbClr val="FF0000"/>
              </a:solidFill>
              <a:prstDash val="solid"/>
              <a:round/>
              <a:headEnd type="none" w="med" len="med"/>
              <a:tailEnd type="triangle" w="med" len="med"/>
            </a:ln>
          </p:spPr>
        </p:cxnSp>
        <p:pic>
          <p:nvPicPr>
            <p:cNvPr id="3441" name="Google Shape;3441;p196"/>
            <p:cNvPicPr preferRelativeResize="0"/>
            <p:nvPr/>
          </p:nvPicPr>
          <p:blipFill>
            <a:blip r:embed="rId4">
              <a:alphaModFix/>
            </a:blip>
            <a:stretch>
              <a:fillRect/>
            </a:stretch>
          </p:blipFill>
          <p:spPr>
            <a:xfrm>
              <a:off x="2846005" y="991303"/>
              <a:ext cx="883433" cy="1146350"/>
            </a:xfrm>
            <a:prstGeom prst="rect">
              <a:avLst/>
            </a:prstGeom>
            <a:noFill/>
            <a:ln>
              <a:noFill/>
            </a:ln>
          </p:spPr>
        </p:pic>
      </p:grpSp>
      <p:grpSp>
        <p:nvGrpSpPr>
          <p:cNvPr id="3442" name="Google Shape;3442;p196"/>
          <p:cNvGrpSpPr/>
          <p:nvPr/>
        </p:nvGrpSpPr>
        <p:grpSpPr>
          <a:xfrm>
            <a:off x="3665496" y="1514603"/>
            <a:ext cx="5416945" cy="3559233"/>
            <a:chOff x="1629849" y="62800"/>
            <a:chExt cx="7167168" cy="4709226"/>
          </a:xfrm>
        </p:grpSpPr>
        <p:grpSp>
          <p:nvGrpSpPr>
            <p:cNvPr id="3443" name="Google Shape;3443;p196"/>
            <p:cNvGrpSpPr/>
            <p:nvPr/>
          </p:nvGrpSpPr>
          <p:grpSpPr>
            <a:xfrm>
              <a:off x="2750889" y="2143136"/>
              <a:ext cx="4959578" cy="2254305"/>
              <a:chOff x="3117496" y="1643963"/>
              <a:chExt cx="5752904" cy="2614900"/>
            </a:xfrm>
          </p:grpSpPr>
          <p:grpSp>
            <p:nvGrpSpPr>
              <p:cNvPr id="3444" name="Google Shape;3444;p196"/>
              <p:cNvGrpSpPr/>
              <p:nvPr/>
            </p:nvGrpSpPr>
            <p:grpSpPr>
              <a:xfrm>
                <a:off x="3635674" y="1643963"/>
                <a:ext cx="4720326" cy="2614900"/>
                <a:chOff x="3325074" y="697613"/>
                <a:chExt cx="4720326" cy="2614900"/>
              </a:xfrm>
            </p:grpSpPr>
            <p:pic>
              <p:nvPicPr>
                <p:cNvPr id="3445" name="Google Shape;3445;p196"/>
                <p:cNvPicPr preferRelativeResize="0"/>
                <p:nvPr/>
              </p:nvPicPr>
              <p:blipFill>
                <a:blip r:embed="rId6">
                  <a:alphaModFix/>
                </a:blip>
                <a:stretch>
                  <a:fillRect/>
                </a:stretch>
              </p:blipFill>
              <p:spPr>
                <a:xfrm>
                  <a:off x="3325074" y="894527"/>
                  <a:ext cx="2335701" cy="2338279"/>
                </a:xfrm>
                <a:prstGeom prst="rect">
                  <a:avLst/>
                </a:prstGeom>
                <a:noFill/>
                <a:ln>
                  <a:noFill/>
                </a:ln>
              </p:spPr>
            </p:pic>
            <p:pic>
              <p:nvPicPr>
                <p:cNvPr id="3446" name="Google Shape;3446;p196"/>
                <p:cNvPicPr preferRelativeResize="0"/>
                <p:nvPr/>
              </p:nvPicPr>
              <p:blipFill>
                <a:blip r:embed="rId6">
                  <a:alphaModFix/>
                </a:blip>
                <a:stretch>
                  <a:fillRect/>
                </a:stretch>
              </p:blipFill>
              <p:spPr>
                <a:xfrm>
                  <a:off x="5709699" y="945077"/>
                  <a:ext cx="2335701" cy="2338279"/>
                </a:xfrm>
                <a:prstGeom prst="rect">
                  <a:avLst/>
                </a:prstGeom>
                <a:noFill/>
                <a:ln>
                  <a:noFill/>
                </a:ln>
              </p:spPr>
            </p:pic>
            <p:pic>
              <p:nvPicPr>
                <p:cNvPr id="3447" name="Google Shape;3447;p196"/>
                <p:cNvPicPr preferRelativeResize="0"/>
                <p:nvPr/>
              </p:nvPicPr>
              <p:blipFill>
                <a:blip r:embed="rId7">
                  <a:alphaModFix/>
                </a:blip>
                <a:stretch>
                  <a:fillRect/>
                </a:stretch>
              </p:blipFill>
              <p:spPr>
                <a:xfrm>
                  <a:off x="3503650" y="697613"/>
                  <a:ext cx="4344775" cy="2614900"/>
                </a:xfrm>
                <a:prstGeom prst="rect">
                  <a:avLst/>
                </a:prstGeom>
                <a:noFill/>
                <a:ln>
                  <a:noFill/>
                </a:ln>
              </p:spPr>
            </p:pic>
          </p:grpSp>
          <p:cxnSp>
            <p:nvCxnSpPr>
              <p:cNvPr id="3448" name="Google Shape;3448;p196"/>
              <p:cNvCxnSpPr/>
              <p:nvPr/>
            </p:nvCxnSpPr>
            <p:spPr>
              <a:xfrm rot="10800000">
                <a:off x="8141400" y="4096775"/>
                <a:ext cx="729000" cy="0"/>
              </a:xfrm>
              <a:prstGeom prst="straightConnector1">
                <a:avLst/>
              </a:prstGeom>
              <a:noFill/>
              <a:ln w="28575" cap="flat" cmpd="sng">
                <a:solidFill>
                  <a:srgbClr val="FF0000"/>
                </a:solidFill>
                <a:prstDash val="solid"/>
                <a:round/>
                <a:headEnd type="none" w="med" len="med"/>
                <a:tailEnd type="triangle" w="med" len="med"/>
              </a:ln>
            </p:spPr>
          </p:cxnSp>
          <p:cxnSp>
            <p:nvCxnSpPr>
              <p:cNvPr id="3449" name="Google Shape;3449;p196"/>
              <p:cNvCxnSpPr/>
              <p:nvPr/>
            </p:nvCxnSpPr>
            <p:spPr>
              <a:xfrm>
                <a:off x="3117496" y="4053425"/>
                <a:ext cx="709500" cy="0"/>
              </a:xfrm>
              <a:prstGeom prst="straightConnector1">
                <a:avLst/>
              </a:prstGeom>
              <a:noFill/>
              <a:ln w="28575" cap="flat" cmpd="sng">
                <a:solidFill>
                  <a:srgbClr val="FF0000"/>
                </a:solidFill>
                <a:prstDash val="solid"/>
                <a:round/>
                <a:headEnd type="none" w="med" len="med"/>
                <a:tailEnd type="triangle" w="med" len="med"/>
              </a:ln>
            </p:spPr>
          </p:cxnSp>
        </p:grpSp>
        <p:pic>
          <p:nvPicPr>
            <p:cNvPr id="3450" name="Google Shape;3450;p196"/>
            <p:cNvPicPr preferRelativeResize="0"/>
            <p:nvPr/>
          </p:nvPicPr>
          <p:blipFill>
            <a:blip r:embed="rId8">
              <a:alphaModFix/>
            </a:blip>
            <a:stretch>
              <a:fillRect/>
            </a:stretch>
          </p:blipFill>
          <p:spPr>
            <a:xfrm rot="-926602" flipH="1">
              <a:off x="7383459" y="4035106"/>
              <a:ext cx="1167619" cy="592150"/>
            </a:xfrm>
            <a:prstGeom prst="rect">
              <a:avLst/>
            </a:prstGeom>
            <a:noFill/>
            <a:ln>
              <a:noFill/>
            </a:ln>
            <a:effectLst>
              <a:outerShdw blurRad="57150" dist="19050" dir="5400000" algn="bl" rotWithShape="0">
                <a:srgbClr val="000000">
                  <a:alpha val="50000"/>
                </a:srgbClr>
              </a:outerShdw>
            </a:effectLst>
          </p:spPr>
        </p:pic>
        <p:pic>
          <p:nvPicPr>
            <p:cNvPr id="3451" name="Google Shape;3451;p196"/>
            <p:cNvPicPr preferRelativeResize="0"/>
            <p:nvPr/>
          </p:nvPicPr>
          <p:blipFill>
            <a:blip r:embed="rId5">
              <a:alphaModFix/>
            </a:blip>
            <a:stretch>
              <a:fillRect/>
            </a:stretch>
          </p:blipFill>
          <p:spPr>
            <a:xfrm>
              <a:off x="7824324" y="3953704"/>
              <a:ext cx="972693" cy="646500"/>
            </a:xfrm>
            <a:prstGeom prst="rect">
              <a:avLst/>
            </a:prstGeom>
            <a:noFill/>
            <a:ln>
              <a:noFill/>
            </a:ln>
          </p:spPr>
        </p:pic>
        <p:pic>
          <p:nvPicPr>
            <p:cNvPr id="3452" name="Google Shape;3452;p196"/>
            <p:cNvPicPr preferRelativeResize="0"/>
            <p:nvPr/>
          </p:nvPicPr>
          <p:blipFill>
            <a:blip r:embed="rId8">
              <a:alphaModFix/>
            </a:blip>
            <a:stretch>
              <a:fillRect/>
            </a:stretch>
          </p:blipFill>
          <p:spPr>
            <a:xfrm rot="744723">
              <a:off x="1925055" y="4025575"/>
              <a:ext cx="1167619" cy="592150"/>
            </a:xfrm>
            <a:prstGeom prst="rect">
              <a:avLst/>
            </a:prstGeom>
            <a:noFill/>
            <a:ln>
              <a:noFill/>
            </a:ln>
            <a:effectLst>
              <a:outerShdw blurRad="57150" dist="19050" dir="5400000" algn="bl" rotWithShape="0">
                <a:srgbClr val="000000">
                  <a:alpha val="50000"/>
                </a:srgbClr>
              </a:outerShdw>
            </a:effectLst>
          </p:spPr>
        </p:pic>
        <p:pic>
          <p:nvPicPr>
            <p:cNvPr id="3453" name="Google Shape;3453;p196"/>
            <p:cNvPicPr preferRelativeResize="0"/>
            <p:nvPr/>
          </p:nvPicPr>
          <p:blipFill>
            <a:blip r:embed="rId5">
              <a:alphaModFix/>
            </a:blip>
            <a:stretch>
              <a:fillRect/>
            </a:stretch>
          </p:blipFill>
          <p:spPr>
            <a:xfrm>
              <a:off x="1629849" y="3953704"/>
              <a:ext cx="972693" cy="646500"/>
            </a:xfrm>
            <a:prstGeom prst="rect">
              <a:avLst/>
            </a:prstGeom>
            <a:noFill/>
            <a:ln>
              <a:noFill/>
            </a:ln>
          </p:spPr>
        </p:pic>
        <p:grpSp>
          <p:nvGrpSpPr>
            <p:cNvPr id="3454" name="Google Shape;3454;p196"/>
            <p:cNvGrpSpPr/>
            <p:nvPr/>
          </p:nvGrpSpPr>
          <p:grpSpPr>
            <a:xfrm>
              <a:off x="4237295" y="62800"/>
              <a:ext cx="1964455" cy="2094899"/>
              <a:chOff x="4237295" y="62800"/>
              <a:chExt cx="1964455" cy="2094899"/>
            </a:xfrm>
          </p:grpSpPr>
          <p:pic>
            <p:nvPicPr>
              <p:cNvPr id="3455" name="Google Shape;3455;p196"/>
              <p:cNvPicPr preferRelativeResize="0"/>
              <p:nvPr/>
            </p:nvPicPr>
            <p:blipFill rotWithShape="1">
              <a:blip r:embed="rId9">
                <a:alphaModFix/>
              </a:blip>
              <a:srcRect r="10370" b="28057"/>
              <a:stretch/>
            </p:blipFill>
            <p:spPr>
              <a:xfrm rot="-5400000">
                <a:off x="3950269" y="349826"/>
                <a:ext cx="1452375" cy="878323"/>
              </a:xfrm>
              <a:prstGeom prst="rect">
                <a:avLst/>
              </a:prstGeom>
              <a:noFill/>
              <a:ln>
                <a:noFill/>
              </a:ln>
            </p:spPr>
          </p:pic>
          <p:pic>
            <p:nvPicPr>
              <p:cNvPr id="3456" name="Google Shape;3456;p196"/>
              <p:cNvPicPr preferRelativeResize="0"/>
              <p:nvPr/>
            </p:nvPicPr>
            <p:blipFill rotWithShape="1">
              <a:blip r:embed="rId9">
                <a:alphaModFix/>
              </a:blip>
              <a:srcRect r="10370" b="28057"/>
              <a:stretch/>
            </p:blipFill>
            <p:spPr>
              <a:xfrm rot="5400000" flipH="1">
                <a:off x="5030922" y="352372"/>
                <a:ext cx="1452375" cy="889280"/>
              </a:xfrm>
              <a:prstGeom prst="rect">
                <a:avLst/>
              </a:prstGeom>
              <a:noFill/>
              <a:ln>
                <a:noFill/>
              </a:ln>
            </p:spPr>
          </p:pic>
          <p:sp>
            <p:nvSpPr>
              <p:cNvPr id="3457" name="Google Shape;3457;p196"/>
              <p:cNvSpPr txBox="1"/>
              <p:nvPr/>
            </p:nvSpPr>
            <p:spPr>
              <a:xfrm rot="5400000">
                <a:off x="4422475" y="1508575"/>
                <a:ext cx="5631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sp>
            <p:nvSpPr>
              <p:cNvPr id="3458" name="Google Shape;3458;p196"/>
              <p:cNvSpPr txBox="1"/>
              <p:nvPr/>
            </p:nvSpPr>
            <p:spPr>
              <a:xfrm rot="5400000">
                <a:off x="5402398" y="1523576"/>
                <a:ext cx="5766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grpSp>
            <p:nvGrpSpPr>
              <p:cNvPr id="3459" name="Google Shape;3459;p196"/>
              <p:cNvGrpSpPr/>
              <p:nvPr/>
            </p:nvGrpSpPr>
            <p:grpSpPr>
              <a:xfrm>
                <a:off x="4703014" y="1849365"/>
                <a:ext cx="1009498" cy="308334"/>
                <a:chOff x="5381900" y="1102625"/>
                <a:chExt cx="1170975" cy="516300"/>
              </a:xfrm>
            </p:grpSpPr>
            <p:cxnSp>
              <p:nvCxnSpPr>
                <p:cNvPr id="3460" name="Google Shape;3460;p196"/>
                <p:cNvCxnSpPr/>
                <p:nvPr/>
              </p:nvCxnSpPr>
              <p:spPr>
                <a:xfrm>
                  <a:off x="5381900" y="1102625"/>
                  <a:ext cx="0" cy="516300"/>
                </a:xfrm>
                <a:prstGeom prst="straightConnector1">
                  <a:avLst/>
                </a:prstGeom>
                <a:noFill/>
                <a:ln w="28575" cap="flat" cmpd="sng">
                  <a:solidFill>
                    <a:srgbClr val="38761D"/>
                  </a:solidFill>
                  <a:prstDash val="solid"/>
                  <a:round/>
                  <a:headEnd type="none" w="med" len="med"/>
                  <a:tailEnd type="triangle" w="med" len="med"/>
                </a:ln>
              </p:spPr>
            </p:cxnSp>
            <p:cxnSp>
              <p:nvCxnSpPr>
                <p:cNvPr id="3461" name="Google Shape;3461;p196"/>
                <p:cNvCxnSpPr/>
                <p:nvPr/>
              </p:nvCxnSpPr>
              <p:spPr>
                <a:xfrm>
                  <a:off x="6552875" y="1102625"/>
                  <a:ext cx="0" cy="516300"/>
                </a:xfrm>
                <a:prstGeom prst="straightConnector1">
                  <a:avLst/>
                </a:prstGeom>
                <a:noFill/>
                <a:ln w="28575" cap="flat" cmpd="sng">
                  <a:solidFill>
                    <a:srgbClr val="38761D"/>
                  </a:solidFill>
                  <a:prstDash val="solid"/>
                  <a:round/>
                  <a:headEnd type="none" w="med" len="med"/>
                  <a:tailEnd type="triangle" w="med" len="med"/>
                </a:ln>
              </p:spPr>
            </p:cxnSp>
          </p:grpSp>
        </p:grpSp>
      </p:grpSp>
      <p:sp>
        <p:nvSpPr>
          <p:cNvPr id="3462" name="Google Shape;3462;p196"/>
          <p:cNvSpPr txBox="1"/>
          <p:nvPr/>
        </p:nvSpPr>
        <p:spPr>
          <a:xfrm>
            <a:off x="4026425" y="631100"/>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chemeClr val="dk1"/>
                </a:solidFill>
              </a:rPr>
              <a:t>Main innervation of SCN:</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melanopsin cells</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serotonin </a:t>
            </a:r>
            <a:endParaRPr b="1">
              <a:solidFill>
                <a:schemeClr val="dk1"/>
              </a:solidFill>
            </a:endParaRPr>
          </a:p>
        </p:txBody>
      </p:sp>
      <p:sp>
        <p:nvSpPr>
          <p:cNvPr id="3463" name="Google Shape;3463;p196"/>
          <p:cNvSpPr txBox="1"/>
          <p:nvPr/>
        </p:nvSpPr>
        <p:spPr>
          <a:xfrm>
            <a:off x="7286150" y="631100"/>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chemeClr val="dk1"/>
                </a:solidFill>
              </a:rPr>
              <a:t>SCN sped up by:</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blue light</a:t>
            </a:r>
            <a:endParaRPr b="1">
              <a:solidFill>
                <a:schemeClr val="dk1"/>
              </a:solidFill>
            </a:endParaRPr>
          </a:p>
          <a:p>
            <a:pPr marL="457200" marR="0" lvl="0" indent="0" algn="l" rtl="0">
              <a:lnSpc>
                <a:spcPct val="105000"/>
              </a:lnSpc>
              <a:spcBef>
                <a:spcPts val="0"/>
              </a:spcBef>
              <a:spcAft>
                <a:spcPts val="0"/>
              </a:spcAft>
              <a:buNone/>
            </a:pPr>
            <a:r>
              <a:rPr lang="en" sz="600" b="1">
                <a:solidFill>
                  <a:schemeClr val="dk1"/>
                </a:solidFill>
              </a:rPr>
              <a:t>(increasing photoperiod)</a:t>
            </a:r>
            <a:endParaRPr sz="600" b="1">
              <a:solidFill>
                <a:schemeClr val="dk1"/>
              </a:solidFill>
            </a:endParaRPr>
          </a:p>
        </p:txBody>
      </p:sp>
      <p:sp>
        <p:nvSpPr>
          <p:cNvPr id="3464" name="Google Shape;3464;p196"/>
          <p:cNvSpPr/>
          <p:nvPr/>
        </p:nvSpPr>
        <p:spPr>
          <a:xfrm>
            <a:off x="5488150" y="2485600"/>
            <a:ext cx="1625700" cy="1252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96"/>
          <p:cNvSpPr txBox="1"/>
          <p:nvPr/>
        </p:nvSpPr>
        <p:spPr>
          <a:xfrm>
            <a:off x="7292787" y="1002225"/>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endParaRPr b="1">
              <a:solidFill>
                <a:schemeClr val="dk1"/>
              </a:solidFill>
            </a:endParaRPr>
          </a:p>
          <a:p>
            <a:pPr marL="457200" marR="0" lvl="0" indent="-304800" algn="l" rtl="0">
              <a:lnSpc>
                <a:spcPct val="105000"/>
              </a:lnSpc>
              <a:spcBef>
                <a:spcPts val="0"/>
              </a:spcBef>
              <a:spcAft>
                <a:spcPts val="0"/>
              </a:spcAft>
              <a:buClr>
                <a:schemeClr val="dk1"/>
              </a:buClr>
              <a:buSzPts val="1200"/>
              <a:buChar char="●"/>
            </a:pPr>
            <a:r>
              <a:rPr lang="en" sz="1200" b="1">
                <a:solidFill>
                  <a:schemeClr val="dk1"/>
                </a:solidFill>
              </a:rPr>
              <a:t>antidepressants</a:t>
            </a:r>
            <a:endParaRPr sz="400" b="1">
              <a:solidFill>
                <a:schemeClr val="dk1"/>
              </a:solidFill>
            </a:endParaRPr>
          </a:p>
        </p:txBody>
      </p:sp>
      <p:sp>
        <p:nvSpPr>
          <p:cNvPr id="3466" name="Google Shape;3466;p196"/>
          <p:cNvSpPr txBox="1"/>
          <p:nvPr/>
        </p:nvSpPr>
        <p:spPr>
          <a:xfrm>
            <a:off x="7339125" y="1814025"/>
            <a:ext cx="17085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chemeClr val="dk1"/>
                </a:solidFill>
              </a:rPr>
              <a:t>SCN slowed down by:</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endParaRPr sz="600" b="1">
              <a:solidFill>
                <a:schemeClr val="dk1"/>
              </a:solidFill>
            </a:endParaRPr>
          </a:p>
        </p:txBody>
      </p:sp>
      <p:sp>
        <p:nvSpPr>
          <p:cNvPr id="3467" name="Google Shape;3467;p196"/>
          <p:cNvSpPr/>
          <p:nvPr/>
        </p:nvSpPr>
        <p:spPr>
          <a:xfrm>
            <a:off x="3712825" y="1729975"/>
            <a:ext cx="1423800" cy="927900"/>
          </a:xfrm>
          <a:prstGeom prst="wedgeRectCallout">
            <a:avLst>
              <a:gd name="adj1" fmla="val 95640"/>
              <a:gd name="adj2" fmla="val 10705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May explain why serotonergics are more likely to induce mania than dopaminergics (Adderall, Ritalin, etc).</a:t>
            </a:r>
            <a:endParaRPr sz="900"/>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Shape 3471"/>
        <p:cNvGrpSpPr/>
        <p:nvPr/>
      </p:nvGrpSpPr>
      <p:grpSpPr>
        <a:xfrm>
          <a:off x="0" y="0"/>
          <a:ext cx="0" cy="0"/>
          <a:chOff x="0" y="0"/>
          <a:chExt cx="0" cy="0"/>
        </a:xfrm>
      </p:grpSpPr>
      <p:sp>
        <p:nvSpPr>
          <p:cNvPr id="3472" name="Google Shape;3472;p197"/>
          <p:cNvSpPr/>
          <p:nvPr/>
        </p:nvSpPr>
        <p:spPr>
          <a:xfrm>
            <a:off x="0" y="0"/>
            <a:ext cx="9144000" cy="4374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97"/>
          <p:cNvSpPr txBox="1"/>
          <p:nvPr/>
        </p:nvSpPr>
        <p:spPr>
          <a:xfrm>
            <a:off x="792576" y="-31225"/>
            <a:ext cx="7099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rPr>
              <a:t>Blocking blue light to treat mania</a:t>
            </a:r>
            <a:endParaRPr sz="2000">
              <a:solidFill>
                <a:schemeClr val="lt1"/>
              </a:solidFill>
            </a:endParaRPr>
          </a:p>
          <a:p>
            <a:pPr marL="0" lvl="0" indent="0" algn="l" rtl="0">
              <a:spcBef>
                <a:spcPts val="0"/>
              </a:spcBef>
              <a:spcAft>
                <a:spcPts val="0"/>
              </a:spcAft>
              <a:buNone/>
            </a:pPr>
            <a:endParaRPr sz="2000">
              <a:solidFill>
                <a:schemeClr val="lt1"/>
              </a:solidFill>
            </a:endParaRPr>
          </a:p>
        </p:txBody>
      </p:sp>
      <p:grpSp>
        <p:nvGrpSpPr>
          <p:cNvPr id="3474" name="Google Shape;3474;p197"/>
          <p:cNvGrpSpPr/>
          <p:nvPr/>
        </p:nvGrpSpPr>
        <p:grpSpPr>
          <a:xfrm>
            <a:off x="129075" y="811700"/>
            <a:ext cx="3354300" cy="3347750"/>
            <a:chOff x="1898800" y="991300"/>
            <a:chExt cx="3354300" cy="3347750"/>
          </a:xfrm>
        </p:grpSpPr>
        <p:grpSp>
          <p:nvGrpSpPr>
            <p:cNvPr id="3475" name="Google Shape;3475;p197"/>
            <p:cNvGrpSpPr/>
            <p:nvPr/>
          </p:nvGrpSpPr>
          <p:grpSpPr>
            <a:xfrm>
              <a:off x="1898800" y="991300"/>
              <a:ext cx="3354300" cy="3347750"/>
              <a:chOff x="4271700" y="1151925"/>
              <a:chExt cx="3354300" cy="3347750"/>
            </a:xfrm>
          </p:grpSpPr>
          <p:grpSp>
            <p:nvGrpSpPr>
              <p:cNvPr id="3476" name="Google Shape;3476;p197"/>
              <p:cNvGrpSpPr/>
              <p:nvPr/>
            </p:nvGrpSpPr>
            <p:grpSpPr>
              <a:xfrm>
                <a:off x="4271700" y="1151925"/>
                <a:ext cx="3354300" cy="3347750"/>
                <a:chOff x="4271700" y="1151925"/>
                <a:chExt cx="3354300" cy="3347750"/>
              </a:xfrm>
            </p:grpSpPr>
            <p:pic>
              <p:nvPicPr>
                <p:cNvPr id="3477" name="Google Shape;3477;p197"/>
                <p:cNvPicPr preferRelativeResize="0"/>
                <p:nvPr/>
              </p:nvPicPr>
              <p:blipFill>
                <a:blip r:embed="rId3">
                  <a:alphaModFix/>
                </a:blip>
                <a:stretch>
                  <a:fillRect/>
                </a:stretch>
              </p:blipFill>
              <p:spPr>
                <a:xfrm>
                  <a:off x="4556301" y="2402284"/>
                  <a:ext cx="2759252" cy="1910548"/>
                </a:xfrm>
                <a:prstGeom prst="rect">
                  <a:avLst/>
                </a:prstGeom>
                <a:noFill/>
                <a:ln>
                  <a:noFill/>
                </a:ln>
              </p:spPr>
            </p:pic>
            <p:pic>
              <p:nvPicPr>
                <p:cNvPr id="3478" name="Google Shape;3478;p197"/>
                <p:cNvPicPr preferRelativeResize="0"/>
                <p:nvPr/>
              </p:nvPicPr>
              <p:blipFill>
                <a:blip r:embed="rId4">
                  <a:alphaModFix/>
                </a:blip>
                <a:stretch>
                  <a:fillRect/>
                </a:stretch>
              </p:blipFill>
              <p:spPr>
                <a:xfrm>
                  <a:off x="5428383" y="3083111"/>
                  <a:ext cx="158312" cy="205428"/>
                </a:xfrm>
                <a:prstGeom prst="rect">
                  <a:avLst/>
                </a:prstGeom>
                <a:noFill/>
                <a:ln>
                  <a:noFill/>
                </a:ln>
              </p:spPr>
            </p:pic>
            <p:pic>
              <p:nvPicPr>
                <p:cNvPr id="3479" name="Google Shape;3479;p197"/>
                <p:cNvPicPr preferRelativeResize="0"/>
                <p:nvPr/>
              </p:nvPicPr>
              <p:blipFill>
                <a:blip r:embed="rId4">
                  <a:alphaModFix/>
                </a:blip>
                <a:stretch>
                  <a:fillRect/>
                </a:stretch>
              </p:blipFill>
              <p:spPr>
                <a:xfrm>
                  <a:off x="5581464" y="3191585"/>
                  <a:ext cx="158312" cy="205428"/>
                </a:xfrm>
                <a:prstGeom prst="rect">
                  <a:avLst/>
                </a:prstGeom>
                <a:noFill/>
                <a:ln>
                  <a:noFill/>
                </a:ln>
              </p:spPr>
            </p:pic>
            <p:sp>
              <p:nvSpPr>
                <p:cNvPr id="3480" name="Google Shape;3480;p197"/>
                <p:cNvSpPr txBox="1"/>
                <p:nvPr/>
              </p:nvSpPr>
              <p:spPr>
                <a:xfrm>
                  <a:off x="6165600" y="1151925"/>
                  <a:ext cx="14604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FF0000"/>
                      </a:solidFill>
                    </a:rPr>
                    <a:t>SCN “Super Clock”</a:t>
                  </a:r>
                  <a:endParaRPr b="1">
                    <a:solidFill>
                      <a:srgbClr val="FF0000"/>
                    </a:solidFill>
                  </a:endParaRPr>
                </a:p>
                <a:p>
                  <a:pPr marL="0" marR="0" lvl="0" indent="0" algn="l" rtl="0">
                    <a:lnSpc>
                      <a:spcPct val="105000"/>
                    </a:lnSpc>
                    <a:spcBef>
                      <a:spcPts val="0"/>
                    </a:spcBef>
                    <a:spcAft>
                      <a:spcPts val="0"/>
                    </a:spcAft>
                    <a:buNone/>
                  </a:pPr>
                  <a:r>
                    <a:rPr lang="en" b="1">
                      <a:solidFill>
                        <a:srgbClr val="FF0000"/>
                      </a:solidFill>
                    </a:rPr>
                    <a:t>= where mania starts?</a:t>
                  </a:r>
                  <a:endParaRPr b="1">
                    <a:solidFill>
                      <a:srgbClr val="FF0000"/>
                    </a:solidFill>
                  </a:endParaRPr>
                </a:p>
              </p:txBody>
            </p:sp>
            <p:pic>
              <p:nvPicPr>
                <p:cNvPr id="3481" name="Google Shape;3481;p197"/>
                <p:cNvPicPr preferRelativeResize="0"/>
                <p:nvPr/>
              </p:nvPicPr>
              <p:blipFill>
                <a:blip r:embed="rId5">
                  <a:alphaModFix/>
                </a:blip>
                <a:stretch>
                  <a:fillRect/>
                </a:stretch>
              </p:blipFill>
              <p:spPr>
                <a:xfrm>
                  <a:off x="5050636" y="3622097"/>
                  <a:ext cx="776788" cy="516300"/>
                </a:xfrm>
                <a:prstGeom prst="rect">
                  <a:avLst/>
                </a:prstGeom>
                <a:noFill/>
                <a:ln>
                  <a:noFill/>
                </a:ln>
              </p:spPr>
            </p:pic>
            <p:sp>
              <p:nvSpPr>
                <p:cNvPr id="3482" name="Google Shape;3482;p197"/>
                <p:cNvSpPr txBox="1"/>
                <p:nvPr/>
              </p:nvSpPr>
              <p:spPr>
                <a:xfrm>
                  <a:off x="4271700" y="4073375"/>
                  <a:ext cx="18939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rgbClr val="0000FF"/>
                      </a:solidFill>
                    </a:rPr>
                    <a:t>melanopsin photoreceptors (retina)</a:t>
                  </a:r>
                  <a:endParaRPr b="1">
                    <a:solidFill>
                      <a:srgbClr val="0000FF"/>
                    </a:solidFill>
                  </a:endParaRPr>
                </a:p>
              </p:txBody>
            </p:sp>
          </p:grpSp>
          <p:pic>
            <p:nvPicPr>
              <p:cNvPr id="3483" name="Google Shape;3483;p197"/>
              <p:cNvPicPr preferRelativeResize="0"/>
              <p:nvPr/>
            </p:nvPicPr>
            <p:blipFill>
              <a:blip r:embed="rId5">
                <a:alphaModFix/>
              </a:blip>
              <a:stretch>
                <a:fillRect/>
              </a:stretch>
            </p:blipFill>
            <p:spPr>
              <a:xfrm>
                <a:off x="4406023" y="3325525"/>
                <a:ext cx="776812" cy="516300"/>
              </a:xfrm>
              <a:prstGeom prst="rect">
                <a:avLst/>
              </a:prstGeom>
              <a:noFill/>
              <a:ln>
                <a:noFill/>
              </a:ln>
            </p:spPr>
          </p:pic>
        </p:grpSp>
        <p:cxnSp>
          <p:nvCxnSpPr>
            <p:cNvPr id="3484" name="Google Shape;3484;p197"/>
            <p:cNvCxnSpPr/>
            <p:nvPr/>
          </p:nvCxnSpPr>
          <p:spPr>
            <a:xfrm>
              <a:off x="3287800" y="1967900"/>
              <a:ext cx="0" cy="1037700"/>
            </a:xfrm>
            <a:prstGeom prst="straightConnector1">
              <a:avLst/>
            </a:prstGeom>
            <a:noFill/>
            <a:ln w="28575" cap="flat" cmpd="sng">
              <a:solidFill>
                <a:srgbClr val="FF0000"/>
              </a:solidFill>
              <a:prstDash val="solid"/>
              <a:round/>
              <a:headEnd type="none" w="med" len="med"/>
              <a:tailEnd type="triangle" w="med" len="med"/>
            </a:ln>
          </p:spPr>
        </p:cxnSp>
        <p:pic>
          <p:nvPicPr>
            <p:cNvPr id="3485" name="Google Shape;3485;p197"/>
            <p:cNvPicPr preferRelativeResize="0"/>
            <p:nvPr/>
          </p:nvPicPr>
          <p:blipFill>
            <a:blip r:embed="rId4">
              <a:alphaModFix/>
            </a:blip>
            <a:stretch>
              <a:fillRect/>
            </a:stretch>
          </p:blipFill>
          <p:spPr>
            <a:xfrm>
              <a:off x="2846005" y="991303"/>
              <a:ext cx="883433" cy="1146350"/>
            </a:xfrm>
            <a:prstGeom prst="rect">
              <a:avLst/>
            </a:prstGeom>
            <a:noFill/>
            <a:ln>
              <a:noFill/>
            </a:ln>
          </p:spPr>
        </p:pic>
      </p:grpSp>
      <p:grpSp>
        <p:nvGrpSpPr>
          <p:cNvPr id="3486" name="Google Shape;3486;p197"/>
          <p:cNvGrpSpPr/>
          <p:nvPr/>
        </p:nvGrpSpPr>
        <p:grpSpPr>
          <a:xfrm>
            <a:off x="3665496" y="1514603"/>
            <a:ext cx="5416945" cy="3559233"/>
            <a:chOff x="1629849" y="62800"/>
            <a:chExt cx="7167168" cy="4709226"/>
          </a:xfrm>
        </p:grpSpPr>
        <p:grpSp>
          <p:nvGrpSpPr>
            <p:cNvPr id="3487" name="Google Shape;3487;p197"/>
            <p:cNvGrpSpPr/>
            <p:nvPr/>
          </p:nvGrpSpPr>
          <p:grpSpPr>
            <a:xfrm>
              <a:off x="2750889" y="2143136"/>
              <a:ext cx="4959578" cy="2254305"/>
              <a:chOff x="3117496" y="1643963"/>
              <a:chExt cx="5752904" cy="2614900"/>
            </a:xfrm>
          </p:grpSpPr>
          <p:grpSp>
            <p:nvGrpSpPr>
              <p:cNvPr id="3488" name="Google Shape;3488;p197"/>
              <p:cNvGrpSpPr/>
              <p:nvPr/>
            </p:nvGrpSpPr>
            <p:grpSpPr>
              <a:xfrm>
                <a:off x="3635674" y="1643963"/>
                <a:ext cx="4720326" cy="2614900"/>
                <a:chOff x="3325074" y="697613"/>
                <a:chExt cx="4720326" cy="2614900"/>
              </a:xfrm>
            </p:grpSpPr>
            <p:pic>
              <p:nvPicPr>
                <p:cNvPr id="3489" name="Google Shape;3489;p197"/>
                <p:cNvPicPr preferRelativeResize="0"/>
                <p:nvPr/>
              </p:nvPicPr>
              <p:blipFill>
                <a:blip r:embed="rId6">
                  <a:alphaModFix/>
                </a:blip>
                <a:stretch>
                  <a:fillRect/>
                </a:stretch>
              </p:blipFill>
              <p:spPr>
                <a:xfrm>
                  <a:off x="3325074" y="894527"/>
                  <a:ext cx="2335701" cy="2338279"/>
                </a:xfrm>
                <a:prstGeom prst="rect">
                  <a:avLst/>
                </a:prstGeom>
                <a:noFill/>
                <a:ln>
                  <a:noFill/>
                </a:ln>
              </p:spPr>
            </p:pic>
            <p:pic>
              <p:nvPicPr>
                <p:cNvPr id="3490" name="Google Shape;3490;p197"/>
                <p:cNvPicPr preferRelativeResize="0"/>
                <p:nvPr/>
              </p:nvPicPr>
              <p:blipFill>
                <a:blip r:embed="rId6">
                  <a:alphaModFix/>
                </a:blip>
                <a:stretch>
                  <a:fillRect/>
                </a:stretch>
              </p:blipFill>
              <p:spPr>
                <a:xfrm>
                  <a:off x="5709699" y="945077"/>
                  <a:ext cx="2335701" cy="2338279"/>
                </a:xfrm>
                <a:prstGeom prst="rect">
                  <a:avLst/>
                </a:prstGeom>
                <a:noFill/>
                <a:ln>
                  <a:noFill/>
                </a:ln>
              </p:spPr>
            </p:pic>
            <p:pic>
              <p:nvPicPr>
                <p:cNvPr id="3491" name="Google Shape;3491;p197"/>
                <p:cNvPicPr preferRelativeResize="0"/>
                <p:nvPr/>
              </p:nvPicPr>
              <p:blipFill>
                <a:blip r:embed="rId7">
                  <a:alphaModFix/>
                </a:blip>
                <a:stretch>
                  <a:fillRect/>
                </a:stretch>
              </p:blipFill>
              <p:spPr>
                <a:xfrm>
                  <a:off x="3503650" y="697613"/>
                  <a:ext cx="4344775" cy="2614900"/>
                </a:xfrm>
                <a:prstGeom prst="rect">
                  <a:avLst/>
                </a:prstGeom>
                <a:noFill/>
                <a:ln>
                  <a:noFill/>
                </a:ln>
              </p:spPr>
            </p:pic>
          </p:grpSp>
          <p:cxnSp>
            <p:nvCxnSpPr>
              <p:cNvPr id="3492" name="Google Shape;3492;p197"/>
              <p:cNvCxnSpPr/>
              <p:nvPr/>
            </p:nvCxnSpPr>
            <p:spPr>
              <a:xfrm rot="10800000">
                <a:off x="8141400" y="4096775"/>
                <a:ext cx="729000" cy="0"/>
              </a:xfrm>
              <a:prstGeom prst="straightConnector1">
                <a:avLst/>
              </a:prstGeom>
              <a:noFill/>
              <a:ln w="28575" cap="flat" cmpd="sng">
                <a:solidFill>
                  <a:srgbClr val="FF0000"/>
                </a:solidFill>
                <a:prstDash val="solid"/>
                <a:round/>
                <a:headEnd type="none" w="med" len="med"/>
                <a:tailEnd type="triangle" w="med" len="med"/>
              </a:ln>
            </p:spPr>
          </p:cxnSp>
          <p:cxnSp>
            <p:nvCxnSpPr>
              <p:cNvPr id="3493" name="Google Shape;3493;p197"/>
              <p:cNvCxnSpPr/>
              <p:nvPr/>
            </p:nvCxnSpPr>
            <p:spPr>
              <a:xfrm>
                <a:off x="3117496" y="4053425"/>
                <a:ext cx="709500" cy="0"/>
              </a:xfrm>
              <a:prstGeom prst="straightConnector1">
                <a:avLst/>
              </a:prstGeom>
              <a:noFill/>
              <a:ln w="28575" cap="flat" cmpd="sng">
                <a:solidFill>
                  <a:srgbClr val="FF0000"/>
                </a:solidFill>
                <a:prstDash val="solid"/>
                <a:round/>
                <a:headEnd type="none" w="med" len="med"/>
                <a:tailEnd type="triangle" w="med" len="med"/>
              </a:ln>
            </p:spPr>
          </p:cxnSp>
        </p:grpSp>
        <p:pic>
          <p:nvPicPr>
            <p:cNvPr id="3494" name="Google Shape;3494;p197"/>
            <p:cNvPicPr preferRelativeResize="0"/>
            <p:nvPr/>
          </p:nvPicPr>
          <p:blipFill>
            <a:blip r:embed="rId8">
              <a:alphaModFix/>
            </a:blip>
            <a:stretch>
              <a:fillRect/>
            </a:stretch>
          </p:blipFill>
          <p:spPr>
            <a:xfrm rot="-926602" flipH="1">
              <a:off x="7383459" y="4035106"/>
              <a:ext cx="1167619" cy="592150"/>
            </a:xfrm>
            <a:prstGeom prst="rect">
              <a:avLst/>
            </a:prstGeom>
            <a:noFill/>
            <a:ln>
              <a:noFill/>
            </a:ln>
            <a:effectLst>
              <a:outerShdw blurRad="57150" dist="19050" dir="5400000" algn="bl" rotWithShape="0">
                <a:srgbClr val="000000">
                  <a:alpha val="50000"/>
                </a:srgbClr>
              </a:outerShdw>
            </a:effectLst>
          </p:spPr>
        </p:pic>
        <p:pic>
          <p:nvPicPr>
            <p:cNvPr id="3495" name="Google Shape;3495;p197"/>
            <p:cNvPicPr preferRelativeResize="0"/>
            <p:nvPr/>
          </p:nvPicPr>
          <p:blipFill>
            <a:blip r:embed="rId5">
              <a:alphaModFix/>
            </a:blip>
            <a:stretch>
              <a:fillRect/>
            </a:stretch>
          </p:blipFill>
          <p:spPr>
            <a:xfrm>
              <a:off x="7824324" y="3953704"/>
              <a:ext cx="972693" cy="646500"/>
            </a:xfrm>
            <a:prstGeom prst="rect">
              <a:avLst/>
            </a:prstGeom>
            <a:noFill/>
            <a:ln>
              <a:noFill/>
            </a:ln>
          </p:spPr>
        </p:pic>
        <p:pic>
          <p:nvPicPr>
            <p:cNvPr id="3496" name="Google Shape;3496;p197"/>
            <p:cNvPicPr preferRelativeResize="0"/>
            <p:nvPr/>
          </p:nvPicPr>
          <p:blipFill>
            <a:blip r:embed="rId8">
              <a:alphaModFix/>
            </a:blip>
            <a:stretch>
              <a:fillRect/>
            </a:stretch>
          </p:blipFill>
          <p:spPr>
            <a:xfrm rot="744723">
              <a:off x="1925055" y="4025575"/>
              <a:ext cx="1167619" cy="592150"/>
            </a:xfrm>
            <a:prstGeom prst="rect">
              <a:avLst/>
            </a:prstGeom>
            <a:noFill/>
            <a:ln>
              <a:noFill/>
            </a:ln>
            <a:effectLst>
              <a:outerShdw blurRad="57150" dist="19050" dir="5400000" algn="bl" rotWithShape="0">
                <a:srgbClr val="000000">
                  <a:alpha val="50000"/>
                </a:srgbClr>
              </a:outerShdw>
            </a:effectLst>
          </p:spPr>
        </p:pic>
        <p:pic>
          <p:nvPicPr>
            <p:cNvPr id="3497" name="Google Shape;3497;p197"/>
            <p:cNvPicPr preferRelativeResize="0"/>
            <p:nvPr/>
          </p:nvPicPr>
          <p:blipFill>
            <a:blip r:embed="rId5">
              <a:alphaModFix/>
            </a:blip>
            <a:stretch>
              <a:fillRect/>
            </a:stretch>
          </p:blipFill>
          <p:spPr>
            <a:xfrm>
              <a:off x="1629849" y="3953704"/>
              <a:ext cx="972693" cy="646500"/>
            </a:xfrm>
            <a:prstGeom prst="rect">
              <a:avLst/>
            </a:prstGeom>
            <a:noFill/>
            <a:ln>
              <a:noFill/>
            </a:ln>
          </p:spPr>
        </p:pic>
        <p:grpSp>
          <p:nvGrpSpPr>
            <p:cNvPr id="3498" name="Google Shape;3498;p197"/>
            <p:cNvGrpSpPr/>
            <p:nvPr/>
          </p:nvGrpSpPr>
          <p:grpSpPr>
            <a:xfrm>
              <a:off x="4237295" y="62800"/>
              <a:ext cx="1964455" cy="2094899"/>
              <a:chOff x="4237295" y="62800"/>
              <a:chExt cx="1964455" cy="2094899"/>
            </a:xfrm>
          </p:grpSpPr>
          <p:pic>
            <p:nvPicPr>
              <p:cNvPr id="3499" name="Google Shape;3499;p197"/>
              <p:cNvPicPr preferRelativeResize="0"/>
              <p:nvPr/>
            </p:nvPicPr>
            <p:blipFill rotWithShape="1">
              <a:blip r:embed="rId9">
                <a:alphaModFix/>
              </a:blip>
              <a:srcRect r="10370" b="28057"/>
              <a:stretch/>
            </p:blipFill>
            <p:spPr>
              <a:xfrm rot="-5400000">
                <a:off x="3950269" y="349826"/>
                <a:ext cx="1452375" cy="878323"/>
              </a:xfrm>
              <a:prstGeom prst="rect">
                <a:avLst/>
              </a:prstGeom>
              <a:noFill/>
              <a:ln>
                <a:noFill/>
              </a:ln>
            </p:spPr>
          </p:pic>
          <p:pic>
            <p:nvPicPr>
              <p:cNvPr id="3500" name="Google Shape;3500;p197"/>
              <p:cNvPicPr preferRelativeResize="0"/>
              <p:nvPr/>
            </p:nvPicPr>
            <p:blipFill rotWithShape="1">
              <a:blip r:embed="rId9">
                <a:alphaModFix/>
              </a:blip>
              <a:srcRect r="10370" b="28057"/>
              <a:stretch/>
            </p:blipFill>
            <p:spPr>
              <a:xfrm rot="5400000" flipH="1">
                <a:off x="5030922" y="352372"/>
                <a:ext cx="1452375" cy="889280"/>
              </a:xfrm>
              <a:prstGeom prst="rect">
                <a:avLst/>
              </a:prstGeom>
              <a:noFill/>
              <a:ln>
                <a:noFill/>
              </a:ln>
            </p:spPr>
          </p:pic>
          <p:sp>
            <p:nvSpPr>
              <p:cNvPr id="3501" name="Google Shape;3501;p197"/>
              <p:cNvSpPr txBox="1"/>
              <p:nvPr/>
            </p:nvSpPr>
            <p:spPr>
              <a:xfrm rot="5400000">
                <a:off x="4422475" y="1508575"/>
                <a:ext cx="5631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sp>
            <p:nvSpPr>
              <p:cNvPr id="3502" name="Google Shape;3502;p197"/>
              <p:cNvSpPr txBox="1"/>
              <p:nvPr/>
            </p:nvSpPr>
            <p:spPr>
              <a:xfrm rot="5400000">
                <a:off x="5402398" y="1523576"/>
                <a:ext cx="576600" cy="4074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800">
                    <a:solidFill>
                      <a:srgbClr val="38761D"/>
                    </a:solidFill>
                    <a:latin typeface="Roboto"/>
                    <a:ea typeface="Roboto"/>
                    <a:cs typeface="Roboto"/>
                    <a:sym typeface="Roboto"/>
                  </a:rPr>
                  <a:t>5-HT</a:t>
                </a:r>
                <a:endParaRPr sz="800">
                  <a:solidFill>
                    <a:srgbClr val="38761D"/>
                  </a:solidFill>
                  <a:latin typeface="Roboto"/>
                  <a:ea typeface="Roboto"/>
                  <a:cs typeface="Roboto"/>
                  <a:sym typeface="Roboto"/>
                </a:endParaRPr>
              </a:p>
            </p:txBody>
          </p:sp>
          <p:grpSp>
            <p:nvGrpSpPr>
              <p:cNvPr id="3503" name="Google Shape;3503;p197"/>
              <p:cNvGrpSpPr/>
              <p:nvPr/>
            </p:nvGrpSpPr>
            <p:grpSpPr>
              <a:xfrm>
                <a:off x="4703014" y="1849365"/>
                <a:ext cx="1009498" cy="308334"/>
                <a:chOff x="5381900" y="1102625"/>
                <a:chExt cx="1170975" cy="516300"/>
              </a:xfrm>
            </p:grpSpPr>
            <p:cxnSp>
              <p:nvCxnSpPr>
                <p:cNvPr id="3504" name="Google Shape;3504;p197"/>
                <p:cNvCxnSpPr/>
                <p:nvPr/>
              </p:nvCxnSpPr>
              <p:spPr>
                <a:xfrm>
                  <a:off x="5381900" y="1102625"/>
                  <a:ext cx="0" cy="516300"/>
                </a:xfrm>
                <a:prstGeom prst="straightConnector1">
                  <a:avLst/>
                </a:prstGeom>
                <a:noFill/>
                <a:ln w="28575" cap="flat" cmpd="sng">
                  <a:solidFill>
                    <a:srgbClr val="38761D"/>
                  </a:solidFill>
                  <a:prstDash val="solid"/>
                  <a:round/>
                  <a:headEnd type="none" w="med" len="med"/>
                  <a:tailEnd type="triangle" w="med" len="med"/>
                </a:ln>
              </p:spPr>
            </p:cxnSp>
            <p:cxnSp>
              <p:nvCxnSpPr>
                <p:cNvPr id="3505" name="Google Shape;3505;p197"/>
                <p:cNvCxnSpPr/>
                <p:nvPr/>
              </p:nvCxnSpPr>
              <p:spPr>
                <a:xfrm>
                  <a:off x="6552875" y="1102625"/>
                  <a:ext cx="0" cy="516300"/>
                </a:xfrm>
                <a:prstGeom prst="straightConnector1">
                  <a:avLst/>
                </a:prstGeom>
                <a:noFill/>
                <a:ln w="28575" cap="flat" cmpd="sng">
                  <a:solidFill>
                    <a:srgbClr val="38761D"/>
                  </a:solidFill>
                  <a:prstDash val="solid"/>
                  <a:round/>
                  <a:headEnd type="none" w="med" len="med"/>
                  <a:tailEnd type="triangle" w="med" len="med"/>
                </a:ln>
              </p:spPr>
            </p:cxnSp>
          </p:grpSp>
        </p:grpSp>
      </p:grpSp>
      <p:sp>
        <p:nvSpPr>
          <p:cNvPr id="3506" name="Google Shape;3506;p197"/>
          <p:cNvSpPr txBox="1"/>
          <p:nvPr/>
        </p:nvSpPr>
        <p:spPr>
          <a:xfrm>
            <a:off x="4026425" y="631100"/>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chemeClr val="dk1"/>
                </a:solidFill>
              </a:rPr>
              <a:t>Main innervation of SCN:</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melanopsin cells</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serotonin </a:t>
            </a:r>
            <a:endParaRPr b="1">
              <a:solidFill>
                <a:schemeClr val="dk1"/>
              </a:solidFill>
            </a:endParaRPr>
          </a:p>
        </p:txBody>
      </p:sp>
      <p:sp>
        <p:nvSpPr>
          <p:cNvPr id="3507" name="Google Shape;3507;p197"/>
          <p:cNvSpPr txBox="1"/>
          <p:nvPr/>
        </p:nvSpPr>
        <p:spPr>
          <a:xfrm>
            <a:off x="7286150" y="631100"/>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chemeClr val="dk1"/>
                </a:solidFill>
              </a:rPr>
              <a:t>SCN sped up by:</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blue light</a:t>
            </a:r>
            <a:endParaRPr b="1">
              <a:solidFill>
                <a:schemeClr val="dk1"/>
              </a:solidFill>
            </a:endParaRPr>
          </a:p>
          <a:p>
            <a:pPr marL="457200" marR="0" lvl="0" indent="0" algn="l" rtl="0">
              <a:lnSpc>
                <a:spcPct val="105000"/>
              </a:lnSpc>
              <a:spcBef>
                <a:spcPts val="0"/>
              </a:spcBef>
              <a:spcAft>
                <a:spcPts val="0"/>
              </a:spcAft>
              <a:buNone/>
            </a:pPr>
            <a:r>
              <a:rPr lang="en" sz="600" b="1">
                <a:solidFill>
                  <a:schemeClr val="dk1"/>
                </a:solidFill>
              </a:rPr>
              <a:t>(increasing photoperiod)</a:t>
            </a:r>
            <a:endParaRPr sz="600" b="1">
              <a:solidFill>
                <a:schemeClr val="dk1"/>
              </a:solidFill>
            </a:endParaRPr>
          </a:p>
        </p:txBody>
      </p:sp>
      <p:sp>
        <p:nvSpPr>
          <p:cNvPr id="3508" name="Google Shape;3508;p197"/>
          <p:cNvSpPr txBox="1"/>
          <p:nvPr/>
        </p:nvSpPr>
        <p:spPr>
          <a:xfrm>
            <a:off x="7292787" y="1002225"/>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endParaRPr b="1">
              <a:solidFill>
                <a:schemeClr val="dk1"/>
              </a:solidFill>
            </a:endParaRPr>
          </a:p>
          <a:p>
            <a:pPr marL="457200" marR="0" lvl="0" indent="-304800" algn="l" rtl="0">
              <a:lnSpc>
                <a:spcPct val="105000"/>
              </a:lnSpc>
              <a:spcBef>
                <a:spcPts val="0"/>
              </a:spcBef>
              <a:spcAft>
                <a:spcPts val="0"/>
              </a:spcAft>
              <a:buClr>
                <a:schemeClr val="dk1"/>
              </a:buClr>
              <a:buSzPts val="1200"/>
              <a:buChar char="●"/>
            </a:pPr>
            <a:r>
              <a:rPr lang="en" sz="1200" b="1">
                <a:solidFill>
                  <a:schemeClr val="dk1"/>
                </a:solidFill>
              </a:rPr>
              <a:t>antidepressants</a:t>
            </a:r>
            <a:endParaRPr sz="400" b="1">
              <a:solidFill>
                <a:schemeClr val="dk1"/>
              </a:solidFill>
            </a:endParaRPr>
          </a:p>
        </p:txBody>
      </p:sp>
      <p:sp>
        <p:nvSpPr>
          <p:cNvPr id="3509" name="Google Shape;3509;p197"/>
          <p:cNvSpPr txBox="1"/>
          <p:nvPr/>
        </p:nvSpPr>
        <p:spPr>
          <a:xfrm>
            <a:off x="7339125" y="1814025"/>
            <a:ext cx="17085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r>
              <a:rPr lang="en" b="1">
                <a:solidFill>
                  <a:schemeClr val="dk1"/>
                </a:solidFill>
              </a:rPr>
              <a:t>SCN slowed down by:</a:t>
            </a:r>
            <a:endParaRPr b="1">
              <a:solidFill>
                <a:schemeClr val="dk1"/>
              </a:solidFill>
            </a:endParaRPr>
          </a:p>
          <a:p>
            <a:pPr marL="457200" marR="0" lvl="0" indent="-317500" algn="l" rtl="0">
              <a:lnSpc>
                <a:spcPct val="105000"/>
              </a:lnSpc>
              <a:spcBef>
                <a:spcPts val="0"/>
              </a:spcBef>
              <a:spcAft>
                <a:spcPts val="0"/>
              </a:spcAft>
              <a:buClr>
                <a:schemeClr val="dk1"/>
              </a:buClr>
              <a:buSzPts val="1400"/>
              <a:buChar char="●"/>
            </a:pPr>
            <a:r>
              <a:rPr lang="en" b="1">
                <a:solidFill>
                  <a:schemeClr val="dk1"/>
                </a:solidFill>
              </a:rPr>
              <a:t>lithium</a:t>
            </a:r>
            <a:endParaRPr sz="600" b="1">
              <a:solidFill>
                <a:schemeClr val="dk1"/>
              </a:solidFill>
            </a:endParaRPr>
          </a:p>
        </p:txBody>
      </p:sp>
      <p:pic>
        <p:nvPicPr>
          <p:cNvPr id="3510" name="Google Shape;3510;p197"/>
          <p:cNvPicPr preferRelativeResize="0"/>
          <p:nvPr/>
        </p:nvPicPr>
        <p:blipFill rotWithShape="1">
          <a:blip r:embed="rId10">
            <a:alphaModFix/>
          </a:blip>
          <a:srcRect/>
          <a:stretch/>
        </p:blipFill>
        <p:spPr>
          <a:xfrm>
            <a:off x="7845550" y="2571750"/>
            <a:ext cx="957400" cy="218275"/>
          </a:xfrm>
          <a:prstGeom prst="rect">
            <a:avLst/>
          </a:prstGeom>
          <a:noFill/>
          <a:ln>
            <a:noFill/>
          </a:ln>
          <a:effectLst>
            <a:outerShdw blurRad="14288" dist="19050" dir="5400000" algn="bl" rotWithShape="0">
              <a:srgbClr val="000000">
                <a:alpha val="32000"/>
              </a:srgbClr>
            </a:outerShdw>
          </a:effectLst>
        </p:spPr>
      </p:pic>
      <p:sp>
        <p:nvSpPr>
          <p:cNvPr id="3511" name="Google Shape;3511;p197"/>
          <p:cNvSpPr/>
          <p:nvPr/>
        </p:nvSpPr>
        <p:spPr>
          <a:xfrm>
            <a:off x="3712825" y="1729975"/>
            <a:ext cx="1423800" cy="927900"/>
          </a:xfrm>
          <a:prstGeom prst="wedgeRectCallout">
            <a:avLst>
              <a:gd name="adj1" fmla="val 95640"/>
              <a:gd name="adj2" fmla="val 10705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May explain why serotonergics are more likely to induce mania than dopaminergics (Adderall, Ritalin, etc).</a:t>
            </a:r>
            <a:endParaRPr sz="900"/>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Shape 3515"/>
        <p:cNvGrpSpPr/>
        <p:nvPr/>
      </p:nvGrpSpPr>
      <p:grpSpPr>
        <a:xfrm>
          <a:off x="0" y="0"/>
          <a:ext cx="0" cy="0"/>
          <a:chOff x="0" y="0"/>
          <a:chExt cx="0" cy="0"/>
        </a:xfrm>
      </p:grpSpPr>
      <p:sp>
        <p:nvSpPr>
          <p:cNvPr id="3516" name="Google Shape;3516;p198"/>
          <p:cNvSpPr txBox="1"/>
          <p:nvPr/>
        </p:nvSpPr>
        <p:spPr>
          <a:xfrm>
            <a:off x="3807300" y="430575"/>
            <a:ext cx="5076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Antimanic effect of</a:t>
            </a:r>
            <a:r>
              <a:rPr lang="en" b="1">
                <a:solidFill>
                  <a:schemeClr val="dk1"/>
                </a:solidFill>
              </a:rPr>
              <a:t> Blue-blocking glasses </a:t>
            </a:r>
            <a:r>
              <a:rPr lang="en" b="1">
                <a:solidFill>
                  <a:schemeClr val="dk1"/>
                </a:solidFill>
                <a:highlight>
                  <a:srgbClr val="FFFF00"/>
                </a:highlight>
              </a:rPr>
              <a:t>6pm - 8am</a:t>
            </a:r>
            <a:r>
              <a:rPr lang="en" b="1">
                <a:solidFill>
                  <a:schemeClr val="dk1"/>
                </a:solidFill>
              </a:rPr>
              <a:t>  </a:t>
            </a:r>
            <a:r>
              <a:rPr lang="en">
                <a:solidFill>
                  <a:schemeClr val="dk1"/>
                </a:solidFill>
              </a:rPr>
              <a:t>(N=23)</a:t>
            </a:r>
            <a:endParaRPr>
              <a:solidFill>
                <a:schemeClr val="dk1"/>
              </a:solidFill>
            </a:endParaRPr>
          </a:p>
        </p:txBody>
      </p:sp>
      <p:pic>
        <p:nvPicPr>
          <p:cNvPr id="3517" name="Google Shape;3517;p198"/>
          <p:cNvPicPr preferRelativeResize="0"/>
          <p:nvPr/>
        </p:nvPicPr>
        <p:blipFill>
          <a:blip r:embed="rId3">
            <a:alphaModFix/>
          </a:blip>
          <a:stretch>
            <a:fillRect/>
          </a:stretch>
        </p:blipFill>
        <p:spPr>
          <a:xfrm>
            <a:off x="2405845" y="930778"/>
            <a:ext cx="6400800" cy="3657601"/>
          </a:xfrm>
          <a:prstGeom prst="rect">
            <a:avLst/>
          </a:prstGeom>
          <a:noFill/>
          <a:ln>
            <a:noFill/>
          </a:ln>
        </p:spPr>
      </p:pic>
      <p:sp>
        <p:nvSpPr>
          <p:cNvPr id="3518" name="Google Shape;3518;p198"/>
          <p:cNvSpPr/>
          <p:nvPr/>
        </p:nvSpPr>
        <p:spPr>
          <a:xfrm>
            <a:off x="0" y="4688375"/>
            <a:ext cx="9144000" cy="455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98"/>
          <p:cNvSpPr txBox="1"/>
          <p:nvPr/>
        </p:nvSpPr>
        <p:spPr>
          <a:xfrm>
            <a:off x="740300" y="4632514"/>
            <a:ext cx="7587600" cy="5295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SzPts val="1100"/>
              <a:buNone/>
            </a:pPr>
            <a:r>
              <a:rPr lang="en" sz="800">
                <a:solidFill>
                  <a:schemeClr val="lt1"/>
                </a:solidFill>
              </a:rPr>
              <a:t>Henriksen et al. Blue-blocking glasses as additive treatment for mania: a randomized placebo-controlled trial. Bipolar Disord. 2016</a:t>
            </a:r>
            <a:endParaRPr sz="800">
              <a:solidFill>
                <a:schemeClr val="lt1"/>
              </a:solidFill>
            </a:endParaRPr>
          </a:p>
          <a:p>
            <a:pPr marL="0" marR="0" lvl="0" indent="0" algn="just" rtl="0">
              <a:lnSpc>
                <a:spcPct val="105000"/>
              </a:lnSpc>
              <a:spcBef>
                <a:spcPts val="0"/>
              </a:spcBef>
              <a:spcAft>
                <a:spcPts val="0"/>
              </a:spcAft>
              <a:buNone/>
            </a:pPr>
            <a:r>
              <a:rPr lang="en" sz="800">
                <a:solidFill>
                  <a:schemeClr val="lt1"/>
                </a:solidFill>
              </a:rPr>
              <a:t>Yildiz A, et al. Efficacy of antimanic treatments: meta-analysis of randomized, controlled trials. Neuropsychopharmacology. 2011;36(2):375-389.</a:t>
            </a:r>
            <a:r>
              <a:rPr lang="en" sz="800" b="0" i="0" u="none" strike="noStrike" cap="none">
                <a:solidFill>
                  <a:schemeClr val="lt1"/>
                </a:solidFill>
                <a:latin typeface="Arial"/>
                <a:ea typeface="Arial"/>
                <a:cs typeface="Arial"/>
                <a:sym typeface="Arial"/>
              </a:rPr>
              <a:t> </a:t>
            </a:r>
            <a:endParaRPr sz="8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800">
                <a:solidFill>
                  <a:schemeClr val="lt1"/>
                </a:solidFill>
              </a:rPr>
              <a:t>Graphing tool at https://rpsychologist.com/cohend/</a:t>
            </a:r>
            <a:endParaRPr sz="800">
              <a:solidFill>
                <a:schemeClr val="lt1"/>
              </a:solidFill>
            </a:endParaRPr>
          </a:p>
        </p:txBody>
      </p:sp>
      <p:grpSp>
        <p:nvGrpSpPr>
          <p:cNvPr id="3520" name="Google Shape;3520;p198"/>
          <p:cNvGrpSpPr/>
          <p:nvPr/>
        </p:nvGrpSpPr>
        <p:grpSpPr>
          <a:xfrm>
            <a:off x="202255" y="655777"/>
            <a:ext cx="2723572" cy="1505017"/>
            <a:chOff x="-641925" y="1089675"/>
            <a:chExt cx="3076788" cy="1700200"/>
          </a:xfrm>
        </p:grpSpPr>
        <p:pic>
          <p:nvPicPr>
            <p:cNvPr id="3521" name="Google Shape;3521;p198"/>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3522" name="Google Shape;3522;p198"/>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3523" name="Google Shape;3523;p198"/>
            <p:cNvPicPr preferRelativeResize="0"/>
            <p:nvPr/>
          </p:nvPicPr>
          <p:blipFill rotWithShape="1">
            <a:blip r:embed="rId4">
              <a:alphaModFix/>
            </a:blip>
            <a:srcRect l="61575"/>
            <a:stretch/>
          </p:blipFill>
          <p:spPr>
            <a:xfrm>
              <a:off x="1052513" y="1089687"/>
              <a:ext cx="1382350" cy="1700175"/>
            </a:xfrm>
            <a:prstGeom prst="rect">
              <a:avLst/>
            </a:prstGeom>
            <a:noFill/>
            <a:ln>
              <a:noFill/>
            </a:ln>
          </p:spPr>
        </p:pic>
      </p:grpSp>
      <p:pic>
        <p:nvPicPr>
          <p:cNvPr id="3524" name="Google Shape;3524;p198"/>
          <p:cNvPicPr preferRelativeResize="0"/>
          <p:nvPr/>
        </p:nvPicPr>
        <p:blipFill>
          <a:blip r:embed="rId5">
            <a:alphaModFix/>
          </a:blip>
          <a:stretch>
            <a:fillRect/>
          </a:stretch>
        </p:blipFill>
        <p:spPr>
          <a:xfrm>
            <a:off x="2536325" y="3583100"/>
            <a:ext cx="4629900" cy="1005275"/>
          </a:xfrm>
          <a:prstGeom prst="rect">
            <a:avLst/>
          </a:prstGeom>
          <a:noFill/>
          <a:ln>
            <a:noFill/>
          </a:ln>
        </p:spPr>
      </p:pic>
      <p:sp>
        <p:nvSpPr>
          <p:cNvPr id="3525" name="Google Shape;3525;p198"/>
          <p:cNvSpPr txBox="1"/>
          <p:nvPr/>
        </p:nvSpPr>
        <p:spPr>
          <a:xfrm>
            <a:off x="346725" y="2191341"/>
            <a:ext cx="4925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Way beyond large  1.86</a:t>
            </a:r>
            <a:endParaRPr sz="1000">
              <a:solidFill>
                <a:schemeClr val="dk1"/>
              </a:solidFill>
            </a:endParaRPr>
          </a:p>
        </p:txBody>
      </p:sp>
      <p:sp>
        <p:nvSpPr>
          <p:cNvPr id="3526" name="Google Shape;3526;p198"/>
          <p:cNvSpPr txBox="1"/>
          <p:nvPr/>
        </p:nvSpPr>
        <p:spPr>
          <a:xfrm>
            <a:off x="346725" y="1888761"/>
            <a:ext cx="4925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Beyond large</a:t>
            </a:r>
            <a:endParaRPr sz="1000">
              <a:solidFill>
                <a:schemeClr val="dk1"/>
              </a:solidFill>
            </a:endParaRPr>
          </a:p>
        </p:txBody>
      </p:sp>
      <p:sp>
        <p:nvSpPr>
          <p:cNvPr id="3527" name="Google Shape;3527;p198"/>
          <p:cNvSpPr/>
          <p:nvPr/>
        </p:nvSpPr>
        <p:spPr>
          <a:xfrm>
            <a:off x="355413" y="2182647"/>
            <a:ext cx="1620000" cy="338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98"/>
          <p:cNvSpPr/>
          <p:nvPr/>
        </p:nvSpPr>
        <p:spPr>
          <a:xfrm>
            <a:off x="7412500" y="3583100"/>
            <a:ext cx="1336500" cy="9630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9" name="Google Shape;3529;p198"/>
          <p:cNvGrpSpPr/>
          <p:nvPr/>
        </p:nvGrpSpPr>
        <p:grpSpPr>
          <a:xfrm>
            <a:off x="4707475" y="3775388"/>
            <a:ext cx="2872800" cy="523200"/>
            <a:chOff x="4707475" y="3775388"/>
            <a:chExt cx="2872800" cy="523200"/>
          </a:xfrm>
        </p:grpSpPr>
        <p:sp>
          <p:nvSpPr>
            <p:cNvPr id="3530" name="Google Shape;3530;p198"/>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rPr>
                <a:t># patients to have 1 response </a:t>
              </a:r>
              <a:endParaRPr sz="1100">
                <a:solidFill>
                  <a:srgbClr val="0000FF"/>
                </a:solidFill>
              </a:endParaRPr>
            </a:p>
            <a:p>
              <a:pPr marL="0" lvl="0" indent="0" algn="l" rtl="0">
                <a:spcBef>
                  <a:spcPts val="0"/>
                </a:spcBef>
                <a:spcAft>
                  <a:spcPts val="0"/>
                </a:spcAft>
                <a:buNone/>
              </a:pPr>
              <a:r>
                <a:rPr lang="en" sz="1100">
                  <a:solidFill>
                    <a:srgbClr val="0000FF"/>
                  </a:solidFill>
                </a:rPr>
                <a:t>that is not a placebo response</a:t>
              </a:r>
              <a:endParaRPr sz="1100">
                <a:solidFill>
                  <a:srgbClr val="0000FF"/>
                </a:solidFill>
              </a:endParaRPr>
            </a:p>
          </p:txBody>
        </p:sp>
        <p:cxnSp>
          <p:nvCxnSpPr>
            <p:cNvPr id="3531" name="Google Shape;3531;p198"/>
            <p:cNvCxnSpPr/>
            <p:nvPr/>
          </p:nvCxnSpPr>
          <p:spPr>
            <a:xfrm>
              <a:off x="6819475" y="3979225"/>
              <a:ext cx="760800" cy="0"/>
            </a:xfrm>
            <a:prstGeom prst="straightConnector1">
              <a:avLst/>
            </a:prstGeom>
            <a:noFill/>
            <a:ln w="19050" cap="flat" cmpd="sng">
              <a:solidFill>
                <a:srgbClr val="0000FF"/>
              </a:solidFill>
              <a:prstDash val="solid"/>
              <a:round/>
              <a:headEnd type="none" w="med" len="med"/>
              <a:tailEnd type="triangle" w="med" len="med"/>
            </a:ln>
          </p:spPr>
        </p:cxnSp>
      </p:grpSp>
      <p:pic>
        <p:nvPicPr>
          <p:cNvPr id="3532" name="Google Shape;3532;p198"/>
          <p:cNvPicPr preferRelativeResize="0"/>
          <p:nvPr/>
        </p:nvPicPr>
        <p:blipFill>
          <a:blip r:embed="rId6">
            <a:alphaModFix/>
          </a:blip>
          <a:stretch>
            <a:fillRect/>
          </a:stretch>
        </p:blipFill>
        <p:spPr>
          <a:xfrm>
            <a:off x="6451450" y="1815888"/>
            <a:ext cx="1191450" cy="484425"/>
          </a:xfrm>
          <a:prstGeom prst="rect">
            <a:avLst/>
          </a:prstGeom>
          <a:noFill/>
          <a:ln>
            <a:noFill/>
          </a:ln>
        </p:spPr>
      </p:pic>
      <p:pic>
        <p:nvPicPr>
          <p:cNvPr id="3533" name="Google Shape;3533;p198"/>
          <p:cNvPicPr preferRelativeResize="0"/>
          <p:nvPr/>
        </p:nvPicPr>
        <p:blipFill>
          <a:blip r:embed="rId7">
            <a:alphaModFix/>
          </a:blip>
          <a:stretch>
            <a:fillRect/>
          </a:stretch>
        </p:blipFill>
        <p:spPr>
          <a:xfrm>
            <a:off x="4660600" y="1815888"/>
            <a:ext cx="1191450" cy="484425"/>
          </a:xfrm>
          <a:prstGeom prst="rect">
            <a:avLst/>
          </a:prstGeom>
          <a:noFill/>
          <a:ln>
            <a:noFill/>
          </a:ln>
        </p:spPr>
      </p:pic>
      <p:sp>
        <p:nvSpPr>
          <p:cNvPr id="3534" name="Google Shape;3534;p198"/>
          <p:cNvSpPr/>
          <p:nvPr/>
        </p:nvSpPr>
        <p:spPr>
          <a:xfrm>
            <a:off x="5285081" y="303834"/>
            <a:ext cx="3152700" cy="646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Shape 3538"/>
        <p:cNvGrpSpPr/>
        <p:nvPr/>
      </p:nvGrpSpPr>
      <p:grpSpPr>
        <a:xfrm>
          <a:off x="0" y="0"/>
          <a:ext cx="0" cy="0"/>
          <a:chOff x="0" y="0"/>
          <a:chExt cx="0" cy="0"/>
        </a:xfrm>
      </p:grpSpPr>
      <p:pic>
        <p:nvPicPr>
          <p:cNvPr id="3539" name="Google Shape;3539;p199"/>
          <p:cNvPicPr preferRelativeResize="0"/>
          <p:nvPr/>
        </p:nvPicPr>
        <p:blipFill>
          <a:blip r:embed="rId3">
            <a:alphaModFix/>
          </a:blip>
          <a:stretch>
            <a:fillRect/>
          </a:stretch>
        </p:blipFill>
        <p:spPr>
          <a:xfrm>
            <a:off x="2499570" y="945749"/>
            <a:ext cx="6234476" cy="3619024"/>
          </a:xfrm>
          <a:prstGeom prst="rect">
            <a:avLst/>
          </a:prstGeom>
          <a:noFill/>
          <a:ln>
            <a:noFill/>
          </a:ln>
        </p:spPr>
      </p:pic>
      <p:sp>
        <p:nvSpPr>
          <p:cNvPr id="3540" name="Google Shape;3540;p199"/>
          <p:cNvSpPr txBox="1"/>
          <p:nvPr/>
        </p:nvSpPr>
        <p:spPr>
          <a:xfrm>
            <a:off x="3807300" y="430575"/>
            <a:ext cx="416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Antimanic effect of</a:t>
            </a:r>
            <a:r>
              <a:rPr lang="en" b="1">
                <a:solidFill>
                  <a:schemeClr val="dk1"/>
                </a:solidFill>
              </a:rPr>
              <a:t> Tamoxifen </a:t>
            </a:r>
            <a:r>
              <a:rPr lang="en">
                <a:solidFill>
                  <a:schemeClr val="dk1"/>
                </a:solidFill>
              </a:rPr>
              <a:t>(N=73)</a:t>
            </a:r>
            <a:endParaRPr>
              <a:solidFill>
                <a:schemeClr val="dk1"/>
              </a:solidFill>
            </a:endParaRPr>
          </a:p>
        </p:txBody>
      </p:sp>
      <p:sp>
        <p:nvSpPr>
          <p:cNvPr id="3541" name="Google Shape;3541;p199"/>
          <p:cNvSpPr/>
          <p:nvPr/>
        </p:nvSpPr>
        <p:spPr>
          <a:xfrm>
            <a:off x="0" y="4688375"/>
            <a:ext cx="9144000" cy="455100"/>
          </a:xfrm>
          <a:prstGeom prst="rect">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99"/>
          <p:cNvSpPr txBox="1"/>
          <p:nvPr/>
        </p:nvSpPr>
        <p:spPr>
          <a:xfrm>
            <a:off x="740300" y="4556314"/>
            <a:ext cx="7587600" cy="5295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SzPts val="1100"/>
              <a:buNone/>
            </a:pPr>
            <a:endParaRPr sz="800">
              <a:solidFill>
                <a:schemeClr val="lt1"/>
              </a:solidFill>
            </a:endParaRPr>
          </a:p>
          <a:p>
            <a:pPr marL="0" marR="0" lvl="0" indent="0" algn="just" rtl="0">
              <a:lnSpc>
                <a:spcPct val="105000"/>
              </a:lnSpc>
              <a:spcBef>
                <a:spcPts val="0"/>
              </a:spcBef>
              <a:spcAft>
                <a:spcPts val="0"/>
              </a:spcAft>
              <a:buNone/>
            </a:pPr>
            <a:r>
              <a:rPr lang="en" sz="800">
                <a:solidFill>
                  <a:schemeClr val="lt1"/>
                </a:solidFill>
              </a:rPr>
              <a:t>Yildiz A, et al. Efficacy of antimanic treatments: meta-analysis of randomized, controlled trials. Neuropsychopharmacology. 2011;36(2):375-389.</a:t>
            </a:r>
            <a:r>
              <a:rPr lang="en" sz="800" b="0" i="0" u="none" strike="noStrike" cap="none">
                <a:solidFill>
                  <a:schemeClr val="lt1"/>
                </a:solidFill>
                <a:latin typeface="Arial"/>
                <a:ea typeface="Arial"/>
                <a:cs typeface="Arial"/>
                <a:sym typeface="Arial"/>
              </a:rPr>
              <a:t> </a:t>
            </a:r>
            <a:endParaRPr sz="8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800">
                <a:solidFill>
                  <a:schemeClr val="lt1"/>
                </a:solidFill>
              </a:rPr>
              <a:t>Graphing tool at https://rpsychologist.com/cohend/</a:t>
            </a:r>
            <a:endParaRPr sz="800">
              <a:solidFill>
                <a:schemeClr val="lt1"/>
              </a:solidFill>
            </a:endParaRPr>
          </a:p>
        </p:txBody>
      </p:sp>
      <p:grpSp>
        <p:nvGrpSpPr>
          <p:cNvPr id="3543" name="Google Shape;3543;p199"/>
          <p:cNvGrpSpPr/>
          <p:nvPr/>
        </p:nvGrpSpPr>
        <p:grpSpPr>
          <a:xfrm>
            <a:off x="202255" y="655777"/>
            <a:ext cx="2723572" cy="1505017"/>
            <a:chOff x="-641925" y="1089675"/>
            <a:chExt cx="3076788" cy="1700200"/>
          </a:xfrm>
        </p:grpSpPr>
        <p:pic>
          <p:nvPicPr>
            <p:cNvPr id="3544" name="Google Shape;3544;p199"/>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3545" name="Google Shape;3545;p199"/>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3546" name="Google Shape;3546;p199"/>
            <p:cNvPicPr preferRelativeResize="0"/>
            <p:nvPr/>
          </p:nvPicPr>
          <p:blipFill rotWithShape="1">
            <a:blip r:embed="rId4">
              <a:alphaModFix/>
            </a:blip>
            <a:srcRect l="61575"/>
            <a:stretch/>
          </p:blipFill>
          <p:spPr>
            <a:xfrm>
              <a:off x="1052513" y="1089687"/>
              <a:ext cx="1382350" cy="1700175"/>
            </a:xfrm>
            <a:prstGeom prst="rect">
              <a:avLst/>
            </a:prstGeom>
            <a:noFill/>
            <a:ln>
              <a:noFill/>
            </a:ln>
          </p:spPr>
        </p:pic>
      </p:grpSp>
      <p:pic>
        <p:nvPicPr>
          <p:cNvPr id="3547" name="Google Shape;3547;p199"/>
          <p:cNvPicPr preferRelativeResize="0"/>
          <p:nvPr/>
        </p:nvPicPr>
        <p:blipFill>
          <a:blip r:embed="rId5">
            <a:alphaModFix/>
          </a:blip>
          <a:stretch>
            <a:fillRect/>
          </a:stretch>
        </p:blipFill>
        <p:spPr>
          <a:xfrm>
            <a:off x="2536325" y="3583100"/>
            <a:ext cx="4629900" cy="1005275"/>
          </a:xfrm>
          <a:prstGeom prst="rect">
            <a:avLst/>
          </a:prstGeom>
          <a:noFill/>
          <a:ln>
            <a:noFill/>
          </a:ln>
        </p:spPr>
      </p:pic>
      <p:sp>
        <p:nvSpPr>
          <p:cNvPr id="3548" name="Google Shape;3548;p199"/>
          <p:cNvSpPr txBox="1"/>
          <p:nvPr/>
        </p:nvSpPr>
        <p:spPr>
          <a:xfrm>
            <a:off x="346725" y="2191341"/>
            <a:ext cx="4925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Way beyond large  2.32</a:t>
            </a:r>
            <a:endParaRPr sz="1000">
              <a:solidFill>
                <a:schemeClr val="dk1"/>
              </a:solidFill>
            </a:endParaRPr>
          </a:p>
        </p:txBody>
      </p:sp>
      <p:sp>
        <p:nvSpPr>
          <p:cNvPr id="3549" name="Google Shape;3549;p199"/>
          <p:cNvSpPr txBox="1"/>
          <p:nvPr/>
        </p:nvSpPr>
        <p:spPr>
          <a:xfrm>
            <a:off x="346725" y="1888761"/>
            <a:ext cx="4925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Beyond large</a:t>
            </a:r>
            <a:endParaRPr sz="1000">
              <a:solidFill>
                <a:schemeClr val="dk1"/>
              </a:solidFill>
            </a:endParaRPr>
          </a:p>
        </p:txBody>
      </p:sp>
      <p:sp>
        <p:nvSpPr>
          <p:cNvPr id="3550" name="Google Shape;3550;p199"/>
          <p:cNvSpPr/>
          <p:nvPr/>
        </p:nvSpPr>
        <p:spPr>
          <a:xfrm>
            <a:off x="376878" y="2201062"/>
            <a:ext cx="1620000" cy="3387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99"/>
          <p:cNvSpPr/>
          <p:nvPr/>
        </p:nvSpPr>
        <p:spPr>
          <a:xfrm>
            <a:off x="7412500" y="3583100"/>
            <a:ext cx="1336500" cy="9630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2" name="Google Shape;3552;p199"/>
          <p:cNvGrpSpPr/>
          <p:nvPr/>
        </p:nvGrpSpPr>
        <p:grpSpPr>
          <a:xfrm>
            <a:off x="4707475" y="3775388"/>
            <a:ext cx="2872800" cy="692700"/>
            <a:chOff x="4707475" y="3775388"/>
            <a:chExt cx="2872800" cy="692700"/>
          </a:xfrm>
        </p:grpSpPr>
        <p:sp>
          <p:nvSpPr>
            <p:cNvPr id="3553" name="Google Shape;3553;p199"/>
            <p:cNvSpPr txBox="1"/>
            <p:nvPr/>
          </p:nvSpPr>
          <p:spPr>
            <a:xfrm>
              <a:off x="4707475" y="3775388"/>
              <a:ext cx="2872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FF00FF"/>
                  </a:solidFill>
                </a:rPr>
                <a:t># patients to have 1 response </a:t>
              </a:r>
              <a:endParaRPr sz="1100">
                <a:solidFill>
                  <a:srgbClr val="FF00FF"/>
                </a:solidFill>
              </a:endParaRPr>
            </a:p>
            <a:p>
              <a:pPr marL="0" lvl="0" indent="0" algn="l" rtl="0">
                <a:spcBef>
                  <a:spcPts val="0"/>
                </a:spcBef>
                <a:spcAft>
                  <a:spcPts val="0"/>
                </a:spcAft>
                <a:buNone/>
              </a:pPr>
              <a:r>
                <a:rPr lang="en" sz="1100">
                  <a:solidFill>
                    <a:srgbClr val="FF00FF"/>
                  </a:solidFill>
                </a:rPr>
                <a:t>that is not a placebo response</a:t>
              </a:r>
              <a:endParaRPr sz="1100">
                <a:solidFill>
                  <a:srgbClr val="FF00FF"/>
                </a:solidFill>
              </a:endParaRPr>
            </a:p>
            <a:p>
              <a:pPr marL="0" lvl="0" indent="0" algn="l" rtl="0">
                <a:spcBef>
                  <a:spcPts val="0"/>
                </a:spcBef>
                <a:spcAft>
                  <a:spcPts val="0"/>
                </a:spcAft>
                <a:buNone/>
              </a:pPr>
              <a:r>
                <a:rPr lang="en" sz="1100">
                  <a:solidFill>
                    <a:srgbClr val="FF00FF"/>
                  </a:solidFill>
                </a:rPr>
                <a:t>(for effect size of 2.00)</a:t>
              </a:r>
              <a:endParaRPr sz="1100">
                <a:solidFill>
                  <a:srgbClr val="FF00FF"/>
                </a:solidFill>
              </a:endParaRPr>
            </a:p>
          </p:txBody>
        </p:sp>
        <p:cxnSp>
          <p:nvCxnSpPr>
            <p:cNvPr id="3554" name="Google Shape;3554;p199"/>
            <p:cNvCxnSpPr/>
            <p:nvPr/>
          </p:nvCxnSpPr>
          <p:spPr>
            <a:xfrm>
              <a:off x="6819475" y="3979225"/>
              <a:ext cx="760800" cy="0"/>
            </a:xfrm>
            <a:prstGeom prst="straightConnector1">
              <a:avLst/>
            </a:prstGeom>
            <a:noFill/>
            <a:ln w="19050" cap="flat" cmpd="sng">
              <a:solidFill>
                <a:srgbClr val="FF00FF"/>
              </a:solidFill>
              <a:prstDash val="solid"/>
              <a:round/>
              <a:headEnd type="none" w="med" len="med"/>
              <a:tailEnd type="triangle" w="med" len="med"/>
            </a:ln>
          </p:spPr>
        </p:cxnSp>
      </p:grpSp>
      <p:grpSp>
        <p:nvGrpSpPr>
          <p:cNvPr id="3555" name="Google Shape;3555;p199"/>
          <p:cNvGrpSpPr/>
          <p:nvPr/>
        </p:nvGrpSpPr>
        <p:grpSpPr>
          <a:xfrm>
            <a:off x="555600" y="2616849"/>
            <a:ext cx="2016875" cy="1994450"/>
            <a:chOff x="357675" y="2616836"/>
            <a:chExt cx="2016875" cy="1994450"/>
          </a:xfrm>
        </p:grpSpPr>
        <p:pic>
          <p:nvPicPr>
            <p:cNvPr id="3556" name="Google Shape;3556;p199"/>
            <p:cNvPicPr preferRelativeResize="0"/>
            <p:nvPr/>
          </p:nvPicPr>
          <p:blipFill>
            <a:blip r:embed="rId6">
              <a:alphaModFix/>
            </a:blip>
            <a:stretch>
              <a:fillRect/>
            </a:stretch>
          </p:blipFill>
          <p:spPr>
            <a:xfrm>
              <a:off x="357675" y="2616836"/>
              <a:ext cx="1658400" cy="1994450"/>
            </a:xfrm>
            <a:prstGeom prst="rect">
              <a:avLst/>
            </a:prstGeom>
            <a:noFill/>
            <a:ln>
              <a:noFill/>
            </a:ln>
          </p:spPr>
        </p:pic>
        <p:sp>
          <p:nvSpPr>
            <p:cNvPr id="3557" name="Google Shape;3557;p199"/>
            <p:cNvSpPr/>
            <p:nvPr/>
          </p:nvSpPr>
          <p:spPr>
            <a:xfrm>
              <a:off x="1263950" y="3561950"/>
              <a:ext cx="1110600" cy="1005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99"/>
            <p:cNvSpPr/>
            <p:nvPr/>
          </p:nvSpPr>
          <p:spPr>
            <a:xfrm>
              <a:off x="1141150" y="3950025"/>
              <a:ext cx="669900" cy="60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Shape 3562"/>
        <p:cNvGrpSpPr/>
        <p:nvPr/>
      </p:nvGrpSpPr>
      <p:grpSpPr>
        <a:xfrm>
          <a:off x="0" y="0"/>
          <a:ext cx="0" cy="0"/>
          <a:chOff x="0" y="0"/>
          <a:chExt cx="0" cy="0"/>
        </a:xfrm>
      </p:grpSpPr>
      <p:pic>
        <p:nvPicPr>
          <p:cNvPr id="3563" name="Google Shape;3563;p200"/>
          <p:cNvPicPr preferRelativeResize="0"/>
          <p:nvPr/>
        </p:nvPicPr>
        <p:blipFill>
          <a:blip r:embed="rId3">
            <a:alphaModFix/>
          </a:blip>
          <a:stretch>
            <a:fillRect/>
          </a:stretch>
        </p:blipFill>
        <p:spPr>
          <a:xfrm>
            <a:off x="2499570" y="945749"/>
            <a:ext cx="6234476" cy="3619024"/>
          </a:xfrm>
          <a:prstGeom prst="rect">
            <a:avLst/>
          </a:prstGeom>
          <a:noFill/>
          <a:ln>
            <a:noFill/>
          </a:ln>
        </p:spPr>
      </p:pic>
      <p:sp>
        <p:nvSpPr>
          <p:cNvPr id="3564" name="Google Shape;3564;p200"/>
          <p:cNvSpPr txBox="1"/>
          <p:nvPr/>
        </p:nvSpPr>
        <p:spPr>
          <a:xfrm>
            <a:off x="3807300" y="430575"/>
            <a:ext cx="416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Antimanic effect of</a:t>
            </a:r>
            <a:r>
              <a:rPr lang="en" b="1">
                <a:solidFill>
                  <a:schemeClr val="dk1"/>
                </a:solidFill>
              </a:rPr>
              <a:t> Tamoxifen </a:t>
            </a:r>
            <a:r>
              <a:rPr lang="en">
                <a:solidFill>
                  <a:schemeClr val="dk1"/>
                </a:solidFill>
              </a:rPr>
              <a:t>(N=73)</a:t>
            </a:r>
            <a:endParaRPr>
              <a:solidFill>
                <a:schemeClr val="dk1"/>
              </a:solidFill>
            </a:endParaRPr>
          </a:p>
        </p:txBody>
      </p:sp>
      <p:sp>
        <p:nvSpPr>
          <p:cNvPr id="3565" name="Google Shape;3565;p200"/>
          <p:cNvSpPr/>
          <p:nvPr/>
        </p:nvSpPr>
        <p:spPr>
          <a:xfrm>
            <a:off x="0" y="4688375"/>
            <a:ext cx="9144000" cy="455100"/>
          </a:xfrm>
          <a:prstGeom prst="rect">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200"/>
          <p:cNvSpPr txBox="1"/>
          <p:nvPr/>
        </p:nvSpPr>
        <p:spPr>
          <a:xfrm>
            <a:off x="740300" y="4556314"/>
            <a:ext cx="7587600" cy="5295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SzPts val="1100"/>
              <a:buNone/>
            </a:pPr>
            <a:endParaRPr sz="800">
              <a:solidFill>
                <a:schemeClr val="lt1"/>
              </a:solidFill>
            </a:endParaRPr>
          </a:p>
          <a:p>
            <a:pPr marL="0" marR="0" lvl="0" indent="0" algn="just" rtl="0">
              <a:lnSpc>
                <a:spcPct val="105000"/>
              </a:lnSpc>
              <a:spcBef>
                <a:spcPts val="0"/>
              </a:spcBef>
              <a:spcAft>
                <a:spcPts val="0"/>
              </a:spcAft>
              <a:buNone/>
            </a:pPr>
            <a:r>
              <a:rPr lang="en" sz="800">
                <a:solidFill>
                  <a:schemeClr val="lt1"/>
                </a:solidFill>
              </a:rPr>
              <a:t>Yildiz A, et al. Efficacy of antimanic treatments: meta-analysis of randomized, controlled trials. Neuropsychopharmacology. 2011;36(2):375-389.</a:t>
            </a:r>
            <a:r>
              <a:rPr lang="en" sz="800" b="0" i="0" u="none" strike="noStrike" cap="none">
                <a:solidFill>
                  <a:schemeClr val="lt1"/>
                </a:solidFill>
                <a:latin typeface="Arial"/>
                <a:ea typeface="Arial"/>
                <a:cs typeface="Arial"/>
                <a:sym typeface="Arial"/>
              </a:rPr>
              <a:t> </a:t>
            </a:r>
            <a:endParaRPr sz="8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None/>
            </a:pPr>
            <a:r>
              <a:rPr lang="en" sz="800">
                <a:solidFill>
                  <a:schemeClr val="lt1"/>
                </a:solidFill>
              </a:rPr>
              <a:t>Graphing tool at https://rpsychologist.com/cohend/</a:t>
            </a:r>
            <a:endParaRPr sz="800">
              <a:solidFill>
                <a:schemeClr val="lt1"/>
              </a:solidFill>
            </a:endParaRPr>
          </a:p>
        </p:txBody>
      </p:sp>
      <p:grpSp>
        <p:nvGrpSpPr>
          <p:cNvPr id="3567" name="Google Shape;3567;p200"/>
          <p:cNvGrpSpPr/>
          <p:nvPr/>
        </p:nvGrpSpPr>
        <p:grpSpPr>
          <a:xfrm>
            <a:off x="202255" y="655777"/>
            <a:ext cx="2723572" cy="1505017"/>
            <a:chOff x="-641925" y="1089675"/>
            <a:chExt cx="3076788" cy="1700200"/>
          </a:xfrm>
        </p:grpSpPr>
        <p:pic>
          <p:nvPicPr>
            <p:cNvPr id="3568" name="Google Shape;3568;p200"/>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3569" name="Google Shape;3569;p200"/>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3570" name="Google Shape;3570;p200"/>
            <p:cNvPicPr preferRelativeResize="0"/>
            <p:nvPr/>
          </p:nvPicPr>
          <p:blipFill rotWithShape="1">
            <a:blip r:embed="rId4">
              <a:alphaModFix/>
            </a:blip>
            <a:srcRect l="61575"/>
            <a:stretch/>
          </p:blipFill>
          <p:spPr>
            <a:xfrm>
              <a:off x="1052513" y="1089687"/>
              <a:ext cx="1382350" cy="1700175"/>
            </a:xfrm>
            <a:prstGeom prst="rect">
              <a:avLst/>
            </a:prstGeom>
            <a:noFill/>
            <a:ln>
              <a:noFill/>
            </a:ln>
          </p:spPr>
        </p:pic>
      </p:grpSp>
      <p:pic>
        <p:nvPicPr>
          <p:cNvPr id="3571" name="Google Shape;3571;p200"/>
          <p:cNvPicPr preferRelativeResize="0"/>
          <p:nvPr/>
        </p:nvPicPr>
        <p:blipFill>
          <a:blip r:embed="rId5">
            <a:alphaModFix/>
          </a:blip>
          <a:stretch>
            <a:fillRect/>
          </a:stretch>
        </p:blipFill>
        <p:spPr>
          <a:xfrm>
            <a:off x="2536325" y="3583100"/>
            <a:ext cx="4629900" cy="1005275"/>
          </a:xfrm>
          <a:prstGeom prst="rect">
            <a:avLst/>
          </a:prstGeom>
          <a:noFill/>
          <a:ln>
            <a:noFill/>
          </a:ln>
        </p:spPr>
      </p:pic>
      <p:sp>
        <p:nvSpPr>
          <p:cNvPr id="3572" name="Google Shape;3572;p200"/>
          <p:cNvSpPr txBox="1"/>
          <p:nvPr/>
        </p:nvSpPr>
        <p:spPr>
          <a:xfrm>
            <a:off x="346725" y="2191341"/>
            <a:ext cx="4925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Way beyond large  2.32</a:t>
            </a:r>
            <a:endParaRPr sz="1000">
              <a:solidFill>
                <a:schemeClr val="dk1"/>
              </a:solidFill>
            </a:endParaRPr>
          </a:p>
        </p:txBody>
      </p:sp>
      <p:sp>
        <p:nvSpPr>
          <p:cNvPr id="3573" name="Google Shape;3573;p200"/>
          <p:cNvSpPr txBox="1"/>
          <p:nvPr/>
        </p:nvSpPr>
        <p:spPr>
          <a:xfrm>
            <a:off x="346725" y="1888761"/>
            <a:ext cx="4925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Beyond large</a:t>
            </a:r>
            <a:endParaRPr sz="1000">
              <a:solidFill>
                <a:schemeClr val="dk1"/>
              </a:solidFill>
            </a:endParaRPr>
          </a:p>
        </p:txBody>
      </p:sp>
      <p:sp>
        <p:nvSpPr>
          <p:cNvPr id="3574" name="Google Shape;3574;p200"/>
          <p:cNvSpPr/>
          <p:nvPr/>
        </p:nvSpPr>
        <p:spPr>
          <a:xfrm>
            <a:off x="376878" y="2201062"/>
            <a:ext cx="1620000" cy="3387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200"/>
          <p:cNvSpPr/>
          <p:nvPr/>
        </p:nvSpPr>
        <p:spPr>
          <a:xfrm>
            <a:off x="7412500" y="3583100"/>
            <a:ext cx="1336500" cy="9630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6" name="Google Shape;3576;p200"/>
          <p:cNvGrpSpPr/>
          <p:nvPr/>
        </p:nvGrpSpPr>
        <p:grpSpPr>
          <a:xfrm>
            <a:off x="4707475" y="3775388"/>
            <a:ext cx="2872800" cy="692700"/>
            <a:chOff x="4707475" y="3775388"/>
            <a:chExt cx="2872800" cy="692700"/>
          </a:xfrm>
        </p:grpSpPr>
        <p:sp>
          <p:nvSpPr>
            <p:cNvPr id="3577" name="Google Shape;3577;p200"/>
            <p:cNvSpPr txBox="1"/>
            <p:nvPr/>
          </p:nvSpPr>
          <p:spPr>
            <a:xfrm>
              <a:off x="4707475" y="3775388"/>
              <a:ext cx="2872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FF00FF"/>
                  </a:solidFill>
                </a:rPr>
                <a:t># patients to have 1 response </a:t>
              </a:r>
              <a:endParaRPr sz="1100">
                <a:solidFill>
                  <a:srgbClr val="FF00FF"/>
                </a:solidFill>
              </a:endParaRPr>
            </a:p>
            <a:p>
              <a:pPr marL="0" lvl="0" indent="0" algn="l" rtl="0">
                <a:spcBef>
                  <a:spcPts val="0"/>
                </a:spcBef>
                <a:spcAft>
                  <a:spcPts val="0"/>
                </a:spcAft>
                <a:buNone/>
              </a:pPr>
              <a:r>
                <a:rPr lang="en" sz="1100">
                  <a:solidFill>
                    <a:srgbClr val="FF00FF"/>
                  </a:solidFill>
                </a:rPr>
                <a:t>that is not a placebo response</a:t>
              </a:r>
              <a:endParaRPr sz="1100">
                <a:solidFill>
                  <a:srgbClr val="FF00FF"/>
                </a:solidFill>
              </a:endParaRPr>
            </a:p>
            <a:p>
              <a:pPr marL="0" lvl="0" indent="0" algn="l" rtl="0">
                <a:spcBef>
                  <a:spcPts val="0"/>
                </a:spcBef>
                <a:spcAft>
                  <a:spcPts val="0"/>
                </a:spcAft>
                <a:buNone/>
              </a:pPr>
              <a:r>
                <a:rPr lang="en" sz="1100">
                  <a:solidFill>
                    <a:srgbClr val="FF00FF"/>
                  </a:solidFill>
                </a:rPr>
                <a:t>(for effect size of 2.00)</a:t>
              </a:r>
              <a:endParaRPr sz="1100">
                <a:solidFill>
                  <a:srgbClr val="FF00FF"/>
                </a:solidFill>
              </a:endParaRPr>
            </a:p>
          </p:txBody>
        </p:sp>
        <p:cxnSp>
          <p:nvCxnSpPr>
            <p:cNvPr id="3578" name="Google Shape;3578;p200"/>
            <p:cNvCxnSpPr/>
            <p:nvPr/>
          </p:nvCxnSpPr>
          <p:spPr>
            <a:xfrm>
              <a:off x="6819475" y="3979225"/>
              <a:ext cx="760800" cy="0"/>
            </a:xfrm>
            <a:prstGeom prst="straightConnector1">
              <a:avLst/>
            </a:prstGeom>
            <a:noFill/>
            <a:ln w="19050" cap="flat" cmpd="sng">
              <a:solidFill>
                <a:srgbClr val="FF00FF"/>
              </a:solidFill>
              <a:prstDash val="solid"/>
              <a:round/>
              <a:headEnd type="none" w="med" len="med"/>
              <a:tailEnd type="triangle" w="med" len="med"/>
            </a:ln>
          </p:spPr>
        </p:cxnSp>
      </p:grpSp>
      <p:sp>
        <p:nvSpPr>
          <p:cNvPr id="3579" name="Google Shape;3579;p200"/>
          <p:cNvSpPr/>
          <p:nvPr/>
        </p:nvSpPr>
        <p:spPr>
          <a:xfrm>
            <a:off x="7577075" y="250425"/>
            <a:ext cx="1423800" cy="455100"/>
          </a:xfrm>
          <a:prstGeom prst="wedgeRectCallout">
            <a:avLst>
              <a:gd name="adj1" fmla="val -125379"/>
              <a:gd name="adj2" fmla="val 11822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Graphing tool would not accommodate 2.32</a:t>
            </a:r>
            <a:endParaRPr sz="900"/>
          </a:p>
        </p:txBody>
      </p:sp>
      <p:grpSp>
        <p:nvGrpSpPr>
          <p:cNvPr id="3580" name="Google Shape;3580;p200"/>
          <p:cNvGrpSpPr/>
          <p:nvPr/>
        </p:nvGrpSpPr>
        <p:grpSpPr>
          <a:xfrm>
            <a:off x="555600" y="2616849"/>
            <a:ext cx="2016875" cy="1994450"/>
            <a:chOff x="357675" y="2616836"/>
            <a:chExt cx="2016875" cy="1994450"/>
          </a:xfrm>
        </p:grpSpPr>
        <p:pic>
          <p:nvPicPr>
            <p:cNvPr id="3581" name="Google Shape;3581;p200"/>
            <p:cNvPicPr preferRelativeResize="0"/>
            <p:nvPr/>
          </p:nvPicPr>
          <p:blipFill>
            <a:blip r:embed="rId6">
              <a:alphaModFix/>
            </a:blip>
            <a:stretch>
              <a:fillRect/>
            </a:stretch>
          </p:blipFill>
          <p:spPr>
            <a:xfrm>
              <a:off x="357675" y="2616836"/>
              <a:ext cx="1658400" cy="1994450"/>
            </a:xfrm>
            <a:prstGeom prst="rect">
              <a:avLst/>
            </a:prstGeom>
            <a:noFill/>
            <a:ln>
              <a:noFill/>
            </a:ln>
          </p:spPr>
        </p:pic>
        <p:sp>
          <p:nvSpPr>
            <p:cNvPr id="3582" name="Google Shape;3582;p200"/>
            <p:cNvSpPr/>
            <p:nvPr/>
          </p:nvSpPr>
          <p:spPr>
            <a:xfrm>
              <a:off x="1263950" y="3561950"/>
              <a:ext cx="1110600" cy="1005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200"/>
            <p:cNvSpPr/>
            <p:nvPr/>
          </p:nvSpPr>
          <p:spPr>
            <a:xfrm>
              <a:off x="1141150" y="3950025"/>
              <a:ext cx="669900" cy="60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Shape 3587"/>
        <p:cNvGrpSpPr/>
        <p:nvPr/>
      </p:nvGrpSpPr>
      <p:grpSpPr>
        <a:xfrm>
          <a:off x="0" y="0"/>
          <a:ext cx="0" cy="0"/>
          <a:chOff x="0" y="0"/>
          <a:chExt cx="0" cy="0"/>
        </a:xfrm>
      </p:grpSpPr>
      <p:grpSp>
        <p:nvGrpSpPr>
          <p:cNvPr id="3588" name="Google Shape;3588;p201"/>
          <p:cNvGrpSpPr/>
          <p:nvPr/>
        </p:nvGrpSpPr>
        <p:grpSpPr>
          <a:xfrm>
            <a:off x="0" y="0"/>
            <a:ext cx="9144000" cy="817194"/>
            <a:chOff x="0" y="0"/>
            <a:chExt cx="9144000" cy="817194"/>
          </a:xfrm>
        </p:grpSpPr>
        <p:sp>
          <p:nvSpPr>
            <p:cNvPr id="3589" name="Google Shape;3589;p201"/>
            <p:cNvSpPr/>
            <p:nvPr/>
          </p:nvSpPr>
          <p:spPr>
            <a:xfrm>
              <a:off x="0" y="0"/>
              <a:ext cx="9144000" cy="758700"/>
            </a:xfrm>
            <a:prstGeom prst="rect">
              <a:avLst/>
            </a:prstGeom>
            <a:solidFill>
              <a:srgbClr val="FF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900"/>
                </a:solidFill>
              </a:endParaRPr>
            </a:p>
          </p:txBody>
        </p:sp>
        <p:sp>
          <p:nvSpPr>
            <p:cNvPr id="3590" name="Google Shape;3590;p201"/>
            <p:cNvSpPr txBox="1"/>
            <p:nvPr/>
          </p:nvSpPr>
          <p:spPr>
            <a:xfrm>
              <a:off x="462292" y="123594"/>
              <a:ext cx="3501300" cy="6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b="1" i="0" u="none" strike="noStrike" cap="none">
                  <a:solidFill>
                    <a:schemeClr val="lt1"/>
                  </a:solidFill>
                </a:rPr>
                <a:t>Tamoxifen (NOLVADEX)</a:t>
              </a:r>
              <a:endParaRPr sz="2200" b="1">
                <a:solidFill>
                  <a:schemeClr val="lt1"/>
                </a:solidFill>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chemeClr val="lt1"/>
                  </a:solidFill>
                </a:rPr>
                <a:t>    </a:t>
              </a:r>
              <a:endParaRPr sz="1400" b="1" i="0" u="none" strike="noStrike" cap="none">
                <a:solidFill>
                  <a:schemeClr val="lt1"/>
                </a:solidFill>
              </a:endParaRPr>
            </a:p>
          </p:txBody>
        </p:sp>
      </p:grpSp>
      <p:sp>
        <p:nvSpPr>
          <p:cNvPr id="3591" name="Google Shape;3591;p201"/>
          <p:cNvSpPr txBox="1"/>
          <p:nvPr/>
        </p:nvSpPr>
        <p:spPr>
          <a:xfrm>
            <a:off x="528050" y="1202900"/>
            <a:ext cx="5141400" cy="91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500">
                <a:solidFill>
                  <a:srgbClr val="FF00FF"/>
                </a:solidFill>
              </a:rPr>
              <a:t>The only direct protein kinase C (PKC) inhibitor</a:t>
            </a:r>
            <a:endParaRPr sz="1500">
              <a:solidFill>
                <a:srgbClr val="FF00FF"/>
              </a:solidFill>
            </a:endParaRPr>
          </a:p>
          <a:p>
            <a:pPr marL="0" marR="0" lvl="0" indent="0" algn="l" rtl="0">
              <a:lnSpc>
                <a:spcPct val="100000"/>
              </a:lnSpc>
              <a:spcBef>
                <a:spcPts val="0"/>
              </a:spcBef>
              <a:spcAft>
                <a:spcPts val="0"/>
              </a:spcAft>
              <a:buNone/>
            </a:pPr>
            <a:endParaRPr sz="1500">
              <a:solidFill>
                <a:srgbClr val="FF00FF"/>
              </a:solidFill>
            </a:endParaRPr>
          </a:p>
          <a:p>
            <a:pPr marL="0" marR="0" lvl="0" indent="0" algn="l" rtl="0">
              <a:lnSpc>
                <a:spcPct val="100000"/>
              </a:lnSpc>
              <a:spcBef>
                <a:spcPts val="0"/>
              </a:spcBef>
              <a:spcAft>
                <a:spcPts val="0"/>
              </a:spcAft>
              <a:buNone/>
            </a:pPr>
            <a:r>
              <a:rPr lang="en" sz="1500">
                <a:solidFill>
                  <a:srgbClr val="FF00FF"/>
                </a:solidFill>
              </a:rPr>
              <a:t>Off-label mania treatment with </a:t>
            </a:r>
            <a:r>
              <a:rPr lang="en" sz="1500" u="sng">
                <a:solidFill>
                  <a:srgbClr val="FF00FF"/>
                </a:solidFill>
              </a:rPr>
              <a:t>beyond large effect size</a:t>
            </a:r>
            <a:r>
              <a:rPr lang="en" sz="1500">
                <a:solidFill>
                  <a:srgbClr val="FF00FF"/>
                </a:solidFill>
              </a:rPr>
              <a:t> (although small studies)</a:t>
            </a:r>
            <a:endParaRPr sz="1500">
              <a:solidFill>
                <a:srgbClr val="FF00FF"/>
              </a:solidFill>
            </a:endParaRPr>
          </a:p>
          <a:p>
            <a:pPr marL="0" marR="0" lvl="0" indent="0" algn="l" rtl="0">
              <a:lnSpc>
                <a:spcPct val="100000"/>
              </a:lnSpc>
              <a:spcBef>
                <a:spcPts val="0"/>
              </a:spcBef>
              <a:spcAft>
                <a:spcPts val="0"/>
              </a:spcAft>
              <a:buClr>
                <a:srgbClr val="000000"/>
              </a:buClr>
              <a:buSzPts val="1100"/>
              <a:buFont typeface="Arial"/>
              <a:buNone/>
            </a:pPr>
            <a:endParaRPr b="0" i="0" u="none" strike="noStrike" cap="none">
              <a:solidFill>
                <a:srgbClr val="FF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b="0" i="0" u="none" strike="noStrike" cap="none">
              <a:solidFill>
                <a:srgbClr val="000000"/>
              </a:solidFill>
              <a:latin typeface="Arial"/>
              <a:ea typeface="Arial"/>
              <a:cs typeface="Arial"/>
              <a:sym typeface="Arial"/>
            </a:endParaRPr>
          </a:p>
        </p:txBody>
      </p:sp>
      <p:pic>
        <p:nvPicPr>
          <p:cNvPr id="3592" name="Google Shape;3592;p201"/>
          <p:cNvPicPr preferRelativeResize="0"/>
          <p:nvPr/>
        </p:nvPicPr>
        <p:blipFill rotWithShape="1">
          <a:blip r:embed="rId3">
            <a:alphaModFix/>
          </a:blip>
          <a:srcRect l="6435" r="34792"/>
          <a:stretch/>
        </p:blipFill>
        <p:spPr>
          <a:xfrm>
            <a:off x="498825" y="2597950"/>
            <a:ext cx="4520475" cy="2422250"/>
          </a:xfrm>
          <a:prstGeom prst="rect">
            <a:avLst/>
          </a:prstGeom>
          <a:noFill/>
          <a:ln>
            <a:noFill/>
          </a:ln>
        </p:spPr>
      </p:pic>
      <p:sp>
        <p:nvSpPr>
          <p:cNvPr id="3593" name="Google Shape;3593;p201"/>
          <p:cNvSpPr/>
          <p:nvPr/>
        </p:nvSpPr>
        <p:spPr>
          <a:xfrm>
            <a:off x="498825" y="3355675"/>
            <a:ext cx="4520400" cy="3840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00FF"/>
              </a:solidFill>
            </a:endParaRPr>
          </a:p>
        </p:txBody>
      </p:sp>
      <p:grpSp>
        <p:nvGrpSpPr>
          <p:cNvPr id="3594" name="Google Shape;3594;p201"/>
          <p:cNvGrpSpPr/>
          <p:nvPr/>
        </p:nvGrpSpPr>
        <p:grpSpPr>
          <a:xfrm>
            <a:off x="6498882" y="1313023"/>
            <a:ext cx="2912166" cy="2879786"/>
            <a:chOff x="357675" y="2616836"/>
            <a:chExt cx="2016875" cy="1994450"/>
          </a:xfrm>
        </p:grpSpPr>
        <p:pic>
          <p:nvPicPr>
            <p:cNvPr id="3595" name="Google Shape;3595;p201"/>
            <p:cNvPicPr preferRelativeResize="0"/>
            <p:nvPr/>
          </p:nvPicPr>
          <p:blipFill>
            <a:blip r:embed="rId4">
              <a:alphaModFix/>
            </a:blip>
            <a:stretch>
              <a:fillRect/>
            </a:stretch>
          </p:blipFill>
          <p:spPr>
            <a:xfrm>
              <a:off x="357675" y="2616836"/>
              <a:ext cx="1658400" cy="1994450"/>
            </a:xfrm>
            <a:prstGeom prst="rect">
              <a:avLst/>
            </a:prstGeom>
            <a:noFill/>
            <a:ln>
              <a:noFill/>
            </a:ln>
          </p:spPr>
        </p:pic>
        <p:sp>
          <p:nvSpPr>
            <p:cNvPr id="3596" name="Google Shape;3596;p201"/>
            <p:cNvSpPr/>
            <p:nvPr/>
          </p:nvSpPr>
          <p:spPr>
            <a:xfrm>
              <a:off x="1263950" y="3561950"/>
              <a:ext cx="1110600" cy="1005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201"/>
            <p:cNvSpPr/>
            <p:nvPr/>
          </p:nvSpPr>
          <p:spPr>
            <a:xfrm>
              <a:off x="1141150" y="3950025"/>
              <a:ext cx="669900" cy="60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8" name="Google Shape;3598;p201"/>
          <p:cNvSpPr txBox="1"/>
          <p:nvPr/>
        </p:nvSpPr>
        <p:spPr>
          <a:xfrm>
            <a:off x="6498875" y="4049450"/>
            <a:ext cx="2322300" cy="91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300">
                <a:solidFill>
                  <a:srgbClr val="FF00FF"/>
                </a:solidFill>
              </a:rPr>
              <a:t>“tame ox defends” </a:t>
            </a:r>
            <a:endParaRPr sz="1300">
              <a:solidFill>
                <a:srgbClr val="FF00FF"/>
              </a:solidFill>
            </a:endParaRPr>
          </a:p>
          <a:p>
            <a:pPr marL="0" marR="0" lvl="0" indent="0" algn="l" rtl="0">
              <a:lnSpc>
                <a:spcPct val="100000"/>
              </a:lnSpc>
              <a:spcBef>
                <a:spcPts val="0"/>
              </a:spcBef>
              <a:spcAft>
                <a:spcPts val="0"/>
              </a:spcAft>
              <a:buClr>
                <a:srgbClr val="000000"/>
              </a:buClr>
              <a:buSzPts val="1100"/>
              <a:buFont typeface="Arial"/>
              <a:buNone/>
            </a:pPr>
            <a:r>
              <a:rPr lang="en" sz="1300">
                <a:solidFill>
                  <a:srgbClr val="FF00FF"/>
                </a:solidFill>
              </a:rPr>
              <a:t>(against breast cancer)</a:t>
            </a:r>
            <a:endParaRPr sz="1200" b="0" i="0" u="none" strike="noStrike" cap="none">
              <a:solidFill>
                <a:srgbClr val="FF00FF"/>
              </a:solidFill>
              <a:latin typeface="Arial"/>
              <a:ea typeface="Arial"/>
              <a:cs typeface="Arial"/>
              <a:sym typeface="Arial"/>
            </a:endParaRP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Shape 3602"/>
        <p:cNvGrpSpPr/>
        <p:nvPr/>
      </p:nvGrpSpPr>
      <p:grpSpPr>
        <a:xfrm>
          <a:off x="0" y="0"/>
          <a:ext cx="0" cy="0"/>
          <a:chOff x="0" y="0"/>
          <a:chExt cx="0" cy="0"/>
        </a:xfrm>
      </p:grpSpPr>
      <p:grpSp>
        <p:nvGrpSpPr>
          <p:cNvPr id="3603" name="Google Shape;3603;p202"/>
          <p:cNvGrpSpPr/>
          <p:nvPr/>
        </p:nvGrpSpPr>
        <p:grpSpPr>
          <a:xfrm>
            <a:off x="0" y="0"/>
            <a:ext cx="9144000" cy="817194"/>
            <a:chOff x="0" y="0"/>
            <a:chExt cx="9144000" cy="817194"/>
          </a:xfrm>
        </p:grpSpPr>
        <p:sp>
          <p:nvSpPr>
            <p:cNvPr id="3604" name="Google Shape;3604;p202"/>
            <p:cNvSpPr/>
            <p:nvPr/>
          </p:nvSpPr>
          <p:spPr>
            <a:xfrm>
              <a:off x="0" y="0"/>
              <a:ext cx="9144000" cy="758700"/>
            </a:xfrm>
            <a:prstGeom prst="rect">
              <a:avLst/>
            </a:prstGeom>
            <a:solidFill>
              <a:srgbClr val="FF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900"/>
                </a:solidFill>
              </a:endParaRPr>
            </a:p>
          </p:txBody>
        </p:sp>
        <p:sp>
          <p:nvSpPr>
            <p:cNvPr id="3605" name="Google Shape;3605;p202"/>
            <p:cNvSpPr txBox="1"/>
            <p:nvPr/>
          </p:nvSpPr>
          <p:spPr>
            <a:xfrm>
              <a:off x="462292" y="123594"/>
              <a:ext cx="3501300" cy="6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b="1" i="0" u="none" strike="noStrike" cap="none">
                  <a:solidFill>
                    <a:schemeClr val="lt1"/>
                  </a:solidFill>
                </a:rPr>
                <a:t>Tamoxifen (NOLVADEX)</a:t>
              </a:r>
              <a:endParaRPr sz="2200" b="1">
                <a:solidFill>
                  <a:schemeClr val="lt1"/>
                </a:solidFill>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chemeClr val="lt1"/>
                  </a:solidFill>
                </a:rPr>
                <a:t>    </a:t>
              </a:r>
              <a:endParaRPr sz="1400" b="1" i="0" u="none" strike="noStrike" cap="none">
                <a:solidFill>
                  <a:schemeClr val="lt1"/>
                </a:solidFill>
              </a:endParaRPr>
            </a:p>
          </p:txBody>
        </p:sp>
      </p:grpSp>
      <p:sp>
        <p:nvSpPr>
          <p:cNvPr id="3606" name="Google Shape;3606;p202"/>
          <p:cNvSpPr txBox="1"/>
          <p:nvPr/>
        </p:nvSpPr>
        <p:spPr>
          <a:xfrm>
            <a:off x="528050" y="1202900"/>
            <a:ext cx="5141400" cy="91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500">
                <a:solidFill>
                  <a:srgbClr val="FF00FF"/>
                </a:solidFill>
              </a:rPr>
              <a:t>The only direct protein kinase C (PKC) inhibitor</a:t>
            </a:r>
            <a:endParaRPr sz="1500">
              <a:solidFill>
                <a:srgbClr val="FF00FF"/>
              </a:solidFill>
            </a:endParaRPr>
          </a:p>
          <a:p>
            <a:pPr marL="0" marR="0" lvl="0" indent="0" algn="l" rtl="0">
              <a:lnSpc>
                <a:spcPct val="100000"/>
              </a:lnSpc>
              <a:spcBef>
                <a:spcPts val="0"/>
              </a:spcBef>
              <a:spcAft>
                <a:spcPts val="0"/>
              </a:spcAft>
              <a:buNone/>
            </a:pPr>
            <a:endParaRPr sz="1500">
              <a:solidFill>
                <a:srgbClr val="FF00FF"/>
              </a:solidFill>
            </a:endParaRPr>
          </a:p>
          <a:p>
            <a:pPr marL="0" marR="0" lvl="0" indent="0" algn="l" rtl="0">
              <a:lnSpc>
                <a:spcPct val="100000"/>
              </a:lnSpc>
              <a:spcBef>
                <a:spcPts val="0"/>
              </a:spcBef>
              <a:spcAft>
                <a:spcPts val="0"/>
              </a:spcAft>
              <a:buNone/>
            </a:pPr>
            <a:r>
              <a:rPr lang="en" sz="1500">
                <a:solidFill>
                  <a:srgbClr val="FF00FF"/>
                </a:solidFill>
              </a:rPr>
              <a:t>Off-label mania treatment with </a:t>
            </a:r>
            <a:r>
              <a:rPr lang="en" sz="1500" u="sng">
                <a:solidFill>
                  <a:srgbClr val="FF00FF"/>
                </a:solidFill>
              </a:rPr>
              <a:t>beyond large effect size</a:t>
            </a:r>
            <a:r>
              <a:rPr lang="en" sz="1500">
                <a:solidFill>
                  <a:srgbClr val="FF00FF"/>
                </a:solidFill>
              </a:rPr>
              <a:t> (although small studies)</a:t>
            </a:r>
            <a:endParaRPr sz="1500">
              <a:solidFill>
                <a:srgbClr val="FF00FF"/>
              </a:solidFill>
            </a:endParaRPr>
          </a:p>
          <a:p>
            <a:pPr marL="0" marR="0" lvl="0" indent="0" algn="l" rtl="0">
              <a:lnSpc>
                <a:spcPct val="100000"/>
              </a:lnSpc>
              <a:spcBef>
                <a:spcPts val="0"/>
              </a:spcBef>
              <a:spcAft>
                <a:spcPts val="0"/>
              </a:spcAft>
              <a:buClr>
                <a:srgbClr val="000000"/>
              </a:buClr>
              <a:buSzPts val="1100"/>
              <a:buFont typeface="Arial"/>
              <a:buNone/>
            </a:pPr>
            <a:endParaRPr b="0" i="0" u="none" strike="noStrike" cap="none">
              <a:solidFill>
                <a:srgbClr val="FF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b="0" i="0" u="none" strike="noStrike" cap="none">
              <a:solidFill>
                <a:srgbClr val="000000"/>
              </a:solidFill>
              <a:latin typeface="Arial"/>
              <a:ea typeface="Arial"/>
              <a:cs typeface="Arial"/>
              <a:sym typeface="Arial"/>
            </a:endParaRPr>
          </a:p>
        </p:txBody>
      </p:sp>
      <p:pic>
        <p:nvPicPr>
          <p:cNvPr id="3607" name="Google Shape;3607;p202"/>
          <p:cNvPicPr preferRelativeResize="0"/>
          <p:nvPr/>
        </p:nvPicPr>
        <p:blipFill rotWithShape="1">
          <a:blip r:embed="rId3">
            <a:alphaModFix/>
          </a:blip>
          <a:srcRect l="6435" r="34792"/>
          <a:stretch/>
        </p:blipFill>
        <p:spPr>
          <a:xfrm>
            <a:off x="498825" y="2597950"/>
            <a:ext cx="4520475" cy="2422250"/>
          </a:xfrm>
          <a:prstGeom prst="rect">
            <a:avLst/>
          </a:prstGeom>
          <a:noFill/>
          <a:ln>
            <a:noFill/>
          </a:ln>
        </p:spPr>
      </p:pic>
      <p:sp>
        <p:nvSpPr>
          <p:cNvPr id="3608" name="Google Shape;3608;p202"/>
          <p:cNvSpPr/>
          <p:nvPr/>
        </p:nvSpPr>
        <p:spPr>
          <a:xfrm>
            <a:off x="498825" y="3355675"/>
            <a:ext cx="4520400" cy="3840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00FF"/>
              </a:solidFill>
            </a:endParaRPr>
          </a:p>
        </p:txBody>
      </p:sp>
      <p:grpSp>
        <p:nvGrpSpPr>
          <p:cNvPr id="3609" name="Google Shape;3609;p202"/>
          <p:cNvGrpSpPr/>
          <p:nvPr/>
        </p:nvGrpSpPr>
        <p:grpSpPr>
          <a:xfrm>
            <a:off x="6498882" y="1313023"/>
            <a:ext cx="2912166" cy="2879786"/>
            <a:chOff x="357675" y="2616836"/>
            <a:chExt cx="2016875" cy="1994450"/>
          </a:xfrm>
        </p:grpSpPr>
        <p:pic>
          <p:nvPicPr>
            <p:cNvPr id="3610" name="Google Shape;3610;p202"/>
            <p:cNvPicPr preferRelativeResize="0"/>
            <p:nvPr/>
          </p:nvPicPr>
          <p:blipFill>
            <a:blip r:embed="rId4">
              <a:alphaModFix/>
            </a:blip>
            <a:stretch>
              <a:fillRect/>
            </a:stretch>
          </p:blipFill>
          <p:spPr>
            <a:xfrm>
              <a:off x="357675" y="2616836"/>
              <a:ext cx="1658400" cy="1994450"/>
            </a:xfrm>
            <a:prstGeom prst="rect">
              <a:avLst/>
            </a:prstGeom>
            <a:noFill/>
            <a:ln>
              <a:noFill/>
            </a:ln>
          </p:spPr>
        </p:pic>
        <p:sp>
          <p:nvSpPr>
            <p:cNvPr id="3611" name="Google Shape;3611;p202"/>
            <p:cNvSpPr/>
            <p:nvPr/>
          </p:nvSpPr>
          <p:spPr>
            <a:xfrm>
              <a:off x="1263950" y="3561950"/>
              <a:ext cx="1110600" cy="1005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202"/>
            <p:cNvSpPr/>
            <p:nvPr/>
          </p:nvSpPr>
          <p:spPr>
            <a:xfrm>
              <a:off x="1141150" y="3950025"/>
              <a:ext cx="669900" cy="60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3" name="Google Shape;3613;p202"/>
          <p:cNvSpPr txBox="1"/>
          <p:nvPr/>
        </p:nvSpPr>
        <p:spPr>
          <a:xfrm>
            <a:off x="6498875" y="4049450"/>
            <a:ext cx="2322300" cy="91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300">
                <a:solidFill>
                  <a:srgbClr val="FF00FF"/>
                </a:solidFill>
              </a:rPr>
              <a:t>“tame ox defends” </a:t>
            </a:r>
            <a:endParaRPr sz="1300">
              <a:solidFill>
                <a:srgbClr val="FF00FF"/>
              </a:solidFill>
            </a:endParaRPr>
          </a:p>
          <a:p>
            <a:pPr marL="0" marR="0" lvl="0" indent="0" algn="l" rtl="0">
              <a:lnSpc>
                <a:spcPct val="100000"/>
              </a:lnSpc>
              <a:spcBef>
                <a:spcPts val="0"/>
              </a:spcBef>
              <a:spcAft>
                <a:spcPts val="0"/>
              </a:spcAft>
              <a:buClr>
                <a:srgbClr val="000000"/>
              </a:buClr>
              <a:buSzPts val="1100"/>
              <a:buFont typeface="Arial"/>
              <a:buNone/>
            </a:pPr>
            <a:r>
              <a:rPr lang="en" sz="1300">
                <a:solidFill>
                  <a:srgbClr val="FF00FF"/>
                </a:solidFill>
              </a:rPr>
              <a:t>(against breast cancer)</a:t>
            </a:r>
            <a:endParaRPr sz="1200" b="0" i="0" u="none" strike="noStrike" cap="none">
              <a:solidFill>
                <a:srgbClr val="FF00FF"/>
              </a:solidFill>
              <a:latin typeface="Arial"/>
              <a:ea typeface="Arial"/>
              <a:cs typeface="Arial"/>
              <a:sym typeface="Arial"/>
            </a:endParaRPr>
          </a:p>
        </p:txBody>
      </p:sp>
      <p:sp>
        <p:nvSpPr>
          <p:cNvPr id="3614" name="Google Shape;3614;p202"/>
          <p:cNvSpPr/>
          <p:nvPr/>
        </p:nvSpPr>
        <p:spPr>
          <a:xfrm>
            <a:off x="5075075" y="404325"/>
            <a:ext cx="1327800" cy="553200"/>
          </a:xfrm>
          <a:prstGeom prst="wedgeRectCallout">
            <a:avLst>
              <a:gd name="adj1" fmla="val -157164"/>
              <a:gd name="adj2" fmla="val 1069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t>Lithium attenuates PKC indirectly.</a:t>
            </a:r>
            <a:endParaRPr sz="1100"/>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Shape 3618"/>
        <p:cNvGrpSpPr/>
        <p:nvPr/>
      </p:nvGrpSpPr>
      <p:grpSpPr>
        <a:xfrm>
          <a:off x="0" y="0"/>
          <a:ext cx="0" cy="0"/>
          <a:chOff x="0" y="0"/>
          <a:chExt cx="0" cy="0"/>
        </a:xfrm>
      </p:grpSpPr>
      <p:sp>
        <p:nvSpPr>
          <p:cNvPr id="3619" name="Google Shape;3619;p203"/>
          <p:cNvSpPr txBox="1"/>
          <p:nvPr/>
        </p:nvSpPr>
        <p:spPr>
          <a:xfrm>
            <a:off x="697962" y="258250"/>
            <a:ext cx="5641800" cy="9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Effect size in treatment of mania</a:t>
            </a:r>
            <a:endParaRPr sz="1500" b="0" i="0" u="none" strike="noStrike" cap="none">
              <a:solidFill>
                <a:srgbClr val="000000"/>
              </a:solidFill>
              <a:latin typeface="Arial"/>
              <a:ea typeface="Arial"/>
              <a:cs typeface="Arial"/>
              <a:sym typeface="Arial"/>
            </a:endParaRPr>
          </a:p>
        </p:txBody>
      </p:sp>
      <p:pic>
        <p:nvPicPr>
          <p:cNvPr id="3620" name="Google Shape;3620;p203"/>
          <p:cNvPicPr preferRelativeResize="0"/>
          <p:nvPr/>
        </p:nvPicPr>
        <p:blipFill>
          <a:blip r:embed="rId3">
            <a:alphaModFix/>
          </a:blip>
          <a:stretch>
            <a:fillRect/>
          </a:stretch>
        </p:blipFill>
        <p:spPr>
          <a:xfrm>
            <a:off x="776950" y="973825"/>
            <a:ext cx="5074050" cy="2832025"/>
          </a:xfrm>
          <a:prstGeom prst="rect">
            <a:avLst/>
          </a:prstGeom>
          <a:noFill/>
          <a:ln>
            <a:noFill/>
          </a:ln>
        </p:spPr>
      </p:pic>
      <p:sp>
        <p:nvSpPr>
          <p:cNvPr id="3621" name="Google Shape;3621;p203"/>
          <p:cNvSpPr/>
          <p:nvPr/>
        </p:nvSpPr>
        <p:spPr>
          <a:xfrm>
            <a:off x="5493300" y="1362000"/>
            <a:ext cx="79500" cy="795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22" name="Google Shape;3622;p203"/>
          <p:cNvCxnSpPr/>
          <p:nvPr/>
        </p:nvCxnSpPr>
        <p:spPr>
          <a:xfrm rot="10800000" flipH="1">
            <a:off x="5572800" y="1170550"/>
            <a:ext cx="853200" cy="228600"/>
          </a:xfrm>
          <a:prstGeom prst="bentConnector3">
            <a:avLst>
              <a:gd name="adj1" fmla="val 50000"/>
            </a:avLst>
          </a:prstGeom>
          <a:noFill/>
          <a:ln w="9525" cap="flat" cmpd="sng">
            <a:solidFill>
              <a:srgbClr val="0000FF"/>
            </a:solidFill>
            <a:prstDash val="solid"/>
            <a:round/>
            <a:headEnd type="none" w="med" len="med"/>
            <a:tailEnd type="none" w="med" len="med"/>
          </a:ln>
        </p:spPr>
      </p:cxnSp>
      <p:pic>
        <p:nvPicPr>
          <p:cNvPr id="3623" name="Google Shape;3623;p203"/>
          <p:cNvPicPr preferRelativeResize="0"/>
          <p:nvPr/>
        </p:nvPicPr>
        <p:blipFill>
          <a:blip r:embed="rId4">
            <a:alphaModFix/>
          </a:blip>
          <a:stretch>
            <a:fillRect/>
          </a:stretch>
        </p:blipFill>
        <p:spPr>
          <a:xfrm>
            <a:off x="6469850" y="973822"/>
            <a:ext cx="954770" cy="388175"/>
          </a:xfrm>
          <a:prstGeom prst="rect">
            <a:avLst/>
          </a:prstGeom>
          <a:noFill/>
          <a:ln>
            <a:noFill/>
          </a:ln>
        </p:spPr>
      </p:pic>
      <p:cxnSp>
        <p:nvCxnSpPr>
          <p:cNvPr id="3624" name="Google Shape;3624;p203"/>
          <p:cNvCxnSpPr/>
          <p:nvPr/>
        </p:nvCxnSpPr>
        <p:spPr>
          <a:xfrm>
            <a:off x="5826900" y="1519675"/>
            <a:ext cx="599100" cy="511500"/>
          </a:xfrm>
          <a:prstGeom prst="bentConnector3">
            <a:avLst>
              <a:gd name="adj1" fmla="val 50000"/>
            </a:avLst>
          </a:prstGeom>
          <a:noFill/>
          <a:ln w="9525" cap="flat" cmpd="sng">
            <a:solidFill>
              <a:srgbClr val="0000FF"/>
            </a:solidFill>
            <a:prstDash val="solid"/>
            <a:round/>
            <a:headEnd type="stealth" w="med" len="med"/>
            <a:tailEnd type="none" w="med" len="med"/>
          </a:ln>
        </p:spPr>
      </p:cxnSp>
      <p:sp>
        <p:nvSpPr>
          <p:cNvPr id="3625" name="Google Shape;3625;p203"/>
          <p:cNvSpPr txBox="1"/>
          <p:nvPr/>
        </p:nvSpPr>
        <p:spPr>
          <a:xfrm>
            <a:off x="6374857" y="1813443"/>
            <a:ext cx="9909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FF"/>
                </a:solidFill>
              </a:rPr>
              <a:t>tamoxifen</a:t>
            </a:r>
            <a:endParaRPr b="0" i="0" u="none" strike="noStrike" cap="none">
              <a:solidFill>
                <a:srgbClr val="0000FF"/>
              </a:solidFill>
              <a:latin typeface="Arial"/>
              <a:ea typeface="Arial"/>
              <a:cs typeface="Arial"/>
              <a:sym typeface="Arial"/>
            </a:endParaRPr>
          </a:p>
        </p:txBody>
      </p:sp>
      <p:sp>
        <p:nvSpPr>
          <p:cNvPr id="3626" name="Google Shape;3626;p203"/>
          <p:cNvSpPr/>
          <p:nvPr/>
        </p:nvSpPr>
        <p:spPr>
          <a:xfrm>
            <a:off x="776950" y="3132375"/>
            <a:ext cx="641400" cy="3882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cxnSp>
        <p:nvCxnSpPr>
          <p:cNvPr id="3627" name="Google Shape;3627;p203"/>
          <p:cNvCxnSpPr/>
          <p:nvPr/>
        </p:nvCxnSpPr>
        <p:spPr>
          <a:xfrm>
            <a:off x="4596250" y="79550"/>
            <a:ext cx="0" cy="5050800"/>
          </a:xfrm>
          <a:prstGeom prst="straightConnector1">
            <a:avLst/>
          </a:prstGeom>
          <a:noFill/>
          <a:ln w="19050" cap="flat" cmpd="sng">
            <a:solidFill>
              <a:srgbClr val="FF9900"/>
            </a:solidFill>
            <a:prstDash val="solid"/>
            <a:round/>
            <a:headEnd type="none" w="med" len="med"/>
            <a:tailEnd type="none" w="med" len="med"/>
          </a:ln>
        </p:spPr>
      </p:cxn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Shape 3631"/>
        <p:cNvGrpSpPr/>
        <p:nvPr/>
      </p:nvGrpSpPr>
      <p:grpSpPr>
        <a:xfrm>
          <a:off x="0" y="0"/>
          <a:ext cx="0" cy="0"/>
          <a:chOff x="0" y="0"/>
          <a:chExt cx="0" cy="0"/>
        </a:xfrm>
      </p:grpSpPr>
      <p:sp>
        <p:nvSpPr>
          <p:cNvPr id="3632" name="Google Shape;3632;p204"/>
          <p:cNvSpPr txBox="1"/>
          <p:nvPr/>
        </p:nvSpPr>
        <p:spPr>
          <a:xfrm>
            <a:off x="697962" y="258250"/>
            <a:ext cx="5641800" cy="9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Effect size in treatment of mania</a:t>
            </a:r>
            <a:endParaRPr sz="1500" b="0" i="0" u="none" strike="noStrike" cap="none">
              <a:solidFill>
                <a:srgbClr val="000000"/>
              </a:solidFill>
              <a:latin typeface="Arial"/>
              <a:ea typeface="Arial"/>
              <a:cs typeface="Arial"/>
              <a:sym typeface="Arial"/>
            </a:endParaRPr>
          </a:p>
        </p:txBody>
      </p:sp>
      <p:pic>
        <p:nvPicPr>
          <p:cNvPr id="3633" name="Google Shape;3633;p204"/>
          <p:cNvPicPr preferRelativeResize="0"/>
          <p:nvPr/>
        </p:nvPicPr>
        <p:blipFill>
          <a:blip r:embed="rId3">
            <a:alphaModFix/>
          </a:blip>
          <a:stretch>
            <a:fillRect/>
          </a:stretch>
        </p:blipFill>
        <p:spPr>
          <a:xfrm>
            <a:off x="776950" y="973825"/>
            <a:ext cx="5074050" cy="2832025"/>
          </a:xfrm>
          <a:prstGeom prst="rect">
            <a:avLst/>
          </a:prstGeom>
          <a:noFill/>
          <a:ln>
            <a:noFill/>
          </a:ln>
        </p:spPr>
      </p:pic>
      <p:sp>
        <p:nvSpPr>
          <p:cNvPr id="3634" name="Google Shape;3634;p204"/>
          <p:cNvSpPr/>
          <p:nvPr/>
        </p:nvSpPr>
        <p:spPr>
          <a:xfrm>
            <a:off x="5493300" y="1362000"/>
            <a:ext cx="79500" cy="795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35" name="Google Shape;3635;p204"/>
          <p:cNvCxnSpPr/>
          <p:nvPr/>
        </p:nvCxnSpPr>
        <p:spPr>
          <a:xfrm rot="10800000" flipH="1">
            <a:off x="5572800" y="1170550"/>
            <a:ext cx="853200" cy="228600"/>
          </a:xfrm>
          <a:prstGeom prst="bentConnector3">
            <a:avLst>
              <a:gd name="adj1" fmla="val 50000"/>
            </a:avLst>
          </a:prstGeom>
          <a:noFill/>
          <a:ln w="9525" cap="flat" cmpd="sng">
            <a:solidFill>
              <a:srgbClr val="0000FF"/>
            </a:solidFill>
            <a:prstDash val="solid"/>
            <a:round/>
            <a:headEnd type="none" w="med" len="med"/>
            <a:tailEnd type="none" w="med" len="med"/>
          </a:ln>
        </p:spPr>
      </p:cxnSp>
      <p:pic>
        <p:nvPicPr>
          <p:cNvPr id="3636" name="Google Shape;3636;p204"/>
          <p:cNvPicPr preferRelativeResize="0"/>
          <p:nvPr/>
        </p:nvPicPr>
        <p:blipFill>
          <a:blip r:embed="rId4">
            <a:alphaModFix/>
          </a:blip>
          <a:stretch>
            <a:fillRect/>
          </a:stretch>
        </p:blipFill>
        <p:spPr>
          <a:xfrm>
            <a:off x="6469850" y="973822"/>
            <a:ext cx="954770" cy="388175"/>
          </a:xfrm>
          <a:prstGeom prst="rect">
            <a:avLst/>
          </a:prstGeom>
          <a:noFill/>
          <a:ln>
            <a:noFill/>
          </a:ln>
        </p:spPr>
      </p:pic>
      <p:cxnSp>
        <p:nvCxnSpPr>
          <p:cNvPr id="3637" name="Google Shape;3637;p204"/>
          <p:cNvCxnSpPr/>
          <p:nvPr/>
        </p:nvCxnSpPr>
        <p:spPr>
          <a:xfrm>
            <a:off x="5826900" y="1519675"/>
            <a:ext cx="599100" cy="511500"/>
          </a:xfrm>
          <a:prstGeom prst="bentConnector3">
            <a:avLst>
              <a:gd name="adj1" fmla="val 50000"/>
            </a:avLst>
          </a:prstGeom>
          <a:noFill/>
          <a:ln w="9525" cap="flat" cmpd="sng">
            <a:solidFill>
              <a:srgbClr val="0000FF"/>
            </a:solidFill>
            <a:prstDash val="solid"/>
            <a:round/>
            <a:headEnd type="stealth" w="med" len="med"/>
            <a:tailEnd type="none" w="med" len="med"/>
          </a:ln>
        </p:spPr>
      </p:cxnSp>
      <p:sp>
        <p:nvSpPr>
          <p:cNvPr id="3638" name="Google Shape;3638;p204"/>
          <p:cNvSpPr txBox="1"/>
          <p:nvPr/>
        </p:nvSpPr>
        <p:spPr>
          <a:xfrm>
            <a:off x="6374857" y="1813443"/>
            <a:ext cx="9909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FF"/>
                </a:solidFill>
              </a:rPr>
              <a:t>tamoxifen</a:t>
            </a:r>
            <a:endParaRPr b="0" i="0" u="none" strike="noStrike" cap="none">
              <a:solidFill>
                <a:srgbClr val="0000FF"/>
              </a:solidFill>
              <a:latin typeface="Arial"/>
              <a:ea typeface="Arial"/>
              <a:cs typeface="Arial"/>
              <a:sym typeface="Arial"/>
            </a:endParaRPr>
          </a:p>
        </p:txBody>
      </p:sp>
      <p:sp>
        <p:nvSpPr>
          <p:cNvPr id="3639" name="Google Shape;3639;p204"/>
          <p:cNvSpPr/>
          <p:nvPr/>
        </p:nvSpPr>
        <p:spPr>
          <a:xfrm>
            <a:off x="776950" y="3132375"/>
            <a:ext cx="641400" cy="3882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cxnSp>
        <p:nvCxnSpPr>
          <p:cNvPr id="3640" name="Google Shape;3640;p204"/>
          <p:cNvCxnSpPr/>
          <p:nvPr/>
        </p:nvCxnSpPr>
        <p:spPr>
          <a:xfrm>
            <a:off x="4596250" y="79550"/>
            <a:ext cx="0" cy="5050800"/>
          </a:xfrm>
          <a:prstGeom prst="straightConnector1">
            <a:avLst/>
          </a:prstGeom>
          <a:noFill/>
          <a:ln w="19050" cap="flat" cmpd="sng">
            <a:solidFill>
              <a:srgbClr val="FF9900"/>
            </a:solidFill>
            <a:prstDash val="solid"/>
            <a:round/>
            <a:headEnd type="none" w="med" len="med"/>
            <a:tailEnd type="none" w="med" len="med"/>
          </a:ln>
        </p:spPr>
      </p:cxnSp>
      <p:sp>
        <p:nvSpPr>
          <p:cNvPr id="3641" name="Google Shape;3641;p204"/>
          <p:cNvSpPr/>
          <p:nvPr/>
        </p:nvSpPr>
        <p:spPr>
          <a:xfrm>
            <a:off x="776950" y="1601200"/>
            <a:ext cx="780600" cy="228600"/>
          </a:xfrm>
          <a:prstGeom prst="rect">
            <a:avLst/>
          </a:prstGeom>
          <a:noFill/>
          <a:ln w="19050" cap="flat" cmpd="sng">
            <a:solidFill>
              <a:srgbClr val="008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cxnSp>
        <p:nvCxnSpPr>
          <p:cNvPr id="3642" name="Google Shape;3642;p204"/>
          <p:cNvCxnSpPr/>
          <p:nvPr/>
        </p:nvCxnSpPr>
        <p:spPr>
          <a:xfrm>
            <a:off x="4901100" y="79550"/>
            <a:ext cx="0" cy="5050800"/>
          </a:xfrm>
          <a:prstGeom prst="straightConnector1">
            <a:avLst/>
          </a:prstGeom>
          <a:noFill/>
          <a:ln w="19050" cap="flat" cmpd="sng">
            <a:solidFill>
              <a:srgbClr val="008000"/>
            </a:solidFill>
            <a:prstDash val="solid"/>
            <a:round/>
            <a:headEnd type="none" w="med" len="med"/>
            <a:tailEnd type="none" w="med" len="med"/>
          </a:ln>
        </p:spPr>
      </p:cxnSp>
      <p:cxnSp>
        <p:nvCxnSpPr>
          <p:cNvPr id="3643" name="Google Shape;3643;p204"/>
          <p:cNvCxnSpPr/>
          <p:nvPr/>
        </p:nvCxnSpPr>
        <p:spPr>
          <a:xfrm>
            <a:off x="4867959" y="79550"/>
            <a:ext cx="0" cy="5050800"/>
          </a:xfrm>
          <a:prstGeom prst="straightConnector1">
            <a:avLst/>
          </a:prstGeom>
          <a:noFill/>
          <a:ln w="19050" cap="flat" cmpd="sng">
            <a:solidFill>
              <a:srgbClr val="008000"/>
            </a:solidFill>
            <a:prstDash val="solid"/>
            <a:round/>
            <a:headEnd type="none" w="med" len="med"/>
            <a:tailEnd type="none" w="med" len="med"/>
          </a:ln>
        </p:spPr>
      </p:cxn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Shape 3647"/>
        <p:cNvGrpSpPr/>
        <p:nvPr/>
      </p:nvGrpSpPr>
      <p:grpSpPr>
        <a:xfrm>
          <a:off x="0" y="0"/>
          <a:ext cx="0" cy="0"/>
          <a:chOff x="0" y="0"/>
          <a:chExt cx="0" cy="0"/>
        </a:xfrm>
      </p:grpSpPr>
      <p:sp>
        <p:nvSpPr>
          <p:cNvPr id="3648" name="Google Shape;3648;p205"/>
          <p:cNvSpPr txBox="1"/>
          <p:nvPr/>
        </p:nvSpPr>
        <p:spPr>
          <a:xfrm>
            <a:off x="697962" y="258250"/>
            <a:ext cx="5641800" cy="9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Effect size in treatment of mania</a:t>
            </a:r>
            <a:endParaRPr sz="1500" b="0" i="0" u="none" strike="noStrike" cap="none">
              <a:solidFill>
                <a:srgbClr val="000000"/>
              </a:solidFill>
              <a:latin typeface="Arial"/>
              <a:ea typeface="Arial"/>
              <a:cs typeface="Arial"/>
              <a:sym typeface="Arial"/>
            </a:endParaRPr>
          </a:p>
        </p:txBody>
      </p:sp>
      <p:pic>
        <p:nvPicPr>
          <p:cNvPr id="3649" name="Google Shape;3649;p205"/>
          <p:cNvPicPr preferRelativeResize="0"/>
          <p:nvPr/>
        </p:nvPicPr>
        <p:blipFill>
          <a:blip r:embed="rId3">
            <a:alphaModFix/>
          </a:blip>
          <a:stretch>
            <a:fillRect/>
          </a:stretch>
        </p:blipFill>
        <p:spPr>
          <a:xfrm>
            <a:off x="776950" y="973825"/>
            <a:ext cx="5074050" cy="2832025"/>
          </a:xfrm>
          <a:prstGeom prst="rect">
            <a:avLst/>
          </a:prstGeom>
          <a:noFill/>
          <a:ln>
            <a:noFill/>
          </a:ln>
        </p:spPr>
      </p:pic>
      <p:sp>
        <p:nvSpPr>
          <p:cNvPr id="3650" name="Google Shape;3650;p205"/>
          <p:cNvSpPr/>
          <p:nvPr/>
        </p:nvSpPr>
        <p:spPr>
          <a:xfrm>
            <a:off x="5493300" y="1362000"/>
            <a:ext cx="79500" cy="795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51" name="Google Shape;3651;p205"/>
          <p:cNvCxnSpPr/>
          <p:nvPr/>
        </p:nvCxnSpPr>
        <p:spPr>
          <a:xfrm rot="10800000" flipH="1">
            <a:off x="5572800" y="1170550"/>
            <a:ext cx="853200" cy="228600"/>
          </a:xfrm>
          <a:prstGeom prst="bentConnector3">
            <a:avLst>
              <a:gd name="adj1" fmla="val 50000"/>
            </a:avLst>
          </a:prstGeom>
          <a:noFill/>
          <a:ln w="9525" cap="flat" cmpd="sng">
            <a:solidFill>
              <a:srgbClr val="0000FF"/>
            </a:solidFill>
            <a:prstDash val="solid"/>
            <a:round/>
            <a:headEnd type="none" w="med" len="med"/>
            <a:tailEnd type="none" w="med" len="med"/>
          </a:ln>
        </p:spPr>
      </p:cxnSp>
      <p:cxnSp>
        <p:nvCxnSpPr>
          <p:cNvPr id="3652" name="Google Shape;3652;p205"/>
          <p:cNvCxnSpPr/>
          <p:nvPr/>
        </p:nvCxnSpPr>
        <p:spPr>
          <a:xfrm>
            <a:off x="5826900" y="1519675"/>
            <a:ext cx="599100" cy="511500"/>
          </a:xfrm>
          <a:prstGeom prst="bentConnector3">
            <a:avLst>
              <a:gd name="adj1" fmla="val 50000"/>
            </a:avLst>
          </a:prstGeom>
          <a:noFill/>
          <a:ln w="9525" cap="flat" cmpd="sng">
            <a:solidFill>
              <a:srgbClr val="0000FF"/>
            </a:solidFill>
            <a:prstDash val="solid"/>
            <a:round/>
            <a:headEnd type="stealth" w="med" len="med"/>
            <a:tailEnd type="none" w="med" len="med"/>
          </a:ln>
        </p:spPr>
      </p:cxnSp>
      <p:sp>
        <p:nvSpPr>
          <p:cNvPr id="3653" name="Google Shape;3653;p205"/>
          <p:cNvSpPr txBox="1"/>
          <p:nvPr/>
        </p:nvSpPr>
        <p:spPr>
          <a:xfrm>
            <a:off x="6424544" y="1820072"/>
            <a:ext cx="9909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FF"/>
                </a:solidFill>
              </a:rPr>
              <a:t>tamoxifen</a:t>
            </a:r>
            <a:endParaRPr b="0" i="0" u="none" strike="noStrike" cap="none">
              <a:solidFill>
                <a:srgbClr val="0000FF"/>
              </a:solidFill>
              <a:latin typeface="Arial"/>
              <a:ea typeface="Arial"/>
              <a:cs typeface="Arial"/>
              <a:sym typeface="Arial"/>
            </a:endParaRPr>
          </a:p>
        </p:txBody>
      </p:sp>
      <p:sp>
        <p:nvSpPr>
          <p:cNvPr id="3654" name="Google Shape;3654;p205"/>
          <p:cNvSpPr/>
          <p:nvPr/>
        </p:nvSpPr>
        <p:spPr>
          <a:xfrm>
            <a:off x="776950" y="3132375"/>
            <a:ext cx="641400" cy="3882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cxnSp>
        <p:nvCxnSpPr>
          <p:cNvPr id="3655" name="Google Shape;3655;p205"/>
          <p:cNvCxnSpPr/>
          <p:nvPr/>
        </p:nvCxnSpPr>
        <p:spPr>
          <a:xfrm>
            <a:off x="4596250" y="79550"/>
            <a:ext cx="0" cy="5050800"/>
          </a:xfrm>
          <a:prstGeom prst="straightConnector1">
            <a:avLst/>
          </a:prstGeom>
          <a:noFill/>
          <a:ln w="19050" cap="flat" cmpd="sng">
            <a:solidFill>
              <a:srgbClr val="FF9900"/>
            </a:solidFill>
            <a:prstDash val="solid"/>
            <a:round/>
            <a:headEnd type="none" w="med" len="med"/>
            <a:tailEnd type="none" w="med" len="med"/>
          </a:ln>
        </p:spPr>
      </p:cxnSp>
      <p:sp>
        <p:nvSpPr>
          <p:cNvPr id="3656" name="Google Shape;3656;p205"/>
          <p:cNvSpPr/>
          <p:nvPr/>
        </p:nvSpPr>
        <p:spPr>
          <a:xfrm>
            <a:off x="776950" y="1601200"/>
            <a:ext cx="780600" cy="228600"/>
          </a:xfrm>
          <a:prstGeom prst="rect">
            <a:avLst/>
          </a:prstGeom>
          <a:noFill/>
          <a:ln w="19050" cap="flat" cmpd="sng">
            <a:solidFill>
              <a:srgbClr val="008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cxnSp>
        <p:nvCxnSpPr>
          <p:cNvPr id="3657" name="Google Shape;3657;p205"/>
          <p:cNvCxnSpPr/>
          <p:nvPr/>
        </p:nvCxnSpPr>
        <p:spPr>
          <a:xfrm>
            <a:off x="4901100" y="79550"/>
            <a:ext cx="0" cy="5050800"/>
          </a:xfrm>
          <a:prstGeom prst="straightConnector1">
            <a:avLst/>
          </a:prstGeom>
          <a:noFill/>
          <a:ln w="19050" cap="flat" cmpd="sng">
            <a:solidFill>
              <a:srgbClr val="008000"/>
            </a:solidFill>
            <a:prstDash val="solid"/>
            <a:round/>
            <a:headEnd type="none" w="med" len="med"/>
            <a:tailEnd type="none" w="med" len="med"/>
          </a:ln>
        </p:spPr>
      </p:cxnSp>
      <p:sp>
        <p:nvSpPr>
          <p:cNvPr id="3658" name="Google Shape;3658;p205"/>
          <p:cNvSpPr/>
          <p:nvPr/>
        </p:nvSpPr>
        <p:spPr>
          <a:xfrm>
            <a:off x="776950" y="1441500"/>
            <a:ext cx="599100" cy="1491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solidFill>
                <a:srgbClr val="0000FF"/>
              </a:solidFill>
            </a:endParaRPr>
          </a:p>
        </p:txBody>
      </p:sp>
      <p:cxnSp>
        <p:nvCxnSpPr>
          <p:cNvPr id="3659" name="Google Shape;3659;p205"/>
          <p:cNvCxnSpPr/>
          <p:nvPr/>
        </p:nvCxnSpPr>
        <p:spPr>
          <a:xfrm>
            <a:off x="5529741" y="79550"/>
            <a:ext cx="0" cy="5050800"/>
          </a:xfrm>
          <a:prstGeom prst="straightConnector1">
            <a:avLst/>
          </a:prstGeom>
          <a:noFill/>
          <a:ln w="19050" cap="flat" cmpd="sng">
            <a:solidFill>
              <a:srgbClr val="0000FF"/>
            </a:solidFill>
            <a:prstDash val="solid"/>
            <a:round/>
            <a:headEnd type="none" w="med" len="med"/>
            <a:tailEnd type="none" w="med" len="med"/>
          </a:ln>
        </p:spPr>
      </p:cxnSp>
      <p:cxnSp>
        <p:nvCxnSpPr>
          <p:cNvPr id="3660" name="Google Shape;3660;p205"/>
          <p:cNvCxnSpPr/>
          <p:nvPr/>
        </p:nvCxnSpPr>
        <p:spPr>
          <a:xfrm>
            <a:off x="4867959" y="79550"/>
            <a:ext cx="0" cy="5050800"/>
          </a:xfrm>
          <a:prstGeom prst="straightConnector1">
            <a:avLst/>
          </a:prstGeom>
          <a:noFill/>
          <a:ln w="19050" cap="flat" cmpd="sng">
            <a:solidFill>
              <a:srgbClr val="008000"/>
            </a:solidFill>
            <a:prstDash val="solid"/>
            <a:round/>
            <a:headEnd type="none" w="med" len="med"/>
            <a:tailEnd type="none" w="med" len="med"/>
          </a:ln>
        </p:spPr>
      </p:cxnSp>
      <p:cxnSp>
        <p:nvCxnSpPr>
          <p:cNvPr id="3661" name="Google Shape;3661;p205"/>
          <p:cNvCxnSpPr/>
          <p:nvPr/>
        </p:nvCxnSpPr>
        <p:spPr>
          <a:xfrm>
            <a:off x="5668885" y="79550"/>
            <a:ext cx="0" cy="5050800"/>
          </a:xfrm>
          <a:prstGeom prst="straightConnector1">
            <a:avLst/>
          </a:prstGeom>
          <a:noFill/>
          <a:ln w="19050" cap="flat" cmpd="sng">
            <a:solidFill>
              <a:srgbClr val="0000FF"/>
            </a:solidFill>
            <a:prstDash val="solid"/>
            <a:round/>
            <a:headEnd type="none" w="med" len="med"/>
            <a:tailEnd type="none" w="med" len="med"/>
          </a:ln>
        </p:spPr>
      </p:cxnSp>
      <p:sp>
        <p:nvSpPr>
          <p:cNvPr id="3662" name="Google Shape;3662;p205"/>
          <p:cNvSpPr/>
          <p:nvPr/>
        </p:nvSpPr>
        <p:spPr>
          <a:xfrm>
            <a:off x="6444422" y="878056"/>
            <a:ext cx="1108500" cy="5766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solidFill>
                <a:srgbClr val="0000FF"/>
              </a:solidFill>
            </a:endParaRPr>
          </a:p>
        </p:txBody>
      </p:sp>
      <p:pic>
        <p:nvPicPr>
          <p:cNvPr id="3663" name="Google Shape;3663;p205"/>
          <p:cNvPicPr preferRelativeResize="0"/>
          <p:nvPr/>
        </p:nvPicPr>
        <p:blipFill>
          <a:blip r:embed="rId4">
            <a:alphaModFix/>
          </a:blip>
          <a:stretch>
            <a:fillRect/>
          </a:stretch>
        </p:blipFill>
        <p:spPr>
          <a:xfrm>
            <a:off x="6546050" y="973822"/>
            <a:ext cx="954770" cy="388175"/>
          </a:xfrm>
          <a:prstGeom prst="rect">
            <a:avLst/>
          </a:prstGeom>
          <a:noFill/>
          <a:ln>
            <a:noFill/>
          </a:ln>
        </p:spPr>
      </p:pic>
      <p:sp>
        <p:nvSpPr>
          <p:cNvPr id="3664" name="Google Shape;3664;p205"/>
          <p:cNvSpPr/>
          <p:nvPr/>
        </p:nvSpPr>
        <p:spPr>
          <a:xfrm>
            <a:off x="6437799" y="1742775"/>
            <a:ext cx="954900" cy="5766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solidFill>
                <a:srgbClr val="0000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pic>
        <p:nvPicPr>
          <p:cNvPr id="1142" name="Google Shape;1142;p97"/>
          <p:cNvPicPr preferRelativeResize="0"/>
          <p:nvPr/>
        </p:nvPicPr>
        <p:blipFill rotWithShape="1">
          <a:blip r:embed="rId3">
            <a:alphaModFix/>
          </a:blip>
          <a:srcRect/>
          <a:stretch/>
        </p:blipFill>
        <p:spPr>
          <a:xfrm>
            <a:off x="4777900" y="1182576"/>
            <a:ext cx="3718450" cy="2671351"/>
          </a:xfrm>
          <a:prstGeom prst="rect">
            <a:avLst/>
          </a:prstGeom>
          <a:noFill/>
          <a:ln>
            <a:noFill/>
          </a:ln>
        </p:spPr>
      </p:pic>
      <p:sp>
        <p:nvSpPr>
          <p:cNvPr id="1143" name="Google Shape;1143;p97"/>
          <p:cNvSpPr txBox="1"/>
          <p:nvPr/>
        </p:nvSpPr>
        <p:spPr>
          <a:xfrm>
            <a:off x="5399567" y="3831690"/>
            <a:ext cx="3191100" cy="426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sz="1300" b="0" i="0" u="none" strike="noStrike" cap="none">
                <a:solidFill>
                  <a:srgbClr val="000000"/>
                </a:solidFill>
                <a:latin typeface="Arial"/>
                <a:ea typeface="Arial"/>
                <a:cs typeface="Arial"/>
                <a:sym typeface="Arial"/>
              </a:rPr>
              <a:t>7-up contained lithium until 1950</a:t>
            </a:r>
            <a:endParaRPr sz="1300" b="0" i="0" u="none" strike="noStrike" cap="none">
              <a:solidFill>
                <a:srgbClr val="000000"/>
              </a:solidFill>
              <a:latin typeface="Arial"/>
              <a:ea typeface="Arial"/>
              <a:cs typeface="Arial"/>
              <a:sym typeface="Arial"/>
            </a:endParaRPr>
          </a:p>
        </p:txBody>
      </p:sp>
      <p:pic>
        <p:nvPicPr>
          <p:cNvPr id="1144" name="Google Shape;1144;p97"/>
          <p:cNvPicPr preferRelativeResize="0"/>
          <p:nvPr/>
        </p:nvPicPr>
        <p:blipFill>
          <a:blip r:embed="rId4">
            <a:alphaModFix/>
          </a:blip>
          <a:stretch>
            <a:fillRect/>
          </a:stretch>
        </p:blipFill>
        <p:spPr>
          <a:xfrm>
            <a:off x="632875" y="1204800"/>
            <a:ext cx="3939128" cy="2626906"/>
          </a:xfrm>
          <a:prstGeom prst="rect">
            <a:avLst/>
          </a:prstGeom>
          <a:noFill/>
          <a:ln>
            <a:noFill/>
          </a:ln>
        </p:spPr>
      </p:pic>
      <p:sp>
        <p:nvSpPr>
          <p:cNvPr id="1145" name="Google Shape;1145;p97"/>
          <p:cNvSpPr/>
          <p:nvPr/>
        </p:nvSpPr>
        <p:spPr>
          <a:xfrm>
            <a:off x="2301425" y="1446625"/>
            <a:ext cx="2038500" cy="387300"/>
          </a:xfrm>
          <a:prstGeom prst="ellipse">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Shape 3668"/>
        <p:cNvGrpSpPr/>
        <p:nvPr/>
      </p:nvGrpSpPr>
      <p:grpSpPr>
        <a:xfrm>
          <a:off x="0" y="0"/>
          <a:ext cx="0" cy="0"/>
          <a:chOff x="0" y="0"/>
          <a:chExt cx="0" cy="0"/>
        </a:xfrm>
      </p:grpSpPr>
      <p:pic>
        <p:nvPicPr>
          <p:cNvPr id="3669" name="Google Shape;3669;p206"/>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sp>
        <p:nvSpPr>
          <p:cNvPr id="3670" name="Google Shape;3670;p206"/>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Shape 3674"/>
        <p:cNvGrpSpPr/>
        <p:nvPr/>
      </p:nvGrpSpPr>
      <p:grpSpPr>
        <a:xfrm>
          <a:off x="0" y="0"/>
          <a:ext cx="0" cy="0"/>
          <a:chOff x="0" y="0"/>
          <a:chExt cx="0" cy="0"/>
        </a:xfrm>
      </p:grpSpPr>
      <p:pic>
        <p:nvPicPr>
          <p:cNvPr id="3675" name="Google Shape;3675;p207"/>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3676" name="Google Shape;3676;p207"/>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3677" name="Google Shape;3677;p207"/>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3678" name="Google Shape;3678;p207"/>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3679" name="Google Shape;3679;p207"/>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3680" name="Google Shape;3680;p207"/>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Shape 3684"/>
        <p:cNvGrpSpPr/>
        <p:nvPr/>
      </p:nvGrpSpPr>
      <p:grpSpPr>
        <a:xfrm>
          <a:off x="0" y="0"/>
          <a:ext cx="0" cy="0"/>
          <a:chOff x="0" y="0"/>
          <a:chExt cx="0" cy="0"/>
        </a:xfrm>
      </p:grpSpPr>
      <p:pic>
        <p:nvPicPr>
          <p:cNvPr id="3685" name="Google Shape;3685;p208"/>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3686" name="Google Shape;3686;p208"/>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3687" name="Google Shape;3687;p208"/>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3688" name="Google Shape;3688;p208"/>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3689" name="Google Shape;3689;p208"/>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3690" name="Google Shape;3690;p208"/>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208"/>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Shape 3695"/>
        <p:cNvGrpSpPr/>
        <p:nvPr/>
      </p:nvGrpSpPr>
      <p:grpSpPr>
        <a:xfrm>
          <a:off x="0" y="0"/>
          <a:ext cx="0" cy="0"/>
          <a:chOff x="0" y="0"/>
          <a:chExt cx="0" cy="0"/>
        </a:xfrm>
      </p:grpSpPr>
      <p:pic>
        <p:nvPicPr>
          <p:cNvPr id="3696" name="Google Shape;3696;p209"/>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3697" name="Google Shape;3697;p209"/>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3698" name="Google Shape;3698;p209"/>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3699" name="Google Shape;3699;p209"/>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3700" name="Google Shape;3700;p209"/>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3701" name="Google Shape;3701;p209"/>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02" name="Google Shape;3702;p209"/>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3703" name="Google Shape;3703;p209"/>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Shape 3707"/>
        <p:cNvGrpSpPr/>
        <p:nvPr/>
      </p:nvGrpSpPr>
      <p:grpSpPr>
        <a:xfrm>
          <a:off x="0" y="0"/>
          <a:ext cx="0" cy="0"/>
          <a:chOff x="0" y="0"/>
          <a:chExt cx="0" cy="0"/>
        </a:xfrm>
      </p:grpSpPr>
      <p:pic>
        <p:nvPicPr>
          <p:cNvPr id="3708" name="Google Shape;3708;p210"/>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3709" name="Google Shape;3709;p210"/>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3710" name="Google Shape;3710;p210"/>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3711" name="Google Shape;3711;p210"/>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3712" name="Google Shape;3712;p210"/>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3713" name="Google Shape;3713;p210"/>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14" name="Google Shape;3714;p210"/>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3715" name="Google Shape;3715;p210"/>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716" name="Google Shape;3716;p210"/>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3717" name="Google Shape;3717;p210"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sp>
        <p:nvSpPr>
          <p:cNvPr id="3718" name="Google Shape;3718;p210"/>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Shape 3722"/>
        <p:cNvGrpSpPr/>
        <p:nvPr/>
      </p:nvGrpSpPr>
      <p:grpSpPr>
        <a:xfrm>
          <a:off x="0" y="0"/>
          <a:ext cx="0" cy="0"/>
          <a:chOff x="0" y="0"/>
          <a:chExt cx="0" cy="0"/>
        </a:xfrm>
      </p:grpSpPr>
      <p:pic>
        <p:nvPicPr>
          <p:cNvPr id="3723" name="Google Shape;3723;p211"/>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3724" name="Google Shape;3724;p211"/>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3725" name="Google Shape;3725;p211"/>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3726" name="Google Shape;3726;p211"/>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3727" name="Google Shape;3727;p211"/>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3728" name="Google Shape;3728;p211"/>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29" name="Google Shape;3729;p211"/>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3730" name="Google Shape;3730;p211"/>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731" name="Google Shape;3731;p211"/>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3732" name="Google Shape;3732;p211"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pic>
        <p:nvPicPr>
          <p:cNvPr id="3733" name="Google Shape;3733;p211" descr="clipped result image"/>
          <p:cNvPicPr preferRelativeResize="0"/>
          <p:nvPr/>
        </p:nvPicPr>
        <p:blipFill rotWithShape="1">
          <a:blip r:embed="rId6">
            <a:alphaModFix/>
          </a:blip>
          <a:srcRect/>
          <a:stretch/>
        </p:blipFill>
        <p:spPr>
          <a:xfrm rot="166916">
            <a:off x="310887" y="1814264"/>
            <a:ext cx="472952" cy="641451"/>
          </a:xfrm>
          <a:prstGeom prst="rect">
            <a:avLst/>
          </a:prstGeom>
          <a:noFill/>
          <a:ln>
            <a:noFill/>
          </a:ln>
        </p:spPr>
      </p:pic>
      <p:sp>
        <p:nvSpPr>
          <p:cNvPr id="3734" name="Google Shape;3734;p211"/>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735" name="Google Shape;3735;p211" descr="clipped result image"/>
          <p:cNvPicPr preferRelativeResize="0"/>
          <p:nvPr/>
        </p:nvPicPr>
        <p:blipFill>
          <a:blip r:embed="rId5">
            <a:alphaModFix/>
          </a:blip>
          <a:stretch>
            <a:fillRect/>
          </a:stretch>
        </p:blipFill>
        <p:spPr>
          <a:xfrm>
            <a:off x="1168191" y="2060019"/>
            <a:ext cx="287199" cy="354183"/>
          </a:xfrm>
          <a:prstGeom prst="rect">
            <a:avLst/>
          </a:prstGeom>
          <a:noFill/>
          <a:ln>
            <a:noFill/>
          </a:ln>
        </p:spPr>
      </p:pic>
      <p:sp>
        <p:nvSpPr>
          <p:cNvPr id="3736" name="Google Shape;3736;p211"/>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Shape 3740"/>
        <p:cNvGrpSpPr/>
        <p:nvPr/>
      </p:nvGrpSpPr>
      <p:grpSpPr>
        <a:xfrm>
          <a:off x="0" y="0"/>
          <a:ext cx="0" cy="0"/>
          <a:chOff x="0" y="0"/>
          <a:chExt cx="0" cy="0"/>
        </a:xfrm>
      </p:grpSpPr>
      <p:pic>
        <p:nvPicPr>
          <p:cNvPr id="3741" name="Google Shape;3741;p212"/>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3742" name="Google Shape;3742;p212"/>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grpSp>
        <p:nvGrpSpPr>
          <p:cNvPr id="3743" name="Google Shape;3743;p212"/>
          <p:cNvGrpSpPr/>
          <p:nvPr/>
        </p:nvGrpSpPr>
        <p:grpSpPr>
          <a:xfrm>
            <a:off x="311310" y="98535"/>
            <a:ext cx="990175" cy="799791"/>
            <a:chOff x="311310" y="98535"/>
            <a:chExt cx="990175" cy="799791"/>
          </a:xfrm>
        </p:grpSpPr>
        <p:pic>
          <p:nvPicPr>
            <p:cNvPr id="3744" name="Google Shape;3744;p212"/>
            <p:cNvPicPr preferRelativeResize="0"/>
            <p:nvPr/>
          </p:nvPicPr>
          <p:blipFill>
            <a:blip r:embed="rId4">
              <a:alphaModFix/>
            </a:blip>
            <a:stretch>
              <a:fillRect/>
            </a:stretch>
          </p:blipFill>
          <p:spPr>
            <a:xfrm>
              <a:off x="332988" y="299175"/>
              <a:ext cx="946825" cy="599150"/>
            </a:xfrm>
            <a:prstGeom prst="rect">
              <a:avLst/>
            </a:prstGeom>
            <a:noFill/>
            <a:ln>
              <a:noFill/>
            </a:ln>
          </p:spPr>
        </p:pic>
        <p:pic>
          <p:nvPicPr>
            <p:cNvPr id="3745" name="Google Shape;3745;p212"/>
            <p:cNvPicPr preferRelativeResize="0"/>
            <p:nvPr/>
          </p:nvPicPr>
          <p:blipFill rotWithShape="1">
            <a:blip r:embed="rId5">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pic>
        <p:nvPicPr>
          <p:cNvPr id="3746" name="Google Shape;3746;p212"/>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3747" name="Google Shape;3747;p212"/>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3748" name="Google Shape;3748;p212"/>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3749" name="Google Shape;3749;p212"/>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3750" name="Google Shape;3750;p212"/>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51" name="Google Shape;3751;p212"/>
          <p:cNvPicPr preferRelativeResize="0"/>
          <p:nvPr/>
        </p:nvPicPr>
        <p:blipFill rotWithShape="1">
          <a:blip r:embed="rId5">
            <a:alphaModFix/>
          </a:blip>
          <a:srcRect/>
          <a:stretch/>
        </p:blipFill>
        <p:spPr>
          <a:xfrm>
            <a:off x="295600" y="995568"/>
            <a:ext cx="888725" cy="202625"/>
          </a:xfrm>
          <a:prstGeom prst="rect">
            <a:avLst/>
          </a:prstGeom>
          <a:noFill/>
          <a:ln>
            <a:noFill/>
          </a:ln>
        </p:spPr>
      </p:pic>
      <p:sp>
        <p:nvSpPr>
          <p:cNvPr id="3752" name="Google Shape;3752;p212"/>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753" name="Google Shape;3753;p212"/>
          <p:cNvPicPr preferRelativeResize="0"/>
          <p:nvPr/>
        </p:nvPicPr>
        <p:blipFill rotWithShape="1">
          <a:blip r:embed="rId5">
            <a:alphaModFix/>
          </a:blip>
          <a:srcRect/>
          <a:stretch/>
        </p:blipFill>
        <p:spPr>
          <a:xfrm>
            <a:off x="295600" y="1477825"/>
            <a:ext cx="888725" cy="202625"/>
          </a:xfrm>
          <a:prstGeom prst="rect">
            <a:avLst/>
          </a:prstGeom>
          <a:noFill/>
          <a:ln>
            <a:noFill/>
          </a:ln>
        </p:spPr>
      </p:pic>
      <p:pic>
        <p:nvPicPr>
          <p:cNvPr id="3754" name="Google Shape;3754;p212" descr="clipped result image"/>
          <p:cNvPicPr preferRelativeResize="0"/>
          <p:nvPr/>
        </p:nvPicPr>
        <p:blipFill>
          <a:blip r:embed="rId6">
            <a:alphaModFix/>
          </a:blip>
          <a:stretch>
            <a:fillRect/>
          </a:stretch>
        </p:blipFill>
        <p:spPr>
          <a:xfrm>
            <a:off x="1431104" y="1402044"/>
            <a:ext cx="287199" cy="354183"/>
          </a:xfrm>
          <a:prstGeom prst="rect">
            <a:avLst/>
          </a:prstGeom>
          <a:noFill/>
          <a:ln>
            <a:noFill/>
          </a:ln>
        </p:spPr>
      </p:pic>
      <p:pic>
        <p:nvPicPr>
          <p:cNvPr id="3755" name="Google Shape;3755;p212" descr="clipped result image"/>
          <p:cNvPicPr preferRelativeResize="0"/>
          <p:nvPr/>
        </p:nvPicPr>
        <p:blipFill rotWithShape="1">
          <a:blip r:embed="rId7">
            <a:alphaModFix/>
          </a:blip>
          <a:srcRect/>
          <a:stretch/>
        </p:blipFill>
        <p:spPr>
          <a:xfrm rot="166916">
            <a:off x="310887" y="1814264"/>
            <a:ext cx="472952" cy="641451"/>
          </a:xfrm>
          <a:prstGeom prst="rect">
            <a:avLst/>
          </a:prstGeom>
          <a:noFill/>
          <a:ln>
            <a:noFill/>
          </a:ln>
        </p:spPr>
      </p:pic>
      <p:sp>
        <p:nvSpPr>
          <p:cNvPr id="3756" name="Google Shape;3756;p212"/>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757" name="Google Shape;3757;p212" descr="clipped result image"/>
          <p:cNvPicPr preferRelativeResize="0"/>
          <p:nvPr/>
        </p:nvPicPr>
        <p:blipFill>
          <a:blip r:embed="rId6">
            <a:alphaModFix/>
          </a:blip>
          <a:stretch>
            <a:fillRect/>
          </a:stretch>
        </p:blipFill>
        <p:spPr>
          <a:xfrm>
            <a:off x="1168191" y="2060019"/>
            <a:ext cx="287199" cy="354183"/>
          </a:xfrm>
          <a:prstGeom prst="rect">
            <a:avLst/>
          </a:prstGeom>
          <a:noFill/>
          <a:ln>
            <a:noFill/>
          </a:ln>
        </p:spPr>
      </p:pic>
      <p:sp>
        <p:nvSpPr>
          <p:cNvPr id="3758" name="Google Shape;3758;p212"/>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Shape 3762"/>
        <p:cNvGrpSpPr/>
        <p:nvPr/>
      </p:nvGrpSpPr>
      <p:grpSpPr>
        <a:xfrm>
          <a:off x="0" y="0"/>
          <a:ext cx="0" cy="0"/>
          <a:chOff x="0" y="0"/>
          <a:chExt cx="0" cy="0"/>
        </a:xfrm>
      </p:grpSpPr>
      <p:pic>
        <p:nvPicPr>
          <p:cNvPr id="3763" name="Google Shape;3763;p213"/>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3764" name="Google Shape;3764;p213"/>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3765" name="Google Shape;3765;p213"/>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3766" name="Google Shape;3766;p213"/>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3767" name="Google Shape;3767;p213"/>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3768" name="Google Shape;3768;p213"/>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213"/>
          <p:cNvSpPr/>
          <p:nvPr/>
        </p:nvSpPr>
        <p:spPr>
          <a:xfrm>
            <a:off x="5085050" y="854825"/>
            <a:ext cx="38796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70" name="Google Shape;3770;p213"/>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3771" name="Google Shape;3771;p213"/>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772" name="Google Shape;3772;p213"/>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3773" name="Google Shape;3773;p213"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pic>
        <p:nvPicPr>
          <p:cNvPr id="3774" name="Google Shape;3774;p213" descr="clipped result image"/>
          <p:cNvPicPr preferRelativeResize="0"/>
          <p:nvPr/>
        </p:nvPicPr>
        <p:blipFill rotWithShape="1">
          <a:blip r:embed="rId6">
            <a:alphaModFix/>
          </a:blip>
          <a:srcRect/>
          <a:stretch/>
        </p:blipFill>
        <p:spPr>
          <a:xfrm rot="166916">
            <a:off x="310887" y="1814264"/>
            <a:ext cx="472952" cy="641451"/>
          </a:xfrm>
          <a:prstGeom prst="rect">
            <a:avLst/>
          </a:prstGeom>
          <a:noFill/>
          <a:ln>
            <a:noFill/>
          </a:ln>
        </p:spPr>
      </p:pic>
      <p:sp>
        <p:nvSpPr>
          <p:cNvPr id="3775" name="Google Shape;3775;p213"/>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776" name="Google Shape;3776;p213" descr="clipped result image"/>
          <p:cNvPicPr preferRelativeResize="0"/>
          <p:nvPr/>
        </p:nvPicPr>
        <p:blipFill>
          <a:blip r:embed="rId5">
            <a:alphaModFix/>
          </a:blip>
          <a:stretch>
            <a:fillRect/>
          </a:stretch>
        </p:blipFill>
        <p:spPr>
          <a:xfrm>
            <a:off x="1168191" y="2060019"/>
            <a:ext cx="287199" cy="354183"/>
          </a:xfrm>
          <a:prstGeom prst="rect">
            <a:avLst/>
          </a:prstGeom>
          <a:noFill/>
          <a:ln>
            <a:noFill/>
          </a:ln>
        </p:spPr>
      </p:pic>
      <p:sp>
        <p:nvSpPr>
          <p:cNvPr id="3777" name="Google Shape;3777;p213"/>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grpSp>
        <p:nvGrpSpPr>
          <p:cNvPr id="3778" name="Google Shape;3778;p213"/>
          <p:cNvGrpSpPr/>
          <p:nvPr/>
        </p:nvGrpSpPr>
        <p:grpSpPr>
          <a:xfrm>
            <a:off x="311310" y="98535"/>
            <a:ext cx="990175" cy="799791"/>
            <a:chOff x="311310" y="98535"/>
            <a:chExt cx="990175" cy="799791"/>
          </a:xfrm>
        </p:grpSpPr>
        <p:pic>
          <p:nvPicPr>
            <p:cNvPr id="3779" name="Google Shape;3779;p213"/>
            <p:cNvPicPr preferRelativeResize="0"/>
            <p:nvPr/>
          </p:nvPicPr>
          <p:blipFill>
            <a:blip r:embed="rId7">
              <a:alphaModFix/>
            </a:blip>
            <a:stretch>
              <a:fillRect/>
            </a:stretch>
          </p:blipFill>
          <p:spPr>
            <a:xfrm>
              <a:off x="332988" y="299175"/>
              <a:ext cx="946825" cy="599150"/>
            </a:xfrm>
            <a:prstGeom prst="rect">
              <a:avLst/>
            </a:prstGeom>
            <a:noFill/>
            <a:ln>
              <a:noFill/>
            </a:ln>
          </p:spPr>
        </p:pic>
        <p:pic>
          <p:nvPicPr>
            <p:cNvPr id="3780" name="Google Shape;3780;p213"/>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Shape 3784"/>
        <p:cNvGrpSpPr/>
        <p:nvPr/>
      </p:nvGrpSpPr>
      <p:grpSpPr>
        <a:xfrm>
          <a:off x="0" y="0"/>
          <a:ext cx="0" cy="0"/>
          <a:chOff x="0" y="0"/>
          <a:chExt cx="0" cy="0"/>
        </a:xfrm>
      </p:grpSpPr>
      <p:pic>
        <p:nvPicPr>
          <p:cNvPr id="3785" name="Google Shape;3785;p214"/>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3786" name="Google Shape;3786;p214"/>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3787" name="Google Shape;3787;p214"/>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3788" name="Google Shape;3788;p214"/>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3789" name="Google Shape;3789;p214"/>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3790" name="Google Shape;3790;p214"/>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214"/>
          <p:cNvSpPr/>
          <p:nvPr/>
        </p:nvSpPr>
        <p:spPr>
          <a:xfrm>
            <a:off x="5085050" y="854825"/>
            <a:ext cx="38796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92" name="Google Shape;3792;p214"/>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3793" name="Google Shape;3793;p214"/>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794" name="Google Shape;3794;p214"/>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3795" name="Google Shape;3795;p214"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pic>
        <p:nvPicPr>
          <p:cNvPr id="3796" name="Google Shape;3796;p214" descr="clipped result image"/>
          <p:cNvPicPr preferRelativeResize="0"/>
          <p:nvPr/>
        </p:nvPicPr>
        <p:blipFill rotWithShape="1">
          <a:blip r:embed="rId6">
            <a:alphaModFix/>
          </a:blip>
          <a:srcRect/>
          <a:stretch/>
        </p:blipFill>
        <p:spPr>
          <a:xfrm rot="166916">
            <a:off x="310887" y="1814264"/>
            <a:ext cx="472952" cy="641451"/>
          </a:xfrm>
          <a:prstGeom prst="rect">
            <a:avLst/>
          </a:prstGeom>
          <a:noFill/>
          <a:ln>
            <a:noFill/>
          </a:ln>
        </p:spPr>
      </p:pic>
      <p:sp>
        <p:nvSpPr>
          <p:cNvPr id="3797" name="Google Shape;3797;p214"/>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798" name="Google Shape;3798;p214" descr="clipped result image"/>
          <p:cNvPicPr preferRelativeResize="0"/>
          <p:nvPr/>
        </p:nvPicPr>
        <p:blipFill>
          <a:blip r:embed="rId5">
            <a:alphaModFix/>
          </a:blip>
          <a:stretch>
            <a:fillRect/>
          </a:stretch>
        </p:blipFill>
        <p:spPr>
          <a:xfrm>
            <a:off x="1168191" y="2060019"/>
            <a:ext cx="287199" cy="354183"/>
          </a:xfrm>
          <a:prstGeom prst="rect">
            <a:avLst/>
          </a:prstGeom>
          <a:noFill/>
          <a:ln>
            <a:noFill/>
          </a:ln>
        </p:spPr>
      </p:pic>
      <p:sp>
        <p:nvSpPr>
          <p:cNvPr id="3799" name="Google Shape;3799;p214"/>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sp>
        <p:nvSpPr>
          <p:cNvPr id="3800" name="Google Shape;3800;p214"/>
          <p:cNvSpPr txBox="1"/>
          <p:nvPr/>
        </p:nvSpPr>
        <p:spPr>
          <a:xfrm>
            <a:off x="6428159"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40%</a:t>
            </a:r>
            <a:endParaRPr sz="1200" b="1">
              <a:solidFill>
                <a:srgbClr val="D41F1F"/>
              </a:solidFill>
            </a:endParaRPr>
          </a:p>
        </p:txBody>
      </p:sp>
      <p:grpSp>
        <p:nvGrpSpPr>
          <p:cNvPr id="3801" name="Google Shape;3801;p214"/>
          <p:cNvGrpSpPr/>
          <p:nvPr/>
        </p:nvGrpSpPr>
        <p:grpSpPr>
          <a:xfrm>
            <a:off x="311310" y="98535"/>
            <a:ext cx="990175" cy="799791"/>
            <a:chOff x="311310" y="98535"/>
            <a:chExt cx="990175" cy="799791"/>
          </a:xfrm>
        </p:grpSpPr>
        <p:pic>
          <p:nvPicPr>
            <p:cNvPr id="3802" name="Google Shape;3802;p214"/>
            <p:cNvPicPr preferRelativeResize="0"/>
            <p:nvPr/>
          </p:nvPicPr>
          <p:blipFill>
            <a:blip r:embed="rId7">
              <a:alphaModFix/>
            </a:blip>
            <a:stretch>
              <a:fillRect/>
            </a:stretch>
          </p:blipFill>
          <p:spPr>
            <a:xfrm>
              <a:off x="332988" y="299175"/>
              <a:ext cx="946825" cy="599150"/>
            </a:xfrm>
            <a:prstGeom prst="rect">
              <a:avLst/>
            </a:prstGeom>
            <a:noFill/>
            <a:ln>
              <a:noFill/>
            </a:ln>
          </p:spPr>
        </p:pic>
        <p:pic>
          <p:nvPicPr>
            <p:cNvPr id="3803" name="Google Shape;3803;p214"/>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Shape 3807"/>
        <p:cNvGrpSpPr/>
        <p:nvPr/>
      </p:nvGrpSpPr>
      <p:grpSpPr>
        <a:xfrm>
          <a:off x="0" y="0"/>
          <a:ext cx="0" cy="0"/>
          <a:chOff x="0" y="0"/>
          <a:chExt cx="0" cy="0"/>
        </a:xfrm>
      </p:grpSpPr>
      <p:pic>
        <p:nvPicPr>
          <p:cNvPr id="3808" name="Google Shape;3808;p215"/>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3809" name="Google Shape;3809;p215"/>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3810" name="Google Shape;3810;p215"/>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3811" name="Google Shape;3811;p215"/>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3812" name="Google Shape;3812;p215"/>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3813" name="Google Shape;3813;p215"/>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215"/>
          <p:cNvSpPr/>
          <p:nvPr/>
        </p:nvSpPr>
        <p:spPr>
          <a:xfrm>
            <a:off x="5085050" y="854825"/>
            <a:ext cx="38796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15" name="Google Shape;3815;p215"/>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3816" name="Google Shape;3816;p215"/>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817" name="Google Shape;3817;p215"/>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3818" name="Google Shape;3818;p215"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pic>
        <p:nvPicPr>
          <p:cNvPr id="3819" name="Google Shape;3819;p215" descr="clipped result image"/>
          <p:cNvPicPr preferRelativeResize="0"/>
          <p:nvPr/>
        </p:nvPicPr>
        <p:blipFill rotWithShape="1">
          <a:blip r:embed="rId6">
            <a:alphaModFix/>
          </a:blip>
          <a:srcRect/>
          <a:stretch/>
        </p:blipFill>
        <p:spPr>
          <a:xfrm rot="166916">
            <a:off x="310887" y="1814264"/>
            <a:ext cx="472952" cy="641451"/>
          </a:xfrm>
          <a:prstGeom prst="rect">
            <a:avLst/>
          </a:prstGeom>
          <a:noFill/>
          <a:ln>
            <a:noFill/>
          </a:ln>
        </p:spPr>
      </p:pic>
      <p:sp>
        <p:nvSpPr>
          <p:cNvPr id="3820" name="Google Shape;3820;p215"/>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821" name="Google Shape;3821;p215" descr="clipped result image"/>
          <p:cNvPicPr preferRelativeResize="0"/>
          <p:nvPr/>
        </p:nvPicPr>
        <p:blipFill>
          <a:blip r:embed="rId5">
            <a:alphaModFix/>
          </a:blip>
          <a:stretch>
            <a:fillRect/>
          </a:stretch>
        </p:blipFill>
        <p:spPr>
          <a:xfrm>
            <a:off x="1168191" y="2060019"/>
            <a:ext cx="287199" cy="354183"/>
          </a:xfrm>
          <a:prstGeom prst="rect">
            <a:avLst/>
          </a:prstGeom>
          <a:noFill/>
          <a:ln>
            <a:noFill/>
          </a:ln>
        </p:spPr>
      </p:pic>
      <p:pic>
        <p:nvPicPr>
          <p:cNvPr id="3822" name="Google Shape;3822;p215" descr="clipped result image"/>
          <p:cNvPicPr preferRelativeResize="0"/>
          <p:nvPr/>
        </p:nvPicPr>
        <p:blipFill>
          <a:blip r:embed="rId5">
            <a:alphaModFix/>
          </a:blip>
          <a:stretch>
            <a:fillRect/>
          </a:stretch>
        </p:blipFill>
        <p:spPr>
          <a:xfrm>
            <a:off x="7435791" y="1004819"/>
            <a:ext cx="287199" cy="354183"/>
          </a:xfrm>
          <a:prstGeom prst="rect">
            <a:avLst/>
          </a:prstGeom>
          <a:noFill/>
          <a:ln>
            <a:noFill/>
          </a:ln>
        </p:spPr>
      </p:pic>
      <p:sp>
        <p:nvSpPr>
          <p:cNvPr id="3823" name="Google Shape;3823;p215"/>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sp>
        <p:nvSpPr>
          <p:cNvPr id="3824" name="Google Shape;3824;p215"/>
          <p:cNvSpPr txBox="1"/>
          <p:nvPr/>
        </p:nvSpPr>
        <p:spPr>
          <a:xfrm>
            <a:off x="6428159"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40%</a:t>
            </a:r>
            <a:endParaRPr sz="1200" b="1">
              <a:solidFill>
                <a:srgbClr val="D41F1F"/>
              </a:solidFill>
            </a:endParaRPr>
          </a:p>
        </p:txBody>
      </p:sp>
      <p:grpSp>
        <p:nvGrpSpPr>
          <p:cNvPr id="3825" name="Google Shape;3825;p215"/>
          <p:cNvGrpSpPr/>
          <p:nvPr/>
        </p:nvGrpSpPr>
        <p:grpSpPr>
          <a:xfrm>
            <a:off x="311310" y="98535"/>
            <a:ext cx="990175" cy="799791"/>
            <a:chOff x="311310" y="98535"/>
            <a:chExt cx="990175" cy="799791"/>
          </a:xfrm>
        </p:grpSpPr>
        <p:pic>
          <p:nvPicPr>
            <p:cNvPr id="3826" name="Google Shape;3826;p215"/>
            <p:cNvPicPr preferRelativeResize="0"/>
            <p:nvPr/>
          </p:nvPicPr>
          <p:blipFill>
            <a:blip r:embed="rId7">
              <a:alphaModFix/>
            </a:blip>
            <a:stretch>
              <a:fillRect/>
            </a:stretch>
          </p:blipFill>
          <p:spPr>
            <a:xfrm>
              <a:off x="332988" y="299175"/>
              <a:ext cx="946825" cy="599150"/>
            </a:xfrm>
            <a:prstGeom prst="rect">
              <a:avLst/>
            </a:prstGeom>
            <a:noFill/>
            <a:ln>
              <a:noFill/>
            </a:ln>
          </p:spPr>
        </p:pic>
        <p:pic>
          <p:nvPicPr>
            <p:cNvPr id="3827" name="Google Shape;3827;p215"/>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8"/>
          <p:cNvSpPr txBox="1"/>
          <p:nvPr/>
        </p:nvSpPr>
        <p:spPr>
          <a:xfrm>
            <a:off x="1321875" y="1123725"/>
            <a:ext cx="66216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3D85C6"/>
                </a:solidFill>
              </a:rPr>
              <a:t>Arbitrary category of medications for bipolar disorder</a:t>
            </a: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r>
              <a:rPr lang="en" sz="1800">
                <a:solidFill>
                  <a:srgbClr val="3D85C6"/>
                </a:solidFill>
              </a:rPr>
              <a:t>U.S. Food and Drug Administration (FDA) does not officially recognize the term.</a:t>
            </a: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r>
              <a:rPr lang="en" sz="1800">
                <a:solidFill>
                  <a:srgbClr val="3D85C6"/>
                </a:solidFill>
              </a:rPr>
              <a:t> </a:t>
            </a:r>
            <a:endParaRPr sz="1800">
              <a:solidFill>
                <a:srgbClr val="3D85C6"/>
              </a:solidFill>
            </a:endParaRPr>
          </a:p>
        </p:txBody>
      </p:sp>
      <p:sp>
        <p:nvSpPr>
          <p:cNvPr id="120" name="Google Shape;120;p28"/>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8"/>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What’s a mood stabilizer?</a:t>
            </a:r>
            <a:endParaRPr sz="2400">
              <a:solidFill>
                <a:srgbClr val="3D85C6"/>
              </a:solidFill>
            </a:endParaRPr>
          </a:p>
          <a:p>
            <a:pPr marL="0" lvl="0" indent="0" algn="l" rtl="0">
              <a:spcBef>
                <a:spcPts val="0"/>
              </a:spcBef>
              <a:spcAft>
                <a:spcPts val="0"/>
              </a:spcAft>
              <a:buClr>
                <a:schemeClr val="dk1"/>
              </a:buClr>
              <a:buSzPts val="1400"/>
              <a:buFont typeface="Arial"/>
              <a:buNone/>
            </a:pPr>
            <a:endParaRPr sz="240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pic>
        <p:nvPicPr>
          <p:cNvPr id="1150" name="Google Shape;1150;p98" title="Personal perception of ingestible lithium"/>
          <p:cNvPicPr preferRelativeResize="0"/>
          <p:nvPr/>
        </p:nvPicPr>
        <p:blipFill rotWithShape="1">
          <a:blip r:embed="rId3">
            <a:alphaModFix/>
          </a:blip>
          <a:srcRect t="11190"/>
          <a:stretch/>
        </p:blipFill>
        <p:spPr>
          <a:xfrm>
            <a:off x="1108700" y="743050"/>
            <a:ext cx="6648825" cy="3250249"/>
          </a:xfrm>
          <a:prstGeom prst="rect">
            <a:avLst/>
          </a:prstGeom>
          <a:noFill/>
          <a:ln>
            <a:noFill/>
          </a:ln>
        </p:spPr>
      </p:pic>
      <p:cxnSp>
        <p:nvCxnSpPr>
          <p:cNvPr id="1151" name="Google Shape;1151;p98"/>
          <p:cNvCxnSpPr/>
          <p:nvPr/>
        </p:nvCxnSpPr>
        <p:spPr>
          <a:xfrm rot="10800000">
            <a:off x="2519950" y="3845600"/>
            <a:ext cx="0" cy="513300"/>
          </a:xfrm>
          <a:prstGeom prst="straightConnector1">
            <a:avLst/>
          </a:prstGeom>
          <a:noFill/>
          <a:ln w="9525" cap="flat" cmpd="sng">
            <a:solidFill>
              <a:schemeClr val="dk2"/>
            </a:solidFill>
            <a:prstDash val="solid"/>
            <a:round/>
            <a:headEnd type="none" w="med" len="med"/>
            <a:tailEnd type="triangle" w="med" len="med"/>
          </a:ln>
        </p:spPr>
      </p:cxnSp>
      <p:sp>
        <p:nvSpPr>
          <p:cNvPr id="1152" name="Google Shape;1152;p98"/>
          <p:cNvSpPr txBox="1"/>
          <p:nvPr/>
        </p:nvSpPr>
        <p:spPr>
          <a:xfrm>
            <a:off x="2333375" y="4328175"/>
            <a:ext cx="2048400" cy="400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900"/>
              </a:spcAft>
              <a:buNone/>
            </a:pPr>
            <a:r>
              <a:rPr lang="en">
                <a:solidFill>
                  <a:schemeClr val="dk1"/>
                </a:solidFill>
                <a:latin typeface="Roboto"/>
                <a:ea typeface="Roboto"/>
                <a:cs typeface="Roboto"/>
                <a:sym typeface="Roboto"/>
              </a:rPr>
              <a:t>Lithium is in batteries</a:t>
            </a:r>
            <a:endParaRPr>
              <a:solidFill>
                <a:schemeClr val="dk1"/>
              </a:solidFill>
              <a:latin typeface="Roboto"/>
              <a:ea typeface="Roboto"/>
              <a:cs typeface="Roboto"/>
              <a:sym typeface="Roboto"/>
            </a:endParaRPr>
          </a:p>
        </p:txBody>
      </p:sp>
      <p:sp>
        <p:nvSpPr>
          <p:cNvPr id="1153" name="Google Shape;1153;p98"/>
          <p:cNvSpPr txBox="1"/>
          <p:nvPr/>
        </p:nvSpPr>
        <p:spPr>
          <a:xfrm>
            <a:off x="1782625" y="271400"/>
            <a:ext cx="5786100" cy="431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900"/>
              </a:spcAft>
              <a:buNone/>
            </a:pPr>
            <a:r>
              <a:rPr lang="en" sz="1600">
                <a:solidFill>
                  <a:schemeClr val="dk1"/>
                </a:solidFill>
                <a:latin typeface="Roboto"/>
                <a:ea typeface="Roboto"/>
                <a:cs typeface="Roboto"/>
                <a:sym typeface="Roboto"/>
              </a:rPr>
              <a:t>Personal perception of lithium as an ingestible </a:t>
            </a:r>
            <a:endParaRPr sz="1600">
              <a:solidFill>
                <a:schemeClr val="dk1"/>
              </a:solidFill>
              <a:latin typeface="Roboto"/>
              <a:ea typeface="Roboto"/>
              <a:cs typeface="Roboto"/>
              <a:sym typeface="Roboto"/>
            </a:endParaRPr>
          </a:p>
        </p:txBody>
      </p:sp>
      <p:pic>
        <p:nvPicPr>
          <p:cNvPr id="1154" name="Google Shape;1154;p98"/>
          <p:cNvPicPr preferRelativeResize="0"/>
          <p:nvPr/>
        </p:nvPicPr>
        <p:blipFill rotWithShape="1">
          <a:blip r:embed="rId4">
            <a:alphaModFix/>
          </a:blip>
          <a:srcRect/>
          <a:stretch/>
        </p:blipFill>
        <p:spPr>
          <a:xfrm>
            <a:off x="2885871" y="1450337"/>
            <a:ext cx="1890814" cy="431100"/>
          </a:xfrm>
          <a:prstGeom prst="rect">
            <a:avLst/>
          </a:prstGeom>
          <a:noFill/>
          <a:ln>
            <a:noFill/>
          </a:ln>
          <a:effectLst>
            <a:outerShdw blurRad="14288" dist="19050" dir="5400000" algn="bl" rotWithShape="0">
              <a:srgbClr val="000000">
                <a:alpha val="32000"/>
              </a:srgbClr>
            </a:outerShdw>
          </a:effectLst>
        </p:spPr>
      </p:pic>
      <p:grpSp>
        <p:nvGrpSpPr>
          <p:cNvPr id="1155" name="Google Shape;1155;p98"/>
          <p:cNvGrpSpPr/>
          <p:nvPr/>
        </p:nvGrpSpPr>
        <p:grpSpPr>
          <a:xfrm>
            <a:off x="7536138" y="1119200"/>
            <a:ext cx="155813" cy="327950"/>
            <a:chOff x="7002738" y="1119200"/>
            <a:chExt cx="155813" cy="327950"/>
          </a:xfrm>
        </p:grpSpPr>
        <p:sp>
          <p:nvSpPr>
            <p:cNvPr id="1156" name="Google Shape;1156;p98"/>
            <p:cNvSpPr/>
            <p:nvPr/>
          </p:nvSpPr>
          <p:spPr>
            <a:xfrm>
              <a:off x="7052950" y="1341550"/>
              <a:ext cx="105600" cy="105600"/>
            </a:xfrm>
            <a:prstGeom prst="ellipse">
              <a:avLst/>
            </a:prstGeom>
            <a:solidFill>
              <a:srgbClr val="5891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57" name="Google Shape;1157;p98"/>
            <p:cNvCxnSpPr/>
            <p:nvPr/>
          </p:nvCxnSpPr>
          <p:spPr>
            <a:xfrm>
              <a:off x="7002738" y="1119200"/>
              <a:ext cx="119700" cy="303900"/>
            </a:xfrm>
            <a:prstGeom prst="straightConnector1">
              <a:avLst/>
            </a:prstGeom>
            <a:noFill/>
            <a:ln w="19050" cap="flat" cmpd="sng">
              <a:solidFill>
                <a:srgbClr val="5891AD"/>
              </a:solidFill>
              <a:prstDash val="solid"/>
              <a:round/>
              <a:headEnd type="none" w="med" len="med"/>
              <a:tailEnd type="none" w="med" len="med"/>
            </a:ln>
          </p:spPr>
        </p:cxnSp>
      </p:grpSp>
      <p:pic>
        <p:nvPicPr>
          <p:cNvPr id="1158" name="Google Shape;1158;p98"/>
          <p:cNvPicPr preferRelativeResize="0"/>
          <p:nvPr/>
        </p:nvPicPr>
        <p:blipFill>
          <a:blip r:embed="rId5">
            <a:alphaModFix/>
          </a:blip>
          <a:stretch>
            <a:fillRect/>
          </a:stretch>
        </p:blipFill>
        <p:spPr>
          <a:xfrm>
            <a:off x="2313574" y="2281600"/>
            <a:ext cx="3674874" cy="1317975"/>
          </a:xfrm>
          <a:prstGeom prst="rect">
            <a:avLst/>
          </a:prstGeom>
          <a:noFill/>
          <a:ln>
            <a:noFill/>
          </a:ln>
        </p:spPr>
      </p:pic>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Shape 3831"/>
        <p:cNvGrpSpPr/>
        <p:nvPr/>
      </p:nvGrpSpPr>
      <p:grpSpPr>
        <a:xfrm>
          <a:off x="0" y="0"/>
          <a:ext cx="0" cy="0"/>
          <a:chOff x="0" y="0"/>
          <a:chExt cx="0" cy="0"/>
        </a:xfrm>
      </p:grpSpPr>
      <p:pic>
        <p:nvPicPr>
          <p:cNvPr id="3832" name="Google Shape;3832;p216"/>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3833" name="Google Shape;3833;p216"/>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3834" name="Google Shape;3834;p216"/>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3835" name="Google Shape;3835;p216"/>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3836" name="Google Shape;3836;p216"/>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3837" name="Google Shape;3837;p216"/>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216"/>
          <p:cNvSpPr/>
          <p:nvPr/>
        </p:nvSpPr>
        <p:spPr>
          <a:xfrm>
            <a:off x="5085050" y="854825"/>
            <a:ext cx="38796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39" name="Google Shape;3839;p216"/>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3840" name="Google Shape;3840;p216"/>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841" name="Google Shape;3841;p216"/>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3842" name="Google Shape;3842;p216"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pic>
        <p:nvPicPr>
          <p:cNvPr id="3843" name="Google Shape;3843;p216" descr="clipped result image"/>
          <p:cNvPicPr preferRelativeResize="0"/>
          <p:nvPr/>
        </p:nvPicPr>
        <p:blipFill rotWithShape="1">
          <a:blip r:embed="rId6">
            <a:alphaModFix/>
          </a:blip>
          <a:srcRect/>
          <a:stretch/>
        </p:blipFill>
        <p:spPr>
          <a:xfrm rot="166916">
            <a:off x="310887" y="1814264"/>
            <a:ext cx="472952" cy="641451"/>
          </a:xfrm>
          <a:prstGeom prst="rect">
            <a:avLst/>
          </a:prstGeom>
          <a:noFill/>
          <a:ln>
            <a:noFill/>
          </a:ln>
        </p:spPr>
      </p:pic>
      <p:sp>
        <p:nvSpPr>
          <p:cNvPr id="3844" name="Google Shape;3844;p216"/>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845" name="Google Shape;3845;p216" descr="clipped result image"/>
          <p:cNvPicPr preferRelativeResize="0"/>
          <p:nvPr/>
        </p:nvPicPr>
        <p:blipFill>
          <a:blip r:embed="rId5">
            <a:alphaModFix/>
          </a:blip>
          <a:stretch>
            <a:fillRect/>
          </a:stretch>
        </p:blipFill>
        <p:spPr>
          <a:xfrm>
            <a:off x="1168191" y="2060019"/>
            <a:ext cx="287199" cy="354183"/>
          </a:xfrm>
          <a:prstGeom prst="rect">
            <a:avLst/>
          </a:prstGeom>
          <a:noFill/>
          <a:ln>
            <a:noFill/>
          </a:ln>
        </p:spPr>
      </p:pic>
      <p:pic>
        <p:nvPicPr>
          <p:cNvPr id="3846" name="Google Shape;3846;p216" descr="clipped result image"/>
          <p:cNvPicPr preferRelativeResize="0"/>
          <p:nvPr/>
        </p:nvPicPr>
        <p:blipFill>
          <a:blip r:embed="rId5">
            <a:alphaModFix/>
          </a:blip>
          <a:stretch>
            <a:fillRect/>
          </a:stretch>
        </p:blipFill>
        <p:spPr>
          <a:xfrm>
            <a:off x="7435791" y="1004819"/>
            <a:ext cx="287199" cy="354183"/>
          </a:xfrm>
          <a:prstGeom prst="rect">
            <a:avLst/>
          </a:prstGeom>
          <a:noFill/>
          <a:ln>
            <a:noFill/>
          </a:ln>
        </p:spPr>
      </p:pic>
      <p:pic>
        <p:nvPicPr>
          <p:cNvPr id="3847" name="Google Shape;3847;p216" descr="clipped result image"/>
          <p:cNvPicPr preferRelativeResize="0"/>
          <p:nvPr/>
        </p:nvPicPr>
        <p:blipFill>
          <a:blip r:embed="rId5">
            <a:alphaModFix/>
          </a:blip>
          <a:stretch>
            <a:fillRect/>
          </a:stretch>
        </p:blipFill>
        <p:spPr>
          <a:xfrm>
            <a:off x="7435791" y="1536031"/>
            <a:ext cx="287199" cy="354183"/>
          </a:xfrm>
          <a:prstGeom prst="rect">
            <a:avLst/>
          </a:prstGeom>
          <a:noFill/>
          <a:ln>
            <a:noFill/>
          </a:ln>
        </p:spPr>
      </p:pic>
      <p:sp>
        <p:nvSpPr>
          <p:cNvPr id="3848" name="Google Shape;3848;p216"/>
          <p:cNvSpPr txBox="1"/>
          <p:nvPr/>
        </p:nvSpPr>
        <p:spPr>
          <a:xfrm>
            <a:off x="7780701" y="150536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849" name="Google Shape;3849;p216" descr="clipped result image"/>
          <p:cNvPicPr preferRelativeResize="0"/>
          <p:nvPr/>
        </p:nvPicPr>
        <p:blipFill rotWithShape="1">
          <a:blip r:embed="rId6">
            <a:alphaModFix/>
          </a:blip>
          <a:srcRect/>
          <a:stretch/>
        </p:blipFill>
        <p:spPr>
          <a:xfrm rot="166916">
            <a:off x="8090087" y="1314314"/>
            <a:ext cx="472952" cy="641451"/>
          </a:xfrm>
          <a:prstGeom prst="rect">
            <a:avLst/>
          </a:prstGeom>
          <a:noFill/>
          <a:ln>
            <a:noFill/>
          </a:ln>
        </p:spPr>
      </p:pic>
      <p:sp>
        <p:nvSpPr>
          <p:cNvPr id="3850" name="Google Shape;3850;p216"/>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sp>
        <p:nvSpPr>
          <p:cNvPr id="3851" name="Google Shape;3851;p216"/>
          <p:cNvSpPr txBox="1"/>
          <p:nvPr/>
        </p:nvSpPr>
        <p:spPr>
          <a:xfrm>
            <a:off x="6428159"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40%</a:t>
            </a:r>
            <a:endParaRPr sz="1200" b="1">
              <a:solidFill>
                <a:srgbClr val="D41F1F"/>
              </a:solidFill>
            </a:endParaRPr>
          </a:p>
        </p:txBody>
      </p:sp>
      <p:grpSp>
        <p:nvGrpSpPr>
          <p:cNvPr id="3852" name="Google Shape;3852;p216"/>
          <p:cNvGrpSpPr/>
          <p:nvPr/>
        </p:nvGrpSpPr>
        <p:grpSpPr>
          <a:xfrm>
            <a:off x="311310" y="98535"/>
            <a:ext cx="990175" cy="799791"/>
            <a:chOff x="311310" y="98535"/>
            <a:chExt cx="990175" cy="799791"/>
          </a:xfrm>
        </p:grpSpPr>
        <p:pic>
          <p:nvPicPr>
            <p:cNvPr id="3853" name="Google Shape;3853;p216"/>
            <p:cNvPicPr preferRelativeResize="0"/>
            <p:nvPr/>
          </p:nvPicPr>
          <p:blipFill>
            <a:blip r:embed="rId7">
              <a:alphaModFix/>
            </a:blip>
            <a:stretch>
              <a:fillRect/>
            </a:stretch>
          </p:blipFill>
          <p:spPr>
            <a:xfrm>
              <a:off x="332988" y="299175"/>
              <a:ext cx="946825" cy="599150"/>
            </a:xfrm>
            <a:prstGeom prst="rect">
              <a:avLst/>
            </a:prstGeom>
            <a:noFill/>
            <a:ln>
              <a:noFill/>
            </a:ln>
          </p:spPr>
        </p:pic>
        <p:pic>
          <p:nvPicPr>
            <p:cNvPr id="3854" name="Google Shape;3854;p216"/>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Shape 3858"/>
        <p:cNvGrpSpPr/>
        <p:nvPr/>
      </p:nvGrpSpPr>
      <p:grpSpPr>
        <a:xfrm>
          <a:off x="0" y="0"/>
          <a:ext cx="0" cy="0"/>
          <a:chOff x="0" y="0"/>
          <a:chExt cx="0" cy="0"/>
        </a:xfrm>
      </p:grpSpPr>
      <p:pic>
        <p:nvPicPr>
          <p:cNvPr id="3859" name="Google Shape;3859;p217"/>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3860" name="Google Shape;3860;p217"/>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3861" name="Google Shape;3861;p217"/>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3862" name="Google Shape;3862;p217"/>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3863" name="Google Shape;3863;p217"/>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3864" name="Google Shape;3864;p217"/>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17"/>
          <p:cNvSpPr/>
          <p:nvPr/>
        </p:nvSpPr>
        <p:spPr>
          <a:xfrm>
            <a:off x="5085050" y="854825"/>
            <a:ext cx="38796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66" name="Google Shape;3866;p217"/>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3867" name="Google Shape;3867;p217"/>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868" name="Google Shape;3868;p217"/>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3869" name="Google Shape;3869;p217"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pic>
        <p:nvPicPr>
          <p:cNvPr id="3870" name="Google Shape;3870;p217" descr="clipped result image"/>
          <p:cNvPicPr preferRelativeResize="0"/>
          <p:nvPr/>
        </p:nvPicPr>
        <p:blipFill rotWithShape="1">
          <a:blip r:embed="rId6">
            <a:alphaModFix/>
          </a:blip>
          <a:srcRect/>
          <a:stretch/>
        </p:blipFill>
        <p:spPr>
          <a:xfrm rot="166916">
            <a:off x="310887" y="1814264"/>
            <a:ext cx="472952" cy="641451"/>
          </a:xfrm>
          <a:prstGeom prst="rect">
            <a:avLst/>
          </a:prstGeom>
          <a:noFill/>
          <a:ln>
            <a:noFill/>
          </a:ln>
        </p:spPr>
      </p:pic>
      <p:sp>
        <p:nvSpPr>
          <p:cNvPr id="3871" name="Google Shape;3871;p217"/>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872" name="Google Shape;3872;p217" descr="clipped result image"/>
          <p:cNvPicPr preferRelativeResize="0"/>
          <p:nvPr/>
        </p:nvPicPr>
        <p:blipFill>
          <a:blip r:embed="rId5">
            <a:alphaModFix/>
          </a:blip>
          <a:stretch>
            <a:fillRect/>
          </a:stretch>
        </p:blipFill>
        <p:spPr>
          <a:xfrm>
            <a:off x="1168191" y="2060019"/>
            <a:ext cx="287199" cy="354183"/>
          </a:xfrm>
          <a:prstGeom prst="rect">
            <a:avLst/>
          </a:prstGeom>
          <a:noFill/>
          <a:ln>
            <a:noFill/>
          </a:ln>
        </p:spPr>
      </p:pic>
      <p:pic>
        <p:nvPicPr>
          <p:cNvPr id="3873" name="Google Shape;3873;p217" descr="clipped result image"/>
          <p:cNvPicPr preferRelativeResize="0"/>
          <p:nvPr/>
        </p:nvPicPr>
        <p:blipFill>
          <a:blip r:embed="rId5">
            <a:alphaModFix/>
          </a:blip>
          <a:stretch>
            <a:fillRect/>
          </a:stretch>
        </p:blipFill>
        <p:spPr>
          <a:xfrm>
            <a:off x="7435791" y="1004819"/>
            <a:ext cx="287199" cy="354183"/>
          </a:xfrm>
          <a:prstGeom prst="rect">
            <a:avLst/>
          </a:prstGeom>
          <a:noFill/>
          <a:ln>
            <a:noFill/>
          </a:ln>
        </p:spPr>
      </p:pic>
      <p:pic>
        <p:nvPicPr>
          <p:cNvPr id="3874" name="Google Shape;3874;p217" descr="clipped result image"/>
          <p:cNvPicPr preferRelativeResize="0"/>
          <p:nvPr/>
        </p:nvPicPr>
        <p:blipFill>
          <a:blip r:embed="rId5">
            <a:alphaModFix/>
          </a:blip>
          <a:stretch>
            <a:fillRect/>
          </a:stretch>
        </p:blipFill>
        <p:spPr>
          <a:xfrm>
            <a:off x="7435791" y="1536031"/>
            <a:ext cx="287199" cy="354183"/>
          </a:xfrm>
          <a:prstGeom prst="rect">
            <a:avLst/>
          </a:prstGeom>
          <a:noFill/>
          <a:ln>
            <a:noFill/>
          </a:ln>
        </p:spPr>
      </p:pic>
      <p:sp>
        <p:nvSpPr>
          <p:cNvPr id="3875" name="Google Shape;3875;p217"/>
          <p:cNvSpPr txBox="1"/>
          <p:nvPr/>
        </p:nvSpPr>
        <p:spPr>
          <a:xfrm>
            <a:off x="7780701" y="150536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876" name="Google Shape;3876;p217" descr="clipped result image"/>
          <p:cNvPicPr preferRelativeResize="0"/>
          <p:nvPr/>
        </p:nvPicPr>
        <p:blipFill rotWithShape="1">
          <a:blip r:embed="rId6">
            <a:alphaModFix/>
          </a:blip>
          <a:srcRect/>
          <a:stretch/>
        </p:blipFill>
        <p:spPr>
          <a:xfrm rot="166916">
            <a:off x="8090087" y="1314314"/>
            <a:ext cx="472952" cy="641451"/>
          </a:xfrm>
          <a:prstGeom prst="rect">
            <a:avLst/>
          </a:prstGeom>
          <a:noFill/>
          <a:ln>
            <a:noFill/>
          </a:ln>
        </p:spPr>
      </p:pic>
      <p:pic>
        <p:nvPicPr>
          <p:cNvPr id="3877" name="Google Shape;3877;p217" descr="clipped result image"/>
          <p:cNvPicPr preferRelativeResize="0"/>
          <p:nvPr/>
        </p:nvPicPr>
        <p:blipFill>
          <a:blip r:embed="rId5">
            <a:alphaModFix/>
          </a:blip>
          <a:stretch>
            <a:fillRect/>
          </a:stretch>
        </p:blipFill>
        <p:spPr>
          <a:xfrm>
            <a:off x="7435791" y="2100881"/>
            <a:ext cx="287199" cy="354183"/>
          </a:xfrm>
          <a:prstGeom prst="rect">
            <a:avLst/>
          </a:prstGeom>
          <a:noFill/>
          <a:ln>
            <a:noFill/>
          </a:ln>
        </p:spPr>
      </p:pic>
      <p:sp>
        <p:nvSpPr>
          <p:cNvPr id="3878" name="Google Shape;3878;p217"/>
          <p:cNvSpPr txBox="1"/>
          <p:nvPr/>
        </p:nvSpPr>
        <p:spPr>
          <a:xfrm>
            <a:off x="7765339" y="2068793"/>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879" name="Google Shape;3879;p217"/>
          <p:cNvPicPr preferRelativeResize="0"/>
          <p:nvPr/>
        </p:nvPicPr>
        <p:blipFill rotWithShape="1">
          <a:blip r:embed="rId4">
            <a:alphaModFix/>
          </a:blip>
          <a:srcRect/>
          <a:stretch/>
        </p:blipFill>
        <p:spPr>
          <a:xfrm>
            <a:off x="8074800" y="2169918"/>
            <a:ext cx="705950" cy="160950"/>
          </a:xfrm>
          <a:prstGeom prst="rect">
            <a:avLst/>
          </a:prstGeom>
          <a:noFill/>
          <a:ln>
            <a:noFill/>
          </a:ln>
        </p:spPr>
      </p:pic>
      <p:sp>
        <p:nvSpPr>
          <p:cNvPr id="3880" name="Google Shape;3880;p217"/>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sp>
        <p:nvSpPr>
          <p:cNvPr id="3881" name="Google Shape;3881;p217"/>
          <p:cNvSpPr txBox="1"/>
          <p:nvPr/>
        </p:nvSpPr>
        <p:spPr>
          <a:xfrm>
            <a:off x="6428159"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40%</a:t>
            </a:r>
            <a:endParaRPr sz="1200" b="1">
              <a:solidFill>
                <a:srgbClr val="D41F1F"/>
              </a:solidFill>
            </a:endParaRPr>
          </a:p>
        </p:txBody>
      </p:sp>
      <p:grpSp>
        <p:nvGrpSpPr>
          <p:cNvPr id="3882" name="Google Shape;3882;p217"/>
          <p:cNvGrpSpPr/>
          <p:nvPr/>
        </p:nvGrpSpPr>
        <p:grpSpPr>
          <a:xfrm>
            <a:off x="311310" y="98535"/>
            <a:ext cx="990175" cy="799791"/>
            <a:chOff x="311310" y="98535"/>
            <a:chExt cx="990175" cy="799791"/>
          </a:xfrm>
        </p:grpSpPr>
        <p:pic>
          <p:nvPicPr>
            <p:cNvPr id="3883" name="Google Shape;3883;p217"/>
            <p:cNvPicPr preferRelativeResize="0"/>
            <p:nvPr/>
          </p:nvPicPr>
          <p:blipFill>
            <a:blip r:embed="rId7">
              <a:alphaModFix/>
            </a:blip>
            <a:stretch>
              <a:fillRect/>
            </a:stretch>
          </p:blipFill>
          <p:spPr>
            <a:xfrm>
              <a:off x="332988" y="299175"/>
              <a:ext cx="946825" cy="599150"/>
            </a:xfrm>
            <a:prstGeom prst="rect">
              <a:avLst/>
            </a:prstGeom>
            <a:noFill/>
            <a:ln>
              <a:noFill/>
            </a:ln>
          </p:spPr>
        </p:pic>
        <p:pic>
          <p:nvPicPr>
            <p:cNvPr id="3884" name="Google Shape;3884;p217"/>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Shape 3888"/>
        <p:cNvGrpSpPr/>
        <p:nvPr/>
      </p:nvGrpSpPr>
      <p:grpSpPr>
        <a:xfrm>
          <a:off x="0" y="0"/>
          <a:ext cx="0" cy="0"/>
          <a:chOff x="0" y="0"/>
          <a:chExt cx="0" cy="0"/>
        </a:xfrm>
      </p:grpSpPr>
      <p:pic>
        <p:nvPicPr>
          <p:cNvPr id="3889" name="Google Shape;3889;p218"/>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3890" name="Google Shape;3890;p218"/>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3891" name="Google Shape;3891;p218"/>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3892" name="Google Shape;3892;p218"/>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3893" name="Google Shape;3893;p218"/>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3894" name="Google Shape;3894;p218"/>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18"/>
          <p:cNvSpPr/>
          <p:nvPr/>
        </p:nvSpPr>
        <p:spPr>
          <a:xfrm>
            <a:off x="5085050" y="854825"/>
            <a:ext cx="38796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96" name="Google Shape;3896;p218"/>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3897" name="Google Shape;3897;p218"/>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898" name="Google Shape;3898;p218"/>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3899" name="Google Shape;3899;p218"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pic>
        <p:nvPicPr>
          <p:cNvPr id="3900" name="Google Shape;3900;p218" descr="clipped result image"/>
          <p:cNvPicPr preferRelativeResize="0"/>
          <p:nvPr/>
        </p:nvPicPr>
        <p:blipFill rotWithShape="1">
          <a:blip r:embed="rId6">
            <a:alphaModFix/>
          </a:blip>
          <a:srcRect/>
          <a:stretch/>
        </p:blipFill>
        <p:spPr>
          <a:xfrm rot="166916">
            <a:off x="310887" y="1814264"/>
            <a:ext cx="472952" cy="641451"/>
          </a:xfrm>
          <a:prstGeom prst="rect">
            <a:avLst/>
          </a:prstGeom>
          <a:noFill/>
          <a:ln>
            <a:noFill/>
          </a:ln>
        </p:spPr>
      </p:pic>
      <p:sp>
        <p:nvSpPr>
          <p:cNvPr id="3901" name="Google Shape;3901;p218"/>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902" name="Google Shape;3902;p218" descr="clipped result image"/>
          <p:cNvPicPr preferRelativeResize="0"/>
          <p:nvPr/>
        </p:nvPicPr>
        <p:blipFill>
          <a:blip r:embed="rId5">
            <a:alphaModFix/>
          </a:blip>
          <a:stretch>
            <a:fillRect/>
          </a:stretch>
        </p:blipFill>
        <p:spPr>
          <a:xfrm>
            <a:off x="1168191" y="2060019"/>
            <a:ext cx="287199" cy="354183"/>
          </a:xfrm>
          <a:prstGeom prst="rect">
            <a:avLst/>
          </a:prstGeom>
          <a:noFill/>
          <a:ln>
            <a:noFill/>
          </a:ln>
        </p:spPr>
      </p:pic>
      <p:pic>
        <p:nvPicPr>
          <p:cNvPr id="3903" name="Google Shape;3903;p218" descr="clipped result image"/>
          <p:cNvPicPr preferRelativeResize="0"/>
          <p:nvPr/>
        </p:nvPicPr>
        <p:blipFill>
          <a:blip r:embed="rId5">
            <a:alphaModFix/>
          </a:blip>
          <a:stretch>
            <a:fillRect/>
          </a:stretch>
        </p:blipFill>
        <p:spPr>
          <a:xfrm>
            <a:off x="7435791" y="1004819"/>
            <a:ext cx="287199" cy="354183"/>
          </a:xfrm>
          <a:prstGeom prst="rect">
            <a:avLst/>
          </a:prstGeom>
          <a:noFill/>
          <a:ln>
            <a:noFill/>
          </a:ln>
        </p:spPr>
      </p:pic>
      <p:pic>
        <p:nvPicPr>
          <p:cNvPr id="3904" name="Google Shape;3904;p218" descr="clipped result image"/>
          <p:cNvPicPr preferRelativeResize="0"/>
          <p:nvPr/>
        </p:nvPicPr>
        <p:blipFill>
          <a:blip r:embed="rId5">
            <a:alphaModFix/>
          </a:blip>
          <a:stretch>
            <a:fillRect/>
          </a:stretch>
        </p:blipFill>
        <p:spPr>
          <a:xfrm>
            <a:off x="7435791" y="1536031"/>
            <a:ext cx="287199" cy="354183"/>
          </a:xfrm>
          <a:prstGeom prst="rect">
            <a:avLst/>
          </a:prstGeom>
          <a:noFill/>
          <a:ln>
            <a:noFill/>
          </a:ln>
        </p:spPr>
      </p:pic>
      <p:sp>
        <p:nvSpPr>
          <p:cNvPr id="3905" name="Google Shape;3905;p218"/>
          <p:cNvSpPr txBox="1"/>
          <p:nvPr/>
        </p:nvSpPr>
        <p:spPr>
          <a:xfrm>
            <a:off x="7780701" y="150536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906" name="Google Shape;3906;p218" descr="clipped result image"/>
          <p:cNvPicPr preferRelativeResize="0"/>
          <p:nvPr/>
        </p:nvPicPr>
        <p:blipFill rotWithShape="1">
          <a:blip r:embed="rId6">
            <a:alphaModFix/>
          </a:blip>
          <a:srcRect/>
          <a:stretch/>
        </p:blipFill>
        <p:spPr>
          <a:xfrm rot="166916">
            <a:off x="8090087" y="1314314"/>
            <a:ext cx="472952" cy="641451"/>
          </a:xfrm>
          <a:prstGeom prst="rect">
            <a:avLst/>
          </a:prstGeom>
          <a:noFill/>
          <a:ln>
            <a:noFill/>
          </a:ln>
        </p:spPr>
      </p:pic>
      <p:pic>
        <p:nvPicPr>
          <p:cNvPr id="3907" name="Google Shape;3907;p218" descr="clipped result image"/>
          <p:cNvPicPr preferRelativeResize="0"/>
          <p:nvPr/>
        </p:nvPicPr>
        <p:blipFill>
          <a:blip r:embed="rId5">
            <a:alphaModFix/>
          </a:blip>
          <a:stretch>
            <a:fillRect/>
          </a:stretch>
        </p:blipFill>
        <p:spPr>
          <a:xfrm>
            <a:off x="7435791" y="2100881"/>
            <a:ext cx="287199" cy="354183"/>
          </a:xfrm>
          <a:prstGeom prst="rect">
            <a:avLst/>
          </a:prstGeom>
          <a:noFill/>
          <a:ln>
            <a:noFill/>
          </a:ln>
        </p:spPr>
      </p:pic>
      <p:sp>
        <p:nvSpPr>
          <p:cNvPr id="3908" name="Google Shape;3908;p218"/>
          <p:cNvSpPr txBox="1"/>
          <p:nvPr/>
        </p:nvSpPr>
        <p:spPr>
          <a:xfrm>
            <a:off x="7765339" y="2068793"/>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909" name="Google Shape;3909;p218"/>
          <p:cNvPicPr preferRelativeResize="0"/>
          <p:nvPr/>
        </p:nvPicPr>
        <p:blipFill rotWithShape="1">
          <a:blip r:embed="rId4">
            <a:alphaModFix/>
          </a:blip>
          <a:srcRect/>
          <a:stretch/>
        </p:blipFill>
        <p:spPr>
          <a:xfrm>
            <a:off x="8074800" y="2169918"/>
            <a:ext cx="705950" cy="160950"/>
          </a:xfrm>
          <a:prstGeom prst="rect">
            <a:avLst/>
          </a:prstGeom>
          <a:noFill/>
          <a:ln>
            <a:noFill/>
          </a:ln>
        </p:spPr>
      </p:pic>
      <p:sp>
        <p:nvSpPr>
          <p:cNvPr id="3910" name="Google Shape;3910;p218"/>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grpSp>
        <p:nvGrpSpPr>
          <p:cNvPr id="3911" name="Google Shape;3911;p218"/>
          <p:cNvGrpSpPr/>
          <p:nvPr/>
        </p:nvGrpSpPr>
        <p:grpSpPr>
          <a:xfrm>
            <a:off x="6904325" y="502263"/>
            <a:ext cx="1134900" cy="489600"/>
            <a:chOff x="6904325" y="502263"/>
            <a:chExt cx="1134900" cy="489600"/>
          </a:xfrm>
        </p:grpSpPr>
        <p:sp>
          <p:nvSpPr>
            <p:cNvPr id="3912" name="Google Shape;3912;p218"/>
            <p:cNvSpPr txBox="1"/>
            <p:nvPr/>
          </p:nvSpPr>
          <p:spPr>
            <a:xfrm>
              <a:off x="6904325" y="502263"/>
              <a:ext cx="11349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FF"/>
                  </a:solidFill>
                  <a:latin typeface="Roboto"/>
                  <a:ea typeface="Roboto"/>
                  <a:cs typeface="Roboto"/>
                  <a:sym typeface="Roboto"/>
                </a:rPr>
                <a:t>Antipsychotics </a:t>
              </a:r>
              <a:endParaRPr sz="1100">
                <a:solidFill>
                  <a:srgbClr val="0000FF"/>
                </a:solidFill>
                <a:latin typeface="Roboto"/>
                <a:ea typeface="Roboto"/>
                <a:cs typeface="Roboto"/>
                <a:sym typeface="Roboto"/>
              </a:endParaRPr>
            </a:p>
          </p:txBody>
        </p:sp>
        <p:sp>
          <p:nvSpPr>
            <p:cNvPr id="3913" name="Google Shape;3913;p218"/>
            <p:cNvSpPr/>
            <p:nvPr/>
          </p:nvSpPr>
          <p:spPr>
            <a:xfrm>
              <a:off x="6942275" y="564425"/>
              <a:ext cx="1059600" cy="225900"/>
            </a:xfrm>
            <a:prstGeom prst="roundRect">
              <a:avLst>
                <a:gd name="adj" fmla="val 16667"/>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4" name="Google Shape;3914;p218"/>
          <p:cNvGrpSpPr/>
          <p:nvPr/>
        </p:nvGrpSpPr>
        <p:grpSpPr>
          <a:xfrm>
            <a:off x="8112108" y="191216"/>
            <a:ext cx="668652" cy="663612"/>
            <a:chOff x="8115125" y="212928"/>
            <a:chExt cx="842450" cy="836099"/>
          </a:xfrm>
        </p:grpSpPr>
        <p:pic>
          <p:nvPicPr>
            <p:cNvPr id="3915" name="Google Shape;3915;p218"/>
            <p:cNvPicPr preferRelativeResize="0"/>
            <p:nvPr/>
          </p:nvPicPr>
          <p:blipFill>
            <a:blip r:embed="rId7">
              <a:alphaModFix/>
            </a:blip>
            <a:stretch>
              <a:fillRect/>
            </a:stretch>
          </p:blipFill>
          <p:spPr>
            <a:xfrm>
              <a:off x="8115125" y="212928"/>
              <a:ext cx="842450" cy="836099"/>
            </a:xfrm>
            <a:prstGeom prst="rect">
              <a:avLst/>
            </a:prstGeom>
            <a:noFill/>
            <a:ln>
              <a:noFill/>
            </a:ln>
          </p:spPr>
        </p:pic>
        <p:pic>
          <p:nvPicPr>
            <p:cNvPr id="3916" name="Google Shape;3916;p218" descr="clipped result image"/>
            <p:cNvPicPr preferRelativeResize="0"/>
            <p:nvPr/>
          </p:nvPicPr>
          <p:blipFill>
            <a:blip r:embed="rId5">
              <a:alphaModFix/>
            </a:blip>
            <a:stretch>
              <a:fillRect/>
            </a:stretch>
          </p:blipFill>
          <p:spPr>
            <a:xfrm>
              <a:off x="8522966" y="544557"/>
              <a:ext cx="328444" cy="405008"/>
            </a:xfrm>
            <a:prstGeom prst="rect">
              <a:avLst/>
            </a:prstGeom>
            <a:noFill/>
            <a:ln>
              <a:noFill/>
            </a:ln>
          </p:spPr>
        </p:pic>
      </p:grpSp>
      <p:sp>
        <p:nvSpPr>
          <p:cNvPr id="3917" name="Google Shape;3917;p218"/>
          <p:cNvSpPr txBox="1"/>
          <p:nvPr/>
        </p:nvSpPr>
        <p:spPr>
          <a:xfrm>
            <a:off x="6428159"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40%</a:t>
            </a:r>
            <a:endParaRPr sz="1200" b="1">
              <a:solidFill>
                <a:srgbClr val="D41F1F"/>
              </a:solidFill>
            </a:endParaRPr>
          </a:p>
        </p:txBody>
      </p:sp>
      <p:grpSp>
        <p:nvGrpSpPr>
          <p:cNvPr id="3918" name="Google Shape;3918;p218"/>
          <p:cNvGrpSpPr/>
          <p:nvPr/>
        </p:nvGrpSpPr>
        <p:grpSpPr>
          <a:xfrm>
            <a:off x="311310" y="98535"/>
            <a:ext cx="990175" cy="799791"/>
            <a:chOff x="311310" y="98535"/>
            <a:chExt cx="990175" cy="799791"/>
          </a:xfrm>
        </p:grpSpPr>
        <p:pic>
          <p:nvPicPr>
            <p:cNvPr id="3919" name="Google Shape;3919;p218"/>
            <p:cNvPicPr preferRelativeResize="0"/>
            <p:nvPr/>
          </p:nvPicPr>
          <p:blipFill>
            <a:blip r:embed="rId8">
              <a:alphaModFix/>
            </a:blip>
            <a:stretch>
              <a:fillRect/>
            </a:stretch>
          </p:blipFill>
          <p:spPr>
            <a:xfrm>
              <a:off x="332988" y="299175"/>
              <a:ext cx="946825" cy="599150"/>
            </a:xfrm>
            <a:prstGeom prst="rect">
              <a:avLst/>
            </a:prstGeom>
            <a:noFill/>
            <a:ln>
              <a:noFill/>
            </a:ln>
          </p:spPr>
        </p:pic>
        <p:pic>
          <p:nvPicPr>
            <p:cNvPr id="3920" name="Google Shape;3920;p218"/>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Shape 3924"/>
        <p:cNvGrpSpPr/>
        <p:nvPr/>
      </p:nvGrpSpPr>
      <p:grpSpPr>
        <a:xfrm>
          <a:off x="0" y="0"/>
          <a:ext cx="0" cy="0"/>
          <a:chOff x="0" y="0"/>
          <a:chExt cx="0" cy="0"/>
        </a:xfrm>
      </p:grpSpPr>
      <p:pic>
        <p:nvPicPr>
          <p:cNvPr id="3925" name="Google Shape;3925;p219"/>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3926" name="Google Shape;3926;p219"/>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3927" name="Google Shape;3927;p219"/>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3928" name="Google Shape;3928;p219"/>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3929" name="Google Shape;3929;p219"/>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3930" name="Google Shape;3930;p219"/>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19"/>
          <p:cNvSpPr/>
          <p:nvPr/>
        </p:nvSpPr>
        <p:spPr>
          <a:xfrm>
            <a:off x="5085050" y="854825"/>
            <a:ext cx="38796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32" name="Google Shape;3932;p219"/>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3933" name="Google Shape;3933;p219"/>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934" name="Google Shape;3934;p219"/>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3935" name="Google Shape;3935;p219"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pic>
        <p:nvPicPr>
          <p:cNvPr id="3936" name="Google Shape;3936;p219" descr="clipped result image"/>
          <p:cNvPicPr preferRelativeResize="0"/>
          <p:nvPr/>
        </p:nvPicPr>
        <p:blipFill rotWithShape="1">
          <a:blip r:embed="rId6">
            <a:alphaModFix/>
          </a:blip>
          <a:srcRect/>
          <a:stretch/>
        </p:blipFill>
        <p:spPr>
          <a:xfrm rot="166916">
            <a:off x="310887" y="1814264"/>
            <a:ext cx="472952" cy="641451"/>
          </a:xfrm>
          <a:prstGeom prst="rect">
            <a:avLst/>
          </a:prstGeom>
          <a:noFill/>
          <a:ln>
            <a:noFill/>
          </a:ln>
        </p:spPr>
      </p:pic>
      <p:sp>
        <p:nvSpPr>
          <p:cNvPr id="3937" name="Google Shape;3937;p219"/>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938" name="Google Shape;3938;p219" descr="clipped result image"/>
          <p:cNvPicPr preferRelativeResize="0"/>
          <p:nvPr/>
        </p:nvPicPr>
        <p:blipFill>
          <a:blip r:embed="rId5">
            <a:alphaModFix/>
          </a:blip>
          <a:stretch>
            <a:fillRect/>
          </a:stretch>
        </p:blipFill>
        <p:spPr>
          <a:xfrm>
            <a:off x="1168191" y="2060019"/>
            <a:ext cx="287199" cy="354183"/>
          </a:xfrm>
          <a:prstGeom prst="rect">
            <a:avLst/>
          </a:prstGeom>
          <a:noFill/>
          <a:ln>
            <a:noFill/>
          </a:ln>
        </p:spPr>
      </p:pic>
      <p:pic>
        <p:nvPicPr>
          <p:cNvPr id="3939" name="Google Shape;3939;p219" descr="clipped result image"/>
          <p:cNvPicPr preferRelativeResize="0"/>
          <p:nvPr/>
        </p:nvPicPr>
        <p:blipFill>
          <a:blip r:embed="rId5">
            <a:alphaModFix/>
          </a:blip>
          <a:stretch>
            <a:fillRect/>
          </a:stretch>
        </p:blipFill>
        <p:spPr>
          <a:xfrm>
            <a:off x="7435791" y="1004819"/>
            <a:ext cx="287199" cy="354183"/>
          </a:xfrm>
          <a:prstGeom prst="rect">
            <a:avLst/>
          </a:prstGeom>
          <a:noFill/>
          <a:ln>
            <a:noFill/>
          </a:ln>
        </p:spPr>
      </p:pic>
      <p:pic>
        <p:nvPicPr>
          <p:cNvPr id="3940" name="Google Shape;3940;p219" descr="clipped result image"/>
          <p:cNvPicPr preferRelativeResize="0"/>
          <p:nvPr/>
        </p:nvPicPr>
        <p:blipFill>
          <a:blip r:embed="rId5">
            <a:alphaModFix/>
          </a:blip>
          <a:stretch>
            <a:fillRect/>
          </a:stretch>
        </p:blipFill>
        <p:spPr>
          <a:xfrm>
            <a:off x="7435791" y="1536031"/>
            <a:ext cx="287199" cy="354183"/>
          </a:xfrm>
          <a:prstGeom prst="rect">
            <a:avLst/>
          </a:prstGeom>
          <a:noFill/>
          <a:ln>
            <a:noFill/>
          </a:ln>
        </p:spPr>
      </p:pic>
      <p:sp>
        <p:nvSpPr>
          <p:cNvPr id="3941" name="Google Shape;3941;p219"/>
          <p:cNvSpPr txBox="1"/>
          <p:nvPr/>
        </p:nvSpPr>
        <p:spPr>
          <a:xfrm>
            <a:off x="7780701" y="150536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942" name="Google Shape;3942;p219" descr="clipped result image"/>
          <p:cNvPicPr preferRelativeResize="0"/>
          <p:nvPr/>
        </p:nvPicPr>
        <p:blipFill rotWithShape="1">
          <a:blip r:embed="rId6">
            <a:alphaModFix/>
          </a:blip>
          <a:srcRect/>
          <a:stretch/>
        </p:blipFill>
        <p:spPr>
          <a:xfrm rot="166916">
            <a:off x="8090087" y="1314314"/>
            <a:ext cx="472952" cy="641451"/>
          </a:xfrm>
          <a:prstGeom prst="rect">
            <a:avLst/>
          </a:prstGeom>
          <a:noFill/>
          <a:ln>
            <a:noFill/>
          </a:ln>
        </p:spPr>
      </p:pic>
      <p:pic>
        <p:nvPicPr>
          <p:cNvPr id="3943" name="Google Shape;3943;p219" descr="clipped result image"/>
          <p:cNvPicPr preferRelativeResize="0"/>
          <p:nvPr/>
        </p:nvPicPr>
        <p:blipFill>
          <a:blip r:embed="rId5">
            <a:alphaModFix/>
          </a:blip>
          <a:stretch>
            <a:fillRect/>
          </a:stretch>
        </p:blipFill>
        <p:spPr>
          <a:xfrm>
            <a:off x="7435791" y="2100881"/>
            <a:ext cx="287199" cy="354183"/>
          </a:xfrm>
          <a:prstGeom prst="rect">
            <a:avLst/>
          </a:prstGeom>
          <a:noFill/>
          <a:ln>
            <a:noFill/>
          </a:ln>
        </p:spPr>
      </p:pic>
      <p:sp>
        <p:nvSpPr>
          <p:cNvPr id="3944" name="Google Shape;3944;p219"/>
          <p:cNvSpPr txBox="1"/>
          <p:nvPr/>
        </p:nvSpPr>
        <p:spPr>
          <a:xfrm>
            <a:off x="7765339" y="2068793"/>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945" name="Google Shape;3945;p219"/>
          <p:cNvPicPr preferRelativeResize="0"/>
          <p:nvPr/>
        </p:nvPicPr>
        <p:blipFill rotWithShape="1">
          <a:blip r:embed="rId4">
            <a:alphaModFix/>
          </a:blip>
          <a:srcRect/>
          <a:stretch/>
        </p:blipFill>
        <p:spPr>
          <a:xfrm>
            <a:off x="8074800" y="2169918"/>
            <a:ext cx="705950" cy="160950"/>
          </a:xfrm>
          <a:prstGeom prst="rect">
            <a:avLst/>
          </a:prstGeom>
          <a:noFill/>
          <a:ln>
            <a:noFill/>
          </a:ln>
        </p:spPr>
      </p:pic>
      <p:sp>
        <p:nvSpPr>
          <p:cNvPr id="3946" name="Google Shape;3946;p219"/>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grpSp>
        <p:nvGrpSpPr>
          <p:cNvPr id="3947" name="Google Shape;3947;p219"/>
          <p:cNvGrpSpPr/>
          <p:nvPr/>
        </p:nvGrpSpPr>
        <p:grpSpPr>
          <a:xfrm>
            <a:off x="8112108" y="191216"/>
            <a:ext cx="668652" cy="663612"/>
            <a:chOff x="8115125" y="212928"/>
            <a:chExt cx="842450" cy="836099"/>
          </a:xfrm>
        </p:grpSpPr>
        <p:pic>
          <p:nvPicPr>
            <p:cNvPr id="3948" name="Google Shape;3948;p219"/>
            <p:cNvPicPr preferRelativeResize="0"/>
            <p:nvPr/>
          </p:nvPicPr>
          <p:blipFill>
            <a:blip r:embed="rId7">
              <a:alphaModFix/>
            </a:blip>
            <a:stretch>
              <a:fillRect/>
            </a:stretch>
          </p:blipFill>
          <p:spPr>
            <a:xfrm>
              <a:off x="8115125" y="212928"/>
              <a:ext cx="842450" cy="836099"/>
            </a:xfrm>
            <a:prstGeom prst="rect">
              <a:avLst/>
            </a:prstGeom>
            <a:noFill/>
            <a:ln>
              <a:noFill/>
            </a:ln>
          </p:spPr>
        </p:pic>
        <p:pic>
          <p:nvPicPr>
            <p:cNvPr id="3949" name="Google Shape;3949;p219" descr="clipped result image"/>
            <p:cNvPicPr preferRelativeResize="0"/>
            <p:nvPr/>
          </p:nvPicPr>
          <p:blipFill>
            <a:blip r:embed="rId5">
              <a:alphaModFix/>
            </a:blip>
            <a:stretch>
              <a:fillRect/>
            </a:stretch>
          </p:blipFill>
          <p:spPr>
            <a:xfrm>
              <a:off x="8522966" y="544557"/>
              <a:ext cx="328444" cy="405008"/>
            </a:xfrm>
            <a:prstGeom prst="rect">
              <a:avLst/>
            </a:prstGeom>
            <a:noFill/>
            <a:ln>
              <a:noFill/>
            </a:ln>
          </p:spPr>
        </p:pic>
      </p:grpSp>
      <p:sp>
        <p:nvSpPr>
          <p:cNvPr id="3950" name="Google Shape;3950;p219"/>
          <p:cNvSpPr txBox="1"/>
          <p:nvPr/>
        </p:nvSpPr>
        <p:spPr>
          <a:xfrm>
            <a:off x="6428159"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40%</a:t>
            </a:r>
            <a:endParaRPr sz="1200" b="1">
              <a:solidFill>
                <a:srgbClr val="D41F1F"/>
              </a:solidFill>
            </a:endParaRPr>
          </a:p>
        </p:txBody>
      </p:sp>
      <p:grpSp>
        <p:nvGrpSpPr>
          <p:cNvPr id="3951" name="Google Shape;3951;p219"/>
          <p:cNvGrpSpPr/>
          <p:nvPr/>
        </p:nvGrpSpPr>
        <p:grpSpPr>
          <a:xfrm>
            <a:off x="311310" y="98535"/>
            <a:ext cx="990175" cy="799791"/>
            <a:chOff x="311310" y="98535"/>
            <a:chExt cx="990175" cy="799791"/>
          </a:xfrm>
        </p:grpSpPr>
        <p:pic>
          <p:nvPicPr>
            <p:cNvPr id="3952" name="Google Shape;3952;p219"/>
            <p:cNvPicPr preferRelativeResize="0"/>
            <p:nvPr/>
          </p:nvPicPr>
          <p:blipFill>
            <a:blip r:embed="rId8">
              <a:alphaModFix/>
            </a:blip>
            <a:stretch>
              <a:fillRect/>
            </a:stretch>
          </p:blipFill>
          <p:spPr>
            <a:xfrm>
              <a:off x="332988" y="299175"/>
              <a:ext cx="946825" cy="599150"/>
            </a:xfrm>
            <a:prstGeom prst="rect">
              <a:avLst/>
            </a:prstGeom>
            <a:noFill/>
            <a:ln>
              <a:noFill/>
            </a:ln>
          </p:spPr>
        </p:pic>
        <p:pic>
          <p:nvPicPr>
            <p:cNvPr id="3953" name="Google Shape;3953;p219"/>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grpSp>
        <p:nvGrpSpPr>
          <p:cNvPr id="3954" name="Google Shape;3954;p219"/>
          <p:cNvGrpSpPr/>
          <p:nvPr/>
        </p:nvGrpSpPr>
        <p:grpSpPr>
          <a:xfrm>
            <a:off x="3709494" y="72006"/>
            <a:ext cx="1828200" cy="489600"/>
            <a:chOff x="7292044" y="561606"/>
            <a:chExt cx="1828200" cy="489600"/>
          </a:xfrm>
        </p:grpSpPr>
        <p:sp>
          <p:nvSpPr>
            <p:cNvPr id="3955" name="Google Shape;3955;p219"/>
            <p:cNvSpPr/>
            <p:nvPr/>
          </p:nvSpPr>
          <p:spPr>
            <a:xfrm>
              <a:off x="7318050" y="640625"/>
              <a:ext cx="1752600" cy="225900"/>
            </a:xfrm>
            <a:prstGeom prst="roundRect">
              <a:avLst>
                <a:gd name="adj" fmla="val 16667"/>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19"/>
            <p:cNvSpPr txBox="1"/>
            <p:nvPr/>
          </p:nvSpPr>
          <p:spPr>
            <a:xfrm>
              <a:off x="7292044" y="5616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0000"/>
                  </a:solidFill>
                  <a:latin typeface="Roboto"/>
                  <a:ea typeface="Roboto"/>
                  <a:cs typeface="Roboto"/>
                  <a:sym typeface="Roboto"/>
                </a:rPr>
                <a:t>Taper off antidepressants</a:t>
              </a:r>
              <a:endParaRPr sz="1100">
                <a:solidFill>
                  <a:srgbClr val="FF0000"/>
                </a:solidFill>
                <a:latin typeface="Roboto"/>
                <a:ea typeface="Roboto"/>
                <a:cs typeface="Roboto"/>
                <a:sym typeface="Roboto"/>
              </a:endParaRPr>
            </a:p>
          </p:txBody>
        </p:sp>
      </p:grpSp>
      <p:grpSp>
        <p:nvGrpSpPr>
          <p:cNvPr id="3957" name="Google Shape;3957;p219"/>
          <p:cNvGrpSpPr/>
          <p:nvPr/>
        </p:nvGrpSpPr>
        <p:grpSpPr>
          <a:xfrm>
            <a:off x="6904325" y="502263"/>
            <a:ext cx="1134900" cy="489600"/>
            <a:chOff x="6904325" y="502263"/>
            <a:chExt cx="1134900" cy="489600"/>
          </a:xfrm>
        </p:grpSpPr>
        <p:sp>
          <p:nvSpPr>
            <p:cNvPr id="3958" name="Google Shape;3958;p219"/>
            <p:cNvSpPr txBox="1"/>
            <p:nvPr/>
          </p:nvSpPr>
          <p:spPr>
            <a:xfrm>
              <a:off x="6904325" y="502263"/>
              <a:ext cx="11349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FF"/>
                  </a:solidFill>
                  <a:latin typeface="Roboto"/>
                  <a:ea typeface="Roboto"/>
                  <a:cs typeface="Roboto"/>
                  <a:sym typeface="Roboto"/>
                </a:rPr>
                <a:t>Antipsychotics </a:t>
              </a:r>
              <a:endParaRPr sz="1100">
                <a:solidFill>
                  <a:srgbClr val="0000FF"/>
                </a:solidFill>
                <a:latin typeface="Roboto"/>
                <a:ea typeface="Roboto"/>
                <a:cs typeface="Roboto"/>
                <a:sym typeface="Roboto"/>
              </a:endParaRPr>
            </a:p>
          </p:txBody>
        </p:sp>
        <p:sp>
          <p:nvSpPr>
            <p:cNvPr id="3959" name="Google Shape;3959;p219"/>
            <p:cNvSpPr/>
            <p:nvPr/>
          </p:nvSpPr>
          <p:spPr>
            <a:xfrm>
              <a:off x="6942275" y="564425"/>
              <a:ext cx="1059600" cy="225900"/>
            </a:xfrm>
            <a:prstGeom prst="roundRect">
              <a:avLst>
                <a:gd name="adj" fmla="val 16667"/>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Shape 3963"/>
        <p:cNvGrpSpPr/>
        <p:nvPr/>
      </p:nvGrpSpPr>
      <p:grpSpPr>
        <a:xfrm>
          <a:off x="0" y="0"/>
          <a:ext cx="0" cy="0"/>
          <a:chOff x="0" y="0"/>
          <a:chExt cx="0" cy="0"/>
        </a:xfrm>
      </p:grpSpPr>
      <p:sp>
        <p:nvSpPr>
          <p:cNvPr id="3964" name="Google Shape;3964;p220"/>
          <p:cNvSpPr txBox="1"/>
          <p:nvPr/>
        </p:nvSpPr>
        <p:spPr>
          <a:xfrm>
            <a:off x="1804494" y="720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8000"/>
                </a:solidFill>
                <a:latin typeface="Roboto"/>
                <a:ea typeface="Roboto"/>
                <a:cs typeface="Roboto"/>
                <a:sym typeface="Roboto"/>
              </a:rPr>
              <a:t>Assure sleep with a benzo</a:t>
            </a:r>
            <a:endParaRPr sz="1100">
              <a:solidFill>
                <a:srgbClr val="008000"/>
              </a:solidFill>
              <a:latin typeface="Roboto"/>
              <a:ea typeface="Roboto"/>
              <a:cs typeface="Roboto"/>
              <a:sym typeface="Roboto"/>
            </a:endParaRPr>
          </a:p>
        </p:txBody>
      </p:sp>
      <p:pic>
        <p:nvPicPr>
          <p:cNvPr id="3965" name="Google Shape;3965;p220"/>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3966" name="Google Shape;3966;p220"/>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3967" name="Google Shape;3967;p220"/>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3968" name="Google Shape;3968;p220"/>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3969" name="Google Shape;3969;p220"/>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3970" name="Google Shape;3970;p220"/>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20"/>
          <p:cNvSpPr/>
          <p:nvPr/>
        </p:nvSpPr>
        <p:spPr>
          <a:xfrm>
            <a:off x="5085050" y="854825"/>
            <a:ext cx="38796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72" name="Google Shape;3972;p220"/>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3973" name="Google Shape;3973;p220"/>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974" name="Google Shape;3974;p220"/>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3975" name="Google Shape;3975;p220"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pic>
        <p:nvPicPr>
          <p:cNvPr id="3976" name="Google Shape;3976;p220" descr="clipped result image"/>
          <p:cNvPicPr preferRelativeResize="0"/>
          <p:nvPr/>
        </p:nvPicPr>
        <p:blipFill rotWithShape="1">
          <a:blip r:embed="rId6">
            <a:alphaModFix/>
          </a:blip>
          <a:srcRect/>
          <a:stretch/>
        </p:blipFill>
        <p:spPr>
          <a:xfrm rot="166916">
            <a:off x="310887" y="1814264"/>
            <a:ext cx="472952" cy="641451"/>
          </a:xfrm>
          <a:prstGeom prst="rect">
            <a:avLst/>
          </a:prstGeom>
          <a:noFill/>
          <a:ln>
            <a:noFill/>
          </a:ln>
        </p:spPr>
      </p:pic>
      <p:sp>
        <p:nvSpPr>
          <p:cNvPr id="3977" name="Google Shape;3977;p220"/>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978" name="Google Shape;3978;p220" descr="clipped result image"/>
          <p:cNvPicPr preferRelativeResize="0"/>
          <p:nvPr/>
        </p:nvPicPr>
        <p:blipFill>
          <a:blip r:embed="rId5">
            <a:alphaModFix/>
          </a:blip>
          <a:stretch>
            <a:fillRect/>
          </a:stretch>
        </p:blipFill>
        <p:spPr>
          <a:xfrm>
            <a:off x="1168191" y="2060019"/>
            <a:ext cx="287199" cy="354183"/>
          </a:xfrm>
          <a:prstGeom prst="rect">
            <a:avLst/>
          </a:prstGeom>
          <a:noFill/>
          <a:ln>
            <a:noFill/>
          </a:ln>
        </p:spPr>
      </p:pic>
      <p:pic>
        <p:nvPicPr>
          <p:cNvPr id="3979" name="Google Shape;3979;p220" descr="clipped result image"/>
          <p:cNvPicPr preferRelativeResize="0"/>
          <p:nvPr/>
        </p:nvPicPr>
        <p:blipFill>
          <a:blip r:embed="rId5">
            <a:alphaModFix/>
          </a:blip>
          <a:stretch>
            <a:fillRect/>
          </a:stretch>
        </p:blipFill>
        <p:spPr>
          <a:xfrm>
            <a:off x="7435791" y="1004819"/>
            <a:ext cx="287199" cy="354183"/>
          </a:xfrm>
          <a:prstGeom prst="rect">
            <a:avLst/>
          </a:prstGeom>
          <a:noFill/>
          <a:ln>
            <a:noFill/>
          </a:ln>
        </p:spPr>
      </p:pic>
      <p:pic>
        <p:nvPicPr>
          <p:cNvPr id="3980" name="Google Shape;3980;p220" descr="clipped result image"/>
          <p:cNvPicPr preferRelativeResize="0"/>
          <p:nvPr/>
        </p:nvPicPr>
        <p:blipFill>
          <a:blip r:embed="rId5">
            <a:alphaModFix/>
          </a:blip>
          <a:stretch>
            <a:fillRect/>
          </a:stretch>
        </p:blipFill>
        <p:spPr>
          <a:xfrm>
            <a:off x="7435791" y="1536031"/>
            <a:ext cx="287199" cy="354183"/>
          </a:xfrm>
          <a:prstGeom prst="rect">
            <a:avLst/>
          </a:prstGeom>
          <a:noFill/>
          <a:ln>
            <a:noFill/>
          </a:ln>
        </p:spPr>
      </p:pic>
      <p:sp>
        <p:nvSpPr>
          <p:cNvPr id="3981" name="Google Shape;3981;p220"/>
          <p:cNvSpPr txBox="1"/>
          <p:nvPr/>
        </p:nvSpPr>
        <p:spPr>
          <a:xfrm>
            <a:off x="7780701" y="150536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982" name="Google Shape;3982;p220" descr="clipped result image"/>
          <p:cNvPicPr preferRelativeResize="0"/>
          <p:nvPr/>
        </p:nvPicPr>
        <p:blipFill rotWithShape="1">
          <a:blip r:embed="rId6">
            <a:alphaModFix/>
          </a:blip>
          <a:srcRect/>
          <a:stretch/>
        </p:blipFill>
        <p:spPr>
          <a:xfrm rot="166916">
            <a:off x="8090087" y="1314314"/>
            <a:ext cx="472952" cy="641451"/>
          </a:xfrm>
          <a:prstGeom prst="rect">
            <a:avLst/>
          </a:prstGeom>
          <a:noFill/>
          <a:ln>
            <a:noFill/>
          </a:ln>
        </p:spPr>
      </p:pic>
      <p:pic>
        <p:nvPicPr>
          <p:cNvPr id="3983" name="Google Shape;3983;p220" descr="clipped result image"/>
          <p:cNvPicPr preferRelativeResize="0"/>
          <p:nvPr/>
        </p:nvPicPr>
        <p:blipFill>
          <a:blip r:embed="rId5">
            <a:alphaModFix/>
          </a:blip>
          <a:stretch>
            <a:fillRect/>
          </a:stretch>
        </p:blipFill>
        <p:spPr>
          <a:xfrm>
            <a:off x="7435791" y="2100881"/>
            <a:ext cx="287199" cy="354183"/>
          </a:xfrm>
          <a:prstGeom prst="rect">
            <a:avLst/>
          </a:prstGeom>
          <a:noFill/>
          <a:ln>
            <a:noFill/>
          </a:ln>
        </p:spPr>
      </p:pic>
      <p:sp>
        <p:nvSpPr>
          <p:cNvPr id="3984" name="Google Shape;3984;p220"/>
          <p:cNvSpPr txBox="1"/>
          <p:nvPr/>
        </p:nvSpPr>
        <p:spPr>
          <a:xfrm>
            <a:off x="7765339" y="2068793"/>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3985" name="Google Shape;3985;p220"/>
          <p:cNvPicPr preferRelativeResize="0"/>
          <p:nvPr/>
        </p:nvPicPr>
        <p:blipFill rotWithShape="1">
          <a:blip r:embed="rId4">
            <a:alphaModFix/>
          </a:blip>
          <a:srcRect/>
          <a:stretch/>
        </p:blipFill>
        <p:spPr>
          <a:xfrm>
            <a:off x="8074800" y="2169918"/>
            <a:ext cx="705950" cy="160950"/>
          </a:xfrm>
          <a:prstGeom prst="rect">
            <a:avLst/>
          </a:prstGeom>
          <a:noFill/>
          <a:ln>
            <a:noFill/>
          </a:ln>
        </p:spPr>
      </p:pic>
      <p:sp>
        <p:nvSpPr>
          <p:cNvPr id="3986" name="Google Shape;3986;p220"/>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grpSp>
        <p:nvGrpSpPr>
          <p:cNvPr id="3987" name="Google Shape;3987;p220"/>
          <p:cNvGrpSpPr/>
          <p:nvPr/>
        </p:nvGrpSpPr>
        <p:grpSpPr>
          <a:xfrm>
            <a:off x="8112108" y="191216"/>
            <a:ext cx="668652" cy="663612"/>
            <a:chOff x="8115125" y="212928"/>
            <a:chExt cx="842450" cy="836099"/>
          </a:xfrm>
        </p:grpSpPr>
        <p:pic>
          <p:nvPicPr>
            <p:cNvPr id="3988" name="Google Shape;3988;p220"/>
            <p:cNvPicPr preferRelativeResize="0"/>
            <p:nvPr/>
          </p:nvPicPr>
          <p:blipFill>
            <a:blip r:embed="rId7">
              <a:alphaModFix/>
            </a:blip>
            <a:stretch>
              <a:fillRect/>
            </a:stretch>
          </p:blipFill>
          <p:spPr>
            <a:xfrm>
              <a:off x="8115125" y="212928"/>
              <a:ext cx="842450" cy="836099"/>
            </a:xfrm>
            <a:prstGeom prst="rect">
              <a:avLst/>
            </a:prstGeom>
            <a:noFill/>
            <a:ln>
              <a:noFill/>
            </a:ln>
          </p:spPr>
        </p:pic>
        <p:pic>
          <p:nvPicPr>
            <p:cNvPr id="3989" name="Google Shape;3989;p220" descr="clipped result image"/>
            <p:cNvPicPr preferRelativeResize="0"/>
            <p:nvPr/>
          </p:nvPicPr>
          <p:blipFill>
            <a:blip r:embed="rId5">
              <a:alphaModFix/>
            </a:blip>
            <a:stretch>
              <a:fillRect/>
            </a:stretch>
          </p:blipFill>
          <p:spPr>
            <a:xfrm>
              <a:off x="8522966" y="544557"/>
              <a:ext cx="328444" cy="405008"/>
            </a:xfrm>
            <a:prstGeom prst="rect">
              <a:avLst/>
            </a:prstGeom>
            <a:noFill/>
            <a:ln>
              <a:noFill/>
            </a:ln>
          </p:spPr>
        </p:pic>
      </p:grpSp>
      <p:sp>
        <p:nvSpPr>
          <p:cNvPr id="3990" name="Google Shape;3990;p220"/>
          <p:cNvSpPr txBox="1"/>
          <p:nvPr/>
        </p:nvSpPr>
        <p:spPr>
          <a:xfrm>
            <a:off x="6428159"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40%</a:t>
            </a:r>
            <a:endParaRPr sz="1200" b="1">
              <a:solidFill>
                <a:srgbClr val="D41F1F"/>
              </a:solidFill>
            </a:endParaRPr>
          </a:p>
        </p:txBody>
      </p:sp>
      <p:grpSp>
        <p:nvGrpSpPr>
          <p:cNvPr id="3991" name="Google Shape;3991;p220"/>
          <p:cNvGrpSpPr/>
          <p:nvPr/>
        </p:nvGrpSpPr>
        <p:grpSpPr>
          <a:xfrm>
            <a:off x="311310" y="98535"/>
            <a:ext cx="990175" cy="799791"/>
            <a:chOff x="311310" y="98535"/>
            <a:chExt cx="990175" cy="799791"/>
          </a:xfrm>
        </p:grpSpPr>
        <p:pic>
          <p:nvPicPr>
            <p:cNvPr id="3992" name="Google Shape;3992;p220"/>
            <p:cNvPicPr preferRelativeResize="0"/>
            <p:nvPr/>
          </p:nvPicPr>
          <p:blipFill>
            <a:blip r:embed="rId8">
              <a:alphaModFix/>
            </a:blip>
            <a:stretch>
              <a:fillRect/>
            </a:stretch>
          </p:blipFill>
          <p:spPr>
            <a:xfrm>
              <a:off x="332988" y="299175"/>
              <a:ext cx="946825" cy="599150"/>
            </a:xfrm>
            <a:prstGeom prst="rect">
              <a:avLst/>
            </a:prstGeom>
            <a:noFill/>
            <a:ln>
              <a:noFill/>
            </a:ln>
          </p:spPr>
        </p:pic>
        <p:pic>
          <p:nvPicPr>
            <p:cNvPr id="3993" name="Google Shape;3993;p220"/>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grpSp>
        <p:nvGrpSpPr>
          <p:cNvPr id="3994" name="Google Shape;3994;p220"/>
          <p:cNvGrpSpPr/>
          <p:nvPr/>
        </p:nvGrpSpPr>
        <p:grpSpPr>
          <a:xfrm>
            <a:off x="3709494" y="72006"/>
            <a:ext cx="1828200" cy="489600"/>
            <a:chOff x="7292044" y="561606"/>
            <a:chExt cx="1828200" cy="489600"/>
          </a:xfrm>
        </p:grpSpPr>
        <p:sp>
          <p:nvSpPr>
            <p:cNvPr id="3995" name="Google Shape;3995;p220"/>
            <p:cNvSpPr/>
            <p:nvPr/>
          </p:nvSpPr>
          <p:spPr>
            <a:xfrm>
              <a:off x="7318050" y="640625"/>
              <a:ext cx="1752600" cy="225900"/>
            </a:xfrm>
            <a:prstGeom prst="roundRect">
              <a:avLst>
                <a:gd name="adj" fmla="val 16667"/>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20"/>
            <p:cNvSpPr txBox="1"/>
            <p:nvPr/>
          </p:nvSpPr>
          <p:spPr>
            <a:xfrm>
              <a:off x="7292044" y="5616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0000"/>
                  </a:solidFill>
                  <a:latin typeface="Roboto"/>
                  <a:ea typeface="Roboto"/>
                  <a:cs typeface="Roboto"/>
                  <a:sym typeface="Roboto"/>
                </a:rPr>
                <a:t>Taper off antidepressants</a:t>
              </a:r>
              <a:endParaRPr sz="1100">
                <a:solidFill>
                  <a:srgbClr val="FF0000"/>
                </a:solidFill>
                <a:latin typeface="Roboto"/>
                <a:ea typeface="Roboto"/>
                <a:cs typeface="Roboto"/>
                <a:sym typeface="Roboto"/>
              </a:endParaRPr>
            </a:p>
          </p:txBody>
        </p:sp>
      </p:grpSp>
      <p:sp>
        <p:nvSpPr>
          <p:cNvPr id="3997" name="Google Shape;3997;p220"/>
          <p:cNvSpPr/>
          <p:nvPr/>
        </p:nvSpPr>
        <p:spPr>
          <a:xfrm>
            <a:off x="1830500" y="151025"/>
            <a:ext cx="1752600" cy="225900"/>
          </a:xfrm>
          <a:prstGeom prst="roundRect">
            <a:avLst>
              <a:gd name="adj" fmla="val 16667"/>
            </a:avLst>
          </a:prstGeom>
          <a:noFill/>
          <a:ln w="19050" cap="flat" cmpd="sng">
            <a:solidFill>
              <a:srgbClr val="008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8000"/>
              </a:solidFill>
            </a:endParaRPr>
          </a:p>
        </p:txBody>
      </p:sp>
      <p:grpSp>
        <p:nvGrpSpPr>
          <p:cNvPr id="3998" name="Google Shape;3998;p220"/>
          <p:cNvGrpSpPr/>
          <p:nvPr/>
        </p:nvGrpSpPr>
        <p:grpSpPr>
          <a:xfrm>
            <a:off x="6904325" y="502263"/>
            <a:ext cx="1134900" cy="489600"/>
            <a:chOff x="6904325" y="502263"/>
            <a:chExt cx="1134900" cy="489600"/>
          </a:xfrm>
        </p:grpSpPr>
        <p:sp>
          <p:nvSpPr>
            <p:cNvPr id="3999" name="Google Shape;3999;p220"/>
            <p:cNvSpPr txBox="1"/>
            <p:nvPr/>
          </p:nvSpPr>
          <p:spPr>
            <a:xfrm>
              <a:off x="6904325" y="502263"/>
              <a:ext cx="11349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FF"/>
                  </a:solidFill>
                  <a:latin typeface="Roboto"/>
                  <a:ea typeface="Roboto"/>
                  <a:cs typeface="Roboto"/>
                  <a:sym typeface="Roboto"/>
                </a:rPr>
                <a:t>Antipsychotics </a:t>
              </a:r>
              <a:endParaRPr sz="1100">
                <a:solidFill>
                  <a:srgbClr val="0000FF"/>
                </a:solidFill>
                <a:latin typeface="Roboto"/>
                <a:ea typeface="Roboto"/>
                <a:cs typeface="Roboto"/>
                <a:sym typeface="Roboto"/>
              </a:endParaRPr>
            </a:p>
          </p:txBody>
        </p:sp>
        <p:sp>
          <p:nvSpPr>
            <p:cNvPr id="4000" name="Google Shape;4000;p220"/>
            <p:cNvSpPr/>
            <p:nvPr/>
          </p:nvSpPr>
          <p:spPr>
            <a:xfrm>
              <a:off x="6942275" y="564425"/>
              <a:ext cx="1059600" cy="225900"/>
            </a:xfrm>
            <a:prstGeom prst="roundRect">
              <a:avLst>
                <a:gd name="adj" fmla="val 16667"/>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Shape 4004"/>
        <p:cNvGrpSpPr/>
        <p:nvPr/>
      </p:nvGrpSpPr>
      <p:grpSpPr>
        <a:xfrm>
          <a:off x="0" y="0"/>
          <a:ext cx="0" cy="0"/>
          <a:chOff x="0" y="0"/>
          <a:chExt cx="0" cy="0"/>
        </a:xfrm>
      </p:grpSpPr>
      <p:sp>
        <p:nvSpPr>
          <p:cNvPr id="4005" name="Google Shape;4005;p221"/>
          <p:cNvSpPr txBox="1"/>
          <p:nvPr/>
        </p:nvSpPr>
        <p:spPr>
          <a:xfrm>
            <a:off x="1804494" y="720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8000"/>
                </a:solidFill>
                <a:latin typeface="Roboto"/>
                <a:ea typeface="Roboto"/>
                <a:cs typeface="Roboto"/>
                <a:sym typeface="Roboto"/>
              </a:rPr>
              <a:t>Assure sleep with a benzo</a:t>
            </a:r>
            <a:endParaRPr sz="1100">
              <a:solidFill>
                <a:srgbClr val="008000"/>
              </a:solidFill>
              <a:latin typeface="Roboto"/>
              <a:ea typeface="Roboto"/>
              <a:cs typeface="Roboto"/>
              <a:sym typeface="Roboto"/>
            </a:endParaRPr>
          </a:p>
        </p:txBody>
      </p:sp>
      <p:pic>
        <p:nvPicPr>
          <p:cNvPr id="4006" name="Google Shape;4006;p221"/>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4007" name="Google Shape;4007;p221"/>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4008" name="Google Shape;4008;p221"/>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4009" name="Google Shape;4009;p221"/>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4010" name="Google Shape;4010;p221"/>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4011" name="Google Shape;4011;p221"/>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21"/>
          <p:cNvSpPr/>
          <p:nvPr/>
        </p:nvSpPr>
        <p:spPr>
          <a:xfrm>
            <a:off x="5085050" y="854825"/>
            <a:ext cx="38796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13" name="Google Shape;4013;p221"/>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4014" name="Google Shape;4014;p221"/>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015" name="Google Shape;4015;p221"/>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4016" name="Google Shape;4016;p221"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pic>
        <p:nvPicPr>
          <p:cNvPr id="4017" name="Google Shape;4017;p221" descr="clipped result image"/>
          <p:cNvPicPr preferRelativeResize="0"/>
          <p:nvPr/>
        </p:nvPicPr>
        <p:blipFill rotWithShape="1">
          <a:blip r:embed="rId6">
            <a:alphaModFix/>
          </a:blip>
          <a:srcRect/>
          <a:stretch/>
        </p:blipFill>
        <p:spPr>
          <a:xfrm rot="166916">
            <a:off x="310887" y="1814264"/>
            <a:ext cx="472952" cy="641451"/>
          </a:xfrm>
          <a:prstGeom prst="rect">
            <a:avLst/>
          </a:prstGeom>
          <a:noFill/>
          <a:ln>
            <a:noFill/>
          </a:ln>
        </p:spPr>
      </p:pic>
      <p:sp>
        <p:nvSpPr>
          <p:cNvPr id="4018" name="Google Shape;4018;p221"/>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019" name="Google Shape;4019;p221" descr="clipped result image"/>
          <p:cNvPicPr preferRelativeResize="0"/>
          <p:nvPr/>
        </p:nvPicPr>
        <p:blipFill>
          <a:blip r:embed="rId5">
            <a:alphaModFix/>
          </a:blip>
          <a:stretch>
            <a:fillRect/>
          </a:stretch>
        </p:blipFill>
        <p:spPr>
          <a:xfrm>
            <a:off x="1168191" y="2060019"/>
            <a:ext cx="287199" cy="354183"/>
          </a:xfrm>
          <a:prstGeom prst="rect">
            <a:avLst/>
          </a:prstGeom>
          <a:noFill/>
          <a:ln>
            <a:noFill/>
          </a:ln>
        </p:spPr>
      </p:pic>
      <p:pic>
        <p:nvPicPr>
          <p:cNvPr id="4020" name="Google Shape;4020;p221" descr="clipped result image"/>
          <p:cNvPicPr preferRelativeResize="0"/>
          <p:nvPr/>
        </p:nvPicPr>
        <p:blipFill>
          <a:blip r:embed="rId5">
            <a:alphaModFix/>
          </a:blip>
          <a:stretch>
            <a:fillRect/>
          </a:stretch>
        </p:blipFill>
        <p:spPr>
          <a:xfrm>
            <a:off x="7435791" y="1004819"/>
            <a:ext cx="287199" cy="354183"/>
          </a:xfrm>
          <a:prstGeom prst="rect">
            <a:avLst/>
          </a:prstGeom>
          <a:noFill/>
          <a:ln>
            <a:noFill/>
          </a:ln>
        </p:spPr>
      </p:pic>
      <p:pic>
        <p:nvPicPr>
          <p:cNvPr id="4021" name="Google Shape;4021;p221" descr="clipped result image"/>
          <p:cNvPicPr preferRelativeResize="0"/>
          <p:nvPr/>
        </p:nvPicPr>
        <p:blipFill>
          <a:blip r:embed="rId5">
            <a:alphaModFix/>
          </a:blip>
          <a:stretch>
            <a:fillRect/>
          </a:stretch>
        </p:blipFill>
        <p:spPr>
          <a:xfrm>
            <a:off x="7435791" y="1536031"/>
            <a:ext cx="287199" cy="354183"/>
          </a:xfrm>
          <a:prstGeom prst="rect">
            <a:avLst/>
          </a:prstGeom>
          <a:noFill/>
          <a:ln>
            <a:noFill/>
          </a:ln>
        </p:spPr>
      </p:pic>
      <p:sp>
        <p:nvSpPr>
          <p:cNvPr id="4022" name="Google Shape;4022;p221"/>
          <p:cNvSpPr txBox="1"/>
          <p:nvPr/>
        </p:nvSpPr>
        <p:spPr>
          <a:xfrm>
            <a:off x="7780701" y="150536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023" name="Google Shape;4023;p221" descr="clipped result image"/>
          <p:cNvPicPr preferRelativeResize="0"/>
          <p:nvPr/>
        </p:nvPicPr>
        <p:blipFill rotWithShape="1">
          <a:blip r:embed="rId6">
            <a:alphaModFix/>
          </a:blip>
          <a:srcRect/>
          <a:stretch/>
        </p:blipFill>
        <p:spPr>
          <a:xfrm rot="166916">
            <a:off x="8090087" y="1314314"/>
            <a:ext cx="472952" cy="641451"/>
          </a:xfrm>
          <a:prstGeom prst="rect">
            <a:avLst/>
          </a:prstGeom>
          <a:noFill/>
          <a:ln>
            <a:noFill/>
          </a:ln>
        </p:spPr>
      </p:pic>
      <p:pic>
        <p:nvPicPr>
          <p:cNvPr id="4024" name="Google Shape;4024;p221" descr="clipped result image"/>
          <p:cNvPicPr preferRelativeResize="0"/>
          <p:nvPr/>
        </p:nvPicPr>
        <p:blipFill>
          <a:blip r:embed="rId5">
            <a:alphaModFix/>
          </a:blip>
          <a:stretch>
            <a:fillRect/>
          </a:stretch>
        </p:blipFill>
        <p:spPr>
          <a:xfrm>
            <a:off x="7435791" y="2100881"/>
            <a:ext cx="287199" cy="354183"/>
          </a:xfrm>
          <a:prstGeom prst="rect">
            <a:avLst/>
          </a:prstGeom>
          <a:noFill/>
          <a:ln>
            <a:noFill/>
          </a:ln>
        </p:spPr>
      </p:pic>
      <p:sp>
        <p:nvSpPr>
          <p:cNvPr id="4025" name="Google Shape;4025;p221"/>
          <p:cNvSpPr txBox="1"/>
          <p:nvPr/>
        </p:nvSpPr>
        <p:spPr>
          <a:xfrm>
            <a:off x="7765339" y="2068793"/>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026" name="Google Shape;4026;p221"/>
          <p:cNvPicPr preferRelativeResize="0"/>
          <p:nvPr/>
        </p:nvPicPr>
        <p:blipFill rotWithShape="1">
          <a:blip r:embed="rId4">
            <a:alphaModFix/>
          </a:blip>
          <a:srcRect/>
          <a:stretch/>
        </p:blipFill>
        <p:spPr>
          <a:xfrm>
            <a:off x="8074800" y="2169918"/>
            <a:ext cx="705950" cy="160950"/>
          </a:xfrm>
          <a:prstGeom prst="rect">
            <a:avLst/>
          </a:prstGeom>
          <a:noFill/>
          <a:ln>
            <a:noFill/>
          </a:ln>
        </p:spPr>
      </p:pic>
      <p:sp>
        <p:nvSpPr>
          <p:cNvPr id="4027" name="Google Shape;4027;p221"/>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grpSp>
        <p:nvGrpSpPr>
          <p:cNvPr id="4028" name="Google Shape;4028;p221"/>
          <p:cNvGrpSpPr/>
          <p:nvPr/>
        </p:nvGrpSpPr>
        <p:grpSpPr>
          <a:xfrm>
            <a:off x="8112108" y="191216"/>
            <a:ext cx="668652" cy="663612"/>
            <a:chOff x="8115125" y="212928"/>
            <a:chExt cx="842450" cy="836099"/>
          </a:xfrm>
        </p:grpSpPr>
        <p:pic>
          <p:nvPicPr>
            <p:cNvPr id="4029" name="Google Shape;4029;p221"/>
            <p:cNvPicPr preferRelativeResize="0"/>
            <p:nvPr/>
          </p:nvPicPr>
          <p:blipFill>
            <a:blip r:embed="rId7">
              <a:alphaModFix/>
            </a:blip>
            <a:stretch>
              <a:fillRect/>
            </a:stretch>
          </p:blipFill>
          <p:spPr>
            <a:xfrm>
              <a:off x="8115125" y="212928"/>
              <a:ext cx="842450" cy="836099"/>
            </a:xfrm>
            <a:prstGeom prst="rect">
              <a:avLst/>
            </a:prstGeom>
            <a:noFill/>
            <a:ln>
              <a:noFill/>
            </a:ln>
          </p:spPr>
        </p:pic>
        <p:pic>
          <p:nvPicPr>
            <p:cNvPr id="4030" name="Google Shape;4030;p221" descr="clipped result image"/>
            <p:cNvPicPr preferRelativeResize="0"/>
            <p:nvPr/>
          </p:nvPicPr>
          <p:blipFill>
            <a:blip r:embed="rId5">
              <a:alphaModFix/>
            </a:blip>
            <a:stretch>
              <a:fillRect/>
            </a:stretch>
          </p:blipFill>
          <p:spPr>
            <a:xfrm>
              <a:off x="8522966" y="544557"/>
              <a:ext cx="328444" cy="405008"/>
            </a:xfrm>
            <a:prstGeom prst="rect">
              <a:avLst/>
            </a:prstGeom>
            <a:noFill/>
            <a:ln>
              <a:noFill/>
            </a:ln>
          </p:spPr>
        </p:pic>
      </p:grpSp>
      <p:sp>
        <p:nvSpPr>
          <p:cNvPr id="4031" name="Google Shape;4031;p221"/>
          <p:cNvSpPr txBox="1"/>
          <p:nvPr/>
        </p:nvSpPr>
        <p:spPr>
          <a:xfrm>
            <a:off x="6428159"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40%</a:t>
            </a:r>
            <a:endParaRPr sz="1200" b="1">
              <a:solidFill>
                <a:srgbClr val="D41F1F"/>
              </a:solidFill>
            </a:endParaRPr>
          </a:p>
        </p:txBody>
      </p:sp>
      <p:grpSp>
        <p:nvGrpSpPr>
          <p:cNvPr id="4032" name="Google Shape;4032;p221"/>
          <p:cNvGrpSpPr/>
          <p:nvPr/>
        </p:nvGrpSpPr>
        <p:grpSpPr>
          <a:xfrm>
            <a:off x="311310" y="98535"/>
            <a:ext cx="990175" cy="799791"/>
            <a:chOff x="311310" y="98535"/>
            <a:chExt cx="990175" cy="799791"/>
          </a:xfrm>
        </p:grpSpPr>
        <p:pic>
          <p:nvPicPr>
            <p:cNvPr id="4033" name="Google Shape;4033;p221"/>
            <p:cNvPicPr preferRelativeResize="0"/>
            <p:nvPr/>
          </p:nvPicPr>
          <p:blipFill>
            <a:blip r:embed="rId8">
              <a:alphaModFix/>
            </a:blip>
            <a:stretch>
              <a:fillRect/>
            </a:stretch>
          </p:blipFill>
          <p:spPr>
            <a:xfrm>
              <a:off x="332988" y="299175"/>
              <a:ext cx="946825" cy="599150"/>
            </a:xfrm>
            <a:prstGeom prst="rect">
              <a:avLst/>
            </a:prstGeom>
            <a:noFill/>
            <a:ln>
              <a:noFill/>
            </a:ln>
          </p:spPr>
        </p:pic>
        <p:pic>
          <p:nvPicPr>
            <p:cNvPr id="4034" name="Google Shape;4034;p221"/>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grpSp>
        <p:nvGrpSpPr>
          <p:cNvPr id="4035" name="Google Shape;4035;p221"/>
          <p:cNvGrpSpPr/>
          <p:nvPr/>
        </p:nvGrpSpPr>
        <p:grpSpPr>
          <a:xfrm>
            <a:off x="3709494" y="72006"/>
            <a:ext cx="1828200" cy="489600"/>
            <a:chOff x="7292044" y="561606"/>
            <a:chExt cx="1828200" cy="489600"/>
          </a:xfrm>
        </p:grpSpPr>
        <p:sp>
          <p:nvSpPr>
            <p:cNvPr id="4036" name="Google Shape;4036;p221"/>
            <p:cNvSpPr/>
            <p:nvPr/>
          </p:nvSpPr>
          <p:spPr>
            <a:xfrm>
              <a:off x="7318050" y="640625"/>
              <a:ext cx="1752600" cy="225900"/>
            </a:xfrm>
            <a:prstGeom prst="roundRect">
              <a:avLst>
                <a:gd name="adj" fmla="val 16667"/>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221"/>
            <p:cNvSpPr txBox="1"/>
            <p:nvPr/>
          </p:nvSpPr>
          <p:spPr>
            <a:xfrm>
              <a:off x="7292044" y="5616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0000"/>
                  </a:solidFill>
                  <a:latin typeface="Roboto"/>
                  <a:ea typeface="Roboto"/>
                  <a:cs typeface="Roboto"/>
                  <a:sym typeface="Roboto"/>
                </a:rPr>
                <a:t>Taper off antidepressants</a:t>
              </a:r>
              <a:endParaRPr sz="1100">
                <a:solidFill>
                  <a:srgbClr val="FF0000"/>
                </a:solidFill>
                <a:latin typeface="Roboto"/>
                <a:ea typeface="Roboto"/>
                <a:cs typeface="Roboto"/>
                <a:sym typeface="Roboto"/>
              </a:endParaRPr>
            </a:p>
          </p:txBody>
        </p:sp>
      </p:grpSp>
      <p:sp>
        <p:nvSpPr>
          <p:cNvPr id="4038" name="Google Shape;4038;p221"/>
          <p:cNvSpPr/>
          <p:nvPr/>
        </p:nvSpPr>
        <p:spPr>
          <a:xfrm>
            <a:off x="1830500" y="151025"/>
            <a:ext cx="1752600" cy="225900"/>
          </a:xfrm>
          <a:prstGeom prst="roundRect">
            <a:avLst>
              <a:gd name="adj" fmla="val 16667"/>
            </a:avLst>
          </a:prstGeom>
          <a:noFill/>
          <a:ln w="19050" cap="flat" cmpd="sng">
            <a:solidFill>
              <a:srgbClr val="008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8000"/>
              </a:solidFill>
            </a:endParaRPr>
          </a:p>
        </p:txBody>
      </p:sp>
      <p:pic>
        <p:nvPicPr>
          <p:cNvPr id="4039" name="Google Shape;4039;p221"/>
          <p:cNvPicPr preferRelativeResize="0"/>
          <p:nvPr/>
        </p:nvPicPr>
        <p:blipFill>
          <a:blip r:embed="rId9">
            <a:alphaModFix/>
          </a:blip>
          <a:stretch>
            <a:fillRect/>
          </a:stretch>
        </p:blipFill>
        <p:spPr>
          <a:xfrm>
            <a:off x="5881363" y="79159"/>
            <a:ext cx="954770" cy="388175"/>
          </a:xfrm>
          <a:prstGeom prst="rect">
            <a:avLst/>
          </a:prstGeom>
          <a:noFill/>
          <a:ln>
            <a:noFill/>
          </a:ln>
        </p:spPr>
      </p:pic>
      <p:sp>
        <p:nvSpPr>
          <p:cNvPr id="4040" name="Google Shape;4040;p221"/>
          <p:cNvSpPr txBox="1"/>
          <p:nvPr/>
        </p:nvSpPr>
        <p:spPr>
          <a:xfrm>
            <a:off x="5570832" y="5621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grpSp>
        <p:nvGrpSpPr>
          <p:cNvPr id="4041" name="Google Shape;4041;p221"/>
          <p:cNvGrpSpPr/>
          <p:nvPr/>
        </p:nvGrpSpPr>
        <p:grpSpPr>
          <a:xfrm>
            <a:off x="6904325" y="502263"/>
            <a:ext cx="1134900" cy="489600"/>
            <a:chOff x="6904325" y="502263"/>
            <a:chExt cx="1134900" cy="489600"/>
          </a:xfrm>
        </p:grpSpPr>
        <p:sp>
          <p:nvSpPr>
            <p:cNvPr id="4042" name="Google Shape;4042;p221"/>
            <p:cNvSpPr txBox="1"/>
            <p:nvPr/>
          </p:nvSpPr>
          <p:spPr>
            <a:xfrm>
              <a:off x="6904325" y="502263"/>
              <a:ext cx="11349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FF"/>
                  </a:solidFill>
                  <a:latin typeface="Roboto"/>
                  <a:ea typeface="Roboto"/>
                  <a:cs typeface="Roboto"/>
                  <a:sym typeface="Roboto"/>
                </a:rPr>
                <a:t>Antipsychotics </a:t>
              </a:r>
              <a:endParaRPr sz="1100">
                <a:solidFill>
                  <a:srgbClr val="0000FF"/>
                </a:solidFill>
                <a:latin typeface="Roboto"/>
                <a:ea typeface="Roboto"/>
                <a:cs typeface="Roboto"/>
                <a:sym typeface="Roboto"/>
              </a:endParaRPr>
            </a:p>
          </p:txBody>
        </p:sp>
        <p:sp>
          <p:nvSpPr>
            <p:cNvPr id="4043" name="Google Shape;4043;p221"/>
            <p:cNvSpPr/>
            <p:nvPr/>
          </p:nvSpPr>
          <p:spPr>
            <a:xfrm>
              <a:off x="6942275" y="564425"/>
              <a:ext cx="1059600" cy="225900"/>
            </a:xfrm>
            <a:prstGeom prst="roundRect">
              <a:avLst>
                <a:gd name="adj" fmla="val 16667"/>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4" name="Google Shape;4044;p221"/>
          <p:cNvSpPr/>
          <p:nvPr/>
        </p:nvSpPr>
        <p:spPr>
          <a:xfrm>
            <a:off x="1516825" y="-30650"/>
            <a:ext cx="5543700" cy="60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21"/>
          <p:cNvSpPr/>
          <p:nvPr/>
        </p:nvSpPr>
        <p:spPr>
          <a:xfrm>
            <a:off x="192225" y="1294550"/>
            <a:ext cx="1752600" cy="60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21"/>
          <p:cNvSpPr/>
          <p:nvPr/>
        </p:nvSpPr>
        <p:spPr>
          <a:xfrm>
            <a:off x="7215925" y="1974063"/>
            <a:ext cx="1752600" cy="60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221"/>
          <p:cNvSpPr txBox="1"/>
          <p:nvPr/>
        </p:nvSpPr>
        <p:spPr>
          <a:xfrm>
            <a:off x="6156107" y="-23174"/>
            <a:ext cx="1211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6pm - 8am</a:t>
            </a:r>
            <a:endParaRPr sz="700"/>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Shape 4051"/>
        <p:cNvGrpSpPr/>
        <p:nvPr/>
      </p:nvGrpSpPr>
      <p:grpSpPr>
        <a:xfrm>
          <a:off x="0" y="0"/>
          <a:ext cx="0" cy="0"/>
          <a:chOff x="0" y="0"/>
          <a:chExt cx="0" cy="0"/>
        </a:xfrm>
      </p:grpSpPr>
      <p:pic>
        <p:nvPicPr>
          <p:cNvPr id="4052" name="Google Shape;4052;p222"/>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4053" name="Google Shape;4053;p222"/>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4054" name="Google Shape;4054;p222"/>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4055" name="Google Shape;4055;p222"/>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4056" name="Google Shape;4056;p222"/>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4057" name="Google Shape;4057;p222"/>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222"/>
          <p:cNvSpPr/>
          <p:nvPr/>
        </p:nvSpPr>
        <p:spPr>
          <a:xfrm>
            <a:off x="5085050" y="854825"/>
            <a:ext cx="38796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22"/>
          <p:cNvSpPr/>
          <p:nvPr/>
        </p:nvSpPr>
        <p:spPr>
          <a:xfrm>
            <a:off x="124200" y="2665725"/>
            <a:ext cx="5304300" cy="19503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60" name="Google Shape;4060;p222"/>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4061" name="Google Shape;4061;p222"/>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062" name="Google Shape;4062;p222"/>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4063" name="Google Shape;4063;p222"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pic>
        <p:nvPicPr>
          <p:cNvPr id="4064" name="Google Shape;4064;p222" descr="clipped result image"/>
          <p:cNvPicPr preferRelativeResize="0"/>
          <p:nvPr/>
        </p:nvPicPr>
        <p:blipFill rotWithShape="1">
          <a:blip r:embed="rId6">
            <a:alphaModFix/>
          </a:blip>
          <a:srcRect/>
          <a:stretch/>
        </p:blipFill>
        <p:spPr>
          <a:xfrm rot="166916">
            <a:off x="310887" y="1814264"/>
            <a:ext cx="472952" cy="641451"/>
          </a:xfrm>
          <a:prstGeom prst="rect">
            <a:avLst/>
          </a:prstGeom>
          <a:noFill/>
          <a:ln>
            <a:noFill/>
          </a:ln>
        </p:spPr>
      </p:pic>
      <p:sp>
        <p:nvSpPr>
          <p:cNvPr id="4065" name="Google Shape;4065;p222"/>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066" name="Google Shape;4066;p222" descr="clipped result image"/>
          <p:cNvPicPr preferRelativeResize="0"/>
          <p:nvPr/>
        </p:nvPicPr>
        <p:blipFill>
          <a:blip r:embed="rId5">
            <a:alphaModFix/>
          </a:blip>
          <a:stretch>
            <a:fillRect/>
          </a:stretch>
        </p:blipFill>
        <p:spPr>
          <a:xfrm>
            <a:off x="1168191" y="2060019"/>
            <a:ext cx="287199" cy="354183"/>
          </a:xfrm>
          <a:prstGeom prst="rect">
            <a:avLst/>
          </a:prstGeom>
          <a:noFill/>
          <a:ln>
            <a:noFill/>
          </a:ln>
        </p:spPr>
      </p:pic>
      <p:pic>
        <p:nvPicPr>
          <p:cNvPr id="4067" name="Google Shape;4067;p222" descr="clipped result image"/>
          <p:cNvPicPr preferRelativeResize="0"/>
          <p:nvPr/>
        </p:nvPicPr>
        <p:blipFill>
          <a:blip r:embed="rId5">
            <a:alphaModFix/>
          </a:blip>
          <a:stretch>
            <a:fillRect/>
          </a:stretch>
        </p:blipFill>
        <p:spPr>
          <a:xfrm>
            <a:off x="7435791" y="1004819"/>
            <a:ext cx="287199" cy="354183"/>
          </a:xfrm>
          <a:prstGeom prst="rect">
            <a:avLst/>
          </a:prstGeom>
          <a:noFill/>
          <a:ln>
            <a:noFill/>
          </a:ln>
        </p:spPr>
      </p:pic>
      <p:pic>
        <p:nvPicPr>
          <p:cNvPr id="4068" name="Google Shape;4068;p222" descr="clipped result image"/>
          <p:cNvPicPr preferRelativeResize="0"/>
          <p:nvPr/>
        </p:nvPicPr>
        <p:blipFill>
          <a:blip r:embed="rId5">
            <a:alphaModFix/>
          </a:blip>
          <a:stretch>
            <a:fillRect/>
          </a:stretch>
        </p:blipFill>
        <p:spPr>
          <a:xfrm>
            <a:off x="7435791" y="1536031"/>
            <a:ext cx="287199" cy="354183"/>
          </a:xfrm>
          <a:prstGeom prst="rect">
            <a:avLst/>
          </a:prstGeom>
          <a:noFill/>
          <a:ln>
            <a:noFill/>
          </a:ln>
        </p:spPr>
      </p:pic>
      <p:sp>
        <p:nvSpPr>
          <p:cNvPr id="4069" name="Google Shape;4069;p222"/>
          <p:cNvSpPr txBox="1"/>
          <p:nvPr/>
        </p:nvSpPr>
        <p:spPr>
          <a:xfrm>
            <a:off x="7780701" y="150536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070" name="Google Shape;4070;p222" descr="clipped result image"/>
          <p:cNvPicPr preferRelativeResize="0"/>
          <p:nvPr/>
        </p:nvPicPr>
        <p:blipFill rotWithShape="1">
          <a:blip r:embed="rId6">
            <a:alphaModFix/>
          </a:blip>
          <a:srcRect/>
          <a:stretch/>
        </p:blipFill>
        <p:spPr>
          <a:xfrm rot="166916">
            <a:off x="8090087" y="1314314"/>
            <a:ext cx="472952" cy="641451"/>
          </a:xfrm>
          <a:prstGeom prst="rect">
            <a:avLst/>
          </a:prstGeom>
          <a:noFill/>
          <a:ln>
            <a:noFill/>
          </a:ln>
        </p:spPr>
      </p:pic>
      <p:pic>
        <p:nvPicPr>
          <p:cNvPr id="4071" name="Google Shape;4071;p222" descr="clipped result image"/>
          <p:cNvPicPr preferRelativeResize="0"/>
          <p:nvPr/>
        </p:nvPicPr>
        <p:blipFill>
          <a:blip r:embed="rId5">
            <a:alphaModFix/>
          </a:blip>
          <a:stretch>
            <a:fillRect/>
          </a:stretch>
        </p:blipFill>
        <p:spPr>
          <a:xfrm>
            <a:off x="7435791" y="2100881"/>
            <a:ext cx="287199" cy="354183"/>
          </a:xfrm>
          <a:prstGeom prst="rect">
            <a:avLst/>
          </a:prstGeom>
          <a:noFill/>
          <a:ln>
            <a:noFill/>
          </a:ln>
        </p:spPr>
      </p:pic>
      <p:sp>
        <p:nvSpPr>
          <p:cNvPr id="4072" name="Google Shape;4072;p222"/>
          <p:cNvSpPr txBox="1"/>
          <p:nvPr/>
        </p:nvSpPr>
        <p:spPr>
          <a:xfrm>
            <a:off x="7765339" y="2068793"/>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073" name="Google Shape;4073;p222"/>
          <p:cNvPicPr preferRelativeResize="0"/>
          <p:nvPr/>
        </p:nvPicPr>
        <p:blipFill rotWithShape="1">
          <a:blip r:embed="rId4">
            <a:alphaModFix/>
          </a:blip>
          <a:srcRect/>
          <a:stretch/>
        </p:blipFill>
        <p:spPr>
          <a:xfrm>
            <a:off x="8074800" y="2169918"/>
            <a:ext cx="705950" cy="160950"/>
          </a:xfrm>
          <a:prstGeom prst="rect">
            <a:avLst/>
          </a:prstGeom>
          <a:noFill/>
          <a:ln>
            <a:noFill/>
          </a:ln>
        </p:spPr>
      </p:pic>
      <p:sp>
        <p:nvSpPr>
          <p:cNvPr id="4074" name="Google Shape;4074;p222"/>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grpSp>
        <p:nvGrpSpPr>
          <p:cNvPr id="4075" name="Google Shape;4075;p222"/>
          <p:cNvGrpSpPr/>
          <p:nvPr/>
        </p:nvGrpSpPr>
        <p:grpSpPr>
          <a:xfrm>
            <a:off x="311310" y="98535"/>
            <a:ext cx="990175" cy="799791"/>
            <a:chOff x="311310" y="98535"/>
            <a:chExt cx="990175" cy="799791"/>
          </a:xfrm>
        </p:grpSpPr>
        <p:pic>
          <p:nvPicPr>
            <p:cNvPr id="4076" name="Google Shape;4076;p222"/>
            <p:cNvPicPr preferRelativeResize="0"/>
            <p:nvPr/>
          </p:nvPicPr>
          <p:blipFill>
            <a:blip r:embed="rId7">
              <a:alphaModFix/>
            </a:blip>
            <a:stretch>
              <a:fillRect/>
            </a:stretch>
          </p:blipFill>
          <p:spPr>
            <a:xfrm>
              <a:off x="332988" y="299175"/>
              <a:ext cx="946825" cy="599150"/>
            </a:xfrm>
            <a:prstGeom prst="rect">
              <a:avLst/>
            </a:prstGeom>
            <a:noFill/>
            <a:ln>
              <a:noFill/>
            </a:ln>
          </p:spPr>
        </p:pic>
        <p:pic>
          <p:nvPicPr>
            <p:cNvPr id="4077" name="Google Shape;4077;p222"/>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grpSp>
        <p:nvGrpSpPr>
          <p:cNvPr id="4078" name="Google Shape;4078;p222"/>
          <p:cNvGrpSpPr/>
          <p:nvPr/>
        </p:nvGrpSpPr>
        <p:grpSpPr>
          <a:xfrm>
            <a:off x="8112108" y="191216"/>
            <a:ext cx="668652" cy="663612"/>
            <a:chOff x="8115125" y="212928"/>
            <a:chExt cx="842450" cy="836099"/>
          </a:xfrm>
        </p:grpSpPr>
        <p:pic>
          <p:nvPicPr>
            <p:cNvPr id="4079" name="Google Shape;4079;p222"/>
            <p:cNvPicPr preferRelativeResize="0"/>
            <p:nvPr/>
          </p:nvPicPr>
          <p:blipFill>
            <a:blip r:embed="rId8">
              <a:alphaModFix/>
            </a:blip>
            <a:stretch>
              <a:fillRect/>
            </a:stretch>
          </p:blipFill>
          <p:spPr>
            <a:xfrm>
              <a:off x="8115125" y="212928"/>
              <a:ext cx="842450" cy="836099"/>
            </a:xfrm>
            <a:prstGeom prst="rect">
              <a:avLst/>
            </a:prstGeom>
            <a:noFill/>
            <a:ln>
              <a:noFill/>
            </a:ln>
          </p:spPr>
        </p:pic>
        <p:pic>
          <p:nvPicPr>
            <p:cNvPr id="4080" name="Google Shape;4080;p222" descr="clipped result image"/>
            <p:cNvPicPr preferRelativeResize="0"/>
            <p:nvPr/>
          </p:nvPicPr>
          <p:blipFill>
            <a:blip r:embed="rId5">
              <a:alphaModFix/>
            </a:blip>
            <a:stretch>
              <a:fillRect/>
            </a:stretch>
          </p:blipFill>
          <p:spPr>
            <a:xfrm>
              <a:off x="8522966" y="544557"/>
              <a:ext cx="328444" cy="405008"/>
            </a:xfrm>
            <a:prstGeom prst="rect">
              <a:avLst/>
            </a:prstGeom>
            <a:noFill/>
            <a:ln>
              <a:noFill/>
            </a:ln>
          </p:spPr>
        </p:pic>
      </p:grpSp>
      <p:sp>
        <p:nvSpPr>
          <p:cNvPr id="4081" name="Google Shape;4081;p222"/>
          <p:cNvSpPr txBox="1"/>
          <p:nvPr/>
        </p:nvSpPr>
        <p:spPr>
          <a:xfrm>
            <a:off x="6428159"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40%</a:t>
            </a:r>
            <a:endParaRPr sz="1200" b="1">
              <a:solidFill>
                <a:srgbClr val="D41F1F"/>
              </a:solidFill>
            </a:endParaRPr>
          </a:p>
        </p:txBody>
      </p:sp>
      <p:grpSp>
        <p:nvGrpSpPr>
          <p:cNvPr id="4082" name="Google Shape;4082;p222"/>
          <p:cNvGrpSpPr/>
          <p:nvPr/>
        </p:nvGrpSpPr>
        <p:grpSpPr>
          <a:xfrm>
            <a:off x="311310" y="98535"/>
            <a:ext cx="990175" cy="799791"/>
            <a:chOff x="311310" y="98535"/>
            <a:chExt cx="990175" cy="799791"/>
          </a:xfrm>
        </p:grpSpPr>
        <p:pic>
          <p:nvPicPr>
            <p:cNvPr id="4083" name="Google Shape;4083;p222"/>
            <p:cNvPicPr preferRelativeResize="0"/>
            <p:nvPr/>
          </p:nvPicPr>
          <p:blipFill>
            <a:blip r:embed="rId7">
              <a:alphaModFix/>
            </a:blip>
            <a:stretch>
              <a:fillRect/>
            </a:stretch>
          </p:blipFill>
          <p:spPr>
            <a:xfrm>
              <a:off x="332988" y="299175"/>
              <a:ext cx="946825" cy="599150"/>
            </a:xfrm>
            <a:prstGeom prst="rect">
              <a:avLst/>
            </a:prstGeom>
            <a:noFill/>
            <a:ln>
              <a:noFill/>
            </a:ln>
          </p:spPr>
        </p:pic>
        <p:pic>
          <p:nvPicPr>
            <p:cNvPr id="4084" name="Google Shape;4084;p222"/>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grpSp>
        <p:nvGrpSpPr>
          <p:cNvPr id="4085" name="Google Shape;4085;p222"/>
          <p:cNvGrpSpPr/>
          <p:nvPr/>
        </p:nvGrpSpPr>
        <p:grpSpPr>
          <a:xfrm>
            <a:off x="3709494" y="72006"/>
            <a:ext cx="1828200" cy="489600"/>
            <a:chOff x="7292044" y="561606"/>
            <a:chExt cx="1828200" cy="489600"/>
          </a:xfrm>
        </p:grpSpPr>
        <p:sp>
          <p:nvSpPr>
            <p:cNvPr id="4086" name="Google Shape;4086;p222"/>
            <p:cNvSpPr/>
            <p:nvPr/>
          </p:nvSpPr>
          <p:spPr>
            <a:xfrm>
              <a:off x="7318050" y="640625"/>
              <a:ext cx="1752600" cy="225900"/>
            </a:xfrm>
            <a:prstGeom prst="roundRect">
              <a:avLst>
                <a:gd name="adj" fmla="val 16667"/>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22"/>
            <p:cNvSpPr txBox="1"/>
            <p:nvPr/>
          </p:nvSpPr>
          <p:spPr>
            <a:xfrm>
              <a:off x="7292044" y="5616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0000"/>
                  </a:solidFill>
                  <a:latin typeface="Roboto"/>
                  <a:ea typeface="Roboto"/>
                  <a:cs typeface="Roboto"/>
                  <a:sym typeface="Roboto"/>
                </a:rPr>
                <a:t>Taper off antidepressants</a:t>
              </a:r>
              <a:endParaRPr sz="1100">
                <a:solidFill>
                  <a:srgbClr val="FF0000"/>
                </a:solidFill>
                <a:latin typeface="Roboto"/>
                <a:ea typeface="Roboto"/>
                <a:cs typeface="Roboto"/>
                <a:sym typeface="Roboto"/>
              </a:endParaRPr>
            </a:p>
          </p:txBody>
        </p:sp>
      </p:grpSp>
      <p:sp>
        <p:nvSpPr>
          <p:cNvPr id="4088" name="Google Shape;4088;p222"/>
          <p:cNvSpPr/>
          <p:nvPr/>
        </p:nvSpPr>
        <p:spPr>
          <a:xfrm>
            <a:off x="1830500" y="151025"/>
            <a:ext cx="1752600" cy="225900"/>
          </a:xfrm>
          <a:prstGeom prst="roundRect">
            <a:avLst>
              <a:gd name="adj" fmla="val 16667"/>
            </a:avLst>
          </a:prstGeom>
          <a:noFill/>
          <a:ln w="19050" cap="flat" cmpd="sng">
            <a:solidFill>
              <a:srgbClr val="008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8000"/>
              </a:solidFill>
            </a:endParaRPr>
          </a:p>
        </p:txBody>
      </p:sp>
      <p:pic>
        <p:nvPicPr>
          <p:cNvPr id="4089" name="Google Shape;4089;p222"/>
          <p:cNvPicPr preferRelativeResize="0"/>
          <p:nvPr/>
        </p:nvPicPr>
        <p:blipFill>
          <a:blip r:embed="rId9">
            <a:alphaModFix/>
          </a:blip>
          <a:stretch>
            <a:fillRect/>
          </a:stretch>
        </p:blipFill>
        <p:spPr>
          <a:xfrm>
            <a:off x="5881363" y="79159"/>
            <a:ext cx="954770" cy="388175"/>
          </a:xfrm>
          <a:prstGeom prst="rect">
            <a:avLst/>
          </a:prstGeom>
          <a:noFill/>
          <a:ln>
            <a:noFill/>
          </a:ln>
        </p:spPr>
      </p:pic>
      <p:sp>
        <p:nvSpPr>
          <p:cNvPr id="4090" name="Google Shape;4090;p222"/>
          <p:cNvSpPr txBox="1"/>
          <p:nvPr/>
        </p:nvSpPr>
        <p:spPr>
          <a:xfrm>
            <a:off x="5570832" y="5621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sp>
        <p:nvSpPr>
          <p:cNvPr id="4091" name="Google Shape;4091;p222"/>
          <p:cNvSpPr txBox="1"/>
          <p:nvPr/>
        </p:nvSpPr>
        <p:spPr>
          <a:xfrm>
            <a:off x="6156107" y="-23174"/>
            <a:ext cx="1211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6pm - 8am</a:t>
            </a:r>
            <a:endParaRPr sz="700"/>
          </a:p>
        </p:txBody>
      </p:sp>
      <p:grpSp>
        <p:nvGrpSpPr>
          <p:cNvPr id="4092" name="Google Shape;4092;p222"/>
          <p:cNvGrpSpPr/>
          <p:nvPr/>
        </p:nvGrpSpPr>
        <p:grpSpPr>
          <a:xfrm>
            <a:off x="6904325" y="502263"/>
            <a:ext cx="1134900" cy="489600"/>
            <a:chOff x="6904325" y="502263"/>
            <a:chExt cx="1134900" cy="489600"/>
          </a:xfrm>
        </p:grpSpPr>
        <p:sp>
          <p:nvSpPr>
            <p:cNvPr id="4093" name="Google Shape;4093;p222"/>
            <p:cNvSpPr txBox="1"/>
            <p:nvPr/>
          </p:nvSpPr>
          <p:spPr>
            <a:xfrm>
              <a:off x="6904325" y="502263"/>
              <a:ext cx="11349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FF"/>
                  </a:solidFill>
                  <a:latin typeface="Roboto"/>
                  <a:ea typeface="Roboto"/>
                  <a:cs typeface="Roboto"/>
                  <a:sym typeface="Roboto"/>
                </a:rPr>
                <a:t>Antipsychotics </a:t>
              </a:r>
              <a:endParaRPr sz="1100">
                <a:solidFill>
                  <a:srgbClr val="0000FF"/>
                </a:solidFill>
                <a:latin typeface="Roboto"/>
                <a:ea typeface="Roboto"/>
                <a:cs typeface="Roboto"/>
                <a:sym typeface="Roboto"/>
              </a:endParaRPr>
            </a:p>
          </p:txBody>
        </p:sp>
        <p:sp>
          <p:nvSpPr>
            <p:cNvPr id="4094" name="Google Shape;4094;p222"/>
            <p:cNvSpPr/>
            <p:nvPr/>
          </p:nvSpPr>
          <p:spPr>
            <a:xfrm>
              <a:off x="6942275" y="564425"/>
              <a:ext cx="1059600" cy="225900"/>
            </a:xfrm>
            <a:prstGeom prst="roundRect">
              <a:avLst>
                <a:gd name="adj" fmla="val 16667"/>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5" name="Google Shape;4095;p222"/>
          <p:cNvSpPr txBox="1"/>
          <p:nvPr/>
        </p:nvSpPr>
        <p:spPr>
          <a:xfrm>
            <a:off x="1804494" y="720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8000"/>
                </a:solidFill>
                <a:latin typeface="Roboto"/>
                <a:ea typeface="Roboto"/>
                <a:cs typeface="Roboto"/>
                <a:sym typeface="Roboto"/>
              </a:rPr>
              <a:t>Assure sleep with a benzo</a:t>
            </a:r>
            <a:endParaRPr sz="1100">
              <a:solidFill>
                <a:srgbClr val="008000"/>
              </a:solidFill>
              <a:latin typeface="Roboto"/>
              <a:ea typeface="Roboto"/>
              <a:cs typeface="Roboto"/>
              <a:sym typeface="Roboto"/>
            </a:endParaRPr>
          </a:p>
        </p:txBody>
      </p:sp>
      <p:grpSp>
        <p:nvGrpSpPr>
          <p:cNvPr id="4096" name="Google Shape;4096;p222"/>
          <p:cNvGrpSpPr/>
          <p:nvPr/>
        </p:nvGrpSpPr>
        <p:grpSpPr>
          <a:xfrm>
            <a:off x="8112108" y="191216"/>
            <a:ext cx="668652" cy="663612"/>
            <a:chOff x="8115125" y="212928"/>
            <a:chExt cx="842450" cy="836099"/>
          </a:xfrm>
        </p:grpSpPr>
        <p:pic>
          <p:nvPicPr>
            <p:cNvPr id="4097" name="Google Shape;4097;p222"/>
            <p:cNvPicPr preferRelativeResize="0"/>
            <p:nvPr/>
          </p:nvPicPr>
          <p:blipFill>
            <a:blip r:embed="rId8">
              <a:alphaModFix/>
            </a:blip>
            <a:stretch>
              <a:fillRect/>
            </a:stretch>
          </p:blipFill>
          <p:spPr>
            <a:xfrm>
              <a:off x="8115125" y="212928"/>
              <a:ext cx="842450" cy="836099"/>
            </a:xfrm>
            <a:prstGeom prst="rect">
              <a:avLst/>
            </a:prstGeom>
            <a:noFill/>
            <a:ln>
              <a:noFill/>
            </a:ln>
          </p:spPr>
        </p:pic>
        <p:pic>
          <p:nvPicPr>
            <p:cNvPr id="4098" name="Google Shape;4098;p222" descr="clipped result image"/>
            <p:cNvPicPr preferRelativeResize="0"/>
            <p:nvPr/>
          </p:nvPicPr>
          <p:blipFill>
            <a:blip r:embed="rId5">
              <a:alphaModFix/>
            </a:blip>
            <a:stretch>
              <a:fillRect/>
            </a:stretch>
          </p:blipFill>
          <p:spPr>
            <a:xfrm>
              <a:off x="8522966" y="544557"/>
              <a:ext cx="328444" cy="405008"/>
            </a:xfrm>
            <a:prstGeom prst="rect">
              <a:avLst/>
            </a:prstGeom>
            <a:noFill/>
            <a:ln>
              <a:noFill/>
            </a:ln>
          </p:spPr>
        </p:pic>
      </p:grpSp>
      <p:sp>
        <p:nvSpPr>
          <p:cNvPr id="4099" name="Google Shape;4099;p222"/>
          <p:cNvSpPr txBox="1"/>
          <p:nvPr/>
        </p:nvSpPr>
        <p:spPr>
          <a:xfrm>
            <a:off x="6428159"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40%</a:t>
            </a:r>
            <a:endParaRPr sz="1200" b="1">
              <a:solidFill>
                <a:srgbClr val="D41F1F"/>
              </a:solidFill>
            </a:endParaRPr>
          </a:p>
        </p:txBody>
      </p:sp>
      <p:grpSp>
        <p:nvGrpSpPr>
          <p:cNvPr id="4100" name="Google Shape;4100;p222"/>
          <p:cNvGrpSpPr/>
          <p:nvPr/>
        </p:nvGrpSpPr>
        <p:grpSpPr>
          <a:xfrm>
            <a:off x="311310" y="98535"/>
            <a:ext cx="990175" cy="799791"/>
            <a:chOff x="311310" y="98535"/>
            <a:chExt cx="990175" cy="799791"/>
          </a:xfrm>
        </p:grpSpPr>
        <p:pic>
          <p:nvPicPr>
            <p:cNvPr id="4101" name="Google Shape;4101;p222"/>
            <p:cNvPicPr preferRelativeResize="0"/>
            <p:nvPr/>
          </p:nvPicPr>
          <p:blipFill>
            <a:blip r:embed="rId7">
              <a:alphaModFix/>
            </a:blip>
            <a:stretch>
              <a:fillRect/>
            </a:stretch>
          </p:blipFill>
          <p:spPr>
            <a:xfrm>
              <a:off x="332988" y="299175"/>
              <a:ext cx="946825" cy="599150"/>
            </a:xfrm>
            <a:prstGeom prst="rect">
              <a:avLst/>
            </a:prstGeom>
            <a:noFill/>
            <a:ln>
              <a:noFill/>
            </a:ln>
          </p:spPr>
        </p:pic>
        <p:pic>
          <p:nvPicPr>
            <p:cNvPr id="4102" name="Google Shape;4102;p222"/>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grpSp>
        <p:nvGrpSpPr>
          <p:cNvPr id="4103" name="Google Shape;4103;p222"/>
          <p:cNvGrpSpPr/>
          <p:nvPr/>
        </p:nvGrpSpPr>
        <p:grpSpPr>
          <a:xfrm>
            <a:off x="3709494" y="72006"/>
            <a:ext cx="1828200" cy="489600"/>
            <a:chOff x="7292044" y="561606"/>
            <a:chExt cx="1828200" cy="489600"/>
          </a:xfrm>
        </p:grpSpPr>
        <p:sp>
          <p:nvSpPr>
            <p:cNvPr id="4104" name="Google Shape;4104;p222"/>
            <p:cNvSpPr/>
            <p:nvPr/>
          </p:nvSpPr>
          <p:spPr>
            <a:xfrm>
              <a:off x="7318050" y="640625"/>
              <a:ext cx="1752600" cy="225900"/>
            </a:xfrm>
            <a:prstGeom prst="roundRect">
              <a:avLst>
                <a:gd name="adj" fmla="val 16667"/>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22"/>
            <p:cNvSpPr txBox="1"/>
            <p:nvPr/>
          </p:nvSpPr>
          <p:spPr>
            <a:xfrm>
              <a:off x="7292044" y="5616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0000"/>
                  </a:solidFill>
                  <a:latin typeface="Roboto"/>
                  <a:ea typeface="Roboto"/>
                  <a:cs typeface="Roboto"/>
                  <a:sym typeface="Roboto"/>
                </a:rPr>
                <a:t>Taper off antidepressants</a:t>
              </a:r>
              <a:endParaRPr sz="1100">
                <a:solidFill>
                  <a:srgbClr val="FF0000"/>
                </a:solidFill>
                <a:latin typeface="Roboto"/>
                <a:ea typeface="Roboto"/>
                <a:cs typeface="Roboto"/>
                <a:sym typeface="Roboto"/>
              </a:endParaRPr>
            </a:p>
          </p:txBody>
        </p:sp>
      </p:grpSp>
      <p:sp>
        <p:nvSpPr>
          <p:cNvPr id="4106" name="Google Shape;4106;p222"/>
          <p:cNvSpPr/>
          <p:nvPr/>
        </p:nvSpPr>
        <p:spPr>
          <a:xfrm>
            <a:off x="1830500" y="151025"/>
            <a:ext cx="1752600" cy="225900"/>
          </a:xfrm>
          <a:prstGeom prst="roundRect">
            <a:avLst>
              <a:gd name="adj" fmla="val 16667"/>
            </a:avLst>
          </a:prstGeom>
          <a:noFill/>
          <a:ln w="19050" cap="flat" cmpd="sng">
            <a:solidFill>
              <a:srgbClr val="008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8000"/>
              </a:solidFill>
            </a:endParaRPr>
          </a:p>
        </p:txBody>
      </p:sp>
      <p:pic>
        <p:nvPicPr>
          <p:cNvPr id="4107" name="Google Shape;4107;p222"/>
          <p:cNvPicPr preferRelativeResize="0"/>
          <p:nvPr/>
        </p:nvPicPr>
        <p:blipFill>
          <a:blip r:embed="rId9">
            <a:alphaModFix/>
          </a:blip>
          <a:stretch>
            <a:fillRect/>
          </a:stretch>
        </p:blipFill>
        <p:spPr>
          <a:xfrm>
            <a:off x="5881363" y="79159"/>
            <a:ext cx="954770" cy="388175"/>
          </a:xfrm>
          <a:prstGeom prst="rect">
            <a:avLst/>
          </a:prstGeom>
          <a:noFill/>
          <a:ln>
            <a:noFill/>
          </a:ln>
        </p:spPr>
      </p:pic>
      <p:sp>
        <p:nvSpPr>
          <p:cNvPr id="4108" name="Google Shape;4108;p222"/>
          <p:cNvSpPr txBox="1"/>
          <p:nvPr/>
        </p:nvSpPr>
        <p:spPr>
          <a:xfrm>
            <a:off x="5570832" y="5621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sp>
        <p:nvSpPr>
          <p:cNvPr id="4109" name="Google Shape;4109;p222"/>
          <p:cNvSpPr txBox="1"/>
          <p:nvPr/>
        </p:nvSpPr>
        <p:spPr>
          <a:xfrm>
            <a:off x="6156107" y="-23174"/>
            <a:ext cx="1211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6pm - 8am</a:t>
            </a:r>
            <a:endParaRPr sz="700"/>
          </a:p>
        </p:txBody>
      </p:sp>
      <p:grpSp>
        <p:nvGrpSpPr>
          <p:cNvPr id="4110" name="Google Shape;4110;p222"/>
          <p:cNvGrpSpPr/>
          <p:nvPr/>
        </p:nvGrpSpPr>
        <p:grpSpPr>
          <a:xfrm>
            <a:off x="6904325" y="502263"/>
            <a:ext cx="1134900" cy="489600"/>
            <a:chOff x="6904325" y="502263"/>
            <a:chExt cx="1134900" cy="489600"/>
          </a:xfrm>
        </p:grpSpPr>
        <p:sp>
          <p:nvSpPr>
            <p:cNvPr id="4111" name="Google Shape;4111;p222"/>
            <p:cNvSpPr txBox="1"/>
            <p:nvPr/>
          </p:nvSpPr>
          <p:spPr>
            <a:xfrm>
              <a:off x="6904325" y="502263"/>
              <a:ext cx="11349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FF"/>
                  </a:solidFill>
                  <a:latin typeface="Roboto"/>
                  <a:ea typeface="Roboto"/>
                  <a:cs typeface="Roboto"/>
                  <a:sym typeface="Roboto"/>
                </a:rPr>
                <a:t>Antipsychotics </a:t>
              </a:r>
              <a:endParaRPr sz="1100">
                <a:solidFill>
                  <a:srgbClr val="0000FF"/>
                </a:solidFill>
                <a:latin typeface="Roboto"/>
                <a:ea typeface="Roboto"/>
                <a:cs typeface="Roboto"/>
                <a:sym typeface="Roboto"/>
              </a:endParaRPr>
            </a:p>
          </p:txBody>
        </p:sp>
        <p:sp>
          <p:nvSpPr>
            <p:cNvPr id="4112" name="Google Shape;4112;p222"/>
            <p:cNvSpPr/>
            <p:nvPr/>
          </p:nvSpPr>
          <p:spPr>
            <a:xfrm>
              <a:off x="6942275" y="564425"/>
              <a:ext cx="1059600" cy="225900"/>
            </a:xfrm>
            <a:prstGeom prst="roundRect">
              <a:avLst>
                <a:gd name="adj" fmla="val 16667"/>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Shape 4116"/>
        <p:cNvGrpSpPr/>
        <p:nvPr/>
      </p:nvGrpSpPr>
      <p:grpSpPr>
        <a:xfrm>
          <a:off x="0" y="0"/>
          <a:ext cx="0" cy="0"/>
          <a:chOff x="0" y="0"/>
          <a:chExt cx="0" cy="0"/>
        </a:xfrm>
      </p:grpSpPr>
      <p:pic>
        <p:nvPicPr>
          <p:cNvPr id="4117" name="Google Shape;4117;p223"/>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4118" name="Google Shape;4118;p223"/>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4119" name="Google Shape;4119;p223"/>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4120" name="Google Shape;4120;p223"/>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4121" name="Google Shape;4121;p223"/>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4122" name="Google Shape;4122;p223"/>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23"/>
          <p:cNvSpPr/>
          <p:nvPr/>
        </p:nvSpPr>
        <p:spPr>
          <a:xfrm>
            <a:off x="5085050" y="854825"/>
            <a:ext cx="38796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23"/>
          <p:cNvSpPr/>
          <p:nvPr/>
        </p:nvSpPr>
        <p:spPr>
          <a:xfrm>
            <a:off x="124200" y="2665725"/>
            <a:ext cx="5304300" cy="19503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25" name="Google Shape;4125;p223"/>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4126" name="Google Shape;4126;p223"/>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127" name="Google Shape;4127;p223"/>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4128" name="Google Shape;4128;p223"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pic>
        <p:nvPicPr>
          <p:cNvPr id="4129" name="Google Shape;4129;p223" descr="clipped result image"/>
          <p:cNvPicPr preferRelativeResize="0"/>
          <p:nvPr/>
        </p:nvPicPr>
        <p:blipFill rotWithShape="1">
          <a:blip r:embed="rId6">
            <a:alphaModFix/>
          </a:blip>
          <a:srcRect/>
          <a:stretch/>
        </p:blipFill>
        <p:spPr>
          <a:xfrm rot="166916">
            <a:off x="310887" y="1814264"/>
            <a:ext cx="472952" cy="641451"/>
          </a:xfrm>
          <a:prstGeom prst="rect">
            <a:avLst/>
          </a:prstGeom>
          <a:noFill/>
          <a:ln>
            <a:noFill/>
          </a:ln>
        </p:spPr>
      </p:pic>
      <p:sp>
        <p:nvSpPr>
          <p:cNvPr id="4130" name="Google Shape;4130;p223"/>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131" name="Google Shape;4131;p223" descr="clipped result image"/>
          <p:cNvPicPr preferRelativeResize="0"/>
          <p:nvPr/>
        </p:nvPicPr>
        <p:blipFill>
          <a:blip r:embed="rId5">
            <a:alphaModFix/>
          </a:blip>
          <a:stretch>
            <a:fillRect/>
          </a:stretch>
        </p:blipFill>
        <p:spPr>
          <a:xfrm>
            <a:off x="1168191" y="2060019"/>
            <a:ext cx="287199" cy="354183"/>
          </a:xfrm>
          <a:prstGeom prst="rect">
            <a:avLst/>
          </a:prstGeom>
          <a:noFill/>
          <a:ln>
            <a:noFill/>
          </a:ln>
        </p:spPr>
      </p:pic>
      <p:pic>
        <p:nvPicPr>
          <p:cNvPr id="4132" name="Google Shape;4132;p223" descr="clipped result image"/>
          <p:cNvPicPr preferRelativeResize="0"/>
          <p:nvPr/>
        </p:nvPicPr>
        <p:blipFill>
          <a:blip r:embed="rId5">
            <a:alphaModFix/>
          </a:blip>
          <a:stretch>
            <a:fillRect/>
          </a:stretch>
        </p:blipFill>
        <p:spPr>
          <a:xfrm>
            <a:off x="7435791" y="1004819"/>
            <a:ext cx="287199" cy="354183"/>
          </a:xfrm>
          <a:prstGeom prst="rect">
            <a:avLst/>
          </a:prstGeom>
          <a:noFill/>
          <a:ln>
            <a:noFill/>
          </a:ln>
        </p:spPr>
      </p:pic>
      <p:pic>
        <p:nvPicPr>
          <p:cNvPr id="4133" name="Google Shape;4133;p223" descr="clipped result image"/>
          <p:cNvPicPr preferRelativeResize="0"/>
          <p:nvPr/>
        </p:nvPicPr>
        <p:blipFill>
          <a:blip r:embed="rId5">
            <a:alphaModFix/>
          </a:blip>
          <a:stretch>
            <a:fillRect/>
          </a:stretch>
        </p:blipFill>
        <p:spPr>
          <a:xfrm>
            <a:off x="7435791" y="1536031"/>
            <a:ext cx="287199" cy="354183"/>
          </a:xfrm>
          <a:prstGeom prst="rect">
            <a:avLst/>
          </a:prstGeom>
          <a:noFill/>
          <a:ln>
            <a:noFill/>
          </a:ln>
        </p:spPr>
      </p:pic>
      <p:sp>
        <p:nvSpPr>
          <p:cNvPr id="4134" name="Google Shape;4134;p223"/>
          <p:cNvSpPr txBox="1"/>
          <p:nvPr/>
        </p:nvSpPr>
        <p:spPr>
          <a:xfrm>
            <a:off x="7780701" y="150536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135" name="Google Shape;4135;p223" descr="clipped result image"/>
          <p:cNvPicPr preferRelativeResize="0"/>
          <p:nvPr/>
        </p:nvPicPr>
        <p:blipFill rotWithShape="1">
          <a:blip r:embed="rId6">
            <a:alphaModFix/>
          </a:blip>
          <a:srcRect/>
          <a:stretch/>
        </p:blipFill>
        <p:spPr>
          <a:xfrm rot="166916">
            <a:off x="8090087" y="1314314"/>
            <a:ext cx="472952" cy="641451"/>
          </a:xfrm>
          <a:prstGeom prst="rect">
            <a:avLst/>
          </a:prstGeom>
          <a:noFill/>
          <a:ln>
            <a:noFill/>
          </a:ln>
        </p:spPr>
      </p:pic>
      <p:pic>
        <p:nvPicPr>
          <p:cNvPr id="4136" name="Google Shape;4136;p223" descr="clipped result image"/>
          <p:cNvPicPr preferRelativeResize="0"/>
          <p:nvPr/>
        </p:nvPicPr>
        <p:blipFill>
          <a:blip r:embed="rId5">
            <a:alphaModFix/>
          </a:blip>
          <a:stretch>
            <a:fillRect/>
          </a:stretch>
        </p:blipFill>
        <p:spPr>
          <a:xfrm>
            <a:off x="7435791" y="2100881"/>
            <a:ext cx="287199" cy="354183"/>
          </a:xfrm>
          <a:prstGeom prst="rect">
            <a:avLst/>
          </a:prstGeom>
          <a:noFill/>
          <a:ln>
            <a:noFill/>
          </a:ln>
        </p:spPr>
      </p:pic>
      <p:sp>
        <p:nvSpPr>
          <p:cNvPr id="4137" name="Google Shape;4137;p223"/>
          <p:cNvSpPr txBox="1"/>
          <p:nvPr/>
        </p:nvSpPr>
        <p:spPr>
          <a:xfrm>
            <a:off x="7765339" y="2068793"/>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138" name="Google Shape;4138;p223"/>
          <p:cNvPicPr preferRelativeResize="0"/>
          <p:nvPr/>
        </p:nvPicPr>
        <p:blipFill rotWithShape="1">
          <a:blip r:embed="rId4">
            <a:alphaModFix/>
          </a:blip>
          <a:srcRect/>
          <a:stretch/>
        </p:blipFill>
        <p:spPr>
          <a:xfrm>
            <a:off x="8074800" y="2169918"/>
            <a:ext cx="705950" cy="160950"/>
          </a:xfrm>
          <a:prstGeom prst="rect">
            <a:avLst/>
          </a:prstGeom>
          <a:noFill/>
          <a:ln>
            <a:noFill/>
          </a:ln>
        </p:spPr>
      </p:pic>
      <p:pic>
        <p:nvPicPr>
          <p:cNvPr id="4139" name="Google Shape;4139;p223"/>
          <p:cNvPicPr preferRelativeResize="0"/>
          <p:nvPr/>
        </p:nvPicPr>
        <p:blipFill rotWithShape="1">
          <a:blip r:embed="rId4">
            <a:alphaModFix/>
          </a:blip>
          <a:srcRect/>
          <a:stretch/>
        </p:blipFill>
        <p:spPr>
          <a:xfrm>
            <a:off x="266375" y="2928600"/>
            <a:ext cx="888725" cy="202625"/>
          </a:xfrm>
          <a:prstGeom prst="rect">
            <a:avLst/>
          </a:prstGeom>
          <a:noFill/>
          <a:ln>
            <a:noFill/>
          </a:ln>
        </p:spPr>
      </p:pic>
      <p:sp>
        <p:nvSpPr>
          <p:cNvPr id="4140" name="Google Shape;4140;p223"/>
          <p:cNvSpPr txBox="1"/>
          <p:nvPr/>
        </p:nvSpPr>
        <p:spPr>
          <a:xfrm>
            <a:off x="1176277" y="2829462"/>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141" name="Google Shape;4141;p223" descr="clipped result image"/>
          <p:cNvPicPr preferRelativeResize="0"/>
          <p:nvPr/>
        </p:nvPicPr>
        <p:blipFill rotWithShape="1">
          <a:blip r:embed="rId6">
            <a:alphaModFix/>
          </a:blip>
          <a:srcRect/>
          <a:stretch/>
        </p:blipFill>
        <p:spPr>
          <a:xfrm rot="166916">
            <a:off x="1421399" y="2654894"/>
            <a:ext cx="472952" cy="641451"/>
          </a:xfrm>
          <a:prstGeom prst="rect">
            <a:avLst/>
          </a:prstGeom>
          <a:noFill/>
          <a:ln>
            <a:noFill/>
          </a:ln>
        </p:spPr>
      </p:pic>
      <p:sp>
        <p:nvSpPr>
          <p:cNvPr id="4142" name="Google Shape;4142;p223"/>
          <p:cNvSpPr txBox="1"/>
          <p:nvPr/>
        </p:nvSpPr>
        <p:spPr>
          <a:xfrm>
            <a:off x="1879090" y="2830581"/>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143" name="Google Shape;4143;p223" descr="clipped result image"/>
          <p:cNvPicPr preferRelativeResize="0"/>
          <p:nvPr/>
        </p:nvPicPr>
        <p:blipFill>
          <a:blip r:embed="rId5">
            <a:alphaModFix/>
          </a:blip>
          <a:stretch>
            <a:fillRect/>
          </a:stretch>
        </p:blipFill>
        <p:spPr>
          <a:xfrm>
            <a:off x="2138722" y="2880081"/>
            <a:ext cx="287199" cy="354183"/>
          </a:xfrm>
          <a:prstGeom prst="rect">
            <a:avLst/>
          </a:prstGeom>
          <a:noFill/>
          <a:ln>
            <a:noFill/>
          </a:ln>
        </p:spPr>
      </p:pic>
      <p:sp>
        <p:nvSpPr>
          <p:cNvPr id="4144" name="Google Shape;4144;p223"/>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grpSp>
        <p:nvGrpSpPr>
          <p:cNvPr id="4145" name="Google Shape;4145;p223"/>
          <p:cNvGrpSpPr/>
          <p:nvPr/>
        </p:nvGrpSpPr>
        <p:grpSpPr>
          <a:xfrm>
            <a:off x="311310" y="98535"/>
            <a:ext cx="990175" cy="799791"/>
            <a:chOff x="311310" y="98535"/>
            <a:chExt cx="990175" cy="799791"/>
          </a:xfrm>
        </p:grpSpPr>
        <p:pic>
          <p:nvPicPr>
            <p:cNvPr id="4146" name="Google Shape;4146;p223"/>
            <p:cNvPicPr preferRelativeResize="0"/>
            <p:nvPr/>
          </p:nvPicPr>
          <p:blipFill>
            <a:blip r:embed="rId7">
              <a:alphaModFix/>
            </a:blip>
            <a:stretch>
              <a:fillRect/>
            </a:stretch>
          </p:blipFill>
          <p:spPr>
            <a:xfrm>
              <a:off x="332988" y="299175"/>
              <a:ext cx="946825" cy="599150"/>
            </a:xfrm>
            <a:prstGeom prst="rect">
              <a:avLst/>
            </a:prstGeom>
            <a:noFill/>
            <a:ln>
              <a:noFill/>
            </a:ln>
          </p:spPr>
        </p:pic>
        <p:pic>
          <p:nvPicPr>
            <p:cNvPr id="4147" name="Google Shape;4147;p223"/>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sp>
        <p:nvSpPr>
          <p:cNvPr id="4148" name="Google Shape;4148;p223"/>
          <p:cNvSpPr txBox="1"/>
          <p:nvPr/>
        </p:nvSpPr>
        <p:spPr>
          <a:xfrm>
            <a:off x="1804494" y="720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8000"/>
                </a:solidFill>
                <a:latin typeface="Roboto"/>
                <a:ea typeface="Roboto"/>
                <a:cs typeface="Roboto"/>
                <a:sym typeface="Roboto"/>
              </a:rPr>
              <a:t>Assure sleep with a benzo</a:t>
            </a:r>
            <a:endParaRPr sz="1100">
              <a:solidFill>
                <a:srgbClr val="008000"/>
              </a:solidFill>
              <a:latin typeface="Roboto"/>
              <a:ea typeface="Roboto"/>
              <a:cs typeface="Roboto"/>
              <a:sym typeface="Roboto"/>
            </a:endParaRPr>
          </a:p>
        </p:txBody>
      </p:sp>
      <p:grpSp>
        <p:nvGrpSpPr>
          <p:cNvPr id="4149" name="Google Shape;4149;p223"/>
          <p:cNvGrpSpPr/>
          <p:nvPr/>
        </p:nvGrpSpPr>
        <p:grpSpPr>
          <a:xfrm>
            <a:off x="8112108" y="191216"/>
            <a:ext cx="668652" cy="663612"/>
            <a:chOff x="8115125" y="212928"/>
            <a:chExt cx="842450" cy="836099"/>
          </a:xfrm>
        </p:grpSpPr>
        <p:pic>
          <p:nvPicPr>
            <p:cNvPr id="4150" name="Google Shape;4150;p223"/>
            <p:cNvPicPr preferRelativeResize="0"/>
            <p:nvPr/>
          </p:nvPicPr>
          <p:blipFill>
            <a:blip r:embed="rId8">
              <a:alphaModFix/>
            </a:blip>
            <a:stretch>
              <a:fillRect/>
            </a:stretch>
          </p:blipFill>
          <p:spPr>
            <a:xfrm>
              <a:off x="8115125" y="212928"/>
              <a:ext cx="842450" cy="836099"/>
            </a:xfrm>
            <a:prstGeom prst="rect">
              <a:avLst/>
            </a:prstGeom>
            <a:noFill/>
            <a:ln>
              <a:noFill/>
            </a:ln>
          </p:spPr>
        </p:pic>
        <p:pic>
          <p:nvPicPr>
            <p:cNvPr id="4151" name="Google Shape;4151;p223" descr="clipped result image"/>
            <p:cNvPicPr preferRelativeResize="0"/>
            <p:nvPr/>
          </p:nvPicPr>
          <p:blipFill>
            <a:blip r:embed="rId5">
              <a:alphaModFix/>
            </a:blip>
            <a:stretch>
              <a:fillRect/>
            </a:stretch>
          </p:blipFill>
          <p:spPr>
            <a:xfrm>
              <a:off x="8522966" y="544557"/>
              <a:ext cx="328444" cy="405008"/>
            </a:xfrm>
            <a:prstGeom prst="rect">
              <a:avLst/>
            </a:prstGeom>
            <a:noFill/>
            <a:ln>
              <a:noFill/>
            </a:ln>
          </p:spPr>
        </p:pic>
      </p:grpSp>
      <p:sp>
        <p:nvSpPr>
          <p:cNvPr id="4152" name="Google Shape;4152;p223"/>
          <p:cNvSpPr txBox="1"/>
          <p:nvPr/>
        </p:nvSpPr>
        <p:spPr>
          <a:xfrm>
            <a:off x="6428159"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40%</a:t>
            </a:r>
            <a:endParaRPr sz="1200" b="1">
              <a:solidFill>
                <a:srgbClr val="D41F1F"/>
              </a:solidFill>
            </a:endParaRPr>
          </a:p>
        </p:txBody>
      </p:sp>
      <p:grpSp>
        <p:nvGrpSpPr>
          <p:cNvPr id="4153" name="Google Shape;4153;p223"/>
          <p:cNvGrpSpPr/>
          <p:nvPr/>
        </p:nvGrpSpPr>
        <p:grpSpPr>
          <a:xfrm>
            <a:off x="311310" y="98535"/>
            <a:ext cx="990175" cy="799791"/>
            <a:chOff x="311310" y="98535"/>
            <a:chExt cx="990175" cy="799791"/>
          </a:xfrm>
        </p:grpSpPr>
        <p:pic>
          <p:nvPicPr>
            <p:cNvPr id="4154" name="Google Shape;4154;p223"/>
            <p:cNvPicPr preferRelativeResize="0"/>
            <p:nvPr/>
          </p:nvPicPr>
          <p:blipFill>
            <a:blip r:embed="rId7">
              <a:alphaModFix/>
            </a:blip>
            <a:stretch>
              <a:fillRect/>
            </a:stretch>
          </p:blipFill>
          <p:spPr>
            <a:xfrm>
              <a:off x="332988" y="299175"/>
              <a:ext cx="946825" cy="599150"/>
            </a:xfrm>
            <a:prstGeom prst="rect">
              <a:avLst/>
            </a:prstGeom>
            <a:noFill/>
            <a:ln>
              <a:noFill/>
            </a:ln>
          </p:spPr>
        </p:pic>
        <p:pic>
          <p:nvPicPr>
            <p:cNvPr id="4155" name="Google Shape;4155;p223"/>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grpSp>
        <p:nvGrpSpPr>
          <p:cNvPr id="4156" name="Google Shape;4156;p223"/>
          <p:cNvGrpSpPr/>
          <p:nvPr/>
        </p:nvGrpSpPr>
        <p:grpSpPr>
          <a:xfrm>
            <a:off x="3709494" y="72006"/>
            <a:ext cx="1828200" cy="489600"/>
            <a:chOff x="7292044" y="561606"/>
            <a:chExt cx="1828200" cy="489600"/>
          </a:xfrm>
        </p:grpSpPr>
        <p:sp>
          <p:nvSpPr>
            <p:cNvPr id="4157" name="Google Shape;4157;p223"/>
            <p:cNvSpPr/>
            <p:nvPr/>
          </p:nvSpPr>
          <p:spPr>
            <a:xfrm>
              <a:off x="7318050" y="640625"/>
              <a:ext cx="1752600" cy="225900"/>
            </a:xfrm>
            <a:prstGeom prst="roundRect">
              <a:avLst>
                <a:gd name="adj" fmla="val 16667"/>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223"/>
            <p:cNvSpPr txBox="1"/>
            <p:nvPr/>
          </p:nvSpPr>
          <p:spPr>
            <a:xfrm>
              <a:off x="7292044" y="5616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0000"/>
                  </a:solidFill>
                  <a:latin typeface="Roboto"/>
                  <a:ea typeface="Roboto"/>
                  <a:cs typeface="Roboto"/>
                  <a:sym typeface="Roboto"/>
                </a:rPr>
                <a:t>Taper off antidepressants</a:t>
              </a:r>
              <a:endParaRPr sz="1100">
                <a:solidFill>
                  <a:srgbClr val="FF0000"/>
                </a:solidFill>
                <a:latin typeface="Roboto"/>
                <a:ea typeface="Roboto"/>
                <a:cs typeface="Roboto"/>
                <a:sym typeface="Roboto"/>
              </a:endParaRPr>
            </a:p>
          </p:txBody>
        </p:sp>
      </p:grpSp>
      <p:sp>
        <p:nvSpPr>
          <p:cNvPr id="4159" name="Google Shape;4159;p223"/>
          <p:cNvSpPr/>
          <p:nvPr/>
        </p:nvSpPr>
        <p:spPr>
          <a:xfrm>
            <a:off x="1830500" y="151025"/>
            <a:ext cx="1752600" cy="225900"/>
          </a:xfrm>
          <a:prstGeom prst="roundRect">
            <a:avLst>
              <a:gd name="adj" fmla="val 16667"/>
            </a:avLst>
          </a:prstGeom>
          <a:noFill/>
          <a:ln w="19050" cap="flat" cmpd="sng">
            <a:solidFill>
              <a:srgbClr val="008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8000"/>
              </a:solidFill>
            </a:endParaRPr>
          </a:p>
        </p:txBody>
      </p:sp>
      <p:pic>
        <p:nvPicPr>
          <p:cNvPr id="4160" name="Google Shape;4160;p223"/>
          <p:cNvPicPr preferRelativeResize="0"/>
          <p:nvPr/>
        </p:nvPicPr>
        <p:blipFill>
          <a:blip r:embed="rId9">
            <a:alphaModFix/>
          </a:blip>
          <a:stretch>
            <a:fillRect/>
          </a:stretch>
        </p:blipFill>
        <p:spPr>
          <a:xfrm>
            <a:off x="5881363" y="79159"/>
            <a:ext cx="954770" cy="388175"/>
          </a:xfrm>
          <a:prstGeom prst="rect">
            <a:avLst/>
          </a:prstGeom>
          <a:noFill/>
          <a:ln>
            <a:noFill/>
          </a:ln>
        </p:spPr>
      </p:pic>
      <p:sp>
        <p:nvSpPr>
          <p:cNvPr id="4161" name="Google Shape;4161;p223"/>
          <p:cNvSpPr txBox="1"/>
          <p:nvPr/>
        </p:nvSpPr>
        <p:spPr>
          <a:xfrm>
            <a:off x="5570832" y="5621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sp>
        <p:nvSpPr>
          <p:cNvPr id="4162" name="Google Shape;4162;p223"/>
          <p:cNvSpPr txBox="1"/>
          <p:nvPr/>
        </p:nvSpPr>
        <p:spPr>
          <a:xfrm>
            <a:off x="6156107" y="-23174"/>
            <a:ext cx="1211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6pm - 8am</a:t>
            </a:r>
            <a:endParaRPr sz="700"/>
          </a:p>
        </p:txBody>
      </p:sp>
      <p:grpSp>
        <p:nvGrpSpPr>
          <p:cNvPr id="4163" name="Google Shape;4163;p223"/>
          <p:cNvGrpSpPr/>
          <p:nvPr/>
        </p:nvGrpSpPr>
        <p:grpSpPr>
          <a:xfrm>
            <a:off x="6904325" y="502263"/>
            <a:ext cx="1134900" cy="489600"/>
            <a:chOff x="6904325" y="502263"/>
            <a:chExt cx="1134900" cy="489600"/>
          </a:xfrm>
        </p:grpSpPr>
        <p:sp>
          <p:nvSpPr>
            <p:cNvPr id="4164" name="Google Shape;4164;p223"/>
            <p:cNvSpPr txBox="1"/>
            <p:nvPr/>
          </p:nvSpPr>
          <p:spPr>
            <a:xfrm>
              <a:off x="6904325" y="502263"/>
              <a:ext cx="11349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FF"/>
                  </a:solidFill>
                  <a:latin typeface="Roboto"/>
                  <a:ea typeface="Roboto"/>
                  <a:cs typeface="Roboto"/>
                  <a:sym typeface="Roboto"/>
                </a:rPr>
                <a:t>Antipsychotics </a:t>
              </a:r>
              <a:endParaRPr sz="1100">
                <a:solidFill>
                  <a:srgbClr val="0000FF"/>
                </a:solidFill>
                <a:latin typeface="Roboto"/>
                <a:ea typeface="Roboto"/>
                <a:cs typeface="Roboto"/>
                <a:sym typeface="Roboto"/>
              </a:endParaRPr>
            </a:p>
          </p:txBody>
        </p:sp>
        <p:sp>
          <p:nvSpPr>
            <p:cNvPr id="4165" name="Google Shape;4165;p223"/>
            <p:cNvSpPr/>
            <p:nvPr/>
          </p:nvSpPr>
          <p:spPr>
            <a:xfrm>
              <a:off x="6942275" y="564425"/>
              <a:ext cx="1059600" cy="225900"/>
            </a:xfrm>
            <a:prstGeom prst="roundRect">
              <a:avLst>
                <a:gd name="adj" fmla="val 16667"/>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Shape 4169"/>
        <p:cNvGrpSpPr/>
        <p:nvPr/>
      </p:nvGrpSpPr>
      <p:grpSpPr>
        <a:xfrm>
          <a:off x="0" y="0"/>
          <a:ext cx="0" cy="0"/>
          <a:chOff x="0" y="0"/>
          <a:chExt cx="0" cy="0"/>
        </a:xfrm>
      </p:grpSpPr>
      <p:pic>
        <p:nvPicPr>
          <p:cNvPr id="4170" name="Google Shape;4170;p224"/>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4171" name="Google Shape;4171;p224"/>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4172" name="Google Shape;4172;p224"/>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4173" name="Google Shape;4173;p224"/>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4174" name="Google Shape;4174;p224"/>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4175" name="Google Shape;4175;p224"/>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24"/>
          <p:cNvSpPr/>
          <p:nvPr/>
        </p:nvSpPr>
        <p:spPr>
          <a:xfrm>
            <a:off x="5085050" y="854825"/>
            <a:ext cx="38796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24"/>
          <p:cNvSpPr/>
          <p:nvPr/>
        </p:nvSpPr>
        <p:spPr>
          <a:xfrm>
            <a:off x="124200" y="2665725"/>
            <a:ext cx="5304300" cy="19503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78" name="Google Shape;4178;p224"/>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4179" name="Google Shape;4179;p224"/>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180" name="Google Shape;4180;p224"/>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4181" name="Google Shape;4181;p224"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pic>
        <p:nvPicPr>
          <p:cNvPr id="4182" name="Google Shape;4182;p224" descr="clipped result image"/>
          <p:cNvPicPr preferRelativeResize="0"/>
          <p:nvPr/>
        </p:nvPicPr>
        <p:blipFill rotWithShape="1">
          <a:blip r:embed="rId6">
            <a:alphaModFix/>
          </a:blip>
          <a:srcRect/>
          <a:stretch/>
        </p:blipFill>
        <p:spPr>
          <a:xfrm rot="166916">
            <a:off x="310887" y="1814264"/>
            <a:ext cx="472952" cy="641451"/>
          </a:xfrm>
          <a:prstGeom prst="rect">
            <a:avLst/>
          </a:prstGeom>
          <a:noFill/>
          <a:ln>
            <a:noFill/>
          </a:ln>
        </p:spPr>
      </p:pic>
      <p:pic>
        <p:nvPicPr>
          <p:cNvPr id="4183" name="Google Shape;4183;p224" descr="Resultado de imagen para tiger"/>
          <p:cNvPicPr preferRelativeResize="0"/>
          <p:nvPr/>
        </p:nvPicPr>
        <p:blipFill rotWithShape="1">
          <a:blip r:embed="rId7">
            <a:alphaModFix/>
          </a:blip>
          <a:srcRect/>
          <a:stretch/>
        </p:blipFill>
        <p:spPr>
          <a:xfrm rot="-312023" flipH="1">
            <a:off x="406901" y="3291920"/>
            <a:ext cx="607674" cy="596625"/>
          </a:xfrm>
          <a:prstGeom prst="rect">
            <a:avLst/>
          </a:prstGeom>
          <a:noFill/>
          <a:ln>
            <a:noFill/>
          </a:ln>
        </p:spPr>
      </p:pic>
      <p:sp>
        <p:nvSpPr>
          <p:cNvPr id="4184" name="Google Shape;4184;p224"/>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185" name="Google Shape;4185;p224" descr="clipped result image"/>
          <p:cNvPicPr preferRelativeResize="0"/>
          <p:nvPr/>
        </p:nvPicPr>
        <p:blipFill>
          <a:blip r:embed="rId5">
            <a:alphaModFix/>
          </a:blip>
          <a:stretch>
            <a:fillRect/>
          </a:stretch>
        </p:blipFill>
        <p:spPr>
          <a:xfrm>
            <a:off x="1168191" y="2060019"/>
            <a:ext cx="287199" cy="354183"/>
          </a:xfrm>
          <a:prstGeom prst="rect">
            <a:avLst/>
          </a:prstGeom>
          <a:noFill/>
          <a:ln>
            <a:noFill/>
          </a:ln>
        </p:spPr>
      </p:pic>
      <p:pic>
        <p:nvPicPr>
          <p:cNvPr id="4186" name="Google Shape;4186;p224" descr="clipped result image"/>
          <p:cNvPicPr preferRelativeResize="0"/>
          <p:nvPr/>
        </p:nvPicPr>
        <p:blipFill>
          <a:blip r:embed="rId5">
            <a:alphaModFix/>
          </a:blip>
          <a:stretch>
            <a:fillRect/>
          </a:stretch>
        </p:blipFill>
        <p:spPr>
          <a:xfrm>
            <a:off x="7435791" y="1004819"/>
            <a:ext cx="287199" cy="354183"/>
          </a:xfrm>
          <a:prstGeom prst="rect">
            <a:avLst/>
          </a:prstGeom>
          <a:noFill/>
          <a:ln>
            <a:noFill/>
          </a:ln>
        </p:spPr>
      </p:pic>
      <p:pic>
        <p:nvPicPr>
          <p:cNvPr id="4187" name="Google Shape;4187;p224" descr="clipped result image"/>
          <p:cNvPicPr preferRelativeResize="0"/>
          <p:nvPr/>
        </p:nvPicPr>
        <p:blipFill>
          <a:blip r:embed="rId5">
            <a:alphaModFix/>
          </a:blip>
          <a:stretch>
            <a:fillRect/>
          </a:stretch>
        </p:blipFill>
        <p:spPr>
          <a:xfrm>
            <a:off x="7435791" y="1536031"/>
            <a:ext cx="287199" cy="354183"/>
          </a:xfrm>
          <a:prstGeom prst="rect">
            <a:avLst/>
          </a:prstGeom>
          <a:noFill/>
          <a:ln>
            <a:noFill/>
          </a:ln>
        </p:spPr>
      </p:pic>
      <p:sp>
        <p:nvSpPr>
          <p:cNvPr id="4188" name="Google Shape;4188;p224"/>
          <p:cNvSpPr txBox="1"/>
          <p:nvPr/>
        </p:nvSpPr>
        <p:spPr>
          <a:xfrm>
            <a:off x="7780701" y="150536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189" name="Google Shape;4189;p224" descr="clipped result image"/>
          <p:cNvPicPr preferRelativeResize="0"/>
          <p:nvPr/>
        </p:nvPicPr>
        <p:blipFill rotWithShape="1">
          <a:blip r:embed="rId6">
            <a:alphaModFix/>
          </a:blip>
          <a:srcRect/>
          <a:stretch/>
        </p:blipFill>
        <p:spPr>
          <a:xfrm rot="166916">
            <a:off x="8090087" y="1314314"/>
            <a:ext cx="472952" cy="641451"/>
          </a:xfrm>
          <a:prstGeom prst="rect">
            <a:avLst/>
          </a:prstGeom>
          <a:noFill/>
          <a:ln>
            <a:noFill/>
          </a:ln>
        </p:spPr>
      </p:pic>
      <p:pic>
        <p:nvPicPr>
          <p:cNvPr id="4190" name="Google Shape;4190;p224" descr="clipped result image"/>
          <p:cNvPicPr preferRelativeResize="0"/>
          <p:nvPr/>
        </p:nvPicPr>
        <p:blipFill>
          <a:blip r:embed="rId5">
            <a:alphaModFix/>
          </a:blip>
          <a:stretch>
            <a:fillRect/>
          </a:stretch>
        </p:blipFill>
        <p:spPr>
          <a:xfrm>
            <a:off x="7435791" y="2100881"/>
            <a:ext cx="287199" cy="354183"/>
          </a:xfrm>
          <a:prstGeom prst="rect">
            <a:avLst/>
          </a:prstGeom>
          <a:noFill/>
          <a:ln>
            <a:noFill/>
          </a:ln>
        </p:spPr>
      </p:pic>
      <p:sp>
        <p:nvSpPr>
          <p:cNvPr id="4191" name="Google Shape;4191;p224"/>
          <p:cNvSpPr txBox="1"/>
          <p:nvPr/>
        </p:nvSpPr>
        <p:spPr>
          <a:xfrm>
            <a:off x="7765339" y="2068793"/>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192" name="Google Shape;4192;p224"/>
          <p:cNvPicPr preferRelativeResize="0"/>
          <p:nvPr/>
        </p:nvPicPr>
        <p:blipFill rotWithShape="1">
          <a:blip r:embed="rId4">
            <a:alphaModFix/>
          </a:blip>
          <a:srcRect/>
          <a:stretch/>
        </p:blipFill>
        <p:spPr>
          <a:xfrm>
            <a:off x="8074800" y="2169918"/>
            <a:ext cx="705950" cy="160950"/>
          </a:xfrm>
          <a:prstGeom prst="rect">
            <a:avLst/>
          </a:prstGeom>
          <a:noFill/>
          <a:ln>
            <a:noFill/>
          </a:ln>
        </p:spPr>
      </p:pic>
      <p:pic>
        <p:nvPicPr>
          <p:cNvPr id="4193" name="Google Shape;4193;p224"/>
          <p:cNvPicPr preferRelativeResize="0"/>
          <p:nvPr/>
        </p:nvPicPr>
        <p:blipFill rotWithShape="1">
          <a:blip r:embed="rId4">
            <a:alphaModFix/>
          </a:blip>
          <a:srcRect/>
          <a:stretch/>
        </p:blipFill>
        <p:spPr>
          <a:xfrm>
            <a:off x="266375" y="2928600"/>
            <a:ext cx="888725" cy="202625"/>
          </a:xfrm>
          <a:prstGeom prst="rect">
            <a:avLst/>
          </a:prstGeom>
          <a:noFill/>
          <a:ln>
            <a:noFill/>
          </a:ln>
        </p:spPr>
      </p:pic>
      <p:sp>
        <p:nvSpPr>
          <p:cNvPr id="4194" name="Google Shape;4194;p224"/>
          <p:cNvSpPr txBox="1"/>
          <p:nvPr/>
        </p:nvSpPr>
        <p:spPr>
          <a:xfrm>
            <a:off x="1176277" y="2829462"/>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195" name="Google Shape;4195;p224" descr="clipped result image"/>
          <p:cNvPicPr preferRelativeResize="0"/>
          <p:nvPr/>
        </p:nvPicPr>
        <p:blipFill rotWithShape="1">
          <a:blip r:embed="rId6">
            <a:alphaModFix/>
          </a:blip>
          <a:srcRect/>
          <a:stretch/>
        </p:blipFill>
        <p:spPr>
          <a:xfrm rot="166916">
            <a:off x="1421399" y="2654894"/>
            <a:ext cx="472952" cy="641451"/>
          </a:xfrm>
          <a:prstGeom prst="rect">
            <a:avLst/>
          </a:prstGeom>
          <a:noFill/>
          <a:ln>
            <a:noFill/>
          </a:ln>
        </p:spPr>
      </p:pic>
      <p:sp>
        <p:nvSpPr>
          <p:cNvPr id="4196" name="Google Shape;4196;p224"/>
          <p:cNvSpPr txBox="1"/>
          <p:nvPr/>
        </p:nvSpPr>
        <p:spPr>
          <a:xfrm>
            <a:off x="1879090" y="2830581"/>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197" name="Google Shape;4197;p224" descr="clipped result image"/>
          <p:cNvPicPr preferRelativeResize="0"/>
          <p:nvPr/>
        </p:nvPicPr>
        <p:blipFill>
          <a:blip r:embed="rId5">
            <a:alphaModFix/>
          </a:blip>
          <a:stretch>
            <a:fillRect/>
          </a:stretch>
        </p:blipFill>
        <p:spPr>
          <a:xfrm>
            <a:off x="2138722" y="2880081"/>
            <a:ext cx="287199" cy="354183"/>
          </a:xfrm>
          <a:prstGeom prst="rect">
            <a:avLst/>
          </a:prstGeom>
          <a:noFill/>
          <a:ln>
            <a:noFill/>
          </a:ln>
        </p:spPr>
      </p:pic>
      <p:sp>
        <p:nvSpPr>
          <p:cNvPr id="4198" name="Google Shape;4198;p224"/>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grpSp>
        <p:nvGrpSpPr>
          <p:cNvPr id="4199" name="Google Shape;4199;p224"/>
          <p:cNvGrpSpPr/>
          <p:nvPr/>
        </p:nvGrpSpPr>
        <p:grpSpPr>
          <a:xfrm>
            <a:off x="311310" y="98535"/>
            <a:ext cx="990175" cy="799791"/>
            <a:chOff x="311310" y="98535"/>
            <a:chExt cx="990175" cy="799791"/>
          </a:xfrm>
        </p:grpSpPr>
        <p:pic>
          <p:nvPicPr>
            <p:cNvPr id="4200" name="Google Shape;4200;p224"/>
            <p:cNvPicPr preferRelativeResize="0"/>
            <p:nvPr/>
          </p:nvPicPr>
          <p:blipFill>
            <a:blip r:embed="rId8">
              <a:alphaModFix/>
            </a:blip>
            <a:stretch>
              <a:fillRect/>
            </a:stretch>
          </p:blipFill>
          <p:spPr>
            <a:xfrm>
              <a:off x="332988" y="299175"/>
              <a:ext cx="946825" cy="599150"/>
            </a:xfrm>
            <a:prstGeom prst="rect">
              <a:avLst/>
            </a:prstGeom>
            <a:noFill/>
            <a:ln>
              <a:noFill/>
            </a:ln>
          </p:spPr>
        </p:pic>
        <p:pic>
          <p:nvPicPr>
            <p:cNvPr id="4201" name="Google Shape;4201;p224"/>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sp>
        <p:nvSpPr>
          <p:cNvPr id="4202" name="Google Shape;4202;p224"/>
          <p:cNvSpPr txBox="1"/>
          <p:nvPr/>
        </p:nvSpPr>
        <p:spPr>
          <a:xfrm>
            <a:off x="1804494" y="720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8000"/>
                </a:solidFill>
                <a:latin typeface="Roboto"/>
                <a:ea typeface="Roboto"/>
                <a:cs typeface="Roboto"/>
                <a:sym typeface="Roboto"/>
              </a:rPr>
              <a:t>Assure sleep with a benzo</a:t>
            </a:r>
            <a:endParaRPr sz="1100">
              <a:solidFill>
                <a:srgbClr val="008000"/>
              </a:solidFill>
              <a:latin typeface="Roboto"/>
              <a:ea typeface="Roboto"/>
              <a:cs typeface="Roboto"/>
              <a:sym typeface="Roboto"/>
            </a:endParaRPr>
          </a:p>
        </p:txBody>
      </p:sp>
      <p:grpSp>
        <p:nvGrpSpPr>
          <p:cNvPr id="4203" name="Google Shape;4203;p224"/>
          <p:cNvGrpSpPr/>
          <p:nvPr/>
        </p:nvGrpSpPr>
        <p:grpSpPr>
          <a:xfrm>
            <a:off x="8112108" y="191216"/>
            <a:ext cx="668652" cy="663612"/>
            <a:chOff x="8115125" y="212928"/>
            <a:chExt cx="842450" cy="836099"/>
          </a:xfrm>
        </p:grpSpPr>
        <p:pic>
          <p:nvPicPr>
            <p:cNvPr id="4204" name="Google Shape;4204;p224"/>
            <p:cNvPicPr preferRelativeResize="0"/>
            <p:nvPr/>
          </p:nvPicPr>
          <p:blipFill>
            <a:blip r:embed="rId9">
              <a:alphaModFix/>
            </a:blip>
            <a:stretch>
              <a:fillRect/>
            </a:stretch>
          </p:blipFill>
          <p:spPr>
            <a:xfrm>
              <a:off x="8115125" y="212928"/>
              <a:ext cx="842450" cy="836099"/>
            </a:xfrm>
            <a:prstGeom prst="rect">
              <a:avLst/>
            </a:prstGeom>
            <a:noFill/>
            <a:ln>
              <a:noFill/>
            </a:ln>
          </p:spPr>
        </p:pic>
        <p:pic>
          <p:nvPicPr>
            <p:cNvPr id="4205" name="Google Shape;4205;p224" descr="clipped result image"/>
            <p:cNvPicPr preferRelativeResize="0"/>
            <p:nvPr/>
          </p:nvPicPr>
          <p:blipFill>
            <a:blip r:embed="rId5">
              <a:alphaModFix/>
            </a:blip>
            <a:stretch>
              <a:fillRect/>
            </a:stretch>
          </p:blipFill>
          <p:spPr>
            <a:xfrm>
              <a:off x="8522966" y="544557"/>
              <a:ext cx="328444" cy="405008"/>
            </a:xfrm>
            <a:prstGeom prst="rect">
              <a:avLst/>
            </a:prstGeom>
            <a:noFill/>
            <a:ln>
              <a:noFill/>
            </a:ln>
          </p:spPr>
        </p:pic>
      </p:grpSp>
      <p:sp>
        <p:nvSpPr>
          <p:cNvPr id="4206" name="Google Shape;4206;p224"/>
          <p:cNvSpPr txBox="1"/>
          <p:nvPr/>
        </p:nvSpPr>
        <p:spPr>
          <a:xfrm>
            <a:off x="6428159"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40%</a:t>
            </a:r>
            <a:endParaRPr sz="1200" b="1">
              <a:solidFill>
                <a:srgbClr val="D41F1F"/>
              </a:solidFill>
            </a:endParaRPr>
          </a:p>
        </p:txBody>
      </p:sp>
      <p:grpSp>
        <p:nvGrpSpPr>
          <p:cNvPr id="4207" name="Google Shape;4207;p224"/>
          <p:cNvGrpSpPr/>
          <p:nvPr/>
        </p:nvGrpSpPr>
        <p:grpSpPr>
          <a:xfrm>
            <a:off x="311310" y="98535"/>
            <a:ext cx="990175" cy="799791"/>
            <a:chOff x="311310" y="98535"/>
            <a:chExt cx="990175" cy="799791"/>
          </a:xfrm>
        </p:grpSpPr>
        <p:pic>
          <p:nvPicPr>
            <p:cNvPr id="4208" name="Google Shape;4208;p224"/>
            <p:cNvPicPr preferRelativeResize="0"/>
            <p:nvPr/>
          </p:nvPicPr>
          <p:blipFill>
            <a:blip r:embed="rId8">
              <a:alphaModFix/>
            </a:blip>
            <a:stretch>
              <a:fillRect/>
            </a:stretch>
          </p:blipFill>
          <p:spPr>
            <a:xfrm>
              <a:off x="332988" y="299175"/>
              <a:ext cx="946825" cy="599150"/>
            </a:xfrm>
            <a:prstGeom prst="rect">
              <a:avLst/>
            </a:prstGeom>
            <a:noFill/>
            <a:ln>
              <a:noFill/>
            </a:ln>
          </p:spPr>
        </p:pic>
        <p:pic>
          <p:nvPicPr>
            <p:cNvPr id="4209" name="Google Shape;4209;p224"/>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grpSp>
        <p:nvGrpSpPr>
          <p:cNvPr id="4210" name="Google Shape;4210;p224"/>
          <p:cNvGrpSpPr/>
          <p:nvPr/>
        </p:nvGrpSpPr>
        <p:grpSpPr>
          <a:xfrm>
            <a:off x="3709494" y="72006"/>
            <a:ext cx="1828200" cy="489600"/>
            <a:chOff x="7292044" y="561606"/>
            <a:chExt cx="1828200" cy="489600"/>
          </a:xfrm>
        </p:grpSpPr>
        <p:sp>
          <p:nvSpPr>
            <p:cNvPr id="4211" name="Google Shape;4211;p224"/>
            <p:cNvSpPr/>
            <p:nvPr/>
          </p:nvSpPr>
          <p:spPr>
            <a:xfrm>
              <a:off x="7318050" y="640625"/>
              <a:ext cx="1752600" cy="225900"/>
            </a:xfrm>
            <a:prstGeom prst="roundRect">
              <a:avLst>
                <a:gd name="adj" fmla="val 16667"/>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24"/>
            <p:cNvSpPr txBox="1"/>
            <p:nvPr/>
          </p:nvSpPr>
          <p:spPr>
            <a:xfrm>
              <a:off x="7292044" y="5616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0000"/>
                  </a:solidFill>
                  <a:latin typeface="Roboto"/>
                  <a:ea typeface="Roboto"/>
                  <a:cs typeface="Roboto"/>
                  <a:sym typeface="Roboto"/>
                </a:rPr>
                <a:t>Taper off antidepressants</a:t>
              </a:r>
              <a:endParaRPr sz="1100">
                <a:solidFill>
                  <a:srgbClr val="FF0000"/>
                </a:solidFill>
                <a:latin typeface="Roboto"/>
                <a:ea typeface="Roboto"/>
                <a:cs typeface="Roboto"/>
                <a:sym typeface="Roboto"/>
              </a:endParaRPr>
            </a:p>
          </p:txBody>
        </p:sp>
      </p:grpSp>
      <p:sp>
        <p:nvSpPr>
          <p:cNvPr id="4213" name="Google Shape;4213;p224"/>
          <p:cNvSpPr/>
          <p:nvPr/>
        </p:nvSpPr>
        <p:spPr>
          <a:xfrm>
            <a:off x="1830500" y="151025"/>
            <a:ext cx="1752600" cy="225900"/>
          </a:xfrm>
          <a:prstGeom prst="roundRect">
            <a:avLst>
              <a:gd name="adj" fmla="val 16667"/>
            </a:avLst>
          </a:prstGeom>
          <a:noFill/>
          <a:ln w="19050" cap="flat" cmpd="sng">
            <a:solidFill>
              <a:srgbClr val="008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8000"/>
              </a:solidFill>
            </a:endParaRPr>
          </a:p>
        </p:txBody>
      </p:sp>
      <p:pic>
        <p:nvPicPr>
          <p:cNvPr id="4214" name="Google Shape;4214;p224"/>
          <p:cNvPicPr preferRelativeResize="0"/>
          <p:nvPr/>
        </p:nvPicPr>
        <p:blipFill>
          <a:blip r:embed="rId10">
            <a:alphaModFix/>
          </a:blip>
          <a:stretch>
            <a:fillRect/>
          </a:stretch>
        </p:blipFill>
        <p:spPr>
          <a:xfrm>
            <a:off x="5881363" y="79159"/>
            <a:ext cx="954770" cy="388175"/>
          </a:xfrm>
          <a:prstGeom prst="rect">
            <a:avLst/>
          </a:prstGeom>
          <a:noFill/>
          <a:ln>
            <a:noFill/>
          </a:ln>
        </p:spPr>
      </p:pic>
      <p:sp>
        <p:nvSpPr>
          <p:cNvPr id="4215" name="Google Shape;4215;p224"/>
          <p:cNvSpPr txBox="1"/>
          <p:nvPr/>
        </p:nvSpPr>
        <p:spPr>
          <a:xfrm>
            <a:off x="5570832" y="5621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sp>
        <p:nvSpPr>
          <p:cNvPr id="4216" name="Google Shape;4216;p224"/>
          <p:cNvSpPr txBox="1"/>
          <p:nvPr/>
        </p:nvSpPr>
        <p:spPr>
          <a:xfrm>
            <a:off x="6156107" y="-23174"/>
            <a:ext cx="1211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6pm - 8am</a:t>
            </a:r>
            <a:endParaRPr sz="700"/>
          </a:p>
        </p:txBody>
      </p:sp>
      <p:grpSp>
        <p:nvGrpSpPr>
          <p:cNvPr id="4217" name="Google Shape;4217;p224"/>
          <p:cNvGrpSpPr/>
          <p:nvPr/>
        </p:nvGrpSpPr>
        <p:grpSpPr>
          <a:xfrm>
            <a:off x="6904325" y="502263"/>
            <a:ext cx="1134900" cy="489600"/>
            <a:chOff x="6904325" y="502263"/>
            <a:chExt cx="1134900" cy="489600"/>
          </a:xfrm>
        </p:grpSpPr>
        <p:sp>
          <p:nvSpPr>
            <p:cNvPr id="4218" name="Google Shape;4218;p224"/>
            <p:cNvSpPr txBox="1"/>
            <p:nvPr/>
          </p:nvSpPr>
          <p:spPr>
            <a:xfrm>
              <a:off x="6904325" y="502263"/>
              <a:ext cx="11349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FF"/>
                  </a:solidFill>
                  <a:latin typeface="Roboto"/>
                  <a:ea typeface="Roboto"/>
                  <a:cs typeface="Roboto"/>
                  <a:sym typeface="Roboto"/>
                </a:rPr>
                <a:t>Antipsychotics </a:t>
              </a:r>
              <a:endParaRPr sz="1100">
                <a:solidFill>
                  <a:srgbClr val="0000FF"/>
                </a:solidFill>
                <a:latin typeface="Roboto"/>
                <a:ea typeface="Roboto"/>
                <a:cs typeface="Roboto"/>
                <a:sym typeface="Roboto"/>
              </a:endParaRPr>
            </a:p>
          </p:txBody>
        </p:sp>
        <p:sp>
          <p:nvSpPr>
            <p:cNvPr id="4219" name="Google Shape;4219;p224"/>
            <p:cNvSpPr/>
            <p:nvPr/>
          </p:nvSpPr>
          <p:spPr>
            <a:xfrm>
              <a:off x="6942275" y="564425"/>
              <a:ext cx="1059600" cy="225900"/>
            </a:xfrm>
            <a:prstGeom prst="roundRect">
              <a:avLst>
                <a:gd name="adj" fmla="val 16667"/>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Shape 4223"/>
        <p:cNvGrpSpPr/>
        <p:nvPr/>
      </p:nvGrpSpPr>
      <p:grpSpPr>
        <a:xfrm>
          <a:off x="0" y="0"/>
          <a:ext cx="0" cy="0"/>
          <a:chOff x="0" y="0"/>
          <a:chExt cx="0" cy="0"/>
        </a:xfrm>
      </p:grpSpPr>
      <p:pic>
        <p:nvPicPr>
          <p:cNvPr id="4224" name="Google Shape;4224;p225"/>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4225" name="Google Shape;4225;p225"/>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4226" name="Google Shape;4226;p225"/>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4227" name="Google Shape;4227;p225"/>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4228" name="Google Shape;4228;p225"/>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4229" name="Google Shape;4229;p225"/>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225"/>
          <p:cNvSpPr/>
          <p:nvPr/>
        </p:nvSpPr>
        <p:spPr>
          <a:xfrm>
            <a:off x="5085050" y="854825"/>
            <a:ext cx="38796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225"/>
          <p:cNvSpPr/>
          <p:nvPr/>
        </p:nvSpPr>
        <p:spPr>
          <a:xfrm>
            <a:off x="124200" y="2665725"/>
            <a:ext cx="5304300" cy="19503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32" name="Google Shape;4232;p225"/>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4233" name="Google Shape;4233;p225"/>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234" name="Google Shape;4234;p225"/>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4235" name="Google Shape;4235;p225"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pic>
        <p:nvPicPr>
          <p:cNvPr id="4236" name="Google Shape;4236;p225" descr="clipped result image"/>
          <p:cNvPicPr preferRelativeResize="0"/>
          <p:nvPr/>
        </p:nvPicPr>
        <p:blipFill rotWithShape="1">
          <a:blip r:embed="rId6">
            <a:alphaModFix/>
          </a:blip>
          <a:srcRect/>
          <a:stretch/>
        </p:blipFill>
        <p:spPr>
          <a:xfrm rot="166916">
            <a:off x="310887" y="1814264"/>
            <a:ext cx="472952" cy="641451"/>
          </a:xfrm>
          <a:prstGeom prst="rect">
            <a:avLst/>
          </a:prstGeom>
          <a:noFill/>
          <a:ln>
            <a:noFill/>
          </a:ln>
        </p:spPr>
      </p:pic>
      <p:pic>
        <p:nvPicPr>
          <p:cNvPr id="4237" name="Google Shape;4237;p225" descr="Resultado de imagen para tiger"/>
          <p:cNvPicPr preferRelativeResize="0"/>
          <p:nvPr/>
        </p:nvPicPr>
        <p:blipFill rotWithShape="1">
          <a:blip r:embed="rId7">
            <a:alphaModFix/>
          </a:blip>
          <a:srcRect/>
          <a:stretch/>
        </p:blipFill>
        <p:spPr>
          <a:xfrm rot="-312023" flipH="1">
            <a:off x="406901" y="3291920"/>
            <a:ext cx="607674" cy="596625"/>
          </a:xfrm>
          <a:prstGeom prst="rect">
            <a:avLst/>
          </a:prstGeom>
          <a:noFill/>
          <a:ln>
            <a:noFill/>
          </a:ln>
        </p:spPr>
      </p:pic>
      <p:sp>
        <p:nvSpPr>
          <p:cNvPr id="4238" name="Google Shape;4238;p225"/>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239" name="Google Shape;4239;p225" descr="clipped result image"/>
          <p:cNvPicPr preferRelativeResize="0"/>
          <p:nvPr/>
        </p:nvPicPr>
        <p:blipFill>
          <a:blip r:embed="rId5">
            <a:alphaModFix/>
          </a:blip>
          <a:stretch>
            <a:fillRect/>
          </a:stretch>
        </p:blipFill>
        <p:spPr>
          <a:xfrm>
            <a:off x="1168191" y="2060019"/>
            <a:ext cx="287199" cy="354183"/>
          </a:xfrm>
          <a:prstGeom prst="rect">
            <a:avLst/>
          </a:prstGeom>
          <a:noFill/>
          <a:ln>
            <a:noFill/>
          </a:ln>
        </p:spPr>
      </p:pic>
      <p:pic>
        <p:nvPicPr>
          <p:cNvPr id="4240" name="Google Shape;4240;p225" descr="clipped result image"/>
          <p:cNvPicPr preferRelativeResize="0"/>
          <p:nvPr/>
        </p:nvPicPr>
        <p:blipFill>
          <a:blip r:embed="rId5">
            <a:alphaModFix/>
          </a:blip>
          <a:stretch>
            <a:fillRect/>
          </a:stretch>
        </p:blipFill>
        <p:spPr>
          <a:xfrm>
            <a:off x="7435791" y="1004819"/>
            <a:ext cx="287199" cy="354183"/>
          </a:xfrm>
          <a:prstGeom prst="rect">
            <a:avLst/>
          </a:prstGeom>
          <a:noFill/>
          <a:ln>
            <a:noFill/>
          </a:ln>
        </p:spPr>
      </p:pic>
      <p:pic>
        <p:nvPicPr>
          <p:cNvPr id="4241" name="Google Shape;4241;p225" descr="clipped result image"/>
          <p:cNvPicPr preferRelativeResize="0"/>
          <p:nvPr/>
        </p:nvPicPr>
        <p:blipFill>
          <a:blip r:embed="rId5">
            <a:alphaModFix/>
          </a:blip>
          <a:stretch>
            <a:fillRect/>
          </a:stretch>
        </p:blipFill>
        <p:spPr>
          <a:xfrm>
            <a:off x="7435791" y="1536031"/>
            <a:ext cx="287199" cy="354183"/>
          </a:xfrm>
          <a:prstGeom prst="rect">
            <a:avLst/>
          </a:prstGeom>
          <a:noFill/>
          <a:ln>
            <a:noFill/>
          </a:ln>
        </p:spPr>
      </p:pic>
      <p:sp>
        <p:nvSpPr>
          <p:cNvPr id="4242" name="Google Shape;4242;p225"/>
          <p:cNvSpPr txBox="1"/>
          <p:nvPr/>
        </p:nvSpPr>
        <p:spPr>
          <a:xfrm>
            <a:off x="7780701" y="150536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243" name="Google Shape;4243;p225" descr="clipped result image"/>
          <p:cNvPicPr preferRelativeResize="0"/>
          <p:nvPr/>
        </p:nvPicPr>
        <p:blipFill rotWithShape="1">
          <a:blip r:embed="rId6">
            <a:alphaModFix/>
          </a:blip>
          <a:srcRect/>
          <a:stretch/>
        </p:blipFill>
        <p:spPr>
          <a:xfrm rot="166916">
            <a:off x="8090087" y="1314314"/>
            <a:ext cx="472952" cy="641451"/>
          </a:xfrm>
          <a:prstGeom prst="rect">
            <a:avLst/>
          </a:prstGeom>
          <a:noFill/>
          <a:ln>
            <a:noFill/>
          </a:ln>
        </p:spPr>
      </p:pic>
      <p:pic>
        <p:nvPicPr>
          <p:cNvPr id="4244" name="Google Shape;4244;p225" descr="clipped result image"/>
          <p:cNvPicPr preferRelativeResize="0"/>
          <p:nvPr/>
        </p:nvPicPr>
        <p:blipFill>
          <a:blip r:embed="rId5">
            <a:alphaModFix/>
          </a:blip>
          <a:stretch>
            <a:fillRect/>
          </a:stretch>
        </p:blipFill>
        <p:spPr>
          <a:xfrm>
            <a:off x="7435791" y="2100881"/>
            <a:ext cx="287199" cy="354183"/>
          </a:xfrm>
          <a:prstGeom prst="rect">
            <a:avLst/>
          </a:prstGeom>
          <a:noFill/>
          <a:ln>
            <a:noFill/>
          </a:ln>
        </p:spPr>
      </p:pic>
      <p:sp>
        <p:nvSpPr>
          <p:cNvPr id="4245" name="Google Shape;4245;p225"/>
          <p:cNvSpPr txBox="1"/>
          <p:nvPr/>
        </p:nvSpPr>
        <p:spPr>
          <a:xfrm>
            <a:off x="7765339" y="2068793"/>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246" name="Google Shape;4246;p225"/>
          <p:cNvPicPr preferRelativeResize="0"/>
          <p:nvPr/>
        </p:nvPicPr>
        <p:blipFill rotWithShape="1">
          <a:blip r:embed="rId4">
            <a:alphaModFix/>
          </a:blip>
          <a:srcRect/>
          <a:stretch/>
        </p:blipFill>
        <p:spPr>
          <a:xfrm>
            <a:off x="8074800" y="2169918"/>
            <a:ext cx="705950" cy="160950"/>
          </a:xfrm>
          <a:prstGeom prst="rect">
            <a:avLst/>
          </a:prstGeom>
          <a:noFill/>
          <a:ln>
            <a:noFill/>
          </a:ln>
        </p:spPr>
      </p:pic>
      <p:pic>
        <p:nvPicPr>
          <p:cNvPr id="4247" name="Google Shape;4247;p225"/>
          <p:cNvPicPr preferRelativeResize="0"/>
          <p:nvPr/>
        </p:nvPicPr>
        <p:blipFill rotWithShape="1">
          <a:blip r:embed="rId4">
            <a:alphaModFix/>
          </a:blip>
          <a:srcRect/>
          <a:stretch/>
        </p:blipFill>
        <p:spPr>
          <a:xfrm>
            <a:off x="266375" y="2928600"/>
            <a:ext cx="888725" cy="202625"/>
          </a:xfrm>
          <a:prstGeom prst="rect">
            <a:avLst/>
          </a:prstGeom>
          <a:noFill/>
          <a:ln>
            <a:noFill/>
          </a:ln>
        </p:spPr>
      </p:pic>
      <p:sp>
        <p:nvSpPr>
          <p:cNvPr id="4248" name="Google Shape;4248;p225"/>
          <p:cNvSpPr txBox="1"/>
          <p:nvPr/>
        </p:nvSpPr>
        <p:spPr>
          <a:xfrm>
            <a:off x="1176277" y="2829462"/>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249" name="Google Shape;4249;p225" descr="clipped result image"/>
          <p:cNvPicPr preferRelativeResize="0"/>
          <p:nvPr/>
        </p:nvPicPr>
        <p:blipFill rotWithShape="1">
          <a:blip r:embed="rId6">
            <a:alphaModFix/>
          </a:blip>
          <a:srcRect/>
          <a:stretch/>
        </p:blipFill>
        <p:spPr>
          <a:xfrm rot="166916">
            <a:off x="1421399" y="2654894"/>
            <a:ext cx="472952" cy="641451"/>
          </a:xfrm>
          <a:prstGeom prst="rect">
            <a:avLst/>
          </a:prstGeom>
          <a:noFill/>
          <a:ln>
            <a:noFill/>
          </a:ln>
        </p:spPr>
      </p:pic>
      <p:sp>
        <p:nvSpPr>
          <p:cNvPr id="4250" name="Google Shape;4250;p225"/>
          <p:cNvSpPr txBox="1"/>
          <p:nvPr/>
        </p:nvSpPr>
        <p:spPr>
          <a:xfrm>
            <a:off x="1879090" y="2830581"/>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251" name="Google Shape;4251;p225" descr="clipped result image"/>
          <p:cNvPicPr preferRelativeResize="0"/>
          <p:nvPr/>
        </p:nvPicPr>
        <p:blipFill>
          <a:blip r:embed="rId5">
            <a:alphaModFix/>
          </a:blip>
          <a:stretch>
            <a:fillRect/>
          </a:stretch>
        </p:blipFill>
        <p:spPr>
          <a:xfrm>
            <a:off x="2138722" y="2880081"/>
            <a:ext cx="287199" cy="354183"/>
          </a:xfrm>
          <a:prstGeom prst="rect">
            <a:avLst/>
          </a:prstGeom>
          <a:noFill/>
          <a:ln>
            <a:noFill/>
          </a:ln>
        </p:spPr>
      </p:pic>
      <p:pic>
        <p:nvPicPr>
          <p:cNvPr id="4252" name="Google Shape;4252;p225" descr="clipped result image"/>
          <p:cNvPicPr preferRelativeResize="0"/>
          <p:nvPr/>
        </p:nvPicPr>
        <p:blipFill>
          <a:blip r:embed="rId8">
            <a:alphaModFix/>
          </a:blip>
          <a:stretch>
            <a:fillRect/>
          </a:stretch>
        </p:blipFill>
        <p:spPr>
          <a:xfrm>
            <a:off x="388413" y="3942098"/>
            <a:ext cx="410699" cy="506512"/>
          </a:xfrm>
          <a:prstGeom prst="rect">
            <a:avLst/>
          </a:prstGeom>
          <a:noFill/>
          <a:ln>
            <a:noFill/>
          </a:ln>
        </p:spPr>
      </p:pic>
      <p:sp>
        <p:nvSpPr>
          <p:cNvPr id="4253" name="Google Shape;4253;p225"/>
          <p:cNvSpPr txBox="1"/>
          <p:nvPr/>
        </p:nvSpPr>
        <p:spPr>
          <a:xfrm>
            <a:off x="756312" y="4049225"/>
            <a:ext cx="1484400" cy="31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000"/>
              <a:t>clozapine</a:t>
            </a:r>
            <a:endParaRPr sz="1000">
              <a:solidFill>
                <a:srgbClr val="000000"/>
              </a:solidFill>
            </a:endParaRPr>
          </a:p>
          <a:p>
            <a:pPr marL="0" marR="0" lvl="0" indent="0" algn="l" rtl="0">
              <a:lnSpc>
                <a:spcPct val="100000"/>
              </a:lnSpc>
              <a:spcBef>
                <a:spcPts val="0"/>
              </a:spcBef>
              <a:spcAft>
                <a:spcPts val="0"/>
              </a:spcAft>
              <a:buNone/>
            </a:pPr>
            <a:endParaRPr sz="1200"/>
          </a:p>
          <a:p>
            <a:pPr marL="0" lvl="0" indent="0" algn="l" rtl="0">
              <a:spcBef>
                <a:spcPts val="0"/>
              </a:spcBef>
              <a:spcAft>
                <a:spcPts val="0"/>
              </a:spcAft>
              <a:buNone/>
            </a:pPr>
            <a:r>
              <a:rPr lang="en" sz="1200">
                <a:solidFill>
                  <a:srgbClr val="000000"/>
                </a:solidFill>
              </a:rPr>
              <a:t> </a:t>
            </a:r>
            <a:endParaRPr sz="1200"/>
          </a:p>
        </p:txBody>
      </p:sp>
      <p:sp>
        <p:nvSpPr>
          <p:cNvPr id="4254" name="Google Shape;4254;p225"/>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grpSp>
        <p:nvGrpSpPr>
          <p:cNvPr id="4255" name="Google Shape;4255;p225"/>
          <p:cNvGrpSpPr/>
          <p:nvPr/>
        </p:nvGrpSpPr>
        <p:grpSpPr>
          <a:xfrm>
            <a:off x="311310" y="98535"/>
            <a:ext cx="990175" cy="799791"/>
            <a:chOff x="311310" y="98535"/>
            <a:chExt cx="990175" cy="799791"/>
          </a:xfrm>
        </p:grpSpPr>
        <p:pic>
          <p:nvPicPr>
            <p:cNvPr id="4256" name="Google Shape;4256;p225"/>
            <p:cNvPicPr preferRelativeResize="0"/>
            <p:nvPr/>
          </p:nvPicPr>
          <p:blipFill>
            <a:blip r:embed="rId9">
              <a:alphaModFix/>
            </a:blip>
            <a:stretch>
              <a:fillRect/>
            </a:stretch>
          </p:blipFill>
          <p:spPr>
            <a:xfrm>
              <a:off x="332988" y="299175"/>
              <a:ext cx="946825" cy="599150"/>
            </a:xfrm>
            <a:prstGeom prst="rect">
              <a:avLst/>
            </a:prstGeom>
            <a:noFill/>
            <a:ln>
              <a:noFill/>
            </a:ln>
          </p:spPr>
        </p:pic>
        <p:pic>
          <p:nvPicPr>
            <p:cNvPr id="4257" name="Google Shape;4257;p225"/>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sp>
        <p:nvSpPr>
          <p:cNvPr id="4258" name="Google Shape;4258;p225"/>
          <p:cNvSpPr txBox="1"/>
          <p:nvPr/>
        </p:nvSpPr>
        <p:spPr>
          <a:xfrm>
            <a:off x="1804494" y="720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8000"/>
                </a:solidFill>
                <a:latin typeface="Roboto"/>
                <a:ea typeface="Roboto"/>
                <a:cs typeface="Roboto"/>
                <a:sym typeface="Roboto"/>
              </a:rPr>
              <a:t>Assure sleep with a benzo</a:t>
            </a:r>
            <a:endParaRPr sz="1100">
              <a:solidFill>
                <a:srgbClr val="008000"/>
              </a:solidFill>
              <a:latin typeface="Roboto"/>
              <a:ea typeface="Roboto"/>
              <a:cs typeface="Roboto"/>
              <a:sym typeface="Roboto"/>
            </a:endParaRPr>
          </a:p>
        </p:txBody>
      </p:sp>
      <p:grpSp>
        <p:nvGrpSpPr>
          <p:cNvPr id="4259" name="Google Shape;4259;p225"/>
          <p:cNvGrpSpPr/>
          <p:nvPr/>
        </p:nvGrpSpPr>
        <p:grpSpPr>
          <a:xfrm>
            <a:off x="8112108" y="191216"/>
            <a:ext cx="668652" cy="663612"/>
            <a:chOff x="8115125" y="212928"/>
            <a:chExt cx="842450" cy="836099"/>
          </a:xfrm>
        </p:grpSpPr>
        <p:pic>
          <p:nvPicPr>
            <p:cNvPr id="4260" name="Google Shape;4260;p225"/>
            <p:cNvPicPr preferRelativeResize="0"/>
            <p:nvPr/>
          </p:nvPicPr>
          <p:blipFill>
            <a:blip r:embed="rId10">
              <a:alphaModFix/>
            </a:blip>
            <a:stretch>
              <a:fillRect/>
            </a:stretch>
          </p:blipFill>
          <p:spPr>
            <a:xfrm>
              <a:off x="8115125" y="212928"/>
              <a:ext cx="842450" cy="836099"/>
            </a:xfrm>
            <a:prstGeom prst="rect">
              <a:avLst/>
            </a:prstGeom>
            <a:noFill/>
            <a:ln>
              <a:noFill/>
            </a:ln>
          </p:spPr>
        </p:pic>
        <p:pic>
          <p:nvPicPr>
            <p:cNvPr id="4261" name="Google Shape;4261;p225" descr="clipped result image"/>
            <p:cNvPicPr preferRelativeResize="0"/>
            <p:nvPr/>
          </p:nvPicPr>
          <p:blipFill>
            <a:blip r:embed="rId5">
              <a:alphaModFix/>
            </a:blip>
            <a:stretch>
              <a:fillRect/>
            </a:stretch>
          </p:blipFill>
          <p:spPr>
            <a:xfrm>
              <a:off x="8522966" y="544557"/>
              <a:ext cx="328444" cy="405008"/>
            </a:xfrm>
            <a:prstGeom prst="rect">
              <a:avLst/>
            </a:prstGeom>
            <a:noFill/>
            <a:ln>
              <a:noFill/>
            </a:ln>
          </p:spPr>
        </p:pic>
      </p:grpSp>
      <p:sp>
        <p:nvSpPr>
          <p:cNvPr id="4262" name="Google Shape;4262;p225"/>
          <p:cNvSpPr txBox="1"/>
          <p:nvPr/>
        </p:nvSpPr>
        <p:spPr>
          <a:xfrm>
            <a:off x="6428159"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40%</a:t>
            </a:r>
            <a:endParaRPr sz="1200" b="1">
              <a:solidFill>
                <a:srgbClr val="D41F1F"/>
              </a:solidFill>
            </a:endParaRPr>
          </a:p>
        </p:txBody>
      </p:sp>
      <p:grpSp>
        <p:nvGrpSpPr>
          <p:cNvPr id="4263" name="Google Shape;4263;p225"/>
          <p:cNvGrpSpPr/>
          <p:nvPr/>
        </p:nvGrpSpPr>
        <p:grpSpPr>
          <a:xfrm>
            <a:off x="311310" y="98535"/>
            <a:ext cx="990175" cy="799791"/>
            <a:chOff x="311310" y="98535"/>
            <a:chExt cx="990175" cy="799791"/>
          </a:xfrm>
        </p:grpSpPr>
        <p:pic>
          <p:nvPicPr>
            <p:cNvPr id="4264" name="Google Shape;4264;p225"/>
            <p:cNvPicPr preferRelativeResize="0"/>
            <p:nvPr/>
          </p:nvPicPr>
          <p:blipFill>
            <a:blip r:embed="rId9">
              <a:alphaModFix/>
            </a:blip>
            <a:stretch>
              <a:fillRect/>
            </a:stretch>
          </p:blipFill>
          <p:spPr>
            <a:xfrm>
              <a:off x="332988" y="299175"/>
              <a:ext cx="946825" cy="599150"/>
            </a:xfrm>
            <a:prstGeom prst="rect">
              <a:avLst/>
            </a:prstGeom>
            <a:noFill/>
            <a:ln>
              <a:noFill/>
            </a:ln>
          </p:spPr>
        </p:pic>
        <p:pic>
          <p:nvPicPr>
            <p:cNvPr id="4265" name="Google Shape;4265;p225"/>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grpSp>
        <p:nvGrpSpPr>
          <p:cNvPr id="4266" name="Google Shape;4266;p225"/>
          <p:cNvGrpSpPr/>
          <p:nvPr/>
        </p:nvGrpSpPr>
        <p:grpSpPr>
          <a:xfrm>
            <a:off x="3709494" y="72006"/>
            <a:ext cx="1828200" cy="489600"/>
            <a:chOff x="7292044" y="561606"/>
            <a:chExt cx="1828200" cy="489600"/>
          </a:xfrm>
        </p:grpSpPr>
        <p:sp>
          <p:nvSpPr>
            <p:cNvPr id="4267" name="Google Shape;4267;p225"/>
            <p:cNvSpPr/>
            <p:nvPr/>
          </p:nvSpPr>
          <p:spPr>
            <a:xfrm>
              <a:off x="7318050" y="640625"/>
              <a:ext cx="1752600" cy="225900"/>
            </a:xfrm>
            <a:prstGeom prst="roundRect">
              <a:avLst>
                <a:gd name="adj" fmla="val 16667"/>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225"/>
            <p:cNvSpPr txBox="1"/>
            <p:nvPr/>
          </p:nvSpPr>
          <p:spPr>
            <a:xfrm>
              <a:off x="7292044" y="5616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0000"/>
                  </a:solidFill>
                  <a:latin typeface="Roboto"/>
                  <a:ea typeface="Roboto"/>
                  <a:cs typeface="Roboto"/>
                  <a:sym typeface="Roboto"/>
                </a:rPr>
                <a:t>Taper off antidepressants</a:t>
              </a:r>
              <a:endParaRPr sz="1100">
                <a:solidFill>
                  <a:srgbClr val="FF0000"/>
                </a:solidFill>
                <a:latin typeface="Roboto"/>
                <a:ea typeface="Roboto"/>
                <a:cs typeface="Roboto"/>
                <a:sym typeface="Roboto"/>
              </a:endParaRPr>
            </a:p>
          </p:txBody>
        </p:sp>
      </p:grpSp>
      <p:sp>
        <p:nvSpPr>
          <p:cNvPr id="4269" name="Google Shape;4269;p225"/>
          <p:cNvSpPr/>
          <p:nvPr/>
        </p:nvSpPr>
        <p:spPr>
          <a:xfrm>
            <a:off x="1830500" y="151025"/>
            <a:ext cx="1752600" cy="225900"/>
          </a:xfrm>
          <a:prstGeom prst="roundRect">
            <a:avLst>
              <a:gd name="adj" fmla="val 16667"/>
            </a:avLst>
          </a:prstGeom>
          <a:noFill/>
          <a:ln w="19050" cap="flat" cmpd="sng">
            <a:solidFill>
              <a:srgbClr val="008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8000"/>
              </a:solidFill>
            </a:endParaRPr>
          </a:p>
        </p:txBody>
      </p:sp>
      <p:pic>
        <p:nvPicPr>
          <p:cNvPr id="4270" name="Google Shape;4270;p225"/>
          <p:cNvPicPr preferRelativeResize="0"/>
          <p:nvPr/>
        </p:nvPicPr>
        <p:blipFill>
          <a:blip r:embed="rId11">
            <a:alphaModFix/>
          </a:blip>
          <a:stretch>
            <a:fillRect/>
          </a:stretch>
        </p:blipFill>
        <p:spPr>
          <a:xfrm>
            <a:off x="5881363" y="79159"/>
            <a:ext cx="954770" cy="388175"/>
          </a:xfrm>
          <a:prstGeom prst="rect">
            <a:avLst/>
          </a:prstGeom>
          <a:noFill/>
          <a:ln>
            <a:noFill/>
          </a:ln>
        </p:spPr>
      </p:pic>
      <p:sp>
        <p:nvSpPr>
          <p:cNvPr id="4271" name="Google Shape;4271;p225"/>
          <p:cNvSpPr txBox="1"/>
          <p:nvPr/>
        </p:nvSpPr>
        <p:spPr>
          <a:xfrm>
            <a:off x="5570832" y="5621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sp>
        <p:nvSpPr>
          <p:cNvPr id="4272" name="Google Shape;4272;p225"/>
          <p:cNvSpPr txBox="1"/>
          <p:nvPr/>
        </p:nvSpPr>
        <p:spPr>
          <a:xfrm>
            <a:off x="6156107" y="-23174"/>
            <a:ext cx="1211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6pm - 8am</a:t>
            </a:r>
            <a:endParaRPr sz="700"/>
          </a:p>
        </p:txBody>
      </p:sp>
      <p:grpSp>
        <p:nvGrpSpPr>
          <p:cNvPr id="4273" name="Google Shape;4273;p225"/>
          <p:cNvGrpSpPr/>
          <p:nvPr/>
        </p:nvGrpSpPr>
        <p:grpSpPr>
          <a:xfrm>
            <a:off x="6904325" y="502263"/>
            <a:ext cx="1134900" cy="489600"/>
            <a:chOff x="6904325" y="502263"/>
            <a:chExt cx="1134900" cy="489600"/>
          </a:xfrm>
        </p:grpSpPr>
        <p:sp>
          <p:nvSpPr>
            <p:cNvPr id="4274" name="Google Shape;4274;p225"/>
            <p:cNvSpPr txBox="1"/>
            <p:nvPr/>
          </p:nvSpPr>
          <p:spPr>
            <a:xfrm>
              <a:off x="6904325" y="502263"/>
              <a:ext cx="11349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FF"/>
                  </a:solidFill>
                  <a:latin typeface="Roboto"/>
                  <a:ea typeface="Roboto"/>
                  <a:cs typeface="Roboto"/>
                  <a:sym typeface="Roboto"/>
                </a:rPr>
                <a:t>Antipsychotics </a:t>
              </a:r>
              <a:endParaRPr sz="1100">
                <a:solidFill>
                  <a:srgbClr val="0000FF"/>
                </a:solidFill>
                <a:latin typeface="Roboto"/>
                <a:ea typeface="Roboto"/>
                <a:cs typeface="Roboto"/>
                <a:sym typeface="Roboto"/>
              </a:endParaRPr>
            </a:p>
          </p:txBody>
        </p:sp>
        <p:sp>
          <p:nvSpPr>
            <p:cNvPr id="4275" name="Google Shape;4275;p225"/>
            <p:cNvSpPr/>
            <p:nvPr/>
          </p:nvSpPr>
          <p:spPr>
            <a:xfrm>
              <a:off x="6942275" y="564425"/>
              <a:ext cx="1059600" cy="225900"/>
            </a:xfrm>
            <a:prstGeom prst="roundRect">
              <a:avLst>
                <a:gd name="adj" fmla="val 16667"/>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pic>
        <p:nvPicPr>
          <p:cNvPr id="1163" name="Google Shape;1163;p99" title="Personal perception of ingestible lithium"/>
          <p:cNvPicPr preferRelativeResize="0"/>
          <p:nvPr/>
        </p:nvPicPr>
        <p:blipFill rotWithShape="1">
          <a:blip r:embed="rId3">
            <a:alphaModFix/>
          </a:blip>
          <a:srcRect t="11190"/>
          <a:stretch/>
        </p:blipFill>
        <p:spPr>
          <a:xfrm>
            <a:off x="1108700" y="743050"/>
            <a:ext cx="6648825" cy="3250249"/>
          </a:xfrm>
          <a:prstGeom prst="rect">
            <a:avLst/>
          </a:prstGeom>
          <a:noFill/>
          <a:ln>
            <a:noFill/>
          </a:ln>
        </p:spPr>
      </p:pic>
      <p:cxnSp>
        <p:nvCxnSpPr>
          <p:cNvPr id="1164" name="Google Shape;1164;p99"/>
          <p:cNvCxnSpPr/>
          <p:nvPr/>
        </p:nvCxnSpPr>
        <p:spPr>
          <a:xfrm rot="10800000">
            <a:off x="6227200" y="2210675"/>
            <a:ext cx="0" cy="1842000"/>
          </a:xfrm>
          <a:prstGeom prst="straightConnector1">
            <a:avLst/>
          </a:prstGeom>
          <a:noFill/>
          <a:ln w="9525" cap="flat" cmpd="sng">
            <a:solidFill>
              <a:schemeClr val="dk2"/>
            </a:solidFill>
            <a:prstDash val="solid"/>
            <a:round/>
            <a:headEnd type="none" w="med" len="med"/>
            <a:tailEnd type="triangle" w="med" len="med"/>
          </a:ln>
        </p:spPr>
      </p:cxnSp>
      <p:sp>
        <p:nvSpPr>
          <p:cNvPr id="1165" name="Google Shape;1165;p99"/>
          <p:cNvSpPr txBox="1"/>
          <p:nvPr/>
        </p:nvSpPr>
        <p:spPr>
          <a:xfrm>
            <a:off x="6130875" y="3993300"/>
            <a:ext cx="13677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900"/>
              </a:spcAft>
              <a:buNone/>
            </a:pPr>
            <a:r>
              <a:rPr lang="en">
                <a:solidFill>
                  <a:schemeClr val="dk1"/>
                </a:solidFill>
                <a:latin typeface="Roboto"/>
                <a:ea typeface="Roboto"/>
                <a:cs typeface="Roboto"/>
                <a:sym typeface="Roboto"/>
              </a:rPr>
              <a:t>What changed my mind?</a:t>
            </a:r>
            <a:endParaRPr>
              <a:solidFill>
                <a:schemeClr val="dk1"/>
              </a:solidFill>
              <a:latin typeface="Roboto"/>
              <a:ea typeface="Roboto"/>
              <a:cs typeface="Roboto"/>
              <a:sym typeface="Roboto"/>
            </a:endParaRPr>
          </a:p>
        </p:txBody>
      </p:sp>
      <p:sp>
        <p:nvSpPr>
          <p:cNvPr id="1166" name="Google Shape;1166;p99"/>
          <p:cNvSpPr txBox="1"/>
          <p:nvPr/>
        </p:nvSpPr>
        <p:spPr>
          <a:xfrm>
            <a:off x="1782625" y="271400"/>
            <a:ext cx="5786100" cy="431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900"/>
              </a:spcAft>
              <a:buNone/>
            </a:pPr>
            <a:r>
              <a:rPr lang="en" sz="1600">
                <a:solidFill>
                  <a:schemeClr val="dk1"/>
                </a:solidFill>
                <a:latin typeface="Roboto"/>
                <a:ea typeface="Roboto"/>
                <a:cs typeface="Roboto"/>
                <a:sym typeface="Roboto"/>
              </a:rPr>
              <a:t>Personal perception of lithium as an ingestible </a:t>
            </a:r>
            <a:endParaRPr sz="1600">
              <a:solidFill>
                <a:schemeClr val="dk1"/>
              </a:solidFill>
              <a:latin typeface="Roboto"/>
              <a:ea typeface="Roboto"/>
              <a:cs typeface="Roboto"/>
              <a:sym typeface="Roboto"/>
            </a:endParaRPr>
          </a:p>
        </p:txBody>
      </p:sp>
      <p:pic>
        <p:nvPicPr>
          <p:cNvPr id="1167" name="Google Shape;1167;p99"/>
          <p:cNvPicPr preferRelativeResize="0"/>
          <p:nvPr/>
        </p:nvPicPr>
        <p:blipFill rotWithShape="1">
          <a:blip r:embed="rId4">
            <a:alphaModFix/>
          </a:blip>
          <a:srcRect/>
          <a:stretch/>
        </p:blipFill>
        <p:spPr>
          <a:xfrm>
            <a:off x="2885871" y="1450337"/>
            <a:ext cx="1890814" cy="431100"/>
          </a:xfrm>
          <a:prstGeom prst="rect">
            <a:avLst/>
          </a:prstGeom>
          <a:noFill/>
          <a:ln>
            <a:noFill/>
          </a:ln>
          <a:effectLst>
            <a:outerShdw blurRad="14288" dist="19050" dir="5400000" algn="bl" rotWithShape="0">
              <a:srgbClr val="000000">
                <a:alpha val="32000"/>
              </a:srgbClr>
            </a:outerShdw>
          </a:effectLst>
        </p:spPr>
      </p:pic>
      <p:grpSp>
        <p:nvGrpSpPr>
          <p:cNvPr id="1168" name="Google Shape;1168;p99"/>
          <p:cNvGrpSpPr/>
          <p:nvPr/>
        </p:nvGrpSpPr>
        <p:grpSpPr>
          <a:xfrm>
            <a:off x="7536138" y="1119200"/>
            <a:ext cx="155813" cy="327950"/>
            <a:chOff x="7002738" y="1119200"/>
            <a:chExt cx="155813" cy="327950"/>
          </a:xfrm>
        </p:grpSpPr>
        <p:sp>
          <p:nvSpPr>
            <p:cNvPr id="1169" name="Google Shape;1169;p99"/>
            <p:cNvSpPr/>
            <p:nvPr/>
          </p:nvSpPr>
          <p:spPr>
            <a:xfrm>
              <a:off x="7052950" y="1341550"/>
              <a:ext cx="105600" cy="105600"/>
            </a:xfrm>
            <a:prstGeom prst="ellipse">
              <a:avLst/>
            </a:prstGeom>
            <a:solidFill>
              <a:srgbClr val="5891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70" name="Google Shape;1170;p99"/>
            <p:cNvCxnSpPr/>
            <p:nvPr/>
          </p:nvCxnSpPr>
          <p:spPr>
            <a:xfrm>
              <a:off x="7002738" y="1119200"/>
              <a:ext cx="119700" cy="303900"/>
            </a:xfrm>
            <a:prstGeom prst="straightConnector1">
              <a:avLst/>
            </a:prstGeom>
            <a:noFill/>
            <a:ln w="19050" cap="flat" cmpd="sng">
              <a:solidFill>
                <a:srgbClr val="5891AD"/>
              </a:solidFill>
              <a:prstDash val="solid"/>
              <a:round/>
              <a:headEnd type="none" w="med" len="med"/>
              <a:tailEnd type="none" w="med" len="med"/>
            </a:ln>
          </p:spPr>
        </p:cxnSp>
      </p:grpSp>
      <p:pic>
        <p:nvPicPr>
          <p:cNvPr id="1171" name="Google Shape;1171;p99"/>
          <p:cNvPicPr preferRelativeResize="0"/>
          <p:nvPr/>
        </p:nvPicPr>
        <p:blipFill>
          <a:blip r:embed="rId5">
            <a:alphaModFix/>
          </a:blip>
          <a:stretch>
            <a:fillRect/>
          </a:stretch>
        </p:blipFill>
        <p:spPr>
          <a:xfrm>
            <a:off x="2313574" y="2281600"/>
            <a:ext cx="3674874" cy="1317975"/>
          </a:xfrm>
          <a:prstGeom prst="rect">
            <a:avLst/>
          </a:prstGeom>
          <a:noFill/>
          <a:ln>
            <a:noFill/>
          </a:ln>
        </p:spPr>
      </p:pic>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Shape 4279"/>
        <p:cNvGrpSpPr/>
        <p:nvPr/>
      </p:nvGrpSpPr>
      <p:grpSpPr>
        <a:xfrm>
          <a:off x="0" y="0"/>
          <a:ext cx="0" cy="0"/>
          <a:chOff x="0" y="0"/>
          <a:chExt cx="0" cy="0"/>
        </a:xfrm>
      </p:grpSpPr>
      <p:pic>
        <p:nvPicPr>
          <p:cNvPr id="4280" name="Google Shape;4280;p226"/>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4281" name="Google Shape;4281;p226"/>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4282" name="Google Shape;4282;p226"/>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4283" name="Google Shape;4283;p226"/>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4284" name="Google Shape;4284;p226"/>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4285" name="Google Shape;4285;p226"/>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226"/>
          <p:cNvSpPr/>
          <p:nvPr/>
        </p:nvSpPr>
        <p:spPr>
          <a:xfrm>
            <a:off x="5085050" y="854825"/>
            <a:ext cx="38796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226"/>
          <p:cNvSpPr/>
          <p:nvPr/>
        </p:nvSpPr>
        <p:spPr>
          <a:xfrm>
            <a:off x="124200" y="2665725"/>
            <a:ext cx="5304300" cy="19503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226"/>
          <p:cNvSpPr/>
          <p:nvPr/>
        </p:nvSpPr>
        <p:spPr>
          <a:xfrm>
            <a:off x="5529700" y="2665725"/>
            <a:ext cx="3435000" cy="19503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89" name="Google Shape;4289;p226"/>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4290" name="Google Shape;4290;p226"/>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291" name="Google Shape;4291;p226"/>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4292" name="Google Shape;4292;p226"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pic>
        <p:nvPicPr>
          <p:cNvPr id="4293" name="Google Shape;4293;p226" descr="clipped result image"/>
          <p:cNvPicPr preferRelativeResize="0"/>
          <p:nvPr/>
        </p:nvPicPr>
        <p:blipFill rotWithShape="1">
          <a:blip r:embed="rId6">
            <a:alphaModFix/>
          </a:blip>
          <a:srcRect/>
          <a:stretch/>
        </p:blipFill>
        <p:spPr>
          <a:xfrm rot="166916">
            <a:off x="310887" y="1814264"/>
            <a:ext cx="472952" cy="641451"/>
          </a:xfrm>
          <a:prstGeom prst="rect">
            <a:avLst/>
          </a:prstGeom>
          <a:noFill/>
          <a:ln>
            <a:noFill/>
          </a:ln>
        </p:spPr>
      </p:pic>
      <p:pic>
        <p:nvPicPr>
          <p:cNvPr id="4294" name="Google Shape;4294;p226" descr="Resultado de imagen para tiger"/>
          <p:cNvPicPr preferRelativeResize="0"/>
          <p:nvPr/>
        </p:nvPicPr>
        <p:blipFill rotWithShape="1">
          <a:blip r:embed="rId7">
            <a:alphaModFix/>
          </a:blip>
          <a:srcRect/>
          <a:stretch/>
        </p:blipFill>
        <p:spPr>
          <a:xfrm rot="-312023" flipH="1">
            <a:off x="406901" y="3291920"/>
            <a:ext cx="607674" cy="596625"/>
          </a:xfrm>
          <a:prstGeom prst="rect">
            <a:avLst/>
          </a:prstGeom>
          <a:noFill/>
          <a:ln>
            <a:noFill/>
          </a:ln>
        </p:spPr>
      </p:pic>
      <p:sp>
        <p:nvSpPr>
          <p:cNvPr id="4295" name="Google Shape;4295;p226"/>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296" name="Google Shape;4296;p226" descr="clipped result image"/>
          <p:cNvPicPr preferRelativeResize="0"/>
          <p:nvPr/>
        </p:nvPicPr>
        <p:blipFill>
          <a:blip r:embed="rId5">
            <a:alphaModFix/>
          </a:blip>
          <a:stretch>
            <a:fillRect/>
          </a:stretch>
        </p:blipFill>
        <p:spPr>
          <a:xfrm>
            <a:off x="1168191" y="2060019"/>
            <a:ext cx="287199" cy="354183"/>
          </a:xfrm>
          <a:prstGeom prst="rect">
            <a:avLst/>
          </a:prstGeom>
          <a:noFill/>
          <a:ln>
            <a:noFill/>
          </a:ln>
        </p:spPr>
      </p:pic>
      <p:pic>
        <p:nvPicPr>
          <p:cNvPr id="4297" name="Google Shape;4297;p226" descr="clipped result image"/>
          <p:cNvPicPr preferRelativeResize="0"/>
          <p:nvPr/>
        </p:nvPicPr>
        <p:blipFill>
          <a:blip r:embed="rId5">
            <a:alphaModFix/>
          </a:blip>
          <a:stretch>
            <a:fillRect/>
          </a:stretch>
        </p:blipFill>
        <p:spPr>
          <a:xfrm>
            <a:off x="7435791" y="1004819"/>
            <a:ext cx="287199" cy="354183"/>
          </a:xfrm>
          <a:prstGeom prst="rect">
            <a:avLst/>
          </a:prstGeom>
          <a:noFill/>
          <a:ln>
            <a:noFill/>
          </a:ln>
        </p:spPr>
      </p:pic>
      <p:pic>
        <p:nvPicPr>
          <p:cNvPr id="4298" name="Google Shape;4298;p226" descr="clipped result image"/>
          <p:cNvPicPr preferRelativeResize="0"/>
          <p:nvPr/>
        </p:nvPicPr>
        <p:blipFill>
          <a:blip r:embed="rId5">
            <a:alphaModFix/>
          </a:blip>
          <a:stretch>
            <a:fillRect/>
          </a:stretch>
        </p:blipFill>
        <p:spPr>
          <a:xfrm>
            <a:off x="7435791" y="1536031"/>
            <a:ext cx="287199" cy="354183"/>
          </a:xfrm>
          <a:prstGeom prst="rect">
            <a:avLst/>
          </a:prstGeom>
          <a:noFill/>
          <a:ln>
            <a:noFill/>
          </a:ln>
        </p:spPr>
      </p:pic>
      <p:sp>
        <p:nvSpPr>
          <p:cNvPr id="4299" name="Google Shape;4299;p226"/>
          <p:cNvSpPr txBox="1"/>
          <p:nvPr/>
        </p:nvSpPr>
        <p:spPr>
          <a:xfrm>
            <a:off x="7780701" y="150536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300" name="Google Shape;4300;p226" descr="clipped result image"/>
          <p:cNvPicPr preferRelativeResize="0"/>
          <p:nvPr/>
        </p:nvPicPr>
        <p:blipFill rotWithShape="1">
          <a:blip r:embed="rId6">
            <a:alphaModFix/>
          </a:blip>
          <a:srcRect/>
          <a:stretch/>
        </p:blipFill>
        <p:spPr>
          <a:xfrm rot="166916">
            <a:off x="8090087" y="1314314"/>
            <a:ext cx="472952" cy="641451"/>
          </a:xfrm>
          <a:prstGeom prst="rect">
            <a:avLst/>
          </a:prstGeom>
          <a:noFill/>
          <a:ln>
            <a:noFill/>
          </a:ln>
        </p:spPr>
      </p:pic>
      <p:pic>
        <p:nvPicPr>
          <p:cNvPr id="4301" name="Google Shape;4301;p226" descr="clipped result image"/>
          <p:cNvPicPr preferRelativeResize="0"/>
          <p:nvPr/>
        </p:nvPicPr>
        <p:blipFill>
          <a:blip r:embed="rId5">
            <a:alphaModFix/>
          </a:blip>
          <a:stretch>
            <a:fillRect/>
          </a:stretch>
        </p:blipFill>
        <p:spPr>
          <a:xfrm>
            <a:off x="7435791" y="2100881"/>
            <a:ext cx="287199" cy="354183"/>
          </a:xfrm>
          <a:prstGeom prst="rect">
            <a:avLst/>
          </a:prstGeom>
          <a:noFill/>
          <a:ln>
            <a:noFill/>
          </a:ln>
        </p:spPr>
      </p:pic>
      <p:sp>
        <p:nvSpPr>
          <p:cNvPr id="4302" name="Google Shape;4302;p226"/>
          <p:cNvSpPr txBox="1"/>
          <p:nvPr/>
        </p:nvSpPr>
        <p:spPr>
          <a:xfrm>
            <a:off x="7765339" y="2068793"/>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303" name="Google Shape;4303;p226"/>
          <p:cNvPicPr preferRelativeResize="0"/>
          <p:nvPr/>
        </p:nvPicPr>
        <p:blipFill rotWithShape="1">
          <a:blip r:embed="rId4">
            <a:alphaModFix/>
          </a:blip>
          <a:srcRect/>
          <a:stretch/>
        </p:blipFill>
        <p:spPr>
          <a:xfrm>
            <a:off x="8074800" y="2169918"/>
            <a:ext cx="705950" cy="160950"/>
          </a:xfrm>
          <a:prstGeom prst="rect">
            <a:avLst/>
          </a:prstGeom>
          <a:noFill/>
          <a:ln>
            <a:noFill/>
          </a:ln>
        </p:spPr>
      </p:pic>
      <p:pic>
        <p:nvPicPr>
          <p:cNvPr id="4304" name="Google Shape;4304;p226"/>
          <p:cNvPicPr preferRelativeResize="0"/>
          <p:nvPr/>
        </p:nvPicPr>
        <p:blipFill rotWithShape="1">
          <a:blip r:embed="rId4">
            <a:alphaModFix/>
          </a:blip>
          <a:srcRect/>
          <a:stretch/>
        </p:blipFill>
        <p:spPr>
          <a:xfrm>
            <a:off x="266375" y="2928600"/>
            <a:ext cx="888725" cy="202625"/>
          </a:xfrm>
          <a:prstGeom prst="rect">
            <a:avLst/>
          </a:prstGeom>
          <a:noFill/>
          <a:ln>
            <a:noFill/>
          </a:ln>
        </p:spPr>
      </p:pic>
      <p:sp>
        <p:nvSpPr>
          <p:cNvPr id="4305" name="Google Shape;4305;p226"/>
          <p:cNvSpPr txBox="1"/>
          <p:nvPr/>
        </p:nvSpPr>
        <p:spPr>
          <a:xfrm>
            <a:off x="1176277" y="2829462"/>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306" name="Google Shape;4306;p226" descr="clipped result image"/>
          <p:cNvPicPr preferRelativeResize="0"/>
          <p:nvPr/>
        </p:nvPicPr>
        <p:blipFill rotWithShape="1">
          <a:blip r:embed="rId6">
            <a:alphaModFix/>
          </a:blip>
          <a:srcRect/>
          <a:stretch/>
        </p:blipFill>
        <p:spPr>
          <a:xfrm rot="166916">
            <a:off x="1421399" y="2654894"/>
            <a:ext cx="472952" cy="641451"/>
          </a:xfrm>
          <a:prstGeom prst="rect">
            <a:avLst/>
          </a:prstGeom>
          <a:noFill/>
          <a:ln>
            <a:noFill/>
          </a:ln>
        </p:spPr>
      </p:pic>
      <p:sp>
        <p:nvSpPr>
          <p:cNvPr id="4307" name="Google Shape;4307;p226"/>
          <p:cNvSpPr txBox="1"/>
          <p:nvPr/>
        </p:nvSpPr>
        <p:spPr>
          <a:xfrm>
            <a:off x="1879090" y="2830581"/>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308" name="Google Shape;4308;p226" descr="clipped result image"/>
          <p:cNvPicPr preferRelativeResize="0"/>
          <p:nvPr/>
        </p:nvPicPr>
        <p:blipFill>
          <a:blip r:embed="rId5">
            <a:alphaModFix/>
          </a:blip>
          <a:stretch>
            <a:fillRect/>
          </a:stretch>
        </p:blipFill>
        <p:spPr>
          <a:xfrm>
            <a:off x="2138722" y="2880081"/>
            <a:ext cx="287199" cy="354183"/>
          </a:xfrm>
          <a:prstGeom prst="rect">
            <a:avLst/>
          </a:prstGeom>
          <a:noFill/>
          <a:ln>
            <a:noFill/>
          </a:ln>
        </p:spPr>
      </p:pic>
      <p:pic>
        <p:nvPicPr>
          <p:cNvPr id="4309" name="Google Shape;4309;p226" descr="clipped result image"/>
          <p:cNvPicPr preferRelativeResize="0"/>
          <p:nvPr/>
        </p:nvPicPr>
        <p:blipFill>
          <a:blip r:embed="rId8">
            <a:alphaModFix/>
          </a:blip>
          <a:stretch>
            <a:fillRect/>
          </a:stretch>
        </p:blipFill>
        <p:spPr>
          <a:xfrm>
            <a:off x="388413" y="3942098"/>
            <a:ext cx="410699" cy="506512"/>
          </a:xfrm>
          <a:prstGeom prst="rect">
            <a:avLst/>
          </a:prstGeom>
          <a:noFill/>
          <a:ln>
            <a:noFill/>
          </a:ln>
        </p:spPr>
      </p:pic>
      <p:sp>
        <p:nvSpPr>
          <p:cNvPr id="4310" name="Google Shape;4310;p226"/>
          <p:cNvSpPr txBox="1"/>
          <p:nvPr/>
        </p:nvSpPr>
        <p:spPr>
          <a:xfrm>
            <a:off x="756312" y="4049225"/>
            <a:ext cx="1484400" cy="31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000"/>
              <a:t>clozapine</a:t>
            </a:r>
            <a:endParaRPr sz="1000">
              <a:solidFill>
                <a:srgbClr val="000000"/>
              </a:solidFill>
            </a:endParaRPr>
          </a:p>
          <a:p>
            <a:pPr marL="0" marR="0" lvl="0" indent="0" algn="l" rtl="0">
              <a:lnSpc>
                <a:spcPct val="100000"/>
              </a:lnSpc>
              <a:spcBef>
                <a:spcPts val="0"/>
              </a:spcBef>
              <a:spcAft>
                <a:spcPts val="0"/>
              </a:spcAft>
              <a:buNone/>
            </a:pPr>
            <a:endParaRPr sz="1200"/>
          </a:p>
          <a:p>
            <a:pPr marL="0" lvl="0" indent="0" algn="l" rtl="0">
              <a:spcBef>
                <a:spcPts val="0"/>
              </a:spcBef>
              <a:spcAft>
                <a:spcPts val="0"/>
              </a:spcAft>
              <a:buNone/>
            </a:pPr>
            <a:r>
              <a:rPr lang="en" sz="1200">
                <a:solidFill>
                  <a:srgbClr val="000000"/>
                </a:solidFill>
              </a:rPr>
              <a:t> </a:t>
            </a:r>
            <a:endParaRPr sz="1200"/>
          </a:p>
        </p:txBody>
      </p:sp>
      <p:sp>
        <p:nvSpPr>
          <p:cNvPr id="4311" name="Google Shape;4311;p226"/>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grpSp>
        <p:nvGrpSpPr>
          <p:cNvPr id="4312" name="Google Shape;4312;p226"/>
          <p:cNvGrpSpPr/>
          <p:nvPr/>
        </p:nvGrpSpPr>
        <p:grpSpPr>
          <a:xfrm>
            <a:off x="311310" y="98535"/>
            <a:ext cx="990175" cy="799791"/>
            <a:chOff x="311310" y="98535"/>
            <a:chExt cx="990175" cy="799791"/>
          </a:xfrm>
        </p:grpSpPr>
        <p:pic>
          <p:nvPicPr>
            <p:cNvPr id="4313" name="Google Shape;4313;p226"/>
            <p:cNvPicPr preferRelativeResize="0"/>
            <p:nvPr/>
          </p:nvPicPr>
          <p:blipFill>
            <a:blip r:embed="rId9">
              <a:alphaModFix/>
            </a:blip>
            <a:stretch>
              <a:fillRect/>
            </a:stretch>
          </p:blipFill>
          <p:spPr>
            <a:xfrm>
              <a:off x="332988" y="299175"/>
              <a:ext cx="946825" cy="599150"/>
            </a:xfrm>
            <a:prstGeom prst="rect">
              <a:avLst/>
            </a:prstGeom>
            <a:noFill/>
            <a:ln>
              <a:noFill/>
            </a:ln>
          </p:spPr>
        </p:pic>
        <p:pic>
          <p:nvPicPr>
            <p:cNvPr id="4314" name="Google Shape;4314;p226"/>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sp>
        <p:nvSpPr>
          <p:cNvPr id="4315" name="Google Shape;4315;p226"/>
          <p:cNvSpPr txBox="1"/>
          <p:nvPr/>
        </p:nvSpPr>
        <p:spPr>
          <a:xfrm>
            <a:off x="1804494" y="720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8000"/>
                </a:solidFill>
                <a:latin typeface="Roboto"/>
                <a:ea typeface="Roboto"/>
                <a:cs typeface="Roboto"/>
                <a:sym typeface="Roboto"/>
              </a:rPr>
              <a:t>Assure sleep with a benzo</a:t>
            </a:r>
            <a:endParaRPr sz="1100">
              <a:solidFill>
                <a:srgbClr val="008000"/>
              </a:solidFill>
              <a:latin typeface="Roboto"/>
              <a:ea typeface="Roboto"/>
              <a:cs typeface="Roboto"/>
              <a:sym typeface="Roboto"/>
            </a:endParaRPr>
          </a:p>
        </p:txBody>
      </p:sp>
      <p:grpSp>
        <p:nvGrpSpPr>
          <p:cNvPr id="4316" name="Google Shape;4316;p226"/>
          <p:cNvGrpSpPr/>
          <p:nvPr/>
        </p:nvGrpSpPr>
        <p:grpSpPr>
          <a:xfrm>
            <a:off x="8112108" y="191216"/>
            <a:ext cx="668652" cy="663612"/>
            <a:chOff x="8115125" y="212928"/>
            <a:chExt cx="842450" cy="836099"/>
          </a:xfrm>
        </p:grpSpPr>
        <p:pic>
          <p:nvPicPr>
            <p:cNvPr id="4317" name="Google Shape;4317;p226"/>
            <p:cNvPicPr preferRelativeResize="0"/>
            <p:nvPr/>
          </p:nvPicPr>
          <p:blipFill>
            <a:blip r:embed="rId10">
              <a:alphaModFix/>
            </a:blip>
            <a:stretch>
              <a:fillRect/>
            </a:stretch>
          </p:blipFill>
          <p:spPr>
            <a:xfrm>
              <a:off x="8115125" y="212928"/>
              <a:ext cx="842450" cy="836099"/>
            </a:xfrm>
            <a:prstGeom prst="rect">
              <a:avLst/>
            </a:prstGeom>
            <a:noFill/>
            <a:ln>
              <a:noFill/>
            </a:ln>
          </p:spPr>
        </p:pic>
        <p:pic>
          <p:nvPicPr>
            <p:cNvPr id="4318" name="Google Shape;4318;p226" descr="clipped result image"/>
            <p:cNvPicPr preferRelativeResize="0"/>
            <p:nvPr/>
          </p:nvPicPr>
          <p:blipFill>
            <a:blip r:embed="rId5">
              <a:alphaModFix/>
            </a:blip>
            <a:stretch>
              <a:fillRect/>
            </a:stretch>
          </p:blipFill>
          <p:spPr>
            <a:xfrm>
              <a:off x="8522966" y="544557"/>
              <a:ext cx="328444" cy="405008"/>
            </a:xfrm>
            <a:prstGeom prst="rect">
              <a:avLst/>
            </a:prstGeom>
            <a:noFill/>
            <a:ln>
              <a:noFill/>
            </a:ln>
          </p:spPr>
        </p:pic>
      </p:grpSp>
      <p:sp>
        <p:nvSpPr>
          <p:cNvPr id="4319" name="Google Shape;4319;p226"/>
          <p:cNvSpPr txBox="1"/>
          <p:nvPr/>
        </p:nvSpPr>
        <p:spPr>
          <a:xfrm>
            <a:off x="6428159"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40%</a:t>
            </a:r>
            <a:endParaRPr sz="1200" b="1">
              <a:solidFill>
                <a:srgbClr val="D41F1F"/>
              </a:solidFill>
            </a:endParaRPr>
          </a:p>
        </p:txBody>
      </p:sp>
      <p:grpSp>
        <p:nvGrpSpPr>
          <p:cNvPr id="4320" name="Google Shape;4320;p226"/>
          <p:cNvGrpSpPr/>
          <p:nvPr/>
        </p:nvGrpSpPr>
        <p:grpSpPr>
          <a:xfrm>
            <a:off x="311310" y="98535"/>
            <a:ext cx="990175" cy="799791"/>
            <a:chOff x="311310" y="98535"/>
            <a:chExt cx="990175" cy="799791"/>
          </a:xfrm>
        </p:grpSpPr>
        <p:pic>
          <p:nvPicPr>
            <p:cNvPr id="4321" name="Google Shape;4321;p226"/>
            <p:cNvPicPr preferRelativeResize="0"/>
            <p:nvPr/>
          </p:nvPicPr>
          <p:blipFill>
            <a:blip r:embed="rId9">
              <a:alphaModFix/>
            </a:blip>
            <a:stretch>
              <a:fillRect/>
            </a:stretch>
          </p:blipFill>
          <p:spPr>
            <a:xfrm>
              <a:off x="332988" y="299175"/>
              <a:ext cx="946825" cy="599150"/>
            </a:xfrm>
            <a:prstGeom prst="rect">
              <a:avLst/>
            </a:prstGeom>
            <a:noFill/>
            <a:ln>
              <a:noFill/>
            </a:ln>
          </p:spPr>
        </p:pic>
        <p:pic>
          <p:nvPicPr>
            <p:cNvPr id="4322" name="Google Shape;4322;p226"/>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grpSp>
        <p:nvGrpSpPr>
          <p:cNvPr id="4323" name="Google Shape;4323;p226"/>
          <p:cNvGrpSpPr/>
          <p:nvPr/>
        </p:nvGrpSpPr>
        <p:grpSpPr>
          <a:xfrm>
            <a:off x="3709494" y="72006"/>
            <a:ext cx="1828200" cy="489600"/>
            <a:chOff x="7292044" y="561606"/>
            <a:chExt cx="1828200" cy="489600"/>
          </a:xfrm>
        </p:grpSpPr>
        <p:sp>
          <p:nvSpPr>
            <p:cNvPr id="4324" name="Google Shape;4324;p226"/>
            <p:cNvSpPr/>
            <p:nvPr/>
          </p:nvSpPr>
          <p:spPr>
            <a:xfrm>
              <a:off x="7318050" y="640625"/>
              <a:ext cx="1752600" cy="225900"/>
            </a:xfrm>
            <a:prstGeom prst="roundRect">
              <a:avLst>
                <a:gd name="adj" fmla="val 16667"/>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26"/>
            <p:cNvSpPr txBox="1"/>
            <p:nvPr/>
          </p:nvSpPr>
          <p:spPr>
            <a:xfrm>
              <a:off x="7292044" y="5616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0000"/>
                  </a:solidFill>
                  <a:latin typeface="Roboto"/>
                  <a:ea typeface="Roboto"/>
                  <a:cs typeface="Roboto"/>
                  <a:sym typeface="Roboto"/>
                </a:rPr>
                <a:t>Taper off antidepressants</a:t>
              </a:r>
              <a:endParaRPr sz="1100">
                <a:solidFill>
                  <a:srgbClr val="FF0000"/>
                </a:solidFill>
                <a:latin typeface="Roboto"/>
                <a:ea typeface="Roboto"/>
                <a:cs typeface="Roboto"/>
                <a:sym typeface="Roboto"/>
              </a:endParaRPr>
            </a:p>
          </p:txBody>
        </p:sp>
      </p:grpSp>
      <p:sp>
        <p:nvSpPr>
          <p:cNvPr id="4326" name="Google Shape;4326;p226"/>
          <p:cNvSpPr/>
          <p:nvPr/>
        </p:nvSpPr>
        <p:spPr>
          <a:xfrm>
            <a:off x="1830500" y="151025"/>
            <a:ext cx="1752600" cy="225900"/>
          </a:xfrm>
          <a:prstGeom prst="roundRect">
            <a:avLst>
              <a:gd name="adj" fmla="val 16667"/>
            </a:avLst>
          </a:prstGeom>
          <a:noFill/>
          <a:ln w="19050" cap="flat" cmpd="sng">
            <a:solidFill>
              <a:srgbClr val="008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8000"/>
              </a:solidFill>
            </a:endParaRPr>
          </a:p>
        </p:txBody>
      </p:sp>
      <p:pic>
        <p:nvPicPr>
          <p:cNvPr id="4327" name="Google Shape;4327;p226"/>
          <p:cNvPicPr preferRelativeResize="0"/>
          <p:nvPr/>
        </p:nvPicPr>
        <p:blipFill>
          <a:blip r:embed="rId11">
            <a:alphaModFix/>
          </a:blip>
          <a:stretch>
            <a:fillRect/>
          </a:stretch>
        </p:blipFill>
        <p:spPr>
          <a:xfrm>
            <a:off x="5881363" y="79159"/>
            <a:ext cx="954770" cy="388175"/>
          </a:xfrm>
          <a:prstGeom prst="rect">
            <a:avLst/>
          </a:prstGeom>
          <a:noFill/>
          <a:ln>
            <a:noFill/>
          </a:ln>
        </p:spPr>
      </p:pic>
      <p:sp>
        <p:nvSpPr>
          <p:cNvPr id="4328" name="Google Shape;4328;p226"/>
          <p:cNvSpPr txBox="1"/>
          <p:nvPr/>
        </p:nvSpPr>
        <p:spPr>
          <a:xfrm>
            <a:off x="5570832" y="5621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sp>
        <p:nvSpPr>
          <p:cNvPr id="4329" name="Google Shape;4329;p226"/>
          <p:cNvSpPr txBox="1"/>
          <p:nvPr/>
        </p:nvSpPr>
        <p:spPr>
          <a:xfrm>
            <a:off x="6156107" y="-23174"/>
            <a:ext cx="1211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6pm - 8am</a:t>
            </a:r>
            <a:endParaRPr sz="700"/>
          </a:p>
        </p:txBody>
      </p:sp>
      <p:grpSp>
        <p:nvGrpSpPr>
          <p:cNvPr id="4330" name="Google Shape;4330;p226"/>
          <p:cNvGrpSpPr/>
          <p:nvPr/>
        </p:nvGrpSpPr>
        <p:grpSpPr>
          <a:xfrm>
            <a:off x="6904325" y="502263"/>
            <a:ext cx="1134900" cy="489600"/>
            <a:chOff x="6904325" y="502263"/>
            <a:chExt cx="1134900" cy="489600"/>
          </a:xfrm>
        </p:grpSpPr>
        <p:sp>
          <p:nvSpPr>
            <p:cNvPr id="4331" name="Google Shape;4331;p226"/>
            <p:cNvSpPr txBox="1"/>
            <p:nvPr/>
          </p:nvSpPr>
          <p:spPr>
            <a:xfrm>
              <a:off x="6904325" y="502263"/>
              <a:ext cx="11349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FF"/>
                  </a:solidFill>
                  <a:latin typeface="Roboto"/>
                  <a:ea typeface="Roboto"/>
                  <a:cs typeface="Roboto"/>
                  <a:sym typeface="Roboto"/>
                </a:rPr>
                <a:t>Antipsychotics </a:t>
              </a:r>
              <a:endParaRPr sz="1100">
                <a:solidFill>
                  <a:srgbClr val="0000FF"/>
                </a:solidFill>
                <a:latin typeface="Roboto"/>
                <a:ea typeface="Roboto"/>
                <a:cs typeface="Roboto"/>
                <a:sym typeface="Roboto"/>
              </a:endParaRPr>
            </a:p>
          </p:txBody>
        </p:sp>
        <p:sp>
          <p:nvSpPr>
            <p:cNvPr id="4332" name="Google Shape;4332;p226"/>
            <p:cNvSpPr/>
            <p:nvPr/>
          </p:nvSpPr>
          <p:spPr>
            <a:xfrm>
              <a:off x="6942275" y="564425"/>
              <a:ext cx="1059600" cy="225900"/>
            </a:xfrm>
            <a:prstGeom prst="roundRect">
              <a:avLst>
                <a:gd name="adj" fmla="val 16667"/>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Shape 4336"/>
        <p:cNvGrpSpPr/>
        <p:nvPr/>
      </p:nvGrpSpPr>
      <p:grpSpPr>
        <a:xfrm>
          <a:off x="0" y="0"/>
          <a:ext cx="0" cy="0"/>
          <a:chOff x="0" y="0"/>
          <a:chExt cx="0" cy="0"/>
        </a:xfrm>
      </p:grpSpPr>
      <p:pic>
        <p:nvPicPr>
          <p:cNvPr id="4337" name="Google Shape;4337;p227"/>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4338" name="Google Shape;4338;p227"/>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4339" name="Google Shape;4339;p227"/>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4340" name="Google Shape;4340;p227"/>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4341" name="Google Shape;4341;p227"/>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4342" name="Google Shape;4342;p227"/>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27"/>
          <p:cNvSpPr/>
          <p:nvPr/>
        </p:nvSpPr>
        <p:spPr>
          <a:xfrm>
            <a:off x="5085050" y="854825"/>
            <a:ext cx="38796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27"/>
          <p:cNvSpPr/>
          <p:nvPr/>
        </p:nvSpPr>
        <p:spPr>
          <a:xfrm>
            <a:off x="124200" y="2665725"/>
            <a:ext cx="5304300" cy="19503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227"/>
          <p:cNvSpPr/>
          <p:nvPr/>
        </p:nvSpPr>
        <p:spPr>
          <a:xfrm>
            <a:off x="5529700" y="2665725"/>
            <a:ext cx="3435000" cy="19503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46" name="Google Shape;4346;p227"/>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4347" name="Google Shape;4347;p227"/>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348" name="Google Shape;4348;p227"/>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4349" name="Google Shape;4349;p227"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pic>
        <p:nvPicPr>
          <p:cNvPr id="4350" name="Google Shape;4350;p227" descr="clipped result image"/>
          <p:cNvPicPr preferRelativeResize="0"/>
          <p:nvPr/>
        </p:nvPicPr>
        <p:blipFill rotWithShape="1">
          <a:blip r:embed="rId6">
            <a:alphaModFix/>
          </a:blip>
          <a:srcRect/>
          <a:stretch/>
        </p:blipFill>
        <p:spPr>
          <a:xfrm rot="166916">
            <a:off x="310887" y="1814264"/>
            <a:ext cx="472952" cy="641451"/>
          </a:xfrm>
          <a:prstGeom prst="rect">
            <a:avLst/>
          </a:prstGeom>
          <a:noFill/>
          <a:ln>
            <a:noFill/>
          </a:ln>
        </p:spPr>
      </p:pic>
      <p:pic>
        <p:nvPicPr>
          <p:cNvPr id="4351" name="Google Shape;4351;p227" descr="Resultado de imagen para tiger"/>
          <p:cNvPicPr preferRelativeResize="0"/>
          <p:nvPr/>
        </p:nvPicPr>
        <p:blipFill rotWithShape="1">
          <a:blip r:embed="rId7">
            <a:alphaModFix/>
          </a:blip>
          <a:srcRect/>
          <a:stretch/>
        </p:blipFill>
        <p:spPr>
          <a:xfrm rot="-312023" flipH="1">
            <a:off x="406901" y="3291920"/>
            <a:ext cx="607674" cy="596625"/>
          </a:xfrm>
          <a:prstGeom prst="rect">
            <a:avLst/>
          </a:prstGeom>
          <a:noFill/>
          <a:ln>
            <a:noFill/>
          </a:ln>
        </p:spPr>
      </p:pic>
      <p:sp>
        <p:nvSpPr>
          <p:cNvPr id="4352" name="Google Shape;4352;p227"/>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353" name="Google Shape;4353;p227" descr="clipped result image"/>
          <p:cNvPicPr preferRelativeResize="0"/>
          <p:nvPr/>
        </p:nvPicPr>
        <p:blipFill>
          <a:blip r:embed="rId5">
            <a:alphaModFix/>
          </a:blip>
          <a:stretch>
            <a:fillRect/>
          </a:stretch>
        </p:blipFill>
        <p:spPr>
          <a:xfrm>
            <a:off x="1168191" y="2060019"/>
            <a:ext cx="287199" cy="354183"/>
          </a:xfrm>
          <a:prstGeom prst="rect">
            <a:avLst/>
          </a:prstGeom>
          <a:noFill/>
          <a:ln>
            <a:noFill/>
          </a:ln>
        </p:spPr>
      </p:pic>
      <p:pic>
        <p:nvPicPr>
          <p:cNvPr id="4354" name="Google Shape;4354;p227" descr="clipped result image"/>
          <p:cNvPicPr preferRelativeResize="0"/>
          <p:nvPr/>
        </p:nvPicPr>
        <p:blipFill>
          <a:blip r:embed="rId5">
            <a:alphaModFix/>
          </a:blip>
          <a:stretch>
            <a:fillRect/>
          </a:stretch>
        </p:blipFill>
        <p:spPr>
          <a:xfrm>
            <a:off x="7435791" y="1004819"/>
            <a:ext cx="287199" cy="354183"/>
          </a:xfrm>
          <a:prstGeom prst="rect">
            <a:avLst/>
          </a:prstGeom>
          <a:noFill/>
          <a:ln>
            <a:noFill/>
          </a:ln>
        </p:spPr>
      </p:pic>
      <p:pic>
        <p:nvPicPr>
          <p:cNvPr id="4355" name="Google Shape;4355;p227" descr="clipped result image"/>
          <p:cNvPicPr preferRelativeResize="0"/>
          <p:nvPr/>
        </p:nvPicPr>
        <p:blipFill>
          <a:blip r:embed="rId5">
            <a:alphaModFix/>
          </a:blip>
          <a:stretch>
            <a:fillRect/>
          </a:stretch>
        </p:blipFill>
        <p:spPr>
          <a:xfrm>
            <a:off x="7435791" y="1536031"/>
            <a:ext cx="287199" cy="354183"/>
          </a:xfrm>
          <a:prstGeom prst="rect">
            <a:avLst/>
          </a:prstGeom>
          <a:noFill/>
          <a:ln>
            <a:noFill/>
          </a:ln>
        </p:spPr>
      </p:pic>
      <p:sp>
        <p:nvSpPr>
          <p:cNvPr id="4356" name="Google Shape;4356;p227"/>
          <p:cNvSpPr txBox="1"/>
          <p:nvPr/>
        </p:nvSpPr>
        <p:spPr>
          <a:xfrm>
            <a:off x="7780701" y="150536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357" name="Google Shape;4357;p227" descr="clipped result image"/>
          <p:cNvPicPr preferRelativeResize="0"/>
          <p:nvPr/>
        </p:nvPicPr>
        <p:blipFill rotWithShape="1">
          <a:blip r:embed="rId6">
            <a:alphaModFix/>
          </a:blip>
          <a:srcRect/>
          <a:stretch/>
        </p:blipFill>
        <p:spPr>
          <a:xfrm rot="166916">
            <a:off x="8090087" y="1314314"/>
            <a:ext cx="472952" cy="641451"/>
          </a:xfrm>
          <a:prstGeom prst="rect">
            <a:avLst/>
          </a:prstGeom>
          <a:noFill/>
          <a:ln>
            <a:noFill/>
          </a:ln>
        </p:spPr>
      </p:pic>
      <p:pic>
        <p:nvPicPr>
          <p:cNvPr id="4358" name="Google Shape;4358;p227" descr="clipped result image"/>
          <p:cNvPicPr preferRelativeResize="0"/>
          <p:nvPr/>
        </p:nvPicPr>
        <p:blipFill>
          <a:blip r:embed="rId5">
            <a:alphaModFix/>
          </a:blip>
          <a:stretch>
            <a:fillRect/>
          </a:stretch>
        </p:blipFill>
        <p:spPr>
          <a:xfrm>
            <a:off x="7435791" y="2100881"/>
            <a:ext cx="287199" cy="354183"/>
          </a:xfrm>
          <a:prstGeom prst="rect">
            <a:avLst/>
          </a:prstGeom>
          <a:noFill/>
          <a:ln>
            <a:noFill/>
          </a:ln>
        </p:spPr>
      </p:pic>
      <p:sp>
        <p:nvSpPr>
          <p:cNvPr id="4359" name="Google Shape;4359;p227"/>
          <p:cNvSpPr txBox="1"/>
          <p:nvPr/>
        </p:nvSpPr>
        <p:spPr>
          <a:xfrm>
            <a:off x="7765339" y="2068793"/>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360" name="Google Shape;4360;p227"/>
          <p:cNvPicPr preferRelativeResize="0"/>
          <p:nvPr/>
        </p:nvPicPr>
        <p:blipFill rotWithShape="1">
          <a:blip r:embed="rId4">
            <a:alphaModFix/>
          </a:blip>
          <a:srcRect/>
          <a:stretch/>
        </p:blipFill>
        <p:spPr>
          <a:xfrm>
            <a:off x="8074800" y="2169918"/>
            <a:ext cx="705950" cy="160950"/>
          </a:xfrm>
          <a:prstGeom prst="rect">
            <a:avLst/>
          </a:prstGeom>
          <a:noFill/>
          <a:ln>
            <a:noFill/>
          </a:ln>
        </p:spPr>
      </p:pic>
      <p:pic>
        <p:nvPicPr>
          <p:cNvPr id="4361" name="Google Shape;4361;p227"/>
          <p:cNvPicPr preferRelativeResize="0"/>
          <p:nvPr/>
        </p:nvPicPr>
        <p:blipFill rotWithShape="1">
          <a:blip r:embed="rId4">
            <a:alphaModFix/>
          </a:blip>
          <a:srcRect/>
          <a:stretch/>
        </p:blipFill>
        <p:spPr>
          <a:xfrm>
            <a:off x="266375" y="2928600"/>
            <a:ext cx="888725" cy="202625"/>
          </a:xfrm>
          <a:prstGeom prst="rect">
            <a:avLst/>
          </a:prstGeom>
          <a:noFill/>
          <a:ln>
            <a:noFill/>
          </a:ln>
        </p:spPr>
      </p:pic>
      <p:sp>
        <p:nvSpPr>
          <p:cNvPr id="4362" name="Google Shape;4362;p227"/>
          <p:cNvSpPr txBox="1"/>
          <p:nvPr/>
        </p:nvSpPr>
        <p:spPr>
          <a:xfrm>
            <a:off x="1176277" y="2829462"/>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363" name="Google Shape;4363;p227" descr="clipped result image"/>
          <p:cNvPicPr preferRelativeResize="0"/>
          <p:nvPr/>
        </p:nvPicPr>
        <p:blipFill rotWithShape="1">
          <a:blip r:embed="rId6">
            <a:alphaModFix/>
          </a:blip>
          <a:srcRect/>
          <a:stretch/>
        </p:blipFill>
        <p:spPr>
          <a:xfrm rot="166916">
            <a:off x="1421399" y="2654894"/>
            <a:ext cx="472952" cy="641451"/>
          </a:xfrm>
          <a:prstGeom prst="rect">
            <a:avLst/>
          </a:prstGeom>
          <a:noFill/>
          <a:ln>
            <a:noFill/>
          </a:ln>
        </p:spPr>
      </p:pic>
      <p:sp>
        <p:nvSpPr>
          <p:cNvPr id="4364" name="Google Shape;4364;p227"/>
          <p:cNvSpPr txBox="1"/>
          <p:nvPr/>
        </p:nvSpPr>
        <p:spPr>
          <a:xfrm>
            <a:off x="1879090" y="2830581"/>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365" name="Google Shape;4365;p227" descr="clipped result image"/>
          <p:cNvPicPr preferRelativeResize="0"/>
          <p:nvPr/>
        </p:nvPicPr>
        <p:blipFill>
          <a:blip r:embed="rId5">
            <a:alphaModFix/>
          </a:blip>
          <a:stretch>
            <a:fillRect/>
          </a:stretch>
        </p:blipFill>
        <p:spPr>
          <a:xfrm>
            <a:off x="2138722" y="2880081"/>
            <a:ext cx="287199" cy="354183"/>
          </a:xfrm>
          <a:prstGeom prst="rect">
            <a:avLst/>
          </a:prstGeom>
          <a:noFill/>
          <a:ln>
            <a:noFill/>
          </a:ln>
        </p:spPr>
      </p:pic>
      <p:pic>
        <p:nvPicPr>
          <p:cNvPr id="4366" name="Google Shape;4366;p227" descr="clipped result image"/>
          <p:cNvPicPr preferRelativeResize="0"/>
          <p:nvPr/>
        </p:nvPicPr>
        <p:blipFill>
          <a:blip r:embed="rId8">
            <a:alphaModFix/>
          </a:blip>
          <a:stretch>
            <a:fillRect/>
          </a:stretch>
        </p:blipFill>
        <p:spPr>
          <a:xfrm>
            <a:off x="388413" y="3942098"/>
            <a:ext cx="410699" cy="506512"/>
          </a:xfrm>
          <a:prstGeom prst="rect">
            <a:avLst/>
          </a:prstGeom>
          <a:noFill/>
          <a:ln>
            <a:noFill/>
          </a:ln>
        </p:spPr>
      </p:pic>
      <p:sp>
        <p:nvSpPr>
          <p:cNvPr id="4367" name="Google Shape;4367;p227"/>
          <p:cNvSpPr txBox="1"/>
          <p:nvPr/>
        </p:nvSpPr>
        <p:spPr>
          <a:xfrm>
            <a:off x="756312" y="4049225"/>
            <a:ext cx="1484400" cy="31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000"/>
              <a:t>clozapine</a:t>
            </a:r>
            <a:endParaRPr sz="1000">
              <a:solidFill>
                <a:srgbClr val="000000"/>
              </a:solidFill>
            </a:endParaRPr>
          </a:p>
          <a:p>
            <a:pPr marL="0" marR="0" lvl="0" indent="0" algn="l" rtl="0">
              <a:lnSpc>
                <a:spcPct val="100000"/>
              </a:lnSpc>
              <a:spcBef>
                <a:spcPts val="0"/>
              </a:spcBef>
              <a:spcAft>
                <a:spcPts val="0"/>
              </a:spcAft>
              <a:buNone/>
            </a:pPr>
            <a:endParaRPr sz="1200"/>
          </a:p>
          <a:p>
            <a:pPr marL="0" lvl="0" indent="0" algn="l" rtl="0">
              <a:spcBef>
                <a:spcPts val="0"/>
              </a:spcBef>
              <a:spcAft>
                <a:spcPts val="0"/>
              </a:spcAft>
              <a:buNone/>
            </a:pPr>
            <a:r>
              <a:rPr lang="en" sz="1200">
                <a:solidFill>
                  <a:srgbClr val="000000"/>
                </a:solidFill>
              </a:rPr>
              <a:t> </a:t>
            </a:r>
            <a:endParaRPr sz="1200"/>
          </a:p>
        </p:txBody>
      </p:sp>
      <p:grpSp>
        <p:nvGrpSpPr>
          <p:cNvPr id="4368" name="Google Shape;4368;p227"/>
          <p:cNvGrpSpPr/>
          <p:nvPr/>
        </p:nvGrpSpPr>
        <p:grpSpPr>
          <a:xfrm>
            <a:off x="7846374" y="2757342"/>
            <a:ext cx="964873" cy="954145"/>
            <a:chOff x="357675" y="2616836"/>
            <a:chExt cx="2016875" cy="1994450"/>
          </a:xfrm>
        </p:grpSpPr>
        <p:pic>
          <p:nvPicPr>
            <p:cNvPr id="4369" name="Google Shape;4369;p227"/>
            <p:cNvPicPr preferRelativeResize="0"/>
            <p:nvPr/>
          </p:nvPicPr>
          <p:blipFill>
            <a:blip r:embed="rId9">
              <a:alphaModFix/>
            </a:blip>
            <a:stretch>
              <a:fillRect/>
            </a:stretch>
          </p:blipFill>
          <p:spPr>
            <a:xfrm>
              <a:off x="357675" y="2616836"/>
              <a:ext cx="1658400" cy="1994450"/>
            </a:xfrm>
            <a:prstGeom prst="rect">
              <a:avLst/>
            </a:prstGeom>
            <a:noFill/>
            <a:ln>
              <a:noFill/>
            </a:ln>
          </p:spPr>
        </p:pic>
        <p:sp>
          <p:nvSpPr>
            <p:cNvPr id="4370" name="Google Shape;4370;p227"/>
            <p:cNvSpPr/>
            <p:nvPr/>
          </p:nvSpPr>
          <p:spPr>
            <a:xfrm>
              <a:off x="1263950" y="3561950"/>
              <a:ext cx="1110600" cy="1005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27"/>
            <p:cNvSpPr/>
            <p:nvPr/>
          </p:nvSpPr>
          <p:spPr>
            <a:xfrm>
              <a:off x="1141150" y="3950025"/>
              <a:ext cx="669900" cy="60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72" name="Google Shape;4372;p227"/>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grpSp>
        <p:nvGrpSpPr>
          <p:cNvPr id="4373" name="Google Shape;4373;p227"/>
          <p:cNvGrpSpPr/>
          <p:nvPr/>
        </p:nvGrpSpPr>
        <p:grpSpPr>
          <a:xfrm>
            <a:off x="311310" y="98535"/>
            <a:ext cx="990175" cy="799791"/>
            <a:chOff x="311310" y="98535"/>
            <a:chExt cx="990175" cy="799791"/>
          </a:xfrm>
        </p:grpSpPr>
        <p:pic>
          <p:nvPicPr>
            <p:cNvPr id="4374" name="Google Shape;4374;p227"/>
            <p:cNvPicPr preferRelativeResize="0"/>
            <p:nvPr/>
          </p:nvPicPr>
          <p:blipFill>
            <a:blip r:embed="rId10">
              <a:alphaModFix/>
            </a:blip>
            <a:stretch>
              <a:fillRect/>
            </a:stretch>
          </p:blipFill>
          <p:spPr>
            <a:xfrm>
              <a:off x="332988" y="299175"/>
              <a:ext cx="946825" cy="599150"/>
            </a:xfrm>
            <a:prstGeom prst="rect">
              <a:avLst/>
            </a:prstGeom>
            <a:noFill/>
            <a:ln>
              <a:noFill/>
            </a:ln>
          </p:spPr>
        </p:pic>
        <p:pic>
          <p:nvPicPr>
            <p:cNvPr id="4375" name="Google Shape;4375;p227"/>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sp>
        <p:nvSpPr>
          <p:cNvPr id="4376" name="Google Shape;4376;p227"/>
          <p:cNvSpPr txBox="1"/>
          <p:nvPr/>
        </p:nvSpPr>
        <p:spPr>
          <a:xfrm>
            <a:off x="1804494" y="720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8000"/>
                </a:solidFill>
                <a:latin typeface="Roboto"/>
                <a:ea typeface="Roboto"/>
                <a:cs typeface="Roboto"/>
                <a:sym typeface="Roboto"/>
              </a:rPr>
              <a:t>Assure sleep with a benzo</a:t>
            </a:r>
            <a:endParaRPr sz="1100">
              <a:solidFill>
                <a:srgbClr val="008000"/>
              </a:solidFill>
              <a:latin typeface="Roboto"/>
              <a:ea typeface="Roboto"/>
              <a:cs typeface="Roboto"/>
              <a:sym typeface="Roboto"/>
            </a:endParaRPr>
          </a:p>
        </p:txBody>
      </p:sp>
      <p:grpSp>
        <p:nvGrpSpPr>
          <p:cNvPr id="4377" name="Google Shape;4377;p227"/>
          <p:cNvGrpSpPr/>
          <p:nvPr/>
        </p:nvGrpSpPr>
        <p:grpSpPr>
          <a:xfrm>
            <a:off x="8112108" y="191216"/>
            <a:ext cx="668652" cy="663612"/>
            <a:chOff x="8115125" y="212928"/>
            <a:chExt cx="842450" cy="836099"/>
          </a:xfrm>
        </p:grpSpPr>
        <p:pic>
          <p:nvPicPr>
            <p:cNvPr id="4378" name="Google Shape;4378;p227"/>
            <p:cNvPicPr preferRelativeResize="0"/>
            <p:nvPr/>
          </p:nvPicPr>
          <p:blipFill>
            <a:blip r:embed="rId11">
              <a:alphaModFix/>
            </a:blip>
            <a:stretch>
              <a:fillRect/>
            </a:stretch>
          </p:blipFill>
          <p:spPr>
            <a:xfrm>
              <a:off x="8115125" y="212928"/>
              <a:ext cx="842450" cy="836099"/>
            </a:xfrm>
            <a:prstGeom prst="rect">
              <a:avLst/>
            </a:prstGeom>
            <a:noFill/>
            <a:ln>
              <a:noFill/>
            </a:ln>
          </p:spPr>
        </p:pic>
        <p:pic>
          <p:nvPicPr>
            <p:cNvPr id="4379" name="Google Shape;4379;p227" descr="clipped result image"/>
            <p:cNvPicPr preferRelativeResize="0"/>
            <p:nvPr/>
          </p:nvPicPr>
          <p:blipFill>
            <a:blip r:embed="rId5">
              <a:alphaModFix/>
            </a:blip>
            <a:stretch>
              <a:fillRect/>
            </a:stretch>
          </p:blipFill>
          <p:spPr>
            <a:xfrm>
              <a:off x="8522966" y="544557"/>
              <a:ext cx="328444" cy="405008"/>
            </a:xfrm>
            <a:prstGeom prst="rect">
              <a:avLst/>
            </a:prstGeom>
            <a:noFill/>
            <a:ln>
              <a:noFill/>
            </a:ln>
          </p:spPr>
        </p:pic>
      </p:grpSp>
      <p:sp>
        <p:nvSpPr>
          <p:cNvPr id="4380" name="Google Shape;4380;p227"/>
          <p:cNvSpPr txBox="1"/>
          <p:nvPr/>
        </p:nvSpPr>
        <p:spPr>
          <a:xfrm>
            <a:off x="6428159"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40%</a:t>
            </a:r>
            <a:endParaRPr sz="1200" b="1">
              <a:solidFill>
                <a:srgbClr val="D41F1F"/>
              </a:solidFill>
            </a:endParaRPr>
          </a:p>
        </p:txBody>
      </p:sp>
      <p:grpSp>
        <p:nvGrpSpPr>
          <p:cNvPr id="4381" name="Google Shape;4381;p227"/>
          <p:cNvGrpSpPr/>
          <p:nvPr/>
        </p:nvGrpSpPr>
        <p:grpSpPr>
          <a:xfrm>
            <a:off x="311310" y="98535"/>
            <a:ext cx="990175" cy="799791"/>
            <a:chOff x="311310" y="98535"/>
            <a:chExt cx="990175" cy="799791"/>
          </a:xfrm>
        </p:grpSpPr>
        <p:pic>
          <p:nvPicPr>
            <p:cNvPr id="4382" name="Google Shape;4382;p227"/>
            <p:cNvPicPr preferRelativeResize="0"/>
            <p:nvPr/>
          </p:nvPicPr>
          <p:blipFill>
            <a:blip r:embed="rId10">
              <a:alphaModFix/>
            </a:blip>
            <a:stretch>
              <a:fillRect/>
            </a:stretch>
          </p:blipFill>
          <p:spPr>
            <a:xfrm>
              <a:off x="332988" y="299175"/>
              <a:ext cx="946825" cy="599150"/>
            </a:xfrm>
            <a:prstGeom prst="rect">
              <a:avLst/>
            </a:prstGeom>
            <a:noFill/>
            <a:ln>
              <a:noFill/>
            </a:ln>
          </p:spPr>
        </p:pic>
        <p:pic>
          <p:nvPicPr>
            <p:cNvPr id="4383" name="Google Shape;4383;p227"/>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grpSp>
        <p:nvGrpSpPr>
          <p:cNvPr id="4384" name="Google Shape;4384;p227"/>
          <p:cNvGrpSpPr/>
          <p:nvPr/>
        </p:nvGrpSpPr>
        <p:grpSpPr>
          <a:xfrm>
            <a:off x="3709494" y="72006"/>
            <a:ext cx="1828200" cy="489600"/>
            <a:chOff x="7292044" y="561606"/>
            <a:chExt cx="1828200" cy="489600"/>
          </a:xfrm>
        </p:grpSpPr>
        <p:sp>
          <p:nvSpPr>
            <p:cNvPr id="4385" name="Google Shape;4385;p227"/>
            <p:cNvSpPr/>
            <p:nvPr/>
          </p:nvSpPr>
          <p:spPr>
            <a:xfrm>
              <a:off x="7318050" y="640625"/>
              <a:ext cx="1752600" cy="225900"/>
            </a:xfrm>
            <a:prstGeom prst="roundRect">
              <a:avLst>
                <a:gd name="adj" fmla="val 16667"/>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27"/>
            <p:cNvSpPr txBox="1"/>
            <p:nvPr/>
          </p:nvSpPr>
          <p:spPr>
            <a:xfrm>
              <a:off x="7292044" y="5616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0000"/>
                  </a:solidFill>
                  <a:latin typeface="Roboto"/>
                  <a:ea typeface="Roboto"/>
                  <a:cs typeface="Roboto"/>
                  <a:sym typeface="Roboto"/>
                </a:rPr>
                <a:t>Taper off antidepressants</a:t>
              </a:r>
              <a:endParaRPr sz="1100">
                <a:solidFill>
                  <a:srgbClr val="FF0000"/>
                </a:solidFill>
                <a:latin typeface="Roboto"/>
                <a:ea typeface="Roboto"/>
                <a:cs typeface="Roboto"/>
                <a:sym typeface="Roboto"/>
              </a:endParaRPr>
            </a:p>
          </p:txBody>
        </p:sp>
      </p:grpSp>
      <p:sp>
        <p:nvSpPr>
          <p:cNvPr id="4387" name="Google Shape;4387;p227"/>
          <p:cNvSpPr/>
          <p:nvPr/>
        </p:nvSpPr>
        <p:spPr>
          <a:xfrm>
            <a:off x="1830500" y="151025"/>
            <a:ext cx="1752600" cy="225900"/>
          </a:xfrm>
          <a:prstGeom prst="roundRect">
            <a:avLst>
              <a:gd name="adj" fmla="val 16667"/>
            </a:avLst>
          </a:prstGeom>
          <a:noFill/>
          <a:ln w="19050" cap="flat" cmpd="sng">
            <a:solidFill>
              <a:srgbClr val="008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8000"/>
              </a:solidFill>
            </a:endParaRPr>
          </a:p>
        </p:txBody>
      </p:sp>
      <p:pic>
        <p:nvPicPr>
          <p:cNvPr id="4388" name="Google Shape;4388;p227"/>
          <p:cNvPicPr preferRelativeResize="0"/>
          <p:nvPr/>
        </p:nvPicPr>
        <p:blipFill>
          <a:blip r:embed="rId12">
            <a:alphaModFix/>
          </a:blip>
          <a:stretch>
            <a:fillRect/>
          </a:stretch>
        </p:blipFill>
        <p:spPr>
          <a:xfrm>
            <a:off x="5881363" y="79159"/>
            <a:ext cx="954770" cy="388175"/>
          </a:xfrm>
          <a:prstGeom prst="rect">
            <a:avLst/>
          </a:prstGeom>
          <a:noFill/>
          <a:ln>
            <a:noFill/>
          </a:ln>
        </p:spPr>
      </p:pic>
      <p:sp>
        <p:nvSpPr>
          <p:cNvPr id="4389" name="Google Shape;4389;p227"/>
          <p:cNvSpPr txBox="1"/>
          <p:nvPr/>
        </p:nvSpPr>
        <p:spPr>
          <a:xfrm>
            <a:off x="5570832" y="5621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sp>
        <p:nvSpPr>
          <p:cNvPr id="4390" name="Google Shape;4390;p227"/>
          <p:cNvSpPr txBox="1"/>
          <p:nvPr/>
        </p:nvSpPr>
        <p:spPr>
          <a:xfrm>
            <a:off x="6156107" y="-23174"/>
            <a:ext cx="1211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6pm - 8am</a:t>
            </a:r>
            <a:endParaRPr sz="700"/>
          </a:p>
        </p:txBody>
      </p:sp>
      <p:grpSp>
        <p:nvGrpSpPr>
          <p:cNvPr id="4391" name="Google Shape;4391;p227"/>
          <p:cNvGrpSpPr/>
          <p:nvPr/>
        </p:nvGrpSpPr>
        <p:grpSpPr>
          <a:xfrm>
            <a:off x="6904325" y="502263"/>
            <a:ext cx="1134900" cy="489600"/>
            <a:chOff x="6904325" y="502263"/>
            <a:chExt cx="1134900" cy="489600"/>
          </a:xfrm>
        </p:grpSpPr>
        <p:sp>
          <p:nvSpPr>
            <p:cNvPr id="4392" name="Google Shape;4392;p227"/>
            <p:cNvSpPr txBox="1"/>
            <p:nvPr/>
          </p:nvSpPr>
          <p:spPr>
            <a:xfrm>
              <a:off x="6904325" y="502263"/>
              <a:ext cx="11349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FF"/>
                  </a:solidFill>
                  <a:latin typeface="Roboto"/>
                  <a:ea typeface="Roboto"/>
                  <a:cs typeface="Roboto"/>
                  <a:sym typeface="Roboto"/>
                </a:rPr>
                <a:t>Antipsychotics </a:t>
              </a:r>
              <a:endParaRPr sz="1100">
                <a:solidFill>
                  <a:srgbClr val="0000FF"/>
                </a:solidFill>
                <a:latin typeface="Roboto"/>
                <a:ea typeface="Roboto"/>
                <a:cs typeface="Roboto"/>
                <a:sym typeface="Roboto"/>
              </a:endParaRPr>
            </a:p>
          </p:txBody>
        </p:sp>
        <p:sp>
          <p:nvSpPr>
            <p:cNvPr id="4393" name="Google Shape;4393;p227"/>
            <p:cNvSpPr/>
            <p:nvPr/>
          </p:nvSpPr>
          <p:spPr>
            <a:xfrm>
              <a:off x="6942275" y="564425"/>
              <a:ext cx="1059600" cy="225900"/>
            </a:xfrm>
            <a:prstGeom prst="roundRect">
              <a:avLst>
                <a:gd name="adj" fmla="val 16667"/>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Shape 4397"/>
        <p:cNvGrpSpPr/>
        <p:nvPr/>
      </p:nvGrpSpPr>
      <p:grpSpPr>
        <a:xfrm>
          <a:off x="0" y="0"/>
          <a:ext cx="0" cy="0"/>
          <a:chOff x="0" y="0"/>
          <a:chExt cx="0" cy="0"/>
        </a:xfrm>
      </p:grpSpPr>
      <p:pic>
        <p:nvPicPr>
          <p:cNvPr id="4398" name="Google Shape;4398;p228"/>
          <p:cNvPicPr preferRelativeResize="0"/>
          <p:nvPr/>
        </p:nvPicPr>
        <p:blipFill rotWithShape="1">
          <a:blip r:embed="rId3">
            <a:alphaModFix/>
          </a:blip>
          <a:srcRect l="5564" t="9559" r="43289" b="61819"/>
          <a:stretch/>
        </p:blipFill>
        <p:spPr>
          <a:xfrm>
            <a:off x="1832933" y="944413"/>
            <a:ext cx="5428068" cy="1950288"/>
          </a:xfrm>
          <a:prstGeom prst="rect">
            <a:avLst/>
          </a:prstGeom>
          <a:noFill/>
          <a:ln>
            <a:noFill/>
          </a:ln>
        </p:spPr>
      </p:pic>
      <p:pic>
        <p:nvPicPr>
          <p:cNvPr id="4399" name="Google Shape;4399;p228"/>
          <p:cNvPicPr preferRelativeResize="0"/>
          <p:nvPr/>
        </p:nvPicPr>
        <p:blipFill rotWithShape="1">
          <a:blip r:embed="rId3">
            <a:alphaModFix/>
          </a:blip>
          <a:srcRect l="32352" t="831" r="26424" b="91273"/>
          <a:stretch/>
        </p:blipFill>
        <p:spPr>
          <a:xfrm>
            <a:off x="2529412" y="321476"/>
            <a:ext cx="4374915" cy="537984"/>
          </a:xfrm>
          <a:prstGeom prst="rect">
            <a:avLst/>
          </a:prstGeom>
          <a:noFill/>
          <a:ln>
            <a:noFill/>
          </a:ln>
        </p:spPr>
      </p:pic>
      <p:pic>
        <p:nvPicPr>
          <p:cNvPr id="4400" name="Google Shape;4400;p228"/>
          <p:cNvPicPr preferRelativeResize="0"/>
          <p:nvPr/>
        </p:nvPicPr>
        <p:blipFill rotWithShape="1">
          <a:blip r:embed="rId3">
            <a:alphaModFix/>
          </a:blip>
          <a:srcRect l="29383" t="37789" r="33322" b="35688"/>
          <a:stretch/>
        </p:blipFill>
        <p:spPr>
          <a:xfrm>
            <a:off x="1620575" y="2731887"/>
            <a:ext cx="3759680" cy="1716714"/>
          </a:xfrm>
          <a:prstGeom prst="rect">
            <a:avLst/>
          </a:prstGeom>
          <a:noFill/>
          <a:ln>
            <a:noFill/>
          </a:ln>
        </p:spPr>
      </p:pic>
      <p:pic>
        <p:nvPicPr>
          <p:cNvPr id="4401" name="Google Shape;4401;p228"/>
          <p:cNvPicPr preferRelativeResize="0"/>
          <p:nvPr/>
        </p:nvPicPr>
        <p:blipFill rotWithShape="1">
          <a:blip r:embed="rId3">
            <a:alphaModFix/>
          </a:blip>
          <a:srcRect l="40055" t="68030" r="37159" b="3381"/>
          <a:stretch/>
        </p:blipFill>
        <p:spPr>
          <a:xfrm>
            <a:off x="5603508" y="2757362"/>
            <a:ext cx="2067868" cy="1665750"/>
          </a:xfrm>
          <a:prstGeom prst="rect">
            <a:avLst/>
          </a:prstGeom>
          <a:noFill/>
          <a:ln>
            <a:noFill/>
          </a:ln>
        </p:spPr>
      </p:pic>
      <p:sp>
        <p:nvSpPr>
          <p:cNvPr id="4402" name="Google Shape;4402;p228"/>
          <p:cNvSpPr txBox="1"/>
          <p:nvPr/>
        </p:nvSpPr>
        <p:spPr>
          <a:xfrm>
            <a:off x="1516825" y="4835700"/>
            <a:ext cx="474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Medication Fact Book for Psychiatric Practice, Daniel Carlat, 6th Edition</a:t>
            </a:r>
            <a:endParaRPr sz="800"/>
          </a:p>
        </p:txBody>
      </p:sp>
      <p:sp>
        <p:nvSpPr>
          <p:cNvPr id="4403" name="Google Shape;4403;p228"/>
          <p:cNvSpPr/>
          <p:nvPr/>
        </p:nvSpPr>
        <p:spPr>
          <a:xfrm>
            <a:off x="124200" y="854825"/>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228"/>
          <p:cNvSpPr/>
          <p:nvPr/>
        </p:nvSpPr>
        <p:spPr>
          <a:xfrm>
            <a:off x="5085050" y="854825"/>
            <a:ext cx="38796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228"/>
          <p:cNvSpPr/>
          <p:nvPr/>
        </p:nvSpPr>
        <p:spPr>
          <a:xfrm>
            <a:off x="124200" y="2665725"/>
            <a:ext cx="5304300" cy="19503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228"/>
          <p:cNvSpPr/>
          <p:nvPr/>
        </p:nvSpPr>
        <p:spPr>
          <a:xfrm>
            <a:off x="5529700" y="2665725"/>
            <a:ext cx="3435000" cy="19503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07" name="Google Shape;4407;p228"/>
          <p:cNvPicPr preferRelativeResize="0"/>
          <p:nvPr/>
        </p:nvPicPr>
        <p:blipFill rotWithShape="1">
          <a:blip r:embed="rId4">
            <a:alphaModFix/>
          </a:blip>
          <a:srcRect/>
          <a:stretch/>
        </p:blipFill>
        <p:spPr>
          <a:xfrm>
            <a:off x="295600" y="995568"/>
            <a:ext cx="888725" cy="202625"/>
          </a:xfrm>
          <a:prstGeom prst="rect">
            <a:avLst/>
          </a:prstGeom>
          <a:noFill/>
          <a:ln>
            <a:noFill/>
          </a:ln>
        </p:spPr>
      </p:pic>
      <p:sp>
        <p:nvSpPr>
          <p:cNvPr id="4408" name="Google Shape;4408;p228"/>
          <p:cNvSpPr txBox="1"/>
          <p:nvPr/>
        </p:nvSpPr>
        <p:spPr>
          <a:xfrm>
            <a:off x="1155101" y="1378694"/>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409" name="Google Shape;4409;p228"/>
          <p:cNvPicPr preferRelativeResize="0"/>
          <p:nvPr/>
        </p:nvPicPr>
        <p:blipFill rotWithShape="1">
          <a:blip r:embed="rId4">
            <a:alphaModFix/>
          </a:blip>
          <a:srcRect/>
          <a:stretch/>
        </p:blipFill>
        <p:spPr>
          <a:xfrm>
            <a:off x="295600" y="1477825"/>
            <a:ext cx="888725" cy="202625"/>
          </a:xfrm>
          <a:prstGeom prst="rect">
            <a:avLst/>
          </a:prstGeom>
          <a:noFill/>
          <a:ln>
            <a:noFill/>
          </a:ln>
        </p:spPr>
      </p:pic>
      <p:pic>
        <p:nvPicPr>
          <p:cNvPr id="4410" name="Google Shape;4410;p228" descr="clipped result image"/>
          <p:cNvPicPr preferRelativeResize="0"/>
          <p:nvPr/>
        </p:nvPicPr>
        <p:blipFill>
          <a:blip r:embed="rId5">
            <a:alphaModFix/>
          </a:blip>
          <a:stretch>
            <a:fillRect/>
          </a:stretch>
        </p:blipFill>
        <p:spPr>
          <a:xfrm>
            <a:off x="1431104" y="1402044"/>
            <a:ext cx="287199" cy="354183"/>
          </a:xfrm>
          <a:prstGeom prst="rect">
            <a:avLst/>
          </a:prstGeom>
          <a:noFill/>
          <a:ln>
            <a:noFill/>
          </a:ln>
        </p:spPr>
      </p:pic>
      <p:pic>
        <p:nvPicPr>
          <p:cNvPr id="4411" name="Google Shape;4411;p228" descr="clipped result image"/>
          <p:cNvPicPr preferRelativeResize="0"/>
          <p:nvPr/>
        </p:nvPicPr>
        <p:blipFill rotWithShape="1">
          <a:blip r:embed="rId6">
            <a:alphaModFix/>
          </a:blip>
          <a:srcRect/>
          <a:stretch/>
        </p:blipFill>
        <p:spPr>
          <a:xfrm rot="166916">
            <a:off x="310887" y="1814264"/>
            <a:ext cx="472952" cy="641451"/>
          </a:xfrm>
          <a:prstGeom prst="rect">
            <a:avLst/>
          </a:prstGeom>
          <a:noFill/>
          <a:ln>
            <a:noFill/>
          </a:ln>
        </p:spPr>
      </p:pic>
      <p:pic>
        <p:nvPicPr>
          <p:cNvPr id="4412" name="Google Shape;4412;p228" descr="Resultado de imagen para tiger"/>
          <p:cNvPicPr preferRelativeResize="0"/>
          <p:nvPr/>
        </p:nvPicPr>
        <p:blipFill rotWithShape="1">
          <a:blip r:embed="rId7">
            <a:alphaModFix/>
          </a:blip>
          <a:srcRect/>
          <a:stretch/>
        </p:blipFill>
        <p:spPr>
          <a:xfrm rot="-312023" flipH="1">
            <a:off x="406901" y="3291920"/>
            <a:ext cx="607674" cy="596625"/>
          </a:xfrm>
          <a:prstGeom prst="rect">
            <a:avLst/>
          </a:prstGeom>
          <a:noFill/>
          <a:ln>
            <a:noFill/>
          </a:ln>
        </p:spPr>
      </p:pic>
      <p:sp>
        <p:nvSpPr>
          <p:cNvPr id="4413" name="Google Shape;4413;p228"/>
          <p:cNvSpPr txBox="1"/>
          <p:nvPr/>
        </p:nvSpPr>
        <p:spPr>
          <a:xfrm>
            <a:off x="771000" y="1998700"/>
            <a:ext cx="410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414" name="Google Shape;4414;p228" descr="clipped result image"/>
          <p:cNvPicPr preferRelativeResize="0"/>
          <p:nvPr/>
        </p:nvPicPr>
        <p:blipFill>
          <a:blip r:embed="rId5">
            <a:alphaModFix/>
          </a:blip>
          <a:stretch>
            <a:fillRect/>
          </a:stretch>
        </p:blipFill>
        <p:spPr>
          <a:xfrm>
            <a:off x="1168191" y="2060019"/>
            <a:ext cx="287199" cy="354183"/>
          </a:xfrm>
          <a:prstGeom prst="rect">
            <a:avLst/>
          </a:prstGeom>
          <a:noFill/>
          <a:ln>
            <a:noFill/>
          </a:ln>
        </p:spPr>
      </p:pic>
      <p:pic>
        <p:nvPicPr>
          <p:cNvPr id="4415" name="Google Shape;4415;p228" descr="clipped result image"/>
          <p:cNvPicPr preferRelativeResize="0"/>
          <p:nvPr/>
        </p:nvPicPr>
        <p:blipFill>
          <a:blip r:embed="rId5">
            <a:alphaModFix/>
          </a:blip>
          <a:stretch>
            <a:fillRect/>
          </a:stretch>
        </p:blipFill>
        <p:spPr>
          <a:xfrm>
            <a:off x="7435791" y="1004819"/>
            <a:ext cx="287199" cy="354183"/>
          </a:xfrm>
          <a:prstGeom prst="rect">
            <a:avLst/>
          </a:prstGeom>
          <a:noFill/>
          <a:ln>
            <a:noFill/>
          </a:ln>
        </p:spPr>
      </p:pic>
      <p:pic>
        <p:nvPicPr>
          <p:cNvPr id="4416" name="Google Shape;4416;p228" descr="clipped result image"/>
          <p:cNvPicPr preferRelativeResize="0"/>
          <p:nvPr/>
        </p:nvPicPr>
        <p:blipFill>
          <a:blip r:embed="rId5">
            <a:alphaModFix/>
          </a:blip>
          <a:stretch>
            <a:fillRect/>
          </a:stretch>
        </p:blipFill>
        <p:spPr>
          <a:xfrm>
            <a:off x="7435791" y="1536031"/>
            <a:ext cx="287199" cy="354183"/>
          </a:xfrm>
          <a:prstGeom prst="rect">
            <a:avLst/>
          </a:prstGeom>
          <a:noFill/>
          <a:ln>
            <a:noFill/>
          </a:ln>
        </p:spPr>
      </p:pic>
      <p:sp>
        <p:nvSpPr>
          <p:cNvPr id="4417" name="Google Shape;4417;p228"/>
          <p:cNvSpPr txBox="1"/>
          <p:nvPr/>
        </p:nvSpPr>
        <p:spPr>
          <a:xfrm>
            <a:off x="7780701" y="150536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418" name="Google Shape;4418;p228" descr="clipped result image"/>
          <p:cNvPicPr preferRelativeResize="0"/>
          <p:nvPr/>
        </p:nvPicPr>
        <p:blipFill rotWithShape="1">
          <a:blip r:embed="rId6">
            <a:alphaModFix/>
          </a:blip>
          <a:srcRect/>
          <a:stretch/>
        </p:blipFill>
        <p:spPr>
          <a:xfrm rot="166916">
            <a:off x="8090087" y="1314314"/>
            <a:ext cx="472952" cy="641451"/>
          </a:xfrm>
          <a:prstGeom prst="rect">
            <a:avLst/>
          </a:prstGeom>
          <a:noFill/>
          <a:ln>
            <a:noFill/>
          </a:ln>
        </p:spPr>
      </p:pic>
      <p:pic>
        <p:nvPicPr>
          <p:cNvPr id="4419" name="Google Shape;4419;p228" descr="clipped result image"/>
          <p:cNvPicPr preferRelativeResize="0"/>
          <p:nvPr/>
        </p:nvPicPr>
        <p:blipFill>
          <a:blip r:embed="rId5">
            <a:alphaModFix/>
          </a:blip>
          <a:stretch>
            <a:fillRect/>
          </a:stretch>
        </p:blipFill>
        <p:spPr>
          <a:xfrm>
            <a:off x="7435791" y="2100881"/>
            <a:ext cx="287199" cy="354183"/>
          </a:xfrm>
          <a:prstGeom prst="rect">
            <a:avLst/>
          </a:prstGeom>
          <a:noFill/>
          <a:ln>
            <a:noFill/>
          </a:ln>
        </p:spPr>
      </p:pic>
      <p:sp>
        <p:nvSpPr>
          <p:cNvPr id="4420" name="Google Shape;4420;p228"/>
          <p:cNvSpPr txBox="1"/>
          <p:nvPr/>
        </p:nvSpPr>
        <p:spPr>
          <a:xfrm>
            <a:off x="7765339" y="2068793"/>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421" name="Google Shape;4421;p228"/>
          <p:cNvPicPr preferRelativeResize="0"/>
          <p:nvPr/>
        </p:nvPicPr>
        <p:blipFill rotWithShape="1">
          <a:blip r:embed="rId4">
            <a:alphaModFix/>
          </a:blip>
          <a:srcRect/>
          <a:stretch/>
        </p:blipFill>
        <p:spPr>
          <a:xfrm>
            <a:off x="8074800" y="2169918"/>
            <a:ext cx="705950" cy="160950"/>
          </a:xfrm>
          <a:prstGeom prst="rect">
            <a:avLst/>
          </a:prstGeom>
          <a:noFill/>
          <a:ln>
            <a:noFill/>
          </a:ln>
        </p:spPr>
      </p:pic>
      <p:pic>
        <p:nvPicPr>
          <p:cNvPr id="4422" name="Google Shape;4422;p228"/>
          <p:cNvPicPr preferRelativeResize="0"/>
          <p:nvPr/>
        </p:nvPicPr>
        <p:blipFill rotWithShape="1">
          <a:blip r:embed="rId4">
            <a:alphaModFix/>
          </a:blip>
          <a:srcRect/>
          <a:stretch/>
        </p:blipFill>
        <p:spPr>
          <a:xfrm>
            <a:off x="266375" y="2928600"/>
            <a:ext cx="888725" cy="202625"/>
          </a:xfrm>
          <a:prstGeom prst="rect">
            <a:avLst/>
          </a:prstGeom>
          <a:noFill/>
          <a:ln>
            <a:noFill/>
          </a:ln>
        </p:spPr>
      </p:pic>
      <p:sp>
        <p:nvSpPr>
          <p:cNvPr id="4423" name="Google Shape;4423;p228"/>
          <p:cNvSpPr txBox="1"/>
          <p:nvPr/>
        </p:nvSpPr>
        <p:spPr>
          <a:xfrm>
            <a:off x="1176277" y="2829462"/>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424" name="Google Shape;4424;p228" descr="clipped result image"/>
          <p:cNvPicPr preferRelativeResize="0"/>
          <p:nvPr/>
        </p:nvPicPr>
        <p:blipFill rotWithShape="1">
          <a:blip r:embed="rId6">
            <a:alphaModFix/>
          </a:blip>
          <a:srcRect/>
          <a:stretch/>
        </p:blipFill>
        <p:spPr>
          <a:xfrm rot="166916">
            <a:off x="1421399" y="2654894"/>
            <a:ext cx="472952" cy="641451"/>
          </a:xfrm>
          <a:prstGeom prst="rect">
            <a:avLst/>
          </a:prstGeom>
          <a:noFill/>
          <a:ln>
            <a:noFill/>
          </a:ln>
        </p:spPr>
      </p:pic>
      <p:sp>
        <p:nvSpPr>
          <p:cNvPr id="4425" name="Google Shape;4425;p228"/>
          <p:cNvSpPr txBox="1"/>
          <p:nvPr/>
        </p:nvSpPr>
        <p:spPr>
          <a:xfrm>
            <a:off x="1879090" y="2830581"/>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pic>
        <p:nvPicPr>
          <p:cNvPr id="4426" name="Google Shape;4426;p228" descr="clipped result image"/>
          <p:cNvPicPr preferRelativeResize="0"/>
          <p:nvPr/>
        </p:nvPicPr>
        <p:blipFill>
          <a:blip r:embed="rId5">
            <a:alphaModFix/>
          </a:blip>
          <a:stretch>
            <a:fillRect/>
          </a:stretch>
        </p:blipFill>
        <p:spPr>
          <a:xfrm>
            <a:off x="2138722" y="2880081"/>
            <a:ext cx="287199" cy="354183"/>
          </a:xfrm>
          <a:prstGeom prst="rect">
            <a:avLst/>
          </a:prstGeom>
          <a:noFill/>
          <a:ln>
            <a:noFill/>
          </a:ln>
        </p:spPr>
      </p:pic>
      <p:pic>
        <p:nvPicPr>
          <p:cNvPr id="4427" name="Google Shape;4427;p228" descr="clipped result image"/>
          <p:cNvPicPr preferRelativeResize="0"/>
          <p:nvPr/>
        </p:nvPicPr>
        <p:blipFill>
          <a:blip r:embed="rId8">
            <a:alphaModFix/>
          </a:blip>
          <a:stretch>
            <a:fillRect/>
          </a:stretch>
        </p:blipFill>
        <p:spPr>
          <a:xfrm>
            <a:off x="388413" y="3942098"/>
            <a:ext cx="410699" cy="506512"/>
          </a:xfrm>
          <a:prstGeom prst="rect">
            <a:avLst/>
          </a:prstGeom>
          <a:noFill/>
          <a:ln>
            <a:noFill/>
          </a:ln>
        </p:spPr>
      </p:pic>
      <p:sp>
        <p:nvSpPr>
          <p:cNvPr id="4428" name="Google Shape;4428;p228"/>
          <p:cNvSpPr txBox="1"/>
          <p:nvPr/>
        </p:nvSpPr>
        <p:spPr>
          <a:xfrm>
            <a:off x="756312" y="4049225"/>
            <a:ext cx="1484400" cy="31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000"/>
              <a:t>clozapine</a:t>
            </a:r>
            <a:endParaRPr sz="1000">
              <a:solidFill>
                <a:srgbClr val="000000"/>
              </a:solidFill>
            </a:endParaRPr>
          </a:p>
          <a:p>
            <a:pPr marL="0" marR="0" lvl="0" indent="0" algn="l" rtl="0">
              <a:lnSpc>
                <a:spcPct val="100000"/>
              </a:lnSpc>
              <a:spcBef>
                <a:spcPts val="0"/>
              </a:spcBef>
              <a:spcAft>
                <a:spcPts val="0"/>
              </a:spcAft>
              <a:buNone/>
            </a:pPr>
            <a:endParaRPr sz="1200"/>
          </a:p>
          <a:p>
            <a:pPr marL="0" lvl="0" indent="0" algn="l" rtl="0">
              <a:spcBef>
                <a:spcPts val="0"/>
              </a:spcBef>
              <a:spcAft>
                <a:spcPts val="0"/>
              </a:spcAft>
              <a:buNone/>
            </a:pPr>
            <a:r>
              <a:rPr lang="en" sz="1200">
                <a:solidFill>
                  <a:srgbClr val="000000"/>
                </a:solidFill>
              </a:rPr>
              <a:t> </a:t>
            </a:r>
            <a:endParaRPr sz="1200"/>
          </a:p>
        </p:txBody>
      </p:sp>
      <p:grpSp>
        <p:nvGrpSpPr>
          <p:cNvPr id="4429" name="Google Shape;4429;p228"/>
          <p:cNvGrpSpPr/>
          <p:nvPr/>
        </p:nvGrpSpPr>
        <p:grpSpPr>
          <a:xfrm>
            <a:off x="7846374" y="2757342"/>
            <a:ext cx="964873" cy="954145"/>
            <a:chOff x="357675" y="2616836"/>
            <a:chExt cx="2016875" cy="1994450"/>
          </a:xfrm>
        </p:grpSpPr>
        <p:pic>
          <p:nvPicPr>
            <p:cNvPr id="4430" name="Google Shape;4430;p228"/>
            <p:cNvPicPr preferRelativeResize="0"/>
            <p:nvPr/>
          </p:nvPicPr>
          <p:blipFill>
            <a:blip r:embed="rId9">
              <a:alphaModFix/>
            </a:blip>
            <a:stretch>
              <a:fillRect/>
            </a:stretch>
          </p:blipFill>
          <p:spPr>
            <a:xfrm>
              <a:off x="357675" y="2616836"/>
              <a:ext cx="1658400" cy="1994450"/>
            </a:xfrm>
            <a:prstGeom prst="rect">
              <a:avLst/>
            </a:prstGeom>
            <a:noFill/>
            <a:ln>
              <a:noFill/>
            </a:ln>
          </p:spPr>
        </p:pic>
        <p:sp>
          <p:nvSpPr>
            <p:cNvPr id="4431" name="Google Shape;4431;p228"/>
            <p:cNvSpPr/>
            <p:nvPr/>
          </p:nvSpPr>
          <p:spPr>
            <a:xfrm>
              <a:off x="1263950" y="3561950"/>
              <a:ext cx="1110600" cy="1005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28"/>
            <p:cNvSpPr/>
            <p:nvPr/>
          </p:nvSpPr>
          <p:spPr>
            <a:xfrm>
              <a:off x="1141150" y="3950025"/>
              <a:ext cx="669900" cy="60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3" name="Google Shape;4433;p228"/>
          <p:cNvGrpSpPr/>
          <p:nvPr/>
        </p:nvGrpSpPr>
        <p:grpSpPr>
          <a:xfrm>
            <a:off x="7894613" y="3746503"/>
            <a:ext cx="659305" cy="702104"/>
            <a:chOff x="3374139" y="1912394"/>
            <a:chExt cx="2188929" cy="2347390"/>
          </a:xfrm>
        </p:grpSpPr>
        <p:pic>
          <p:nvPicPr>
            <p:cNvPr id="4434" name="Google Shape;4434;p228"/>
            <p:cNvPicPr preferRelativeResize="0"/>
            <p:nvPr/>
          </p:nvPicPr>
          <p:blipFill>
            <a:blip r:embed="rId10">
              <a:alphaModFix/>
            </a:blip>
            <a:stretch>
              <a:fillRect/>
            </a:stretch>
          </p:blipFill>
          <p:spPr>
            <a:xfrm>
              <a:off x="3374139" y="2813057"/>
              <a:ext cx="2188929" cy="1446727"/>
            </a:xfrm>
            <a:prstGeom prst="rect">
              <a:avLst/>
            </a:prstGeom>
            <a:noFill/>
            <a:ln>
              <a:noFill/>
            </a:ln>
          </p:spPr>
        </p:pic>
        <p:pic>
          <p:nvPicPr>
            <p:cNvPr id="4435" name="Google Shape;4435;p228"/>
            <p:cNvPicPr preferRelativeResize="0"/>
            <p:nvPr/>
          </p:nvPicPr>
          <p:blipFill>
            <a:blip r:embed="rId11">
              <a:alphaModFix/>
            </a:blip>
            <a:stretch>
              <a:fillRect/>
            </a:stretch>
          </p:blipFill>
          <p:spPr>
            <a:xfrm>
              <a:off x="3502103" y="1912394"/>
              <a:ext cx="1419854" cy="1241092"/>
            </a:xfrm>
            <a:prstGeom prst="rect">
              <a:avLst/>
            </a:prstGeom>
            <a:noFill/>
            <a:ln>
              <a:noFill/>
            </a:ln>
          </p:spPr>
        </p:pic>
        <p:sp>
          <p:nvSpPr>
            <p:cNvPr id="4436" name="Google Shape;4436;p228"/>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4437" name="Google Shape;4437;p228"/>
            <p:cNvPicPr preferRelativeResize="0"/>
            <p:nvPr/>
          </p:nvPicPr>
          <p:blipFill>
            <a:blip r:embed="rId12">
              <a:alphaModFix/>
            </a:blip>
            <a:stretch>
              <a:fillRect/>
            </a:stretch>
          </p:blipFill>
          <p:spPr>
            <a:xfrm rot="-9181826">
              <a:off x="4239680" y="3841219"/>
              <a:ext cx="89165" cy="237186"/>
            </a:xfrm>
            <a:prstGeom prst="rect">
              <a:avLst/>
            </a:prstGeom>
            <a:noFill/>
            <a:ln>
              <a:noFill/>
            </a:ln>
          </p:spPr>
        </p:pic>
        <p:pic>
          <p:nvPicPr>
            <p:cNvPr id="4438" name="Google Shape;4438;p228"/>
            <p:cNvPicPr preferRelativeResize="0"/>
            <p:nvPr/>
          </p:nvPicPr>
          <p:blipFill>
            <a:blip r:embed="rId12">
              <a:alphaModFix/>
            </a:blip>
            <a:stretch>
              <a:fillRect/>
            </a:stretch>
          </p:blipFill>
          <p:spPr>
            <a:xfrm rot="-2906577">
              <a:off x="3640666" y="3696122"/>
              <a:ext cx="89169" cy="182729"/>
            </a:xfrm>
            <a:prstGeom prst="rect">
              <a:avLst/>
            </a:prstGeom>
            <a:noFill/>
            <a:ln>
              <a:noFill/>
            </a:ln>
          </p:spPr>
        </p:pic>
      </p:grpSp>
      <p:sp>
        <p:nvSpPr>
          <p:cNvPr id="4439" name="Google Shape;4439;p228"/>
          <p:cNvSpPr txBox="1"/>
          <p:nvPr/>
        </p:nvSpPr>
        <p:spPr>
          <a:xfrm>
            <a:off x="3735500"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60%</a:t>
            </a:r>
            <a:endParaRPr sz="1200" b="1">
              <a:solidFill>
                <a:srgbClr val="D41F1F"/>
              </a:solidFill>
            </a:endParaRPr>
          </a:p>
        </p:txBody>
      </p:sp>
      <p:grpSp>
        <p:nvGrpSpPr>
          <p:cNvPr id="4440" name="Google Shape;4440;p228"/>
          <p:cNvGrpSpPr/>
          <p:nvPr/>
        </p:nvGrpSpPr>
        <p:grpSpPr>
          <a:xfrm>
            <a:off x="311310" y="98535"/>
            <a:ext cx="990175" cy="799791"/>
            <a:chOff x="311310" y="98535"/>
            <a:chExt cx="990175" cy="799791"/>
          </a:xfrm>
        </p:grpSpPr>
        <p:pic>
          <p:nvPicPr>
            <p:cNvPr id="4441" name="Google Shape;4441;p228"/>
            <p:cNvPicPr preferRelativeResize="0"/>
            <p:nvPr/>
          </p:nvPicPr>
          <p:blipFill>
            <a:blip r:embed="rId13">
              <a:alphaModFix/>
            </a:blip>
            <a:stretch>
              <a:fillRect/>
            </a:stretch>
          </p:blipFill>
          <p:spPr>
            <a:xfrm>
              <a:off x="332988" y="299175"/>
              <a:ext cx="946825" cy="599150"/>
            </a:xfrm>
            <a:prstGeom prst="rect">
              <a:avLst/>
            </a:prstGeom>
            <a:noFill/>
            <a:ln>
              <a:noFill/>
            </a:ln>
          </p:spPr>
        </p:pic>
        <p:pic>
          <p:nvPicPr>
            <p:cNvPr id="4442" name="Google Shape;4442;p228"/>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sp>
        <p:nvSpPr>
          <p:cNvPr id="4443" name="Google Shape;4443;p228"/>
          <p:cNvSpPr txBox="1"/>
          <p:nvPr/>
        </p:nvSpPr>
        <p:spPr>
          <a:xfrm>
            <a:off x="1804494" y="720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8000"/>
                </a:solidFill>
                <a:latin typeface="Roboto"/>
                <a:ea typeface="Roboto"/>
                <a:cs typeface="Roboto"/>
                <a:sym typeface="Roboto"/>
              </a:rPr>
              <a:t>Assure sleep with a benzo</a:t>
            </a:r>
            <a:endParaRPr sz="1100">
              <a:solidFill>
                <a:srgbClr val="008000"/>
              </a:solidFill>
              <a:latin typeface="Roboto"/>
              <a:ea typeface="Roboto"/>
              <a:cs typeface="Roboto"/>
              <a:sym typeface="Roboto"/>
            </a:endParaRPr>
          </a:p>
        </p:txBody>
      </p:sp>
      <p:grpSp>
        <p:nvGrpSpPr>
          <p:cNvPr id="4444" name="Google Shape;4444;p228"/>
          <p:cNvGrpSpPr/>
          <p:nvPr/>
        </p:nvGrpSpPr>
        <p:grpSpPr>
          <a:xfrm>
            <a:off x="8112108" y="191216"/>
            <a:ext cx="668652" cy="663612"/>
            <a:chOff x="8115125" y="212928"/>
            <a:chExt cx="842450" cy="836099"/>
          </a:xfrm>
        </p:grpSpPr>
        <p:pic>
          <p:nvPicPr>
            <p:cNvPr id="4445" name="Google Shape;4445;p228"/>
            <p:cNvPicPr preferRelativeResize="0"/>
            <p:nvPr/>
          </p:nvPicPr>
          <p:blipFill>
            <a:blip r:embed="rId14">
              <a:alphaModFix/>
            </a:blip>
            <a:stretch>
              <a:fillRect/>
            </a:stretch>
          </p:blipFill>
          <p:spPr>
            <a:xfrm>
              <a:off x="8115125" y="212928"/>
              <a:ext cx="842450" cy="836099"/>
            </a:xfrm>
            <a:prstGeom prst="rect">
              <a:avLst/>
            </a:prstGeom>
            <a:noFill/>
            <a:ln>
              <a:noFill/>
            </a:ln>
          </p:spPr>
        </p:pic>
        <p:pic>
          <p:nvPicPr>
            <p:cNvPr id="4446" name="Google Shape;4446;p228" descr="clipped result image"/>
            <p:cNvPicPr preferRelativeResize="0"/>
            <p:nvPr/>
          </p:nvPicPr>
          <p:blipFill>
            <a:blip r:embed="rId5">
              <a:alphaModFix/>
            </a:blip>
            <a:stretch>
              <a:fillRect/>
            </a:stretch>
          </p:blipFill>
          <p:spPr>
            <a:xfrm>
              <a:off x="8522966" y="544557"/>
              <a:ext cx="328444" cy="405008"/>
            </a:xfrm>
            <a:prstGeom prst="rect">
              <a:avLst/>
            </a:prstGeom>
            <a:noFill/>
            <a:ln>
              <a:noFill/>
            </a:ln>
          </p:spPr>
        </p:pic>
      </p:grpSp>
      <p:sp>
        <p:nvSpPr>
          <p:cNvPr id="4447" name="Google Shape;4447;p228"/>
          <p:cNvSpPr txBox="1"/>
          <p:nvPr/>
        </p:nvSpPr>
        <p:spPr>
          <a:xfrm>
            <a:off x="6428159" y="1032750"/>
            <a:ext cx="6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D41F1F"/>
                </a:solidFill>
              </a:rPr>
              <a:t>40%</a:t>
            </a:r>
            <a:endParaRPr sz="1200" b="1">
              <a:solidFill>
                <a:srgbClr val="D41F1F"/>
              </a:solidFill>
            </a:endParaRPr>
          </a:p>
        </p:txBody>
      </p:sp>
      <p:grpSp>
        <p:nvGrpSpPr>
          <p:cNvPr id="4448" name="Google Shape;4448;p228"/>
          <p:cNvGrpSpPr/>
          <p:nvPr/>
        </p:nvGrpSpPr>
        <p:grpSpPr>
          <a:xfrm>
            <a:off x="311310" y="98535"/>
            <a:ext cx="990175" cy="799791"/>
            <a:chOff x="311310" y="98535"/>
            <a:chExt cx="990175" cy="799791"/>
          </a:xfrm>
        </p:grpSpPr>
        <p:pic>
          <p:nvPicPr>
            <p:cNvPr id="4449" name="Google Shape;4449;p228"/>
            <p:cNvPicPr preferRelativeResize="0"/>
            <p:nvPr/>
          </p:nvPicPr>
          <p:blipFill>
            <a:blip r:embed="rId13">
              <a:alphaModFix/>
            </a:blip>
            <a:stretch>
              <a:fillRect/>
            </a:stretch>
          </p:blipFill>
          <p:spPr>
            <a:xfrm>
              <a:off x="332988" y="299175"/>
              <a:ext cx="946825" cy="599150"/>
            </a:xfrm>
            <a:prstGeom prst="rect">
              <a:avLst/>
            </a:prstGeom>
            <a:noFill/>
            <a:ln>
              <a:noFill/>
            </a:ln>
          </p:spPr>
        </p:pic>
        <p:pic>
          <p:nvPicPr>
            <p:cNvPr id="4450" name="Google Shape;4450;p228"/>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2000"/>
                </a:srgbClr>
              </a:outerShdw>
            </a:effectLst>
          </p:spPr>
        </p:pic>
      </p:grpSp>
      <p:grpSp>
        <p:nvGrpSpPr>
          <p:cNvPr id="4451" name="Google Shape;4451;p228"/>
          <p:cNvGrpSpPr/>
          <p:nvPr/>
        </p:nvGrpSpPr>
        <p:grpSpPr>
          <a:xfrm>
            <a:off x="3709494" y="72006"/>
            <a:ext cx="1828200" cy="489600"/>
            <a:chOff x="7292044" y="561606"/>
            <a:chExt cx="1828200" cy="489600"/>
          </a:xfrm>
        </p:grpSpPr>
        <p:sp>
          <p:nvSpPr>
            <p:cNvPr id="4452" name="Google Shape;4452;p228"/>
            <p:cNvSpPr/>
            <p:nvPr/>
          </p:nvSpPr>
          <p:spPr>
            <a:xfrm>
              <a:off x="7318050" y="640625"/>
              <a:ext cx="1752600" cy="225900"/>
            </a:xfrm>
            <a:prstGeom prst="roundRect">
              <a:avLst>
                <a:gd name="adj" fmla="val 16667"/>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28"/>
            <p:cNvSpPr txBox="1"/>
            <p:nvPr/>
          </p:nvSpPr>
          <p:spPr>
            <a:xfrm>
              <a:off x="7292044" y="561606"/>
              <a:ext cx="18282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0000"/>
                  </a:solidFill>
                  <a:latin typeface="Roboto"/>
                  <a:ea typeface="Roboto"/>
                  <a:cs typeface="Roboto"/>
                  <a:sym typeface="Roboto"/>
                </a:rPr>
                <a:t>Taper off antidepressants</a:t>
              </a:r>
              <a:endParaRPr sz="1100">
                <a:solidFill>
                  <a:srgbClr val="FF0000"/>
                </a:solidFill>
                <a:latin typeface="Roboto"/>
                <a:ea typeface="Roboto"/>
                <a:cs typeface="Roboto"/>
                <a:sym typeface="Roboto"/>
              </a:endParaRPr>
            </a:p>
          </p:txBody>
        </p:sp>
      </p:grpSp>
      <p:sp>
        <p:nvSpPr>
          <p:cNvPr id="4454" name="Google Shape;4454;p228"/>
          <p:cNvSpPr/>
          <p:nvPr/>
        </p:nvSpPr>
        <p:spPr>
          <a:xfrm>
            <a:off x="1830500" y="151025"/>
            <a:ext cx="1752600" cy="225900"/>
          </a:xfrm>
          <a:prstGeom prst="roundRect">
            <a:avLst>
              <a:gd name="adj" fmla="val 16667"/>
            </a:avLst>
          </a:prstGeom>
          <a:noFill/>
          <a:ln w="19050" cap="flat" cmpd="sng">
            <a:solidFill>
              <a:srgbClr val="008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8000"/>
              </a:solidFill>
            </a:endParaRPr>
          </a:p>
        </p:txBody>
      </p:sp>
      <p:pic>
        <p:nvPicPr>
          <p:cNvPr id="4455" name="Google Shape;4455;p228"/>
          <p:cNvPicPr preferRelativeResize="0"/>
          <p:nvPr/>
        </p:nvPicPr>
        <p:blipFill>
          <a:blip r:embed="rId15">
            <a:alphaModFix/>
          </a:blip>
          <a:stretch>
            <a:fillRect/>
          </a:stretch>
        </p:blipFill>
        <p:spPr>
          <a:xfrm>
            <a:off x="5881363" y="79159"/>
            <a:ext cx="954770" cy="388175"/>
          </a:xfrm>
          <a:prstGeom prst="rect">
            <a:avLst/>
          </a:prstGeom>
          <a:noFill/>
          <a:ln>
            <a:noFill/>
          </a:ln>
        </p:spPr>
      </p:pic>
      <p:sp>
        <p:nvSpPr>
          <p:cNvPr id="4456" name="Google Shape;4456;p228"/>
          <p:cNvSpPr txBox="1"/>
          <p:nvPr/>
        </p:nvSpPr>
        <p:spPr>
          <a:xfrm>
            <a:off x="5570832" y="56219"/>
            <a:ext cx="2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t>
            </a:r>
            <a:endParaRPr sz="1500" b="1"/>
          </a:p>
        </p:txBody>
      </p:sp>
      <p:sp>
        <p:nvSpPr>
          <p:cNvPr id="4457" name="Google Shape;4457;p228"/>
          <p:cNvSpPr txBox="1"/>
          <p:nvPr/>
        </p:nvSpPr>
        <p:spPr>
          <a:xfrm>
            <a:off x="6156107" y="-23174"/>
            <a:ext cx="1211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6pm - 8am</a:t>
            </a:r>
            <a:endParaRPr sz="700"/>
          </a:p>
        </p:txBody>
      </p:sp>
      <p:grpSp>
        <p:nvGrpSpPr>
          <p:cNvPr id="4458" name="Google Shape;4458;p228"/>
          <p:cNvGrpSpPr/>
          <p:nvPr/>
        </p:nvGrpSpPr>
        <p:grpSpPr>
          <a:xfrm>
            <a:off x="6904325" y="502263"/>
            <a:ext cx="1134900" cy="489600"/>
            <a:chOff x="6904325" y="502263"/>
            <a:chExt cx="1134900" cy="489600"/>
          </a:xfrm>
        </p:grpSpPr>
        <p:sp>
          <p:nvSpPr>
            <p:cNvPr id="4459" name="Google Shape;4459;p228"/>
            <p:cNvSpPr txBox="1"/>
            <p:nvPr/>
          </p:nvSpPr>
          <p:spPr>
            <a:xfrm>
              <a:off x="6904325" y="502263"/>
              <a:ext cx="11349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FF"/>
                  </a:solidFill>
                  <a:latin typeface="Roboto"/>
                  <a:ea typeface="Roboto"/>
                  <a:cs typeface="Roboto"/>
                  <a:sym typeface="Roboto"/>
                </a:rPr>
                <a:t>Antipsychotics </a:t>
              </a:r>
              <a:endParaRPr sz="1100">
                <a:solidFill>
                  <a:srgbClr val="0000FF"/>
                </a:solidFill>
                <a:latin typeface="Roboto"/>
                <a:ea typeface="Roboto"/>
                <a:cs typeface="Roboto"/>
                <a:sym typeface="Roboto"/>
              </a:endParaRPr>
            </a:p>
          </p:txBody>
        </p:sp>
        <p:sp>
          <p:nvSpPr>
            <p:cNvPr id="4460" name="Google Shape;4460;p228"/>
            <p:cNvSpPr/>
            <p:nvPr/>
          </p:nvSpPr>
          <p:spPr>
            <a:xfrm>
              <a:off x="6942275" y="564425"/>
              <a:ext cx="1059600" cy="225900"/>
            </a:xfrm>
            <a:prstGeom prst="roundRect">
              <a:avLst>
                <a:gd name="adj" fmla="val 16667"/>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Shape 4464"/>
        <p:cNvGrpSpPr/>
        <p:nvPr/>
      </p:nvGrpSpPr>
      <p:grpSpPr>
        <a:xfrm>
          <a:off x="0" y="0"/>
          <a:ext cx="0" cy="0"/>
          <a:chOff x="0" y="0"/>
          <a:chExt cx="0" cy="0"/>
        </a:xfrm>
      </p:grpSpPr>
      <p:sp>
        <p:nvSpPr>
          <p:cNvPr id="4465" name="Google Shape;4465;p229"/>
          <p:cNvSpPr txBox="1"/>
          <p:nvPr/>
        </p:nvSpPr>
        <p:spPr>
          <a:xfrm>
            <a:off x="547700" y="1270000"/>
            <a:ext cx="5878200" cy="11646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 sz="1800"/>
              <a:t>xanthine oxidase inhibitor</a:t>
            </a:r>
            <a:endParaRPr sz="1800"/>
          </a:p>
          <a:p>
            <a:pPr marL="457200" lvl="0" indent="-342900" algn="l" rtl="0">
              <a:spcBef>
                <a:spcPts val="1000"/>
              </a:spcBef>
              <a:spcAft>
                <a:spcPts val="0"/>
              </a:spcAft>
              <a:buSzPts val="1800"/>
              <a:buChar char="●"/>
            </a:pPr>
            <a:endParaRPr sz="1800"/>
          </a:p>
          <a:p>
            <a:pPr marL="0" lvl="0" indent="0" algn="l" rtl="0">
              <a:spcBef>
                <a:spcPts val="1000"/>
              </a:spcBef>
              <a:spcAft>
                <a:spcPts val="0"/>
              </a:spcAft>
              <a:buNone/>
            </a:pPr>
            <a:endParaRPr sz="1100"/>
          </a:p>
        </p:txBody>
      </p:sp>
      <p:grpSp>
        <p:nvGrpSpPr>
          <p:cNvPr id="4466" name="Google Shape;4466;p229"/>
          <p:cNvGrpSpPr/>
          <p:nvPr/>
        </p:nvGrpSpPr>
        <p:grpSpPr>
          <a:xfrm>
            <a:off x="6546531" y="1031023"/>
            <a:ext cx="2013815" cy="2145280"/>
            <a:chOff x="3374139" y="1912394"/>
            <a:chExt cx="2188929" cy="2347390"/>
          </a:xfrm>
        </p:grpSpPr>
        <p:pic>
          <p:nvPicPr>
            <p:cNvPr id="4467" name="Google Shape;4467;p229"/>
            <p:cNvPicPr preferRelativeResize="0"/>
            <p:nvPr/>
          </p:nvPicPr>
          <p:blipFill>
            <a:blip r:embed="rId3">
              <a:alphaModFix/>
            </a:blip>
            <a:stretch>
              <a:fillRect/>
            </a:stretch>
          </p:blipFill>
          <p:spPr>
            <a:xfrm>
              <a:off x="3374139" y="2813057"/>
              <a:ext cx="2188929" cy="1446727"/>
            </a:xfrm>
            <a:prstGeom prst="rect">
              <a:avLst/>
            </a:prstGeom>
            <a:noFill/>
            <a:ln>
              <a:noFill/>
            </a:ln>
          </p:spPr>
        </p:pic>
        <p:pic>
          <p:nvPicPr>
            <p:cNvPr id="4468" name="Google Shape;4468;p229"/>
            <p:cNvPicPr preferRelativeResize="0"/>
            <p:nvPr/>
          </p:nvPicPr>
          <p:blipFill>
            <a:blip r:embed="rId4">
              <a:alphaModFix/>
            </a:blip>
            <a:stretch>
              <a:fillRect/>
            </a:stretch>
          </p:blipFill>
          <p:spPr>
            <a:xfrm>
              <a:off x="3502103" y="1912394"/>
              <a:ext cx="1419854" cy="1241092"/>
            </a:xfrm>
            <a:prstGeom prst="rect">
              <a:avLst/>
            </a:prstGeom>
            <a:noFill/>
            <a:ln>
              <a:noFill/>
            </a:ln>
          </p:spPr>
        </p:pic>
        <p:sp>
          <p:nvSpPr>
            <p:cNvPr id="4469" name="Google Shape;4469;p229"/>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4470" name="Google Shape;4470;p229"/>
            <p:cNvPicPr preferRelativeResize="0"/>
            <p:nvPr/>
          </p:nvPicPr>
          <p:blipFill>
            <a:blip r:embed="rId5">
              <a:alphaModFix/>
            </a:blip>
            <a:stretch>
              <a:fillRect/>
            </a:stretch>
          </p:blipFill>
          <p:spPr>
            <a:xfrm rot="-9181826">
              <a:off x="4239680" y="3841219"/>
              <a:ext cx="89165" cy="237186"/>
            </a:xfrm>
            <a:prstGeom prst="rect">
              <a:avLst/>
            </a:prstGeom>
            <a:noFill/>
            <a:ln>
              <a:noFill/>
            </a:ln>
          </p:spPr>
        </p:pic>
        <p:pic>
          <p:nvPicPr>
            <p:cNvPr id="4471" name="Google Shape;4471;p229"/>
            <p:cNvPicPr preferRelativeResize="0"/>
            <p:nvPr/>
          </p:nvPicPr>
          <p:blipFill>
            <a:blip r:embed="rId5">
              <a:alphaModFix/>
            </a:blip>
            <a:stretch>
              <a:fillRect/>
            </a:stretch>
          </p:blipFill>
          <p:spPr>
            <a:xfrm rot="-2906577">
              <a:off x="3640666" y="3696122"/>
              <a:ext cx="89169" cy="182729"/>
            </a:xfrm>
            <a:prstGeom prst="rect">
              <a:avLst/>
            </a:prstGeom>
            <a:noFill/>
            <a:ln>
              <a:noFill/>
            </a:ln>
          </p:spPr>
        </p:pic>
      </p:grpSp>
      <p:cxnSp>
        <p:nvCxnSpPr>
          <p:cNvPr id="4472" name="Google Shape;4472;p229"/>
          <p:cNvCxnSpPr>
            <a:endCxn id="4471" idx="2"/>
          </p:cNvCxnSpPr>
          <p:nvPr/>
        </p:nvCxnSpPr>
        <p:spPr>
          <a:xfrm rot="10800000">
            <a:off x="6895654" y="2800058"/>
            <a:ext cx="170400" cy="376200"/>
          </a:xfrm>
          <a:prstGeom prst="straightConnector1">
            <a:avLst/>
          </a:prstGeom>
          <a:noFill/>
          <a:ln w="9525" cap="flat" cmpd="sng">
            <a:solidFill>
              <a:srgbClr val="222222"/>
            </a:solidFill>
            <a:prstDash val="solid"/>
            <a:round/>
            <a:headEnd type="none" w="med" len="med"/>
            <a:tailEnd type="triangle" w="med" len="med"/>
          </a:ln>
        </p:spPr>
      </p:cxnSp>
      <p:sp>
        <p:nvSpPr>
          <p:cNvPr id="4473" name="Google Shape;4473;p229"/>
          <p:cNvSpPr txBox="1"/>
          <p:nvPr/>
        </p:nvSpPr>
        <p:spPr>
          <a:xfrm>
            <a:off x="6686175" y="3059399"/>
            <a:ext cx="82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podagra</a:t>
            </a:r>
            <a:endParaRPr sz="1200"/>
          </a:p>
        </p:txBody>
      </p:sp>
      <p:sp>
        <p:nvSpPr>
          <p:cNvPr id="4474" name="Google Shape;4474;p229"/>
          <p:cNvSpPr/>
          <p:nvPr/>
        </p:nvSpPr>
        <p:spPr>
          <a:xfrm>
            <a:off x="0" y="0"/>
            <a:ext cx="9144000" cy="758700"/>
          </a:xfrm>
          <a:prstGeom prst="rect">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900"/>
              </a:solidFill>
            </a:endParaRPr>
          </a:p>
        </p:txBody>
      </p:sp>
      <p:sp>
        <p:nvSpPr>
          <p:cNvPr id="4475" name="Google Shape;4475;p229"/>
          <p:cNvSpPr txBox="1"/>
          <p:nvPr/>
        </p:nvSpPr>
        <p:spPr>
          <a:xfrm>
            <a:off x="630333" y="130929"/>
            <a:ext cx="3501300" cy="417000"/>
          </a:xfrm>
          <a:prstGeom prst="rect">
            <a:avLst/>
          </a:prstGeom>
          <a:solidFill>
            <a:srgbClr val="9900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b="1">
                <a:solidFill>
                  <a:schemeClr val="lt1"/>
                </a:solidFill>
              </a:rPr>
              <a:t>Allopurinol (ZYLOPRIM)</a:t>
            </a:r>
            <a:endParaRPr sz="2200" b="1">
              <a:solidFill>
                <a:schemeClr val="lt1"/>
              </a:solidFill>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chemeClr val="lt1"/>
                </a:solidFill>
              </a:rPr>
              <a:t>    </a:t>
            </a:r>
            <a:endParaRPr sz="1400" b="1" i="0" u="none" strike="noStrike" cap="none">
              <a:solidFill>
                <a:schemeClr val="lt1"/>
              </a:solidFill>
            </a:endParaRP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Shape 4479"/>
        <p:cNvGrpSpPr/>
        <p:nvPr/>
      </p:nvGrpSpPr>
      <p:grpSpPr>
        <a:xfrm>
          <a:off x="0" y="0"/>
          <a:ext cx="0" cy="0"/>
          <a:chOff x="0" y="0"/>
          <a:chExt cx="0" cy="0"/>
        </a:xfrm>
      </p:grpSpPr>
      <p:sp>
        <p:nvSpPr>
          <p:cNvPr id="4480" name="Google Shape;4480;p230"/>
          <p:cNvSpPr txBox="1"/>
          <p:nvPr/>
        </p:nvSpPr>
        <p:spPr>
          <a:xfrm>
            <a:off x="547700" y="1270000"/>
            <a:ext cx="5878200" cy="1847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 sz="1800"/>
              <a:t>xanthine oxidase inhibitor</a:t>
            </a:r>
            <a:endParaRPr sz="1800"/>
          </a:p>
          <a:p>
            <a:pPr marL="457200" lvl="0" indent="-342900" algn="l" rtl="0">
              <a:spcBef>
                <a:spcPts val="1000"/>
              </a:spcBef>
              <a:spcAft>
                <a:spcPts val="0"/>
              </a:spcAft>
              <a:buSzPts val="1800"/>
              <a:buChar char="●"/>
            </a:pPr>
            <a:r>
              <a:rPr lang="en" sz="1800"/>
              <a:t>reduces urinary and serum uric acid concentrations to prevent gout attacks</a:t>
            </a:r>
            <a:endParaRPr sz="1800"/>
          </a:p>
          <a:p>
            <a:pPr marL="457200" lvl="0" indent="-342900" algn="l" rtl="0">
              <a:spcBef>
                <a:spcPts val="1000"/>
              </a:spcBef>
              <a:spcAft>
                <a:spcPts val="0"/>
              </a:spcAft>
              <a:buSzPts val="1800"/>
              <a:buChar char="●"/>
            </a:pPr>
            <a:endParaRPr sz="1800"/>
          </a:p>
          <a:p>
            <a:pPr marL="0" lvl="0" indent="0" algn="l" rtl="0">
              <a:spcBef>
                <a:spcPts val="1000"/>
              </a:spcBef>
              <a:spcAft>
                <a:spcPts val="0"/>
              </a:spcAft>
              <a:buNone/>
            </a:pPr>
            <a:endParaRPr sz="1100"/>
          </a:p>
        </p:txBody>
      </p:sp>
      <p:grpSp>
        <p:nvGrpSpPr>
          <p:cNvPr id="4481" name="Google Shape;4481;p230"/>
          <p:cNvGrpSpPr/>
          <p:nvPr/>
        </p:nvGrpSpPr>
        <p:grpSpPr>
          <a:xfrm>
            <a:off x="6546531" y="1031023"/>
            <a:ext cx="2013815" cy="2145280"/>
            <a:chOff x="3374139" y="1912394"/>
            <a:chExt cx="2188929" cy="2347390"/>
          </a:xfrm>
        </p:grpSpPr>
        <p:pic>
          <p:nvPicPr>
            <p:cNvPr id="4482" name="Google Shape;4482;p230"/>
            <p:cNvPicPr preferRelativeResize="0"/>
            <p:nvPr/>
          </p:nvPicPr>
          <p:blipFill>
            <a:blip r:embed="rId3">
              <a:alphaModFix/>
            </a:blip>
            <a:stretch>
              <a:fillRect/>
            </a:stretch>
          </p:blipFill>
          <p:spPr>
            <a:xfrm>
              <a:off x="3374139" y="2813057"/>
              <a:ext cx="2188929" cy="1446727"/>
            </a:xfrm>
            <a:prstGeom prst="rect">
              <a:avLst/>
            </a:prstGeom>
            <a:noFill/>
            <a:ln>
              <a:noFill/>
            </a:ln>
          </p:spPr>
        </p:pic>
        <p:pic>
          <p:nvPicPr>
            <p:cNvPr id="4483" name="Google Shape;4483;p230"/>
            <p:cNvPicPr preferRelativeResize="0"/>
            <p:nvPr/>
          </p:nvPicPr>
          <p:blipFill>
            <a:blip r:embed="rId4">
              <a:alphaModFix/>
            </a:blip>
            <a:stretch>
              <a:fillRect/>
            </a:stretch>
          </p:blipFill>
          <p:spPr>
            <a:xfrm>
              <a:off x="3502103" y="1912394"/>
              <a:ext cx="1419854" cy="1241092"/>
            </a:xfrm>
            <a:prstGeom prst="rect">
              <a:avLst/>
            </a:prstGeom>
            <a:noFill/>
            <a:ln>
              <a:noFill/>
            </a:ln>
          </p:spPr>
        </p:pic>
        <p:sp>
          <p:nvSpPr>
            <p:cNvPr id="4484" name="Google Shape;4484;p230"/>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4485" name="Google Shape;4485;p230"/>
            <p:cNvPicPr preferRelativeResize="0"/>
            <p:nvPr/>
          </p:nvPicPr>
          <p:blipFill>
            <a:blip r:embed="rId5">
              <a:alphaModFix/>
            </a:blip>
            <a:stretch>
              <a:fillRect/>
            </a:stretch>
          </p:blipFill>
          <p:spPr>
            <a:xfrm rot="-9181826">
              <a:off x="4239680" y="3841219"/>
              <a:ext cx="89165" cy="237186"/>
            </a:xfrm>
            <a:prstGeom prst="rect">
              <a:avLst/>
            </a:prstGeom>
            <a:noFill/>
            <a:ln>
              <a:noFill/>
            </a:ln>
          </p:spPr>
        </p:pic>
        <p:pic>
          <p:nvPicPr>
            <p:cNvPr id="4486" name="Google Shape;4486;p230"/>
            <p:cNvPicPr preferRelativeResize="0"/>
            <p:nvPr/>
          </p:nvPicPr>
          <p:blipFill>
            <a:blip r:embed="rId5">
              <a:alphaModFix/>
            </a:blip>
            <a:stretch>
              <a:fillRect/>
            </a:stretch>
          </p:blipFill>
          <p:spPr>
            <a:xfrm rot="-2906577">
              <a:off x="3640666" y="3696122"/>
              <a:ext cx="89169" cy="182729"/>
            </a:xfrm>
            <a:prstGeom prst="rect">
              <a:avLst/>
            </a:prstGeom>
            <a:noFill/>
            <a:ln>
              <a:noFill/>
            </a:ln>
          </p:spPr>
        </p:pic>
      </p:grpSp>
      <p:cxnSp>
        <p:nvCxnSpPr>
          <p:cNvPr id="4487" name="Google Shape;4487;p230"/>
          <p:cNvCxnSpPr>
            <a:endCxn id="4486" idx="2"/>
          </p:cNvCxnSpPr>
          <p:nvPr/>
        </p:nvCxnSpPr>
        <p:spPr>
          <a:xfrm rot="10800000">
            <a:off x="6895654" y="2800058"/>
            <a:ext cx="170400" cy="376200"/>
          </a:xfrm>
          <a:prstGeom prst="straightConnector1">
            <a:avLst/>
          </a:prstGeom>
          <a:noFill/>
          <a:ln w="9525" cap="flat" cmpd="sng">
            <a:solidFill>
              <a:srgbClr val="222222"/>
            </a:solidFill>
            <a:prstDash val="solid"/>
            <a:round/>
            <a:headEnd type="none" w="med" len="med"/>
            <a:tailEnd type="triangle" w="med" len="med"/>
          </a:ln>
        </p:spPr>
      </p:cxnSp>
      <p:sp>
        <p:nvSpPr>
          <p:cNvPr id="4488" name="Google Shape;4488;p230"/>
          <p:cNvSpPr txBox="1"/>
          <p:nvPr/>
        </p:nvSpPr>
        <p:spPr>
          <a:xfrm>
            <a:off x="6686175" y="3059399"/>
            <a:ext cx="82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podagra</a:t>
            </a:r>
            <a:endParaRPr sz="1200"/>
          </a:p>
        </p:txBody>
      </p:sp>
      <p:sp>
        <p:nvSpPr>
          <p:cNvPr id="4489" name="Google Shape;4489;p230"/>
          <p:cNvSpPr/>
          <p:nvPr/>
        </p:nvSpPr>
        <p:spPr>
          <a:xfrm>
            <a:off x="0" y="0"/>
            <a:ext cx="9144000" cy="758700"/>
          </a:xfrm>
          <a:prstGeom prst="rect">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900"/>
              </a:solidFill>
            </a:endParaRPr>
          </a:p>
        </p:txBody>
      </p:sp>
      <p:sp>
        <p:nvSpPr>
          <p:cNvPr id="4490" name="Google Shape;4490;p230"/>
          <p:cNvSpPr txBox="1"/>
          <p:nvPr/>
        </p:nvSpPr>
        <p:spPr>
          <a:xfrm>
            <a:off x="630333" y="130929"/>
            <a:ext cx="3501300" cy="417000"/>
          </a:xfrm>
          <a:prstGeom prst="rect">
            <a:avLst/>
          </a:prstGeom>
          <a:solidFill>
            <a:srgbClr val="9900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b="1">
                <a:solidFill>
                  <a:schemeClr val="lt1"/>
                </a:solidFill>
              </a:rPr>
              <a:t>Allopurinol (ZYLOPRIM)</a:t>
            </a:r>
            <a:endParaRPr sz="2200" b="1">
              <a:solidFill>
                <a:schemeClr val="lt1"/>
              </a:solidFill>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chemeClr val="lt1"/>
                </a:solidFill>
              </a:rPr>
              <a:t>    </a:t>
            </a:r>
            <a:endParaRPr sz="1400" b="1" i="0" u="none" strike="noStrike" cap="none">
              <a:solidFill>
                <a:schemeClr val="lt1"/>
              </a:solidFill>
            </a:endParaRP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Shape 4494"/>
        <p:cNvGrpSpPr/>
        <p:nvPr/>
      </p:nvGrpSpPr>
      <p:grpSpPr>
        <a:xfrm>
          <a:off x="0" y="0"/>
          <a:ext cx="0" cy="0"/>
          <a:chOff x="0" y="0"/>
          <a:chExt cx="0" cy="0"/>
        </a:xfrm>
      </p:grpSpPr>
      <p:sp>
        <p:nvSpPr>
          <p:cNvPr id="4495" name="Google Shape;4495;p231"/>
          <p:cNvSpPr txBox="1"/>
          <p:nvPr/>
        </p:nvSpPr>
        <p:spPr>
          <a:xfrm>
            <a:off x="547700" y="1270000"/>
            <a:ext cx="5878200" cy="25296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 sz="1800"/>
              <a:t>xanthine oxidase inhibitor</a:t>
            </a:r>
            <a:endParaRPr sz="1800"/>
          </a:p>
          <a:p>
            <a:pPr marL="457200" lvl="0" indent="-342900" algn="l" rtl="0">
              <a:spcBef>
                <a:spcPts val="1000"/>
              </a:spcBef>
              <a:spcAft>
                <a:spcPts val="0"/>
              </a:spcAft>
              <a:buSzPts val="1800"/>
              <a:buChar char="●"/>
            </a:pPr>
            <a:r>
              <a:rPr lang="en" sz="1800"/>
              <a:t>reduces urinary and serum uric acid concentrations to prevent gout attacks</a:t>
            </a:r>
            <a:endParaRPr sz="1800"/>
          </a:p>
          <a:p>
            <a:pPr marL="457200" lvl="0" indent="-342900" algn="l" rtl="0">
              <a:spcBef>
                <a:spcPts val="1000"/>
              </a:spcBef>
              <a:spcAft>
                <a:spcPts val="0"/>
              </a:spcAft>
              <a:buClr>
                <a:srgbClr val="000000"/>
              </a:buClr>
              <a:buSzPts val="1800"/>
              <a:buChar char="●"/>
            </a:pPr>
            <a:r>
              <a:rPr lang="en" sz="1800"/>
              <a:t>effective </a:t>
            </a:r>
            <a:r>
              <a:rPr lang="en" sz="1800">
                <a:solidFill>
                  <a:srgbClr val="000000"/>
                </a:solidFill>
              </a:rPr>
              <a:t>for bipolar mania (which seems to be associated with purinergic system dysfunction)</a:t>
            </a:r>
            <a:endParaRPr sz="1800"/>
          </a:p>
          <a:p>
            <a:pPr marL="457200" lvl="0" indent="-342900" algn="l" rtl="0">
              <a:spcBef>
                <a:spcPts val="1000"/>
              </a:spcBef>
              <a:spcAft>
                <a:spcPts val="0"/>
              </a:spcAft>
              <a:buSzPts val="1800"/>
              <a:buChar char="●"/>
            </a:pPr>
            <a:endParaRPr sz="1800"/>
          </a:p>
          <a:p>
            <a:pPr marL="0" lvl="0" indent="0" algn="l" rtl="0">
              <a:spcBef>
                <a:spcPts val="1000"/>
              </a:spcBef>
              <a:spcAft>
                <a:spcPts val="0"/>
              </a:spcAft>
              <a:buNone/>
            </a:pPr>
            <a:endParaRPr sz="1100"/>
          </a:p>
        </p:txBody>
      </p:sp>
      <p:grpSp>
        <p:nvGrpSpPr>
          <p:cNvPr id="4496" name="Google Shape;4496;p231"/>
          <p:cNvGrpSpPr/>
          <p:nvPr/>
        </p:nvGrpSpPr>
        <p:grpSpPr>
          <a:xfrm>
            <a:off x="6546531" y="1031023"/>
            <a:ext cx="2013815" cy="2145280"/>
            <a:chOff x="3374139" y="1912394"/>
            <a:chExt cx="2188929" cy="2347390"/>
          </a:xfrm>
        </p:grpSpPr>
        <p:pic>
          <p:nvPicPr>
            <p:cNvPr id="4497" name="Google Shape;4497;p231"/>
            <p:cNvPicPr preferRelativeResize="0"/>
            <p:nvPr/>
          </p:nvPicPr>
          <p:blipFill>
            <a:blip r:embed="rId3">
              <a:alphaModFix/>
            </a:blip>
            <a:stretch>
              <a:fillRect/>
            </a:stretch>
          </p:blipFill>
          <p:spPr>
            <a:xfrm>
              <a:off x="3374139" y="2813057"/>
              <a:ext cx="2188929" cy="1446727"/>
            </a:xfrm>
            <a:prstGeom prst="rect">
              <a:avLst/>
            </a:prstGeom>
            <a:noFill/>
            <a:ln>
              <a:noFill/>
            </a:ln>
          </p:spPr>
        </p:pic>
        <p:pic>
          <p:nvPicPr>
            <p:cNvPr id="4498" name="Google Shape;4498;p231"/>
            <p:cNvPicPr preferRelativeResize="0"/>
            <p:nvPr/>
          </p:nvPicPr>
          <p:blipFill>
            <a:blip r:embed="rId4">
              <a:alphaModFix/>
            </a:blip>
            <a:stretch>
              <a:fillRect/>
            </a:stretch>
          </p:blipFill>
          <p:spPr>
            <a:xfrm>
              <a:off x="3502103" y="1912394"/>
              <a:ext cx="1419854" cy="1241092"/>
            </a:xfrm>
            <a:prstGeom prst="rect">
              <a:avLst/>
            </a:prstGeom>
            <a:noFill/>
            <a:ln>
              <a:noFill/>
            </a:ln>
          </p:spPr>
        </p:pic>
        <p:sp>
          <p:nvSpPr>
            <p:cNvPr id="4499" name="Google Shape;4499;p231"/>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4500" name="Google Shape;4500;p231"/>
            <p:cNvPicPr preferRelativeResize="0"/>
            <p:nvPr/>
          </p:nvPicPr>
          <p:blipFill>
            <a:blip r:embed="rId5">
              <a:alphaModFix/>
            </a:blip>
            <a:stretch>
              <a:fillRect/>
            </a:stretch>
          </p:blipFill>
          <p:spPr>
            <a:xfrm rot="-9181826">
              <a:off x="4239680" y="3841219"/>
              <a:ext cx="89165" cy="237186"/>
            </a:xfrm>
            <a:prstGeom prst="rect">
              <a:avLst/>
            </a:prstGeom>
            <a:noFill/>
            <a:ln>
              <a:noFill/>
            </a:ln>
          </p:spPr>
        </p:pic>
        <p:pic>
          <p:nvPicPr>
            <p:cNvPr id="4501" name="Google Shape;4501;p231"/>
            <p:cNvPicPr preferRelativeResize="0"/>
            <p:nvPr/>
          </p:nvPicPr>
          <p:blipFill>
            <a:blip r:embed="rId5">
              <a:alphaModFix/>
            </a:blip>
            <a:stretch>
              <a:fillRect/>
            </a:stretch>
          </p:blipFill>
          <p:spPr>
            <a:xfrm rot="-2906577">
              <a:off x="3640666" y="3696122"/>
              <a:ext cx="89169" cy="182729"/>
            </a:xfrm>
            <a:prstGeom prst="rect">
              <a:avLst/>
            </a:prstGeom>
            <a:noFill/>
            <a:ln>
              <a:noFill/>
            </a:ln>
          </p:spPr>
        </p:pic>
      </p:grpSp>
      <p:cxnSp>
        <p:nvCxnSpPr>
          <p:cNvPr id="4502" name="Google Shape;4502;p231"/>
          <p:cNvCxnSpPr>
            <a:endCxn id="4501" idx="2"/>
          </p:cNvCxnSpPr>
          <p:nvPr/>
        </p:nvCxnSpPr>
        <p:spPr>
          <a:xfrm rot="10800000">
            <a:off x="6895654" y="2800058"/>
            <a:ext cx="170400" cy="376200"/>
          </a:xfrm>
          <a:prstGeom prst="straightConnector1">
            <a:avLst/>
          </a:prstGeom>
          <a:noFill/>
          <a:ln w="9525" cap="flat" cmpd="sng">
            <a:solidFill>
              <a:srgbClr val="222222"/>
            </a:solidFill>
            <a:prstDash val="solid"/>
            <a:round/>
            <a:headEnd type="none" w="med" len="med"/>
            <a:tailEnd type="triangle" w="med" len="med"/>
          </a:ln>
        </p:spPr>
      </p:cxnSp>
      <p:sp>
        <p:nvSpPr>
          <p:cNvPr id="4503" name="Google Shape;4503;p231"/>
          <p:cNvSpPr txBox="1"/>
          <p:nvPr/>
        </p:nvSpPr>
        <p:spPr>
          <a:xfrm>
            <a:off x="6686175" y="3059399"/>
            <a:ext cx="82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podagra</a:t>
            </a:r>
            <a:endParaRPr sz="1200"/>
          </a:p>
        </p:txBody>
      </p:sp>
      <p:sp>
        <p:nvSpPr>
          <p:cNvPr id="4504" name="Google Shape;4504;p231"/>
          <p:cNvSpPr/>
          <p:nvPr/>
        </p:nvSpPr>
        <p:spPr>
          <a:xfrm>
            <a:off x="0" y="0"/>
            <a:ext cx="9144000" cy="758700"/>
          </a:xfrm>
          <a:prstGeom prst="rect">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900"/>
              </a:solidFill>
            </a:endParaRPr>
          </a:p>
        </p:txBody>
      </p:sp>
      <p:sp>
        <p:nvSpPr>
          <p:cNvPr id="4505" name="Google Shape;4505;p231"/>
          <p:cNvSpPr txBox="1"/>
          <p:nvPr/>
        </p:nvSpPr>
        <p:spPr>
          <a:xfrm>
            <a:off x="630333" y="130929"/>
            <a:ext cx="3501300" cy="417000"/>
          </a:xfrm>
          <a:prstGeom prst="rect">
            <a:avLst/>
          </a:prstGeom>
          <a:solidFill>
            <a:srgbClr val="9900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b="1">
                <a:solidFill>
                  <a:schemeClr val="lt1"/>
                </a:solidFill>
              </a:rPr>
              <a:t>Allopurinol (ZYLOPRIM)</a:t>
            </a:r>
            <a:endParaRPr sz="2200" b="1">
              <a:solidFill>
                <a:schemeClr val="lt1"/>
              </a:solidFill>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chemeClr val="lt1"/>
                </a:solidFill>
              </a:rPr>
              <a:t>    </a:t>
            </a:r>
            <a:endParaRPr sz="1400" b="1" i="0" u="none" strike="noStrike" cap="none">
              <a:solidFill>
                <a:schemeClr val="lt1"/>
              </a:solidFill>
            </a:endParaRP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Shape 4509"/>
        <p:cNvGrpSpPr/>
        <p:nvPr/>
      </p:nvGrpSpPr>
      <p:grpSpPr>
        <a:xfrm>
          <a:off x="0" y="0"/>
          <a:ext cx="0" cy="0"/>
          <a:chOff x="0" y="0"/>
          <a:chExt cx="0" cy="0"/>
        </a:xfrm>
      </p:grpSpPr>
      <p:sp>
        <p:nvSpPr>
          <p:cNvPr id="4510" name="Google Shape;4510;p232"/>
          <p:cNvSpPr txBox="1"/>
          <p:nvPr/>
        </p:nvSpPr>
        <p:spPr>
          <a:xfrm>
            <a:off x="547700" y="1270000"/>
            <a:ext cx="5878200" cy="2934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 sz="1800"/>
              <a:t>xanthine oxidase inhibitor</a:t>
            </a:r>
            <a:endParaRPr sz="1800"/>
          </a:p>
          <a:p>
            <a:pPr marL="457200" lvl="0" indent="-342900" algn="l" rtl="0">
              <a:spcBef>
                <a:spcPts val="1000"/>
              </a:spcBef>
              <a:spcAft>
                <a:spcPts val="0"/>
              </a:spcAft>
              <a:buSzPts val="1800"/>
              <a:buChar char="●"/>
            </a:pPr>
            <a:r>
              <a:rPr lang="en" sz="1800"/>
              <a:t>reduces urinary and serum uric acid concentrations to prevent gout attacks</a:t>
            </a:r>
            <a:endParaRPr sz="1800"/>
          </a:p>
          <a:p>
            <a:pPr marL="457200" lvl="0" indent="-342900" algn="l" rtl="0">
              <a:spcBef>
                <a:spcPts val="1000"/>
              </a:spcBef>
              <a:spcAft>
                <a:spcPts val="0"/>
              </a:spcAft>
              <a:buClr>
                <a:srgbClr val="000000"/>
              </a:buClr>
              <a:buSzPts val="1800"/>
              <a:buChar char="●"/>
            </a:pPr>
            <a:r>
              <a:rPr lang="en" sz="1800"/>
              <a:t>effective </a:t>
            </a:r>
            <a:r>
              <a:rPr lang="en" sz="1800">
                <a:solidFill>
                  <a:srgbClr val="000000"/>
                </a:solidFill>
              </a:rPr>
              <a:t>for bipolar mania (which seems to be associated with purinergic system dysfunction)</a:t>
            </a:r>
            <a:endParaRPr sz="1800"/>
          </a:p>
          <a:p>
            <a:pPr marL="457200" lvl="0" indent="-342900" algn="l" rtl="0">
              <a:spcBef>
                <a:spcPts val="1000"/>
              </a:spcBef>
              <a:spcAft>
                <a:spcPts val="0"/>
              </a:spcAft>
              <a:buClr>
                <a:srgbClr val="000000"/>
              </a:buClr>
              <a:buSzPts val="1800"/>
              <a:buChar char="●"/>
            </a:pPr>
            <a:r>
              <a:rPr lang="en" sz="1800">
                <a:solidFill>
                  <a:srgbClr val="000000"/>
                </a:solidFill>
              </a:rPr>
              <a:t>especially effective </a:t>
            </a:r>
            <a:r>
              <a:rPr lang="en" sz="1800"/>
              <a:t>for</a:t>
            </a:r>
            <a:r>
              <a:rPr lang="en" sz="1800">
                <a:solidFill>
                  <a:srgbClr val="000000"/>
                </a:solidFill>
              </a:rPr>
              <a:t> severe mania</a:t>
            </a:r>
            <a:endParaRPr sz="1800"/>
          </a:p>
          <a:p>
            <a:pPr marL="457200" lvl="0" indent="-342900" algn="l" rtl="0">
              <a:spcBef>
                <a:spcPts val="1000"/>
              </a:spcBef>
              <a:spcAft>
                <a:spcPts val="0"/>
              </a:spcAft>
              <a:buSzPts val="1800"/>
              <a:buChar char="●"/>
            </a:pPr>
            <a:endParaRPr sz="1800"/>
          </a:p>
          <a:p>
            <a:pPr marL="0" lvl="0" indent="0" algn="l" rtl="0">
              <a:spcBef>
                <a:spcPts val="1000"/>
              </a:spcBef>
              <a:spcAft>
                <a:spcPts val="0"/>
              </a:spcAft>
              <a:buNone/>
            </a:pPr>
            <a:endParaRPr sz="1100"/>
          </a:p>
        </p:txBody>
      </p:sp>
      <p:grpSp>
        <p:nvGrpSpPr>
          <p:cNvPr id="4511" name="Google Shape;4511;p232"/>
          <p:cNvGrpSpPr/>
          <p:nvPr/>
        </p:nvGrpSpPr>
        <p:grpSpPr>
          <a:xfrm>
            <a:off x="6546531" y="1031023"/>
            <a:ext cx="2013815" cy="2145280"/>
            <a:chOff x="3374139" y="1912394"/>
            <a:chExt cx="2188929" cy="2347390"/>
          </a:xfrm>
        </p:grpSpPr>
        <p:pic>
          <p:nvPicPr>
            <p:cNvPr id="4512" name="Google Shape;4512;p232"/>
            <p:cNvPicPr preferRelativeResize="0"/>
            <p:nvPr/>
          </p:nvPicPr>
          <p:blipFill>
            <a:blip r:embed="rId3">
              <a:alphaModFix/>
            </a:blip>
            <a:stretch>
              <a:fillRect/>
            </a:stretch>
          </p:blipFill>
          <p:spPr>
            <a:xfrm>
              <a:off x="3374139" y="2813057"/>
              <a:ext cx="2188929" cy="1446727"/>
            </a:xfrm>
            <a:prstGeom prst="rect">
              <a:avLst/>
            </a:prstGeom>
            <a:noFill/>
            <a:ln>
              <a:noFill/>
            </a:ln>
          </p:spPr>
        </p:pic>
        <p:pic>
          <p:nvPicPr>
            <p:cNvPr id="4513" name="Google Shape;4513;p232"/>
            <p:cNvPicPr preferRelativeResize="0"/>
            <p:nvPr/>
          </p:nvPicPr>
          <p:blipFill>
            <a:blip r:embed="rId4">
              <a:alphaModFix/>
            </a:blip>
            <a:stretch>
              <a:fillRect/>
            </a:stretch>
          </p:blipFill>
          <p:spPr>
            <a:xfrm>
              <a:off x="3502103" y="1912394"/>
              <a:ext cx="1419854" cy="1241092"/>
            </a:xfrm>
            <a:prstGeom prst="rect">
              <a:avLst/>
            </a:prstGeom>
            <a:noFill/>
            <a:ln>
              <a:noFill/>
            </a:ln>
          </p:spPr>
        </p:pic>
        <p:sp>
          <p:nvSpPr>
            <p:cNvPr id="4514" name="Google Shape;4514;p232"/>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4515" name="Google Shape;4515;p232"/>
            <p:cNvPicPr preferRelativeResize="0"/>
            <p:nvPr/>
          </p:nvPicPr>
          <p:blipFill>
            <a:blip r:embed="rId5">
              <a:alphaModFix/>
            </a:blip>
            <a:stretch>
              <a:fillRect/>
            </a:stretch>
          </p:blipFill>
          <p:spPr>
            <a:xfrm rot="-9181826">
              <a:off x="4239680" y="3841219"/>
              <a:ext cx="89165" cy="237186"/>
            </a:xfrm>
            <a:prstGeom prst="rect">
              <a:avLst/>
            </a:prstGeom>
            <a:noFill/>
            <a:ln>
              <a:noFill/>
            </a:ln>
          </p:spPr>
        </p:pic>
        <p:pic>
          <p:nvPicPr>
            <p:cNvPr id="4516" name="Google Shape;4516;p232"/>
            <p:cNvPicPr preferRelativeResize="0"/>
            <p:nvPr/>
          </p:nvPicPr>
          <p:blipFill>
            <a:blip r:embed="rId5">
              <a:alphaModFix/>
            </a:blip>
            <a:stretch>
              <a:fillRect/>
            </a:stretch>
          </p:blipFill>
          <p:spPr>
            <a:xfrm rot="-2906577">
              <a:off x="3640666" y="3696122"/>
              <a:ext cx="89169" cy="182729"/>
            </a:xfrm>
            <a:prstGeom prst="rect">
              <a:avLst/>
            </a:prstGeom>
            <a:noFill/>
            <a:ln>
              <a:noFill/>
            </a:ln>
          </p:spPr>
        </p:pic>
      </p:grpSp>
      <p:cxnSp>
        <p:nvCxnSpPr>
          <p:cNvPr id="4517" name="Google Shape;4517;p232"/>
          <p:cNvCxnSpPr>
            <a:endCxn id="4516" idx="2"/>
          </p:cNvCxnSpPr>
          <p:nvPr/>
        </p:nvCxnSpPr>
        <p:spPr>
          <a:xfrm rot="10800000">
            <a:off x="6895654" y="2800058"/>
            <a:ext cx="170400" cy="376200"/>
          </a:xfrm>
          <a:prstGeom prst="straightConnector1">
            <a:avLst/>
          </a:prstGeom>
          <a:noFill/>
          <a:ln w="9525" cap="flat" cmpd="sng">
            <a:solidFill>
              <a:srgbClr val="222222"/>
            </a:solidFill>
            <a:prstDash val="solid"/>
            <a:round/>
            <a:headEnd type="none" w="med" len="med"/>
            <a:tailEnd type="triangle" w="med" len="med"/>
          </a:ln>
        </p:spPr>
      </p:cxnSp>
      <p:sp>
        <p:nvSpPr>
          <p:cNvPr id="4518" name="Google Shape;4518;p232"/>
          <p:cNvSpPr txBox="1"/>
          <p:nvPr/>
        </p:nvSpPr>
        <p:spPr>
          <a:xfrm>
            <a:off x="6686175" y="3059399"/>
            <a:ext cx="82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podagra</a:t>
            </a:r>
            <a:endParaRPr sz="1200"/>
          </a:p>
        </p:txBody>
      </p:sp>
      <p:sp>
        <p:nvSpPr>
          <p:cNvPr id="4519" name="Google Shape;4519;p232"/>
          <p:cNvSpPr/>
          <p:nvPr/>
        </p:nvSpPr>
        <p:spPr>
          <a:xfrm>
            <a:off x="0" y="0"/>
            <a:ext cx="9144000" cy="758700"/>
          </a:xfrm>
          <a:prstGeom prst="rect">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900"/>
              </a:solidFill>
            </a:endParaRPr>
          </a:p>
        </p:txBody>
      </p:sp>
      <p:sp>
        <p:nvSpPr>
          <p:cNvPr id="4520" name="Google Shape;4520;p232"/>
          <p:cNvSpPr txBox="1"/>
          <p:nvPr/>
        </p:nvSpPr>
        <p:spPr>
          <a:xfrm>
            <a:off x="630333" y="130929"/>
            <a:ext cx="3501300" cy="417000"/>
          </a:xfrm>
          <a:prstGeom prst="rect">
            <a:avLst/>
          </a:prstGeom>
          <a:solidFill>
            <a:srgbClr val="9900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b="1">
                <a:solidFill>
                  <a:schemeClr val="lt1"/>
                </a:solidFill>
              </a:rPr>
              <a:t>Allopurinol (ZYLOPRIM)</a:t>
            </a:r>
            <a:endParaRPr sz="2200" b="1">
              <a:solidFill>
                <a:schemeClr val="lt1"/>
              </a:solidFill>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chemeClr val="lt1"/>
                </a:solidFill>
              </a:rPr>
              <a:t>    </a:t>
            </a:r>
            <a:endParaRPr sz="1400" b="1" i="0" u="none" strike="noStrike" cap="none">
              <a:solidFill>
                <a:schemeClr val="lt1"/>
              </a:solidFill>
            </a:endParaRP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Shape 4524"/>
        <p:cNvGrpSpPr/>
        <p:nvPr/>
      </p:nvGrpSpPr>
      <p:grpSpPr>
        <a:xfrm>
          <a:off x="0" y="0"/>
          <a:ext cx="0" cy="0"/>
          <a:chOff x="0" y="0"/>
          <a:chExt cx="0" cy="0"/>
        </a:xfrm>
      </p:grpSpPr>
      <p:sp>
        <p:nvSpPr>
          <p:cNvPr id="4525" name="Google Shape;4525;p233"/>
          <p:cNvSpPr txBox="1"/>
          <p:nvPr/>
        </p:nvSpPr>
        <p:spPr>
          <a:xfrm>
            <a:off x="547700" y="1270000"/>
            <a:ext cx="5878200" cy="33402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 sz="1800"/>
              <a:t>xanthine oxidase inhibitor</a:t>
            </a:r>
            <a:endParaRPr sz="1800"/>
          </a:p>
          <a:p>
            <a:pPr marL="457200" lvl="0" indent="-342900" algn="l" rtl="0">
              <a:spcBef>
                <a:spcPts val="1000"/>
              </a:spcBef>
              <a:spcAft>
                <a:spcPts val="0"/>
              </a:spcAft>
              <a:buSzPts val="1800"/>
              <a:buChar char="●"/>
            </a:pPr>
            <a:r>
              <a:rPr lang="en" sz="1800"/>
              <a:t>reduces urinary and serum uric acid concentrations to prevent gout attacks</a:t>
            </a:r>
            <a:endParaRPr sz="1800"/>
          </a:p>
          <a:p>
            <a:pPr marL="457200" lvl="0" indent="-342900" algn="l" rtl="0">
              <a:spcBef>
                <a:spcPts val="1000"/>
              </a:spcBef>
              <a:spcAft>
                <a:spcPts val="0"/>
              </a:spcAft>
              <a:buClr>
                <a:srgbClr val="000000"/>
              </a:buClr>
              <a:buSzPts val="1800"/>
              <a:buChar char="●"/>
            </a:pPr>
            <a:r>
              <a:rPr lang="en" sz="1800"/>
              <a:t>effective </a:t>
            </a:r>
            <a:r>
              <a:rPr lang="en" sz="1800">
                <a:solidFill>
                  <a:srgbClr val="000000"/>
                </a:solidFill>
              </a:rPr>
              <a:t>for bipolar mania (which seems to be associated with purinergic system dysfunction)</a:t>
            </a:r>
            <a:endParaRPr sz="1800"/>
          </a:p>
          <a:p>
            <a:pPr marL="457200" lvl="0" indent="-342900" algn="l" rtl="0">
              <a:spcBef>
                <a:spcPts val="1000"/>
              </a:spcBef>
              <a:spcAft>
                <a:spcPts val="0"/>
              </a:spcAft>
              <a:buClr>
                <a:srgbClr val="000000"/>
              </a:buClr>
              <a:buSzPts val="1800"/>
              <a:buChar char="●"/>
            </a:pPr>
            <a:r>
              <a:rPr lang="en" sz="1800">
                <a:solidFill>
                  <a:srgbClr val="000000"/>
                </a:solidFill>
              </a:rPr>
              <a:t>especially effective </a:t>
            </a:r>
            <a:r>
              <a:rPr lang="en" sz="1800"/>
              <a:t>for</a:t>
            </a:r>
            <a:r>
              <a:rPr lang="en" sz="1800">
                <a:solidFill>
                  <a:srgbClr val="000000"/>
                </a:solidFill>
              </a:rPr>
              <a:t> severe mania</a:t>
            </a:r>
            <a:endParaRPr sz="1800"/>
          </a:p>
          <a:p>
            <a:pPr marL="457200" lvl="0" indent="-342900" algn="l" rtl="0">
              <a:spcBef>
                <a:spcPts val="1000"/>
              </a:spcBef>
              <a:spcAft>
                <a:spcPts val="0"/>
              </a:spcAft>
              <a:buClr>
                <a:srgbClr val="000000"/>
              </a:buClr>
              <a:buSzPts val="1800"/>
              <a:buChar char="●"/>
            </a:pPr>
            <a:r>
              <a:rPr lang="en" sz="1800"/>
              <a:t>although small to moderate effect size</a:t>
            </a:r>
            <a:endParaRPr sz="1800"/>
          </a:p>
          <a:p>
            <a:pPr marL="457200" lvl="0" indent="-342900" algn="l" rtl="0">
              <a:spcBef>
                <a:spcPts val="1000"/>
              </a:spcBef>
              <a:spcAft>
                <a:spcPts val="0"/>
              </a:spcAft>
              <a:buSzPts val="1800"/>
              <a:buChar char="●"/>
            </a:pPr>
            <a:endParaRPr sz="1800"/>
          </a:p>
          <a:p>
            <a:pPr marL="0" lvl="0" indent="0" algn="l" rtl="0">
              <a:spcBef>
                <a:spcPts val="1000"/>
              </a:spcBef>
              <a:spcAft>
                <a:spcPts val="0"/>
              </a:spcAft>
              <a:buNone/>
            </a:pPr>
            <a:endParaRPr sz="1100"/>
          </a:p>
        </p:txBody>
      </p:sp>
      <p:grpSp>
        <p:nvGrpSpPr>
          <p:cNvPr id="4526" name="Google Shape;4526;p233"/>
          <p:cNvGrpSpPr/>
          <p:nvPr/>
        </p:nvGrpSpPr>
        <p:grpSpPr>
          <a:xfrm>
            <a:off x="6546531" y="1031023"/>
            <a:ext cx="2013815" cy="2145280"/>
            <a:chOff x="3374139" y="1912394"/>
            <a:chExt cx="2188929" cy="2347390"/>
          </a:xfrm>
        </p:grpSpPr>
        <p:pic>
          <p:nvPicPr>
            <p:cNvPr id="4527" name="Google Shape;4527;p233"/>
            <p:cNvPicPr preferRelativeResize="0"/>
            <p:nvPr/>
          </p:nvPicPr>
          <p:blipFill>
            <a:blip r:embed="rId3">
              <a:alphaModFix/>
            </a:blip>
            <a:stretch>
              <a:fillRect/>
            </a:stretch>
          </p:blipFill>
          <p:spPr>
            <a:xfrm>
              <a:off x="3374139" y="2813057"/>
              <a:ext cx="2188929" cy="1446727"/>
            </a:xfrm>
            <a:prstGeom prst="rect">
              <a:avLst/>
            </a:prstGeom>
            <a:noFill/>
            <a:ln>
              <a:noFill/>
            </a:ln>
          </p:spPr>
        </p:pic>
        <p:pic>
          <p:nvPicPr>
            <p:cNvPr id="4528" name="Google Shape;4528;p233"/>
            <p:cNvPicPr preferRelativeResize="0"/>
            <p:nvPr/>
          </p:nvPicPr>
          <p:blipFill>
            <a:blip r:embed="rId4">
              <a:alphaModFix/>
            </a:blip>
            <a:stretch>
              <a:fillRect/>
            </a:stretch>
          </p:blipFill>
          <p:spPr>
            <a:xfrm>
              <a:off x="3502103" y="1912394"/>
              <a:ext cx="1419854" cy="1241092"/>
            </a:xfrm>
            <a:prstGeom prst="rect">
              <a:avLst/>
            </a:prstGeom>
            <a:noFill/>
            <a:ln>
              <a:noFill/>
            </a:ln>
          </p:spPr>
        </p:pic>
        <p:sp>
          <p:nvSpPr>
            <p:cNvPr id="4529" name="Google Shape;4529;p233"/>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4530" name="Google Shape;4530;p233"/>
            <p:cNvPicPr preferRelativeResize="0"/>
            <p:nvPr/>
          </p:nvPicPr>
          <p:blipFill>
            <a:blip r:embed="rId5">
              <a:alphaModFix/>
            </a:blip>
            <a:stretch>
              <a:fillRect/>
            </a:stretch>
          </p:blipFill>
          <p:spPr>
            <a:xfrm rot="-9181826">
              <a:off x="4239680" y="3841219"/>
              <a:ext cx="89165" cy="237186"/>
            </a:xfrm>
            <a:prstGeom prst="rect">
              <a:avLst/>
            </a:prstGeom>
            <a:noFill/>
            <a:ln>
              <a:noFill/>
            </a:ln>
          </p:spPr>
        </p:pic>
        <p:pic>
          <p:nvPicPr>
            <p:cNvPr id="4531" name="Google Shape;4531;p233"/>
            <p:cNvPicPr preferRelativeResize="0"/>
            <p:nvPr/>
          </p:nvPicPr>
          <p:blipFill>
            <a:blip r:embed="rId5">
              <a:alphaModFix/>
            </a:blip>
            <a:stretch>
              <a:fillRect/>
            </a:stretch>
          </p:blipFill>
          <p:spPr>
            <a:xfrm rot="-2906577">
              <a:off x="3640666" y="3696122"/>
              <a:ext cx="89169" cy="182729"/>
            </a:xfrm>
            <a:prstGeom prst="rect">
              <a:avLst/>
            </a:prstGeom>
            <a:noFill/>
            <a:ln>
              <a:noFill/>
            </a:ln>
          </p:spPr>
        </p:pic>
      </p:grpSp>
      <p:cxnSp>
        <p:nvCxnSpPr>
          <p:cNvPr id="4532" name="Google Shape;4532;p233"/>
          <p:cNvCxnSpPr>
            <a:endCxn id="4531" idx="2"/>
          </p:cNvCxnSpPr>
          <p:nvPr/>
        </p:nvCxnSpPr>
        <p:spPr>
          <a:xfrm rot="10800000">
            <a:off x="6895654" y="2800058"/>
            <a:ext cx="170400" cy="376200"/>
          </a:xfrm>
          <a:prstGeom prst="straightConnector1">
            <a:avLst/>
          </a:prstGeom>
          <a:noFill/>
          <a:ln w="9525" cap="flat" cmpd="sng">
            <a:solidFill>
              <a:srgbClr val="222222"/>
            </a:solidFill>
            <a:prstDash val="solid"/>
            <a:round/>
            <a:headEnd type="none" w="med" len="med"/>
            <a:tailEnd type="triangle" w="med" len="med"/>
          </a:ln>
        </p:spPr>
      </p:cxnSp>
      <p:sp>
        <p:nvSpPr>
          <p:cNvPr id="4533" name="Google Shape;4533;p233"/>
          <p:cNvSpPr txBox="1"/>
          <p:nvPr/>
        </p:nvSpPr>
        <p:spPr>
          <a:xfrm>
            <a:off x="6686175" y="3059399"/>
            <a:ext cx="82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podagra</a:t>
            </a:r>
            <a:endParaRPr sz="1200"/>
          </a:p>
        </p:txBody>
      </p:sp>
      <p:sp>
        <p:nvSpPr>
          <p:cNvPr id="4534" name="Google Shape;4534;p233"/>
          <p:cNvSpPr/>
          <p:nvPr/>
        </p:nvSpPr>
        <p:spPr>
          <a:xfrm>
            <a:off x="0" y="0"/>
            <a:ext cx="9144000" cy="758700"/>
          </a:xfrm>
          <a:prstGeom prst="rect">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900"/>
              </a:solidFill>
            </a:endParaRPr>
          </a:p>
        </p:txBody>
      </p:sp>
      <p:sp>
        <p:nvSpPr>
          <p:cNvPr id="4535" name="Google Shape;4535;p233"/>
          <p:cNvSpPr txBox="1"/>
          <p:nvPr/>
        </p:nvSpPr>
        <p:spPr>
          <a:xfrm>
            <a:off x="630333" y="130929"/>
            <a:ext cx="3501300" cy="417000"/>
          </a:xfrm>
          <a:prstGeom prst="rect">
            <a:avLst/>
          </a:prstGeom>
          <a:solidFill>
            <a:srgbClr val="9900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b="1">
                <a:solidFill>
                  <a:schemeClr val="lt1"/>
                </a:solidFill>
              </a:rPr>
              <a:t>Allopurinol (ZYLOPRIM)</a:t>
            </a:r>
            <a:endParaRPr sz="2200" b="1">
              <a:solidFill>
                <a:schemeClr val="lt1"/>
              </a:solidFill>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chemeClr val="lt1"/>
                </a:solidFill>
              </a:rPr>
              <a:t>    </a:t>
            </a:r>
            <a:endParaRPr sz="1400" b="1" i="0" u="none" strike="noStrike" cap="none">
              <a:solidFill>
                <a:schemeClr val="lt1"/>
              </a:solidFill>
            </a:endParaRP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Shape 4539"/>
        <p:cNvGrpSpPr/>
        <p:nvPr/>
      </p:nvGrpSpPr>
      <p:grpSpPr>
        <a:xfrm>
          <a:off x="0" y="0"/>
          <a:ext cx="0" cy="0"/>
          <a:chOff x="0" y="0"/>
          <a:chExt cx="0" cy="0"/>
        </a:xfrm>
      </p:grpSpPr>
      <p:sp>
        <p:nvSpPr>
          <p:cNvPr id="4540" name="Google Shape;4540;p234"/>
          <p:cNvSpPr txBox="1"/>
          <p:nvPr/>
        </p:nvSpPr>
        <p:spPr>
          <a:xfrm>
            <a:off x="547700" y="1270000"/>
            <a:ext cx="5878200" cy="33402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 sz="1800"/>
              <a:t>xanthine oxidase inhibitor</a:t>
            </a:r>
            <a:endParaRPr sz="1800"/>
          </a:p>
          <a:p>
            <a:pPr marL="457200" lvl="0" indent="-342900" algn="l" rtl="0">
              <a:spcBef>
                <a:spcPts val="1000"/>
              </a:spcBef>
              <a:spcAft>
                <a:spcPts val="0"/>
              </a:spcAft>
              <a:buSzPts val="1800"/>
              <a:buChar char="●"/>
            </a:pPr>
            <a:r>
              <a:rPr lang="en" sz="1800"/>
              <a:t>reduces urinary and serum uric acid concentrations to prevent gout attacks</a:t>
            </a:r>
            <a:endParaRPr sz="1800"/>
          </a:p>
          <a:p>
            <a:pPr marL="457200" lvl="0" indent="-342900" algn="l" rtl="0">
              <a:spcBef>
                <a:spcPts val="1000"/>
              </a:spcBef>
              <a:spcAft>
                <a:spcPts val="0"/>
              </a:spcAft>
              <a:buClr>
                <a:srgbClr val="000000"/>
              </a:buClr>
              <a:buSzPts val="1800"/>
              <a:buChar char="●"/>
            </a:pPr>
            <a:r>
              <a:rPr lang="en" sz="1800"/>
              <a:t>effective </a:t>
            </a:r>
            <a:r>
              <a:rPr lang="en" sz="1800">
                <a:solidFill>
                  <a:srgbClr val="000000"/>
                </a:solidFill>
              </a:rPr>
              <a:t>for bipolar mania (which seems to be associated with purinergic system dysfunction)</a:t>
            </a:r>
            <a:endParaRPr sz="1800"/>
          </a:p>
          <a:p>
            <a:pPr marL="457200" lvl="0" indent="-342900" algn="l" rtl="0">
              <a:spcBef>
                <a:spcPts val="1000"/>
              </a:spcBef>
              <a:spcAft>
                <a:spcPts val="0"/>
              </a:spcAft>
              <a:buClr>
                <a:srgbClr val="000000"/>
              </a:buClr>
              <a:buSzPts val="1800"/>
              <a:buChar char="●"/>
            </a:pPr>
            <a:r>
              <a:rPr lang="en" sz="1800">
                <a:solidFill>
                  <a:srgbClr val="000000"/>
                </a:solidFill>
              </a:rPr>
              <a:t>especially effective </a:t>
            </a:r>
            <a:r>
              <a:rPr lang="en" sz="1800"/>
              <a:t>for</a:t>
            </a:r>
            <a:r>
              <a:rPr lang="en" sz="1800">
                <a:solidFill>
                  <a:srgbClr val="000000"/>
                </a:solidFill>
              </a:rPr>
              <a:t> severe mania</a:t>
            </a:r>
            <a:endParaRPr sz="1800"/>
          </a:p>
          <a:p>
            <a:pPr marL="457200" lvl="0" indent="-342900" algn="l" rtl="0">
              <a:spcBef>
                <a:spcPts val="1000"/>
              </a:spcBef>
              <a:spcAft>
                <a:spcPts val="0"/>
              </a:spcAft>
              <a:buClr>
                <a:srgbClr val="000000"/>
              </a:buClr>
              <a:buSzPts val="1800"/>
              <a:buChar char="●"/>
            </a:pPr>
            <a:r>
              <a:rPr lang="en" sz="1800"/>
              <a:t>although small to moderate effect size</a:t>
            </a:r>
            <a:endParaRPr sz="1800"/>
          </a:p>
          <a:p>
            <a:pPr marL="457200" lvl="0" indent="-342900" algn="l" rtl="0">
              <a:spcBef>
                <a:spcPts val="1000"/>
              </a:spcBef>
              <a:spcAft>
                <a:spcPts val="0"/>
              </a:spcAft>
              <a:buSzPts val="1800"/>
              <a:buChar char="●"/>
            </a:pPr>
            <a:r>
              <a:rPr lang="en" sz="1800"/>
              <a:t>can cause </a:t>
            </a:r>
            <a:r>
              <a:rPr lang="en" sz="1800">
                <a:solidFill>
                  <a:schemeClr val="dk1"/>
                </a:solidFill>
              </a:rPr>
              <a:t>Stevens-Johnson Syndrome</a:t>
            </a:r>
            <a:endParaRPr sz="1800"/>
          </a:p>
          <a:p>
            <a:pPr marL="0" lvl="0" indent="0" algn="l" rtl="0">
              <a:spcBef>
                <a:spcPts val="1000"/>
              </a:spcBef>
              <a:spcAft>
                <a:spcPts val="0"/>
              </a:spcAft>
              <a:buNone/>
            </a:pPr>
            <a:endParaRPr sz="1100"/>
          </a:p>
        </p:txBody>
      </p:sp>
      <p:grpSp>
        <p:nvGrpSpPr>
          <p:cNvPr id="4541" name="Google Shape;4541;p234"/>
          <p:cNvGrpSpPr/>
          <p:nvPr/>
        </p:nvGrpSpPr>
        <p:grpSpPr>
          <a:xfrm>
            <a:off x="6546531" y="1031023"/>
            <a:ext cx="2013815" cy="2145280"/>
            <a:chOff x="3374139" y="1912394"/>
            <a:chExt cx="2188929" cy="2347390"/>
          </a:xfrm>
        </p:grpSpPr>
        <p:pic>
          <p:nvPicPr>
            <p:cNvPr id="4542" name="Google Shape;4542;p234"/>
            <p:cNvPicPr preferRelativeResize="0"/>
            <p:nvPr/>
          </p:nvPicPr>
          <p:blipFill>
            <a:blip r:embed="rId3">
              <a:alphaModFix/>
            </a:blip>
            <a:stretch>
              <a:fillRect/>
            </a:stretch>
          </p:blipFill>
          <p:spPr>
            <a:xfrm>
              <a:off x="3374139" y="2813057"/>
              <a:ext cx="2188929" cy="1446727"/>
            </a:xfrm>
            <a:prstGeom prst="rect">
              <a:avLst/>
            </a:prstGeom>
            <a:noFill/>
            <a:ln>
              <a:noFill/>
            </a:ln>
          </p:spPr>
        </p:pic>
        <p:pic>
          <p:nvPicPr>
            <p:cNvPr id="4543" name="Google Shape;4543;p234"/>
            <p:cNvPicPr preferRelativeResize="0"/>
            <p:nvPr/>
          </p:nvPicPr>
          <p:blipFill>
            <a:blip r:embed="rId4">
              <a:alphaModFix/>
            </a:blip>
            <a:stretch>
              <a:fillRect/>
            </a:stretch>
          </p:blipFill>
          <p:spPr>
            <a:xfrm>
              <a:off x="3502103" y="1912394"/>
              <a:ext cx="1419854" cy="1241092"/>
            </a:xfrm>
            <a:prstGeom prst="rect">
              <a:avLst/>
            </a:prstGeom>
            <a:noFill/>
            <a:ln>
              <a:noFill/>
            </a:ln>
          </p:spPr>
        </p:pic>
        <p:sp>
          <p:nvSpPr>
            <p:cNvPr id="4544" name="Google Shape;4544;p234"/>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4545" name="Google Shape;4545;p234"/>
            <p:cNvPicPr preferRelativeResize="0"/>
            <p:nvPr/>
          </p:nvPicPr>
          <p:blipFill>
            <a:blip r:embed="rId5">
              <a:alphaModFix/>
            </a:blip>
            <a:stretch>
              <a:fillRect/>
            </a:stretch>
          </p:blipFill>
          <p:spPr>
            <a:xfrm rot="-9181826">
              <a:off x="4239680" y="3841219"/>
              <a:ext cx="89165" cy="237186"/>
            </a:xfrm>
            <a:prstGeom prst="rect">
              <a:avLst/>
            </a:prstGeom>
            <a:noFill/>
            <a:ln>
              <a:noFill/>
            </a:ln>
          </p:spPr>
        </p:pic>
        <p:pic>
          <p:nvPicPr>
            <p:cNvPr id="4546" name="Google Shape;4546;p234"/>
            <p:cNvPicPr preferRelativeResize="0"/>
            <p:nvPr/>
          </p:nvPicPr>
          <p:blipFill>
            <a:blip r:embed="rId5">
              <a:alphaModFix/>
            </a:blip>
            <a:stretch>
              <a:fillRect/>
            </a:stretch>
          </p:blipFill>
          <p:spPr>
            <a:xfrm rot="-2906577">
              <a:off x="3640666" y="3696122"/>
              <a:ext cx="89169" cy="182729"/>
            </a:xfrm>
            <a:prstGeom prst="rect">
              <a:avLst/>
            </a:prstGeom>
            <a:noFill/>
            <a:ln>
              <a:noFill/>
            </a:ln>
          </p:spPr>
        </p:pic>
      </p:grpSp>
      <p:cxnSp>
        <p:nvCxnSpPr>
          <p:cNvPr id="4547" name="Google Shape;4547;p234"/>
          <p:cNvCxnSpPr>
            <a:endCxn id="4546" idx="2"/>
          </p:cNvCxnSpPr>
          <p:nvPr/>
        </p:nvCxnSpPr>
        <p:spPr>
          <a:xfrm rot="10800000">
            <a:off x="6895654" y="2800058"/>
            <a:ext cx="170400" cy="376200"/>
          </a:xfrm>
          <a:prstGeom prst="straightConnector1">
            <a:avLst/>
          </a:prstGeom>
          <a:noFill/>
          <a:ln w="9525" cap="flat" cmpd="sng">
            <a:solidFill>
              <a:srgbClr val="222222"/>
            </a:solidFill>
            <a:prstDash val="solid"/>
            <a:round/>
            <a:headEnd type="none" w="med" len="med"/>
            <a:tailEnd type="triangle" w="med" len="med"/>
          </a:ln>
        </p:spPr>
      </p:cxnSp>
      <p:sp>
        <p:nvSpPr>
          <p:cNvPr id="4548" name="Google Shape;4548;p234"/>
          <p:cNvSpPr txBox="1"/>
          <p:nvPr/>
        </p:nvSpPr>
        <p:spPr>
          <a:xfrm>
            <a:off x="6686175" y="3059399"/>
            <a:ext cx="82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podagra</a:t>
            </a:r>
            <a:endParaRPr sz="1200"/>
          </a:p>
        </p:txBody>
      </p:sp>
      <p:sp>
        <p:nvSpPr>
          <p:cNvPr id="4549" name="Google Shape;4549;p234"/>
          <p:cNvSpPr/>
          <p:nvPr/>
        </p:nvSpPr>
        <p:spPr>
          <a:xfrm>
            <a:off x="0" y="0"/>
            <a:ext cx="9144000" cy="758700"/>
          </a:xfrm>
          <a:prstGeom prst="rect">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900"/>
              </a:solidFill>
            </a:endParaRPr>
          </a:p>
        </p:txBody>
      </p:sp>
      <p:sp>
        <p:nvSpPr>
          <p:cNvPr id="4550" name="Google Shape;4550;p234"/>
          <p:cNvSpPr txBox="1"/>
          <p:nvPr/>
        </p:nvSpPr>
        <p:spPr>
          <a:xfrm>
            <a:off x="630333" y="130929"/>
            <a:ext cx="3501300" cy="417000"/>
          </a:xfrm>
          <a:prstGeom prst="rect">
            <a:avLst/>
          </a:prstGeom>
          <a:solidFill>
            <a:srgbClr val="9900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b="1">
                <a:solidFill>
                  <a:schemeClr val="lt1"/>
                </a:solidFill>
              </a:rPr>
              <a:t>Allopurinol (ZYLOPRIM)</a:t>
            </a:r>
            <a:endParaRPr sz="2200" b="1">
              <a:solidFill>
                <a:schemeClr val="lt1"/>
              </a:solidFill>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chemeClr val="lt1"/>
                </a:solidFill>
              </a:rPr>
              <a:t>    </a:t>
            </a:r>
            <a:endParaRPr sz="1400" b="1" i="0" u="none" strike="noStrike" cap="none">
              <a:solidFill>
                <a:schemeClr val="lt1"/>
              </a:solidFill>
            </a:endParaRP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Shape 4554"/>
        <p:cNvGrpSpPr/>
        <p:nvPr/>
      </p:nvGrpSpPr>
      <p:grpSpPr>
        <a:xfrm>
          <a:off x="0" y="0"/>
          <a:ext cx="0" cy="0"/>
          <a:chOff x="0" y="0"/>
          <a:chExt cx="0" cy="0"/>
        </a:xfrm>
      </p:grpSpPr>
      <p:sp>
        <p:nvSpPr>
          <p:cNvPr id="4555" name="Google Shape;4555;p235"/>
          <p:cNvSpPr txBox="1"/>
          <p:nvPr/>
        </p:nvSpPr>
        <p:spPr>
          <a:xfrm>
            <a:off x="723750" y="449350"/>
            <a:ext cx="7289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One final topic worthy of future research:</a:t>
            </a: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pic>
        <p:nvPicPr>
          <p:cNvPr id="1176" name="Google Shape;1176;p100"/>
          <p:cNvPicPr preferRelativeResize="0"/>
          <p:nvPr/>
        </p:nvPicPr>
        <p:blipFill>
          <a:blip r:embed="rId3">
            <a:alphaModFix/>
          </a:blip>
          <a:stretch>
            <a:fillRect/>
          </a:stretch>
        </p:blipFill>
        <p:spPr>
          <a:xfrm>
            <a:off x="152400" y="152400"/>
            <a:ext cx="6130676" cy="4838700"/>
          </a:xfrm>
          <a:prstGeom prst="rect">
            <a:avLst/>
          </a:prstGeom>
          <a:noFill/>
          <a:ln>
            <a:noFill/>
          </a:ln>
        </p:spPr>
      </p:pic>
      <p:pic>
        <p:nvPicPr>
          <p:cNvPr id="1177" name="Google Shape;1177;p100"/>
          <p:cNvPicPr preferRelativeResize="0"/>
          <p:nvPr/>
        </p:nvPicPr>
        <p:blipFill>
          <a:blip r:embed="rId4">
            <a:alphaModFix/>
          </a:blip>
          <a:stretch>
            <a:fillRect/>
          </a:stretch>
        </p:blipFill>
        <p:spPr>
          <a:xfrm>
            <a:off x="4124625" y="1695450"/>
            <a:ext cx="2158450" cy="3351150"/>
          </a:xfrm>
          <a:prstGeom prst="rect">
            <a:avLst/>
          </a:prstGeom>
          <a:noFill/>
          <a:ln>
            <a:noFill/>
          </a:ln>
        </p:spPr>
      </p:pic>
      <p:pic>
        <p:nvPicPr>
          <p:cNvPr id="1178" name="Google Shape;1178;p100"/>
          <p:cNvPicPr preferRelativeResize="0"/>
          <p:nvPr/>
        </p:nvPicPr>
        <p:blipFill>
          <a:blip r:embed="rId5">
            <a:alphaModFix/>
          </a:blip>
          <a:stretch>
            <a:fillRect/>
          </a:stretch>
        </p:blipFill>
        <p:spPr>
          <a:xfrm>
            <a:off x="4206625" y="2028853"/>
            <a:ext cx="1859325" cy="2190325"/>
          </a:xfrm>
          <a:prstGeom prst="rect">
            <a:avLst/>
          </a:prstGeom>
          <a:noFill/>
          <a:ln>
            <a:noFill/>
          </a:ln>
        </p:spPr>
      </p:pic>
      <p:sp>
        <p:nvSpPr>
          <p:cNvPr id="1179" name="Google Shape;1179;p100"/>
          <p:cNvSpPr txBox="1"/>
          <p:nvPr/>
        </p:nvSpPr>
        <p:spPr>
          <a:xfrm>
            <a:off x="196308" y="2462100"/>
            <a:ext cx="31239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pic>
        <p:nvPicPr>
          <p:cNvPr id="1180" name="Google Shape;1180;p100"/>
          <p:cNvPicPr preferRelativeResize="0"/>
          <p:nvPr/>
        </p:nvPicPr>
        <p:blipFill>
          <a:blip r:embed="rId6">
            <a:alphaModFix/>
          </a:blip>
          <a:stretch>
            <a:fillRect/>
          </a:stretch>
        </p:blipFill>
        <p:spPr>
          <a:xfrm>
            <a:off x="6283076" y="2028850"/>
            <a:ext cx="2556124" cy="2783672"/>
          </a:xfrm>
          <a:prstGeom prst="rect">
            <a:avLst/>
          </a:prstGeom>
          <a:noFill/>
          <a:ln>
            <a:noFill/>
          </a:ln>
        </p:spPr>
      </p:pic>
      <p:sp>
        <p:nvSpPr>
          <p:cNvPr id="1181" name="Google Shape;1181;p100"/>
          <p:cNvSpPr/>
          <p:nvPr/>
        </p:nvSpPr>
        <p:spPr>
          <a:xfrm>
            <a:off x="-7450" y="4942225"/>
            <a:ext cx="9144000" cy="2013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00"/>
          <p:cNvSpPr txBox="1"/>
          <p:nvPr/>
        </p:nvSpPr>
        <p:spPr>
          <a:xfrm>
            <a:off x="348627" y="4902125"/>
            <a:ext cx="8440200" cy="292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cxnSp>
        <p:nvCxnSpPr>
          <p:cNvPr id="1183" name="Google Shape;1183;p100"/>
          <p:cNvCxnSpPr/>
          <p:nvPr/>
        </p:nvCxnSpPr>
        <p:spPr>
          <a:xfrm>
            <a:off x="610100" y="3612850"/>
            <a:ext cx="1166100" cy="0"/>
          </a:xfrm>
          <a:prstGeom prst="straightConnector1">
            <a:avLst/>
          </a:prstGeom>
          <a:noFill/>
          <a:ln w="38100" cap="flat" cmpd="sng">
            <a:solidFill>
              <a:srgbClr val="FF9900"/>
            </a:solidFill>
            <a:prstDash val="solid"/>
            <a:round/>
            <a:headEnd type="none" w="med" len="med"/>
            <a:tailEnd type="none" w="med" len="med"/>
          </a:ln>
        </p:spPr>
      </p:cxnSp>
      <p:cxnSp>
        <p:nvCxnSpPr>
          <p:cNvPr id="1184" name="Google Shape;1184;p100"/>
          <p:cNvCxnSpPr/>
          <p:nvPr/>
        </p:nvCxnSpPr>
        <p:spPr>
          <a:xfrm>
            <a:off x="252800" y="3837875"/>
            <a:ext cx="1515900" cy="0"/>
          </a:xfrm>
          <a:prstGeom prst="straightConnector1">
            <a:avLst/>
          </a:prstGeom>
          <a:noFill/>
          <a:ln w="38100" cap="flat" cmpd="sng">
            <a:solidFill>
              <a:srgbClr val="FF9900"/>
            </a:solidFill>
            <a:prstDash val="solid"/>
            <a:round/>
            <a:headEnd type="none" w="med" len="med"/>
            <a:tailEnd type="none" w="med" len="med"/>
          </a:ln>
        </p:spPr>
      </p:cxnSp>
      <p:cxnSp>
        <p:nvCxnSpPr>
          <p:cNvPr id="1185" name="Google Shape;1185;p100"/>
          <p:cNvCxnSpPr/>
          <p:nvPr/>
        </p:nvCxnSpPr>
        <p:spPr>
          <a:xfrm>
            <a:off x="245077" y="4062904"/>
            <a:ext cx="473100" cy="0"/>
          </a:xfrm>
          <a:prstGeom prst="straightConnector1">
            <a:avLst/>
          </a:prstGeom>
          <a:noFill/>
          <a:ln w="38100" cap="flat" cmpd="sng">
            <a:solidFill>
              <a:srgbClr val="FF9900"/>
            </a:solidFill>
            <a:prstDash val="solid"/>
            <a:round/>
            <a:headEnd type="none" w="med" len="med"/>
            <a:tailEnd type="none" w="med" len="med"/>
          </a:ln>
        </p:spPr>
      </p:cxn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Shape 4559"/>
        <p:cNvGrpSpPr/>
        <p:nvPr/>
      </p:nvGrpSpPr>
      <p:grpSpPr>
        <a:xfrm>
          <a:off x="0" y="0"/>
          <a:ext cx="0" cy="0"/>
          <a:chOff x="0" y="0"/>
          <a:chExt cx="0" cy="0"/>
        </a:xfrm>
      </p:grpSpPr>
      <p:sp>
        <p:nvSpPr>
          <p:cNvPr id="4560" name="Google Shape;4560;p236"/>
          <p:cNvSpPr txBox="1"/>
          <p:nvPr/>
        </p:nvSpPr>
        <p:spPr>
          <a:xfrm>
            <a:off x="723750" y="449350"/>
            <a:ext cx="72897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One final topic worthy of future research:</a:t>
            </a: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r>
              <a:rPr lang="en" sz="2400">
                <a:solidFill>
                  <a:schemeClr val="dk1"/>
                </a:solidFill>
              </a:rPr>
              <a:t>Anything effective for seizure disorders should be investigated as a mood stabilizer…</a:t>
            </a:r>
            <a:endParaRPr sz="2400">
              <a:solidFill>
                <a:schemeClr val="dk1"/>
              </a:solidFill>
            </a:endParaRP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Shape 4564"/>
        <p:cNvGrpSpPr/>
        <p:nvPr/>
      </p:nvGrpSpPr>
      <p:grpSpPr>
        <a:xfrm>
          <a:off x="0" y="0"/>
          <a:ext cx="0" cy="0"/>
          <a:chOff x="0" y="0"/>
          <a:chExt cx="0" cy="0"/>
        </a:xfrm>
      </p:grpSpPr>
      <p:sp>
        <p:nvSpPr>
          <p:cNvPr id="4565" name="Google Shape;4565;p237"/>
          <p:cNvSpPr txBox="1"/>
          <p:nvPr/>
        </p:nvSpPr>
        <p:spPr>
          <a:xfrm>
            <a:off x="723750" y="449350"/>
            <a:ext cx="72897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One final topic worthy of future research:</a:t>
            </a: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r>
              <a:rPr lang="en" sz="2400">
                <a:solidFill>
                  <a:schemeClr val="dk1"/>
                </a:solidFill>
              </a:rPr>
              <a:t>Anything effective for seizure disorders should be investigated as a mood stabilizer…</a:t>
            </a:r>
            <a:endParaRPr sz="2400">
              <a:solidFill>
                <a:schemeClr val="dk1"/>
              </a:solidFill>
            </a:endParaRPr>
          </a:p>
        </p:txBody>
      </p:sp>
      <p:pic>
        <p:nvPicPr>
          <p:cNvPr id="4566" name="Google Shape;4566;p237"/>
          <p:cNvPicPr preferRelativeResize="0"/>
          <p:nvPr/>
        </p:nvPicPr>
        <p:blipFill>
          <a:blip r:embed="rId3">
            <a:alphaModFix/>
          </a:blip>
          <a:stretch>
            <a:fillRect/>
          </a:stretch>
        </p:blipFill>
        <p:spPr>
          <a:xfrm>
            <a:off x="781950" y="2346276"/>
            <a:ext cx="3360600" cy="1882525"/>
          </a:xfrm>
          <a:prstGeom prst="rect">
            <a:avLst/>
          </a:prstGeom>
          <a:noFill/>
          <a:ln>
            <a:noFill/>
          </a:ln>
        </p:spPr>
      </p:pic>
      <p:sp>
        <p:nvSpPr>
          <p:cNvPr id="4567" name="Google Shape;4567;p237"/>
          <p:cNvSpPr txBox="1"/>
          <p:nvPr/>
        </p:nvSpPr>
        <p:spPr>
          <a:xfrm>
            <a:off x="4515050" y="2346275"/>
            <a:ext cx="3425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Ketogenic diet is highly effective for refractory epilepsy.</a:t>
            </a:r>
            <a:endParaRPr sz="2400">
              <a:solidFill>
                <a:schemeClr val="dk1"/>
              </a:solidFill>
            </a:endParaRP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Shape 4571"/>
        <p:cNvGrpSpPr/>
        <p:nvPr/>
      </p:nvGrpSpPr>
      <p:grpSpPr>
        <a:xfrm>
          <a:off x="0" y="0"/>
          <a:ext cx="0" cy="0"/>
          <a:chOff x="0" y="0"/>
          <a:chExt cx="0" cy="0"/>
        </a:xfrm>
      </p:grpSpPr>
      <p:pic>
        <p:nvPicPr>
          <p:cNvPr id="4572" name="Google Shape;4572;p238"/>
          <p:cNvPicPr preferRelativeResize="0"/>
          <p:nvPr/>
        </p:nvPicPr>
        <p:blipFill rotWithShape="1">
          <a:blip r:embed="rId3">
            <a:alphaModFix/>
          </a:blip>
          <a:srcRect t="13232" b="53156"/>
          <a:stretch/>
        </p:blipFill>
        <p:spPr>
          <a:xfrm>
            <a:off x="509925" y="2227075"/>
            <a:ext cx="6283975" cy="1015800"/>
          </a:xfrm>
          <a:prstGeom prst="rect">
            <a:avLst/>
          </a:prstGeom>
          <a:noFill/>
          <a:ln>
            <a:noFill/>
          </a:ln>
        </p:spPr>
      </p:pic>
      <p:pic>
        <p:nvPicPr>
          <p:cNvPr id="4573" name="Google Shape;4573;p238"/>
          <p:cNvPicPr preferRelativeResize="0"/>
          <p:nvPr/>
        </p:nvPicPr>
        <p:blipFill>
          <a:blip r:embed="rId4">
            <a:alphaModFix/>
          </a:blip>
          <a:stretch>
            <a:fillRect/>
          </a:stretch>
        </p:blipFill>
        <p:spPr>
          <a:xfrm>
            <a:off x="629525" y="238473"/>
            <a:ext cx="2566300" cy="1437575"/>
          </a:xfrm>
          <a:prstGeom prst="rect">
            <a:avLst/>
          </a:prstGeom>
          <a:noFill/>
          <a:ln>
            <a:noFill/>
          </a:ln>
        </p:spPr>
      </p:pic>
      <p:sp>
        <p:nvSpPr>
          <p:cNvPr id="4574" name="Google Shape;4574;p238"/>
          <p:cNvSpPr txBox="1"/>
          <p:nvPr/>
        </p:nvSpPr>
        <p:spPr>
          <a:xfrm>
            <a:off x="3322050" y="238475"/>
            <a:ext cx="4925100" cy="155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rPr>
              <a:t>Keto diet for mood stabilization?</a:t>
            </a:r>
            <a:endParaRPr sz="18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en" sz="1800">
                <a:solidFill>
                  <a:schemeClr val="dk1"/>
                </a:solidFill>
              </a:rPr>
              <a:t>It is highly effective for refractory epilepsy.</a:t>
            </a:r>
            <a:endParaRPr sz="1800">
              <a:solidFill>
                <a:schemeClr val="dk1"/>
              </a:solidFill>
            </a:endParaRPr>
          </a:p>
          <a:p>
            <a:pPr marL="0" lvl="0" indent="0" algn="l" rtl="0">
              <a:spcBef>
                <a:spcPts val="0"/>
              </a:spcBef>
              <a:spcAft>
                <a:spcPts val="0"/>
              </a:spcAft>
              <a:buNone/>
            </a:pPr>
            <a:endParaRPr sz="800">
              <a:solidFill>
                <a:schemeClr val="dk1"/>
              </a:solidFill>
            </a:endParaRPr>
          </a:p>
          <a:p>
            <a:pPr marL="0" lvl="0" indent="0" algn="l" rtl="0">
              <a:spcBef>
                <a:spcPts val="0"/>
              </a:spcBef>
              <a:spcAft>
                <a:spcPts val="0"/>
              </a:spcAft>
              <a:buNone/>
            </a:pPr>
            <a:r>
              <a:rPr lang="en" sz="1800">
                <a:solidFill>
                  <a:schemeClr val="dk1"/>
                </a:solidFill>
              </a:rPr>
              <a:t>And like lithium, promotes mitochondrial health.</a:t>
            </a:r>
            <a:endParaRPr sz="1800">
              <a:solidFill>
                <a:schemeClr val="dk1"/>
              </a:solidFill>
            </a:endParaRPr>
          </a:p>
        </p:txBody>
      </p:sp>
      <p:sp>
        <p:nvSpPr>
          <p:cNvPr id="4575" name="Google Shape;4575;p238"/>
          <p:cNvSpPr txBox="1"/>
          <p:nvPr/>
        </p:nvSpPr>
        <p:spPr>
          <a:xfrm>
            <a:off x="160800" y="4849375"/>
            <a:ext cx="9078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rgbClr val="FFFFFF"/>
                </a:highlight>
              </a:rPr>
              <a:t>Chmiel, I. (2022). Ketogenic diet in therapy of bipolar affective disorder - case report and literature review. Psychiatria Polska, 56(6), 1345-1363. https://doi.org/10.12740/PP/OnlineFirst/136356</a:t>
            </a:r>
            <a:endParaRPr sz="800"/>
          </a:p>
        </p:txBody>
      </p:sp>
      <p:sp>
        <p:nvSpPr>
          <p:cNvPr id="4576" name="Google Shape;4576;p238"/>
          <p:cNvSpPr txBox="1"/>
          <p:nvPr/>
        </p:nvSpPr>
        <p:spPr>
          <a:xfrm>
            <a:off x="629525" y="1854500"/>
            <a:ext cx="6104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rPr>
              <a:t>Mechanisms overlap with mood stabilizers:</a:t>
            </a:r>
            <a:endParaRPr sz="1800">
              <a:solidFill>
                <a:schemeClr val="dk1"/>
              </a:solidFill>
            </a:endParaRP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Shape 4580"/>
        <p:cNvGrpSpPr/>
        <p:nvPr/>
      </p:nvGrpSpPr>
      <p:grpSpPr>
        <a:xfrm>
          <a:off x="0" y="0"/>
          <a:ext cx="0" cy="0"/>
          <a:chOff x="0" y="0"/>
          <a:chExt cx="0" cy="0"/>
        </a:xfrm>
      </p:grpSpPr>
      <p:pic>
        <p:nvPicPr>
          <p:cNvPr id="4581" name="Google Shape;4581;p239"/>
          <p:cNvPicPr preferRelativeResize="0"/>
          <p:nvPr/>
        </p:nvPicPr>
        <p:blipFill rotWithShape="1">
          <a:blip r:embed="rId3">
            <a:alphaModFix/>
          </a:blip>
          <a:srcRect t="13230" b="44660"/>
          <a:stretch/>
        </p:blipFill>
        <p:spPr>
          <a:xfrm>
            <a:off x="509925" y="2227075"/>
            <a:ext cx="6283975" cy="1272625"/>
          </a:xfrm>
          <a:prstGeom prst="rect">
            <a:avLst/>
          </a:prstGeom>
          <a:noFill/>
          <a:ln>
            <a:noFill/>
          </a:ln>
        </p:spPr>
      </p:pic>
      <p:pic>
        <p:nvPicPr>
          <p:cNvPr id="4582" name="Google Shape;4582;p239"/>
          <p:cNvPicPr preferRelativeResize="0"/>
          <p:nvPr/>
        </p:nvPicPr>
        <p:blipFill>
          <a:blip r:embed="rId4">
            <a:alphaModFix/>
          </a:blip>
          <a:stretch>
            <a:fillRect/>
          </a:stretch>
        </p:blipFill>
        <p:spPr>
          <a:xfrm>
            <a:off x="629525" y="238473"/>
            <a:ext cx="2566300" cy="1437575"/>
          </a:xfrm>
          <a:prstGeom prst="rect">
            <a:avLst/>
          </a:prstGeom>
          <a:noFill/>
          <a:ln>
            <a:noFill/>
          </a:ln>
        </p:spPr>
      </p:pic>
      <p:sp>
        <p:nvSpPr>
          <p:cNvPr id="4583" name="Google Shape;4583;p239"/>
          <p:cNvSpPr txBox="1"/>
          <p:nvPr/>
        </p:nvSpPr>
        <p:spPr>
          <a:xfrm>
            <a:off x="160800" y="4849375"/>
            <a:ext cx="9078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rgbClr val="FFFFFF"/>
                </a:highlight>
              </a:rPr>
              <a:t>Chmiel, I. (2022). Ketogenic diet in therapy of bipolar affective disorder - case report and literature review. Psychiatria Polska, 56(6), 1345-1363. https://doi.org/10.12740/PP/OnlineFirst/136356</a:t>
            </a:r>
            <a:endParaRPr sz="800"/>
          </a:p>
        </p:txBody>
      </p:sp>
      <p:sp>
        <p:nvSpPr>
          <p:cNvPr id="4584" name="Google Shape;4584;p239"/>
          <p:cNvSpPr txBox="1"/>
          <p:nvPr/>
        </p:nvSpPr>
        <p:spPr>
          <a:xfrm>
            <a:off x="629525" y="1854500"/>
            <a:ext cx="6104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rPr>
              <a:t>Mechanisms overlap with mood stabilizers:</a:t>
            </a:r>
            <a:endParaRPr sz="1800">
              <a:solidFill>
                <a:schemeClr val="dk1"/>
              </a:solidFill>
            </a:endParaRPr>
          </a:p>
        </p:txBody>
      </p:sp>
      <p:sp>
        <p:nvSpPr>
          <p:cNvPr id="4585" name="Google Shape;4585;p239"/>
          <p:cNvSpPr txBox="1"/>
          <p:nvPr/>
        </p:nvSpPr>
        <p:spPr>
          <a:xfrm>
            <a:off x="3322050" y="238475"/>
            <a:ext cx="4925100" cy="155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rPr>
              <a:t>Keto diet for mood stabilization?</a:t>
            </a:r>
            <a:endParaRPr sz="18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en" sz="1800">
                <a:solidFill>
                  <a:schemeClr val="dk1"/>
                </a:solidFill>
              </a:rPr>
              <a:t>It is highly effective for refractory epilepsy.</a:t>
            </a:r>
            <a:endParaRPr sz="1800">
              <a:solidFill>
                <a:schemeClr val="dk1"/>
              </a:solidFill>
            </a:endParaRPr>
          </a:p>
          <a:p>
            <a:pPr marL="0" lvl="0" indent="0" algn="l" rtl="0">
              <a:spcBef>
                <a:spcPts val="0"/>
              </a:spcBef>
              <a:spcAft>
                <a:spcPts val="0"/>
              </a:spcAft>
              <a:buNone/>
            </a:pPr>
            <a:endParaRPr sz="800">
              <a:solidFill>
                <a:schemeClr val="dk1"/>
              </a:solidFill>
            </a:endParaRPr>
          </a:p>
          <a:p>
            <a:pPr marL="0" lvl="0" indent="0" algn="l" rtl="0">
              <a:spcBef>
                <a:spcPts val="0"/>
              </a:spcBef>
              <a:spcAft>
                <a:spcPts val="0"/>
              </a:spcAft>
              <a:buNone/>
            </a:pPr>
            <a:r>
              <a:rPr lang="en" sz="1800">
                <a:solidFill>
                  <a:schemeClr val="dk1"/>
                </a:solidFill>
              </a:rPr>
              <a:t>And like lithium, promotes mitochondrial health.</a:t>
            </a:r>
            <a:endParaRPr sz="1800">
              <a:solidFill>
                <a:schemeClr val="dk1"/>
              </a:solidFill>
            </a:endParaRP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Shape 4589"/>
        <p:cNvGrpSpPr/>
        <p:nvPr/>
      </p:nvGrpSpPr>
      <p:grpSpPr>
        <a:xfrm>
          <a:off x="0" y="0"/>
          <a:ext cx="0" cy="0"/>
          <a:chOff x="0" y="0"/>
          <a:chExt cx="0" cy="0"/>
        </a:xfrm>
      </p:grpSpPr>
      <p:pic>
        <p:nvPicPr>
          <p:cNvPr id="4590" name="Google Shape;4590;p240"/>
          <p:cNvPicPr preferRelativeResize="0"/>
          <p:nvPr/>
        </p:nvPicPr>
        <p:blipFill rotWithShape="1">
          <a:blip r:embed="rId3">
            <a:alphaModFix/>
          </a:blip>
          <a:srcRect t="13230" b="27334"/>
          <a:stretch/>
        </p:blipFill>
        <p:spPr>
          <a:xfrm>
            <a:off x="509925" y="2227075"/>
            <a:ext cx="6283975" cy="1796250"/>
          </a:xfrm>
          <a:prstGeom prst="rect">
            <a:avLst/>
          </a:prstGeom>
          <a:noFill/>
          <a:ln>
            <a:noFill/>
          </a:ln>
        </p:spPr>
      </p:pic>
      <p:pic>
        <p:nvPicPr>
          <p:cNvPr id="4591" name="Google Shape;4591;p240"/>
          <p:cNvPicPr preferRelativeResize="0"/>
          <p:nvPr/>
        </p:nvPicPr>
        <p:blipFill>
          <a:blip r:embed="rId4">
            <a:alphaModFix/>
          </a:blip>
          <a:stretch>
            <a:fillRect/>
          </a:stretch>
        </p:blipFill>
        <p:spPr>
          <a:xfrm>
            <a:off x="629525" y="238473"/>
            <a:ext cx="2566300" cy="1437575"/>
          </a:xfrm>
          <a:prstGeom prst="rect">
            <a:avLst/>
          </a:prstGeom>
          <a:noFill/>
          <a:ln>
            <a:noFill/>
          </a:ln>
        </p:spPr>
      </p:pic>
      <p:sp>
        <p:nvSpPr>
          <p:cNvPr id="4592" name="Google Shape;4592;p240"/>
          <p:cNvSpPr txBox="1"/>
          <p:nvPr/>
        </p:nvSpPr>
        <p:spPr>
          <a:xfrm>
            <a:off x="160800" y="4849375"/>
            <a:ext cx="9078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rgbClr val="FFFFFF"/>
                </a:highlight>
              </a:rPr>
              <a:t>Chmiel, I. (2022). Ketogenic diet in therapy of bipolar affective disorder - case report and literature review. Psychiatria Polska, 56(6), 1345-1363. https://doi.org/10.12740/PP/OnlineFirst/136356</a:t>
            </a:r>
            <a:endParaRPr sz="800"/>
          </a:p>
        </p:txBody>
      </p:sp>
      <p:sp>
        <p:nvSpPr>
          <p:cNvPr id="4593" name="Google Shape;4593;p240"/>
          <p:cNvSpPr txBox="1"/>
          <p:nvPr/>
        </p:nvSpPr>
        <p:spPr>
          <a:xfrm>
            <a:off x="629525" y="1854500"/>
            <a:ext cx="6104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rPr>
              <a:t>Mechanisms overlap with mood stabilizers:</a:t>
            </a:r>
            <a:endParaRPr sz="1800">
              <a:solidFill>
                <a:schemeClr val="dk1"/>
              </a:solidFill>
            </a:endParaRPr>
          </a:p>
        </p:txBody>
      </p:sp>
      <p:sp>
        <p:nvSpPr>
          <p:cNvPr id="4594" name="Google Shape;4594;p240"/>
          <p:cNvSpPr txBox="1"/>
          <p:nvPr/>
        </p:nvSpPr>
        <p:spPr>
          <a:xfrm>
            <a:off x="3322050" y="238475"/>
            <a:ext cx="4925100" cy="155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rPr>
              <a:t>Keto diet for mood stabilization?</a:t>
            </a:r>
            <a:endParaRPr sz="18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en" sz="1800">
                <a:solidFill>
                  <a:schemeClr val="dk1"/>
                </a:solidFill>
              </a:rPr>
              <a:t>It is highly effective for refractory epilepsy.</a:t>
            </a:r>
            <a:endParaRPr sz="1800">
              <a:solidFill>
                <a:schemeClr val="dk1"/>
              </a:solidFill>
            </a:endParaRPr>
          </a:p>
          <a:p>
            <a:pPr marL="0" lvl="0" indent="0" algn="l" rtl="0">
              <a:spcBef>
                <a:spcPts val="0"/>
              </a:spcBef>
              <a:spcAft>
                <a:spcPts val="0"/>
              </a:spcAft>
              <a:buNone/>
            </a:pPr>
            <a:endParaRPr sz="800">
              <a:solidFill>
                <a:schemeClr val="dk1"/>
              </a:solidFill>
            </a:endParaRPr>
          </a:p>
          <a:p>
            <a:pPr marL="0" lvl="0" indent="0" algn="l" rtl="0">
              <a:spcBef>
                <a:spcPts val="0"/>
              </a:spcBef>
              <a:spcAft>
                <a:spcPts val="0"/>
              </a:spcAft>
              <a:buNone/>
            </a:pPr>
            <a:r>
              <a:rPr lang="en" sz="1800">
                <a:solidFill>
                  <a:schemeClr val="dk1"/>
                </a:solidFill>
              </a:rPr>
              <a:t>And like lithium, promotes mitochondrial health.</a:t>
            </a:r>
            <a:endParaRPr sz="1800">
              <a:solidFill>
                <a:schemeClr val="dk1"/>
              </a:solidFill>
            </a:endParaRP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Shape 4598"/>
        <p:cNvGrpSpPr/>
        <p:nvPr/>
      </p:nvGrpSpPr>
      <p:grpSpPr>
        <a:xfrm>
          <a:off x="0" y="0"/>
          <a:ext cx="0" cy="0"/>
          <a:chOff x="0" y="0"/>
          <a:chExt cx="0" cy="0"/>
        </a:xfrm>
      </p:grpSpPr>
      <p:pic>
        <p:nvPicPr>
          <p:cNvPr id="4599" name="Google Shape;4599;p241"/>
          <p:cNvPicPr preferRelativeResize="0"/>
          <p:nvPr/>
        </p:nvPicPr>
        <p:blipFill rotWithShape="1">
          <a:blip r:embed="rId3">
            <a:alphaModFix/>
          </a:blip>
          <a:srcRect t="13232" b="18943"/>
          <a:stretch/>
        </p:blipFill>
        <p:spPr>
          <a:xfrm>
            <a:off x="509925" y="2227075"/>
            <a:ext cx="6283975" cy="2049762"/>
          </a:xfrm>
          <a:prstGeom prst="rect">
            <a:avLst/>
          </a:prstGeom>
          <a:noFill/>
          <a:ln>
            <a:noFill/>
          </a:ln>
        </p:spPr>
      </p:pic>
      <p:pic>
        <p:nvPicPr>
          <p:cNvPr id="4600" name="Google Shape;4600;p241"/>
          <p:cNvPicPr preferRelativeResize="0"/>
          <p:nvPr/>
        </p:nvPicPr>
        <p:blipFill>
          <a:blip r:embed="rId4">
            <a:alphaModFix/>
          </a:blip>
          <a:stretch>
            <a:fillRect/>
          </a:stretch>
        </p:blipFill>
        <p:spPr>
          <a:xfrm>
            <a:off x="629525" y="238473"/>
            <a:ext cx="2566300" cy="1437575"/>
          </a:xfrm>
          <a:prstGeom prst="rect">
            <a:avLst/>
          </a:prstGeom>
          <a:noFill/>
          <a:ln>
            <a:noFill/>
          </a:ln>
        </p:spPr>
      </p:pic>
      <p:sp>
        <p:nvSpPr>
          <p:cNvPr id="4601" name="Google Shape;4601;p241"/>
          <p:cNvSpPr txBox="1"/>
          <p:nvPr/>
        </p:nvSpPr>
        <p:spPr>
          <a:xfrm>
            <a:off x="160800" y="4849375"/>
            <a:ext cx="9078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rgbClr val="FFFFFF"/>
                </a:highlight>
              </a:rPr>
              <a:t>Chmiel, I. (2022). Ketogenic diet in therapy of bipolar affective disorder - case report and literature review. Psychiatria Polska, 56(6), 1345-1363. https://doi.org/10.12740/PP/OnlineFirst/136356</a:t>
            </a:r>
            <a:endParaRPr sz="800"/>
          </a:p>
        </p:txBody>
      </p:sp>
      <p:sp>
        <p:nvSpPr>
          <p:cNvPr id="4602" name="Google Shape;4602;p241"/>
          <p:cNvSpPr txBox="1"/>
          <p:nvPr/>
        </p:nvSpPr>
        <p:spPr>
          <a:xfrm>
            <a:off x="629525" y="1854500"/>
            <a:ext cx="6104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rPr>
              <a:t>Mechanisms overlap with mood stabilizers:</a:t>
            </a:r>
            <a:endParaRPr sz="1800">
              <a:solidFill>
                <a:schemeClr val="dk1"/>
              </a:solidFill>
            </a:endParaRPr>
          </a:p>
        </p:txBody>
      </p:sp>
      <p:sp>
        <p:nvSpPr>
          <p:cNvPr id="4603" name="Google Shape;4603;p241"/>
          <p:cNvSpPr txBox="1"/>
          <p:nvPr/>
        </p:nvSpPr>
        <p:spPr>
          <a:xfrm>
            <a:off x="3322050" y="238475"/>
            <a:ext cx="4925100" cy="155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rPr>
              <a:t>Keto diet for mood stabilization?</a:t>
            </a:r>
            <a:endParaRPr sz="18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en" sz="1800">
                <a:solidFill>
                  <a:schemeClr val="dk1"/>
                </a:solidFill>
              </a:rPr>
              <a:t>It is highly effective for refractory epilepsy.</a:t>
            </a:r>
            <a:endParaRPr sz="1800">
              <a:solidFill>
                <a:schemeClr val="dk1"/>
              </a:solidFill>
            </a:endParaRPr>
          </a:p>
          <a:p>
            <a:pPr marL="0" lvl="0" indent="0" algn="l" rtl="0">
              <a:spcBef>
                <a:spcPts val="0"/>
              </a:spcBef>
              <a:spcAft>
                <a:spcPts val="0"/>
              </a:spcAft>
              <a:buNone/>
            </a:pPr>
            <a:endParaRPr sz="800">
              <a:solidFill>
                <a:schemeClr val="dk1"/>
              </a:solidFill>
            </a:endParaRPr>
          </a:p>
          <a:p>
            <a:pPr marL="0" lvl="0" indent="0" algn="l" rtl="0">
              <a:spcBef>
                <a:spcPts val="0"/>
              </a:spcBef>
              <a:spcAft>
                <a:spcPts val="0"/>
              </a:spcAft>
              <a:buNone/>
            </a:pPr>
            <a:r>
              <a:rPr lang="en" sz="1800">
                <a:solidFill>
                  <a:schemeClr val="dk1"/>
                </a:solidFill>
              </a:rPr>
              <a:t>And like lithium, promotes mitochondrial health.</a:t>
            </a:r>
            <a:endParaRPr sz="1800">
              <a:solidFill>
                <a:schemeClr val="dk1"/>
              </a:solidFill>
            </a:endParaRP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Shape 4607"/>
        <p:cNvGrpSpPr/>
        <p:nvPr/>
      </p:nvGrpSpPr>
      <p:grpSpPr>
        <a:xfrm>
          <a:off x="0" y="0"/>
          <a:ext cx="0" cy="0"/>
          <a:chOff x="0" y="0"/>
          <a:chExt cx="0" cy="0"/>
        </a:xfrm>
      </p:grpSpPr>
      <p:pic>
        <p:nvPicPr>
          <p:cNvPr id="4608" name="Google Shape;4608;p242"/>
          <p:cNvPicPr preferRelativeResize="0"/>
          <p:nvPr/>
        </p:nvPicPr>
        <p:blipFill rotWithShape="1">
          <a:blip r:embed="rId3">
            <a:alphaModFix/>
          </a:blip>
          <a:srcRect t="13234" b="10662"/>
          <a:stretch/>
        </p:blipFill>
        <p:spPr>
          <a:xfrm>
            <a:off x="509925" y="2227075"/>
            <a:ext cx="6283975" cy="2300000"/>
          </a:xfrm>
          <a:prstGeom prst="rect">
            <a:avLst/>
          </a:prstGeom>
          <a:noFill/>
          <a:ln>
            <a:noFill/>
          </a:ln>
        </p:spPr>
      </p:pic>
      <p:pic>
        <p:nvPicPr>
          <p:cNvPr id="4609" name="Google Shape;4609;p242"/>
          <p:cNvPicPr preferRelativeResize="0"/>
          <p:nvPr/>
        </p:nvPicPr>
        <p:blipFill>
          <a:blip r:embed="rId4">
            <a:alphaModFix/>
          </a:blip>
          <a:stretch>
            <a:fillRect/>
          </a:stretch>
        </p:blipFill>
        <p:spPr>
          <a:xfrm>
            <a:off x="629525" y="238473"/>
            <a:ext cx="2566300" cy="1437575"/>
          </a:xfrm>
          <a:prstGeom prst="rect">
            <a:avLst/>
          </a:prstGeom>
          <a:noFill/>
          <a:ln>
            <a:noFill/>
          </a:ln>
        </p:spPr>
      </p:pic>
      <p:sp>
        <p:nvSpPr>
          <p:cNvPr id="4610" name="Google Shape;4610;p242"/>
          <p:cNvSpPr txBox="1"/>
          <p:nvPr/>
        </p:nvSpPr>
        <p:spPr>
          <a:xfrm>
            <a:off x="160800" y="4849375"/>
            <a:ext cx="9078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rgbClr val="FFFFFF"/>
                </a:highlight>
              </a:rPr>
              <a:t>Chmiel, I. (2022). Ketogenic diet in therapy of bipolar affective disorder - case report and literature review. Psychiatria Polska, 56(6), 1345-1363. https://doi.org/10.12740/PP/OnlineFirst/136356</a:t>
            </a:r>
            <a:endParaRPr sz="800"/>
          </a:p>
        </p:txBody>
      </p:sp>
      <p:sp>
        <p:nvSpPr>
          <p:cNvPr id="4611" name="Google Shape;4611;p242"/>
          <p:cNvSpPr txBox="1"/>
          <p:nvPr/>
        </p:nvSpPr>
        <p:spPr>
          <a:xfrm>
            <a:off x="629525" y="1854500"/>
            <a:ext cx="6104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rPr>
              <a:t>Mechanisms overlap with mood stabilizers:</a:t>
            </a:r>
            <a:endParaRPr sz="1800">
              <a:solidFill>
                <a:schemeClr val="dk1"/>
              </a:solidFill>
            </a:endParaRPr>
          </a:p>
        </p:txBody>
      </p:sp>
      <p:sp>
        <p:nvSpPr>
          <p:cNvPr id="4612" name="Google Shape;4612;p242"/>
          <p:cNvSpPr txBox="1"/>
          <p:nvPr/>
        </p:nvSpPr>
        <p:spPr>
          <a:xfrm>
            <a:off x="3322050" y="238475"/>
            <a:ext cx="4925100" cy="155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rPr>
              <a:t>Keto diet for mood stabilization?</a:t>
            </a:r>
            <a:endParaRPr sz="18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en" sz="1800">
                <a:solidFill>
                  <a:schemeClr val="dk1"/>
                </a:solidFill>
              </a:rPr>
              <a:t>It is highly effective for refractory epilepsy.</a:t>
            </a:r>
            <a:endParaRPr sz="1800">
              <a:solidFill>
                <a:schemeClr val="dk1"/>
              </a:solidFill>
            </a:endParaRPr>
          </a:p>
          <a:p>
            <a:pPr marL="0" lvl="0" indent="0" algn="l" rtl="0">
              <a:spcBef>
                <a:spcPts val="0"/>
              </a:spcBef>
              <a:spcAft>
                <a:spcPts val="0"/>
              </a:spcAft>
              <a:buNone/>
            </a:pPr>
            <a:endParaRPr sz="800">
              <a:solidFill>
                <a:schemeClr val="dk1"/>
              </a:solidFill>
            </a:endParaRPr>
          </a:p>
          <a:p>
            <a:pPr marL="0" lvl="0" indent="0" algn="l" rtl="0">
              <a:spcBef>
                <a:spcPts val="0"/>
              </a:spcBef>
              <a:spcAft>
                <a:spcPts val="0"/>
              </a:spcAft>
              <a:buNone/>
            </a:pPr>
            <a:r>
              <a:rPr lang="en" sz="1800">
                <a:solidFill>
                  <a:schemeClr val="dk1"/>
                </a:solidFill>
              </a:rPr>
              <a:t>And like lithium, promotes mitochondrial health.</a:t>
            </a:r>
            <a:endParaRPr sz="1800">
              <a:solidFill>
                <a:schemeClr val="dk1"/>
              </a:solidFill>
            </a:endParaRP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Shape 4616"/>
        <p:cNvGrpSpPr/>
        <p:nvPr/>
      </p:nvGrpSpPr>
      <p:grpSpPr>
        <a:xfrm>
          <a:off x="0" y="0"/>
          <a:ext cx="0" cy="0"/>
          <a:chOff x="0" y="0"/>
          <a:chExt cx="0" cy="0"/>
        </a:xfrm>
      </p:grpSpPr>
      <p:pic>
        <p:nvPicPr>
          <p:cNvPr id="4617" name="Google Shape;4617;p243"/>
          <p:cNvPicPr preferRelativeResize="0"/>
          <p:nvPr/>
        </p:nvPicPr>
        <p:blipFill rotWithShape="1">
          <a:blip r:embed="rId3">
            <a:alphaModFix/>
          </a:blip>
          <a:srcRect t="13234" b="10662"/>
          <a:stretch/>
        </p:blipFill>
        <p:spPr>
          <a:xfrm>
            <a:off x="509925" y="2227075"/>
            <a:ext cx="6283975" cy="2300000"/>
          </a:xfrm>
          <a:prstGeom prst="rect">
            <a:avLst/>
          </a:prstGeom>
          <a:noFill/>
          <a:ln>
            <a:noFill/>
          </a:ln>
        </p:spPr>
      </p:pic>
      <p:pic>
        <p:nvPicPr>
          <p:cNvPr id="4618" name="Google Shape;4618;p243"/>
          <p:cNvPicPr preferRelativeResize="0"/>
          <p:nvPr/>
        </p:nvPicPr>
        <p:blipFill>
          <a:blip r:embed="rId4">
            <a:alphaModFix/>
          </a:blip>
          <a:stretch>
            <a:fillRect/>
          </a:stretch>
        </p:blipFill>
        <p:spPr>
          <a:xfrm>
            <a:off x="629525" y="238473"/>
            <a:ext cx="2566300" cy="1437575"/>
          </a:xfrm>
          <a:prstGeom prst="rect">
            <a:avLst/>
          </a:prstGeom>
          <a:noFill/>
          <a:ln>
            <a:noFill/>
          </a:ln>
        </p:spPr>
      </p:pic>
      <p:sp>
        <p:nvSpPr>
          <p:cNvPr id="4619" name="Google Shape;4619;p243"/>
          <p:cNvSpPr txBox="1"/>
          <p:nvPr/>
        </p:nvSpPr>
        <p:spPr>
          <a:xfrm>
            <a:off x="160800" y="4849375"/>
            <a:ext cx="9078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rgbClr val="FFFFFF"/>
                </a:highlight>
              </a:rPr>
              <a:t>Chmiel, I. (2022). Ketogenic diet in therapy of bipolar affective disorder - case report and literature review. Psychiatria Polska, 56(6), 1345-1363. https://doi.org/10.12740/PP/OnlineFirst/136356</a:t>
            </a:r>
            <a:endParaRPr sz="800"/>
          </a:p>
        </p:txBody>
      </p:sp>
      <p:sp>
        <p:nvSpPr>
          <p:cNvPr id="4620" name="Google Shape;4620;p243"/>
          <p:cNvSpPr txBox="1"/>
          <p:nvPr/>
        </p:nvSpPr>
        <p:spPr>
          <a:xfrm>
            <a:off x="629525" y="1854500"/>
            <a:ext cx="6104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rPr>
              <a:t>Mechanisms overlap with mood stabilizers:</a:t>
            </a:r>
            <a:endParaRPr sz="1800">
              <a:solidFill>
                <a:schemeClr val="dk1"/>
              </a:solidFill>
            </a:endParaRPr>
          </a:p>
        </p:txBody>
      </p:sp>
      <p:cxnSp>
        <p:nvCxnSpPr>
          <p:cNvPr id="4621" name="Google Shape;4621;p243"/>
          <p:cNvCxnSpPr/>
          <p:nvPr/>
        </p:nvCxnSpPr>
        <p:spPr>
          <a:xfrm rot="10800000">
            <a:off x="6638050" y="4404175"/>
            <a:ext cx="328200" cy="0"/>
          </a:xfrm>
          <a:prstGeom prst="straightConnector1">
            <a:avLst/>
          </a:prstGeom>
          <a:noFill/>
          <a:ln w="9525" cap="flat" cmpd="sng">
            <a:solidFill>
              <a:srgbClr val="0000FF"/>
            </a:solidFill>
            <a:prstDash val="solid"/>
            <a:round/>
            <a:headEnd type="none" w="med" len="med"/>
            <a:tailEnd type="triangle" w="med" len="med"/>
          </a:ln>
        </p:spPr>
      </p:cxnSp>
      <p:sp>
        <p:nvSpPr>
          <p:cNvPr id="4622" name="Google Shape;4622;p243"/>
          <p:cNvSpPr txBox="1"/>
          <p:nvPr/>
        </p:nvSpPr>
        <p:spPr>
          <a:xfrm>
            <a:off x="6933100" y="3835725"/>
            <a:ext cx="1459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00FF"/>
                </a:solidFill>
              </a:rPr>
              <a:t>but we know topiramate is ineffective, at least in mania</a:t>
            </a:r>
            <a:endParaRPr sz="1200">
              <a:solidFill>
                <a:srgbClr val="0000FF"/>
              </a:solidFill>
            </a:endParaRPr>
          </a:p>
        </p:txBody>
      </p:sp>
      <p:sp>
        <p:nvSpPr>
          <p:cNvPr id="4623" name="Google Shape;4623;p243"/>
          <p:cNvSpPr txBox="1"/>
          <p:nvPr/>
        </p:nvSpPr>
        <p:spPr>
          <a:xfrm>
            <a:off x="3322050" y="238475"/>
            <a:ext cx="4925100" cy="155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rPr>
              <a:t>Keto diet for mood stabilization?</a:t>
            </a:r>
            <a:endParaRPr sz="18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en" sz="1800">
                <a:solidFill>
                  <a:schemeClr val="dk1"/>
                </a:solidFill>
              </a:rPr>
              <a:t>It is highly effective for refractory epilepsy.</a:t>
            </a:r>
            <a:endParaRPr sz="1800">
              <a:solidFill>
                <a:schemeClr val="dk1"/>
              </a:solidFill>
            </a:endParaRPr>
          </a:p>
          <a:p>
            <a:pPr marL="0" lvl="0" indent="0" algn="l" rtl="0">
              <a:spcBef>
                <a:spcPts val="0"/>
              </a:spcBef>
              <a:spcAft>
                <a:spcPts val="0"/>
              </a:spcAft>
              <a:buNone/>
            </a:pPr>
            <a:endParaRPr sz="800">
              <a:solidFill>
                <a:schemeClr val="dk1"/>
              </a:solidFill>
            </a:endParaRPr>
          </a:p>
          <a:p>
            <a:pPr marL="0" lvl="0" indent="0" algn="l" rtl="0">
              <a:spcBef>
                <a:spcPts val="0"/>
              </a:spcBef>
              <a:spcAft>
                <a:spcPts val="0"/>
              </a:spcAft>
              <a:buNone/>
            </a:pPr>
            <a:r>
              <a:rPr lang="en" sz="1800">
                <a:solidFill>
                  <a:schemeClr val="dk1"/>
                </a:solidFill>
              </a:rPr>
              <a:t>And like lithium, promotes mitochondrial health.</a:t>
            </a:r>
            <a:endParaRPr sz="1800">
              <a:solidFill>
                <a:schemeClr val="dk1"/>
              </a:solidFill>
            </a:endParaRP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571500" y="219075"/>
            <a:ext cx="4800599" cy="4800599"/>
          </a:xfrm>
          <a:prstGeom prst="rect">
            <a:avLst/>
          </a:prstGeom>
          <a:noFill/>
          <a:ln>
            <a:noFill/>
          </a:ln>
        </p:spPr>
      </p:pic>
      <p:sp>
        <p:nvSpPr>
          <p:cNvPr id="100" name="Google Shape;100;p25"/>
          <p:cNvSpPr txBox="1"/>
          <p:nvPr/>
        </p:nvSpPr>
        <p:spPr>
          <a:xfrm>
            <a:off x="5772150" y="1266825"/>
            <a:ext cx="3390900" cy="209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400">
                <a:solidFill>
                  <a:srgbClr val="3D85C6"/>
                </a:solidFill>
              </a:rPr>
              <a:t>Mood Stabilizers</a:t>
            </a:r>
            <a:endParaRPr sz="4400">
              <a:solidFill>
                <a:srgbClr val="3D85C6"/>
              </a:solidFill>
            </a:endParaRPr>
          </a:p>
          <a:p>
            <a:pPr marL="0" lvl="0" indent="0" algn="l" rtl="0">
              <a:spcBef>
                <a:spcPts val="0"/>
              </a:spcBef>
              <a:spcAft>
                <a:spcPts val="0"/>
              </a:spcAft>
              <a:buNone/>
            </a:pPr>
            <a:endParaRPr>
              <a:solidFill>
                <a:srgbClr val="3D85C6"/>
              </a:solidFill>
            </a:endParaRPr>
          </a:p>
          <a:p>
            <a:pPr marL="0" lvl="0" indent="0" algn="l" rtl="0">
              <a:spcBef>
                <a:spcPts val="0"/>
              </a:spcBef>
              <a:spcAft>
                <a:spcPts val="0"/>
              </a:spcAft>
              <a:buNone/>
            </a:pPr>
            <a:r>
              <a:rPr lang="en" sz="2200">
                <a:solidFill>
                  <a:srgbClr val="3D85C6"/>
                </a:solidFill>
              </a:rPr>
              <a:t>Jason Cafer MD</a:t>
            </a:r>
            <a:endParaRPr sz="2200">
              <a:solidFill>
                <a:srgbClr val="3D85C6"/>
              </a:solidFill>
            </a:endParaRPr>
          </a:p>
        </p:txBody>
      </p:sp>
    </p:spTree>
    <p:extLst>
      <p:ext uri="{BB962C8B-B14F-4D97-AF65-F5344CB8AC3E}">
        <p14:creationId xmlns:p14="http://schemas.microsoft.com/office/powerpoint/2010/main" val="3913533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pic>
        <p:nvPicPr>
          <p:cNvPr id="1190" name="Google Shape;1190;p101"/>
          <p:cNvPicPr preferRelativeResize="0"/>
          <p:nvPr/>
        </p:nvPicPr>
        <p:blipFill>
          <a:blip r:embed="rId3">
            <a:alphaModFix/>
          </a:blip>
          <a:stretch>
            <a:fillRect/>
          </a:stretch>
        </p:blipFill>
        <p:spPr>
          <a:xfrm>
            <a:off x="152400" y="152400"/>
            <a:ext cx="6130676" cy="4838700"/>
          </a:xfrm>
          <a:prstGeom prst="rect">
            <a:avLst/>
          </a:prstGeom>
          <a:noFill/>
          <a:ln>
            <a:noFill/>
          </a:ln>
        </p:spPr>
      </p:pic>
      <p:pic>
        <p:nvPicPr>
          <p:cNvPr id="1191" name="Google Shape;1191;p101"/>
          <p:cNvPicPr preferRelativeResize="0"/>
          <p:nvPr/>
        </p:nvPicPr>
        <p:blipFill>
          <a:blip r:embed="rId4">
            <a:alphaModFix/>
          </a:blip>
          <a:stretch>
            <a:fillRect/>
          </a:stretch>
        </p:blipFill>
        <p:spPr>
          <a:xfrm>
            <a:off x="4124625" y="1695450"/>
            <a:ext cx="2158450" cy="3351150"/>
          </a:xfrm>
          <a:prstGeom prst="rect">
            <a:avLst/>
          </a:prstGeom>
          <a:noFill/>
          <a:ln>
            <a:noFill/>
          </a:ln>
        </p:spPr>
      </p:pic>
      <p:pic>
        <p:nvPicPr>
          <p:cNvPr id="1192" name="Google Shape;1192;p101"/>
          <p:cNvPicPr preferRelativeResize="0"/>
          <p:nvPr/>
        </p:nvPicPr>
        <p:blipFill>
          <a:blip r:embed="rId5">
            <a:alphaModFix/>
          </a:blip>
          <a:stretch>
            <a:fillRect/>
          </a:stretch>
        </p:blipFill>
        <p:spPr>
          <a:xfrm>
            <a:off x="4206625" y="2028853"/>
            <a:ext cx="1859325" cy="2190325"/>
          </a:xfrm>
          <a:prstGeom prst="rect">
            <a:avLst/>
          </a:prstGeom>
          <a:noFill/>
          <a:ln>
            <a:noFill/>
          </a:ln>
        </p:spPr>
      </p:pic>
      <p:sp>
        <p:nvSpPr>
          <p:cNvPr id="1193" name="Google Shape;1193;p101"/>
          <p:cNvSpPr txBox="1"/>
          <p:nvPr/>
        </p:nvSpPr>
        <p:spPr>
          <a:xfrm>
            <a:off x="196308" y="2462100"/>
            <a:ext cx="31239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pic>
        <p:nvPicPr>
          <p:cNvPr id="1194" name="Google Shape;1194;p101"/>
          <p:cNvPicPr preferRelativeResize="0"/>
          <p:nvPr/>
        </p:nvPicPr>
        <p:blipFill>
          <a:blip r:embed="rId6">
            <a:alphaModFix/>
          </a:blip>
          <a:stretch>
            <a:fillRect/>
          </a:stretch>
        </p:blipFill>
        <p:spPr>
          <a:xfrm>
            <a:off x="6283076" y="2028850"/>
            <a:ext cx="2556124" cy="2783672"/>
          </a:xfrm>
          <a:prstGeom prst="rect">
            <a:avLst/>
          </a:prstGeom>
          <a:noFill/>
          <a:ln>
            <a:noFill/>
          </a:ln>
        </p:spPr>
      </p:pic>
      <p:sp>
        <p:nvSpPr>
          <p:cNvPr id="1195" name="Google Shape;1195;p101"/>
          <p:cNvSpPr/>
          <p:nvPr/>
        </p:nvSpPr>
        <p:spPr>
          <a:xfrm>
            <a:off x="-7450" y="4942225"/>
            <a:ext cx="9144000" cy="2013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01"/>
          <p:cNvSpPr txBox="1"/>
          <p:nvPr/>
        </p:nvSpPr>
        <p:spPr>
          <a:xfrm>
            <a:off x="348627" y="4902125"/>
            <a:ext cx="8440200" cy="292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cxnSp>
        <p:nvCxnSpPr>
          <p:cNvPr id="1197" name="Google Shape;1197;p101"/>
          <p:cNvCxnSpPr/>
          <p:nvPr/>
        </p:nvCxnSpPr>
        <p:spPr>
          <a:xfrm>
            <a:off x="8252781" y="2658954"/>
            <a:ext cx="505200" cy="0"/>
          </a:xfrm>
          <a:prstGeom prst="straightConnector1">
            <a:avLst/>
          </a:prstGeom>
          <a:noFill/>
          <a:ln w="38100" cap="flat" cmpd="sng">
            <a:solidFill>
              <a:srgbClr val="FF9900"/>
            </a:solidFill>
            <a:prstDash val="solid"/>
            <a:round/>
            <a:headEnd type="none" w="med" len="med"/>
            <a:tailEnd type="none" w="med" len="med"/>
          </a:ln>
        </p:spPr>
      </p:cxnSp>
      <p:cxnSp>
        <p:nvCxnSpPr>
          <p:cNvPr id="1198" name="Google Shape;1198;p101"/>
          <p:cNvCxnSpPr/>
          <p:nvPr/>
        </p:nvCxnSpPr>
        <p:spPr>
          <a:xfrm>
            <a:off x="6350856" y="2266154"/>
            <a:ext cx="505200" cy="0"/>
          </a:xfrm>
          <a:prstGeom prst="straightConnector1">
            <a:avLst/>
          </a:prstGeom>
          <a:noFill/>
          <a:ln w="38100" cap="flat" cmpd="sng">
            <a:solidFill>
              <a:srgbClr val="FF9900"/>
            </a:solidFill>
            <a:prstDash val="solid"/>
            <a:round/>
            <a:headEnd type="none" w="med" len="med"/>
            <a:tailEnd type="none" w="med" len="med"/>
          </a:ln>
        </p:spPr>
      </p:cxnSp>
      <p:cxnSp>
        <p:nvCxnSpPr>
          <p:cNvPr id="1199" name="Google Shape;1199;p101"/>
          <p:cNvCxnSpPr/>
          <p:nvPr/>
        </p:nvCxnSpPr>
        <p:spPr>
          <a:xfrm>
            <a:off x="6350856" y="2849079"/>
            <a:ext cx="505200" cy="0"/>
          </a:xfrm>
          <a:prstGeom prst="straightConnector1">
            <a:avLst/>
          </a:prstGeom>
          <a:noFill/>
          <a:ln w="38100" cap="flat" cmpd="sng">
            <a:solidFill>
              <a:srgbClr val="FF9900"/>
            </a:solidFill>
            <a:prstDash val="solid"/>
            <a:round/>
            <a:headEnd type="none" w="med" len="med"/>
            <a:tailEnd type="none" w="med" len="med"/>
          </a:ln>
        </p:spPr>
      </p:cxnSp>
      <p:cxnSp>
        <p:nvCxnSpPr>
          <p:cNvPr id="1200" name="Google Shape;1200;p101"/>
          <p:cNvCxnSpPr/>
          <p:nvPr/>
        </p:nvCxnSpPr>
        <p:spPr>
          <a:xfrm>
            <a:off x="610100" y="3612850"/>
            <a:ext cx="1166100" cy="0"/>
          </a:xfrm>
          <a:prstGeom prst="straightConnector1">
            <a:avLst/>
          </a:prstGeom>
          <a:noFill/>
          <a:ln w="38100" cap="flat" cmpd="sng">
            <a:solidFill>
              <a:srgbClr val="FF9900"/>
            </a:solidFill>
            <a:prstDash val="solid"/>
            <a:round/>
            <a:headEnd type="none" w="med" len="med"/>
            <a:tailEnd type="none" w="med" len="med"/>
          </a:ln>
        </p:spPr>
      </p:cxnSp>
      <p:cxnSp>
        <p:nvCxnSpPr>
          <p:cNvPr id="1201" name="Google Shape;1201;p101"/>
          <p:cNvCxnSpPr/>
          <p:nvPr/>
        </p:nvCxnSpPr>
        <p:spPr>
          <a:xfrm>
            <a:off x="252800" y="3837875"/>
            <a:ext cx="1515900" cy="0"/>
          </a:xfrm>
          <a:prstGeom prst="straightConnector1">
            <a:avLst/>
          </a:prstGeom>
          <a:noFill/>
          <a:ln w="38100" cap="flat" cmpd="sng">
            <a:solidFill>
              <a:srgbClr val="FF9900"/>
            </a:solidFill>
            <a:prstDash val="solid"/>
            <a:round/>
            <a:headEnd type="none" w="med" len="med"/>
            <a:tailEnd type="none" w="med" len="med"/>
          </a:ln>
        </p:spPr>
      </p:cxnSp>
      <p:cxnSp>
        <p:nvCxnSpPr>
          <p:cNvPr id="1202" name="Google Shape;1202;p101"/>
          <p:cNvCxnSpPr/>
          <p:nvPr/>
        </p:nvCxnSpPr>
        <p:spPr>
          <a:xfrm>
            <a:off x="245077" y="4062904"/>
            <a:ext cx="473100" cy="0"/>
          </a:xfrm>
          <a:prstGeom prst="straightConnector1">
            <a:avLst/>
          </a:prstGeom>
          <a:noFill/>
          <a:ln w="38100" cap="flat" cmpd="sng">
            <a:solidFill>
              <a:srgbClr val="FF9900"/>
            </a:solidFill>
            <a:prstDash val="solid"/>
            <a:round/>
            <a:headEnd type="none" w="med" len="med"/>
            <a:tailEnd type="none"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pic>
        <p:nvPicPr>
          <p:cNvPr id="1207" name="Google Shape;1207;p102"/>
          <p:cNvPicPr preferRelativeResize="0"/>
          <p:nvPr/>
        </p:nvPicPr>
        <p:blipFill>
          <a:blip r:embed="rId3">
            <a:alphaModFix/>
          </a:blip>
          <a:stretch>
            <a:fillRect/>
          </a:stretch>
        </p:blipFill>
        <p:spPr>
          <a:xfrm>
            <a:off x="152400" y="152400"/>
            <a:ext cx="6130676" cy="4838700"/>
          </a:xfrm>
          <a:prstGeom prst="rect">
            <a:avLst/>
          </a:prstGeom>
          <a:noFill/>
          <a:ln>
            <a:noFill/>
          </a:ln>
        </p:spPr>
      </p:pic>
      <p:pic>
        <p:nvPicPr>
          <p:cNvPr id="1208" name="Google Shape;1208;p102"/>
          <p:cNvPicPr preferRelativeResize="0"/>
          <p:nvPr/>
        </p:nvPicPr>
        <p:blipFill>
          <a:blip r:embed="rId4">
            <a:alphaModFix/>
          </a:blip>
          <a:stretch>
            <a:fillRect/>
          </a:stretch>
        </p:blipFill>
        <p:spPr>
          <a:xfrm>
            <a:off x="4124625" y="1695450"/>
            <a:ext cx="2158450" cy="3351150"/>
          </a:xfrm>
          <a:prstGeom prst="rect">
            <a:avLst/>
          </a:prstGeom>
          <a:noFill/>
          <a:ln>
            <a:noFill/>
          </a:ln>
        </p:spPr>
      </p:pic>
      <p:pic>
        <p:nvPicPr>
          <p:cNvPr id="1209" name="Google Shape;1209;p102"/>
          <p:cNvPicPr preferRelativeResize="0"/>
          <p:nvPr/>
        </p:nvPicPr>
        <p:blipFill>
          <a:blip r:embed="rId5">
            <a:alphaModFix/>
          </a:blip>
          <a:stretch>
            <a:fillRect/>
          </a:stretch>
        </p:blipFill>
        <p:spPr>
          <a:xfrm>
            <a:off x="4206625" y="2028853"/>
            <a:ext cx="1859325" cy="2190325"/>
          </a:xfrm>
          <a:prstGeom prst="rect">
            <a:avLst/>
          </a:prstGeom>
          <a:noFill/>
          <a:ln>
            <a:noFill/>
          </a:ln>
        </p:spPr>
      </p:pic>
      <p:sp>
        <p:nvSpPr>
          <p:cNvPr id="1210" name="Google Shape;1210;p102"/>
          <p:cNvSpPr txBox="1"/>
          <p:nvPr/>
        </p:nvSpPr>
        <p:spPr>
          <a:xfrm>
            <a:off x="196308" y="2462100"/>
            <a:ext cx="31239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pic>
        <p:nvPicPr>
          <p:cNvPr id="1211" name="Google Shape;1211;p102"/>
          <p:cNvPicPr preferRelativeResize="0"/>
          <p:nvPr/>
        </p:nvPicPr>
        <p:blipFill>
          <a:blip r:embed="rId6">
            <a:alphaModFix/>
          </a:blip>
          <a:stretch>
            <a:fillRect/>
          </a:stretch>
        </p:blipFill>
        <p:spPr>
          <a:xfrm>
            <a:off x="6283076" y="2028850"/>
            <a:ext cx="2556124" cy="2783672"/>
          </a:xfrm>
          <a:prstGeom prst="rect">
            <a:avLst/>
          </a:prstGeom>
          <a:noFill/>
          <a:ln>
            <a:noFill/>
          </a:ln>
        </p:spPr>
      </p:pic>
      <p:sp>
        <p:nvSpPr>
          <p:cNvPr id="1212" name="Google Shape;1212;p102"/>
          <p:cNvSpPr/>
          <p:nvPr/>
        </p:nvSpPr>
        <p:spPr>
          <a:xfrm>
            <a:off x="-7450" y="4942225"/>
            <a:ext cx="9144000" cy="2013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02"/>
          <p:cNvSpPr txBox="1"/>
          <p:nvPr/>
        </p:nvSpPr>
        <p:spPr>
          <a:xfrm>
            <a:off x="348627" y="4902125"/>
            <a:ext cx="8440200" cy="292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cxnSp>
        <p:nvCxnSpPr>
          <p:cNvPr id="1214" name="Google Shape;1214;p102"/>
          <p:cNvCxnSpPr/>
          <p:nvPr/>
        </p:nvCxnSpPr>
        <p:spPr>
          <a:xfrm>
            <a:off x="6350852" y="3066156"/>
            <a:ext cx="1019100" cy="0"/>
          </a:xfrm>
          <a:prstGeom prst="straightConnector1">
            <a:avLst/>
          </a:prstGeom>
          <a:noFill/>
          <a:ln w="38100" cap="flat" cmpd="sng">
            <a:solidFill>
              <a:srgbClr val="FF9900"/>
            </a:solidFill>
            <a:prstDash val="solid"/>
            <a:round/>
            <a:headEnd type="none" w="med" len="med"/>
            <a:tailEnd type="none" w="med" len="med"/>
          </a:ln>
        </p:spPr>
      </p:cxnSp>
      <p:cxnSp>
        <p:nvCxnSpPr>
          <p:cNvPr id="1215" name="Google Shape;1215;p102"/>
          <p:cNvCxnSpPr/>
          <p:nvPr/>
        </p:nvCxnSpPr>
        <p:spPr>
          <a:xfrm>
            <a:off x="8252781" y="2658954"/>
            <a:ext cx="505200" cy="0"/>
          </a:xfrm>
          <a:prstGeom prst="straightConnector1">
            <a:avLst/>
          </a:prstGeom>
          <a:noFill/>
          <a:ln w="38100" cap="flat" cmpd="sng">
            <a:solidFill>
              <a:srgbClr val="FF9900"/>
            </a:solidFill>
            <a:prstDash val="solid"/>
            <a:round/>
            <a:headEnd type="none" w="med" len="med"/>
            <a:tailEnd type="none" w="med" len="med"/>
          </a:ln>
        </p:spPr>
      </p:cxnSp>
      <p:cxnSp>
        <p:nvCxnSpPr>
          <p:cNvPr id="1216" name="Google Shape;1216;p102"/>
          <p:cNvCxnSpPr/>
          <p:nvPr/>
        </p:nvCxnSpPr>
        <p:spPr>
          <a:xfrm>
            <a:off x="6350856" y="2266154"/>
            <a:ext cx="505200" cy="0"/>
          </a:xfrm>
          <a:prstGeom prst="straightConnector1">
            <a:avLst/>
          </a:prstGeom>
          <a:noFill/>
          <a:ln w="38100" cap="flat" cmpd="sng">
            <a:solidFill>
              <a:srgbClr val="FF9900"/>
            </a:solidFill>
            <a:prstDash val="solid"/>
            <a:round/>
            <a:headEnd type="none" w="med" len="med"/>
            <a:tailEnd type="none" w="med" len="med"/>
          </a:ln>
        </p:spPr>
      </p:cxnSp>
      <p:cxnSp>
        <p:nvCxnSpPr>
          <p:cNvPr id="1217" name="Google Shape;1217;p102"/>
          <p:cNvCxnSpPr/>
          <p:nvPr/>
        </p:nvCxnSpPr>
        <p:spPr>
          <a:xfrm>
            <a:off x="8492102" y="2869531"/>
            <a:ext cx="227100" cy="0"/>
          </a:xfrm>
          <a:prstGeom prst="straightConnector1">
            <a:avLst/>
          </a:prstGeom>
          <a:noFill/>
          <a:ln w="38100" cap="flat" cmpd="sng">
            <a:solidFill>
              <a:srgbClr val="FF9900"/>
            </a:solidFill>
            <a:prstDash val="solid"/>
            <a:round/>
            <a:headEnd type="none" w="med" len="med"/>
            <a:tailEnd type="none" w="med" len="med"/>
          </a:ln>
        </p:spPr>
      </p:cxnSp>
      <p:cxnSp>
        <p:nvCxnSpPr>
          <p:cNvPr id="1218" name="Google Shape;1218;p102"/>
          <p:cNvCxnSpPr/>
          <p:nvPr/>
        </p:nvCxnSpPr>
        <p:spPr>
          <a:xfrm>
            <a:off x="7390000" y="3244850"/>
            <a:ext cx="989400" cy="0"/>
          </a:xfrm>
          <a:prstGeom prst="straightConnector1">
            <a:avLst/>
          </a:prstGeom>
          <a:noFill/>
          <a:ln w="38100" cap="flat" cmpd="sng">
            <a:solidFill>
              <a:srgbClr val="FF9900"/>
            </a:solidFill>
            <a:prstDash val="solid"/>
            <a:round/>
            <a:headEnd type="none" w="med" len="med"/>
            <a:tailEnd type="none" w="med" len="med"/>
          </a:ln>
        </p:spPr>
      </p:cxnSp>
      <p:cxnSp>
        <p:nvCxnSpPr>
          <p:cNvPr id="1219" name="Google Shape;1219;p102"/>
          <p:cNvCxnSpPr/>
          <p:nvPr/>
        </p:nvCxnSpPr>
        <p:spPr>
          <a:xfrm>
            <a:off x="6350856" y="2849079"/>
            <a:ext cx="505200" cy="0"/>
          </a:xfrm>
          <a:prstGeom prst="straightConnector1">
            <a:avLst/>
          </a:prstGeom>
          <a:noFill/>
          <a:ln w="38100" cap="flat" cmpd="sng">
            <a:solidFill>
              <a:srgbClr val="FF9900"/>
            </a:solidFill>
            <a:prstDash val="solid"/>
            <a:round/>
            <a:headEnd type="none" w="med" len="med"/>
            <a:tailEnd type="none" w="med" len="med"/>
          </a:ln>
        </p:spPr>
      </p:cxnSp>
      <p:cxnSp>
        <p:nvCxnSpPr>
          <p:cNvPr id="1220" name="Google Shape;1220;p102"/>
          <p:cNvCxnSpPr/>
          <p:nvPr/>
        </p:nvCxnSpPr>
        <p:spPr>
          <a:xfrm>
            <a:off x="610100" y="3612850"/>
            <a:ext cx="1166100" cy="0"/>
          </a:xfrm>
          <a:prstGeom prst="straightConnector1">
            <a:avLst/>
          </a:prstGeom>
          <a:noFill/>
          <a:ln w="38100" cap="flat" cmpd="sng">
            <a:solidFill>
              <a:srgbClr val="FF9900"/>
            </a:solidFill>
            <a:prstDash val="solid"/>
            <a:round/>
            <a:headEnd type="none" w="med" len="med"/>
            <a:tailEnd type="none" w="med" len="med"/>
          </a:ln>
        </p:spPr>
      </p:cxnSp>
      <p:cxnSp>
        <p:nvCxnSpPr>
          <p:cNvPr id="1221" name="Google Shape;1221;p102"/>
          <p:cNvCxnSpPr/>
          <p:nvPr/>
        </p:nvCxnSpPr>
        <p:spPr>
          <a:xfrm>
            <a:off x="252800" y="3837875"/>
            <a:ext cx="1515900" cy="0"/>
          </a:xfrm>
          <a:prstGeom prst="straightConnector1">
            <a:avLst/>
          </a:prstGeom>
          <a:noFill/>
          <a:ln w="38100" cap="flat" cmpd="sng">
            <a:solidFill>
              <a:srgbClr val="FF9900"/>
            </a:solidFill>
            <a:prstDash val="solid"/>
            <a:round/>
            <a:headEnd type="none" w="med" len="med"/>
            <a:tailEnd type="none" w="med" len="med"/>
          </a:ln>
        </p:spPr>
      </p:cxnSp>
      <p:cxnSp>
        <p:nvCxnSpPr>
          <p:cNvPr id="1222" name="Google Shape;1222;p102"/>
          <p:cNvCxnSpPr/>
          <p:nvPr/>
        </p:nvCxnSpPr>
        <p:spPr>
          <a:xfrm>
            <a:off x="245077" y="4062904"/>
            <a:ext cx="473100" cy="0"/>
          </a:xfrm>
          <a:prstGeom prst="straightConnector1">
            <a:avLst/>
          </a:prstGeom>
          <a:noFill/>
          <a:ln w="38100" cap="flat" cmpd="sng">
            <a:solidFill>
              <a:srgbClr val="FF9900"/>
            </a:solidFill>
            <a:prstDash val="solid"/>
            <a:round/>
            <a:headEnd type="none" w="med" len="med"/>
            <a:tailEnd type="non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103"/>
          <p:cNvSpPr/>
          <p:nvPr/>
        </p:nvSpPr>
        <p:spPr>
          <a:xfrm>
            <a:off x="-7450" y="4942225"/>
            <a:ext cx="9144000" cy="2013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03"/>
          <p:cNvSpPr txBox="1"/>
          <p:nvPr/>
        </p:nvSpPr>
        <p:spPr>
          <a:xfrm>
            <a:off x="348627" y="4902125"/>
            <a:ext cx="8440200" cy="292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1229" name="Google Shape;1229;p103"/>
          <p:cNvPicPr preferRelativeResize="0"/>
          <p:nvPr/>
        </p:nvPicPr>
        <p:blipFill rotWithShape="1">
          <a:blip r:embed="rId3">
            <a:alphaModFix/>
          </a:blip>
          <a:srcRect l="5574" t="15782" r="1824"/>
          <a:stretch/>
        </p:blipFill>
        <p:spPr>
          <a:xfrm>
            <a:off x="829100" y="365175"/>
            <a:ext cx="6049150" cy="4296600"/>
          </a:xfrm>
          <a:prstGeom prst="rect">
            <a:avLst/>
          </a:prstGeom>
          <a:noFill/>
          <a:ln>
            <a:noFill/>
          </a:ln>
        </p:spPr>
      </p:pic>
      <p:sp>
        <p:nvSpPr>
          <p:cNvPr id="1230" name="Google Shape;1230;p103"/>
          <p:cNvSpPr txBox="1"/>
          <p:nvPr/>
        </p:nvSpPr>
        <p:spPr>
          <a:xfrm>
            <a:off x="6832825" y="704625"/>
            <a:ext cx="1956000" cy="2077800"/>
          </a:xfrm>
          <a:prstGeom prst="rect">
            <a:avLst/>
          </a:prstGeom>
          <a:noFill/>
          <a:ln>
            <a:noFill/>
          </a:ln>
        </p:spPr>
        <p:txBody>
          <a:bodyPr spcFirstLastPara="1" wrap="square" lIns="91425" tIns="91425" rIns="91425" bIns="91425" anchor="t" anchorCtr="0">
            <a:spAutoFit/>
          </a:bodyPr>
          <a:lstStyle/>
          <a:p>
            <a:pPr marL="457200" lvl="0" indent="-317500" algn="l" rtl="0">
              <a:lnSpc>
                <a:spcPct val="100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Lithium level 0.25 - 0.5</a:t>
            </a:r>
            <a:endParaRPr>
              <a:solidFill>
                <a:schemeClr val="dk1"/>
              </a:solidFill>
              <a:latin typeface="Roboto"/>
              <a:ea typeface="Roboto"/>
              <a:cs typeface="Roboto"/>
              <a:sym typeface="Roboto"/>
            </a:endParaRPr>
          </a:p>
          <a:p>
            <a:pPr marL="457200" lvl="0" indent="-317500" algn="l" rtl="0">
              <a:lnSpc>
                <a:spcPct val="100000"/>
              </a:lnSpc>
              <a:spcBef>
                <a:spcPts val="1000"/>
              </a:spcBef>
              <a:spcAft>
                <a:spcPts val="0"/>
              </a:spcAft>
              <a:buClr>
                <a:schemeClr val="dk1"/>
              </a:buClr>
              <a:buSzPts val="1400"/>
              <a:buFont typeface="Roboto"/>
              <a:buChar char="●"/>
            </a:pPr>
            <a:r>
              <a:rPr lang="en">
                <a:solidFill>
                  <a:schemeClr val="dk1"/>
                </a:solidFill>
                <a:latin typeface="Roboto"/>
                <a:ea typeface="Roboto"/>
                <a:cs typeface="Roboto"/>
                <a:sym typeface="Roboto"/>
              </a:rPr>
              <a:t>1 year</a:t>
            </a:r>
            <a:endParaRPr>
              <a:solidFill>
                <a:schemeClr val="dk1"/>
              </a:solidFill>
              <a:latin typeface="Roboto"/>
              <a:ea typeface="Roboto"/>
              <a:cs typeface="Roboto"/>
              <a:sym typeface="Roboto"/>
            </a:endParaRPr>
          </a:p>
          <a:p>
            <a:pPr marL="457200" lvl="0" indent="-317500" algn="l" rtl="0">
              <a:lnSpc>
                <a:spcPct val="100000"/>
              </a:lnSpc>
              <a:spcBef>
                <a:spcPts val="1000"/>
              </a:spcBef>
              <a:spcAft>
                <a:spcPts val="0"/>
              </a:spcAft>
              <a:buClr>
                <a:schemeClr val="dk1"/>
              </a:buClr>
              <a:buSzPts val="1400"/>
              <a:buFont typeface="Roboto"/>
              <a:buChar char="●"/>
            </a:pPr>
            <a:r>
              <a:rPr lang="en">
                <a:solidFill>
                  <a:schemeClr val="dk1"/>
                </a:solidFill>
                <a:latin typeface="Roboto"/>
                <a:ea typeface="Roboto"/>
                <a:cs typeface="Roboto"/>
                <a:sym typeface="Roboto"/>
              </a:rPr>
              <a:t>Improved cognition </a:t>
            </a:r>
            <a:endParaRPr>
              <a:solidFill>
                <a:schemeClr val="dk1"/>
              </a:solidFill>
              <a:latin typeface="Roboto"/>
              <a:ea typeface="Roboto"/>
              <a:cs typeface="Roboto"/>
              <a:sym typeface="Roboto"/>
            </a:endParaRPr>
          </a:p>
          <a:p>
            <a:pPr marL="457200" lvl="0" indent="-317500" algn="l" rtl="0">
              <a:lnSpc>
                <a:spcPct val="100000"/>
              </a:lnSpc>
              <a:spcBef>
                <a:spcPts val="1000"/>
              </a:spcBef>
              <a:spcAft>
                <a:spcPts val="1000"/>
              </a:spcAft>
              <a:buClr>
                <a:schemeClr val="dk1"/>
              </a:buClr>
              <a:buSzPts val="1400"/>
              <a:buFont typeface="Roboto"/>
              <a:buChar char="●"/>
            </a:pPr>
            <a:r>
              <a:rPr lang="en">
                <a:solidFill>
                  <a:schemeClr val="dk1"/>
                </a:solidFill>
                <a:latin typeface="Roboto"/>
                <a:ea typeface="Roboto"/>
                <a:cs typeface="Roboto"/>
                <a:sym typeface="Roboto"/>
              </a:rPr>
              <a:t>Decrease in tau proteins</a:t>
            </a:r>
            <a:endParaRPr>
              <a:solidFill>
                <a:schemeClr val="dk1"/>
              </a:solidFill>
              <a:latin typeface="Roboto"/>
              <a:ea typeface="Roboto"/>
              <a:cs typeface="Roboto"/>
              <a:sym typeface="Roboto"/>
            </a:endParaRPr>
          </a:p>
        </p:txBody>
      </p:sp>
      <p:cxnSp>
        <p:nvCxnSpPr>
          <p:cNvPr id="1231" name="Google Shape;1231;p103"/>
          <p:cNvCxnSpPr/>
          <p:nvPr/>
        </p:nvCxnSpPr>
        <p:spPr>
          <a:xfrm>
            <a:off x="1153302" y="976352"/>
            <a:ext cx="1982100" cy="0"/>
          </a:xfrm>
          <a:prstGeom prst="straightConnector1">
            <a:avLst/>
          </a:prstGeom>
          <a:noFill/>
          <a:ln w="38100" cap="flat" cmpd="sng">
            <a:solidFill>
              <a:srgbClr val="FF9900"/>
            </a:solidFill>
            <a:prstDash val="solid"/>
            <a:round/>
            <a:headEnd type="none" w="med" len="med"/>
            <a:tailEnd type="none" w="med" len="med"/>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pic>
        <p:nvPicPr>
          <p:cNvPr id="1236" name="Google Shape;1236;p104"/>
          <p:cNvPicPr preferRelativeResize="0"/>
          <p:nvPr/>
        </p:nvPicPr>
        <p:blipFill rotWithShape="1">
          <a:blip r:embed="rId3">
            <a:alphaModFix/>
          </a:blip>
          <a:srcRect r="50421"/>
          <a:stretch/>
        </p:blipFill>
        <p:spPr>
          <a:xfrm>
            <a:off x="1055275" y="1315700"/>
            <a:ext cx="2293350" cy="2754150"/>
          </a:xfrm>
          <a:prstGeom prst="rect">
            <a:avLst/>
          </a:prstGeom>
          <a:noFill/>
          <a:ln>
            <a:noFill/>
          </a:ln>
        </p:spPr>
      </p:pic>
      <p:sp>
        <p:nvSpPr>
          <p:cNvPr id="1237" name="Google Shape;1237;p104"/>
          <p:cNvSpPr/>
          <p:nvPr/>
        </p:nvSpPr>
        <p:spPr>
          <a:xfrm>
            <a:off x="0" y="4845200"/>
            <a:ext cx="9144000" cy="298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04"/>
          <p:cNvSpPr txBox="1"/>
          <p:nvPr/>
        </p:nvSpPr>
        <p:spPr>
          <a:xfrm>
            <a:off x="78800" y="4826675"/>
            <a:ext cx="9554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Neuroprotective Effects of Lithium: Implications for the Treatment of Alzheimer’s Disease and Related Neurodegenerative Disorders O. V. Forlenza et al.  ACS Chemical Neuroscience 2014.</a:t>
            </a:r>
            <a:endParaRPr sz="800">
              <a:solidFill>
                <a:schemeClr val="lt1"/>
              </a:solidFill>
            </a:endParaRPr>
          </a:p>
        </p:txBody>
      </p:sp>
      <p:sp>
        <p:nvSpPr>
          <p:cNvPr id="1239" name="Google Shape;1239;p104"/>
          <p:cNvSpPr/>
          <p:nvPr/>
        </p:nvSpPr>
        <p:spPr>
          <a:xfrm>
            <a:off x="-25" y="0"/>
            <a:ext cx="9144000" cy="7800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04"/>
          <p:cNvSpPr txBox="1"/>
          <p:nvPr/>
        </p:nvSpPr>
        <p:spPr>
          <a:xfrm>
            <a:off x="953050" y="112950"/>
            <a:ext cx="6594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neuroprotection</a:t>
            </a:r>
            <a:endParaRPr sz="2400">
              <a:solidFill>
                <a:schemeClr val="lt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Google Shape;1245;p105"/>
          <p:cNvPicPr preferRelativeResize="0"/>
          <p:nvPr/>
        </p:nvPicPr>
        <p:blipFill rotWithShape="1">
          <a:blip r:embed="rId3">
            <a:alphaModFix/>
          </a:blip>
          <a:srcRect r="34201"/>
          <a:stretch/>
        </p:blipFill>
        <p:spPr>
          <a:xfrm>
            <a:off x="1055275" y="1315700"/>
            <a:ext cx="3043450" cy="2754150"/>
          </a:xfrm>
          <a:prstGeom prst="rect">
            <a:avLst/>
          </a:prstGeom>
          <a:noFill/>
          <a:ln>
            <a:noFill/>
          </a:ln>
        </p:spPr>
      </p:pic>
      <p:sp>
        <p:nvSpPr>
          <p:cNvPr id="1246" name="Google Shape;1246;p105"/>
          <p:cNvSpPr/>
          <p:nvPr/>
        </p:nvSpPr>
        <p:spPr>
          <a:xfrm>
            <a:off x="0" y="4845200"/>
            <a:ext cx="9144000" cy="298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05"/>
          <p:cNvSpPr txBox="1"/>
          <p:nvPr/>
        </p:nvSpPr>
        <p:spPr>
          <a:xfrm>
            <a:off x="78800" y="4826675"/>
            <a:ext cx="9554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Neuroprotective Effects of Lithium: Implications for the Treatment of Alzheimer’s Disease and Related Neurodegenerative Disorders O. V. Forlenza et al.  ACS Chemical Neuroscience 2014.</a:t>
            </a:r>
            <a:endParaRPr sz="800">
              <a:solidFill>
                <a:schemeClr val="lt1"/>
              </a:solidFill>
            </a:endParaRPr>
          </a:p>
        </p:txBody>
      </p:sp>
      <p:sp>
        <p:nvSpPr>
          <p:cNvPr id="1248" name="Google Shape;1248;p105"/>
          <p:cNvSpPr/>
          <p:nvPr/>
        </p:nvSpPr>
        <p:spPr>
          <a:xfrm>
            <a:off x="-25" y="0"/>
            <a:ext cx="9144000" cy="7800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05"/>
          <p:cNvSpPr txBox="1"/>
          <p:nvPr/>
        </p:nvSpPr>
        <p:spPr>
          <a:xfrm>
            <a:off x="953050" y="112950"/>
            <a:ext cx="6594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neuroprotection</a:t>
            </a:r>
            <a:endParaRPr sz="2400">
              <a:solidFill>
                <a:schemeClr val="lt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pic>
        <p:nvPicPr>
          <p:cNvPr id="1254" name="Google Shape;1254;p106"/>
          <p:cNvPicPr preferRelativeResize="0"/>
          <p:nvPr/>
        </p:nvPicPr>
        <p:blipFill rotWithShape="1">
          <a:blip r:embed="rId3">
            <a:alphaModFix/>
          </a:blip>
          <a:srcRect r="17695"/>
          <a:stretch/>
        </p:blipFill>
        <p:spPr>
          <a:xfrm>
            <a:off x="1055275" y="1315700"/>
            <a:ext cx="3806950" cy="2754150"/>
          </a:xfrm>
          <a:prstGeom prst="rect">
            <a:avLst/>
          </a:prstGeom>
          <a:noFill/>
          <a:ln>
            <a:noFill/>
          </a:ln>
        </p:spPr>
      </p:pic>
      <p:sp>
        <p:nvSpPr>
          <p:cNvPr id="1255" name="Google Shape;1255;p106"/>
          <p:cNvSpPr/>
          <p:nvPr/>
        </p:nvSpPr>
        <p:spPr>
          <a:xfrm>
            <a:off x="0" y="4845200"/>
            <a:ext cx="9144000" cy="298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06"/>
          <p:cNvSpPr txBox="1"/>
          <p:nvPr/>
        </p:nvSpPr>
        <p:spPr>
          <a:xfrm>
            <a:off x="78800" y="4826675"/>
            <a:ext cx="9554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Neuroprotective Effects of Lithium: Implications for the Treatment of Alzheimer’s Disease and Related Neurodegenerative Disorders O. V. Forlenza et al.  ACS Chemical Neuroscience 2014.</a:t>
            </a:r>
            <a:endParaRPr sz="800">
              <a:solidFill>
                <a:schemeClr val="lt1"/>
              </a:solidFill>
            </a:endParaRPr>
          </a:p>
        </p:txBody>
      </p:sp>
      <p:sp>
        <p:nvSpPr>
          <p:cNvPr id="1257" name="Google Shape;1257;p106"/>
          <p:cNvSpPr/>
          <p:nvPr/>
        </p:nvSpPr>
        <p:spPr>
          <a:xfrm>
            <a:off x="-25" y="0"/>
            <a:ext cx="9144000" cy="7800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06"/>
          <p:cNvSpPr txBox="1"/>
          <p:nvPr/>
        </p:nvSpPr>
        <p:spPr>
          <a:xfrm>
            <a:off x="953050" y="112950"/>
            <a:ext cx="6594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neuroprotection</a:t>
            </a:r>
            <a:endParaRPr sz="2400">
              <a:solidFill>
                <a:schemeClr val="l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pic>
        <p:nvPicPr>
          <p:cNvPr id="1263" name="Google Shape;1263;p107"/>
          <p:cNvPicPr preferRelativeResize="0"/>
          <p:nvPr/>
        </p:nvPicPr>
        <p:blipFill>
          <a:blip r:embed="rId3">
            <a:alphaModFix/>
          </a:blip>
          <a:stretch>
            <a:fillRect/>
          </a:stretch>
        </p:blipFill>
        <p:spPr>
          <a:xfrm>
            <a:off x="1055275" y="1315700"/>
            <a:ext cx="4625575" cy="2754150"/>
          </a:xfrm>
          <a:prstGeom prst="rect">
            <a:avLst/>
          </a:prstGeom>
          <a:noFill/>
          <a:ln>
            <a:noFill/>
          </a:ln>
        </p:spPr>
      </p:pic>
      <p:sp>
        <p:nvSpPr>
          <p:cNvPr id="1264" name="Google Shape;1264;p107"/>
          <p:cNvSpPr/>
          <p:nvPr/>
        </p:nvSpPr>
        <p:spPr>
          <a:xfrm>
            <a:off x="0" y="4845200"/>
            <a:ext cx="9144000" cy="298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07"/>
          <p:cNvSpPr txBox="1"/>
          <p:nvPr/>
        </p:nvSpPr>
        <p:spPr>
          <a:xfrm>
            <a:off x="78800" y="4826675"/>
            <a:ext cx="9554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Neuroprotective Effects of Lithium: Implications for the Treatment of Alzheimer’s Disease and Related Neurodegenerative Disorders O. V. Forlenza et al.  ACS Chemical Neuroscience 2014.</a:t>
            </a:r>
            <a:endParaRPr sz="800">
              <a:solidFill>
                <a:schemeClr val="lt1"/>
              </a:solidFill>
            </a:endParaRPr>
          </a:p>
        </p:txBody>
      </p:sp>
      <p:sp>
        <p:nvSpPr>
          <p:cNvPr id="1266" name="Google Shape;1266;p107"/>
          <p:cNvSpPr/>
          <p:nvPr/>
        </p:nvSpPr>
        <p:spPr>
          <a:xfrm>
            <a:off x="-25" y="0"/>
            <a:ext cx="9144000" cy="7800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07"/>
          <p:cNvSpPr txBox="1"/>
          <p:nvPr/>
        </p:nvSpPr>
        <p:spPr>
          <a:xfrm>
            <a:off x="953050" y="112950"/>
            <a:ext cx="6594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neuroprotection</a:t>
            </a:r>
            <a:endParaRPr sz="24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9"/>
          <p:cNvSpPr txBox="1"/>
          <p:nvPr/>
        </p:nvSpPr>
        <p:spPr>
          <a:xfrm>
            <a:off x="1321875" y="1123725"/>
            <a:ext cx="66216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3D85C6"/>
                </a:solidFill>
              </a:rPr>
              <a:t>Arbitrary category of medications for bipolar disorder</a:t>
            </a: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r>
              <a:rPr lang="en" sz="1800">
                <a:solidFill>
                  <a:srgbClr val="3D85C6"/>
                </a:solidFill>
              </a:rPr>
              <a:t>U.S. Food and Drug Administration (FDA) does not officially recognize the term.</a:t>
            </a: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r>
              <a:rPr lang="en" sz="1800">
                <a:solidFill>
                  <a:srgbClr val="3D85C6"/>
                </a:solidFill>
              </a:rPr>
              <a:t>No consensus definition is accepted among investigators. </a:t>
            </a: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r>
              <a:rPr lang="en" sz="1800">
                <a:solidFill>
                  <a:srgbClr val="3D85C6"/>
                </a:solidFill>
              </a:rPr>
              <a:t> </a:t>
            </a:r>
            <a:endParaRPr sz="1800">
              <a:solidFill>
                <a:srgbClr val="3D85C6"/>
              </a:solidFill>
            </a:endParaRPr>
          </a:p>
        </p:txBody>
      </p:sp>
      <p:sp>
        <p:nvSpPr>
          <p:cNvPr id="127" name="Google Shape;127;p29"/>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9"/>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What’s a mood stabilizer?</a:t>
            </a:r>
            <a:endParaRPr sz="2400">
              <a:solidFill>
                <a:srgbClr val="3D85C6"/>
              </a:solidFill>
            </a:endParaRPr>
          </a:p>
          <a:p>
            <a:pPr marL="0" lvl="0" indent="0" algn="l" rtl="0">
              <a:spcBef>
                <a:spcPts val="0"/>
              </a:spcBef>
              <a:spcAft>
                <a:spcPts val="0"/>
              </a:spcAft>
              <a:buClr>
                <a:schemeClr val="dk1"/>
              </a:buClr>
              <a:buSzPts val="1400"/>
              <a:buFont typeface="Arial"/>
              <a:buNone/>
            </a:pPr>
            <a:endParaRPr sz="2400">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08"/>
          <p:cNvSpPr/>
          <p:nvPr/>
        </p:nvSpPr>
        <p:spPr>
          <a:xfrm>
            <a:off x="0" y="4835425"/>
            <a:ext cx="9144000" cy="3078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3" name="Google Shape;1273;p108"/>
          <p:cNvPicPr preferRelativeResize="0"/>
          <p:nvPr/>
        </p:nvPicPr>
        <p:blipFill>
          <a:blip r:embed="rId3">
            <a:alphaModFix/>
          </a:blip>
          <a:stretch>
            <a:fillRect/>
          </a:stretch>
        </p:blipFill>
        <p:spPr>
          <a:xfrm>
            <a:off x="1135225" y="2303390"/>
            <a:ext cx="4138300" cy="2230536"/>
          </a:xfrm>
          <a:prstGeom prst="rect">
            <a:avLst/>
          </a:prstGeom>
          <a:noFill/>
          <a:ln>
            <a:noFill/>
          </a:ln>
        </p:spPr>
      </p:pic>
      <p:pic>
        <p:nvPicPr>
          <p:cNvPr id="1274" name="Google Shape;1274;p108"/>
          <p:cNvPicPr preferRelativeResize="0"/>
          <p:nvPr/>
        </p:nvPicPr>
        <p:blipFill>
          <a:blip r:embed="rId4">
            <a:alphaModFix/>
          </a:blip>
          <a:stretch>
            <a:fillRect/>
          </a:stretch>
        </p:blipFill>
        <p:spPr>
          <a:xfrm>
            <a:off x="1135225" y="808395"/>
            <a:ext cx="4138299" cy="1193500"/>
          </a:xfrm>
          <a:prstGeom prst="rect">
            <a:avLst/>
          </a:prstGeom>
          <a:noFill/>
          <a:ln>
            <a:noFill/>
          </a:ln>
          <a:effectLst>
            <a:outerShdw blurRad="57150" dist="19050" dir="5400000" algn="bl" rotWithShape="0">
              <a:srgbClr val="000000">
                <a:alpha val="50000"/>
              </a:srgbClr>
            </a:outerShdw>
          </a:effectLst>
        </p:spPr>
      </p:pic>
      <p:sp>
        <p:nvSpPr>
          <p:cNvPr id="1275" name="Google Shape;1275;p108"/>
          <p:cNvSpPr txBox="1"/>
          <p:nvPr/>
        </p:nvSpPr>
        <p:spPr>
          <a:xfrm>
            <a:off x="1006225" y="4835425"/>
            <a:ext cx="5098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ACS Chem. Neurosci. 2014, 5, 6, 422–433 Publication Date:April 3, 2014 https://doi.org/10.1021/cn500040g</a:t>
            </a:r>
            <a:endParaRPr sz="800">
              <a:solidFill>
                <a:schemeClr val="lt1"/>
              </a:solidFill>
              <a:latin typeface="Roboto"/>
              <a:ea typeface="Roboto"/>
              <a:cs typeface="Roboto"/>
              <a:sym typeface="Roboto"/>
            </a:endParaRPr>
          </a:p>
        </p:txBody>
      </p:sp>
      <p:sp>
        <p:nvSpPr>
          <p:cNvPr id="1276" name="Google Shape;1276;p108"/>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08"/>
          <p:cNvSpPr txBox="1"/>
          <p:nvPr/>
        </p:nvSpPr>
        <p:spPr>
          <a:xfrm>
            <a:off x="901225" y="51425"/>
            <a:ext cx="78975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neuroprotection post-TBI</a:t>
            </a:r>
            <a:endParaRPr sz="2400">
              <a:solidFill>
                <a:schemeClr val="l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109"/>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09"/>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284" name="Google Shape;1284;p109"/>
          <p:cNvSpPr txBox="1"/>
          <p:nvPr/>
        </p:nvSpPr>
        <p:spPr>
          <a:xfrm>
            <a:off x="76200" y="4700923"/>
            <a:ext cx="8809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Jin Yan, Yuan Zhang, Lin Wang, Zhao Li, Shuang Tang, Yingwen Wang, Nina Gu, Xiaochuan Sun, Lin Li, TREM2 activation alleviates neural damage via Akt/CREB/BDNF signalling after traumatic brain injury in mice, Journal of Neuroinflammation, 10.1186/s12974-022-02651-3, 19, 1, (2022).</a:t>
            </a:r>
            <a:endParaRPr sz="800">
              <a:solidFill>
                <a:schemeClr val="lt1"/>
              </a:solidFill>
            </a:endParaRPr>
          </a:p>
          <a:p>
            <a:pPr marL="0" lvl="0" indent="0" algn="l" rtl="0">
              <a:spcBef>
                <a:spcPts val="0"/>
              </a:spcBef>
              <a:spcAft>
                <a:spcPts val="0"/>
              </a:spcAft>
              <a:buNone/>
            </a:pPr>
            <a:endParaRPr sz="800">
              <a:solidFill>
                <a:schemeClr val="lt1"/>
              </a:solidFill>
            </a:endParaRPr>
          </a:p>
          <a:p>
            <a:pPr marL="0" lvl="0" indent="0" algn="l" rtl="0">
              <a:spcBef>
                <a:spcPts val="0"/>
              </a:spcBef>
              <a:spcAft>
                <a:spcPts val="0"/>
              </a:spcAft>
              <a:buNone/>
            </a:pPr>
            <a:endParaRPr sz="800">
              <a:solidFill>
                <a:schemeClr val="lt1"/>
              </a:solidFill>
            </a:endParaRPr>
          </a:p>
        </p:txBody>
      </p:sp>
      <p:pic>
        <p:nvPicPr>
          <p:cNvPr id="1285" name="Google Shape;1285;p109"/>
          <p:cNvPicPr preferRelativeResize="0"/>
          <p:nvPr/>
        </p:nvPicPr>
        <p:blipFill>
          <a:blip r:embed="rId3">
            <a:alphaModFix/>
          </a:blip>
          <a:stretch>
            <a:fillRect/>
          </a:stretch>
        </p:blipFill>
        <p:spPr>
          <a:xfrm>
            <a:off x="1636149" y="897800"/>
            <a:ext cx="6342400" cy="3727599"/>
          </a:xfrm>
          <a:prstGeom prst="rect">
            <a:avLst/>
          </a:prstGeom>
          <a:noFill/>
          <a:ln>
            <a:noFill/>
          </a:ln>
        </p:spPr>
      </p:pic>
      <p:sp>
        <p:nvSpPr>
          <p:cNvPr id="1286" name="Google Shape;1286;p109"/>
          <p:cNvSpPr/>
          <p:nvPr/>
        </p:nvSpPr>
        <p:spPr>
          <a:xfrm>
            <a:off x="4002900" y="3369100"/>
            <a:ext cx="1138200" cy="9360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09"/>
          <p:cNvSpPr txBox="1"/>
          <p:nvPr/>
        </p:nvSpPr>
        <p:spPr>
          <a:xfrm>
            <a:off x="2708778" y="3938600"/>
            <a:ext cx="21255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900"/>
              </a:spcAft>
              <a:buNone/>
            </a:pPr>
            <a:r>
              <a:rPr lang="en">
                <a:solidFill>
                  <a:schemeClr val="dk1"/>
                </a:solidFill>
                <a:latin typeface="Roboto"/>
                <a:ea typeface="Roboto"/>
                <a:cs typeface="Roboto"/>
                <a:sym typeface="Roboto"/>
              </a:rPr>
              <a:t>Brain-Derived Neurotrophic Factor</a:t>
            </a:r>
            <a:endParaRPr>
              <a:solidFill>
                <a:schemeClr val="dk1"/>
              </a:solidFill>
              <a:latin typeface="Roboto"/>
              <a:ea typeface="Roboto"/>
              <a:cs typeface="Roboto"/>
              <a:sym typeface="Roboto"/>
            </a:endParaRPr>
          </a:p>
        </p:txBody>
      </p:sp>
      <p:sp>
        <p:nvSpPr>
          <p:cNvPr id="1288" name="Google Shape;1288;p109"/>
          <p:cNvSpPr/>
          <p:nvPr/>
        </p:nvSpPr>
        <p:spPr>
          <a:xfrm>
            <a:off x="-25" y="0"/>
            <a:ext cx="9144000" cy="7800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09"/>
          <p:cNvSpPr txBox="1"/>
          <p:nvPr/>
        </p:nvSpPr>
        <p:spPr>
          <a:xfrm>
            <a:off x="953050" y="112950"/>
            <a:ext cx="6594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neuroprotection</a:t>
            </a:r>
            <a:endParaRPr sz="2400">
              <a:solidFill>
                <a:schemeClr val="lt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10"/>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10"/>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1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297" name="Google Shape;1297;p110"/>
          <p:cNvSpPr txBox="1"/>
          <p:nvPr/>
        </p:nvSpPr>
        <p:spPr>
          <a:xfrm>
            <a:off x="76200" y="4700923"/>
            <a:ext cx="8809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Jin Yan, Yuan Zhang, Lin Wang, Zhao Li, Shuang Tang, Yingwen Wang, Nina Gu, Xiaochuan Sun, Lin Li, TREM2 activation alleviates neural damage via Akt/CREB/BDNF signalling after traumatic brain injury in mice, Journal of Neuroinflammation, 10.1186/s12974-022-02651-3, 19, 1, (2022).</a:t>
            </a:r>
            <a:endParaRPr sz="800">
              <a:solidFill>
                <a:schemeClr val="lt1"/>
              </a:solidFill>
            </a:endParaRPr>
          </a:p>
          <a:p>
            <a:pPr marL="0" lvl="0" indent="0" algn="l" rtl="0">
              <a:spcBef>
                <a:spcPts val="0"/>
              </a:spcBef>
              <a:spcAft>
                <a:spcPts val="0"/>
              </a:spcAft>
              <a:buNone/>
            </a:pPr>
            <a:endParaRPr sz="800">
              <a:solidFill>
                <a:schemeClr val="lt1"/>
              </a:solidFill>
            </a:endParaRPr>
          </a:p>
          <a:p>
            <a:pPr marL="0" lvl="0" indent="0" algn="l" rtl="0">
              <a:spcBef>
                <a:spcPts val="0"/>
              </a:spcBef>
              <a:spcAft>
                <a:spcPts val="0"/>
              </a:spcAft>
              <a:buNone/>
            </a:pPr>
            <a:endParaRPr sz="800">
              <a:solidFill>
                <a:schemeClr val="lt1"/>
              </a:solidFill>
            </a:endParaRPr>
          </a:p>
        </p:txBody>
      </p:sp>
      <p:pic>
        <p:nvPicPr>
          <p:cNvPr id="1298" name="Google Shape;1298;p110"/>
          <p:cNvPicPr preferRelativeResize="0"/>
          <p:nvPr/>
        </p:nvPicPr>
        <p:blipFill>
          <a:blip r:embed="rId3">
            <a:alphaModFix/>
          </a:blip>
          <a:stretch>
            <a:fillRect/>
          </a:stretch>
        </p:blipFill>
        <p:spPr>
          <a:xfrm>
            <a:off x="1530700" y="810613"/>
            <a:ext cx="6341299" cy="3859700"/>
          </a:xfrm>
          <a:prstGeom prst="rect">
            <a:avLst/>
          </a:prstGeom>
          <a:noFill/>
          <a:ln>
            <a:noFill/>
          </a:ln>
        </p:spPr>
      </p:pic>
      <p:sp>
        <p:nvSpPr>
          <p:cNvPr id="1299" name="Google Shape;1299;p110"/>
          <p:cNvSpPr/>
          <p:nvPr/>
        </p:nvSpPr>
        <p:spPr>
          <a:xfrm>
            <a:off x="5921962" y="2096326"/>
            <a:ext cx="1669800" cy="1797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1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01" name="Google Shape;1301;p110"/>
          <p:cNvSpPr txBox="1"/>
          <p:nvPr/>
        </p:nvSpPr>
        <p:spPr>
          <a:xfrm>
            <a:off x="953050" y="36750"/>
            <a:ext cx="6594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neuroprotection</a:t>
            </a:r>
            <a:endParaRPr sz="2400">
              <a:solidFill>
                <a:schemeClr val="lt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111"/>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7" name="Google Shape;1307;p111"/>
          <p:cNvPicPr preferRelativeResize="0"/>
          <p:nvPr/>
        </p:nvPicPr>
        <p:blipFill>
          <a:blip r:embed="rId3">
            <a:alphaModFix/>
          </a:blip>
          <a:stretch>
            <a:fillRect/>
          </a:stretch>
        </p:blipFill>
        <p:spPr>
          <a:xfrm>
            <a:off x="1013538" y="779999"/>
            <a:ext cx="7116918" cy="4084350"/>
          </a:xfrm>
          <a:prstGeom prst="rect">
            <a:avLst/>
          </a:prstGeom>
          <a:noFill/>
          <a:ln>
            <a:noFill/>
          </a:ln>
        </p:spPr>
      </p:pic>
      <p:sp>
        <p:nvSpPr>
          <p:cNvPr id="1308" name="Google Shape;1308;p111"/>
          <p:cNvSpPr/>
          <p:nvPr/>
        </p:nvSpPr>
        <p:spPr>
          <a:xfrm>
            <a:off x="0" y="4845200"/>
            <a:ext cx="9144000" cy="298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11"/>
          <p:cNvSpPr txBox="1"/>
          <p:nvPr/>
        </p:nvSpPr>
        <p:spPr>
          <a:xfrm>
            <a:off x="76200" y="4840400"/>
            <a:ext cx="9554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Neuroprotective Effects of Lithium: Implications for the Treatment of Alzheimer’s Disease and Related Neurodegenerative Disorders O. V. Forlenza et al.  ACS Chemical Neuroscience 2014.</a:t>
            </a:r>
            <a:endParaRPr sz="800">
              <a:solidFill>
                <a:schemeClr val="lt1"/>
              </a:solidFill>
            </a:endParaRPr>
          </a:p>
        </p:txBody>
      </p:sp>
      <p:sp>
        <p:nvSpPr>
          <p:cNvPr id="1310" name="Google Shape;1310;p111"/>
          <p:cNvSpPr/>
          <p:nvPr/>
        </p:nvSpPr>
        <p:spPr>
          <a:xfrm>
            <a:off x="6390950" y="1789825"/>
            <a:ext cx="1265700" cy="12654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11"/>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12" name="Google Shape;1312;p111"/>
          <p:cNvSpPr txBox="1"/>
          <p:nvPr/>
        </p:nvSpPr>
        <p:spPr>
          <a:xfrm>
            <a:off x="953050" y="36750"/>
            <a:ext cx="6594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neuroprotection</a:t>
            </a:r>
            <a:endParaRPr sz="2400">
              <a:solidFill>
                <a:schemeClr val="lt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12"/>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12"/>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1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20" name="Google Shape;1320;p112"/>
          <p:cNvSpPr txBox="1"/>
          <p:nvPr/>
        </p:nvSpPr>
        <p:spPr>
          <a:xfrm>
            <a:off x="76200" y="4777123"/>
            <a:ext cx="8809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800">
                <a:solidFill>
                  <a:schemeClr val="lt1"/>
                </a:solidFill>
              </a:rPr>
              <a:t>Souder, D.C., Anderson, R.M. An expanding GSK3 network: implications for aging research. GeroScience 41, 369–382 (2019). https://doi.org/10.1007/s11357-019-00085-z</a:t>
            </a:r>
            <a:endParaRPr sz="800">
              <a:solidFill>
                <a:schemeClr val="lt1"/>
              </a:solidFill>
            </a:endParaRPr>
          </a:p>
          <a:p>
            <a:pPr marL="0" lvl="0" indent="0" algn="l" rtl="0">
              <a:spcBef>
                <a:spcPts val="0"/>
              </a:spcBef>
              <a:spcAft>
                <a:spcPts val="0"/>
              </a:spcAft>
              <a:buClr>
                <a:schemeClr val="dk1"/>
              </a:buClr>
              <a:buSzPts val="1100"/>
              <a:buFont typeface="Arial"/>
              <a:buNone/>
            </a:pPr>
            <a:endParaRPr sz="800">
              <a:solidFill>
                <a:schemeClr val="lt1"/>
              </a:solidFill>
            </a:endParaRPr>
          </a:p>
          <a:p>
            <a:pPr marL="0" lvl="0" indent="0" algn="l" rtl="0">
              <a:spcBef>
                <a:spcPts val="0"/>
              </a:spcBef>
              <a:spcAft>
                <a:spcPts val="0"/>
              </a:spcAft>
              <a:buNone/>
            </a:pPr>
            <a:endParaRPr sz="800">
              <a:solidFill>
                <a:schemeClr val="lt1"/>
              </a:solidFill>
            </a:endParaRPr>
          </a:p>
        </p:txBody>
      </p:sp>
      <p:sp>
        <p:nvSpPr>
          <p:cNvPr id="1321" name="Google Shape;1321;p112"/>
          <p:cNvSpPr txBox="1"/>
          <p:nvPr/>
        </p:nvSpPr>
        <p:spPr>
          <a:xfrm>
            <a:off x="953050" y="36750"/>
            <a:ext cx="6594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neuroprotection</a:t>
            </a:r>
            <a:endParaRPr sz="2400">
              <a:solidFill>
                <a:schemeClr val="lt1"/>
              </a:solidFill>
            </a:endParaRPr>
          </a:p>
        </p:txBody>
      </p:sp>
      <p:pic>
        <p:nvPicPr>
          <p:cNvPr id="1322" name="Google Shape;1322;p112"/>
          <p:cNvPicPr preferRelativeResize="0"/>
          <p:nvPr/>
        </p:nvPicPr>
        <p:blipFill>
          <a:blip r:embed="rId3">
            <a:alphaModFix/>
          </a:blip>
          <a:stretch>
            <a:fillRect/>
          </a:stretch>
        </p:blipFill>
        <p:spPr>
          <a:xfrm>
            <a:off x="1377600" y="803951"/>
            <a:ext cx="6631980" cy="3873025"/>
          </a:xfrm>
          <a:prstGeom prst="rect">
            <a:avLst/>
          </a:prstGeom>
          <a:noFill/>
          <a:ln>
            <a:noFill/>
          </a:ln>
        </p:spPr>
      </p:pic>
      <p:sp>
        <p:nvSpPr>
          <p:cNvPr id="1323" name="Google Shape;1323;p112"/>
          <p:cNvSpPr/>
          <p:nvPr/>
        </p:nvSpPr>
        <p:spPr>
          <a:xfrm>
            <a:off x="3848250" y="1383725"/>
            <a:ext cx="1901700" cy="7800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113"/>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13"/>
          <p:cNvSpPr/>
          <p:nvPr/>
        </p:nvSpPr>
        <p:spPr>
          <a:xfrm>
            <a:off x="0" y="4845200"/>
            <a:ext cx="9144000" cy="298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31" name="Google Shape;1331;p113"/>
          <p:cNvSpPr txBox="1"/>
          <p:nvPr/>
        </p:nvSpPr>
        <p:spPr>
          <a:xfrm>
            <a:off x="76200" y="4840400"/>
            <a:ext cx="9554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800">
                <a:solidFill>
                  <a:schemeClr val="lt1"/>
                </a:solidFill>
              </a:rPr>
              <a:t>Quiroz, J.A., Machado-Vieira, R., Zarate Jr., C.A., &amp; Manji, H.K. (2010). Novel Insights into Lithium’s Mechanism of Action: Neurotrophic and Neuroprotective Effects. Neuropsychobiology, 62, 50 - 60.</a:t>
            </a:r>
            <a:endParaRPr sz="800">
              <a:solidFill>
                <a:schemeClr val="lt1"/>
              </a:solidFill>
            </a:endParaRPr>
          </a:p>
          <a:p>
            <a:pPr marL="0" lvl="0" indent="0" algn="l" rtl="0">
              <a:spcBef>
                <a:spcPts val="0"/>
              </a:spcBef>
              <a:spcAft>
                <a:spcPts val="0"/>
              </a:spcAft>
              <a:buClr>
                <a:schemeClr val="dk1"/>
              </a:buClr>
              <a:buSzPts val="1100"/>
              <a:buFont typeface="Arial"/>
              <a:buNone/>
            </a:pPr>
            <a:endParaRPr sz="800">
              <a:solidFill>
                <a:schemeClr val="lt1"/>
              </a:solidFill>
            </a:endParaRPr>
          </a:p>
          <a:p>
            <a:pPr marL="0" lvl="0" indent="0" algn="l" rtl="0">
              <a:spcBef>
                <a:spcPts val="0"/>
              </a:spcBef>
              <a:spcAft>
                <a:spcPts val="0"/>
              </a:spcAft>
              <a:buNone/>
            </a:pPr>
            <a:endParaRPr sz="800">
              <a:solidFill>
                <a:schemeClr val="lt1"/>
              </a:solidFill>
            </a:endParaRPr>
          </a:p>
        </p:txBody>
      </p:sp>
      <p:pic>
        <p:nvPicPr>
          <p:cNvPr id="1332" name="Google Shape;1332;p113"/>
          <p:cNvPicPr preferRelativeResize="0"/>
          <p:nvPr/>
        </p:nvPicPr>
        <p:blipFill>
          <a:blip r:embed="rId3">
            <a:alphaModFix/>
          </a:blip>
          <a:stretch>
            <a:fillRect/>
          </a:stretch>
        </p:blipFill>
        <p:spPr>
          <a:xfrm>
            <a:off x="1743650" y="932400"/>
            <a:ext cx="5494000" cy="3755600"/>
          </a:xfrm>
          <a:prstGeom prst="rect">
            <a:avLst/>
          </a:prstGeom>
          <a:noFill/>
          <a:ln>
            <a:noFill/>
          </a:ln>
        </p:spPr>
      </p:pic>
      <p:sp>
        <p:nvSpPr>
          <p:cNvPr id="1333" name="Google Shape;1333;p113"/>
          <p:cNvSpPr/>
          <p:nvPr/>
        </p:nvSpPr>
        <p:spPr>
          <a:xfrm>
            <a:off x="4131100" y="2476825"/>
            <a:ext cx="1111800" cy="11115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13"/>
          <p:cNvSpPr txBox="1"/>
          <p:nvPr/>
        </p:nvSpPr>
        <p:spPr>
          <a:xfrm>
            <a:off x="953050" y="36750"/>
            <a:ext cx="6594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neuroprotection</a:t>
            </a:r>
            <a:endParaRPr sz="2400">
              <a:solidFill>
                <a:schemeClr val="lt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114"/>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4"/>
          <p:cNvSpPr/>
          <p:nvPr/>
        </p:nvSpPr>
        <p:spPr>
          <a:xfrm>
            <a:off x="0" y="4845200"/>
            <a:ext cx="9144000" cy="298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4"/>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42" name="Google Shape;1342;p114"/>
          <p:cNvSpPr txBox="1"/>
          <p:nvPr/>
        </p:nvSpPr>
        <p:spPr>
          <a:xfrm>
            <a:off x="76200" y="4840400"/>
            <a:ext cx="9554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800">
                <a:solidFill>
                  <a:schemeClr val="lt1"/>
                </a:solidFill>
              </a:rPr>
              <a:t>Quiroz, J.A., Machado-Vieira, R., Zarate Jr., C.A., &amp; Manji, H.K. (2010). Novel Insights into Lithium’s Mechanism of Action: Neurotrophic and Neuroprotective Effects. Neuropsychobiology, 62, 50 - 60.</a:t>
            </a:r>
            <a:endParaRPr sz="800">
              <a:solidFill>
                <a:schemeClr val="lt1"/>
              </a:solidFill>
            </a:endParaRPr>
          </a:p>
          <a:p>
            <a:pPr marL="0" lvl="0" indent="0" algn="l" rtl="0">
              <a:spcBef>
                <a:spcPts val="0"/>
              </a:spcBef>
              <a:spcAft>
                <a:spcPts val="0"/>
              </a:spcAft>
              <a:buClr>
                <a:schemeClr val="dk1"/>
              </a:buClr>
              <a:buSzPts val="1100"/>
              <a:buFont typeface="Arial"/>
              <a:buNone/>
            </a:pPr>
            <a:endParaRPr sz="800">
              <a:solidFill>
                <a:schemeClr val="lt1"/>
              </a:solidFill>
            </a:endParaRPr>
          </a:p>
          <a:p>
            <a:pPr marL="0" lvl="0" indent="0" algn="l" rtl="0">
              <a:spcBef>
                <a:spcPts val="0"/>
              </a:spcBef>
              <a:spcAft>
                <a:spcPts val="0"/>
              </a:spcAft>
              <a:buNone/>
            </a:pPr>
            <a:endParaRPr sz="800">
              <a:solidFill>
                <a:schemeClr val="lt1"/>
              </a:solidFill>
            </a:endParaRPr>
          </a:p>
        </p:txBody>
      </p:sp>
      <p:pic>
        <p:nvPicPr>
          <p:cNvPr id="1343" name="Google Shape;1343;p114"/>
          <p:cNvPicPr preferRelativeResize="0"/>
          <p:nvPr/>
        </p:nvPicPr>
        <p:blipFill>
          <a:blip r:embed="rId3">
            <a:alphaModFix/>
          </a:blip>
          <a:stretch>
            <a:fillRect/>
          </a:stretch>
        </p:blipFill>
        <p:spPr>
          <a:xfrm>
            <a:off x="1743650" y="932400"/>
            <a:ext cx="5494000" cy="3755600"/>
          </a:xfrm>
          <a:prstGeom prst="rect">
            <a:avLst/>
          </a:prstGeom>
          <a:noFill/>
          <a:ln>
            <a:noFill/>
          </a:ln>
        </p:spPr>
      </p:pic>
      <p:sp>
        <p:nvSpPr>
          <p:cNvPr id="1344" name="Google Shape;1344;p114"/>
          <p:cNvSpPr txBox="1"/>
          <p:nvPr/>
        </p:nvSpPr>
        <p:spPr>
          <a:xfrm>
            <a:off x="953050" y="36750"/>
            <a:ext cx="6594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neuroprotection</a:t>
            </a:r>
            <a:endParaRPr sz="2400">
              <a:solidFill>
                <a:schemeClr val="lt1"/>
              </a:solidFill>
            </a:endParaRPr>
          </a:p>
        </p:txBody>
      </p:sp>
      <p:sp>
        <p:nvSpPr>
          <p:cNvPr id="1345" name="Google Shape;1345;p114"/>
          <p:cNvSpPr/>
          <p:nvPr/>
        </p:nvSpPr>
        <p:spPr>
          <a:xfrm>
            <a:off x="5489900" y="1943250"/>
            <a:ext cx="3106800" cy="8886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4"/>
          <p:cNvSpPr txBox="1"/>
          <p:nvPr/>
        </p:nvSpPr>
        <p:spPr>
          <a:xfrm>
            <a:off x="7286475" y="2061650"/>
            <a:ext cx="1801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9900"/>
                </a:solidFill>
              </a:rPr>
              <a:t>Enzyme </a:t>
            </a:r>
            <a:endParaRPr>
              <a:solidFill>
                <a:srgbClr val="FF9900"/>
              </a:solidFill>
            </a:endParaRPr>
          </a:p>
          <a:p>
            <a:pPr marL="0" lvl="0" indent="0" algn="l" rtl="0">
              <a:spcBef>
                <a:spcPts val="0"/>
              </a:spcBef>
              <a:spcAft>
                <a:spcPts val="0"/>
              </a:spcAft>
              <a:buNone/>
            </a:pPr>
            <a:r>
              <a:rPr lang="en">
                <a:solidFill>
                  <a:srgbClr val="FF9900"/>
                </a:solidFill>
              </a:rPr>
              <a:t>modulator</a:t>
            </a:r>
            <a:endParaRPr>
              <a:solidFill>
                <a:srgbClr val="FF9900"/>
              </a:solidFill>
            </a:endParaRPr>
          </a:p>
        </p:txBody>
      </p:sp>
      <p:sp>
        <p:nvSpPr>
          <p:cNvPr id="1347" name="Google Shape;1347;p114"/>
          <p:cNvSpPr/>
          <p:nvPr/>
        </p:nvSpPr>
        <p:spPr>
          <a:xfrm rot="-2041175">
            <a:off x="3383460" y="1708182"/>
            <a:ext cx="1533577" cy="888729"/>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115"/>
          <p:cNvSpPr/>
          <p:nvPr/>
        </p:nvSpPr>
        <p:spPr>
          <a:xfrm>
            <a:off x="0" y="4845200"/>
            <a:ext cx="9144000" cy="298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3" name="Google Shape;1353;p115"/>
          <p:cNvPicPr preferRelativeResize="0"/>
          <p:nvPr/>
        </p:nvPicPr>
        <p:blipFill>
          <a:blip r:embed="rId3">
            <a:alphaModFix/>
          </a:blip>
          <a:stretch>
            <a:fillRect/>
          </a:stretch>
        </p:blipFill>
        <p:spPr>
          <a:xfrm>
            <a:off x="2210550" y="1003001"/>
            <a:ext cx="4650000" cy="3529850"/>
          </a:xfrm>
          <a:prstGeom prst="rect">
            <a:avLst/>
          </a:prstGeom>
          <a:noFill/>
          <a:ln>
            <a:noFill/>
          </a:ln>
        </p:spPr>
      </p:pic>
      <p:sp>
        <p:nvSpPr>
          <p:cNvPr id="1354" name="Google Shape;1354;p115"/>
          <p:cNvSpPr txBox="1"/>
          <p:nvPr/>
        </p:nvSpPr>
        <p:spPr>
          <a:xfrm>
            <a:off x="624900" y="4845200"/>
            <a:ext cx="6816600" cy="26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800">
                <a:solidFill>
                  <a:schemeClr val="lt1"/>
                </a:solidFill>
              </a:rPr>
              <a:t>Stahl’s Essential Psychopharmacology</a:t>
            </a:r>
            <a:endParaRPr sz="800">
              <a:solidFill>
                <a:schemeClr val="lt1"/>
              </a:solidFill>
            </a:endParaRPr>
          </a:p>
        </p:txBody>
      </p:sp>
      <p:sp>
        <p:nvSpPr>
          <p:cNvPr id="1355" name="Google Shape;1355;p115"/>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15"/>
          <p:cNvSpPr txBox="1"/>
          <p:nvPr/>
        </p:nvSpPr>
        <p:spPr>
          <a:xfrm>
            <a:off x="953050" y="36750"/>
            <a:ext cx="6594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neuroprotection</a:t>
            </a:r>
            <a:endParaRPr sz="2400">
              <a:solidFill>
                <a:schemeClr val="lt1"/>
              </a:solidFill>
            </a:endParaRPr>
          </a:p>
        </p:txBody>
      </p:sp>
      <p:sp>
        <p:nvSpPr>
          <p:cNvPr id="1357" name="Google Shape;1357;p115"/>
          <p:cNvSpPr/>
          <p:nvPr/>
        </p:nvSpPr>
        <p:spPr>
          <a:xfrm>
            <a:off x="2067050" y="3865525"/>
            <a:ext cx="1162800" cy="8886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116"/>
          <p:cNvSpPr/>
          <p:nvPr/>
        </p:nvSpPr>
        <p:spPr>
          <a:xfrm>
            <a:off x="0" y="4845200"/>
            <a:ext cx="9144000" cy="298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63" name="Google Shape;1363;p116"/>
          <p:cNvPicPr preferRelativeResize="0"/>
          <p:nvPr/>
        </p:nvPicPr>
        <p:blipFill>
          <a:blip r:embed="rId3">
            <a:alphaModFix/>
          </a:blip>
          <a:stretch>
            <a:fillRect/>
          </a:stretch>
        </p:blipFill>
        <p:spPr>
          <a:xfrm>
            <a:off x="2210550" y="1003001"/>
            <a:ext cx="4650000" cy="3529850"/>
          </a:xfrm>
          <a:prstGeom prst="rect">
            <a:avLst/>
          </a:prstGeom>
          <a:noFill/>
          <a:ln>
            <a:noFill/>
          </a:ln>
        </p:spPr>
      </p:pic>
      <p:sp>
        <p:nvSpPr>
          <p:cNvPr id="1364" name="Google Shape;1364;p116"/>
          <p:cNvSpPr txBox="1"/>
          <p:nvPr/>
        </p:nvSpPr>
        <p:spPr>
          <a:xfrm>
            <a:off x="624900" y="4845200"/>
            <a:ext cx="6816600" cy="26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800">
                <a:solidFill>
                  <a:schemeClr val="lt1"/>
                </a:solidFill>
              </a:rPr>
              <a:t>Stahl’s Essential Psychopharmacology</a:t>
            </a:r>
            <a:endParaRPr sz="800">
              <a:solidFill>
                <a:schemeClr val="lt1"/>
              </a:solidFill>
            </a:endParaRPr>
          </a:p>
        </p:txBody>
      </p:sp>
      <p:sp>
        <p:nvSpPr>
          <p:cNvPr id="1365" name="Google Shape;1365;p116"/>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16"/>
          <p:cNvSpPr txBox="1"/>
          <p:nvPr/>
        </p:nvSpPr>
        <p:spPr>
          <a:xfrm>
            <a:off x="953050" y="36750"/>
            <a:ext cx="6594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neuroprotection</a:t>
            </a:r>
            <a:endParaRPr sz="2400">
              <a:solidFill>
                <a:schemeClr val="lt1"/>
              </a:solidFill>
            </a:endParaRPr>
          </a:p>
        </p:txBody>
      </p:sp>
      <p:sp>
        <p:nvSpPr>
          <p:cNvPr id="1367" name="Google Shape;1367;p116"/>
          <p:cNvSpPr/>
          <p:nvPr/>
        </p:nvSpPr>
        <p:spPr>
          <a:xfrm>
            <a:off x="4334700" y="2239425"/>
            <a:ext cx="1162800" cy="8886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6"/>
          <p:cNvSpPr txBox="1"/>
          <p:nvPr/>
        </p:nvSpPr>
        <p:spPr>
          <a:xfrm>
            <a:off x="1557825" y="2512425"/>
            <a:ext cx="1801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9900"/>
                </a:solidFill>
              </a:rPr>
              <a:t>Enzyme </a:t>
            </a:r>
            <a:endParaRPr>
              <a:solidFill>
                <a:srgbClr val="FF9900"/>
              </a:solidFill>
            </a:endParaRPr>
          </a:p>
          <a:p>
            <a:pPr marL="0" lvl="0" indent="0" algn="l" rtl="0">
              <a:spcBef>
                <a:spcPts val="0"/>
              </a:spcBef>
              <a:spcAft>
                <a:spcPts val="0"/>
              </a:spcAft>
              <a:buNone/>
            </a:pPr>
            <a:r>
              <a:rPr lang="en">
                <a:solidFill>
                  <a:srgbClr val="FF9900"/>
                </a:solidFill>
              </a:rPr>
              <a:t>modulator</a:t>
            </a:r>
            <a:endParaRPr>
              <a:solidFill>
                <a:srgbClr val="FF9900"/>
              </a:solidFill>
            </a:endParaRPr>
          </a:p>
        </p:txBody>
      </p:sp>
      <p:sp>
        <p:nvSpPr>
          <p:cNvPr id="1369" name="Google Shape;1369;p116"/>
          <p:cNvSpPr/>
          <p:nvPr/>
        </p:nvSpPr>
        <p:spPr>
          <a:xfrm>
            <a:off x="3035075" y="2933625"/>
            <a:ext cx="1162800" cy="8886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117"/>
          <p:cNvSpPr/>
          <p:nvPr/>
        </p:nvSpPr>
        <p:spPr>
          <a:xfrm>
            <a:off x="0" y="4845200"/>
            <a:ext cx="9144000" cy="298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5" name="Google Shape;1375;p117"/>
          <p:cNvPicPr preferRelativeResize="0"/>
          <p:nvPr/>
        </p:nvPicPr>
        <p:blipFill>
          <a:blip r:embed="rId3">
            <a:alphaModFix/>
          </a:blip>
          <a:stretch>
            <a:fillRect/>
          </a:stretch>
        </p:blipFill>
        <p:spPr>
          <a:xfrm>
            <a:off x="2210550" y="1003001"/>
            <a:ext cx="4650000" cy="3529850"/>
          </a:xfrm>
          <a:prstGeom prst="rect">
            <a:avLst/>
          </a:prstGeom>
          <a:noFill/>
          <a:ln>
            <a:noFill/>
          </a:ln>
        </p:spPr>
      </p:pic>
      <p:sp>
        <p:nvSpPr>
          <p:cNvPr id="1376" name="Google Shape;1376;p117"/>
          <p:cNvSpPr txBox="1"/>
          <p:nvPr/>
        </p:nvSpPr>
        <p:spPr>
          <a:xfrm>
            <a:off x="624900" y="4845200"/>
            <a:ext cx="6816600" cy="26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800">
                <a:solidFill>
                  <a:schemeClr val="lt1"/>
                </a:solidFill>
              </a:rPr>
              <a:t>Stahl’s Essential Psychopharmacology</a:t>
            </a:r>
            <a:endParaRPr sz="800">
              <a:solidFill>
                <a:schemeClr val="lt1"/>
              </a:solidFill>
            </a:endParaRPr>
          </a:p>
        </p:txBody>
      </p:sp>
      <p:sp>
        <p:nvSpPr>
          <p:cNvPr id="1377" name="Google Shape;1377;p117"/>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7"/>
          <p:cNvSpPr txBox="1"/>
          <p:nvPr/>
        </p:nvSpPr>
        <p:spPr>
          <a:xfrm>
            <a:off x="953050" y="36750"/>
            <a:ext cx="6594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neuroprotection</a:t>
            </a:r>
            <a:endParaRPr sz="2400">
              <a:solidFill>
                <a:schemeClr val="lt1"/>
              </a:solidFill>
            </a:endParaRPr>
          </a:p>
        </p:txBody>
      </p:sp>
      <p:sp>
        <p:nvSpPr>
          <p:cNvPr id="1379" name="Google Shape;1379;p117"/>
          <p:cNvSpPr/>
          <p:nvPr/>
        </p:nvSpPr>
        <p:spPr>
          <a:xfrm>
            <a:off x="3668950" y="801875"/>
            <a:ext cx="2825400" cy="6648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0"/>
          <p:cNvSpPr txBox="1"/>
          <p:nvPr/>
        </p:nvSpPr>
        <p:spPr>
          <a:xfrm>
            <a:off x="1321875" y="1123725"/>
            <a:ext cx="6621600" cy="378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3D85C6"/>
                </a:solidFill>
              </a:rPr>
              <a:t>Arbitrary category of medications for bipolar disorder</a:t>
            </a: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r>
              <a:rPr lang="en" sz="1800">
                <a:solidFill>
                  <a:srgbClr val="3D85C6"/>
                </a:solidFill>
              </a:rPr>
              <a:t>U.S. Food and Drug Administration (FDA) does not officially recognize the term.</a:t>
            </a: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r>
              <a:rPr lang="en" sz="1800">
                <a:solidFill>
                  <a:srgbClr val="3D85C6"/>
                </a:solidFill>
              </a:rPr>
              <a:t>No consensus definition is accepted among investigators. </a:t>
            </a: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r>
              <a:rPr lang="en" sz="1800">
                <a:solidFill>
                  <a:srgbClr val="3D85C6"/>
                </a:solidFill>
              </a:rPr>
              <a:t>“Mood stabilizer” was a marketing term for valproate (Depakote) as a comparison to lithium</a:t>
            </a: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endParaRPr sz="1800">
              <a:solidFill>
                <a:srgbClr val="3D85C6"/>
              </a:solidFill>
            </a:endParaRPr>
          </a:p>
          <a:p>
            <a:pPr marL="0" lvl="0" indent="0" algn="l" rtl="0">
              <a:spcBef>
                <a:spcPts val="0"/>
              </a:spcBef>
              <a:spcAft>
                <a:spcPts val="0"/>
              </a:spcAft>
              <a:buNone/>
            </a:pPr>
            <a:r>
              <a:rPr lang="en" sz="1800">
                <a:solidFill>
                  <a:srgbClr val="3D85C6"/>
                </a:solidFill>
              </a:rPr>
              <a:t> </a:t>
            </a:r>
            <a:endParaRPr sz="1800">
              <a:solidFill>
                <a:srgbClr val="3D85C6"/>
              </a:solidFill>
            </a:endParaRPr>
          </a:p>
        </p:txBody>
      </p:sp>
      <p:sp>
        <p:nvSpPr>
          <p:cNvPr id="134" name="Google Shape;134;p30"/>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0"/>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What’s a mood stabilizer?</a:t>
            </a:r>
            <a:endParaRPr sz="2400">
              <a:solidFill>
                <a:srgbClr val="3D85C6"/>
              </a:solidFill>
            </a:endParaRPr>
          </a:p>
          <a:p>
            <a:pPr marL="0" lvl="0" indent="0" algn="l" rtl="0">
              <a:spcBef>
                <a:spcPts val="0"/>
              </a:spcBef>
              <a:spcAft>
                <a:spcPts val="0"/>
              </a:spcAft>
              <a:buClr>
                <a:schemeClr val="dk1"/>
              </a:buClr>
              <a:buSzPts val="1400"/>
              <a:buFont typeface="Arial"/>
              <a:buNone/>
            </a:pPr>
            <a:endParaRPr sz="2400">
              <a:solidFill>
                <a:schemeClr val="l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118"/>
          <p:cNvSpPr/>
          <p:nvPr/>
        </p:nvSpPr>
        <p:spPr>
          <a:xfrm>
            <a:off x="0" y="4845200"/>
            <a:ext cx="9144000" cy="298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5" name="Google Shape;1385;p118"/>
          <p:cNvPicPr preferRelativeResize="0"/>
          <p:nvPr/>
        </p:nvPicPr>
        <p:blipFill>
          <a:blip r:embed="rId3">
            <a:alphaModFix/>
          </a:blip>
          <a:stretch>
            <a:fillRect/>
          </a:stretch>
        </p:blipFill>
        <p:spPr>
          <a:xfrm>
            <a:off x="2210550" y="1003001"/>
            <a:ext cx="4650000" cy="3529850"/>
          </a:xfrm>
          <a:prstGeom prst="rect">
            <a:avLst/>
          </a:prstGeom>
          <a:noFill/>
          <a:ln>
            <a:noFill/>
          </a:ln>
        </p:spPr>
      </p:pic>
      <p:sp>
        <p:nvSpPr>
          <p:cNvPr id="1386" name="Google Shape;1386;p118"/>
          <p:cNvSpPr txBox="1"/>
          <p:nvPr/>
        </p:nvSpPr>
        <p:spPr>
          <a:xfrm>
            <a:off x="624900" y="4845200"/>
            <a:ext cx="6816600" cy="26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800">
                <a:solidFill>
                  <a:schemeClr val="lt1"/>
                </a:solidFill>
              </a:rPr>
              <a:t>Stahl’s Essential Psychopharmacology</a:t>
            </a:r>
            <a:endParaRPr sz="800">
              <a:solidFill>
                <a:schemeClr val="lt1"/>
              </a:solidFill>
            </a:endParaRPr>
          </a:p>
        </p:txBody>
      </p:sp>
      <p:sp>
        <p:nvSpPr>
          <p:cNvPr id="1387" name="Google Shape;1387;p118"/>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8"/>
          <p:cNvSpPr txBox="1"/>
          <p:nvPr/>
        </p:nvSpPr>
        <p:spPr>
          <a:xfrm>
            <a:off x="953050" y="36750"/>
            <a:ext cx="6594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neuroprotection</a:t>
            </a:r>
            <a:endParaRPr sz="2400">
              <a:solidFill>
                <a:schemeClr val="lt1"/>
              </a:solidFill>
            </a:endParaRPr>
          </a:p>
        </p:txBody>
      </p:sp>
      <p:sp>
        <p:nvSpPr>
          <p:cNvPr id="1389" name="Google Shape;1389;p118"/>
          <p:cNvSpPr/>
          <p:nvPr/>
        </p:nvSpPr>
        <p:spPr>
          <a:xfrm>
            <a:off x="3668950" y="801875"/>
            <a:ext cx="2825400" cy="6648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8"/>
          <p:cNvSpPr txBox="1"/>
          <p:nvPr/>
        </p:nvSpPr>
        <p:spPr>
          <a:xfrm>
            <a:off x="4382433" y="742545"/>
            <a:ext cx="2675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9900"/>
                </a:solidFill>
              </a:rPr>
              <a:t>enzyme modulator</a:t>
            </a:r>
            <a:endParaRPr sz="1200">
              <a:solidFill>
                <a:srgbClr val="FF99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119"/>
          <p:cNvSpPr/>
          <p:nvPr/>
        </p:nvSpPr>
        <p:spPr>
          <a:xfrm>
            <a:off x="0" y="4845200"/>
            <a:ext cx="9144000" cy="298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6" name="Google Shape;1396;p119"/>
          <p:cNvPicPr preferRelativeResize="0"/>
          <p:nvPr/>
        </p:nvPicPr>
        <p:blipFill>
          <a:blip r:embed="rId3">
            <a:alphaModFix/>
          </a:blip>
          <a:stretch>
            <a:fillRect/>
          </a:stretch>
        </p:blipFill>
        <p:spPr>
          <a:xfrm>
            <a:off x="2210550" y="1003001"/>
            <a:ext cx="4650000" cy="3529850"/>
          </a:xfrm>
          <a:prstGeom prst="rect">
            <a:avLst/>
          </a:prstGeom>
          <a:noFill/>
          <a:ln>
            <a:noFill/>
          </a:ln>
        </p:spPr>
      </p:pic>
      <p:sp>
        <p:nvSpPr>
          <p:cNvPr id="1397" name="Google Shape;1397;p119"/>
          <p:cNvSpPr txBox="1"/>
          <p:nvPr/>
        </p:nvSpPr>
        <p:spPr>
          <a:xfrm>
            <a:off x="624900" y="4845200"/>
            <a:ext cx="6816600" cy="26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800">
                <a:solidFill>
                  <a:schemeClr val="lt1"/>
                </a:solidFill>
              </a:rPr>
              <a:t>Stahl’s Essential Psychopharmacology</a:t>
            </a:r>
            <a:endParaRPr sz="800">
              <a:solidFill>
                <a:schemeClr val="lt1"/>
              </a:solidFill>
            </a:endParaRPr>
          </a:p>
        </p:txBody>
      </p:sp>
      <p:sp>
        <p:nvSpPr>
          <p:cNvPr id="1398" name="Google Shape;1398;p119"/>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19"/>
          <p:cNvSpPr txBox="1"/>
          <p:nvPr/>
        </p:nvSpPr>
        <p:spPr>
          <a:xfrm>
            <a:off x="953050" y="36750"/>
            <a:ext cx="6594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neuroprotection</a:t>
            </a:r>
            <a:endParaRPr sz="2400">
              <a:solidFill>
                <a:schemeClr val="lt1"/>
              </a:solidFill>
            </a:endParaRPr>
          </a:p>
        </p:txBody>
      </p:sp>
      <p:sp>
        <p:nvSpPr>
          <p:cNvPr id="1400" name="Google Shape;1400;p119"/>
          <p:cNvSpPr/>
          <p:nvPr/>
        </p:nvSpPr>
        <p:spPr>
          <a:xfrm>
            <a:off x="3668950" y="801875"/>
            <a:ext cx="2825400" cy="6648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19"/>
          <p:cNvSpPr txBox="1"/>
          <p:nvPr/>
        </p:nvSpPr>
        <p:spPr>
          <a:xfrm>
            <a:off x="4382433" y="742545"/>
            <a:ext cx="2675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9900"/>
                </a:solidFill>
              </a:rPr>
              <a:t>enzyme modulator</a:t>
            </a:r>
            <a:endParaRPr sz="1200">
              <a:solidFill>
                <a:srgbClr val="FF9900"/>
              </a:solidFill>
            </a:endParaRPr>
          </a:p>
        </p:txBody>
      </p:sp>
      <p:sp>
        <p:nvSpPr>
          <p:cNvPr id="1402" name="Google Shape;1402;p119"/>
          <p:cNvSpPr/>
          <p:nvPr/>
        </p:nvSpPr>
        <p:spPr>
          <a:xfrm>
            <a:off x="4435400" y="3884475"/>
            <a:ext cx="968100" cy="2982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120"/>
          <p:cNvSpPr/>
          <p:nvPr/>
        </p:nvSpPr>
        <p:spPr>
          <a:xfrm>
            <a:off x="0" y="4845200"/>
            <a:ext cx="9144000" cy="298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8" name="Google Shape;1408;p120"/>
          <p:cNvPicPr preferRelativeResize="0"/>
          <p:nvPr/>
        </p:nvPicPr>
        <p:blipFill>
          <a:blip r:embed="rId3">
            <a:alphaModFix/>
          </a:blip>
          <a:stretch>
            <a:fillRect/>
          </a:stretch>
        </p:blipFill>
        <p:spPr>
          <a:xfrm>
            <a:off x="2210550" y="1003001"/>
            <a:ext cx="4650000" cy="3529850"/>
          </a:xfrm>
          <a:prstGeom prst="rect">
            <a:avLst/>
          </a:prstGeom>
          <a:noFill/>
          <a:ln>
            <a:noFill/>
          </a:ln>
        </p:spPr>
      </p:pic>
      <p:sp>
        <p:nvSpPr>
          <p:cNvPr id="1409" name="Google Shape;1409;p120"/>
          <p:cNvSpPr txBox="1"/>
          <p:nvPr/>
        </p:nvSpPr>
        <p:spPr>
          <a:xfrm>
            <a:off x="624900" y="4845200"/>
            <a:ext cx="6816600" cy="26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800">
                <a:solidFill>
                  <a:schemeClr val="lt1"/>
                </a:solidFill>
              </a:rPr>
              <a:t>Stahl’s Essential Psychopharmacology</a:t>
            </a:r>
            <a:endParaRPr sz="800">
              <a:solidFill>
                <a:schemeClr val="lt1"/>
              </a:solidFill>
            </a:endParaRPr>
          </a:p>
        </p:txBody>
      </p:sp>
      <p:sp>
        <p:nvSpPr>
          <p:cNvPr id="1410" name="Google Shape;1410;p120"/>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20"/>
          <p:cNvSpPr txBox="1"/>
          <p:nvPr/>
        </p:nvSpPr>
        <p:spPr>
          <a:xfrm>
            <a:off x="953050" y="36750"/>
            <a:ext cx="6594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neuroprotection</a:t>
            </a:r>
            <a:endParaRPr sz="2400">
              <a:solidFill>
                <a:schemeClr val="lt1"/>
              </a:solidFill>
            </a:endParaRPr>
          </a:p>
        </p:txBody>
      </p:sp>
      <p:sp>
        <p:nvSpPr>
          <p:cNvPr id="1412" name="Google Shape;1412;p120"/>
          <p:cNvSpPr/>
          <p:nvPr/>
        </p:nvSpPr>
        <p:spPr>
          <a:xfrm>
            <a:off x="3668950" y="801875"/>
            <a:ext cx="2825400" cy="6648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20"/>
          <p:cNvSpPr txBox="1"/>
          <p:nvPr/>
        </p:nvSpPr>
        <p:spPr>
          <a:xfrm>
            <a:off x="4382433" y="742545"/>
            <a:ext cx="2675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9900"/>
                </a:solidFill>
              </a:rPr>
              <a:t>enzyme modulator</a:t>
            </a:r>
            <a:endParaRPr sz="1200">
              <a:solidFill>
                <a:srgbClr val="FF9900"/>
              </a:solidFill>
            </a:endParaRPr>
          </a:p>
        </p:txBody>
      </p:sp>
      <p:sp>
        <p:nvSpPr>
          <p:cNvPr id="1414" name="Google Shape;1414;p120"/>
          <p:cNvSpPr/>
          <p:nvPr/>
        </p:nvSpPr>
        <p:spPr>
          <a:xfrm>
            <a:off x="4435400" y="3884475"/>
            <a:ext cx="968100" cy="2982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5" name="Google Shape;1415;p120"/>
          <p:cNvPicPr preferRelativeResize="0"/>
          <p:nvPr/>
        </p:nvPicPr>
        <p:blipFill>
          <a:blip r:embed="rId4">
            <a:alphaModFix/>
          </a:blip>
          <a:stretch>
            <a:fillRect/>
          </a:stretch>
        </p:blipFill>
        <p:spPr>
          <a:xfrm>
            <a:off x="6494351" y="3705700"/>
            <a:ext cx="1123750" cy="7487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2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2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Lithium</a:t>
            </a:r>
            <a:endParaRPr sz="2400"/>
          </a:p>
        </p:txBody>
      </p:sp>
      <p:sp>
        <p:nvSpPr>
          <p:cNvPr id="1422" name="Google Shape;1422;p121"/>
          <p:cNvSpPr txBox="1"/>
          <p:nvPr/>
        </p:nvSpPr>
        <p:spPr>
          <a:xfrm>
            <a:off x="648275" y="743300"/>
            <a:ext cx="4749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Neuroscience-based nomenclature: </a:t>
            </a:r>
            <a:endParaRPr sz="1600">
              <a:solidFill>
                <a:schemeClr val="dk1"/>
              </a:solidFill>
            </a:endParaRPr>
          </a:p>
          <a:p>
            <a:pPr marL="0" lvl="0" indent="0" algn="l" rtl="0">
              <a:spcBef>
                <a:spcPts val="0"/>
              </a:spcBef>
              <a:spcAft>
                <a:spcPts val="0"/>
              </a:spcAft>
              <a:buNone/>
            </a:pPr>
            <a:r>
              <a:rPr lang="en" sz="1600" b="1">
                <a:solidFill>
                  <a:schemeClr val="dk1"/>
                </a:solidFill>
              </a:rPr>
              <a:t>enzyme modulator</a:t>
            </a:r>
            <a:endParaRPr sz="1600" b="1">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Including inhibition of:</a:t>
            </a:r>
            <a:endParaRPr sz="1600">
              <a:solidFill>
                <a:schemeClr val="dk1"/>
              </a:solidFill>
            </a:endParaRPr>
          </a:p>
          <a:p>
            <a:pPr marL="0" lvl="0" indent="0" algn="l" rtl="0">
              <a:spcBef>
                <a:spcPts val="0"/>
              </a:spcBef>
              <a:spcAft>
                <a:spcPts val="0"/>
              </a:spcAft>
              <a:buNone/>
            </a:pPr>
            <a:endParaRPr sz="1600">
              <a:solidFill>
                <a:schemeClr val="dk1"/>
              </a:solidFill>
            </a:endParaRPr>
          </a:p>
          <a:p>
            <a:pPr marL="914400" lvl="1" indent="-336550" algn="l" rtl="0">
              <a:spcBef>
                <a:spcPts val="0"/>
              </a:spcBef>
              <a:spcAft>
                <a:spcPts val="0"/>
              </a:spcAft>
              <a:buClr>
                <a:schemeClr val="dk1"/>
              </a:buClr>
              <a:buSzPts val="1700"/>
              <a:buChar char="○"/>
            </a:pPr>
            <a:r>
              <a:rPr lang="en" sz="1700">
                <a:solidFill>
                  <a:schemeClr val="dk1"/>
                </a:solidFill>
              </a:rPr>
              <a:t>Inositol monophosphatase </a:t>
            </a:r>
            <a:endParaRPr sz="1700">
              <a:solidFill>
                <a:schemeClr val="dk1"/>
              </a:solidFill>
            </a:endParaRPr>
          </a:p>
          <a:p>
            <a:pPr marL="914400" lvl="1" indent="-336550" algn="l" rtl="0">
              <a:spcBef>
                <a:spcPts val="0"/>
              </a:spcBef>
              <a:spcAft>
                <a:spcPts val="0"/>
              </a:spcAft>
              <a:buClr>
                <a:schemeClr val="dk1"/>
              </a:buClr>
              <a:buSzPts val="1700"/>
              <a:buChar char="○"/>
            </a:pPr>
            <a:r>
              <a:rPr lang="en" sz="1700">
                <a:solidFill>
                  <a:schemeClr val="dk1"/>
                </a:solidFill>
              </a:rPr>
              <a:t>Adenylyl-cyclase</a:t>
            </a:r>
            <a:endParaRPr sz="1700">
              <a:solidFill>
                <a:schemeClr val="dk1"/>
              </a:solidFill>
            </a:endParaRPr>
          </a:p>
          <a:p>
            <a:pPr marL="914400" lvl="1" indent="-336550" algn="l" rtl="0">
              <a:spcBef>
                <a:spcPts val="0"/>
              </a:spcBef>
              <a:spcAft>
                <a:spcPts val="0"/>
              </a:spcAft>
              <a:buClr>
                <a:schemeClr val="dk1"/>
              </a:buClr>
              <a:buSzPts val="1700"/>
              <a:buChar char="○"/>
            </a:pPr>
            <a:r>
              <a:rPr lang="en" sz="1600">
                <a:solidFill>
                  <a:schemeClr val="dk1"/>
                </a:solidFill>
              </a:rPr>
              <a:t>Glycogen synthase kinase</a:t>
            </a:r>
            <a:r>
              <a:rPr lang="en" sz="1700">
                <a:solidFill>
                  <a:schemeClr val="dk1"/>
                </a:solidFill>
              </a:rPr>
              <a:t> (GSK-3)</a:t>
            </a:r>
            <a:endParaRPr sz="1700">
              <a:solidFill>
                <a:schemeClr val="dk1"/>
              </a:solidFill>
            </a:endParaRPr>
          </a:p>
          <a:p>
            <a:pPr marL="914400" lvl="1" indent="-336550" algn="l" rtl="0">
              <a:spcBef>
                <a:spcPts val="0"/>
              </a:spcBef>
              <a:spcAft>
                <a:spcPts val="0"/>
              </a:spcAft>
              <a:buClr>
                <a:schemeClr val="dk1"/>
              </a:buClr>
              <a:buSzPts val="1700"/>
              <a:buChar char="○"/>
            </a:pPr>
            <a:r>
              <a:rPr lang="en" sz="1700">
                <a:solidFill>
                  <a:schemeClr val="dk1"/>
                </a:solidFill>
              </a:rPr>
              <a:t>Protein kinase C (PKC)</a:t>
            </a:r>
            <a:endParaRPr sz="1700">
              <a:solidFill>
                <a:schemeClr val="dk1"/>
              </a:solidFill>
            </a:endParaRPr>
          </a:p>
          <a:p>
            <a:pPr marL="0" lvl="0" indent="0" algn="l" rtl="0">
              <a:spcBef>
                <a:spcPts val="0"/>
              </a:spcBef>
              <a:spcAft>
                <a:spcPts val="0"/>
              </a:spcAft>
              <a:buNone/>
            </a:pPr>
            <a:endParaRPr sz="17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Modulator of multiple intracellular signaling cascades</a:t>
            </a:r>
            <a:endParaRPr sz="1600">
              <a:solidFill>
                <a:schemeClr val="dk1"/>
              </a:solidFill>
            </a:endParaRPr>
          </a:p>
          <a:p>
            <a:pPr marL="457200" lvl="0" indent="-336550" algn="l" rtl="0">
              <a:spcBef>
                <a:spcPts val="0"/>
              </a:spcBef>
              <a:spcAft>
                <a:spcPts val="0"/>
              </a:spcAft>
              <a:buClr>
                <a:schemeClr val="dk1"/>
              </a:buClr>
              <a:buSzPts val="1700"/>
              <a:buChar char="●"/>
            </a:pPr>
            <a:r>
              <a:rPr lang="en" sz="1700">
                <a:solidFill>
                  <a:schemeClr val="dk1"/>
                </a:solidFill>
              </a:rPr>
              <a:t>Neuroprotectant</a:t>
            </a:r>
            <a:endParaRPr sz="1700">
              <a:solidFill>
                <a:schemeClr val="dk1"/>
              </a:solidFill>
            </a:endParaRPr>
          </a:p>
          <a:p>
            <a:pPr marL="457200" lvl="0" indent="-336550" algn="l" rtl="0">
              <a:spcBef>
                <a:spcPts val="0"/>
              </a:spcBef>
              <a:spcAft>
                <a:spcPts val="0"/>
              </a:spcAft>
              <a:buClr>
                <a:schemeClr val="dk1"/>
              </a:buClr>
              <a:buSzPts val="1700"/>
              <a:buChar char="●"/>
            </a:pPr>
            <a:r>
              <a:rPr lang="en" sz="1700">
                <a:solidFill>
                  <a:schemeClr val="dk1"/>
                </a:solidFill>
              </a:rPr>
              <a:t>Promotes mitochondrial health </a:t>
            </a:r>
            <a:endParaRPr sz="1700">
              <a:solidFill>
                <a:schemeClr val="dk1"/>
              </a:solidFill>
            </a:endParaRPr>
          </a:p>
          <a:p>
            <a:pPr marL="457200" lvl="0" indent="-336550" algn="l" rtl="0">
              <a:spcBef>
                <a:spcPts val="0"/>
              </a:spcBef>
              <a:spcAft>
                <a:spcPts val="0"/>
              </a:spcAft>
              <a:buClr>
                <a:schemeClr val="dk1"/>
              </a:buClr>
              <a:buSzPts val="1700"/>
              <a:buChar char="●"/>
            </a:pPr>
            <a:r>
              <a:rPr lang="en" sz="1700">
                <a:solidFill>
                  <a:schemeClr val="dk1"/>
                </a:solidFill>
              </a:rPr>
              <a:t>Regulator of </a:t>
            </a:r>
            <a:r>
              <a:rPr lang="en" sz="1700" b="1">
                <a:solidFill>
                  <a:schemeClr val="dk1"/>
                </a:solidFill>
              </a:rPr>
              <a:t>gene expression</a:t>
            </a:r>
            <a:endParaRPr sz="1700" b="1">
              <a:solidFill>
                <a:schemeClr val="dk1"/>
              </a:solidFill>
            </a:endParaRPr>
          </a:p>
          <a:p>
            <a:pPr marL="0" lvl="0" indent="0" algn="l" rtl="0">
              <a:spcBef>
                <a:spcPts val="0"/>
              </a:spcBef>
              <a:spcAft>
                <a:spcPts val="0"/>
              </a:spcAft>
              <a:buNone/>
            </a:pPr>
            <a:endParaRPr sz="1700">
              <a:solidFill>
                <a:schemeClr val="dk1"/>
              </a:solidFill>
            </a:endParaRPr>
          </a:p>
        </p:txBody>
      </p:sp>
      <p:pic>
        <p:nvPicPr>
          <p:cNvPr id="1423" name="Google Shape;1423;p121"/>
          <p:cNvPicPr preferRelativeResize="0"/>
          <p:nvPr/>
        </p:nvPicPr>
        <p:blipFill rotWithShape="1">
          <a:blip r:embed="rId3">
            <a:alphaModFix/>
          </a:blip>
          <a:srcRect l="57542" t="8667" b="13456"/>
          <a:stretch/>
        </p:blipFill>
        <p:spPr>
          <a:xfrm>
            <a:off x="5861475" y="642900"/>
            <a:ext cx="3180749" cy="43257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pic>
        <p:nvPicPr>
          <p:cNvPr id="1428" name="Google Shape;1428;p122"/>
          <p:cNvPicPr preferRelativeResize="0"/>
          <p:nvPr/>
        </p:nvPicPr>
        <p:blipFill rotWithShape="1">
          <a:blip r:embed="rId3">
            <a:alphaModFix/>
          </a:blip>
          <a:srcRect r="69672" b="39544"/>
          <a:stretch/>
        </p:blipFill>
        <p:spPr>
          <a:xfrm>
            <a:off x="152400" y="152400"/>
            <a:ext cx="1859325" cy="2925301"/>
          </a:xfrm>
          <a:prstGeom prst="rect">
            <a:avLst/>
          </a:prstGeom>
          <a:noFill/>
          <a:ln>
            <a:noFill/>
          </a:ln>
        </p:spPr>
      </p:pic>
      <p:sp>
        <p:nvSpPr>
          <p:cNvPr id="1429" name="Google Shape;1429;p122"/>
          <p:cNvSpPr txBox="1"/>
          <p:nvPr/>
        </p:nvSpPr>
        <p:spPr>
          <a:xfrm>
            <a:off x="196304" y="2462100"/>
            <a:ext cx="17259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1430" name="Google Shape;1430;p122"/>
          <p:cNvSpPr txBox="1"/>
          <p:nvPr/>
        </p:nvSpPr>
        <p:spPr>
          <a:xfrm>
            <a:off x="2403372" y="1586974"/>
            <a:ext cx="3123900" cy="431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1431" name="Google Shape;1431;p122"/>
          <p:cNvSpPr txBox="1"/>
          <p:nvPr/>
        </p:nvSpPr>
        <p:spPr>
          <a:xfrm>
            <a:off x="348627" y="4902125"/>
            <a:ext cx="8440200" cy="292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1432" name="Google Shape;1432;p122"/>
          <p:cNvPicPr preferRelativeResize="0"/>
          <p:nvPr/>
        </p:nvPicPr>
        <p:blipFill rotWithShape="1">
          <a:blip r:embed="rId3">
            <a:alphaModFix/>
          </a:blip>
          <a:srcRect l="28342" r="12868" b="62825"/>
          <a:stretch/>
        </p:blipFill>
        <p:spPr>
          <a:xfrm>
            <a:off x="2319600" y="294825"/>
            <a:ext cx="2528901" cy="1262101"/>
          </a:xfrm>
          <a:prstGeom prst="rect">
            <a:avLst/>
          </a:prstGeom>
          <a:noFill/>
          <a:ln>
            <a:noFill/>
          </a:ln>
        </p:spPr>
      </p:pic>
      <p:sp>
        <p:nvSpPr>
          <p:cNvPr id="1433" name="Google Shape;1433;p122"/>
          <p:cNvSpPr txBox="1"/>
          <p:nvPr/>
        </p:nvSpPr>
        <p:spPr>
          <a:xfrm>
            <a:off x="2395880" y="2131575"/>
            <a:ext cx="4527000" cy="677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endParaRPr sz="1600">
              <a:solidFill>
                <a:schemeClr val="dk1"/>
              </a:solidFill>
              <a:latin typeface="Roboto"/>
              <a:ea typeface="Roboto"/>
              <a:cs typeface="Roboto"/>
              <a:sym typeface="Roboto"/>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pic>
        <p:nvPicPr>
          <p:cNvPr id="1438" name="Google Shape;1438;p123"/>
          <p:cNvPicPr preferRelativeResize="0"/>
          <p:nvPr/>
        </p:nvPicPr>
        <p:blipFill rotWithShape="1">
          <a:blip r:embed="rId3">
            <a:alphaModFix/>
          </a:blip>
          <a:srcRect r="69672" b="39544"/>
          <a:stretch/>
        </p:blipFill>
        <p:spPr>
          <a:xfrm>
            <a:off x="152400" y="152400"/>
            <a:ext cx="1859325" cy="2925301"/>
          </a:xfrm>
          <a:prstGeom prst="rect">
            <a:avLst/>
          </a:prstGeom>
          <a:noFill/>
          <a:ln>
            <a:noFill/>
          </a:ln>
        </p:spPr>
      </p:pic>
      <p:sp>
        <p:nvSpPr>
          <p:cNvPr id="1439" name="Google Shape;1439;p123"/>
          <p:cNvSpPr txBox="1"/>
          <p:nvPr/>
        </p:nvSpPr>
        <p:spPr>
          <a:xfrm>
            <a:off x="196304" y="2462100"/>
            <a:ext cx="17259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1440" name="Google Shape;1440;p123"/>
          <p:cNvSpPr txBox="1"/>
          <p:nvPr/>
        </p:nvSpPr>
        <p:spPr>
          <a:xfrm>
            <a:off x="2403372" y="1586974"/>
            <a:ext cx="3123900" cy="431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1441" name="Google Shape;1441;p123"/>
          <p:cNvSpPr txBox="1"/>
          <p:nvPr/>
        </p:nvSpPr>
        <p:spPr>
          <a:xfrm>
            <a:off x="348627" y="4902125"/>
            <a:ext cx="8440200" cy="292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1442" name="Google Shape;1442;p123"/>
          <p:cNvPicPr preferRelativeResize="0"/>
          <p:nvPr/>
        </p:nvPicPr>
        <p:blipFill rotWithShape="1">
          <a:blip r:embed="rId3">
            <a:alphaModFix/>
          </a:blip>
          <a:srcRect l="28342" r="12868" b="62825"/>
          <a:stretch/>
        </p:blipFill>
        <p:spPr>
          <a:xfrm>
            <a:off x="2319600" y="294825"/>
            <a:ext cx="2528901" cy="1262101"/>
          </a:xfrm>
          <a:prstGeom prst="rect">
            <a:avLst/>
          </a:prstGeom>
          <a:noFill/>
          <a:ln>
            <a:noFill/>
          </a:ln>
        </p:spPr>
      </p:pic>
      <p:sp>
        <p:nvSpPr>
          <p:cNvPr id="1443" name="Google Shape;1443;p123"/>
          <p:cNvSpPr txBox="1"/>
          <p:nvPr/>
        </p:nvSpPr>
        <p:spPr>
          <a:xfrm>
            <a:off x="2395880" y="2131575"/>
            <a:ext cx="4527000" cy="9234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endParaRPr sz="1600">
              <a:solidFill>
                <a:schemeClr val="dk1"/>
              </a:solidFill>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pic>
        <p:nvPicPr>
          <p:cNvPr id="1448" name="Google Shape;1448;p124"/>
          <p:cNvPicPr preferRelativeResize="0"/>
          <p:nvPr/>
        </p:nvPicPr>
        <p:blipFill rotWithShape="1">
          <a:blip r:embed="rId3">
            <a:alphaModFix/>
          </a:blip>
          <a:srcRect r="69672" b="39544"/>
          <a:stretch/>
        </p:blipFill>
        <p:spPr>
          <a:xfrm>
            <a:off x="152400" y="152400"/>
            <a:ext cx="1859325" cy="2925301"/>
          </a:xfrm>
          <a:prstGeom prst="rect">
            <a:avLst/>
          </a:prstGeom>
          <a:noFill/>
          <a:ln>
            <a:noFill/>
          </a:ln>
        </p:spPr>
      </p:pic>
      <p:sp>
        <p:nvSpPr>
          <p:cNvPr id="1449" name="Google Shape;1449;p124"/>
          <p:cNvSpPr txBox="1"/>
          <p:nvPr/>
        </p:nvSpPr>
        <p:spPr>
          <a:xfrm>
            <a:off x="196304" y="2462100"/>
            <a:ext cx="17259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1450" name="Google Shape;1450;p124"/>
          <p:cNvSpPr txBox="1"/>
          <p:nvPr/>
        </p:nvSpPr>
        <p:spPr>
          <a:xfrm>
            <a:off x="2403372" y="1586974"/>
            <a:ext cx="3123900" cy="431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1451" name="Google Shape;1451;p124"/>
          <p:cNvSpPr txBox="1"/>
          <p:nvPr/>
        </p:nvSpPr>
        <p:spPr>
          <a:xfrm>
            <a:off x="348627" y="4902125"/>
            <a:ext cx="8440200" cy="292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1452" name="Google Shape;1452;p124"/>
          <p:cNvPicPr preferRelativeResize="0"/>
          <p:nvPr/>
        </p:nvPicPr>
        <p:blipFill rotWithShape="1">
          <a:blip r:embed="rId3">
            <a:alphaModFix/>
          </a:blip>
          <a:srcRect l="28342" r="12868" b="62825"/>
          <a:stretch/>
        </p:blipFill>
        <p:spPr>
          <a:xfrm>
            <a:off x="2319600" y="294825"/>
            <a:ext cx="2528901" cy="1262101"/>
          </a:xfrm>
          <a:prstGeom prst="rect">
            <a:avLst/>
          </a:prstGeom>
          <a:noFill/>
          <a:ln>
            <a:noFill/>
          </a:ln>
        </p:spPr>
      </p:pic>
      <p:sp>
        <p:nvSpPr>
          <p:cNvPr id="1453" name="Google Shape;1453;p124"/>
          <p:cNvSpPr txBox="1"/>
          <p:nvPr/>
        </p:nvSpPr>
        <p:spPr>
          <a:xfrm>
            <a:off x="2395880" y="2131575"/>
            <a:ext cx="4527000" cy="1169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Caffeine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endParaRPr sz="1600">
              <a:solidFill>
                <a:schemeClr val="dk1"/>
              </a:solidFill>
              <a:latin typeface="Roboto"/>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pic>
        <p:nvPicPr>
          <p:cNvPr id="1458" name="Google Shape;1458;p125"/>
          <p:cNvPicPr preferRelativeResize="0"/>
          <p:nvPr/>
        </p:nvPicPr>
        <p:blipFill rotWithShape="1">
          <a:blip r:embed="rId3">
            <a:alphaModFix/>
          </a:blip>
          <a:srcRect r="69672" b="39544"/>
          <a:stretch/>
        </p:blipFill>
        <p:spPr>
          <a:xfrm>
            <a:off x="152400" y="152400"/>
            <a:ext cx="1859325" cy="2925301"/>
          </a:xfrm>
          <a:prstGeom prst="rect">
            <a:avLst/>
          </a:prstGeom>
          <a:noFill/>
          <a:ln>
            <a:noFill/>
          </a:ln>
        </p:spPr>
      </p:pic>
      <p:sp>
        <p:nvSpPr>
          <p:cNvPr id="1459" name="Google Shape;1459;p125"/>
          <p:cNvSpPr txBox="1"/>
          <p:nvPr/>
        </p:nvSpPr>
        <p:spPr>
          <a:xfrm>
            <a:off x="196304" y="2462100"/>
            <a:ext cx="17259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1460" name="Google Shape;1460;p125"/>
          <p:cNvSpPr txBox="1"/>
          <p:nvPr/>
        </p:nvSpPr>
        <p:spPr>
          <a:xfrm>
            <a:off x="2403372" y="1586974"/>
            <a:ext cx="3123900" cy="431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1461" name="Google Shape;1461;p125"/>
          <p:cNvSpPr txBox="1"/>
          <p:nvPr/>
        </p:nvSpPr>
        <p:spPr>
          <a:xfrm>
            <a:off x="348627" y="4902125"/>
            <a:ext cx="8440200" cy="292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1462" name="Google Shape;1462;p125"/>
          <p:cNvPicPr preferRelativeResize="0"/>
          <p:nvPr/>
        </p:nvPicPr>
        <p:blipFill rotWithShape="1">
          <a:blip r:embed="rId3">
            <a:alphaModFix/>
          </a:blip>
          <a:srcRect l="28342" r="12868" b="62825"/>
          <a:stretch/>
        </p:blipFill>
        <p:spPr>
          <a:xfrm>
            <a:off x="2319600" y="294825"/>
            <a:ext cx="2528901" cy="1262101"/>
          </a:xfrm>
          <a:prstGeom prst="rect">
            <a:avLst/>
          </a:prstGeom>
          <a:noFill/>
          <a:ln>
            <a:noFill/>
          </a:ln>
        </p:spPr>
      </p:pic>
      <p:sp>
        <p:nvSpPr>
          <p:cNvPr id="1463" name="Google Shape;1463;p125"/>
          <p:cNvSpPr txBox="1"/>
          <p:nvPr/>
        </p:nvSpPr>
        <p:spPr>
          <a:xfrm>
            <a:off x="2395880" y="2131575"/>
            <a:ext cx="4527000" cy="1416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Caffeine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Melatonin</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endParaRPr sz="1600">
              <a:solidFill>
                <a:schemeClr val="dk1"/>
              </a:solidFill>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pic>
        <p:nvPicPr>
          <p:cNvPr id="1468" name="Google Shape;1468;p126"/>
          <p:cNvPicPr preferRelativeResize="0"/>
          <p:nvPr/>
        </p:nvPicPr>
        <p:blipFill rotWithShape="1">
          <a:blip r:embed="rId3">
            <a:alphaModFix/>
          </a:blip>
          <a:srcRect r="69672" b="39544"/>
          <a:stretch/>
        </p:blipFill>
        <p:spPr>
          <a:xfrm>
            <a:off x="152400" y="152400"/>
            <a:ext cx="1859325" cy="2925301"/>
          </a:xfrm>
          <a:prstGeom prst="rect">
            <a:avLst/>
          </a:prstGeom>
          <a:noFill/>
          <a:ln>
            <a:noFill/>
          </a:ln>
        </p:spPr>
      </p:pic>
      <p:sp>
        <p:nvSpPr>
          <p:cNvPr id="1469" name="Google Shape;1469;p126"/>
          <p:cNvSpPr txBox="1"/>
          <p:nvPr/>
        </p:nvSpPr>
        <p:spPr>
          <a:xfrm>
            <a:off x="196304" y="2462100"/>
            <a:ext cx="17259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1470" name="Google Shape;1470;p126"/>
          <p:cNvSpPr txBox="1"/>
          <p:nvPr/>
        </p:nvSpPr>
        <p:spPr>
          <a:xfrm>
            <a:off x="2403372" y="1586974"/>
            <a:ext cx="3123900" cy="431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1471" name="Google Shape;1471;p126"/>
          <p:cNvSpPr txBox="1"/>
          <p:nvPr/>
        </p:nvSpPr>
        <p:spPr>
          <a:xfrm>
            <a:off x="348627" y="4902125"/>
            <a:ext cx="8440200" cy="292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1472" name="Google Shape;1472;p126"/>
          <p:cNvPicPr preferRelativeResize="0"/>
          <p:nvPr/>
        </p:nvPicPr>
        <p:blipFill rotWithShape="1">
          <a:blip r:embed="rId3">
            <a:alphaModFix/>
          </a:blip>
          <a:srcRect l="28342" r="12868" b="62825"/>
          <a:stretch/>
        </p:blipFill>
        <p:spPr>
          <a:xfrm>
            <a:off x="2319600" y="294825"/>
            <a:ext cx="2528901" cy="1262101"/>
          </a:xfrm>
          <a:prstGeom prst="rect">
            <a:avLst/>
          </a:prstGeom>
          <a:noFill/>
          <a:ln>
            <a:noFill/>
          </a:ln>
        </p:spPr>
      </p:pic>
      <p:sp>
        <p:nvSpPr>
          <p:cNvPr id="1473" name="Google Shape;1473;p126"/>
          <p:cNvSpPr txBox="1"/>
          <p:nvPr/>
        </p:nvSpPr>
        <p:spPr>
          <a:xfrm>
            <a:off x="2395880" y="2131575"/>
            <a:ext cx="4527000" cy="1662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Caffeine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Melatonin</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Omega-3 fatty acids</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endParaRPr sz="1600">
              <a:solidFill>
                <a:schemeClr val="dk1"/>
              </a:solidFill>
              <a:latin typeface="Roboto"/>
              <a:ea typeface="Roboto"/>
              <a:cs typeface="Roboto"/>
              <a:sym typeface="Roboto"/>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pic>
        <p:nvPicPr>
          <p:cNvPr id="1478" name="Google Shape;1478;p127"/>
          <p:cNvPicPr preferRelativeResize="0"/>
          <p:nvPr/>
        </p:nvPicPr>
        <p:blipFill rotWithShape="1">
          <a:blip r:embed="rId3">
            <a:alphaModFix/>
          </a:blip>
          <a:srcRect r="69672" b="39544"/>
          <a:stretch/>
        </p:blipFill>
        <p:spPr>
          <a:xfrm>
            <a:off x="152400" y="152400"/>
            <a:ext cx="1859325" cy="2925301"/>
          </a:xfrm>
          <a:prstGeom prst="rect">
            <a:avLst/>
          </a:prstGeom>
          <a:noFill/>
          <a:ln>
            <a:noFill/>
          </a:ln>
        </p:spPr>
      </p:pic>
      <p:sp>
        <p:nvSpPr>
          <p:cNvPr id="1479" name="Google Shape;1479;p127"/>
          <p:cNvSpPr txBox="1"/>
          <p:nvPr/>
        </p:nvSpPr>
        <p:spPr>
          <a:xfrm>
            <a:off x="196304" y="2462100"/>
            <a:ext cx="17259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1480" name="Google Shape;1480;p127"/>
          <p:cNvSpPr txBox="1"/>
          <p:nvPr/>
        </p:nvSpPr>
        <p:spPr>
          <a:xfrm>
            <a:off x="2403372" y="1586974"/>
            <a:ext cx="3123900" cy="431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1481" name="Google Shape;1481;p127"/>
          <p:cNvSpPr txBox="1"/>
          <p:nvPr/>
        </p:nvSpPr>
        <p:spPr>
          <a:xfrm>
            <a:off x="348627" y="4902125"/>
            <a:ext cx="8440200" cy="292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1482" name="Google Shape;1482;p127"/>
          <p:cNvPicPr preferRelativeResize="0"/>
          <p:nvPr/>
        </p:nvPicPr>
        <p:blipFill rotWithShape="1">
          <a:blip r:embed="rId3">
            <a:alphaModFix/>
          </a:blip>
          <a:srcRect l="28342" r="12868" b="62825"/>
          <a:stretch/>
        </p:blipFill>
        <p:spPr>
          <a:xfrm>
            <a:off x="2319600" y="294825"/>
            <a:ext cx="2528901" cy="1262101"/>
          </a:xfrm>
          <a:prstGeom prst="rect">
            <a:avLst/>
          </a:prstGeom>
          <a:noFill/>
          <a:ln>
            <a:noFill/>
          </a:ln>
        </p:spPr>
      </p:pic>
      <p:sp>
        <p:nvSpPr>
          <p:cNvPr id="1483" name="Google Shape;1483;p127"/>
          <p:cNvSpPr txBox="1"/>
          <p:nvPr/>
        </p:nvSpPr>
        <p:spPr>
          <a:xfrm>
            <a:off x="2395880" y="2131575"/>
            <a:ext cx="4527000" cy="1908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Caffeine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Melatonin</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Omega-3 fatty acids</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N-Acetylcysteine (NAC)</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endParaRPr sz="1600">
              <a:solidFill>
                <a:schemeClr val="dk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1"/>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1"/>
          <p:cNvSpPr txBox="1"/>
          <p:nvPr/>
        </p:nvSpPr>
        <p:spPr>
          <a:xfrm>
            <a:off x="851140" y="90184"/>
            <a:ext cx="51015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What’s a mood stabilizer?</a:t>
            </a:r>
            <a:endParaRPr sz="2400">
              <a:solidFill>
                <a:schemeClr val="lt1"/>
              </a:solidFill>
            </a:endParaRPr>
          </a:p>
          <a:p>
            <a:pPr marL="0" lvl="0" indent="0" algn="l" rtl="0">
              <a:spcBef>
                <a:spcPts val="0"/>
              </a:spcBef>
              <a:spcAft>
                <a:spcPts val="0"/>
              </a:spcAft>
              <a:buNone/>
            </a:pPr>
            <a:endParaRPr sz="2400">
              <a:solidFill>
                <a:schemeClr val="dk1"/>
              </a:solidFill>
            </a:endParaRPr>
          </a:p>
          <a:p>
            <a:pPr marL="457200" lvl="0" indent="0" algn="l" rtl="0">
              <a:spcBef>
                <a:spcPts val="0"/>
              </a:spcBef>
              <a:spcAft>
                <a:spcPts val="0"/>
              </a:spcAft>
              <a:buNone/>
            </a:pPr>
            <a:endParaRPr sz="2000">
              <a:solidFill>
                <a:srgbClr val="3D85C6"/>
              </a:solidFill>
            </a:endParaRPr>
          </a:p>
          <a:p>
            <a:pPr marL="0" lvl="0" indent="0" algn="l" rtl="0">
              <a:lnSpc>
                <a:spcPct val="115000"/>
              </a:lnSpc>
              <a:spcBef>
                <a:spcPts val="0"/>
              </a:spcBef>
              <a:spcAft>
                <a:spcPts val="0"/>
              </a:spcAft>
              <a:buNone/>
            </a:pPr>
            <a:r>
              <a:rPr lang="en" sz="2000">
                <a:solidFill>
                  <a:srgbClr val="3D85C6"/>
                </a:solidFill>
              </a:rPr>
              <a:t>Since there is no FDA-approved “mood stabilizer…</a:t>
            </a:r>
            <a:endParaRPr sz="2000">
              <a:solidFill>
                <a:srgbClr val="3D85C6"/>
              </a:solidFill>
            </a:endParaRPr>
          </a:p>
          <a:p>
            <a:pPr marL="0" lvl="0" indent="0" algn="l" rtl="0">
              <a:lnSpc>
                <a:spcPct val="115000"/>
              </a:lnSpc>
              <a:spcBef>
                <a:spcPts val="1000"/>
              </a:spcBef>
              <a:spcAft>
                <a:spcPts val="0"/>
              </a:spcAft>
              <a:buNone/>
            </a:pPr>
            <a:endParaRPr sz="2000">
              <a:solidFill>
                <a:srgbClr val="3D85C6"/>
              </a:solidFill>
            </a:endParaRPr>
          </a:p>
          <a:p>
            <a:pPr marL="0" lvl="0" indent="0" algn="l" rtl="0">
              <a:spcBef>
                <a:spcPts val="1000"/>
              </a:spcBef>
              <a:spcAft>
                <a:spcPts val="0"/>
              </a:spcAft>
              <a:buNone/>
            </a:pPr>
            <a:endParaRPr sz="2400">
              <a:solidFill>
                <a:srgbClr val="3D85C6"/>
              </a:solidFill>
            </a:endParaRPr>
          </a:p>
          <a:p>
            <a:pPr marL="0" lvl="0" indent="0" algn="l" rtl="0">
              <a:spcBef>
                <a:spcPts val="0"/>
              </a:spcBef>
              <a:spcAft>
                <a:spcPts val="0"/>
              </a:spcAft>
              <a:buClr>
                <a:schemeClr val="dk1"/>
              </a:buClr>
              <a:buSzPts val="1400"/>
              <a:buFont typeface="Arial"/>
              <a:buNone/>
            </a:pPr>
            <a:endParaRPr sz="2400">
              <a:solidFill>
                <a:srgbClr val="3D85C6"/>
              </a:solidFill>
            </a:endParaRPr>
          </a:p>
          <a:p>
            <a:pPr marL="0" lvl="0" indent="0" algn="l" rtl="0">
              <a:lnSpc>
                <a:spcPct val="115000"/>
              </a:lnSpc>
              <a:spcBef>
                <a:spcPts val="0"/>
              </a:spcBef>
              <a:spcAft>
                <a:spcPts val="0"/>
              </a:spcAft>
              <a:buClr>
                <a:schemeClr val="dk1"/>
              </a:buClr>
              <a:buSzPts val="1200"/>
              <a:buFont typeface="Arial"/>
              <a:buNone/>
            </a:pPr>
            <a:endParaRPr sz="2400">
              <a:solidFill>
                <a:srgbClr val="3D85C6"/>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pic>
        <p:nvPicPr>
          <p:cNvPr id="1488" name="Google Shape;1488;p128"/>
          <p:cNvPicPr preferRelativeResize="0"/>
          <p:nvPr/>
        </p:nvPicPr>
        <p:blipFill rotWithShape="1">
          <a:blip r:embed="rId3">
            <a:alphaModFix/>
          </a:blip>
          <a:srcRect r="69672" b="39544"/>
          <a:stretch/>
        </p:blipFill>
        <p:spPr>
          <a:xfrm>
            <a:off x="152400" y="152400"/>
            <a:ext cx="1859325" cy="2925301"/>
          </a:xfrm>
          <a:prstGeom prst="rect">
            <a:avLst/>
          </a:prstGeom>
          <a:noFill/>
          <a:ln>
            <a:noFill/>
          </a:ln>
        </p:spPr>
      </p:pic>
      <p:sp>
        <p:nvSpPr>
          <p:cNvPr id="1489" name="Google Shape;1489;p128"/>
          <p:cNvSpPr txBox="1"/>
          <p:nvPr/>
        </p:nvSpPr>
        <p:spPr>
          <a:xfrm>
            <a:off x="196304" y="2462100"/>
            <a:ext cx="17259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1490" name="Google Shape;1490;p128"/>
          <p:cNvSpPr txBox="1"/>
          <p:nvPr/>
        </p:nvSpPr>
        <p:spPr>
          <a:xfrm>
            <a:off x="2403372" y="1586974"/>
            <a:ext cx="3123900" cy="431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1491" name="Google Shape;1491;p128"/>
          <p:cNvSpPr txBox="1"/>
          <p:nvPr/>
        </p:nvSpPr>
        <p:spPr>
          <a:xfrm>
            <a:off x="348627" y="4902125"/>
            <a:ext cx="8440200" cy="292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1492" name="Google Shape;1492;p128"/>
          <p:cNvPicPr preferRelativeResize="0"/>
          <p:nvPr/>
        </p:nvPicPr>
        <p:blipFill rotWithShape="1">
          <a:blip r:embed="rId3">
            <a:alphaModFix/>
          </a:blip>
          <a:srcRect l="28342" r="12868" b="62825"/>
          <a:stretch/>
        </p:blipFill>
        <p:spPr>
          <a:xfrm>
            <a:off x="2319600" y="294825"/>
            <a:ext cx="2528901" cy="1262101"/>
          </a:xfrm>
          <a:prstGeom prst="rect">
            <a:avLst/>
          </a:prstGeom>
          <a:noFill/>
          <a:ln>
            <a:noFill/>
          </a:ln>
        </p:spPr>
      </p:pic>
      <p:sp>
        <p:nvSpPr>
          <p:cNvPr id="1493" name="Google Shape;1493;p128"/>
          <p:cNvSpPr txBox="1"/>
          <p:nvPr/>
        </p:nvSpPr>
        <p:spPr>
          <a:xfrm>
            <a:off x="2395880" y="2131575"/>
            <a:ext cx="4527000" cy="2154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Caffeine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Melatonin</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Omega-3 fatty acids</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N-Acetylcysteine (NAC)</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Vitamin D</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endParaRPr sz="1600">
              <a:solidFill>
                <a:schemeClr val="dk1"/>
              </a:solidFill>
              <a:latin typeface="Roboto"/>
              <a:ea typeface="Roboto"/>
              <a:cs typeface="Roboto"/>
              <a:sym typeface="Roboto"/>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pic>
        <p:nvPicPr>
          <p:cNvPr id="1498" name="Google Shape;1498;p129"/>
          <p:cNvPicPr preferRelativeResize="0"/>
          <p:nvPr/>
        </p:nvPicPr>
        <p:blipFill rotWithShape="1">
          <a:blip r:embed="rId3">
            <a:alphaModFix/>
          </a:blip>
          <a:srcRect r="69672" b="39544"/>
          <a:stretch/>
        </p:blipFill>
        <p:spPr>
          <a:xfrm>
            <a:off x="152400" y="152400"/>
            <a:ext cx="1859325" cy="2925301"/>
          </a:xfrm>
          <a:prstGeom prst="rect">
            <a:avLst/>
          </a:prstGeom>
          <a:noFill/>
          <a:ln>
            <a:noFill/>
          </a:ln>
        </p:spPr>
      </p:pic>
      <p:sp>
        <p:nvSpPr>
          <p:cNvPr id="1499" name="Google Shape;1499;p129"/>
          <p:cNvSpPr txBox="1"/>
          <p:nvPr/>
        </p:nvSpPr>
        <p:spPr>
          <a:xfrm>
            <a:off x="196304" y="2462100"/>
            <a:ext cx="17259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1500" name="Google Shape;1500;p129"/>
          <p:cNvSpPr txBox="1"/>
          <p:nvPr/>
        </p:nvSpPr>
        <p:spPr>
          <a:xfrm>
            <a:off x="2403372" y="1586974"/>
            <a:ext cx="3123900" cy="431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1501" name="Google Shape;1501;p129"/>
          <p:cNvSpPr txBox="1"/>
          <p:nvPr/>
        </p:nvSpPr>
        <p:spPr>
          <a:xfrm>
            <a:off x="348627" y="4902125"/>
            <a:ext cx="8440200" cy="292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1502" name="Google Shape;1502;p129"/>
          <p:cNvPicPr preferRelativeResize="0"/>
          <p:nvPr/>
        </p:nvPicPr>
        <p:blipFill rotWithShape="1">
          <a:blip r:embed="rId3">
            <a:alphaModFix/>
          </a:blip>
          <a:srcRect l="28342" r="12868" b="62825"/>
          <a:stretch/>
        </p:blipFill>
        <p:spPr>
          <a:xfrm>
            <a:off x="2319600" y="294825"/>
            <a:ext cx="2528901" cy="1262101"/>
          </a:xfrm>
          <a:prstGeom prst="rect">
            <a:avLst/>
          </a:prstGeom>
          <a:noFill/>
          <a:ln>
            <a:noFill/>
          </a:ln>
        </p:spPr>
      </p:pic>
      <p:sp>
        <p:nvSpPr>
          <p:cNvPr id="1503" name="Google Shape;1503;p129"/>
          <p:cNvSpPr txBox="1"/>
          <p:nvPr/>
        </p:nvSpPr>
        <p:spPr>
          <a:xfrm>
            <a:off x="2395880" y="2131575"/>
            <a:ext cx="4527000" cy="2401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Caffeine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Melatonin</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Omega-3 fatty acids</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N-Acetylcysteine (NAC)</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Vitamin D</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COX-2 inhibitors (celecoxib)</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endParaRPr sz="1600">
              <a:solidFill>
                <a:schemeClr val="dk1"/>
              </a:solidFill>
              <a:latin typeface="Roboto"/>
              <a:ea typeface="Roboto"/>
              <a:cs typeface="Roboto"/>
              <a:sym typeface="Roboto"/>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pic>
        <p:nvPicPr>
          <p:cNvPr id="1508" name="Google Shape;1508;p130"/>
          <p:cNvPicPr preferRelativeResize="0"/>
          <p:nvPr/>
        </p:nvPicPr>
        <p:blipFill rotWithShape="1">
          <a:blip r:embed="rId3">
            <a:alphaModFix/>
          </a:blip>
          <a:srcRect r="69672" b="39544"/>
          <a:stretch/>
        </p:blipFill>
        <p:spPr>
          <a:xfrm>
            <a:off x="152400" y="152400"/>
            <a:ext cx="1859325" cy="2925301"/>
          </a:xfrm>
          <a:prstGeom prst="rect">
            <a:avLst/>
          </a:prstGeom>
          <a:noFill/>
          <a:ln>
            <a:noFill/>
          </a:ln>
        </p:spPr>
      </p:pic>
      <p:sp>
        <p:nvSpPr>
          <p:cNvPr id="1509" name="Google Shape;1509;p130"/>
          <p:cNvSpPr txBox="1"/>
          <p:nvPr/>
        </p:nvSpPr>
        <p:spPr>
          <a:xfrm>
            <a:off x="196304" y="2462100"/>
            <a:ext cx="17259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1510" name="Google Shape;1510;p130"/>
          <p:cNvSpPr txBox="1"/>
          <p:nvPr/>
        </p:nvSpPr>
        <p:spPr>
          <a:xfrm>
            <a:off x="2403372" y="1586974"/>
            <a:ext cx="3123900" cy="431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1511" name="Google Shape;1511;p130"/>
          <p:cNvSpPr txBox="1"/>
          <p:nvPr/>
        </p:nvSpPr>
        <p:spPr>
          <a:xfrm>
            <a:off x="348627" y="4902125"/>
            <a:ext cx="8440200" cy="292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1512" name="Google Shape;1512;p130"/>
          <p:cNvPicPr preferRelativeResize="0"/>
          <p:nvPr/>
        </p:nvPicPr>
        <p:blipFill rotWithShape="1">
          <a:blip r:embed="rId3">
            <a:alphaModFix/>
          </a:blip>
          <a:srcRect l="28342" r="12868" b="62825"/>
          <a:stretch/>
        </p:blipFill>
        <p:spPr>
          <a:xfrm>
            <a:off x="2319600" y="294825"/>
            <a:ext cx="2528901" cy="1262101"/>
          </a:xfrm>
          <a:prstGeom prst="rect">
            <a:avLst/>
          </a:prstGeom>
          <a:noFill/>
          <a:ln>
            <a:noFill/>
          </a:ln>
        </p:spPr>
      </p:pic>
      <p:sp>
        <p:nvSpPr>
          <p:cNvPr id="1513" name="Google Shape;1513;p130"/>
          <p:cNvSpPr txBox="1"/>
          <p:nvPr/>
        </p:nvSpPr>
        <p:spPr>
          <a:xfrm>
            <a:off x="2395880" y="2131575"/>
            <a:ext cx="4527000" cy="2647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Caffeine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Melatonin</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Omega-3 fatty acids</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N-Acetylcysteine (NAC)</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Vitamin D</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COX-2 inhibitors (celecoxib)</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Minocycline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endParaRPr sz="1600">
              <a:solidFill>
                <a:schemeClr val="dk1"/>
              </a:solidFill>
              <a:latin typeface="Roboto"/>
              <a:ea typeface="Roboto"/>
              <a:cs typeface="Roboto"/>
              <a:sym typeface="Roboto"/>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pic>
        <p:nvPicPr>
          <p:cNvPr id="1518" name="Google Shape;1518;p131"/>
          <p:cNvPicPr preferRelativeResize="0"/>
          <p:nvPr/>
        </p:nvPicPr>
        <p:blipFill rotWithShape="1">
          <a:blip r:embed="rId3">
            <a:alphaModFix/>
          </a:blip>
          <a:srcRect r="69672" b="39544"/>
          <a:stretch/>
        </p:blipFill>
        <p:spPr>
          <a:xfrm>
            <a:off x="152400" y="152400"/>
            <a:ext cx="1859325" cy="2925301"/>
          </a:xfrm>
          <a:prstGeom prst="rect">
            <a:avLst/>
          </a:prstGeom>
          <a:noFill/>
          <a:ln>
            <a:noFill/>
          </a:ln>
        </p:spPr>
      </p:pic>
      <p:sp>
        <p:nvSpPr>
          <p:cNvPr id="1519" name="Google Shape;1519;p131"/>
          <p:cNvSpPr txBox="1"/>
          <p:nvPr/>
        </p:nvSpPr>
        <p:spPr>
          <a:xfrm>
            <a:off x="196304" y="2462100"/>
            <a:ext cx="17259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1520" name="Google Shape;1520;p131"/>
          <p:cNvSpPr txBox="1"/>
          <p:nvPr/>
        </p:nvSpPr>
        <p:spPr>
          <a:xfrm>
            <a:off x="2403372" y="1586974"/>
            <a:ext cx="3123900" cy="431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1521" name="Google Shape;1521;p131"/>
          <p:cNvSpPr txBox="1"/>
          <p:nvPr/>
        </p:nvSpPr>
        <p:spPr>
          <a:xfrm>
            <a:off x="348627" y="4902125"/>
            <a:ext cx="8440200" cy="292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1522" name="Google Shape;1522;p131"/>
          <p:cNvPicPr preferRelativeResize="0"/>
          <p:nvPr/>
        </p:nvPicPr>
        <p:blipFill rotWithShape="1">
          <a:blip r:embed="rId3">
            <a:alphaModFix/>
          </a:blip>
          <a:srcRect l="28342" r="12868" b="62825"/>
          <a:stretch/>
        </p:blipFill>
        <p:spPr>
          <a:xfrm>
            <a:off x="2319600" y="294825"/>
            <a:ext cx="2528901" cy="1262101"/>
          </a:xfrm>
          <a:prstGeom prst="rect">
            <a:avLst/>
          </a:prstGeom>
          <a:noFill/>
          <a:ln>
            <a:noFill/>
          </a:ln>
        </p:spPr>
      </p:pic>
      <p:sp>
        <p:nvSpPr>
          <p:cNvPr id="1523" name="Google Shape;1523;p131"/>
          <p:cNvSpPr txBox="1"/>
          <p:nvPr/>
        </p:nvSpPr>
        <p:spPr>
          <a:xfrm>
            <a:off x="2395880" y="2131575"/>
            <a:ext cx="4527000" cy="2647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Caffeine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Melatonin</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Omega-3 fatty acids</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N-Acetylcysteine (NAC)</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Vitamin D</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COX-2 inhibitors (celecoxib)</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Minocycline</a:t>
            </a:r>
            <a:endParaRPr sz="1600">
              <a:solidFill>
                <a:schemeClr val="dk1"/>
              </a:solidFill>
              <a:latin typeface="Roboto"/>
              <a:ea typeface="Roboto"/>
              <a:cs typeface="Roboto"/>
              <a:sym typeface="Roboto"/>
            </a:endParaRPr>
          </a:p>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Erythropoietin</a:t>
            </a:r>
            <a:endParaRPr sz="1600">
              <a:solidFill>
                <a:schemeClr val="dk1"/>
              </a:solidFill>
              <a:latin typeface="Roboto"/>
              <a:ea typeface="Roboto"/>
              <a:cs typeface="Roboto"/>
              <a:sym typeface="Roboto"/>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32"/>
          <p:cNvSpPr txBox="1"/>
          <p:nvPr/>
        </p:nvSpPr>
        <p:spPr>
          <a:xfrm>
            <a:off x="6815150" y="-23667675"/>
            <a:ext cx="52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ddd</a:t>
            </a:r>
            <a:endParaRPr/>
          </a:p>
        </p:txBody>
      </p:sp>
      <p:sp>
        <p:nvSpPr>
          <p:cNvPr id="1529" name="Google Shape;1529;p132"/>
          <p:cNvSpPr txBox="1"/>
          <p:nvPr/>
        </p:nvSpPr>
        <p:spPr>
          <a:xfrm>
            <a:off x="304800" y="1573300"/>
            <a:ext cx="435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530" name="Google Shape;1530;p132"/>
          <p:cNvPicPr preferRelativeResize="0"/>
          <p:nvPr/>
        </p:nvPicPr>
        <p:blipFill>
          <a:blip r:embed="rId3">
            <a:alphaModFix/>
          </a:blip>
          <a:stretch>
            <a:fillRect/>
          </a:stretch>
        </p:blipFill>
        <p:spPr>
          <a:xfrm>
            <a:off x="1011001" y="934576"/>
            <a:ext cx="4491425" cy="1311650"/>
          </a:xfrm>
          <a:prstGeom prst="rect">
            <a:avLst/>
          </a:prstGeom>
          <a:noFill/>
          <a:ln>
            <a:noFill/>
          </a:ln>
          <a:effectLst>
            <a:outerShdw blurRad="57150" dist="19050" dir="5400000" algn="bl" rotWithShape="0">
              <a:srgbClr val="000000">
                <a:alpha val="50000"/>
              </a:srgbClr>
            </a:outerShdw>
          </a:effectLst>
        </p:spPr>
      </p:pic>
      <p:sp>
        <p:nvSpPr>
          <p:cNvPr id="1531" name="Google Shape;1531;p132"/>
          <p:cNvSpPr txBox="1"/>
          <p:nvPr/>
        </p:nvSpPr>
        <p:spPr>
          <a:xfrm>
            <a:off x="901225" y="2565200"/>
            <a:ext cx="48663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rPr>
              <a:t>Higher long-term lithium levels in drinking water were associated with a lower incidence of dementia.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
        <p:nvSpPr>
          <p:cNvPr id="1532" name="Google Shape;1532;p132"/>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2"/>
          <p:cNvSpPr txBox="1"/>
          <p:nvPr/>
        </p:nvSpPr>
        <p:spPr>
          <a:xfrm>
            <a:off x="901225" y="51425"/>
            <a:ext cx="6339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in drinking water</a:t>
            </a:r>
            <a:endParaRPr sz="2400">
              <a:solidFill>
                <a:schemeClr val="lt1"/>
              </a:solidFill>
            </a:endParaRPr>
          </a:p>
        </p:txBody>
      </p:sp>
      <p:pic>
        <p:nvPicPr>
          <p:cNvPr id="1534" name="Google Shape;1534;p132"/>
          <p:cNvPicPr preferRelativeResize="0"/>
          <p:nvPr/>
        </p:nvPicPr>
        <p:blipFill>
          <a:blip r:embed="rId4">
            <a:alphaModFix/>
          </a:blip>
          <a:stretch>
            <a:fillRect/>
          </a:stretch>
        </p:blipFill>
        <p:spPr>
          <a:xfrm>
            <a:off x="6365300" y="1014875"/>
            <a:ext cx="1975400" cy="25072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pic>
        <p:nvPicPr>
          <p:cNvPr id="1539" name="Google Shape;1539;p133"/>
          <p:cNvPicPr preferRelativeResize="0"/>
          <p:nvPr/>
        </p:nvPicPr>
        <p:blipFill rotWithShape="1">
          <a:blip r:embed="rId3">
            <a:alphaModFix/>
          </a:blip>
          <a:srcRect b="23500"/>
          <a:stretch/>
        </p:blipFill>
        <p:spPr>
          <a:xfrm>
            <a:off x="853775" y="1014875"/>
            <a:ext cx="4360976" cy="1680375"/>
          </a:xfrm>
          <a:prstGeom prst="rect">
            <a:avLst/>
          </a:prstGeom>
          <a:noFill/>
          <a:ln>
            <a:noFill/>
          </a:ln>
          <a:effectLst>
            <a:outerShdw blurRad="57150" dist="19050" dir="5400000" algn="bl" rotWithShape="0">
              <a:srgbClr val="000000">
                <a:alpha val="50000"/>
              </a:srgbClr>
            </a:outerShdw>
          </a:effectLst>
        </p:spPr>
      </p:pic>
      <p:sp>
        <p:nvSpPr>
          <p:cNvPr id="1540" name="Google Shape;1540;p133"/>
          <p:cNvSpPr txBox="1"/>
          <p:nvPr/>
        </p:nvSpPr>
        <p:spPr>
          <a:xfrm>
            <a:off x="866100" y="2848450"/>
            <a:ext cx="6673200" cy="795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400"/>
              </a:spcBef>
              <a:spcAft>
                <a:spcPts val="0"/>
              </a:spcAft>
              <a:buNone/>
            </a:pPr>
            <a:r>
              <a:rPr lang="en">
                <a:solidFill>
                  <a:srgbClr val="333333"/>
                </a:solidFill>
                <a:highlight>
                  <a:srgbClr val="FFFFFF"/>
                </a:highlight>
              </a:rPr>
              <a:t>Higher lithium concentrations were associated with</a:t>
            </a:r>
            <a:endParaRPr>
              <a:solidFill>
                <a:srgbClr val="333333"/>
              </a:solidFill>
              <a:highlight>
                <a:srgbClr val="FFFFFF"/>
              </a:highlight>
            </a:endParaRPr>
          </a:p>
          <a:p>
            <a:pPr marL="457200" lvl="0" indent="-317500" algn="l" rtl="0">
              <a:lnSpc>
                <a:spcPct val="100000"/>
              </a:lnSpc>
              <a:spcBef>
                <a:spcPts val="1400"/>
              </a:spcBef>
              <a:spcAft>
                <a:spcPts val="0"/>
              </a:spcAft>
              <a:buClr>
                <a:srgbClr val="333333"/>
              </a:buClr>
              <a:buSzPts val="1400"/>
              <a:buChar char="●"/>
            </a:pPr>
            <a:endParaRPr>
              <a:solidFill>
                <a:srgbClr val="333333"/>
              </a:solidFill>
              <a:highlight>
                <a:srgbClr val="FFFFFF"/>
              </a:highlight>
            </a:endParaRPr>
          </a:p>
        </p:txBody>
      </p:sp>
      <p:sp>
        <p:nvSpPr>
          <p:cNvPr id="1541" name="Google Shape;1541;p133"/>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33"/>
          <p:cNvSpPr txBox="1"/>
          <p:nvPr/>
        </p:nvSpPr>
        <p:spPr>
          <a:xfrm>
            <a:off x="901225" y="51425"/>
            <a:ext cx="6339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in drinking water</a:t>
            </a:r>
            <a:endParaRPr sz="2400">
              <a:solidFill>
                <a:schemeClr val="lt1"/>
              </a:solidFill>
            </a:endParaRPr>
          </a:p>
        </p:txBody>
      </p:sp>
      <p:pic>
        <p:nvPicPr>
          <p:cNvPr id="1543" name="Google Shape;1543;p133"/>
          <p:cNvPicPr preferRelativeResize="0"/>
          <p:nvPr/>
        </p:nvPicPr>
        <p:blipFill>
          <a:blip r:embed="rId4">
            <a:alphaModFix/>
          </a:blip>
          <a:stretch>
            <a:fillRect/>
          </a:stretch>
        </p:blipFill>
        <p:spPr>
          <a:xfrm>
            <a:off x="6365300" y="1014875"/>
            <a:ext cx="1975400" cy="25072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pic>
        <p:nvPicPr>
          <p:cNvPr id="1548" name="Google Shape;1548;p134"/>
          <p:cNvPicPr preferRelativeResize="0"/>
          <p:nvPr/>
        </p:nvPicPr>
        <p:blipFill rotWithShape="1">
          <a:blip r:embed="rId3">
            <a:alphaModFix/>
          </a:blip>
          <a:srcRect b="23500"/>
          <a:stretch/>
        </p:blipFill>
        <p:spPr>
          <a:xfrm>
            <a:off x="853775" y="1014875"/>
            <a:ext cx="4360976" cy="1680375"/>
          </a:xfrm>
          <a:prstGeom prst="rect">
            <a:avLst/>
          </a:prstGeom>
          <a:noFill/>
          <a:ln>
            <a:noFill/>
          </a:ln>
          <a:effectLst>
            <a:outerShdw blurRad="57150" dist="19050" dir="5400000" algn="bl" rotWithShape="0">
              <a:srgbClr val="000000">
                <a:alpha val="50000"/>
              </a:srgbClr>
            </a:outerShdw>
          </a:effectLst>
        </p:spPr>
      </p:pic>
      <p:sp>
        <p:nvSpPr>
          <p:cNvPr id="1549" name="Google Shape;1549;p134"/>
          <p:cNvSpPr txBox="1"/>
          <p:nvPr/>
        </p:nvSpPr>
        <p:spPr>
          <a:xfrm>
            <a:off x="866100" y="2848450"/>
            <a:ext cx="6673200" cy="1010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400"/>
              </a:spcBef>
              <a:spcAft>
                <a:spcPts val="0"/>
              </a:spcAft>
              <a:buNone/>
            </a:pPr>
            <a:r>
              <a:rPr lang="en">
                <a:solidFill>
                  <a:srgbClr val="333333"/>
                </a:solidFill>
                <a:highlight>
                  <a:srgbClr val="FFFFFF"/>
                </a:highlight>
              </a:rPr>
              <a:t>Higher lithium concentrations were associated with</a:t>
            </a:r>
            <a:endParaRPr>
              <a:solidFill>
                <a:srgbClr val="333333"/>
              </a:solidFill>
              <a:highlight>
                <a:srgbClr val="FFFFFF"/>
              </a:highlight>
            </a:endParaRPr>
          </a:p>
          <a:p>
            <a:pPr marL="457200" lvl="0" indent="-317500" algn="l" rtl="0">
              <a:lnSpc>
                <a:spcPct val="100000"/>
              </a:lnSpc>
              <a:spcBef>
                <a:spcPts val="1400"/>
              </a:spcBef>
              <a:spcAft>
                <a:spcPts val="0"/>
              </a:spcAft>
              <a:buClr>
                <a:srgbClr val="333333"/>
              </a:buClr>
              <a:buSzPts val="1400"/>
              <a:buChar char="●"/>
            </a:pPr>
            <a:r>
              <a:rPr lang="en">
                <a:solidFill>
                  <a:srgbClr val="333333"/>
                </a:solidFill>
                <a:highlight>
                  <a:srgbClr val="FFFFFF"/>
                </a:highlight>
              </a:rPr>
              <a:t>reduced suicide rates </a:t>
            </a:r>
            <a:endParaRPr>
              <a:solidFill>
                <a:srgbClr val="333333"/>
              </a:solidFill>
              <a:highlight>
                <a:srgbClr val="FFFFFF"/>
              </a:highlight>
            </a:endParaRPr>
          </a:p>
          <a:p>
            <a:pPr marL="457200" lvl="0" indent="-317500" algn="l" rtl="0">
              <a:lnSpc>
                <a:spcPct val="100000"/>
              </a:lnSpc>
              <a:spcBef>
                <a:spcPts val="0"/>
              </a:spcBef>
              <a:spcAft>
                <a:spcPts val="0"/>
              </a:spcAft>
              <a:buClr>
                <a:srgbClr val="333333"/>
              </a:buClr>
              <a:buSzPts val="1400"/>
              <a:buChar char="●"/>
            </a:pPr>
            <a:endParaRPr>
              <a:solidFill>
                <a:srgbClr val="333333"/>
              </a:solidFill>
              <a:highlight>
                <a:srgbClr val="FFFFFF"/>
              </a:highlight>
            </a:endParaRPr>
          </a:p>
        </p:txBody>
      </p:sp>
      <p:sp>
        <p:nvSpPr>
          <p:cNvPr id="1550" name="Google Shape;1550;p134"/>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34"/>
          <p:cNvSpPr txBox="1"/>
          <p:nvPr/>
        </p:nvSpPr>
        <p:spPr>
          <a:xfrm>
            <a:off x="901225" y="51425"/>
            <a:ext cx="6339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in drinking water</a:t>
            </a:r>
            <a:endParaRPr sz="2400">
              <a:solidFill>
                <a:schemeClr val="lt1"/>
              </a:solidFill>
            </a:endParaRPr>
          </a:p>
        </p:txBody>
      </p:sp>
      <p:pic>
        <p:nvPicPr>
          <p:cNvPr id="1552" name="Google Shape;1552;p134"/>
          <p:cNvPicPr preferRelativeResize="0"/>
          <p:nvPr/>
        </p:nvPicPr>
        <p:blipFill>
          <a:blip r:embed="rId4">
            <a:alphaModFix/>
          </a:blip>
          <a:stretch>
            <a:fillRect/>
          </a:stretch>
        </p:blipFill>
        <p:spPr>
          <a:xfrm>
            <a:off x="6365300" y="1014875"/>
            <a:ext cx="1975400" cy="25072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pic>
        <p:nvPicPr>
          <p:cNvPr id="1557" name="Google Shape;1557;p135"/>
          <p:cNvPicPr preferRelativeResize="0"/>
          <p:nvPr/>
        </p:nvPicPr>
        <p:blipFill rotWithShape="1">
          <a:blip r:embed="rId3">
            <a:alphaModFix/>
          </a:blip>
          <a:srcRect b="23500"/>
          <a:stretch/>
        </p:blipFill>
        <p:spPr>
          <a:xfrm>
            <a:off x="853775" y="1014875"/>
            <a:ext cx="4360976" cy="1680375"/>
          </a:xfrm>
          <a:prstGeom prst="rect">
            <a:avLst/>
          </a:prstGeom>
          <a:noFill/>
          <a:ln>
            <a:noFill/>
          </a:ln>
          <a:effectLst>
            <a:outerShdw blurRad="57150" dist="19050" dir="5400000" algn="bl" rotWithShape="0">
              <a:srgbClr val="000000">
                <a:alpha val="50000"/>
              </a:srgbClr>
            </a:outerShdw>
          </a:effectLst>
        </p:spPr>
      </p:pic>
      <p:sp>
        <p:nvSpPr>
          <p:cNvPr id="1558" name="Google Shape;1558;p135"/>
          <p:cNvSpPr txBox="1"/>
          <p:nvPr/>
        </p:nvSpPr>
        <p:spPr>
          <a:xfrm>
            <a:off x="866100" y="2848450"/>
            <a:ext cx="6673200" cy="1226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400"/>
              </a:spcBef>
              <a:spcAft>
                <a:spcPts val="0"/>
              </a:spcAft>
              <a:buNone/>
            </a:pPr>
            <a:r>
              <a:rPr lang="en">
                <a:solidFill>
                  <a:srgbClr val="333333"/>
                </a:solidFill>
                <a:highlight>
                  <a:srgbClr val="FFFFFF"/>
                </a:highlight>
              </a:rPr>
              <a:t>Higher lithium concentrations were associated with</a:t>
            </a:r>
            <a:endParaRPr>
              <a:solidFill>
                <a:srgbClr val="333333"/>
              </a:solidFill>
              <a:highlight>
                <a:srgbClr val="FFFFFF"/>
              </a:highlight>
            </a:endParaRPr>
          </a:p>
          <a:p>
            <a:pPr marL="457200" lvl="0" indent="-317500" algn="l" rtl="0">
              <a:lnSpc>
                <a:spcPct val="100000"/>
              </a:lnSpc>
              <a:spcBef>
                <a:spcPts val="1400"/>
              </a:spcBef>
              <a:spcAft>
                <a:spcPts val="0"/>
              </a:spcAft>
              <a:buClr>
                <a:srgbClr val="333333"/>
              </a:buClr>
              <a:buSzPts val="1400"/>
              <a:buChar char="●"/>
            </a:pPr>
            <a:r>
              <a:rPr lang="en">
                <a:solidFill>
                  <a:srgbClr val="333333"/>
                </a:solidFill>
                <a:highlight>
                  <a:srgbClr val="FFFFFF"/>
                </a:highlight>
              </a:rPr>
              <a:t>reduced suicide rates </a:t>
            </a:r>
            <a:endParaRPr>
              <a:solidFill>
                <a:srgbClr val="333333"/>
              </a:solidFill>
              <a:highlight>
                <a:srgbClr val="FFFFFF"/>
              </a:highlight>
            </a:endParaRPr>
          </a:p>
          <a:p>
            <a:pPr marL="457200" lvl="0" indent="-317500" algn="l" rtl="0">
              <a:lnSpc>
                <a:spcPct val="100000"/>
              </a:lnSpc>
              <a:spcBef>
                <a:spcPts val="0"/>
              </a:spcBef>
              <a:spcAft>
                <a:spcPts val="0"/>
              </a:spcAft>
              <a:buClr>
                <a:srgbClr val="333333"/>
              </a:buClr>
              <a:buSzPts val="1400"/>
              <a:buChar char="●"/>
            </a:pPr>
            <a:r>
              <a:rPr lang="en">
                <a:solidFill>
                  <a:srgbClr val="333333"/>
                </a:solidFill>
                <a:highlight>
                  <a:srgbClr val="FFFFFF"/>
                </a:highlight>
              </a:rPr>
              <a:t>reduced hospital admissions</a:t>
            </a:r>
            <a:endParaRPr>
              <a:solidFill>
                <a:srgbClr val="333333"/>
              </a:solidFill>
              <a:highlight>
                <a:srgbClr val="FFFFFF"/>
              </a:highlight>
            </a:endParaRPr>
          </a:p>
          <a:p>
            <a:pPr marL="457200" lvl="0" indent="-317500" algn="l" rtl="0">
              <a:lnSpc>
                <a:spcPct val="100000"/>
              </a:lnSpc>
              <a:spcBef>
                <a:spcPts val="0"/>
              </a:spcBef>
              <a:spcAft>
                <a:spcPts val="0"/>
              </a:spcAft>
              <a:buClr>
                <a:srgbClr val="333333"/>
              </a:buClr>
              <a:buSzPts val="1400"/>
              <a:buChar char="●"/>
            </a:pPr>
            <a:endParaRPr>
              <a:solidFill>
                <a:srgbClr val="333333"/>
              </a:solidFill>
              <a:highlight>
                <a:srgbClr val="FFFFFF"/>
              </a:highlight>
            </a:endParaRPr>
          </a:p>
        </p:txBody>
      </p:sp>
      <p:sp>
        <p:nvSpPr>
          <p:cNvPr id="1559" name="Google Shape;1559;p135"/>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35"/>
          <p:cNvSpPr txBox="1"/>
          <p:nvPr/>
        </p:nvSpPr>
        <p:spPr>
          <a:xfrm>
            <a:off x="901225" y="51425"/>
            <a:ext cx="6339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in drinking water</a:t>
            </a:r>
            <a:endParaRPr sz="2400">
              <a:solidFill>
                <a:schemeClr val="lt1"/>
              </a:solidFill>
            </a:endParaRPr>
          </a:p>
        </p:txBody>
      </p:sp>
      <p:pic>
        <p:nvPicPr>
          <p:cNvPr id="1561" name="Google Shape;1561;p135"/>
          <p:cNvPicPr preferRelativeResize="0"/>
          <p:nvPr/>
        </p:nvPicPr>
        <p:blipFill>
          <a:blip r:embed="rId4">
            <a:alphaModFix/>
          </a:blip>
          <a:stretch>
            <a:fillRect/>
          </a:stretch>
        </p:blipFill>
        <p:spPr>
          <a:xfrm>
            <a:off x="6365300" y="1014875"/>
            <a:ext cx="1975400" cy="25072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pic>
        <p:nvPicPr>
          <p:cNvPr id="1566" name="Google Shape;1566;p136"/>
          <p:cNvPicPr preferRelativeResize="0"/>
          <p:nvPr/>
        </p:nvPicPr>
        <p:blipFill rotWithShape="1">
          <a:blip r:embed="rId3">
            <a:alphaModFix/>
          </a:blip>
          <a:srcRect b="23500"/>
          <a:stretch/>
        </p:blipFill>
        <p:spPr>
          <a:xfrm>
            <a:off x="853775" y="1014875"/>
            <a:ext cx="4360976" cy="1680375"/>
          </a:xfrm>
          <a:prstGeom prst="rect">
            <a:avLst/>
          </a:prstGeom>
          <a:noFill/>
          <a:ln>
            <a:noFill/>
          </a:ln>
          <a:effectLst>
            <a:outerShdw blurRad="57150" dist="19050" dir="5400000" algn="bl" rotWithShape="0">
              <a:srgbClr val="000000">
                <a:alpha val="50000"/>
              </a:srgbClr>
            </a:outerShdw>
          </a:effectLst>
        </p:spPr>
      </p:pic>
      <p:sp>
        <p:nvSpPr>
          <p:cNvPr id="1567" name="Google Shape;1567;p136"/>
          <p:cNvSpPr txBox="1"/>
          <p:nvPr/>
        </p:nvSpPr>
        <p:spPr>
          <a:xfrm>
            <a:off x="866100" y="2848450"/>
            <a:ext cx="6673200" cy="1226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400"/>
              </a:spcBef>
              <a:spcAft>
                <a:spcPts val="0"/>
              </a:spcAft>
              <a:buNone/>
            </a:pPr>
            <a:r>
              <a:rPr lang="en">
                <a:solidFill>
                  <a:srgbClr val="333333"/>
                </a:solidFill>
                <a:highlight>
                  <a:srgbClr val="FFFFFF"/>
                </a:highlight>
              </a:rPr>
              <a:t>Higher lithium concentrations were associated with</a:t>
            </a:r>
            <a:endParaRPr>
              <a:solidFill>
                <a:srgbClr val="333333"/>
              </a:solidFill>
              <a:highlight>
                <a:srgbClr val="FFFFFF"/>
              </a:highlight>
            </a:endParaRPr>
          </a:p>
          <a:p>
            <a:pPr marL="457200" lvl="0" indent="-317500" algn="l" rtl="0">
              <a:lnSpc>
                <a:spcPct val="100000"/>
              </a:lnSpc>
              <a:spcBef>
                <a:spcPts val="1400"/>
              </a:spcBef>
              <a:spcAft>
                <a:spcPts val="0"/>
              </a:spcAft>
              <a:buClr>
                <a:srgbClr val="333333"/>
              </a:buClr>
              <a:buSzPts val="1400"/>
              <a:buChar char="●"/>
            </a:pPr>
            <a:r>
              <a:rPr lang="en">
                <a:solidFill>
                  <a:srgbClr val="333333"/>
                </a:solidFill>
                <a:highlight>
                  <a:srgbClr val="FFFFFF"/>
                </a:highlight>
              </a:rPr>
              <a:t>reduced suicide rates </a:t>
            </a:r>
            <a:endParaRPr>
              <a:solidFill>
                <a:srgbClr val="333333"/>
              </a:solidFill>
              <a:highlight>
                <a:srgbClr val="FFFFFF"/>
              </a:highlight>
            </a:endParaRPr>
          </a:p>
          <a:p>
            <a:pPr marL="457200" lvl="0" indent="-317500" algn="l" rtl="0">
              <a:lnSpc>
                <a:spcPct val="100000"/>
              </a:lnSpc>
              <a:spcBef>
                <a:spcPts val="0"/>
              </a:spcBef>
              <a:spcAft>
                <a:spcPts val="0"/>
              </a:spcAft>
              <a:buClr>
                <a:srgbClr val="333333"/>
              </a:buClr>
              <a:buSzPts val="1400"/>
              <a:buChar char="●"/>
            </a:pPr>
            <a:r>
              <a:rPr lang="en">
                <a:solidFill>
                  <a:srgbClr val="333333"/>
                </a:solidFill>
                <a:highlight>
                  <a:srgbClr val="FFFFFF"/>
                </a:highlight>
              </a:rPr>
              <a:t>reduced hospital admissions</a:t>
            </a:r>
            <a:endParaRPr>
              <a:solidFill>
                <a:srgbClr val="333333"/>
              </a:solidFill>
              <a:highlight>
                <a:srgbClr val="FFFFFF"/>
              </a:highlight>
            </a:endParaRPr>
          </a:p>
          <a:p>
            <a:pPr marL="457200" lvl="0" indent="-317500" algn="l" rtl="0">
              <a:lnSpc>
                <a:spcPct val="100000"/>
              </a:lnSpc>
              <a:spcBef>
                <a:spcPts val="0"/>
              </a:spcBef>
              <a:spcAft>
                <a:spcPts val="0"/>
              </a:spcAft>
              <a:buClr>
                <a:srgbClr val="333333"/>
              </a:buClr>
              <a:buSzPts val="1400"/>
              <a:buChar char="●"/>
            </a:pPr>
            <a:r>
              <a:rPr lang="en">
                <a:solidFill>
                  <a:srgbClr val="333333"/>
                </a:solidFill>
                <a:highlight>
                  <a:srgbClr val="FFFFFF"/>
                </a:highlight>
              </a:rPr>
              <a:t>reduced homicide rates</a:t>
            </a:r>
            <a:endParaRPr>
              <a:solidFill>
                <a:srgbClr val="333333"/>
              </a:solidFill>
              <a:highlight>
                <a:srgbClr val="FFFFFF"/>
              </a:highlight>
            </a:endParaRPr>
          </a:p>
        </p:txBody>
      </p:sp>
      <p:sp>
        <p:nvSpPr>
          <p:cNvPr id="1568" name="Google Shape;1568;p136"/>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36"/>
          <p:cNvSpPr txBox="1"/>
          <p:nvPr/>
        </p:nvSpPr>
        <p:spPr>
          <a:xfrm>
            <a:off x="901225" y="51425"/>
            <a:ext cx="6339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in drinking water</a:t>
            </a:r>
            <a:endParaRPr sz="2400">
              <a:solidFill>
                <a:schemeClr val="lt1"/>
              </a:solidFill>
            </a:endParaRPr>
          </a:p>
        </p:txBody>
      </p:sp>
      <p:pic>
        <p:nvPicPr>
          <p:cNvPr id="1570" name="Google Shape;1570;p136"/>
          <p:cNvPicPr preferRelativeResize="0"/>
          <p:nvPr/>
        </p:nvPicPr>
        <p:blipFill>
          <a:blip r:embed="rId4">
            <a:alphaModFix/>
          </a:blip>
          <a:stretch>
            <a:fillRect/>
          </a:stretch>
        </p:blipFill>
        <p:spPr>
          <a:xfrm>
            <a:off x="6365300" y="1014875"/>
            <a:ext cx="1975400" cy="25072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pic>
        <p:nvPicPr>
          <p:cNvPr id="1575" name="Google Shape;1575;p137"/>
          <p:cNvPicPr preferRelativeResize="0"/>
          <p:nvPr/>
        </p:nvPicPr>
        <p:blipFill>
          <a:blip r:embed="rId3">
            <a:alphaModFix/>
          </a:blip>
          <a:stretch>
            <a:fillRect/>
          </a:stretch>
        </p:blipFill>
        <p:spPr>
          <a:xfrm>
            <a:off x="787700" y="951825"/>
            <a:ext cx="4635726" cy="1753725"/>
          </a:xfrm>
          <a:prstGeom prst="rect">
            <a:avLst/>
          </a:prstGeom>
          <a:noFill/>
          <a:ln>
            <a:noFill/>
          </a:ln>
          <a:effectLst>
            <a:outerShdw blurRad="57150" dist="19050" dir="5400000" algn="bl" rotWithShape="0">
              <a:srgbClr val="000000">
                <a:alpha val="50000"/>
              </a:srgbClr>
            </a:outerShdw>
          </a:effectLst>
        </p:spPr>
      </p:pic>
      <p:grpSp>
        <p:nvGrpSpPr>
          <p:cNvPr id="1576" name="Google Shape;1576;p137"/>
          <p:cNvGrpSpPr/>
          <p:nvPr/>
        </p:nvGrpSpPr>
        <p:grpSpPr>
          <a:xfrm>
            <a:off x="5821003" y="951819"/>
            <a:ext cx="2960467" cy="1660230"/>
            <a:chOff x="4082950" y="2160425"/>
            <a:chExt cx="4645326" cy="2605099"/>
          </a:xfrm>
        </p:grpSpPr>
        <p:pic>
          <p:nvPicPr>
            <p:cNvPr id="1577" name="Google Shape;1577;p137"/>
            <p:cNvPicPr preferRelativeResize="0"/>
            <p:nvPr/>
          </p:nvPicPr>
          <p:blipFill>
            <a:blip r:embed="rId4">
              <a:alphaModFix/>
            </a:blip>
            <a:stretch>
              <a:fillRect/>
            </a:stretch>
          </p:blipFill>
          <p:spPr>
            <a:xfrm>
              <a:off x="5475825" y="2160425"/>
              <a:ext cx="3252451" cy="2605099"/>
            </a:xfrm>
            <a:prstGeom prst="rect">
              <a:avLst/>
            </a:prstGeom>
            <a:noFill/>
            <a:ln>
              <a:noFill/>
            </a:ln>
          </p:spPr>
        </p:pic>
        <p:grpSp>
          <p:nvGrpSpPr>
            <p:cNvPr id="1578" name="Google Shape;1578;p137"/>
            <p:cNvGrpSpPr/>
            <p:nvPr/>
          </p:nvGrpSpPr>
          <p:grpSpPr>
            <a:xfrm>
              <a:off x="4082950" y="2265550"/>
              <a:ext cx="2743200" cy="1090600"/>
              <a:chOff x="3248025" y="1052525"/>
              <a:chExt cx="2743200" cy="1090600"/>
            </a:xfrm>
          </p:grpSpPr>
          <p:cxnSp>
            <p:nvCxnSpPr>
              <p:cNvPr id="1579" name="Google Shape;1579;p137"/>
              <p:cNvCxnSpPr/>
              <p:nvPr/>
            </p:nvCxnSpPr>
            <p:spPr>
              <a:xfrm rot="10800000">
                <a:off x="4100550" y="1519125"/>
                <a:ext cx="909600" cy="624000"/>
              </a:xfrm>
              <a:prstGeom prst="straightConnector1">
                <a:avLst/>
              </a:prstGeom>
              <a:noFill/>
              <a:ln w="9525" cap="flat" cmpd="sng">
                <a:solidFill>
                  <a:schemeClr val="dk2"/>
                </a:solidFill>
                <a:prstDash val="solid"/>
                <a:round/>
                <a:headEnd type="none" w="med" len="med"/>
                <a:tailEnd type="none" w="med" len="med"/>
              </a:ln>
            </p:spPr>
          </p:cxnSp>
          <p:sp>
            <p:nvSpPr>
              <p:cNvPr id="1580" name="Google Shape;1580;p137"/>
              <p:cNvSpPr txBox="1"/>
              <p:nvPr/>
            </p:nvSpPr>
            <p:spPr>
              <a:xfrm>
                <a:off x="3248025" y="1052525"/>
                <a:ext cx="2743200" cy="77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Aqueous </a:t>
                </a:r>
                <a:endParaRPr sz="1000"/>
              </a:p>
              <a:p>
                <a:pPr marL="0" lvl="0" indent="0" algn="l" rtl="0">
                  <a:spcBef>
                    <a:spcPts val="0"/>
                  </a:spcBef>
                  <a:spcAft>
                    <a:spcPts val="0"/>
                  </a:spcAft>
                  <a:buNone/>
                </a:pPr>
                <a:r>
                  <a:rPr lang="en" sz="1000"/>
                  <a:t>humor</a:t>
                </a:r>
                <a:endParaRPr sz="1000"/>
              </a:p>
            </p:txBody>
          </p:sp>
        </p:grpSp>
      </p:grpSp>
      <p:sp>
        <p:nvSpPr>
          <p:cNvPr id="1581" name="Google Shape;1581;p137"/>
          <p:cNvSpPr txBox="1"/>
          <p:nvPr/>
        </p:nvSpPr>
        <p:spPr>
          <a:xfrm>
            <a:off x="748300" y="2810200"/>
            <a:ext cx="4675200" cy="185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091405"/>
                </a:solidFill>
              </a:rPr>
              <a:t>In Tokyo,</a:t>
            </a:r>
            <a:r>
              <a:rPr lang="en" sz="1200">
                <a:solidFill>
                  <a:srgbClr val="091405"/>
                </a:solidFill>
                <a:uFill>
                  <a:noFill/>
                </a:uFill>
                <a:hlinkClick r:id="rId5">
                  <a:extLst>
                    <a:ext uri="{A12FA001-AC4F-418D-AE19-62706E023703}">
                      <ahyp:hlinkClr xmlns:ahyp="http://schemas.microsoft.com/office/drawing/2018/hyperlinkcolor" val="tx"/>
                    </a:ext>
                  </a:extLst>
                </a:hlinkClick>
              </a:rPr>
              <a:t> </a:t>
            </a:r>
            <a:r>
              <a:rPr lang="en" sz="1200" u="sng">
                <a:solidFill>
                  <a:schemeClr val="hlink"/>
                </a:solidFill>
                <a:hlinkClick r:id="rId5"/>
              </a:rPr>
              <a:t>Ando et al (2022)</a:t>
            </a:r>
            <a:r>
              <a:rPr lang="en" sz="1200">
                <a:solidFill>
                  <a:srgbClr val="091405"/>
                </a:solidFill>
              </a:rPr>
              <a:t>  compared body lithium levels between suicide and non-suicide fatalities as measured in aqueous humor.  This was a small study including 12 suicides and 16 non-suicides.</a:t>
            </a:r>
            <a:endParaRPr sz="1200">
              <a:solidFill>
                <a:srgbClr val="091405"/>
              </a:solidFill>
            </a:endParaRPr>
          </a:p>
          <a:p>
            <a:pPr marL="0" lvl="0" indent="0" algn="l" rtl="0">
              <a:lnSpc>
                <a:spcPct val="115000"/>
              </a:lnSpc>
              <a:spcBef>
                <a:spcPts val="0"/>
              </a:spcBef>
              <a:spcAft>
                <a:spcPts val="0"/>
              </a:spcAft>
              <a:buNone/>
            </a:pPr>
            <a:endParaRPr sz="1200">
              <a:solidFill>
                <a:srgbClr val="091405"/>
              </a:solidFill>
            </a:endParaRPr>
          </a:p>
          <a:p>
            <a:pPr marL="0" lvl="0" indent="0" algn="l" rtl="0">
              <a:lnSpc>
                <a:spcPct val="115000"/>
              </a:lnSpc>
              <a:spcBef>
                <a:spcPts val="0"/>
              </a:spcBef>
              <a:spcAft>
                <a:spcPts val="0"/>
              </a:spcAft>
              <a:buNone/>
            </a:pPr>
            <a:r>
              <a:rPr lang="en" sz="1200">
                <a:solidFill>
                  <a:srgbClr val="091405"/>
                </a:solidFill>
              </a:rPr>
              <a:t>The aqueous humor lithium concentration was significantly lower in suicides (mean 0.50 μg/L) than in non-suicides (0.92 μg/L). The authors concluded that </a:t>
            </a:r>
            <a:r>
              <a:rPr lang="en" sz="1200" b="1">
                <a:solidFill>
                  <a:srgbClr val="091405"/>
                </a:solidFill>
              </a:rPr>
              <a:t>lower lithium concentration was associated with suicide</a:t>
            </a:r>
            <a:r>
              <a:rPr lang="en" sz="1200">
                <a:solidFill>
                  <a:srgbClr val="091405"/>
                </a:solidFill>
              </a:rPr>
              <a:t> with large effect size.</a:t>
            </a:r>
            <a:endParaRPr sz="1200">
              <a:solidFill>
                <a:srgbClr val="091405"/>
              </a:solidFill>
            </a:endParaRPr>
          </a:p>
        </p:txBody>
      </p:sp>
      <p:sp>
        <p:nvSpPr>
          <p:cNvPr id="1582" name="Google Shape;1582;p137"/>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37"/>
          <p:cNvSpPr txBox="1"/>
          <p:nvPr/>
        </p:nvSpPr>
        <p:spPr>
          <a:xfrm>
            <a:off x="901225" y="51425"/>
            <a:ext cx="6339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anti-suicide effects</a:t>
            </a:r>
            <a:endParaRPr sz="24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32"/>
          <p:cNvPicPr preferRelativeResize="0"/>
          <p:nvPr/>
        </p:nvPicPr>
        <p:blipFill>
          <a:blip r:embed="rId3">
            <a:alphaModFix/>
          </a:blip>
          <a:stretch>
            <a:fillRect/>
          </a:stretch>
        </p:blipFill>
        <p:spPr>
          <a:xfrm>
            <a:off x="6212501" y="1603175"/>
            <a:ext cx="2514576" cy="2678250"/>
          </a:xfrm>
          <a:prstGeom prst="rect">
            <a:avLst/>
          </a:prstGeom>
          <a:noFill/>
          <a:ln>
            <a:noFill/>
          </a:ln>
        </p:spPr>
      </p:pic>
      <p:sp>
        <p:nvSpPr>
          <p:cNvPr id="147" name="Google Shape;147;p32"/>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2"/>
          <p:cNvSpPr txBox="1"/>
          <p:nvPr/>
        </p:nvSpPr>
        <p:spPr>
          <a:xfrm>
            <a:off x="851140" y="90184"/>
            <a:ext cx="51015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2400">
                <a:solidFill>
                  <a:schemeClr val="lt1"/>
                </a:solidFill>
              </a:rPr>
              <a:t>What’s a mood stabilizer?</a:t>
            </a:r>
            <a:endParaRPr sz="2400">
              <a:solidFill>
                <a:schemeClr val="lt1"/>
              </a:solidFill>
            </a:endParaRPr>
          </a:p>
          <a:p>
            <a:pPr marL="0" lvl="0" indent="0" algn="l" rtl="0">
              <a:spcBef>
                <a:spcPts val="0"/>
              </a:spcBef>
              <a:spcAft>
                <a:spcPts val="0"/>
              </a:spcAft>
              <a:buNone/>
            </a:pPr>
            <a:endParaRPr sz="2400">
              <a:solidFill>
                <a:schemeClr val="dk1"/>
              </a:solidFill>
            </a:endParaRPr>
          </a:p>
          <a:p>
            <a:pPr marL="457200" lvl="0" indent="0" algn="l" rtl="0">
              <a:spcBef>
                <a:spcPts val="0"/>
              </a:spcBef>
              <a:spcAft>
                <a:spcPts val="0"/>
              </a:spcAft>
              <a:buNone/>
            </a:pPr>
            <a:endParaRPr sz="2000">
              <a:solidFill>
                <a:srgbClr val="3D85C6"/>
              </a:solidFill>
            </a:endParaRPr>
          </a:p>
          <a:p>
            <a:pPr marL="0" lvl="0" indent="0" algn="l" rtl="0">
              <a:lnSpc>
                <a:spcPct val="115000"/>
              </a:lnSpc>
              <a:spcBef>
                <a:spcPts val="0"/>
              </a:spcBef>
              <a:spcAft>
                <a:spcPts val="0"/>
              </a:spcAft>
              <a:buNone/>
            </a:pPr>
            <a:r>
              <a:rPr lang="en" sz="2000">
                <a:solidFill>
                  <a:srgbClr val="3D85C6"/>
                </a:solidFill>
              </a:rPr>
              <a:t>Since there is no FDA-approved “mood stabilizer…</a:t>
            </a:r>
            <a:endParaRPr sz="2000">
              <a:solidFill>
                <a:srgbClr val="3D85C6"/>
              </a:solidFill>
            </a:endParaRPr>
          </a:p>
          <a:p>
            <a:pPr marL="0" lvl="0" indent="0" algn="l" rtl="0">
              <a:lnSpc>
                <a:spcPct val="115000"/>
              </a:lnSpc>
              <a:spcBef>
                <a:spcPts val="1000"/>
              </a:spcBef>
              <a:spcAft>
                <a:spcPts val="0"/>
              </a:spcAft>
              <a:buNone/>
            </a:pPr>
            <a:r>
              <a:rPr lang="en" sz="2000">
                <a:solidFill>
                  <a:srgbClr val="3D85C6"/>
                </a:solidFill>
              </a:rPr>
              <a:t>OTC supplements can claim to be mood stabilizers </a:t>
            </a:r>
            <a:endParaRPr sz="2000">
              <a:solidFill>
                <a:srgbClr val="3D85C6"/>
              </a:solidFill>
            </a:endParaRPr>
          </a:p>
          <a:p>
            <a:pPr marL="0" lvl="0" indent="0" algn="l" rtl="0">
              <a:spcBef>
                <a:spcPts val="1000"/>
              </a:spcBef>
              <a:spcAft>
                <a:spcPts val="0"/>
              </a:spcAft>
              <a:buNone/>
            </a:pPr>
            <a:endParaRPr sz="2400">
              <a:solidFill>
                <a:srgbClr val="3D85C6"/>
              </a:solidFill>
            </a:endParaRPr>
          </a:p>
          <a:p>
            <a:pPr marL="0" lvl="0" indent="0" algn="l" rtl="0">
              <a:spcBef>
                <a:spcPts val="0"/>
              </a:spcBef>
              <a:spcAft>
                <a:spcPts val="0"/>
              </a:spcAft>
              <a:buClr>
                <a:schemeClr val="dk1"/>
              </a:buClr>
              <a:buSzPts val="1400"/>
              <a:buFont typeface="Arial"/>
              <a:buNone/>
            </a:pPr>
            <a:endParaRPr sz="2400">
              <a:solidFill>
                <a:srgbClr val="3D85C6"/>
              </a:solidFill>
            </a:endParaRPr>
          </a:p>
          <a:p>
            <a:pPr marL="0" lvl="0" indent="0" algn="l" rtl="0">
              <a:lnSpc>
                <a:spcPct val="115000"/>
              </a:lnSpc>
              <a:spcBef>
                <a:spcPts val="0"/>
              </a:spcBef>
              <a:spcAft>
                <a:spcPts val="0"/>
              </a:spcAft>
              <a:buClr>
                <a:schemeClr val="dk1"/>
              </a:buClr>
              <a:buSzPts val="1200"/>
              <a:buFont typeface="Arial"/>
              <a:buNone/>
            </a:pPr>
            <a:endParaRPr sz="2400">
              <a:solidFill>
                <a:srgbClr val="3D85C6"/>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138"/>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38"/>
          <p:cNvSpPr txBox="1"/>
          <p:nvPr/>
        </p:nvSpPr>
        <p:spPr>
          <a:xfrm>
            <a:off x="275075" y="4809398"/>
            <a:ext cx="8809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800">
                <a:solidFill>
                  <a:schemeClr val="lt1"/>
                </a:solidFill>
              </a:rPr>
              <a:t>Bruce D. Lindsey, et al.  Lithium in groundwater used for drinking-water supply in the United States,Science of The Total Environment,Volume 767, 2021.</a:t>
            </a:r>
            <a:endParaRPr sz="800">
              <a:solidFill>
                <a:schemeClr val="lt1"/>
              </a:solidFill>
            </a:endParaRPr>
          </a:p>
          <a:p>
            <a:pPr marL="0" lvl="0" indent="0" algn="l" rtl="0">
              <a:spcBef>
                <a:spcPts val="0"/>
              </a:spcBef>
              <a:spcAft>
                <a:spcPts val="0"/>
              </a:spcAft>
              <a:buClr>
                <a:schemeClr val="dk1"/>
              </a:buClr>
              <a:buSzPts val="1100"/>
              <a:buFont typeface="Arial"/>
              <a:buNone/>
            </a:pPr>
            <a:endParaRPr sz="800">
              <a:solidFill>
                <a:schemeClr val="lt1"/>
              </a:solidFill>
            </a:endParaRPr>
          </a:p>
          <a:p>
            <a:pPr marL="0" lvl="0" indent="0" algn="l" rtl="0">
              <a:spcBef>
                <a:spcPts val="0"/>
              </a:spcBef>
              <a:spcAft>
                <a:spcPts val="0"/>
              </a:spcAft>
              <a:buNone/>
            </a:pPr>
            <a:endParaRPr sz="800">
              <a:solidFill>
                <a:schemeClr val="lt1"/>
              </a:solidFill>
            </a:endParaRPr>
          </a:p>
          <a:p>
            <a:pPr marL="0" lvl="0" indent="0" algn="l" rtl="0">
              <a:spcBef>
                <a:spcPts val="0"/>
              </a:spcBef>
              <a:spcAft>
                <a:spcPts val="0"/>
              </a:spcAft>
              <a:buNone/>
            </a:pPr>
            <a:endParaRPr sz="800">
              <a:solidFill>
                <a:schemeClr val="lt1"/>
              </a:solidFill>
            </a:endParaRPr>
          </a:p>
          <a:p>
            <a:pPr marL="0" lvl="0" indent="0" algn="l" rtl="0">
              <a:spcBef>
                <a:spcPts val="0"/>
              </a:spcBef>
              <a:spcAft>
                <a:spcPts val="0"/>
              </a:spcAft>
              <a:buNone/>
            </a:pPr>
            <a:endParaRPr sz="800">
              <a:solidFill>
                <a:schemeClr val="lt1"/>
              </a:solidFill>
            </a:endParaRPr>
          </a:p>
          <a:p>
            <a:pPr marL="0" lvl="0" indent="0" algn="l" rtl="0">
              <a:spcBef>
                <a:spcPts val="0"/>
              </a:spcBef>
              <a:spcAft>
                <a:spcPts val="0"/>
              </a:spcAft>
              <a:buNone/>
            </a:pPr>
            <a:endParaRPr sz="800">
              <a:solidFill>
                <a:schemeClr val="lt1"/>
              </a:solidFill>
            </a:endParaRPr>
          </a:p>
        </p:txBody>
      </p:sp>
      <p:grpSp>
        <p:nvGrpSpPr>
          <p:cNvPr id="1590" name="Google Shape;1590;p138"/>
          <p:cNvGrpSpPr/>
          <p:nvPr/>
        </p:nvGrpSpPr>
        <p:grpSpPr>
          <a:xfrm>
            <a:off x="414825" y="126150"/>
            <a:ext cx="8597723" cy="4560750"/>
            <a:chOff x="414825" y="126150"/>
            <a:chExt cx="8597723" cy="4560750"/>
          </a:xfrm>
        </p:grpSpPr>
        <p:pic>
          <p:nvPicPr>
            <p:cNvPr id="1591" name="Google Shape;1591;p138"/>
            <p:cNvPicPr preferRelativeResize="0"/>
            <p:nvPr/>
          </p:nvPicPr>
          <p:blipFill>
            <a:blip r:embed="rId3">
              <a:alphaModFix/>
            </a:blip>
            <a:stretch>
              <a:fillRect/>
            </a:stretch>
          </p:blipFill>
          <p:spPr>
            <a:xfrm>
              <a:off x="414825" y="126150"/>
              <a:ext cx="6977820" cy="4438400"/>
            </a:xfrm>
            <a:prstGeom prst="rect">
              <a:avLst/>
            </a:prstGeom>
            <a:noFill/>
            <a:ln>
              <a:noFill/>
            </a:ln>
          </p:spPr>
        </p:pic>
        <p:grpSp>
          <p:nvGrpSpPr>
            <p:cNvPr id="1592" name="Google Shape;1592;p138"/>
            <p:cNvGrpSpPr/>
            <p:nvPr/>
          </p:nvGrpSpPr>
          <p:grpSpPr>
            <a:xfrm>
              <a:off x="5755400" y="1793250"/>
              <a:ext cx="3257148" cy="2893650"/>
              <a:chOff x="5755400" y="1793250"/>
              <a:chExt cx="3257148" cy="2893650"/>
            </a:xfrm>
          </p:grpSpPr>
          <p:pic>
            <p:nvPicPr>
              <p:cNvPr id="1593" name="Google Shape;1593;p138"/>
              <p:cNvPicPr preferRelativeResize="0"/>
              <p:nvPr/>
            </p:nvPicPr>
            <p:blipFill>
              <a:blip r:embed="rId4">
                <a:alphaModFix/>
              </a:blip>
              <a:stretch>
                <a:fillRect/>
              </a:stretch>
            </p:blipFill>
            <p:spPr>
              <a:xfrm>
                <a:off x="6915550" y="1793250"/>
                <a:ext cx="1914100" cy="1573350"/>
              </a:xfrm>
              <a:prstGeom prst="rect">
                <a:avLst/>
              </a:prstGeom>
              <a:noFill/>
              <a:ln>
                <a:noFill/>
              </a:ln>
            </p:spPr>
          </p:pic>
          <p:pic>
            <p:nvPicPr>
              <p:cNvPr id="1594" name="Google Shape;1594;p138"/>
              <p:cNvPicPr preferRelativeResize="0"/>
              <p:nvPr/>
            </p:nvPicPr>
            <p:blipFill>
              <a:blip r:embed="rId5">
                <a:alphaModFix/>
              </a:blip>
              <a:stretch>
                <a:fillRect/>
              </a:stretch>
            </p:blipFill>
            <p:spPr>
              <a:xfrm>
                <a:off x="6882748" y="3411200"/>
                <a:ext cx="2129800" cy="867500"/>
              </a:xfrm>
              <a:prstGeom prst="rect">
                <a:avLst/>
              </a:prstGeom>
              <a:noFill/>
              <a:ln>
                <a:noFill/>
              </a:ln>
            </p:spPr>
          </p:pic>
          <p:pic>
            <p:nvPicPr>
              <p:cNvPr id="1595" name="Google Shape;1595;p138"/>
              <p:cNvPicPr preferRelativeResize="0"/>
              <p:nvPr/>
            </p:nvPicPr>
            <p:blipFill>
              <a:blip r:embed="rId6">
                <a:alphaModFix/>
              </a:blip>
              <a:stretch>
                <a:fillRect/>
              </a:stretch>
            </p:blipFill>
            <p:spPr>
              <a:xfrm>
                <a:off x="5755400" y="4521750"/>
                <a:ext cx="3186675" cy="165150"/>
              </a:xfrm>
              <a:prstGeom prst="rect">
                <a:avLst/>
              </a:prstGeom>
              <a:noFill/>
              <a:ln>
                <a:noFill/>
              </a:ln>
            </p:spPr>
          </p:pic>
        </p:grpSp>
      </p:grpSp>
      <p:pic>
        <p:nvPicPr>
          <p:cNvPr id="1596" name="Google Shape;1596;p138"/>
          <p:cNvPicPr preferRelativeResize="0"/>
          <p:nvPr/>
        </p:nvPicPr>
        <p:blipFill rotWithShape="1">
          <a:blip r:embed="rId5">
            <a:alphaModFix/>
          </a:blip>
          <a:srcRect l="84572" b="45945"/>
          <a:stretch/>
        </p:blipFill>
        <p:spPr>
          <a:xfrm>
            <a:off x="6882750" y="4244700"/>
            <a:ext cx="328575" cy="2770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pic>
        <p:nvPicPr>
          <p:cNvPr id="1601" name="Google Shape;1601;p139"/>
          <p:cNvPicPr preferRelativeResize="0"/>
          <p:nvPr/>
        </p:nvPicPr>
        <p:blipFill rotWithShape="1">
          <a:blip r:embed="rId3">
            <a:alphaModFix/>
          </a:blip>
          <a:srcRect t="10120"/>
          <a:stretch/>
        </p:blipFill>
        <p:spPr>
          <a:xfrm>
            <a:off x="1762400" y="934725"/>
            <a:ext cx="4956649" cy="3449024"/>
          </a:xfrm>
          <a:prstGeom prst="rect">
            <a:avLst/>
          </a:prstGeom>
          <a:noFill/>
          <a:ln>
            <a:noFill/>
          </a:ln>
        </p:spPr>
      </p:pic>
      <p:sp>
        <p:nvSpPr>
          <p:cNvPr id="1602" name="Google Shape;1602;p139"/>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39"/>
          <p:cNvSpPr txBox="1"/>
          <p:nvPr/>
        </p:nvSpPr>
        <p:spPr>
          <a:xfrm>
            <a:off x="275075" y="4809398"/>
            <a:ext cx="8809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Castillo-Quan et al., Lithium Promotes Longevity through GSK3/NRF2-Dependent Hormesis, Cell Reports (2016) http://dx.doi.org/10.1016</a:t>
            </a:r>
            <a:endParaRPr sz="800">
              <a:solidFill>
                <a:schemeClr val="lt1"/>
              </a:solidFill>
            </a:endParaRPr>
          </a:p>
          <a:p>
            <a:pPr marL="0" lvl="0" indent="0" algn="l" rtl="0">
              <a:spcBef>
                <a:spcPts val="0"/>
              </a:spcBef>
              <a:spcAft>
                <a:spcPts val="0"/>
              </a:spcAft>
              <a:buNone/>
            </a:pPr>
            <a:endParaRPr sz="800">
              <a:solidFill>
                <a:schemeClr val="lt1"/>
              </a:solidFill>
            </a:endParaRPr>
          </a:p>
          <a:p>
            <a:pPr marL="0" lvl="0" indent="0" algn="l" rtl="0">
              <a:spcBef>
                <a:spcPts val="0"/>
              </a:spcBef>
              <a:spcAft>
                <a:spcPts val="0"/>
              </a:spcAft>
              <a:buNone/>
            </a:pPr>
            <a:endParaRPr sz="800">
              <a:solidFill>
                <a:schemeClr val="lt1"/>
              </a:solidFill>
            </a:endParaRPr>
          </a:p>
          <a:p>
            <a:pPr marL="0" lvl="0" indent="0" algn="l" rtl="0">
              <a:spcBef>
                <a:spcPts val="0"/>
              </a:spcBef>
              <a:spcAft>
                <a:spcPts val="0"/>
              </a:spcAft>
              <a:buNone/>
            </a:pPr>
            <a:endParaRPr sz="800">
              <a:solidFill>
                <a:schemeClr val="lt1"/>
              </a:solidFill>
            </a:endParaRPr>
          </a:p>
        </p:txBody>
      </p:sp>
      <p:sp>
        <p:nvSpPr>
          <p:cNvPr id="1604" name="Google Shape;1604;p139"/>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9"/>
          <p:cNvSpPr txBox="1"/>
          <p:nvPr/>
        </p:nvSpPr>
        <p:spPr>
          <a:xfrm>
            <a:off x="901225" y="51425"/>
            <a:ext cx="5407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anti-aging</a:t>
            </a:r>
            <a:endParaRPr sz="2400">
              <a:solidFill>
                <a:schemeClr val="lt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pic>
        <p:nvPicPr>
          <p:cNvPr id="1610" name="Google Shape;1610;p140"/>
          <p:cNvPicPr preferRelativeResize="0"/>
          <p:nvPr/>
        </p:nvPicPr>
        <p:blipFill rotWithShape="1">
          <a:blip r:embed="rId3">
            <a:alphaModFix/>
          </a:blip>
          <a:srcRect t="10120"/>
          <a:stretch/>
        </p:blipFill>
        <p:spPr>
          <a:xfrm>
            <a:off x="1762400" y="934725"/>
            <a:ext cx="4956649" cy="3449024"/>
          </a:xfrm>
          <a:prstGeom prst="rect">
            <a:avLst/>
          </a:prstGeom>
          <a:noFill/>
          <a:ln>
            <a:noFill/>
          </a:ln>
        </p:spPr>
      </p:pic>
      <p:sp>
        <p:nvSpPr>
          <p:cNvPr id="1611" name="Google Shape;1611;p140"/>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40"/>
          <p:cNvSpPr txBox="1"/>
          <p:nvPr/>
        </p:nvSpPr>
        <p:spPr>
          <a:xfrm>
            <a:off x="275075" y="4809398"/>
            <a:ext cx="8809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Castillo-Quan et al., Lithium Promotes Longevity through GSK3/NRF2-Dependent Hormesis, Cell Reports (2016) http://dx.doi.org/10.1016</a:t>
            </a:r>
            <a:endParaRPr sz="800">
              <a:solidFill>
                <a:schemeClr val="lt1"/>
              </a:solidFill>
            </a:endParaRPr>
          </a:p>
          <a:p>
            <a:pPr marL="0" lvl="0" indent="0" algn="l" rtl="0">
              <a:spcBef>
                <a:spcPts val="0"/>
              </a:spcBef>
              <a:spcAft>
                <a:spcPts val="0"/>
              </a:spcAft>
              <a:buNone/>
            </a:pPr>
            <a:endParaRPr sz="800">
              <a:solidFill>
                <a:schemeClr val="lt1"/>
              </a:solidFill>
            </a:endParaRPr>
          </a:p>
          <a:p>
            <a:pPr marL="0" lvl="0" indent="0" algn="l" rtl="0">
              <a:spcBef>
                <a:spcPts val="0"/>
              </a:spcBef>
              <a:spcAft>
                <a:spcPts val="0"/>
              </a:spcAft>
              <a:buNone/>
            </a:pPr>
            <a:endParaRPr sz="800">
              <a:solidFill>
                <a:schemeClr val="lt1"/>
              </a:solidFill>
            </a:endParaRPr>
          </a:p>
          <a:p>
            <a:pPr marL="0" lvl="0" indent="0" algn="l" rtl="0">
              <a:spcBef>
                <a:spcPts val="0"/>
              </a:spcBef>
              <a:spcAft>
                <a:spcPts val="0"/>
              </a:spcAft>
              <a:buNone/>
            </a:pPr>
            <a:endParaRPr sz="800">
              <a:solidFill>
                <a:schemeClr val="lt1"/>
              </a:solidFill>
            </a:endParaRPr>
          </a:p>
        </p:txBody>
      </p:sp>
      <p:sp>
        <p:nvSpPr>
          <p:cNvPr id="1613" name="Google Shape;1613;p140"/>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40"/>
          <p:cNvSpPr txBox="1"/>
          <p:nvPr/>
        </p:nvSpPr>
        <p:spPr>
          <a:xfrm>
            <a:off x="901225" y="51425"/>
            <a:ext cx="5407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anti-aging</a:t>
            </a:r>
            <a:endParaRPr sz="2400">
              <a:solidFill>
                <a:schemeClr val="lt1"/>
              </a:solidFill>
            </a:endParaRPr>
          </a:p>
        </p:txBody>
      </p:sp>
      <p:sp>
        <p:nvSpPr>
          <p:cNvPr id="1615" name="Google Shape;1615;p140"/>
          <p:cNvSpPr/>
          <p:nvPr/>
        </p:nvSpPr>
        <p:spPr>
          <a:xfrm>
            <a:off x="2513625" y="3337500"/>
            <a:ext cx="1199400" cy="4821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40"/>
          <p:cNvSpPr txBox="1"/>
          <p:nvPr/>
        </p:nvSpPr>
        <p:spPr>
          <a:xfrm>
            <a:off x="1638050" y="3510875"/>
            <a:ext cx="1801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9900"/>
                </a:solidFill>
                <a:highlight>
                  <a:schemeClr val="lt1"/>
                </a:highlight>
              </a:rPr>
              <a:t>Enzyme </a:t>
            </a:r>
            <a:endParaRPr>
              <a:solidFill>
                <a:srgbClr val="FF9900"/>
              </a:solidFill>
              <a:highlight>
                <a:schemeClr val="lt1"/>
              </a:highlight>
            </a:endParaRPr>
          </a:p>
          <a:p>
            <a:pPr marL="0" lvl="0" indent="0" algn="l" rtl="0">
              <a:spcBef>
                <a:spcPts val="0"/>
              </a:spcBef>
              <a:spcAft>
                <a:spcPts val="0"/>
              </a:spcAft>
              <a:buNone/>
            </a:pPr>
            <a:r>
              <a:rPr lang="en">
                <a:solidFill>
                  <a:srgbClr val="FF9900"/>
                </a:solidFill>
                <a:highlight>
                  <a:schemeClr val="lt1"/>
                </a:highlight>
              </a:rPr>
              <a:t>modulator</a:t>
            </a:r>
            <a:endParaRPr>
              <a:solidFill>
                <a:srgbClr val="FF9900"/>
              </a:solidFill>
              <a:highlight>
                <a:schemeClr val="lt1"/>
              </a:highlight>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pic>
        <p:nvPicPr>
          <p:cNvPr id="1621" name="Google Shape;1621;p141"/>
          <p:cNvPicPr preferRelativeResize="0"/>
          <p:nvPr/>
        </p:nvPicPr>
        <p:blipFill rotWithShape="1">
          <a:blip r:embed="rId3">
            <a:alphaModFix/>
          </a:blip>
          <a:srcRect t="10120"/>
          <a:stretch/>
        </p:blipFill>
        <p:spPr>
          <a:xfrm>
            <a:off x="1762400" y="934725"/>
            <a:ext cx="4956649" cy="3449024"/>
          </a:xfrm>
          <a:prstGeom prst="rect">
            <a:avLst/>
          </a:prstGeom>
          <a:noFill/>
          <a:ln>
            <a:noFill/>
          </a:ln>
        </p:spPr>
      </p:pic>
      <p:sp>
        <p:nvSpPr>
          <p:cNvPr id="1622" name="Google Shape;1622;p141"/>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41"/>
          <p:cNvSpPr txBox="1"/>
          <p:nvPr/>
        </p:nvSpPr>
        <p:spPr>
          <a:xfrm>
            <a:off x="275075" y="4809398"/>
            <a:ext cx="8809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Castillo-Quan et al., Lithium Promotes Longevity through GSK3/NRF2-Dependent Hormesis, Cell Reports (2016) http://dx.doi.org/10.1016</a:t>
            </a:r>
            <a:endParaRPr sz="800">
              <a:solidFill>
                <a:schemeClr val="lt1"/>
              </a:solidFill>
            </a:endParaRPr>
          </a:p>
          <a:p>
            <a:pPr marL="0" lvl="0" indent="0" algn="l" rtl="0">
              <a:spcBef>
                <a:spcPts val="0"/>
              </a:spcBef>
              <a:spcAft>
                <a:spcPts val="0"/>
              </a:spcAft>
              <a:buNone/>
            </a:pPr>
            <a:endParaRPr sz="800">
              <a:solidFill>
                <a:schemeClr val="lt1"/>
              </a:solidFill>
            </a:endParaRPr>
          </a:p>
          <a:p>
            <a:pPr marL="0" lvl="0" indent="0" algn="l" rtl="0">
              <a:spcBef>
                <a:spcPts val="0"/>
              </a:spcBef>
              <a:spcAft>
                <a:spcPts val="0"/>
              </a:spcAft>
              <a:buNone/>
            </a:pPr>
            <a:endParaRPr sz="800">
              <a:solidFill>
                <a:schemeClr val="lt1"/>
              </a:solidFill>
            </a:endParaRPr>
          </a:p>
          <a:p>
            <a:pPr marL="0" lvl="0" indent="0" algn="l" rtl="0">
              <a:spcBef>
                <a:spcPts val="0"/>
              </a:spcBef>
              <a:spcAft>
                <a:spcPts val="0"/>
              </a:spcAft>
              <a:buNone/>
            </a:pPr>
            <a:endParaRPr sz="800">
              <a:solidFill>
                <a:schemeClr val="lt1"/>
              </a:solidFill>
            </a:endParaRPr>
          </a:p>
        </p:txBody>
      </p:sp>
      <p:sp>
        <p:nvSpPr>
          <p:cNvPr id="1624" name="Google Shape;1624;p141"/>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41"/>
          <p:cNvSpPr txBox="1"/>
          <p:nvPr/>
        </p:nvSpPr>
        <p:spPr>
          <a:xfrm>
            <a:off x="901225" y="51425"/>
            <a:ext cx="5407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anti-aging</a:t>
            </a:r>
            <a:endParaRPr sz="2400">
              <a:solidFill>
                <a:schemeClr val="lt1"/>
              </a:solidFill>
            </a:endParaRPr>
          </a:p>
        </p:txBody>
      </p:sp>
      <p:sp>
        <p:nvSpPr>
          <p:cNvPr id="1626" name="Google Shape;1626;p141"/>
          <p:cNvSpPr/>
          <p:nvPr/>
        </p:nvSpPr>
        <p:spPr>
          <a:xfrm>
            <a:off x="2513625" y="3337500"/>
            <a:ext cx="1199400" cy="4821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41"/>
          <p:cNvSpPr txBox="1"/>
          <p:nvPr/>
        </p:nvSpPr>
        <p:spPr>
          <a:xfrm>
            <a:off x="1638050" y="3510875"/>
            <a:ext cx="1801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9900"/>
                </a:solidFill>
                <a:highlight>
                  <a:schemeClr val="lt1"/>
                </a:highlight>
              </a:rPr>
              <a:t>Enzyme </a:t>
            </a:r>
            <a:endParaRPr>
              <a:solidFill>
                <a:srgbClr val="FF9900"/>
              </a:solidFill>
              <a:highlight>
                <a:schemeClr val="lt1"/>
              </a:highlight>
            </a:endParaRPr>
          </a:p>
          <a:p>
            <a:pPr marL="0" lvl="0" indent="0" algn="l" rtl="0">
              <a:spcBef>
                <a:spcPts val="0"/>
              </a:spcBef>
              <a:spcAft>
                <a:spcPts val="0"/>
              </a:spcAft>
              <a:buNone/>
            </a:pPr>
            <a:r>
              <a:rPr lang="en">
                <a:solidFill>
                  <a:srgbClr val="FF9900"/>
                </a:solidFill>
                <a:highlight>
                  <a:schemeClr val="lt1"/>
                </a:highlight>
              </a:rPr>
              <a:t>modulator</a:t>
            </a:r>
            <a:endParaRPr>
              <a:solidFill>
                <a:srgbClr val="FF9900"/>
              </a:solidFill>
              <a:highlight>
                <a:schemeClr val="lt1"/>
              </a:highlight>
            </a:endParaRPr>
          </a:p>
        </p:txBody>
      </p:sp>
      <p:pic>
        <p:nvPicPr>
          <p:cNvPr id="1628" name="Google Shape;1628;p141"/>
          <p:cNvPicPr preferRelativeResize="0"/>
          <p:nvPr/>
        </p:nvPicPr>
        <p:blipFill>
          <a:blip r:embed="rId4">
            <a:alphaModFix/>
          </a:blip>
          <a:stretch>
            <a:fillRect/>
          </a:stretch>
        </p:blipFill>
        <p:spPr>
          <a:xfrm>
            <a:off x="6818475" y="2986775"/>
            <a:ext cx="2096800" cy="139697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142"/>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42"/>
          <p:cNvSpPr txBox="1"/>
          <p:nvPr/>
        </p:nvSpPr>
        <p:spPr>
          <a:xfrm>
            <a:off x="-2287000" y="5044075"/>
            <a:ext cx="8084400" cy="516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50" b="1">
                <a:solidFill>
                  <a:srgbClr val="282828"/>
                </a:solidFill>
                <a:highlight>
                  <a:srgbClr val="F7F7F7"/>
                </a:highlight>
                <a:latin typeface="Trebuchet MS"/>
                <a:ea typeface="Trebuchet MS"/>
                <a:cs typeface="Trebuchet MS"/>
                <a:sym typeface="Trebuchet MS"/>
              </a:rPr>
              <a:t>REVIEW article</a:t>
            </a:r>
            <a:endParaRPr sz="1750" b="1">
              <a:solidFill>
                <a:srgbClr val="282828"/>
              </a:solidFill>
              <a:highlight>
                <a:srgbClr val="F7F7F7"/>
              </a:highlight>
              <a:latin typeface="Trebuchet MS"/>
              <a:ea typeface="Trebuchet MS"/>
              <a:cs typeface="Trebuchet MS"/>
              <a:sym typeface="Trebuchet MS"/>
            </a:endParaRPr>
          </a:p>
          <a:p>
            <a:pPr marL="0" marR="228600" lvl="0" indent="0" algn="l" rtl="0">
              <a:lnSpc>
                <a:spcPct val="115000"/>
              </a:lnSpc>
              <a:spcBef>
                <a:spcPts val="300"/>
              </a:spcBef>
              <a:spcAft>
                <a:spcPts val="0"/>
              </a:spcAft>
              <a:buNone/>
            </a:pPr>
            <a:r>
              <a:rPr lang="en" sz="1150">
                <a:solidFill>
                  <a:srgbClr val="282828"/>
                </a:solidFill>
                <a:highlight>
                  <a:srgbClr val="F7F7F7"/>
                </a:highlight>
                <a:latin typeface="Georgia"/>
                <a:ea typeface="Georgia"/>
                <a:cs typeface="Georgia"/>
                <a:sym typeface="Georgia"/>
              </a:rPr>
              <a:t>Front. Psychiatry, 29 September 2020</a:t>
            </a:r>
            <a:endParaRPr sz="1150">
              <a:solidFill>
                <a:srgbClr val="282828"/>
              </a:solidFill>
              <a:highlight>
                <a:srgbClr val="F7F7F7"/>
              </a:highlight>
              <a:latin typeface="Georgia"/>
              <a:ea typeface="Georgia"/>
              <a:cs typeface="Georgia"/>
              <a:sym typeface="Georgia"/>
            </a:endParaRPr>
          </a:p>
          <a:p>
            <a:pPr marL="0" marR="228600" lvl="0" indent="0" algn="l" rtl="0">
              <a:lnSpc>
                <a:spcPct val="115000"/>
              </a:lnSpc>
              <a:spcBef>
                <a:spcPts val="0"/>
              </a:spcBef>
              <a:spcAft>
                <a:spcPts val="0"/>
              </a:spcAft>
              <a:buNone/>
            </a:pPr>
            <a:r>
              <a:rPr lang="en" sz="1150">
                <a:solidFill>
                  <a:srgbClr val="282828"/>
                </a:solidFill>
                <a:highlight>
                  <a:srgbClr val="F7F7F7"/>
                </a:highlight>
                <a:latin typeface="Georgia"/>
                <a:ea typeface="Georgia"/>
                <a:cs typeface="Georgia"/>
                <a:sym typeface="Georgia"/>
              </a:rPr>
              <a:t>Sec. Mood Disorders</a:t>
            </a:r>
            <a:endParaRPr sz="1150">
              <a:solidFill>
                <a:srgbClr val="282828"/>
              </a:solidFill>
              <a:highlight>
                <a:srgbClr val="F7F7F7"/>
              </a:highlight>
              <a:latin typeface="Georgia"/>
              <a:ea typeface="Georgia"/>
              <a:cs typeface="Georgia"/>
              <a:sym typeface="Georgia"/>
            </a:endParaRPr>
          </a:p>
          <a:p>
            <a:pPr marL="0" marR="228600" lvl="0" indent="0" algn="l" rtl="0">
              <a:lnSpc>
                <a:spcPct val="115000"/>
              </a:lnSpc>
              <a:spcBef>
                <a:spcPts val="0"/>
              </a:spcBef>
              <a:spcAft>
                <a:spcPts val="0"/>
              </a:spcAft>
              <a:buNone/>
            </a:pPr>
            <a:r>
              <a:rPr lang="en" sz="1150">
                <a:solidFill>
                  <a:srgbClr val="282828"/>
                </a:solidFill>
                <a:highlight>
                  <a:srgbClr val="F7F7F7"/>
                </a:highlight>
                <a:uFill>
                  <a:noFill/>
                </a:uFill>
                <a:latin typeface="Georgia"/>
                <a:ea typeface="Georgia"/>
                <a:cs typeface="Georgia"/>
                <a:sym typeface="Georgia"/>
                <a:hlinkClick r:id="rId3">
                  <a:extLst>
                    <a:ext uri="{A12FA001-AC4F-418D-AE19-62706E023703}">
                      <ahyp:hlinkClr xmlns:ahyp="http://schemas.microsoft.com/office/drawing/2018/hyperlinkcolor" val="tx"/>
                    </a:ext>
                  </a:extLst>
                </a:hlinkClick>
              </a:rPr>
              <a:t>https://doi.org/10.3389/fpsyt.2020.586083</a:t>
            </a:r>
            <a:endParaRPr sz="1150">
              <a:solidFill>
                <a:srgbClr val="282828"/>
              </a:solidFill>
              <a:highlight>
                <a:srgbClr val="F7F7F7"/>
              </a:highlight>
              <a:latin typeface="Georgia"/>
              <a:ea typeface="Georgia"/>
              <a:cs typeface="Georgia"/>
              <a:sym typeface="Georgia"/>
            </a:endParaRPr>
          </a:p>
          <a:p>
            <a:pPr marL="228600" lvl="0" indent="0" algn="l" rtl="0">
              <a:lnSpc>
                <a:spcPct val="115000"/>
              </a:lnSpc>
              <a:spcBef>
                <a:spcPts val="0"/>
              </a:spcBef>
              <a:spcAft>
                <a:spcPts val="0"/>
              </a:spcAft>
              <a:buNone/>
            </a:pPr>
            <a:r>
              <a:rPr lang="en" sz="1050">
                <a:solidFill>
                  <a:srgbClr val="282828"/>
                </a:solidFill>
                <a:highlight>
                  <a:srgbClr val="F7F7F7"/>
                </a:highlight>
                <a:uFill>
                  <a:noFill/>
                </a:u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rPr>
              <a:t>This article is part of the Research Topic</a:t>
            </a:r>
            <a:endParaRPr sz="1050">
              <a:solidFill>
                <a:srgbClr val="282828"/>
              </a:solidFill>
              <a:highlight>
                <a:srgbClr val="F7F7F7"/>
              </a:highlight>
              <a:uFill>
                <a:noFill/>
              </a:u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endParaRPr>
          </a:p>
          <a:p>
            <a:pPr marL="228600" lvl="0" indent="0" algn="l" rtl="0">
              <a:lnSpc>
                <a:spcPct val="115000"/>
              </a:lnSpc>
              <a:spcBef>
                <a:spcPts val="300"/>
              </a:spcBef>
              <a:spcAft>
                <a:spcPts val="0"/>
              </a:spcAft>
              <a:buNone/>
            </a:pPr>
            <a:r>
              <a:rPr lang="en" sz="1150">
                <a:solidFill>
                  <a:srgbClr val="282828"/>
                </a:solidFill>
                <a:highlight>
                  <a:srgbClr val="F7F7F7"/>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Neurobiological Underpinnings of Bipolar Disorder and its Treatment</a:t>
            </a:r>
            <a:endParaRPr sz="1150">
              <a:solidFill>
                <a:srgbClr val="282828"/>
              </a:solidFill>
              <a:highlight>
                <a:srgbClr val="F7F7F7"/>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endParaRPr>
          </a:p>
          <a:p>
            <a:pPr marL="228600" lvl="0" indent="0" algn="l" rtl="0">
              <a:lnSpc>
                <a:spcPct val="115000"/>
              </a:lnSpc>
              <a:spcBef>
                <a:spcPts val="500"/>
              </a:spcBef>
              <a:spcAft>
                <a:spcPts val="0"/>
              </a:spcAft>
              <a:buNone/>
            </a:pPr>
            <a:r>
              <a:rPr lang="en" sz="1150">
                <a:solidFill>
                  <a:srgbClr val="1DB5C3"/>
                </a:solidFill>
                <a:highlight>
                  <a:srgbClr val="F7F7F7"/>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View all 6 Articles </a:t>
            </a:r>
            <a:endParaRPr sz="1150">
              <a:solidFill>
                <a:srgbClr val="1DB5C3"/>
              </a:solidFill>
              <a:highlight>
                <a:srgbClr val="F7F7F7"/>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endParaRPr>
          </a:p>
          <a:p>
            <a:pPr marL="0" lvl="0" indent="0" algn="l" rtl="0">
              <a:lnSpc>
                <a:spcPct val="115000"/>
              </a:lnSpc>
              <a:spcBef>
                <a:spcPts val="2400"/>
              </a:spcBef>
              <a:spcAft>
                <a:spcPts val="0"/>
              </a:spcAft>
              <a:buNone/>
            </a:pPr>
            <a:r>
              <a:rPr lang="en" sz="2350">
                <a:solidFill>
                  <a:srgbClr val="282828"/>
                </a:solidFill>
                <a:highlight>
                  <a:srgbClr val="F7F7F7"/>
                </a:highlight>
                <a:latin typeface="Georgia"/>
                <a:ea typeface="Georgia"/>
                <a:cs typeface="Georgia"/>
                <a:sym typeface="Georgia"/>
              </a:rPr>
              <a:t>Lithium and the Interplay Between Telomeres and Mitochondria in Bipolar Disorder</a:t>
            </a:r>
            <a:endParaRPr sz="2350">
              <a:solidFill>
                <a:srgbClr val="282828"/>
              </a:solidFill>
              <a:highlight>
                <a:srgbClr val="F7F7F7"/>
              </a:highlight>
              <a:latin typeface="Georgia"/>
              <a:ea typeface="Georgia"/>
              <a:cs typeface="Georgia"/>
              <a:sym typeface="Georgia"/>
            </a:endParaRPr>
          </a:p>
          <a:p>
            <a:pPr marL="0" lvl="0" indent="0" algn="l" rtl="0">
              <a:lnSpc>
                <a:spcPct val="115000"/>
              </a:lnSpc>
              <a:spcBef>
                <a:spcPts val="2400"/>
              </a:spcBef>
              <a:spcAft>
                <a:spcPts val="2400"/>
              </a:spcAft>
              <a:buNone/>
            </a:pPr>
            <a:r>
              <a:rPr lang="en" sz="1350">
                <a:solidFill>
                  <a:srgbClr val="282828"/>
                </a:solidFill>
                <a:highlight>
                  <a:srgbClr val="F7F7F7"/>
                </a:highlight>
                <a:latin typeface="Georgia"/>
                <a:ea typeface="Georgia"/>
                <a:cs typeface="Georgia"/>
                <a:sym typeface="Georgia"/>
              </a:rPr>
              <a:t>Mitochondrial dysfunction and telomere shortening have been implicated in both the pathophysiology of bipolar disorder and as targets of lithium treatment. Interestingly, it has in recent years become clear that these phenomena are intimately linked, partly through reactive oxygen species signaling and the subcellular translocation and non-canonical actions of telomerase reverse transcriptase. In this review, we integrate the current understanding of mitochondrial dysfunction, oxidative stress and telomere shortening in bipolar disorder with documented effects of lithium. Moreover, we propose that lithium’s mechanism of action is intimately connected with the interdependent regulation of mitochondrial bioenergetics and telomere maintenance.</a:t>
            </a:r>
            <a:endParaRPr sz="2350">
              <a:solidFill>
                <a:srgbClr val="282828"/>
              </a:solidFill>
              <a:highlight>
                <a:srgbClr val="F7F7F7"/>
              </a:highlight>
              <a:latin typeface="Georgia"/>
              <a:ea typeface="Georgia"/>
              <a:cs typeface="Georgia"/>
              <a:sym typeface="Georgia"/>
            </a:endParaRPr>
          </a:p>
        </p:txBody>
      </p:sp>
      <p:pic>
        <p:nvPicPr>
          <p:cNvPr id="1635" name="Google Shape;1635;p142"/>
          <p:cNvPicPr preferRelativeResize="0"/>
          <p:nvPr/>
        </p:nvPicPr>
        <p:blipFill>
          <a:blip r:embed="rId5">
            <a:alphaModFix/>
          </a:blip>
          <a:stretch>
            <a:fillRect/>
          </a:stretch>
        </p:blipFill>
        <p:spPr>
          <a:xfrm>
            <a:off x="901213" y="1090700"/>
            <a:ext cx="5161374" cy="3567675"/>
          </a:xfrm>
          <a:prstGeom prst="rect">
            <a:avLst/>
          </a:prstGeom>
          <a:noFill/>
          <a:ln>
            <a:noFill/>
          </a:ln>
          <a:effectLst>
            <a:outerShdw blurRad="57150" dist="19050" dir="5400000" algn="bl" rotWithShape="0">
              <a:srgbClr val="000000">
                <a:alpha val="50000"/>
              </a:srgbClr>
            </a:outerShdw>
          </a:effectLst>
        </p:spPr>
      </p:pic>
      <p:sp>
        <p:nvSpPr>
          <p:cNvPr id="1636" name="Google Shape;1636;p142"/>
          <p:cNvSpPr txBox="1"/>
          <p:nvPr/>
        </p:nvSpPr>
        <p:spPr>
          <a:xfrm>
            <a:off x="6308425" y="1238400"/>
            <a:ext cx="21690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highlight>
                  <a:srgbClr val="FFFFFF"/>
                </a:highlight>
              </a:rPr>
              <a:t>Aging is in part due to mitochondrial dysfunction.</a:t>
            </a:r>
            <a:endParaRPr sz="1600">
              <a:solidFill>
                <a:schemeClr val="dk1"/>
              </a:solidFill>
              <a:highlight>
                <a:srgbClr val="FFFFFF"/>
              </a:highlight>
            </a:endParaRPr>
          </a:p>
          <a:p>
            <a:pPr marL="0" lvl="0" indent="0" algn="l" rtl="0">
              <a:spcBef>
                <a:spcPts val="0"/>
              </a:spcBef>
              <a:spcAft>
                <a:spcPts val="0"/>
              </a:spcAft>
              <a:buNone/>
            </a:pPr>
            <a:endParaRPr sz="1600">
              <a:solidFill>
                <a:schemeClr val="dk1"/>
              </a:solidFill>
              <a:highlight>
                <a:srgbClr val="FFFFFF"/>
              </a:highlight>
            </a:endParaRPr>
          </a:p>
          <a:p>
            <a:pPr marL="0" lvl="0" indent="0" algn="l" rtl="0">
              <a:spcBef>
                <a:spcPts val="0"/>
              </a:spcBef>
              <a:spcAft>
                <a:spcPts val="0"/>
              </a:spcAft>
              <a:buNone/>
            </a:pPr>
            <a:r>
              <a:rPr lang="en" sz="1600">
                <a:solidFill>
                  <a:schemeClr val="dk1"/>
                </a:solidFill>
                <a:highlight>
                  <a:srgbClr val="FFFFFF"/>
                </a:highlight>
              </a:rPr>
              <a:t>Damaged mitochondria pile up in the aging cell. </a:t>
            </a:r>
            <a:endParaRPr sz="1600">
              <a:solidFill>
                <a:schemeClr val="dk1"/>
              </a:solidFill>
              <a:highlight>
                <a:srgbClr val="FFFFFF"/>
              </a:highlight>
            </a:endParaRPr>
          </a:p>
        </p:txBody>
      </p:sp>
      <p:sp>
        <p:nvSpPr>
          <p:cNvPr id="1637" name="Google Shape;1637;p142"/>
          <p:cNvSpPr txBox="1"/>
          <p:nvPr/>
        </p:nvSpPr>
        <p:spPr>
          <a:xfrm>
            <a:off x="901225" y="51425"/>
            <a:ext cx="5407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anti-aging</a:t>
            </a:r>
            <a:endParaRPr sz="2400">
              <a:solidFill>
                <a:schemeClr val="lt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p143"/>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4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644" name="Google Shape;1644;p143"/>
          <p:cNvSpPr txBox="1"/>
          <p:nvPr/>
        </p:nvSpPr>
        <p:spPr>
          <a:xfrm>
            <a:off x="275075" y="4809398"/>
            <a:ext cx="8809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Souder, D.C., Anderson, R.M. An expanding GSK3 network: implications for aging research. GeroScience 41, 369–382 (2019). https://doi.org/10.1007/s11357-019-00085-z</a:t>
            </a:r>
            <a:endParaRPr sz="800">
              <a:solidFill>
                <a:schemeClr val="lt1"/>
              </a:solidFill>
            </a:endParaRPr>
          </a:p>
          <a:p>
            <a:pPr marL="0" lvl="0" indent="0" algn="l" rtl="0">
              <a:spcBef>
                <a:spcPts val="0"/>
              </a:spcBef>
              <a:spcAft>
                <a:spcPts val="0"/>
              </a:spcAft>
              <a:buNone/>
            </a:pPr>
            <a:endParaRPr sz="800">
              <a:solidFill>
                <a:schemeClr val="lt1"/>
              </a:solidFill>
            </a:endParaRPr>
          </a:p>
          <a:p>
            <a:pPr marL="0" lvl="0" indent="0" algn="l" rtl="0">
              <a:spcBef>
                <a:spcPts val="0"/>
              </a:spcBef>
              <a:spcAft>
                <a:spcPts val="0"/>
              </a:spcAft>
              <a:buNone/>
            </a:pPr>
            <a:endParaRPr sz="800">
              <a:solidFill>
                <a:schemeClr val="lt1"/>
              </a:solidFill>
            </a:endParaRPr>
          </a:p>
        </p:txBody>
      </p:sp>
      <p:pic>
        <p:nvPicPr>
          <p:cNvPr id="1645" name="Google Shape;1645;p143"/>
          <p:cNvPicPr preferRelativeResize="0"/>
          <p:nvPr/>
        </p:nvPicPr>
        <p:blipFill>
          <a:blip r:embed="rId3">
            <a:alphaModFix/>
          </a:blip>
          <a:stretch>
            <a:fillRect/>
          </a:stretch>
        </p:blipFill>
        <p:spPr>
          <a:xfrm>
            <a:off x="1759950" y="1088650"/>
            <a:ext cx="5624044" cy="3345899"/>
          </a:xfrm>
          <a:prstGeom prst="rect">
            <a:avLst/>
          </a:prstGeom>
          <a:noFill/>
          <a:ln>
            <a:noFill/>
          </a:ln>
          <a:effectLst>
            <a:outerShdw blurRad="57150" dist="19050" dir="5400000" algn="bl" rotWithShape="0">
              <a:srgbClr val="000000">
                <a:alpha val="50000"/>
              </a:srgbClr>
            </a:outerShdw>
          </a:effectLst>
        </p:spPr>
      </p:pic>
      <p:sp>
        <p:nvSpPr>
          <p:cNvPr id="1646" name="Google Shape;1646;p143"/>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43"/>
          <p:cNvSpPr txBox="1"/>
          <p:nvPr/>
        </p:nvSpPr>
        <p:spPr>
          <a:xfrm>
            <a:off x="901225" y="51425"/>
            <a:ext cx="5407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anti-aging</a:t>
            </a:r>
            <a:endParaRPr sz="2400">
              <a:solidFill>
                <a:schemeClr val="lt1"/>
              </a:solidFill>
            </a:endParaRPr>
          </a:p>
        </p:txBody>
      </p:sp>
      <p:sp>
        <p:nvSpPr>
          <p:cNvPr id="1648" name="Google Shape;1648;p143"/>
          <p:cNvSpPr/>
          <p:nvPr/>
        </p:nvSpPr>
        <p:spPr>
          <a:xfrm>
            <a:off x="2275575" y="1191975"/>
            <a:ext cx="2355000" cy="13797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43"/>
          <p:cNvSpPr txBox="1"/>
          <p:nvPr/>
        </p:nvSpPr>
        <p:spPr>
          <a:xfrm>
            <a:off x="1270750" y="1524300"/>
            <a:ext cx="1801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9900"/>
                </a:solidFill>
                <a:highlight>
                  <a:schemeClr val="lt1"/>
                </a:highlight>
              </a:rPr>
              <a:t>Enzyme </a:t>
            </a:r>
            <a:endParaRPr>
              <a:solidFill>
                <a:srgbClr val="FF9900"/>
              </a:solidFill>
              <a:highlight>
                <a:schemeClr val="lt1"/>
              </a:highlight>
            </a:endParaRPr>
          </a:p>
          <a:p>
            <a:pPr marL="0" lvl="0" indent="0" algn="l" rtl="0">
              <a:spcBef>
                <a:spcPts val="0"/>
              </a:spcBef>
              <a:spcAft>
                <a:spcPts val="0"/>
              </a:spcAft>
              <a:buNone/>
            </a:pPr>
            <a:r>
              <a:rPr lang="en">
                <a:solidFill>
                  <a:srgbClr val="FF9900"/>
                </a:solidFill>
                <a:highlight>
                  <a:schemeClr val="lt1"/>
                </a:highlight>
              </a:rPr>
              <a:t>modulator</a:t>
            </a:r>
            <a:endParaRPr>
              <a:solidFill>
                <a:srgbClr val="FF9900"/>
              </a:solidFill>
              <a:highlight>
                <a:schemeClr val="lt1"/>
              </a:highlight>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144"/>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55" name="Google Shape;1655;p144"/>
          <p:cNvPicPr preferRelativeResize="0"/>
          <p:nvPr/>
        </p:nvPicPr>
        <p:blipFill>
          <a:blip r:embed="rId3">
            <a:alphaModFix/>
          </a:blip>
          <a:stretch>
            <a:fillRect/>
          </a:stretch>
        </p:blipFill>
        <p:spPr>
          <a:xfrm>
            <a:off x="901225" y="938450"/>
            <a:ext cx="2952534" cy="1628063"/>
          </a:xfrm>
          <a:prstGeom prst="rect">
            <a:avLst/>
          </a:prstGeom>
          <a:noFill/>
          <a:ln>
            <a:noFill/>
          </a:ln>
          <a:effectLst>
            <a:outerShdw blurRad="57150" dist="19050" dir="5400000" algn="bl" rotWithShape="0">
              <a:srgbClr val="000000">
                <a:alpha val="50000"/>
              </a:srgbClr>
            </a:outerShdw>
          </a:effectLst>
        </p:spPr>
      </p:pic>
      <p:sp>
        <p:nvSpPr>
          <p:cNvPr id="1656" name="Google Shape;1656;p144"/>
          <p:cNvSpPr txBox="1"/>
          <p:nvPr/>
        </p:nvSpPr>
        <p:spPr>
          <a:xfrm>
            <a:off x="4078275" y="1031200"/>
            <a:ext cx="4109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accent2"/>
                </a:solidFill>
              </a:rPr>
              <a:t>Bipolar disorder has been linked to accelerated aging mechanisms</a:t>
            </a:r>
            <a:endParaRPr sz="1500">
              <a:solidFill>
                <a:schemeClr val="accent2"/>
              </a:solidFill>
            </a:endParaRPr>
          </a:p>
          <a:p>
            <a:pPr marL="0" lvl="0" indent="0" algn="l" rtl="0">
              <a:spcBef>
                <a:spcPts val="0"/>
              </a:spcBef>
              <a:spcAft>
                <a:spcPts val="0"/>
              </a:spcAft>
              <a:buNone/>
            </a:pPr>
            <a:endParaRPr>
              <a:solidFill>
                <a:srgbClr val="2E2E2E"/>
              </a:solidFill>
            </a:endParaRPr>
          </a:p>
          <a:p>
            <a:pPr marL="0" lvl="0" indent="0" algn="l" rtl="0">
              <a:spcBef>
                <a:spcPts val="0"/>
              </a:spcBef>
              <a:spcAft>
                <a:spcPts val="0"/>
              </a:spcAft>
              <a:buNone/>
            </a:pPr>
            <a:r>
              <a:rPr lang="en">
                <a:solidFill>
                  <a:srgbClr val="2E2E2E"/>
                </a:solidFill>
              </a:rPr>
              <a:t>Widespread </a:t>
            </a:r>
            <a:r>
              <a:rPr lang="en" b="1">
                <a:solidFill>
                  <a:srgbClr val="2E2E2E"/>
                </a:solidFill>
              </a:rPr>
              <a:t>gray matter decreases</a:t>
            </a:r>
            <a:r>
              <a:rPr lang="en">
                <a:solidFill>
                  <a:srgbClr val="2E2E2E"/>
                </a:solidFill>
              </a:rPr>
              <a:t> in older adults with bipolar disorder</a:t>
            </a:r>
            <a:endParaRPr/>
          </a:p>
        </p:txBody>
      </p:sp>
      <p:sp>
        <p:nvSpPr>
          <p:cNvPr id="1657" name="Google Shape;1657;p144"/>
          <p:cNvSpPr txBox="1"/>
          <p:nvPr/>
        </p:nvSpPr>
        <p:spPr>
          <a:xfrm>
            <a:off x="901225" y="43671"/>
            <a:ext cx="74058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Clr>
                <a:schemeClr val="dk1"/>
              </a:buClr>
              <a:buSzPts val="1100"/>
              <a:buFont typeface="Arial"/>
              <a:buNone/>
            </a:pPr>
            <a:r>
              <a:rPr lang="en" sz="2400" b="1">
                <a:solidFill>
                  <a:schemeClr val="lt1"/>
                </a:solidFill>
              </a:rPr>
              <a:t>Accelerated aging in bipolar disorder</a:t>
            </a:r>
            <a:endParaRPr sz="2400" b="1">
              <a:solidFill>
                <a:schemeClr val="lt1"/>
              </a:solidFill>
            </a:endParaRPr>
          </a:p>
        </p:txBody>
      </p:sp>
      <p:pic>
        <p:nvPicPr>
          <p:cNvPr id="1658" name="Google Shape;1658;p144"/>
          <p:cNvPicPr preferRelativeResize="0"/>
          <p:nvPr/>
        </p:nvPicPr>
        <p:blipFill>
          <a:blip r:embed="rId4">
            <a:alphaModFix/>
          </a:blip>
          <a:stretch>
            <a:fillRect/>
          </a:stretch>
        </p:blipFill>
        <p:spPr>
          <a:xfrm>
            <a:off x="901225" y="2781125"/>
            <a:ext cx="4069550" cy="1861400"/>
          </a:xfrm>
          <a:prstGeom prst="rect">
            <a:avLst/>
          </a:prstGeom>
          <a:noFill/>
          <a:ln>
            <a:noFill/>
          </a:ln>
          <a:effectLst>
            <a:outerShdw blurRad="57150" dist="19050" dir="5400000" algn="bl" rotWithShape="0">
              <a:srgbClr val="000000">
                <a:alpha val="50000"/>
              </a:srgbClr>
            </a:outerShdw>
          </a:effectLst>
        </p:spPr>
      </p:pic>
      <p:sp>
        <p:nvSpPr>
          <p:cNvPr id="1659" name="Google Shape;1659;p144"/>
          <p:cNvSpPr txBox="1"/>
          <p:nvPr/>
        </p:nvSpPr>
        <p:spPr>
          <a:xfrm>
            <a:off x="5174700" y="2781125"/>
            <a:ext cx="38301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2E2E2E"/>
                </a:solidFill>
              </a:rPr>
              <a:t>Over a 4-year period: Patients with Bipolar I Disorder lose hippocampal, fusiform and cerebellar gray matter at an accelerated rate compared with healthy control subjects. </a:t>
            </a:r>
            <a:endParaRPr>
              <a:solidFill>
                <a:srgbClr val="2E2E2E"/>
              </a:solidFill>
            </a:endParaRPr>
          </a:p>
          <a:p>
            <a:pPr marL="0" lvl="0" indent="0" algn="l" rtl="0">
              <a:spcBef>
                <a:spcPts val="1200"/>
              </a:spcBef>
              <a:spcAft>
                <a:spcPts val="0"/>
              </a:spcAft>
              <a:buNone/>
            </a:pPr>
            <a:r>
              <a:rPr lang="en">
                <a:solidFill>
                  <a:srgbClr val="2E2E2E"/>
                </a:solidFill>
              </a:rPr>
              <a:t>This tissue loss is associated with deterioration in cognitive function and illness course.</a:t>
            </a:r>
            <a:endParaRPr>
              <a:solidFill>
                <a:srgbClr val="2E2E2E"/>
              </a:solidFill>
            </a:endParaRPr>
          </a:p>
          <a:p>
            <a:pPr marL="0" lvl="0" indent="0" algn="l" rtl="0">
              <a:lnSpc>
                <a:spcPct val="100000"/>
              </a:lnSpc>
              <a:spcBef>
                <a:spcPts val="1200"/>
              </a:spcBef>
              <a:spcAft>
                <a:spcPts val="1200"/>
              </a:spcAft>
              <a:buNone/>
            </a:pPr>
            <a:endParaRPr sz="1200">
              <a:solidFill>
                <a:srgbClr val="2E2E2E"/>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1664" name="Google Shape;1664;p145"/>
          <p:cNvSpPr txBox="1"/>
          <p:nvPr/>
        </p:nvSpPr>
        <p:spPr>
          <a:xfrm>
            <a:off x="856925" y="2312413"/>
            <a:ext cx="4221900" cy="17238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4000"/>
              </a:spcBef>
              <a:spcAft>
                <a:spcPts val="0"/>
              </a:spcAft>
              <a:buNone/>
            </a:pPr>
            <a:endParaRPr sz="1500">
              <a:solidFill>
                <a:schemeClr val="accent2"/>
              </a:solidFill>
            </a:endParaRPr>
          </a:p>
          <a:p>
            <a:pPr marL="457200" lvl="0" indent="-323850" algn="l" rtl="0">
              <a:lnSpc>
                <a:spcPct val="100000"/>
              </a:lnSpc>
              <a:spcBef>
                <a:spcPts val="1000"/>
              </a:spcBef>
              <a:spcAft>
                <a:spcPts val="0"/>
              </a:spcAft>
              <a:buClr>
                <a:schemeClr val="accent2"/>
              </a:buClr>
              <a:buSzPts val="1500"/>
              <a:buFont typeface="Arial"/>
              <a:buChar char="●"/>
            </a:pPr>
            <a:r>
              <a:rPr lang="en" sz="1500">
                <a:solidFill>
                  <a:schemeClr val="accent2"/>
                </a:solidFill>
              </a:rPr>
              <a:t>Lithium has been shown to counteract many aging mechanisms in bipolar</a:t>
            </a:r>
            <a:endParaRPr sz="1500">
              <a:solidFill>
                <a:schemeClr val="accent2"/>
              </a:solidFill>
            </a:endParaRPr>
          </a:p>
          <a:p>
            <a:pPr marL="457200" lvl="0" indent="0" algn="l" rtl="0">
              <a:lnSpc>
                <a:spcPct val="100000"/>
              </a:lnSpc>
              <a:spcBef>
                <a:spcPts val="1000"/>
              </a:spcBef>
              <a:spcAft>
                <a:spcPts val="0"/>
              </a:spcAft>
              <a:buNone/>
            </a:pPr>
            <a:endParaRPr sz="1500">
              <a:solidFill>
                <a:schemeClr val="accent2"/>
              </a:solidFill>
            </a:endParaRPr>
          </a:p>
          <a:p>
            <a:pPr marL="0" lvl="0" indent="0" algn="l" rtl="0">
              <a:spcBef>
                <a:spcPts val="1000"/>
              </a:spcBef>
              <a:spcAft>
                <a:spcPts val="0"/>
              </a:spcAft>
              <a:buNone/>
            </a:pPr>
            <a:endParaRPr sz="1500">
              <a:solidFill>
                <a:schemeClr val="accent2"/>
              </a:solidFill>
              <a:highlight>
                <a:srgbClr val="FFFFFF"/>
              </a:highlight>
            </a:endParaRPr>
          </a:p>
        </p:txBody>
      </p:sp>
      <p:pic>
        <p:nvPicPr>
          <p:cNvPr id="1665" name="Google Shape;1665;p145"/>
          <p:cNvPicPr preferRelativeResize="0"/>
          <p:nvPr/>
        </p:nvPicPr>
        <p:blipFill>
          <a:blip r:embed="rId3">
            <a:alphaModFix/>
          </a:blip>
          <a:stretch>
            <a:fillRect/>
          </a:stretch>
        </p:blipFill>
        <p:spPr>
          <a:xfrm>
            <a:off x="856925" y="907850"/>
            <a:ext cx="3715074" cy="1552000"/>
          </a:xfrm>
          <a:prstGeom prst="rect">
            <a:avLst/>
          </a:prstGeom>
          <a:noFill/>
          <a:ln>
            <a:noFill/>
          </a:ln>
          <a:effectLst>
            <a:outerShdw blurRad="57150" dist="19050" dir="5400000" algn="bl" rotWithShape="0">
              <a:srgbClr val="000000">
                <a:alpha val="50000"/>
              </a:srgbClr>
            </a:outerShdw>
          </a:effectLst>
        </p:spPr>
      </p:pic>
      <p:sp>
        <p:nvSpPr>
          <p:cNvPr id="1666" name="Google Shape;1666;p145"/>
          <p:cNvSpPr/>
          <p:nvPr/>
        </p:nvSpPr>
        <p:spPr>
          <a:xfrm>
            <a:off x="0" y="4589125"/>
            <a:ext cx="9144000" cy="5541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5"/>
          <p:cNvSpPr txBox="1"/>
          <p:nvPr/>
        </p:nvSpPr>
        <p:spPr>
          <a:xfrm>
            <a:off x="334200" y="4607158"/>
            <a:ext cx="8809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Squassina A, Pisanu C, Corbett N, Alda M, Telomere length in bipolar disorder and lithium response, Eur. Neuropsychopharmacol.27(2017) 560–567. 10.1016/j.euroneuro.2015</a:t>
            </a:r>
            <a:endParaRPr sz="800">
              <a:solidFill>
                <a:schemeClr val="lt1"/>
              </a:solidFill>
            </a:endParaRPr>
          </a:p>
          <a:p>
            <a:pPr marL="0" lvl="0" indent="0" algn="l" rtl="0">
              <a:spcBef>
                <a:spcPts val="0"/>
              </a:spcBef>
              <a:spcAft>
                <a:spcPts val="0"/>
              </a:spcAft>
              <a:buNone/>
            </a:pPr>
            <a:r>
              <a:rPr lang="en" sz="800">
                <a:solidFill>
                  <a:schemeClr val="lt1"/>
                </a:solidFill>
              </a:rPr>
              <a:t>Martinsson L, Wei Y, Xu D, Melas PA, Mathé AA, Schalling M, Lavebratt C, Backlund L, Long-term lithium treatment in bipolar disorder is associated with longer leukocyte telomeres, Transl. Psychiatry. 3 (2013).</a:t>
            </a:r>
            <a:endParaRPr sz="800">
              <a:solidFill>
                <a:schemeClr val="lt1"/>
              </a:solidFill>
            </a:endParaRPr>
          </a:p>
          <a:p>
            <a:pPr marL="0" lvl="0" indent="0" algn="l" rtl="0">
              <a:spcBef>
                <a:spcPts val="0"/>
              </a:spcBef>
              <a:spcAft>
                <a:spcPts val="0"/>
              </a:spcAft>
              <a:buNone/>
            </a:pPr>
            <a:endParaRPr sz="800">
              <a:solidFill>
                <a:schemeClr val="lt1"/>
              </a:solidFill>
            </a:endParaRPr>
          </a:p>
        </p:txBody>
      </p:sp>
      <p:sp>
        <p:nvSpPr>
          <p:cNvPr id="1668" name="Google Shape;1668;p145"/>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45"/>
          <p:cNvSpPr txBox="1"/>
          <p:nvPr/>
        </p:nvSpPr>
        <p:spPr>
          <a:xfrm>
            <a:off x="901225" y="43671"/>
            <a:ext cx="74058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Clr>
                <a:schemeClr val="dk1"/>
              </a:buClr>
              <a:buSzPts val="1100"/>
              <a:buFont typeface="Arial"/>
              <a:buNone/>
            </a:pPr>
            <a:r>
              <a:rPr lang="en" sz="2400" b="1">
                <a:solidFill>
                  <a:schemeClr val="lt1"/>
                </a:solidFill>
              </a:rPr>
              <a:t>Accelerated aging in bipolar disorder</a:t>
            </a:r>
            <a:endParaRPr sz="2400" b="1">
              <a:solidFill>
                <a:schemeClr val="lt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146"/>
          <p:cNvSpPr txBox="1"/>
          <p:nvPr/>
        </p:nvSpPr>
        <p:spPr>
          <a:xfrm>
            <a:off x="-2287000" y="5044075"/>
            <a:ext cx="8084400" cy="516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50" b="1">
                <a:solidFill>
                  <a:srgbClr val="282828"/>
                </a:solidFill>
                <a:highlight>
                  <a:srgbClr val="F7F7F7"/>
                </a:highlight>
                <a:latin typeface="Trebuchet MS"/>
                <a:ea typeface="Trebuchet MS"/>
                <a:cs typeface="Trebuchet MS"/>
                <a:sym typeface="Trebuchet MS"/>
              </a:rPr>
              <a:t>REVIEW article</a:t>
            </a:r>
            <a:endParaRPr sz="1750" b="1">
              <a:solidFill>
                <a:srgbClr val="282828"/>
              </a:solidFill>
              <a:highlight>
                <a:srgbClr val="F7F7F7"/>
              </a:highlight>
              <a:latin typeface="Trebuchet MS"/>
              <a:ea typeface="Trebuchet MS"/>
              <a:cs typeface="Trebuchet MS"/>
              <a:sym typeface="Trebuchet MS"/>
            </a:endParaRPr>
          </a:p>
          <a:p>
            <a:pPr marL="0" marR="228600" lvl="0" indent="0" algn="l" rtl="0">
              <a:lnSpc>
                <a:spcPct val="115000"/>
              </a:lnSpc>
              <a:spcBef>
                <a:spcPts val="300"/>
              </a:spcBef>
              <a:spcAft>
                <a:spcPts val="0"/>
              </a:spcAft>
              <a:buNone/>
            </a:pPr>
            <a:r>
              <a:rPr lang="en" sz="1150">
                <a:solidFill>
                  <a:srgbClr val="282828"/>
                </a:solidFill>
                <a:highlight>
                  <a:srgbClr val="F7F7F7"/>
                </a:highlight>
                <a:latin typeface="Georgia"/>
                <a:ea typeface="Georgia"/>
                <a:cs typeface="Georgia"/>
                <a:sym typeface="Georgia"/>
              </a:rPr>
              <a:t>Front. Psychiatry, 29 September 2020</a:t>
            </a:r>
            <a:endParaRPr sz="1150">
              <a:solidFill>
                <a:srgbClr val="282828"/>
              </a:solidFill>
              <a:highlight>
                <a:srgbClr val="F7F7F7"/>
              </a:highlight>
              <a:latin typeface="Georgia"/>
              <a:ea typeface="Georgia"/>
              <a:cs typeface="Georgia"/>
              <a:sym typeface="Georgia"/>
            </a:endParaRPr>
          </a:p>
          <a:p>
            <a:pPr marL="0" marR="228600" lvl="0" indent="0" algn="l" rtl="0">
              <a:lnSpc>
                <a:spcPct val="115000"/>
              </a:lnSpc>
              <a:spcBef>
                <a:spcPts val="0"/>
              </a:spcBef>
              <a:spcAft>
                <a:spcPts val="0"/>
              </a:spcAft>
              <a:buNone/>
            </a:pPr>
            <a:r>
              <a:rPr lang="en" sz="1150">
                <a:solidFill>
                  <a:srgbClr val="282828"/>
                </a:solidFill>
                <a:highlight>
                  <a:srgbClr val="F7F7F7"/>
                </a:highlight>
                <a:latin typeface="Georgia"/>
                <a:ea typeface="Georgia"/>
                <a:cs typeface="Georgia"/>
                <a:sym typeface="Georgia"/>
              </a:rPr>
              <a:t>Sec. Mood Disorders</a:t>
            </a:r>
            <a:endParaRPr sz="1150">
              <a:solidFill>
                <a:srgbClr val="282828"/>
              </a:solidFill>
              <a:highlight>
                <a:srgbClr val="F7F7F7"/>
              </a:highlight>
              <a:latin typeface="Georgia"/>
              <a:ea typeface="Georgia"/>
              <a:cs typeface="Georgia"/>
              <a:sym typeface="Georgia"/>
            </a:endParaRPr>
          </a:p>
          <a:p>
            <a:pPr marL="0" marR="228600" lvl="0" indent="0" algn="l" rtl="0">
              <a:lnSpc>
                <a:spcPct val="115000"/>
              </a:lnSpc>
              <a:spcBef>
                <a:spcPts val="0"/>
              </a:spcBef>
              <a:spcAft>
                <a:spcPts val="0"/>
              </a:spcAft>
              <a:buNone/>
            </a:pPr>
            <a:r>
              <a:rPr lang="en" sz="1150">
                <a:solidFill>
                  <a:srgbClr val="282828"/>
                </a:solidFill>
                <a:highlight>
                  <a:srgbClr val="F7F7F7"/>
                </a:highlight>
                <a:uFill>
                  <a:noFill/>
                </a:uFill>
                <a:latin typeface="Georgia"/>
                <a:ea typeface="Georgia"/>
                <a:cs typeface="Georgia"/>
                <a:sym typeface="Georgia"/>
                <a:hlinkClick r:id="rId3">
                  <a:extLst>
                    <a:ext uri="{A12FA001-AC4F-418D-AE19-62706E023703}">
                      <ahyp:hlinkClr xmlns:ahyp="http://schemas.microsoft.com/office/drawing/2018/hyperlinkcolor" val="tx"/>
                    </a:ext>
                  </a:extLst>
                </a:hlinkClick>
              </a:rPr>
              <a:t>https://doi.org/10.3389/fpsyt.2020.586083</a:t>
            </a:r>
            <a:endParaRPr sz="1150">
              <a:solidFill>
                <a:srgbClr val="282828"/>
              </a:solidFill>
              <a:highlight>
                <a:srgbClr val="F7F7F7"/>
              </a:highlight>
              <a:latin typeface="Georgia"/>
              <a:ea typeface="Georgia"/>
              <a:cs typeface="Georgia"/>
              <a:sym typeface="Georgia"/>
            </a:endParaRPr>
          </a:p>
          <a:p>
            <a:pPr marL="228600" lvl="0" indent="0" algn="l" rtl="0">
              <a:lnSpc>
                <a:spcPct val="115000"/>
              </a:lnSpc>
              <a:spcBef>
                <a:spcPts val="0"/>
              </a:spcBef>
              <a:spcAft>
                <a:spcPts val="0"/>
              </a:spcAft>
              <a:buNone/>
            </a:pPr>
            <a:r>
              <a:rPr lang="en" sz="1050">
                <a:solidFill>
                  <a:srgbClr val="282828"/>
                </a:solidFill>
                <a:highlight>
                  <a:srgbClr val="F7F7F7"/>
                </a:highlight>
                <a:uFill>
                  <a:noFill/>
                </a:u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rPr>
              <a:t>This article is part of the Research Topic</a:t>
            </a:r>
            <a:endParaRPr sz="1050">
              <a:solidFill>
                <a:srgbClr val="282828"/>
              </a:solidFill>
              <a:highlight>
                <a:srgbClr val="F7F7F7"/>
              </a:highlight>
              <a:uFill>
                <a:noFill/>
              </a:u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endParaRPr>
          </a:p>
          <a:p>
            <a:pPr marL="228600" lvl="0" indent="0" algn="l" rtl="0">
              <a:lnSpc>
                <a:spcPct val="115000"/>
              </a:lnSpc>
              <a:spcBef>
                <a:spcPts val="300"/>
              </a:spcBef>
              <a:spcAft>
                <a:spcPts val="0"/>
              </a:spcAft>
              <a:buNone/>
            </a:pPr>
            <a:r>
              <a:rPr lang="en" sz="1150">
                <a:solidFill>
                  <a:srgbClr val="282828"/>
                </a:solidFill>
                <a:highlight>
                  <a:srgbClr val="F7F7F7"/>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Neurobiological Underpinnings of Bipolar Disorder and its Treatment</a:t>
            </a:r>
            <a:endParaRPr sz="1150">
              <a:solidFill>
                <a:srgbClr val="282828"/>
              </a:solidFill>
              <a:highlight>
                <a:srgbClr val="F7F7F7"/>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endParaRPr>
          </a:p>
          <a:p>
            <a:pPr marL="228600" lvl="0" indent="0" algn="l" rtl="0">
              <a:lnSpc>
                <a:spcPct val="115000"/>
              </a:lnSpc>
              <a:spcBef>
                <a:spcPts val="500"/>
              </a:spcBef>
              <a:spcAft>
                <a:spcPts val="0"/>
              </a:spcAft>
              <a:buNone/>
            </a:pPr>
            <a:r>
              <a:rPr lang="en" sz="1150">
                <a:solidFill>
                  <a:srgbClr val="1DB5C3"/>
                </a:solidFill>
                <a:highlight>
                  <a:srgbClr val="F7F7F7"/>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View all 6 Articles </a:t>
            </a:r>
            <a:endParaRPr sz="1150">
              <a:solidFill>
                <a:srgbClr val="1DB5C3"/>
              </a:solidFill>
              <a:highlight>
                <a:srgbClr val="F7F7F7"/>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endParaRPr>
          </a:p>
          <a:p>
            <a:pPr marL="0" lvl="0" indent="0" algn="l" rtl="0">
              <a:lnSpc>
                <a:spcPct val="115000"/>
              </a:lnSpc>
              <a:spcBef>
                <a:spcPts val="2400"/>
              </a:spcBef>
              <a:spcAft>
                <a:spcPts val="0"/>
              </a:spcAft>
              <a:buNone/>
            </a:pPr>
            <a:r>
              <a:rPr lang="en" sz="2350">
                <a:solidFill>
                  <a:srgbClr val="282828"/>
                </a:solidFill>
                <a:highlight>
                  <a:srgbClr val="F7F7F7"/>
                </a:highlight>
                <a:latin typeface="Georgia"/>
                <a:ea typeface="Georgia"/>
                <a:cs typeface="Georgia"/>
                <a:sym typeface="Georgia"/>
              </a:rPr>
              <a:t>Lithium and the Interplay Between Telomeres and Mitochondria in Bipolar Disorder</a:t>
            </a:r>
            <a:endParaRPr sz="2350">
              <a:solidFill>
                <a:srgbClr val="282828"/>
              </a:solidFill>
              <a:highlight>
                <a:srgbClr val="F7F7F7"/>
              </a:highlight>
              <a:latin typeface="Georgia"/>
              <a:ea typeface="Georgia"/>
              <a:cs typeface="Georgia"/>
              <a:sym typeface="Georgia"/>
            </a:endParaRPr>
          </a:p>
          <a:p>
            <a:pPr marL="0" lvl="0" indent="0" algn="l" rtl="0">
              <a:lnSpc>
                <a:spcPct val="115000"/>
              </a:lnSpc>
              <a:spcBef>
                <a:spcPts val="2400"/>
              </a:spcBef>
              <a:spcAft>
                <a:spcPts val="2400"/>
              </a:spcAft>
              <a:buNone/>
            </a:pPr>
            <a:r>
              <a:rPr lang="en" sz="1350">
                <a:solidFill>
                  <a:srgbClr val="282828"/>
                </a:solidFill>
                <a:highlight>
                  <a:srgbClr val="F7F7F7"/>
                </a:highlight>
                <a:latin typeface="Georgia"/>
                <a:ea typeface="Georgia"/>
                <a:cs typeface="Georgia"/>
                <a:sym typeface="Georgia"/>
              </a:rPr>
              <a:t>Mitochondrial dysfunction and telomere shortening have been implicated in both the pathophysiology of bipolar disorder and as targets of lithium treatment. Interestingly, it has in recent years become clear that these phenomena are intimately linked, partly through reactive oxygen species signaling and the subcellular translocation and non-canonical actions of telomerase reverse transcriptase. In this review, we integrate the current understanding of mitochondrial dysfunction, oxidative stress and telomere shortening in bipolar disorder with documented effects of lithium. Moreover, we propose that lithium’s mechanism of action is intimately connected with the interdependent regulation of mitochondrial bioenergetics and telomere maintenance.</a:t>
            </a:r>
            <a:endParaRPr sz="2350">
              <a:solidFill>
                <a:srgbClr val="282828"/>
              </a:solidFill>
              <a:highlight>
                <a:srgbClr val="F7F7F7"/>
              </a:highlight>
              <a:latin typeface="Georgia"/>
              <a:ea typeface="Georgia"/>
              <a:cs typeface="Georgia"/>
              <a:sym typeface="Georgia"/>
            </a:endParaRPr>
          </a:p>
        </p:txBody>
      </p:sp>
      <p:sp>
        <p:nvSpPr>
          <p:cNvPr id="1675" name="Google Shape;1675;p146"/>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46"/>
          <p:cNvSpPr txBox="1"/>
          <p:nvPr/>
        </p:nvSpPr>
        <p:spPr>
          <a:xfrm>
            <a:off x="415550" y="4789398"/>
            <a:ext cx="8809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https://theory.labster.com/telomere-length/</a:t>
            </a:r>
            <a:endParaRPr sz="800">
              <a:solidFill>
                <a:schemeClr val="lt1"/>
              </a:solidFill>
            </a:endParaRPr>
          </a:p>
        </p:txBody>
      </p:sp>
      <p:pic>
        <p:nvPicPr>
          <p:cNvPr id="1677" name="Google Shape;1677;p146"/>
          <p:cNvPicPr preferRelativeResize="0"/>
          <p:nvPr/>
        </p:nvPicPr>
        <p:blipFill>
          <a:blip r:embed="rId5">
            <a:alphaModFix/>
          </a:blip>
          <a:stretch>
            <a:fillRect/>
          </a:stretch>
        </p:blipFill>
        <p:spPr>
          <a:xfrm>
            <a:off x="953150" y="1026861"/>
            <a:ext cx="5407201" cy="3089778"/>
          </a:xfrm>
          <a:prstGeom prst="rect">
            <a:avLst/>
          </a:prstGeom>
          <a:noFill/>
          <a:ln>
            <a:noFill/>
          </a:ln>
          <a:effectLst>
            <a:outerShdw blurRad="57150" dist="19050" dir="5400000" algn="bl" rotWithShape="0">
              <a:srgbClr val="000000">
                <a:alpha val="50000"/>
              </a:srgbClr>
            </a:outerShdw>
          </a:effectLst>
        </p:spPr>
      </p:pic>
      <p:sp>
        <p:nvSpPr>
          <p:cNvPr id="1678" name="Google Shape;1678;p146"/>
          <p:cNvSpPr txBox="1"/>
          <p:nvPr/>
        </p:nvSpPr>
        <p:spPr>
          <a:xfrm>
            <a:off x="6624825" y="1473425"/>
            <a:ext cx="2179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highlight>
                  <a:srgbClr val="FFFFFF"/>
                </a:highlight>
              </a:rPr>
              <a:t>Telomere shortening is a biomarker of aging. </a:t>
            </a:r>
            <a:endParaRPr sz="1600">
              <a:solidFill>
                <a:schemeClr val="dk1"/>
              </a:solidFill>
              <a:highlight>
                <a:srgbClr val="FFFFFF"/>
              </a:highlight>
            </a:endParaRPr>
          </a:p>
        </p:txBody>
      </p:sp>
      <p:sp>
        <p:nvSpPr>
          <p:cNvPr id="1679" name="Google Shape;1679;p146"/>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46"/>
          <p:cNvSpPr txBox="1"/>
          <p:nvPr/>
        </p:nvSpPr>
        <p:spPr>
          <a:xfrm>
            <a:off x="901225" y="51425"/>
            <a:ext cx="5407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anti-aging  (bipolar)</a:t>
            </a:r>
            <a:endParaRPr sz="2400">
              <a:solidFill>
                <a:schemeClr val="lt1"/>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sp>
        <p:nvSpPr>
          <p:cNvPr id="1685" name="Google Shape;1685;p147"/>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6" name="Google Shape;1686;p147"/>
          <p:cNvPicPr preferRelativeResize="0"/>
          <p:nvPr/>
        </p:nvPicPr>
        <p:blipFill>
          <a:blip r:embed="rId3">
            <a:alphaModFix/>
          </a:blip>
          <a:stretch>
            <a:fillRect/>
          </a:stretch>
        </p:blipFill>
        <p:spPr>
          <a:xfrm>
            <a:off x="962700" y="954300"/>
            <a:ext cx="4186599" cy="1781650"/>
          </a:xfrm>
          <a:prstGeom prst="rect">
            <a:avLst/>
          </a:prstGeom>
          <a:noFill/>
          <a:ln>
            <a:noFill/>
          </a:ln>
          <a:effectLst>
            <a:outerShdw blurRad="57150" dist="19050" dir="5400000" algn="bl" rotWithShape="0">
              <a:srgbClr val="000000">
                <a:alpha val="50000"/>
              </a:srgbClr>
            </a:outerShdw>
          </a:effectLst>
        </p:spPr>
      </p:pic>
      <p:sp>
        <p:nvSpPr>
          <p:cNvPr id="1687" name="Google Shape;1687;p147"/>
          <p:cNvSpPr/>
          <p:nvPr/>
        </p:nvSpPr>
        <p:spPr>
          <a:xfrm>
            <a:off x="0" y="4589125"/>
            <a:ext cx="9144000" cy="5541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47"/>
          <p:cNvSpPr txBox="1"/>
          <p:nvPr/>
        </p:nvSpPr>
        <p:spPr>
          <a:xfrm>
            <a:off x="334200" y="4530958"/>
            <a:ext cx="8809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Lundberg M, Millischer V, Backlund L, Martinsson L, Stenvinkel P, Sellgren CM, Lavebratt C, Schalling M. Lithium and the Interplay Between Telomeres and Mitochondria in Bipolar Disorder. Front Psychiatry. 2020 Sep 29;11:586083.  </a:t>
            </a:r>
            <a:endParaRPr sz="800">
              <a:solidFill>
                <a:schemeClr val="lt1"/>
              </a:solidFill>
            </a:endParaRPr>
          </a:p>
          <a:p>
            <a:pPr marL="0" lvl="0" indent="0" algn="l" rtl="0">
              <a:spcBef>
                <a:spcPts val="0"/>
              </a:spcBef>
              <a:spcAft>
                <a:spcPts val="0"/>
              </a:spcAft>
              <a:buNone/>
            </a:pPr>
            <a:r>
              <a:rPr lang="en" sz="800">
                <a:solidFill>
                  <a:schemeClr val="lt1"/>
                </a:solidFill>
              </a:rPr>
              <a:t>Martinsson L, Wei Y, Xu D, Melas PA, Mathé AA, Schalling M, et al. Long-term lithium treatment in bipolar disorder is associated with longer leukocyte telomeres. Transl Psychiatry (2013) 3(5):e261. 10.1038/tp.2013.37</a:t>
            </a:r>
            <a:endParaRPr sz="800">
              <a:solidFill>
                <a:schemeClr val="lt1"/>
              </a:solidFill>
            </a:endParaRPr>
          </a:p>
        </p:txBody>
      </p:sp>
      <p:sp>
        <p:nvSpPr>
          <p:cNvPr id="1689" name="Google Shape;1689;p147"/>
          <p:cNvSpPr txBox="1"/>
          <p:nvPr/>
        </p:nvSpPr>
        <p:spPr>
          <a:xfrm>
            <a:off x="901225" y="51425"/>
            <a:ext cx="5407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anti-aging  (bipolar)</a:t>
            </a:r>
            <a:endParaRPr sz="2400">
              <a:solidFill>
                <a:schemeClr val="lt1"/>
              </a:solidFill>
            </a:endParaRPr>
          </a:p>
        </p:txBody>
      </p:sp>
      <p:sp>
        <p:nvSpPr>
          <p:cNvPr id="1690" name="Google Shape;1690;p147"/>
          <p:cNvSpPr txBox="1"/>
          <p:nvPr/>
        </p:nvSpPr>
        <p:spPr>
          <a:xfrm>
            <a:off x="5447225" y="1290763"/>
            <a:ext cx="31290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rgbClr val="202124"/>
                </a:solidFill>
                <a:highlight>
                  <a:srgbClr val="FFFFFF"/>
                </a:highlight>
                <a:latin typeface="Roboto"/>
                <a:ea typeface="Roboto"/>
                <a:cs typeface="Roboto"/>
                <a:sym typeface="Roboto"/>
              </a:rPr>
              <a:t>(Leukocytes of) lithium-treated bipolar patients had </a:t>
            </a:r>
            <a:r>
              <a:rPr lang="en" sz="1500" b="1">
                <a:solidFill>
                  <a:srgbClr val="202124"/>
                </a:solidFill>
                <a:highlight>
                  <a:srgbClr val="FFFFFF"/>
                </a:highlight>
                <a:latin typeface="Roboto"/>
                <a:ea typeface="Roboto"/>
                <a:cs typeface="Roboto"/>
                <a:sym typeface="Roboto"/>
              </a:rPr>
              <a:t>35% longer telomeres</a:t>
            </a:r>
            <a:r>
              <a:rPr lang="en" sz="1500">
                <a:solidFill>
                  <a:srgbClr val="202124"/>
                </a:solidFill>
                <a:highlight>
                  <a:srgbClr val="FFFFFF"/>
                </a:highlight>
                <a:latin typeface="Roboto"/>
                <a:ea typeface="Roboto"/>
                <a:cs typeface="Roboto"/>
                <a:sym typeface="Roboto"/>
              </a:rPr>
              <a:t> than controls.</a:t>
            </a:r>
            <a:endParaRPr sz="150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endParaRPr sz="150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endParaRPr sz="1500">
              <a:solidFill>
                <a:srgbClr val="202124"/>
              </a:solidFill>
              <a:highlight>
                <a:srgbClr val="FFFFFF"/>
              </a:highlight>
              <a:latin typeface="Roboto"/>
              <a:ea typeface="Roboto"/>
              <a:cs typeface="Roboto"/>
              <a:sym typeface="Roboto"/>
            </a:endParaRPr>
          </a:p>
        </p:txBody>
      </p:sp>
      <p:sp>
        <p:nvSpPr>
          <p:cNvPr id="1691" name="Google Shape;1691;p147"/>
          <p:cNvSpPr txBox="1"/>
          <p:nvPr/>
        </p:nvSpPr>
        <p:spPr>
          <a:xfrm>
            <a:off x="5645250" y="21465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692" name="Google Shape;1692;p147"/>
          <p:cNvPicPr preferRelativeResize="0"/>
          <p:nvPr/>
        </p:nvPicPr>
        <p:blipFill>
          <a:blip r:embed="rId4">
            <a:alphaModFix/>
          </a:blip>
          <a:stretch>
            <a:fillRect/>
          </a:stretch>
        </p:blipFill>
        <p:spPr>
          <a:xfrm>
            <a:off x="962699" y="3064299"/>
            <a:ext cx="1992099" cy="11383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pic>
        <p:nvPicPr>
          <p:cNvPr id="915" name="Google Shape;915;p79"/>
          <p:cNvPicPr preferRelativeResize="0"/>
          <p:nvPr/>
        </p:nvPicPr>
        <p:blipFill rotWithShape="1">
          <a:blip r:embed="rId3">
            <a:alphaModFix amt="81000"/>
          </a:blip>
          <a:srcRect l="732" r="1620"/>
          <a:stretch/>
        </p:blipFill>
        <p:spPr>
          <a:xfrm rot="10800000" flipH="1">
            <a:off x="71550" y="1051325"/>
            <a:ext cx="8919650" cy="1574050"/>
          </a:xfrm>
          <a:prstGeom prst="rect">
            <a:avLst/>
          </a:prstGeom>
          <a:noFill/>
          <a:ln>
            <a:noFill/>
          </a:ln>
        </p:spPr>
      </p:pic>
      <p:pic>
        <p:nvPicPr>
          <p:cNvPr id="916" name="Google Shape;916;p79"/>
          <p:cNvPicPr preferRelativeResize="0"/>
          <p:nvPr/>
        </p:nvPicPr>
        <p:blipFill rotWithShape="1">
          <a:blip r:embed="rId4">
            <a:alphaModFix amt="69000"/>
          </a:blip>
          <a:srcRect l="-732" r="1732"/>
          <a:stretch/>
        </p:blipFill>
        <p:spPr>
          <a:xfrm>
            <a:off x="0" y="2863850"/>
            <a:ext cx="8986324" cy="1518425"/>
          </a:xfrm>
          <a:prstGeom prst="rect">
            <a:avLst/>
          </a:prstGeom>
          <a:noFill/>
          <a:ln>
            <a:noFill/>
          </a:ln>
        </p:spPr>
      </p:pic>
      <p:pic>
        <p:nvPicPr>
          <p:cNvPr id="917" name="Google Shape;917;p79"/>
          <p:cNvPicPr preferRelativeResize="0"/>
          <p:nvPr/>
        </p:nvPicPr>
        <p:blipFill>
          <a:blip r:embed="rId5">
            <a:alphaModFix/>
          </a:blip>
          <a:stretch>
            <a:fillRect/>
          </a:stretch>
        </p:blipFill>
        <p:spPr>
          <a:xfrm>
            <a:off x="72024" y="1064381"/>
            <a:ext cx="8919651" cy="3325018"/>
          </a:xfrm>
          <a:prstGeom prst="rect">
            <a:avLst/>
          </a:prstGeom>
          <a:noFill/>
          <a:ln>
            <a:noFill/>
          </a:ln>
        </p:spPr>
      </p:pic>
      <p:sp>
        <p:nvSpPr>
          <p:cNvPr id="918" name="Google Shape;918;p79"/>
          <p:cNvSpPr txBox="1"/>
          <p:nvPr/>
        </p:nvSpPr>
        <p:spPr>
          <a:xfrm rot="-5400000">
            <a:off x="-585949" y="1537300"/>
            <a:ext cx="16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elevated mood</a:t>
            </a:r>
            <a:endParaRPr b="1"/>
          </a:p>
        </p:txBody>
      </p:sp>
      <p:sp>
        <p:nvSpPr>
          <p:cNvPr id="919" name="Google Shape;919;p79"/>
          <p:cNvSpPr txBox="1"/>
          <p:nvPr/>
        </p:nvSpPr>
        <p:spPr>
          <a:xfrm rot="-5400000">
            <a:off x="-585949" y="3389574"/>
            <a:ext cx="16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depressed mood</a:t>
            </a:r>
            <a:endParaRPr b="1"/>
          </a:p>
        </p:txBody>
      </p:sp>
      <p:sp>
        <p:nvSpPr>
          <p:cNvPr id="920" name="Google Shape;920;p79"/>
          <p:cNvSpPr txBox="1"/>
          <p:nvPr/>
        </p:nvSpPr>
        <p:spPr>
          <a:xfrm>
            <a:off x="560825" y="24955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Bipolar disorder</a:t>
            </a:r>
            <a:endParaRPr sz="1800">
              <a:solidFill>
                <a:schemeClr val="dk1"/>
              </a:solidFill>
            </a:endParaRPr>
          </a:p>
        </p:txBody>
      </p:sp>
      <p:sp>
        <p:nvSpPr>
          <p:cNvPr id="921" name="Google Shape;921;p79"/>
          <p:cNvSpPr txBox="1"/>
          <p:nvPr/>
        </p:nvSpPr>
        <p:spPr>
          <a:xfrm>
            <a:off x="1587699" y="73345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600">
                <a:solidFill>
                  <a:schemeClr val="dk1"/>
                </a:solidFill>
              </a:rPr>
              <a:t>mania</a:t>
            </a:r>
            <a:endParaRPr sz="1600">
              <a:solidFill>
                <a:schemeClr val="dk1"/>
              </a:solidFill>
            </a:endParaRPr>
          </a:p>
        </p:txBody>
      </p:sp>
      <p:sp>
        <p:nvSpPr>
          <p:cNvPr id="922" name="Google Shape;922;p79"/>
          <p:cNvSpPr txBox="1"/>
          <p:nvPr/>
        </p:nvSpPr>
        <p:spPr>
          <a:xfrm>
            <a:off x="3171074" y="2008350"/>
            <a:ext cx="679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600">
                <a:solidFill>
                  <a:schemeClr val="dk1"/>
                </a:solidFill>
              </a:rPr>
              <a:t>hypomania</a:t>
            </a:r>
            <a:endParaRPr sz="1600">
              <a:solidFill>
                <a:schemeClr val="dk1"/>
              </a:solidFill>
            </a:endParaRPr>
          </a:p>
        </p:txBody>
      </p:sp>
      <p:sp>
        <p:nvSpPr>
          <p:cNvPr id="923" name="Google Shape;923;p79"/>
          <p:cNvSpPr txBox="1"/>
          <p:nvPr/>
        </p:nvSpPr>
        <p:spPr>
          <a:xfrm>
            <a:off x="4341024" y="3089100"/>
            <a:ext cx="13908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600">
                <a:solidFill>
                  <a:schemeClr val="dk1"/>
                </a:solidFill>
              </a:rPr>
              <a:t>severe</a:t>
            </a:r>
            <a:endParaRPr sz="1600">
              <a:solidFill>
                <a:schemeClr val="dk1"/>
              </a:solidFill>
            </a:endParaRPr>
          </a:p>
          <a:p>
            <a:pPr marL="0" lvl="0" indent="0" algn="l" rtl="0">
              <a:spcBef>
                <a:spcPts val="0"/>
              </a:spcBef>
              <a:spcAft>
                <a:spcPts val="0"/>
              </a:spcAft>
              <a:buClr>
                <a:schemeClr val="dk1"/>
              </a:buClr>
              <a:buSzPts val="1400"/>
              <a:buFont typeface="Arial"/>
              <a:buNone/>
            </a:pPr>
            <a:r>
              <a:rPr lang="en" sz="1600">
                <a:solidFill>
                  <a:schemeClr val="dk1"/>
                </a:solidFill>
              </a:rPr>
              <a:t>depression</a:t>
            </a:r>
            <a:endParaRPr sz="1600">
              <a:solidFill>
                <a:schemeClr val="dk1"/>
              </a:solidFill>
            </a:endParaRPr>
          </a:p>
        </p:txBody>
      </p:sp>
      <p:sp>
        <p:nvSpPr>
          <p:cNvPr id="924" name="Google Shape;924;p79"/>
          <p:cNvSpPr txBox="1"/>
          <p:nvPr/>
        </p:nvSpPr>
        <p:spPr>
          <a:xfrm>
            <a:off x="7019625" y="2983800"/>
            <a:ext cx="1782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600">
                <a:solidFill>
                  <a:schemeClr val="dk1"/>
                </a:solidFill>
              </a:rPr>
              <a:t>Mild depression</a:t>
            </a:r>
            <a:endParaRPr sz="1600">
              <a:solidFill>
                <a:schemeClr val="dk1"/>
              </a:solidFill>
            </a:endParaRPr>
          </a:p>
        </p:txBody>
      </p:sp>
    </p:spTree>
    <p:extLst>
      <p:ext uri="{BB962C8B-B14F-4D97-AF65-F5344CB8AC3E}">
        <p14:creationId xmlns:p14="http://schemas.microsoft.com/office/powerpoint/2010/main" val="34393989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148"/>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48"/>
          <p:cNvSpPr/>
          <p:nvPr/>
        </p:nvSpPr>
        <p:spPr>
          <a:xfrm>
            <a:off x="0" y="4835425"/>
            <a:ext cx="9144000" cy="3078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48"/>
          <p:cNvSpPr txBox="1"/>
          <p:nvPr/>
        </p:nvSpPr>
        <p:spPr>
          <a:xfrm>
            <a:off x="334200" y="4835758"/>
            <a:ext cx="8809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Topiwala A, Nichols TE, Williams LZJ, Robinson EC, Alfaro-Almagro F, Taschler B, et al. (2023) Telomere length and brain imaging phenotypes in UK Biobank. PLoS ONE 18(3): e0282363. </a:t>
            </a:r>
            <a:endParaRPr sz="800">
              <a:solidFill>
                <a:schemeClr val="lt1"/>
              </a:solidFill>
            </a:endParaRPr>
          </a:p>
        </p:txBody>
      </p:sp>
      <p:sp>
        <p:nvSpPr>
          <p:cNvPr id="1700" name="Google Shape;1700;p148"/>
          <p:cNvSpPr txBox="1"/>
          <p:nvPr/>
        </p:nvSpPr>
        <p:spPr>
          <a:xfrm>
            <a:off x="5406425" y="885013"/>
            <a:ext cx="3129000" cy="289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rgbClr val="202124"/>
                </a:solidFill>
                <a:highlight>
                  <a:srgbClr val="FFFFFF"/>
                </a:highlight>
                <a:latin typeface="Roboto"/>
                <a:ea typeface="Roboto"/>
                <a:cs typeface="Roboto"/>
                <a:sym typeface="Roboto"/>
              </a:rPr>
              <a:t>31,661 UK Biobank participants:</a:t>
            </a:r>
            <a:endParaRPr sz="150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endParaRPr sz="150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r>
              <a:rPr lang="en" sz="1500" b="1">
                <a:solidFill>
                  <a:srgbClr val="202124"/>
                </a:solidFill>
                <a:highlight>
                  <a:srgbClr val="FFFFFF"/>
                </a:highlight>
                <a:latin typeface="Roboto"/>
                <a:ea typeface="Roboto"/>
                <a:cs typeface="Roboto"/>
                <a:sym typeface="Roboto"/>
              </a:rPr>
              <a:t>Longer </a:t>
            </a:r>
            <a:r>
              <a:rPr lang="en" sz="1500" b="1">
                <a:solidFill>
                  <a:srgbClr val="202124"/>
                </a:solidFill>
                <a:highlight>
                  <a:schemeClr val="lt1"/>
                </a:highlight>
                <a:latin typeface="Roboto"/>
                <a:ea typeface="Roboto"/>
                <a:cs typeface="Roboto"/>
                <a:sym typeface="Roboto"/>
              </a:rPr>
              <a:t>leukocyte telomere length </a:t>
            </a:r>
            <a:r>
              <a:rPr lang="en" sz="1500">
                <a:solidFill>
                  <a:srgbClr val="202124"/>
                </a:solidFill>
                <a:highlight>
                  <a:schemeClr val="lt1"/>
                </a:highlight>
                <a:latin typeface="Roboto"/>
                <a:ea typeface="Roboto"/>
                <a:cs typeface="Roboto"/>
                <a:sym typeface="Roboto"/>
              </a:rPr>
              <a:t>(</a:t>
            </a:r>
            <a:r>
              <a:rPr lang="en" sz="1500">
                <a:solidFill>
                  <a:srgbClr val="202124"/>
                </a:solidFill>
                <a:highlight>
                  <a:srgbClr val="FFFFFF"/>
                </a:highlight>
                <a:latin typeface="Roboto"/>
                <a:ea typeface="Roboto"/>
                <a:cs typeface="Roboto"/>
                <a:sym typeface="Roboto"/>
              </a:rPr>
              <a:t>LTL) is associated with: </a:t>
            </a:r>
            <a:endParaRPr sz="150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endParaRPr sz="1500">
              <a:solidFill>
                <a:srgbClr val="202124"/>
              </a:solidFill>
              <a:highlight>
                <a:srgbClr val="FFFFFF"/>
              </a:highlight>
              <a:latin typeface="Roboto"/>
              <a:ea typeface="Roboto"/>
              <a:cs typeface="Roboto"/>
              <a:sym typeface="Roboto"/>
            </a:endParaRPr>
          </a:p>
          <a:p>
            <a:pPr marL="457200" lvl="0" indent="-323850" algn="l" rtl="0">
              <a:spcBef>
                <a:spcPts val="0"/>
              </a:spcBef>
              <a:spcAft>
                <a:spcPts val="0"/>
              </a:spcAft>
              <a:buClr>
                <a:srgbClr val="202124"/>
              </a:buClr>
              <a:buSzPts val="1500"/>
              <a:buFont typeface="Roboto"/>
              <a:buChar char="●"/>
            </a:pPr>
            <a:r>
              <a:rPr lang="en" sz="1500">
                <a:solidFill>
                  <a:srgbClr val="202124"/>
                </a:solidFill>
                <a:highlight>
                  <a:srgbClr val="FFFFFF"/>
                </a:highlight>
                <a:latin typeface="Roboto"/>
                <a:ea typeface="Roboto"/>
                <a:cs typeface="Roboto"/>
                <a:sym typeface="Roboto"/>
              </a:rPr>
              <a:t>decrease evidence of neurodegenerative disease on MRI </a:t>
            </a:r>
            <a:endParaRPr sz="1500">
              <a:solidFill>
                <a:srgbClr val="202124"/>
              </a:solidFill>
              <a:highlight>
                <a:srgbClr val="FFFFFF"/>
              </a:highlight>
              <a:latin typeface="Roboto"/>
              <a:ea typeface="Roboto"/>
              <a:cs typeface="Roboto"/>
              <a:sym typeface="Roboto"/>
            </a:endParaRPr>
          </a:p>
          <a:p>
            <a:pPr marL="457200" lvl="0" indent="0" algn="l" rtl="0">
              <a:spcBef>
                <a:spcPts val="0"/>
              </a:spcBef>
              <a:spcAft>
                <a:spcPts val="0"/>
              </a:spcAft>
              <a:buNone/>
            </a:pPr>
            <a:endParaRPr sz="1500">
              <a:solidFill>
                <a:srgbClr val="202124"/>
              </a:solidFill>
              <a:highlight>
                <a:srgbClr val="FFFFFF"/>
              </a:highlight>
              <a:latin typeface="Roboto"/>
              <a:ea typeface="Roboto"/>
              <a:cs typeface="Roboto"/>
              <a:sym typeface="Roboto"/>
            </a:endParaRPr>
          </a:p>
          <a:p>
            <a:pPr marL="457200" lvl="0" indent="-323850" algn="l" rtl="0">
              <a:spcBef>
                <a:spcPts val="0"/>
              </a:spcBef>
              <a:spcAft>
                <a:spcPts val="0"/>
              </a:spcAft>
              <a:buClr>
                <a:srgbClr val="202124"/>
              </a:buClr>
              <a:buSzPts val="1500"/>
              <a:buFont typeface="Roboto"/>
              <a:buChar char="●"/>
            </a:pPr>
            <a:r>
              <a:rPr lang="en" sz="1500" b="1">
                <a:solidFill>
                  <a:srgbClr val="202124"/>
                </a:solidFill>
                <a:highlight>
                  <a:schemeClr val="lt1"/>
                </a:highlight>
                <a:latin typeface="Roboto"/>
                <a:ea typeface="Roboto"/>
                <a:cs typeface="Roboto"/>
                <a:sym typeface="Roboto"/>
              </a:rPr>
              <a:t>lower risk of all-cause dementia</a:t>
            </a:r>
            <a:r>
              <a:rPr lang="en" sz="1500">
                <a:solidFill>
                  <a:srgbClr val="202124"/>
                </a:solidFill>
                <a:highlight>
                  <a:schemeClr val="lt1"/>
                </a:highlight>
                <a:latin typeface="Roboto"/>
                <a:ea typeface="Roboto"/>
                <a:cs typeface="Roboto"/>
                <a:sym typeface="Roboto"/>
              </a:rPr>
              <a:t> </a:t>
            </a:r>
            <a:endParaRPr sz="1500">
              <a:solidFill>
                <a:srgbClr val="202124"/>
              </a:solidFill>
              <a:highlight>
                <a:schemeClr val="lt1"/>
              </a:highlight>
              <a:latin typeface="Roboto"/>
              <a:ea typeface="Roboto"/>
              <a:cs typeface="Roboto"/>
              <a:sym typeface="Roboto"/>
            </a:endParaRPr>
          </a:p>
          <a:p>
            <a:pPr marL="457200" lvl="0" indent="0" algn="l" rtl="0">
              <a:spcBef>
                <a:spcPts val="0"/>
              </a:spcBef>
              <a:spcAft>
                <a:spcPts val="0"/>
              </a:spcAft>
              <a:buNone/>
            </a:pPr>
            <a:r>
              <a:rPr lang="en" sz="1100">
                <a:solidFill>
                  <a:srgbClr val="202124"/>
                </a:solidFill>
                <a:highlight>
                  <a:schemeClr val="lt1"/>
                </a:highlight>
                <a:latin typeface="Roboto"/>
                <a:ea typeface="Roboto"/>
                <a:cs typeface="Roboto"/>
                <a:sym typeface="Roboto"/>
              </a:rPr>
              <a:t>(HR 0.93, 95% CI: 0.91–0.96)</a:t>
            </a:r>
            <a:endParaRPr sz="1100">
              <a:solidFill>
                <a:srgbClr val="202124"/>
              </a:solidFill>
              <a:highlight>
                <a:srgbClr val="FFFFFF"/>
              </a:highlight>
              <a:latin typeface="Roboto"/>
              <a:ea typeface="Roboto"/>
              <a:cs typeface="Roboto"/>
              <a:sym typeface="Roboto"/>
            </a:endParaRPr>
          </a:p>
        </p:txBody>
      </p:sp>
      <p:pic>
        <p:nvPicPr>
          <p:cNvPr id="1701" name="Google Shape;1701;p148"/>
          <p:cNvPicPr preferRelativeResize="0"/>
          <p:nvPr/>
        </p:nvPicPr>
        <p:blipFill>
          <a:blip r:embed="rId3">
            <a:alphaModFix/>
          </a:blip>
          <a:stretch>
            <a:fillRect/>
          </a:stretch>
        </p:blipFill>
        <p:spPr>
          <a:xfrm>
            <a:off x="1033475" y="2110350"/>
            <a:ext cx="3755800" cy="2146150"/>
          </a:xfrm>
          <a:prstGeom prst="rect">
            <a:avLst/>
          </a:prstGeom>
          <a:noFill/>
          <a:ln>
            <a:noFill/>
          </a:ln>
          <a:effectLst>
            <a:outerShdw blurRad="57150" dist="19050" dir="5400000" algn="bl" rotWithShape="0">
              <a:srgbClr val="000000">
                <a:alpha val="50000"/>
              </a:srgbClr>
            </a:outerShdw>
          </a:effectLst>
        </p:spPr>
      </p:pic>
      <p:pic>
        <p:nvPicPr>
          <p:cNvPr id="1702" name="Google Shape;1702;p148"/>
          <p:cNvPicPr preferRelativeResize="0"/>
          <p:nvPr/>
        </p:nvPicPr>
        <p:blipFill>
          <a:blip r:embed="rId4">
            <a:alphaModFix/>
          </a:blip>
          <a:stretch>
            <a:fillRect/>
          </a:stretch>
        </p:blipFill>
        <p:spPr>
          <a:xfrm>
            <a:off x="976326" y="981101"/>
            <a:ext cx="4274500" cy="897700"/>
          </a:xfrm>
          <a:prstGeom prst="rect">
            <a:avLst/>
          </a:prstGeom>
          <a:noFill/>
          <a:ln>
            <a:noFill/>
          </a:ln>
        </p:spPr>
      </p:pic>
      <p:sp>
        <p:nvSpPr>
          <p:cNvPr id="1703" name="Google Shape;1703;p148"/>
          <p:cNvSpPr txBox="1"/>
          <p:nvPr/>
        </p:nvSpPr>
        <p:spPr>
          <a:xfrm>
            <a:off x="901225" y="51425"/>
            <a:ext cx="5407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anti-aging  (bipolar)</a:t>
            </a:r>
            <a:endParaRPr sz="2400">
              <a:solidFill>
                <a:schemeClr val="lt1"/>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pic>
        <p:nvPicPr>
          <p:cNvPr id="1708" name="Google Shape;1708;p149"/>
          <p:cNvPicPr preferRelativeResize="0"/>
          <p:nvPr/>
        </p:nvPicPr>
        <p:blipFill>
          <a:blip r:embed="rId3">
            <a:alphaModFix/>
          </a:blip>
          <a:stretch>
            <a:fillRect/>
          </a:stretch>
        </p:blipFill>
        <p:spPr>
          <a:xfrm>
            <a:off x="1000900" y="904950"/>
            <a:ext cx="5066200" cy="1645375"/>
          </a:xfrm>
          <a:prstGeom prst="rect">
            <a:avLst/>
          </a:prstGeom>
          <a:noFill/>
          <a:ln>
            <a:noFill/>
          </a:ln>
          <a:effectLst>
            <a:outerShdw blurRad="57150" dist="19050" dir="5400000" algn="bl" rotWithShape="0">
              <a:srgbClr val="000000">
                <a:alpha val="50000"/>
              </a:srgbClr>
            </a:outerShdw>
          </a:effectLst>
        </p:spPr>
      </p:pic>
      <p:sp>
        <p:nvSpPr>
          <p:cNvPr id="1709" name="Google Shape;1709;p149"/>
          <p:cNvSpPr txBox="1"/>
          <p:nvPr/>
        </p:nvSpPr>
        <p:spPr>
          <a:xfrm>
            <a:off x="955850" y="2667550"/>
            <a:ext cx="51510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Lithium may </a:t>
            </a:r>
            <a:r>
              <a:rPr lang="en" sz="1200" b="1"/>
              <a:t>protect cardiac structure and function</a:t>
            </a:r>
            <a:r>
              <a:rPr lang="en" sz="1200"/>
              <a:t> in patients with bipolar disorder.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Reduction of CX3CL1 (chemokine </a:t>
            </a:r>
            <a:r>
              <a:rPr lang="en" sz="1200">
                <a:solidFill>
                  <a:schemeClr val="dk1"/>
                </a:solidFill>
              </a:rPr>
              <a:t>associated with the pathogenesis of mood disorders and cardiovascular diseases)</a:t>
            </a:r>
            <a:r>
              <a:rPr lang="en" sz="1200"/>
              <a:t> may mediate the cardioprotective effects of lithium. </a:t>
            </a:r>
            <a:endParaRPr sz="1200"/>
          </a:p>
          <a:p>
            <a:pPr marL="0" lvl="0" indent="0" algn="l" rtl="0">
              <a:spcBef>
                <a:spcPts val="0"/>
              </a:spcBef>
              <a:spcAft>
                <a:spcPts val="0"/>
              </a:spcAft>
              <a:buNone/>
            </a:pPr>
            <a:endParaRPr sz="1200"/>
          </a:p>
        </p:txBody>
      </p:sp>
      <p:sp>
        <p:nvSpPr>
          <p:cNvPr id="1710" name="Google Shape;1710;p149"/>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49"/>
          <p:cNvSpPr txBox="1"/>
          <p:nvPr/>
        </p:nvSpPr>
        <p:spPr>
          <a:xfrm>
            <a:off x="893725" y="30750"/>
            <a:ext cx="81453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Clr>
                <a:schemeClr val="dk1"/>
              </a:buClr>
              <a:buSzPts val="1100"/>
              <a:buFont typeface="Arial"/>
              <a:buNone/>
            </a:pPr>
            <a:r>
              <a:rPr lang="en" sz="2400" b="1">
                <a:solidFill>
                  <a:schemeClr val="lt1"/>
                </a:solidFill>
              </a:rPr>
              <a:t>Lithium - cardioprotection</a:t>
            </a:r>
            <a:endParaRPr sz="2400">
              <a:solidFill>
                <a:schemeClr val="lt1"/>
              </a:solidFill>
            </a:endParaRPr>
          </a:p>
        </p:txBody>
      </p:sp>
      <p:pic>
        <p:nvPicPr>
          <p:cNvPr id="1712" name="Google Shape;1712;p149"/>
          <p:cNvPicPr preferRelativeResize="0"/>
          <p:nvPr/>
        </p:nvPicPr>
        <p:blipFill>
          <a:blip r:embed="rId4">
            <a:alphaModFix/>
          </a:blip>
          <a:stretch>
            <a:fillRect/>
          </a:stretch>
        </p:blipFill>
        <p:spPr>
          <a:xfrm>
            <a:off x="6244425" y="904950"/>
            <a:ext cx="2450550" cy="1666801"/>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sp>
        <p:nvSpPr>
          <p:cNvPr id="1717" name="Google Shape;1717;p150"/>
          <p:cNvSpPr txBox="1"/>
          <p:nvPr/>
        </p:nvSpPr>
        <p:spPr>
          <a:xfrm>
            <a:off x="948675" y="815225"/>
            <a:ext cx="5788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222222"/>
                </a:solidFill>
                <a:highlight>
                  <a:srgbClr val="FFFFFF"/>
                </a:highlight>
              </a:rPr>
              <a:t>Cardiac fibrosis plays a vital role in the pathogenesis of heart failure.</a:t>
            </a:r>
            <a:endParaRPr sz="1500"/>
          </a:p>
        </p:txBody>
      </p:sp>
      <p:sp>
        <p:nvSpPr>
          <p:cNvPr id="1718" name="Google Shape;1718;p150"/>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50"/>
          <p:cNvSpPr txBox="1"/>
          <p:nvPr/>
        </p:nvSpPr>
        <p:spPr>
          <a:xfrm>
            <a:off x="893725" y="30750"/>
            <a:ext cx="81453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Clr>
                <a:schemeClr val="dk1"/>
              </a:buClr>
              <a:buSzPts val="1100"/>
              <a:buFont typeface="Arial"/>
              <a:buNone/>
            </a:pPr>
            <a:r>
              <a:rPr lang="en" sz="2400" b="1">
                <a:solidFill>
                  <a:schemeClr val="lt1"/>
                </a:solidFill>
              </a:rPr>
              <a:t>Lithium - cardioprotection</a:t>
            </a:r>
            <a:endParaRPr sz="2400">
              <a:solidFill>
                <a:schemeClr val="lt1"/>
              </a:solidFill>
            </a:endParaRPr>
          </a:p>
        </p:txBody>
      </p:sp>
      <p:sp>
        <p:nvSpPr>
          <p:cNvPr id="1720" name="Google Shape;1720;p150"/>
          <p:cNvSpPr/>
          <p:nvPr/>
        </p:nvSpPr>
        <p:spPr>
          <a:xfrm>
            <a:off x="0" y="4835425"/>
            <a:ext cx="9144000" cy="3078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50"/>
          <p:cNvSpPr txBox="1"/>
          <p:nvPr/>
        </p:nvSpPr>
        <p:spPr>
          <a:xfrm>
            <a:off x="334200" y="4774380"/>
            <a:ext cx="8809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800">
                <a:solidFill>
                  <a:schemeClr val="lt1"/>
                </a:solidFill>
              </a:rPr>
              <a:t>Chen P-H, Chung C-C, Lin Y-F, Kao Y-H, Chen Y-J. Lithium Reduces Migration and Collagen Synthesis Activity in Human Cardiac Fibroblasts by Inhibiting Store-Operated Ca2+ Entry. International Journal of Molecular Sciences. 2021; 22(2):842.</a:t>
            </a:r>
            <a:endParaRPr sz="800">
              <a:solidFill>
                <a:schemeClr val="lt1"/>
              </a:solidFill>
            </a:endParaRPr>
          </a:p>
          <a:p>
            <a:pPr marL="0" lvl="0" indent="0" algn="l" rtl="0">
              <a:spcBef>
                <a:spcPts val="0"/>
              </a:spcBef>
              <a:spcAft>
                <a:spcPts val="0"/>
              </a:spcAft>
              <a:buClr>
                <a:schemeClr val="dk1"/>
              </a:buClr>
              <a:buSzPts val="1100"/>
              <a:buFont typeface="Arial"/>
              <a:buNone/>
            </a:pPr>
            <a:endParaRPr sz="800">
              <a:solidFill>
                <a:schemeClr val="lt1"/>
              </a:solidFill>
            </a:endParaRPr>
          </a:p>
          <a:p>
            <a:pPr marL="0" lvl="0" indent="0" algn="l" rtl="0">
              <a:spcBef>
                <a:spcPts val="0"/>
              </a:spcBef>
              <a:spcAft>
                <a:spcPts val="0"/>
              </a:spcAft>
              <a:buNone/>
            </a:pPr>
            <a:endParaRPr sz="800">
              <a:solidFill>
                <a:schemeClr val="lt1"/>
              </a:solidFill>
            </a:endParaRPr>
          </a:p>
        </p:txBody>
      </p:sp>
      <p:pic>
        <p:nvPicPr>
          <p:cNvPr id="1722" name="Google Shape;1722;p150"/>
          <p:cNvPicPr preferRelativeResize="0"/>
          <p:nvPr/>
        </p:nvPicPr>
        <p:blipFill>
          <a:blip r:embed="rId3">
            <a:alphaModFix/>
          </a:blip>
          <a:stretch>
            <a:fillRect/>
          </a:stretch>
        </p:blipFill>
        <p:spPr>
          <a:xfrm>
            <a:off x="1753275" y="1235450"/>
            <a:ext cx="4687907" cy="3315656"/>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pic>
        <p:nvPicPr>
          <p:cNvPr id="1727" name="Google Shape;1727;p151"/>
          <p:cNvPicPr preferRelativeResize="0"/>
          <p:nvPr/>
        </p:nvPicPr>
        <p:blipFill>
          <a:blip r:embed="rId3">
            <a:alphaModFix/>
          </a:blip>
          <a:stretch>
            <a:fillRect/>
          </a:stretch>
        </p:blipFill>
        <p:spPr>
          <a:xfrm>
            <a:off x="797175" y="690294"/>
            <a:ext cx="4153624" cy="1463925"/>
          </a:xfrm>
          <a:prstGeom prst="rect">
            <a:avLst/>
          </a:prstGeom>
          <a:noFill/>
          <a:ln>
            <a:noFill/>
          </a:ln>
          <a:effectLst>
            <a:outerShdw blurRad="57150" dist="19050" dir="5400000" algn="bl" rotWithShape="0">
              <a:srgbClr val="000000">
                <a:alpha val="50000"/>
              </a:srgbClr>
            </a:outerShdw>
          </a:effectLst>
        </p:spPr>
      </p:pic>
      <p:pic>
        <p:nvPicPr>
          <p:cNvPr id="1728" name="Google Shape;1728;p151"/>
          <p:cNvPicPr preferRelativeResize="0"/>
          <p:nvPr/>
        </p:nvPicPr>
        <p:blipFill>
          <a:blip r:embed="rId4">
            <a:alphaModFix/>
          </a:blip>
          <a:stretch>
            <a:fillRect/>
          </a:stretch>
        </p:blipFill>
        <p:spPr>
          <a:xfrm>
            <a:off x="1367850" y="2228925"/>
            <a:ext cx="6110225" cy="2774826"/>
          </a:xfrm>
          <a:prstGeom prst="rect">
            <a:avLst/>
          </a:prstGeom>
          <a:noFill/>
          <a:ln>
            <a:noFill/>
          </a:ln>
        </p:spPr>
      </p:pic>
      <p:sp>
        <p:nvSpPr>
          <p:cNvPr id="1729" name="Google Shape;1729;p151"/>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51"/>
          <p:cNvSpPr txBox="1"/>
          <p:nvPr/>
        </p:nvSpPr>
        <p:spPr>
          <a:xfrm>
            <a:off x="893725" y="30750"/>
            <a:ext cx="81453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Clr>
                <a:schemeClr val="dk1"/>
              </a:buClr>
              <a:buSzPts val="1100"/>
              <a:buFont typeface="Arial"/>
              <a:buNone/>
            </a:pPr>
            <a:r>
              <a:rPr lang="en" sz="2400" b="1">
                <a:solidFill>
                  <a:schemeClr val="lt1"/>
                </a:solidFill>
              </a:rPr>
              <a:t>Lithium - cardioprotection</a:t>
            </a:r>
            <a:endParaRPr sz="2400">
              <a:solidFill>
                <a:schemeClr val="lt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p152"/>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52"/>
          <p:cNvSpPr txBox="1"/>
          <p:nvPr/>
        </p:nvSpPr>
        <p:spPr>
          <a:xfrm>
            <a:off x="893725" y="30750"/>
            <a:ext cx="81453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Clr>
                <a:schemeClr val="dk1"/>
              </a:buClr>
              <a:buSzPts val="1100"/>
              <a:buFont typeface="Arial"/>
              <a:buNone/>
            </a:pPr>
            <a:r>
              <a:rPr lang="en" sz="2400" b="1">
                <a:solidFill>
                  <a:schemeClr val="lt1"/>
                </a:solidFill>
              </a:rPr>
              <a:t>Lithium - improved bone mineral density</a:t>
            </a:r>
            <a:endParaRPr sz="2400">
              <a:solidFill>
                <a:schemeClr val="lt1"/>
              </a:solidFill>
            </a:endParaRPr>
          </a:p>
        </p:txBody>
      </p:sp>
      <p:sp>
        <p:nvSpPr>
          <p:cNvPr id="1737" name="Google Shape;1737;p152"/>
          <p:cNvSpPr/>
          <p:nvPr/>
        </p:nvSpPr>
        <p:spPr>
          <a:xfrm>
            <a:off x="0" y="4835425"/>
            <a:ext cx="9144000" cy="3078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52"/>
          <p:cNvSpPr txBox="1"/>
          <p:nvPr/>
        </p:nvSpPr>
        <p:spPr>
          <a:xfrm>
            <a:off x="334200" y="4774380"/>
            <a:ext cx="8809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Wong SK, Chin K-Y and Ima-Nirwana S (2020) The Skeletal-Protecting Action and Mechanisms of Action for Mood-Stabilizing Drug Lithium Chloride: Current Evidence and Future Potential Research Areas. Front. Pharmacol. 11:430.</a:t>
            </a:r>
            <a:endParaRPr sz="800">
              <a:solidFill>
                <a:schemeClr val="lt1"/>
              </a:solidFill>
            </a:endParaRPr>
          </a:p>
          <a:p>
            <a:pPr marL="0" lvl="0" indent="0" algn="l" rtl="0">
              <a:spcBef>
                <a:spcPts val="0"/>
              </a:spcBef>
              <a:spcAft>
                <a:spcPts val="0"/>
              </a:spcAft>
              <a:buNone/>
            </a:pPr>
            <a:endParaRPr sz="800">
              <a:solidFill>
                <a:schemeClr val="lt1"/>
              </a:solidFill>
            </a:endParaRPr>
          </a:p>
          <a:p>
            <a:pPr marL="0" lvl="0" indent="0" algn="l" rtl="0">
              <a:spcBef>
                <a:spcPts val="0"/>
              </a:spcBef>
              <a:spcAft>
                <a:spcPts val="0"/>
              </a:spcAft>
              <a:buNone/>
            </a:pPr>
            <a:endParaRPr sz="800">
              <a:solidFill>
                <a:schemeClr val="lt1"/>
              </a:solidFill>
            </a:endParaRPr>
          </a:p>
        </p:txBody>
      </p:sp>
      <p:pic>
        <p:nvPicPr>
          <p:cNvPr id="1739" name="Google Shape;1739;p152"/>
          <p:cNvPicPr preferRelativeResize="0"/>
          <p:nvPr/>
        </p:nvPicPr>
        <p:blipFill>
          <a:blip r:embed="rId3">
            <a:alphaModFix/>
          </a:blip>
          <a:stretch>
            <a:fillRect/>
          </a:stretch>
        </p:blipFill>
        <p:spPr>
          <a:xfrm>
            <a:off x="208200" y="948913"/>
            <a:ext cx="4094326" cy="2851875"/>
          </a:xfrm>
          <a:prstGeom prst="rect">
            <a:avLst/>
          </a:prstGeom>
          <a:noFill/>
          <a:ln>
            <a:noFill/>
          </a:ln>
          <a:effectLst>
            <a:outerShdw blurRad="57150" dist="19050" dir="5400000" algn="bl" rotWithShape="0">
              <a:srgbClr val="000000">
                <a:alpha val="50000"/>
              </a:srgbClr>
            </a:outerShdw>
          </a:effectLst>
        </p:spPr>
      </p:pic>
      <p:pic>
        <p:nvPicPr>
          <p:cNvPr id="1740" name="Google Shape;1740;p152"/>
          <p:cNvPicPr preferRelativeResize="0"/>
          <p:nvPr/>
        </p:nvPicPr>
        <p:blipFill>
          <a:blip r:embed="rId4">
            <a:alphaModFix/>
          </a:blip>
          <a:stretch>
            <a:fillRect/>
          </a:stretch>
        </p:blipFill>
        <p:spPr>
          <a:xfrm>
            <a:off x="4655051" y="916263"/>
            <a:ext cx="4188323" cy="3147892"/>
          </a:xfrm>
          <a:prstGeom prst="rect">
            <a:avLst/>
          </a:prstGeom>
          <a:noFill/>
          <a:ln>
            <a:noFill/>
          </a:ln>
          <a:effectLst>
            <a:outerShdw blurRad="57150" dist="19050" dir="5400000" algn="bl" rotWithShape="0">
              <a:srgbClr val="000000">
                <a:alpha val="50000"/>
              </a:srgbClr>
            </a:outerShdw>
          </a:effectLst>
        </p:spPr>
      </p:pic>
      <p:sp>
        <p:nvSpPr>
          <p:cNvPr id="1741" name="Google Shape;1741;p152"/>
          <p:cNvSpPr txBox="1"/>
          <p:nvPr/>
        </p:nvSpPr>
        <p:spPr>
          <a:xfrm>
            <a:off x="334204" y="3878875"/>
            <a:ext cx="40164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282828"/>
                </a:solidFill>
                <a:highlight>
                  <a:srgbClr val="FFFFFF"/>
                </a:highlight>
              </a:rPr>
              <a:t>regulation of osteoblastic-specific genes expression by lithium</a:t>
            </a:r>
            <a:endParaRPr/>
          </a:p>
        </p:txBody>
      </p:sp>
      <p:sp>
        <p:nvSpPr>
          <p:cNvPr id="1742" name="Google Shape;1742;p152"/>
          <p:cNvSpPr txBox="1"/>
          <p:nvPr/>
        </p:nvSpPr>
        <p:spPr>
          <a:xfrm>
            <a:off x="4774554" y="4127625"/>
            <a:ext cx="40164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282828"/>
                </a:solidFill>
                <a:highlight>
                  <a:srgbClr val="FFFFFF"/>
                </a:highlight>
              </a:rPr>
              <a:t> regulation of osteoclastic-specific genes expression by lithium</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747" name="Google Shape;1747;p153"/>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53"/>
          <p:cNvSpPr txBox="1"/>
          <p:nvPr/>
        </p:nvSpPr>
        <p:spPr>
          <a:xfrm>
            <a:off x="893725" y="30750"/>
            <a:ext cx="81453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Clr>
                <a:schemeClr val="dk1"/>
              </a:buClr>
              <a:buSzPts val="1100"/>
              <a:buFont typeface="Arial"/>
              <a:buNone/>
            </a:pPr>
            <a:r>
              <a:rPr lang="en" sz="2400" b="1">
                <a:solidFill>
                  <a:schemeClr val="lt1"/>
                </a:solidFill>
              </a:rPr>
              <a:t>Lithium - anti-tumor effects</a:t>
            </a:r>
            <a:endParaRPr sz="2400">
              <a:solidFill>
                <a:schemeClr val="lt1"/>
              </a:solidFill>
            </a:endParaRPr>
          </a:p>
        </p:txBody>
      </p:sp>
      <p:sp>
        <p:nvSpPr>
          <p:cNvPr id="1749" name="Google Shape;1749;p153"/>
          <p:cNvSpPr/>
          <p:nvPr/>
        </p:nvSpPr>
        <p:spPr>
          <a:xfrm>
            <a:off x="0" y="4835425"/>
            <a:ext cx="9144000" cy="3078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53"/>
          <p:cNvSpPr txBox="1"/>
          <p:nvPr/>
        </p:nvSpPr>
        <p:spPr>
          <a:xfrm>
            <a:off x="334200" y="4850580"/>
            <a:ext cx="8809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Yang C, Zhu B, Zhan M, Hua ZC. Lithium in Cancer Therapy: Friend or Foe? Cancers (Basel). 2023 Feb 8;15(4):1095.</a:t>
            </a:r>
            <a:endParaRPr sz="800">
              <a:solidFill>
                <a:schemeClr val="lt1"/>
              </a:solidFill>
            </a:endParaRPr>
          </a:p>
          <a:p>
            <a:pPr marL="0" lvl="0" indent="0" algn="l" rtl="0">
              <a:spcBef>
                <a:spcPts val="0"/>
              </a:spcBef>
              <a:spcAft>
                <a:spcPts val="0"/>
              </a:spcAft>
              <a:buNone/>
            </a:pPr>
            <a:endParaRPr sz="800">
              <a:solidFill>
                <a:schemeClr val="lt1"/>
              </a:solidFill>
            </a:endParaRPr>
          </a:p>
          <a:p>
            <a:pPr marL="0" lvl="0" indent="0" algn="l" rtl="0">
              <a:spcBef>
                <a:spcPts val="0"/>
              </a:spcBef>
              <a:spcAft>
                <a:spcPts val="0"/>
              </a:spcAft>
              <a:buNone/>
            </a:pPr>
            <a:endParaRPr sz="800">
              <a:solidFill>
                <a:schemeClr val="lt1"/>
              </a:solidFill>
            </a:endParaRPr>
          </a:p>
        </p:txBody>
      </p:sp>
      <p:pic>
        <p:nvPicPr>
          <p:cNvPr id="1751" name="Google Shape;1751;p153"/>
          <p:cNvPicPr preferRelativeResize="0"/>
          <p:nvPr/>
        </p:nvPicPr>
        <p:blipFill>
          <a:blip r:embed="rId3">
            <a:alphaModFix/>
          </a:blip>
          <a:stretch>
            <a:fillRect/>
          </a:stretch>
        </p:blipFill>
        <p:spPr>
          <a:xfrm>
            <a:off x="893725" y="957450"/>
            <a:ext cx="3825000" cy="1351650"/>
          </a:xfrm>
          <a:prstGeom prst="rect">
            <a:avLst/>
          </a:prstGeom>
          <a:noFill/>
          <a:ln>
            <a:noFill/>
          </a:ln>
          <a:effectLst>
            <a:outerShdw blurRad="57150" dist="19050" dir="5400000" algn="bl" rotWithShape="0">
              <a:srgbClr val="000000">
                <a:alpha val="50000"/>
              </a:srgbClr>
            </a:outerShdw>
          </a:effectLst>
        </p:spPr>
      </p:pic>
      <p:sp>
        <p:nvSpPr>
          <p:cNvPr id="1752" name="Google Shape;1752;p153"/>
          <p:cNvSpPr txBox="1"/>
          <p:nvPr/>
        </p:nvSpPr>
        <p:spPr>
          <a:xfrm>
            <a:off x="722125" y="2248375"/>
            <a:ext cx="5155200" cy="2170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endParaRPr sz="1300">
              <a:solidFill>
                <a:srgbClr val="091405"/>
              </a:solidFill>
            </a:endParaRPr>
          </a:p>
          <a:p>
            <a:pPr marL="457200" lvl="0" indent="-311150" algn="l" rtl="0">
              <a:lnSpc>
                <a:spcPct val="100000"/>
              </a:lnSpc>
              <a:spcBef>
                <a:spcPts val="1000"/>
              </a:spcBef>
              <a:spcAft>
                <a:spcPts val="0"/>
              </a:spcAft>
              <a:buClr>
                <a:srgbClr val="091405"/>
              </a:buClr>
              <a:buSzPts val="1300"/>
              <a:buChar char="●"/>
            </a:pPr>
            <a:r>
              <a:rPr lang="en" sz="1300">
                <a:solidFill>
                  <a:srgbClr val="091405"/>
                </a:solidFill>
              </a:rPr>
              <a:t>Much evidence shows lithium </a:t>
            </a:r>
            <a:r>
              <a:rPr lang="en" sz="1300" b="1">
                <a:solidFill>
                  <a:srgbClr val="091405"/>
                </a:solidFill>
              </a:rPr>
              <a:t>prevents</a:t>
            </a:r>
            <a:r>
              <a:rPr lang="en" sz="1300">
                <a:solidFill>
                  <a:srgbClr val="091405"/>
                </a:solidFill>
              </a:rPr>
              <a:t> the development of different cancers, including leukemia, melanoma, lung cancer, and pancreatic cancer.</a:t>
            </a:r>
            <a:endParaRPr sz="1300">
              <a:solidFill>
                <a:srgbClr val="091405"/>
              </a:solidFill>
            </a:endParaRPr>
          </a:p>
          <a:p>
            <a:pPr marL="457200" lvl="0" indent="-311150" algn="l" rtl="0">
              <a:lnSpc>
                <a:spcPct val="100000"/>
              </a:lnSpc>
              <a:spcBef>
                <a:spcPts val="1000"/>
              </a:spcBef>
              <a:spcAft>
                <a:spcPts val="0"/>
              </a:spcAft>
              <a:buClr>
                <a:srgbClr val="091405"/>
              </a:buClr>
              <a:buSzPts val="1300"/>
              <a:buChar char="●"/>
            </a:pPr>
            <a:r>
              <a:rPr lang="en" sz="1300">
                <a:solidFill>
                  <a:srgbClr val="091405"/>
                </a:solidFill>
              </a:rPr>
              <a:t>Lithium </a:t>
            </a:r>
            <a:r>
              <a:rPr lang="en" sz="1300" b="1">
                <a:solidFill>
                  <a:srgbClr val="091405"/>
                </a:solidFill>
              </a:rPr>
              <a:t>prevents tumor metastasis</a:t>
            </a:r>
            <a:endParaRPr sz="1300" b="1">
              <a:solidFill>
                <a:srgbClr val="091405"/>
              </a:solidFill>
            </a:endParaRPr>
          </a:p>
          <a:p>
            <a:pPr marL="457200" lvl="0" indent="-311150" algn="l" rtl="0">
              <a:lnSpc>
                <a:spcPct val="100000"/>
              </a:lnSpc>
              <a:spcBef>
                <a:spcPts val="1000"/>
              </a:spcBef>
              <a:spcAft>
                <a:spcPts val="1000"/>
              </a:spcAft>
              <a:buClr>
                <a:srgbClr val="091405"/>
              </a:buClr>
              <a:buSzPts val="1300"/>
              <a:buChar char="●"/>
            </a:pPr>
            <a:r>
              <a:rPr lang="en" sz="1300">
                <a:solidFill>
                  <a:srgbClr val="091405"/>
                </a:solidFill>
              </a:rPr>
              <a:t>Lithium may increase cancer treatment efficacy while reducing side effects, suggesting that it can be used as an </a:t>
            </a:r>
            <a:r>
              <a:rPr lang="en" sz="1300" b="1">
                <a:solidFill>
                  <a:srgbClr val="091405"/>
                </a:solidFill>
              </a:rPr>
              <a:t>adjunctive therapy</a:t>
            </a:r>
            <a:r>
              <a:rPr lang="en" sz="1300">
                <a:solidFill>
                  <a:srgbClr val="091405"/>
                </a:solidFill>
              </a:rPr>
              <a:t>.</a:t>
            </a:r>
            <a:endParaRPr sz="1300">
              <a:solidFill>
                <a:srgbClr val="091405"/>
              </a:solidFill>
            </a:endParaRPr>
          </a:p>
        </p:txBody>
      </p:sp>
      <p:grpSp>
        <p:nvGrpSpPr>
          <p:cNvPr id="1753" name="Google Shape;1753;p153"/>
          <p:cNvGrpSpPr/>
          <p:nvPr/>
        </p:nvGrpSpPr>
        <p:grpSpPr>
          <a:xfrm>
            <a:off x="6257723" y="693725"/>
            <a:ext cx="2508725" cy="2517725"/>
            <a:chOff x="6257723" y="693725"/>
            <a:chExt cx="2508725" cy="2517725"/>
          </a:xfrm>
        </p:grpSpPr>
        <p:pic>
          <p:nvPicPr>
            <p:cNvPr id="1754" name="Google Shape;1754;p153"/>
            <p:cNvPicPr preferRelativeResize="0"/>
            <p:nvPr/>
          </p:nvPicPr>
          <p:blipFill>
            <a:blip r:embed="rId4">
              <a:alphaModFix/>
            </a:blip>
            <a:stretch>
              <a:fillRect/>
            </a:stretch>
          </p:blipFill>
          <p:spPr>
            <a:xfrm>
              <a:off x="6257723" y="693725"/>
              <a:ext cx="2508725" cy="2517725"/>
            </a:xfrm>
            <a:prstGeom prst="rect">
              <a:avLst/>
            </a:prstGeom>
            <a:noFill/>
            <a:ln>
              <a:noFill/>
            </a:ln>
          </p:spPr>
        </p:pic>
        <p:pic>
          <p:nvPicPr>
            <p:cNvPr id="1755" name="Google Shape;1755;p153"/>
            <p:cNvPicPr preferRelativeResize="0"/>
            <p:nvPr/>
          </p:nvPicPr>
          <p:blipFill>
            <a:blip r:embed="rId5">
              <a:alphaModFix/>
            </a:blip>
            <a:stretch>
              <a:fillRect/>
            </a:stretch>
          </p:blipFill>
          <p:spPr>
            <a:xfrm>
              <a:off x="6703175" y="1167901"/>
              <a:ext cx="1569375" cy="1569375"/>
            </a:xfrm>
            <a:prstGeom prst="rect">
              <a:avLst/>
            </a:prstGeom>
            <a:noFill/>
            <a:ln>
              <a:noFill/>
            </a:ln>
          </p:spPr>
        </p:pic>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154"/>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54"/>
          <p:cNvSpPr txBox="1"/>
          <p:nvPr/>
        </p:nvSpPr>
        <p:spPr>
          <a:xfrm>
            <a:off x="893725" y="30750"/>
            <a:ext cx="81453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Clr>
                <a:schemeClr val="dk1"/>
              </a:buClr>
              <a:buSzPts val="1100"/>
              <a:buFont typeface="Arial"/>
              <a:buNone/>
            </a:pPr>
            <a:r>
              <a:rPr lang="en" sz="2400" b="1">
                <a:solidFill>
                  <a:schemeClr val="lt1"/>
                </a:solidFill>
              </a:rPr>
              <a:t>Lithium - anti-tumor effects</a:t>
            </a:r>
            <a:endParaRPr sz="2400">
              <a:solidFill>
                <a:schemeClr val="lt1"/>
              </a:solidFill>
            </a:endParaRPr>
          </a:p>
        </p:txBody>
      </p:sp>
      <p:sp>
        <p:nvSpPr>
          <p:cNvPr id="1762" name="Google Shape;1762;p154"/>
          <p:cNvSpPr/>
          <p:nvPr/>
        </p:nvSpPr>
        <p:spPr>
          <a:xfrm>
            <a:off x="0" y="4835425"/>
            <a:ext cx="9144000" cy="3078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54"/>
          <p:cNvSpPr txBox="1"/>
          <p:nvPr/>
        </p:nvSpPr>
        <p:spPr>
          <a:xfrm>
            <a:off x="334200" y="4850580"/>
            <a:ext cx="8809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Yang C, Zhu B, Zhan M, Hua ZC. Lithium in Cancer Therapy: Friend or Foe? Cancers (Basel). 2023 Feb 8;15(4):1095.</a:t>
            </a:r>
            <a:endParaRPr sz="800">
              <a:solidFill>
                <a:schemeClr val="lt1"/>
              </a:solidFill>
            </a:endParaRPr>
          </a:p>
          <a:p>
            <a:pPr marL="0" lvl="0" indent="0" algn="l" rtl="0">
              <a:spcBef>
                <a:spcPts val="0"/>
              </a:spcBef>
              <a:spcAft>
                <a:spcPts val="0"/>
              </a:spcAft>
              <a:buNone/>
            </a:pPr>
            <a:endParaRPr sz="800">
              <a:solidFill>
                <a:schemeClr val="lt1"/>
              </a:solidFill>
            </a:endParaRPr>
          </a:p>
          <a:p>
            <a:pPr marL="0" lvl="0" indent="0" algn="l" rtl="0">
              <a:spcBef>
                <a:spcPts val="0"/>
              </a:spcBef>
              <a:spcAft>
                <a:spcPts val="0"/>
              </a:spcAft>
              <a:buNone/>
            </a:pPr>
            <a:endParaRPr sz="800">
              <a:solidFill>
                <a:schemeClr val="lt1"/>
              </a:solidFill>
            </a:endParaRPr>
          </a:p>
        </p:txBody>
      </p:sp>
      <p:pic>
        <p:nvPicPr>
          <p:cNvPr id="1764" name="Google Shape;1764;p154"/>
          <p:cNvPicPr preferRelativeResize="0"/>
          <p:nvPr/>
        </p:nvPicPr>
        <p:blipFill>
          <a:blip r:embed="rId3">
            <a:alphaModFix/>
          </a:blip>
          <a:stretch>
            <a:fillRect/>
          </a:stretch>
        </p:blipFill>
        <p:spPr>
          <a:xfrm>
            <a:off x="367325" y="775575"/>
            <a:ext cx="4347498" cy="3915024"/>
          </a:xfrm>
          <a:prstGeom prst="rect">
            <a:avLst/>
          </a:prstGeom>
          <a:noFill/>
          <a:ln>
            <a:noFill/>
          </a:ln>
          <a:effectLst>
            <a:outerShdw blurRad="57150" dist="19050" dir="5400000" algn="bl" rotWithShape="0">
              <a:srgbClr val="000000">
                <a:alpha val="50000"/>
              </a:srgbClr>
            </a:outerShdw>
          </a:effectLst>
        </p:spPr>
      </p:pic>
      <p:pic>
        <p:nvPicPr>
          <p:cNvPr id="1765" name="Google Shape;1765;p154"/>
          <p:cNvPicPr preferRelativeResize="0"/>
          <p:nvPr/>
        </p:nvPicPr>
        <p:blipFill>
          <a:blip r:embed="rId4">
            <a:alphaModFix/>
          </a:blip>
          <a:stretch>
            <a:fillRect/>
          </a:stretch>
        </p:blipFill>
        <p:spPr>
          <a:xfrm>
            <a:off x="4845023" y="768000"/>
            <a:ext cx="3857834" cy="391502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70" name="Google Shape;1770;p155"/>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55"/>
          <p:cNvSpPr txBox="1"/>
          <p:nvPr/>
        </p:nvSpPr>
        <p:spPr>
          <a:xfrm>
            <a:off x="5398750" y="1034275"/>
            <a:ext cx="30000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highlight>
                  <a:srgbClr val="FFFFFF"/>
                </a:highlight>
              </a:rPr>
              <a:t>Our analysis suggests </a:t>
            </a:r>
            <a:r>
              <a:rPr lang="en" b="1">
                <a:solidFill>
                  <a:schemeClr val="dk1"/>
                </a:solidFill>
                <a:highlight>
                  <a:srgbClr val="FFFFFF"/>
                </a:highlight>
              </a:rPr>
              <a:t>no effect</a:t>
            </a:r>
            <a:r>
              <a:rPr lang="en">
                <a:solidFill>
                  <a:schemeClr val="dk1"/>
                </a:solidFill>
                <a:highlight>
                  <a:srgbClr val="FFFFFF"/>
                </a:highlight>
              </a:rPr>
              <a:t> of stable lithium maintenance therapy (lithium levels in therapeutic range) on the rate of chang</a:t>
            </a:r>
            <a:r>
              <a:rPr lang="en">
                <a:solidFill>
                  <a:schemeClr val="dk1"/>
                </a:solidFill>
              </a:rPr>
              <a:t>e in</a:t>
            </a:r>
            <a:r>
              <a:rPr lang="en" b="1">
                <a:solidFill>
                  <a:schemeClr val="dk1"/>
                </a:solidFill>
              </a:rPr>
              <a:t> </a:t>
            </a:r>
            <a:r>
              <a:rPr lang="en" b="1">
                <a:solidFill>
                  <a:schemeClr val="dk1"/>
                </a:solidFill>
                <a:highlight>
                  <a:srgbClr val="FFFFFF"/>
                </a:highlight>
              </a:rPr>
              <a:t>eGFR</a:t>
            </a:r>
            <a:r>
              <a:rPr lang="en">
                <a:solidFill>
                  <a:schemeClr val="dk1"/>
                </a:solidFill>
                <a:highlight>
                  <a:srgbClr val="FFFFFF"/>
                </a:highlight>
              </a:rPr>
              <a:t> over time. </a:t>
            </a:r>
            <a:endParaRPr>
              <a:solidFill>
                <a:schemeClr val="dk1"/>
              </a:solidFill>
              <a:highlight>
                <a:srgbClr val="FFFFFF"/>
              </a:highlight>
            </a:endParaRPr>
          </a:p>
          <a:p>
            <a:pPr marL="0" lvl="0" indent="0" algn="l" rtl="0">
              <a:spcBef>
                <a:spcPts val="0"/>
              </a:spcBef>
              <a:spcAft>
                <a:spcPts val="0"/>
              </a:spcAft>
              <a:buNone/>
            </a:pPr>
            <a:endParaRPr>
              <a:solidFill>
                <a:schemeClr val="dk1"/>
              </a:solidFill>
              <a:highlight>
                <a:srgbClr val="FFFFFF"/>
              </a:highlight>
            </a:endParaRPr>
          </a:p>
          <a:p>
            <a:pPr marL="0" lvl="0" indent="0" algn="l" rtl="0">
              <a:spcBef>
                <a:spcPts val="0"/>
              </a:spcBef>
              <a:spcAft>
                <a:spcPts val="0"/>
              </a:spcAft>
              <a:buNone/>
            </a:pPr>
            <a:r>
              <a:rPr lang="en">
                <a:solidFill>
                  <a:schemeClr val="dk1"/>
                </a:solidFill>
                <a:highlight>
                  <a:srgbClr val="FFFFFF"/>
                </a:highlight>
              </a:rPr>
              <a:t>Our results therefore contradict the idea that long-term lithium therapy is associated with nephrotoxicity in the absence of episodes of acute intoxication.</a:t>
            </a:r>
            <a:endParaRPr>
              <a:solidFill>
                <a:schemeClr val="dk1"/>
              </a:solidFill>
              <a:highlight>
                <a:srgbClr val="FFFFFF"/>
              </a:highlight>
            </a:endParaRPr>
          </a:p>
        </p:txBody>
      </p:sp>
      <p:pic>
        <p:nvPicPr>
          <p:cNvPr id="1772" name="Google Shape;1772;p155"/>
          <p:cNvPicPr preferRelativeResize="0"/>
          <p:nvPr/>
        </p:nvPicPr>
        <p:blipFill>
          <a:blip r:embed="rId3">
            <a:alphaModFix/>
          </a:blip>
          <a:stretch>
            <a:fillRect/>
          </a:stretch>
        </p:blipFill>
        <p:spPr>
          <a:xfrm>
            <a:off x="843925" y="1034271"/>
            <a:ext cx="4364376" cy="1470150"/>
          </a:xfrm>
          <a:prstGeom prst="rect">
            <a:avLst/>
          </a:prstGeom>
          <a:noFill/>
          <a:ln>
            <a:noFill/>
          </a:ln>
          <a:effectLst>
            <a:outerShdw blurRad="57150" dist="19050" dir="5400000" algn="bl" rotWithShape="0">
              <a:srgbClr val="000000">
                <a:alpha val="50000"/>
              </a:srgbClr>
            </a:outerShdw>
          </a:effectLst>
        </p:spPr>
      </p:pic>
      <p:sp>
        <p:nvSpPr>
          <p:cNvPr id="1773" name="Google Shape;1773;p155"/>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774" name="Google Shape;1774;p155"/>
          <p:cNvSpPr/>
          <p:nvPr/>
        </p:nvSpPr>
        <p:spPr>
          <a:xfrm>
            <a:off x="0" y="4743025"/>
            <a:ext cx="9144000" cy="4002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55"/>
          <p:cNvSpPr txBox="1"/>
          <p:nvPr/>
        </p:nvSpPr>
        <p:spPr>
          <a:xfrm>
            <a:off x="334200" y="4723177"/>
            <a:ext cx="8809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Stefan Clos, Petra Rauchhaus, Alison Severn, Lynda Cochrane, Peter T Donnan, Long-term effect of lithium maintenance therapy on estimated glomerular filtration rate in patients with affective disorders: a population-based cohort study, The Lancet Psychiatry, Volume 2, Issue 12, 2015.</a:t>
            </a:r>
            <a:endParaRPr sz="800">
              <a:solidFill>
                <a:schemeClr val="lt1"/>
              </a:solidFill>
            </a:endParaRPr>
          </a:p>
        </p:txBody>
      </p:sp>
      <p:sp>
        <p:nvSpPr>
          <p:cNvPr id="1776" name="Google Shape;1776;p155"/>
          <p:cNvSpPr txBox="1"/>
          <p:nvPr/>
        </p:nvSpPr>
        <p:spPr>
          <a:xfrm>
            <a:off x="827641" y="44067"/>
            <a:ext cx="42498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renal risk</a:t>
            </a:r>
            <a:endParaRPr sz="2400">
              <a:solidFill>
                <a:schemeClr val="lt1"/>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780"/>
        <p:cNvGrpSpPr/>
        <p:nvPr/>
      </p:nvGrpSpPr>
      <p:grpSpPr>
        <a:xfrm>
          <a:off x="0" y="0"/>
          <a:ext cx="0" cy="0"/>
          <a:chOff x="0" y="0"/>
          <a:chExt cx="0" cy="0"/>
        </a:xfrm>
      </p:grpSpPr>
      <p:sp>
        <p:nvSpPr>
          <p:cNvPr id="1781" name="Google Shape;1781;p156"/>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56"/>
          <p:cNvSpPr/>
          <p:nvPr/>
        </p:nvSpPr>
        <p:spPr>
          <a:xfrm>
            <a:off x="0" y="4589125"/>
            <a:ext cx="9144000" cy="5541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56"/>
          <p:cNvSpPr txBox="1"/>
          <p:nvPr/>
        </p:nvSpPr>
        <p:spPr>
          <a:xfrm>
            <a:off x="334200" y="4650627"/>
            <a:ext cx="8809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Kessing LV, Gerds TA, Feldt-Rasmussen B, Andersen PK, Licht RW. Use of Lithium and Anticonvulsants and the Rate of Chronic Kidney Disease: A Nationwide Population-Based Study. JAMA Psychiatry. 2015;72(12):1182–1191. doi:10.1001/jamapsychiatry.2015.1834</a:t>
            </a:r>
            <a:endParaRPr sz="800">
              <a:solidFill>
                <a:schemeClr val="lt1"/>
              </a:solidFill>
            </a:endParaRPr>
          </a:p>
        </p:txBody>
      </p:sp>
      <p:pic>
        <p:nvPicPr>
          <p:cNvPr id="1784" name="Google Shape;1784;p156"/>
          <p:cNvPicPr preferRelativeResize="0"/>
          <p:nvPr/>
        </p:nvPicPr>
        <p:blipFill>
          <a:blip r:embed="rId3">
            <a:alphaModFix/>
          </a:blip>
          <a:stretch>
            <a:fillRect/>
          </a:stretch>
        </p:blipFill>
        <p:spPr>
          <a:xfrm>
            <a:off x="901219" y="1090512"/>
            <a:ext cx="4364376" cy="1481243"/>
          </a:xfrm>
          <a:prstGeom prst="rect">
            <a:avLst/>
          </a:prstGeom>
          <a:noFill/>
          <a:ln>
            <a:noFill/>
          </a:ln>
          <a:effectLst>
            <a:outerShdw blurRad="57150" dist="19050" dir="5400000" algn="bl" rotWithShape="0">
              <a:srgbClr val="000000">
                <a:alpha val="50000"/>
              </a:srgbClr>
            </a:outerShdw>
          </a:effectLst>
        </p:spPr>
      </p:pic>
      <p:sp>
        <p:nvSpPr>
          <p:cNvPr id="1785" name="Google Shape;1785;p156"/>
          <p:cNvSpPr txBox="1"/>
          <p:nvPr/>
        </p:nvSpPr>
        <p:spPr>
          <a:xfrm>
            <a:off x="5433575" y="1090525"/>
            <a:ext cx="30000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highlight>
                  <a:srgbClr val="FFFFFF"/>
                </a:highlight>
              </a:rPr>
              <a:t>Maintenance treatment with lithium or anticonvulsants as practiced in modern care is associated with an increased rate of chronic kidney disease (CKD). </a:t>
            </a:r>
            <a:endParaRPr>
              <a:solidFill>
                <a:schemeClr val="dk1"/>
              </a:solidFill>
              <a:highlight>
                <a:srgbClr val="FFFFFF"/>
              </a:highlight>
            </a:endParaRPr>
          </a:p>
          <a:p>
            <a:pPr marL="0" lvl="0" indent="0" algn="l" rtl="0">
              <a:spcBef>
                <a:spcPts val="0"/>
              </a:spcBef>
              <a:spcAft>
                <a:spcPts val="0"/>
              </a:spcAft>
              <a:buNone/>
            </a:pPr>
            <a:endParaRPr>
              <a:solidFill>
                <a:schemeClr val="dk1"/>
              </a:solidFill>
              <a:highlight>
                <a:srgbClr val="FFFFFF"/>
              </a:highlight>
            </a:endParaRPr>
          </a:p>
          <a:p>
            <a:pPr marL="0" lvl="0" indent="0" algn="l" rtl="0">
              <a:spcBef>
                <a:spcPts val="0"/>
              </a:spcBef>
              <a:spcAft>
                <a:spcPts val="0"/>
              </a:spcAft>
              <a:buNone/>
            </a:pPr>
            <a:r>
              <a:rPr lang="en">
                <a:solidFill>
                  <a:schemeClr val="dk1"/>
                </a:solidFill>
                <a:highlight>
                  <a:srgbClr val="FFFFFF"/>
                </a:highlight>
              </a:rPr>
              <a:t>However, use of </a:t>
            </a:r>
            <a:r>
              <a:rPr lang="en" b="1">
                <a:solidFill>
                  <a:schemeClr val="dk1"/>
                </a:solidFill>
                <a:highlight>
                  <a:srgbClr val="FFFFFF"/>
                </a:highlight>
              </a:rPr>
              <a:t>lithium is </a:t>
            </a:r>
            <a:r>
              <a:rPr lang="en" b="1" u="sng">
                <a:solidFill>
                  <a:schemeClr val="dk1"/>
                </a:solidFill>
                <a:highlight>
                  <a:srgbClr val="FFFFFF"/>
                </a:highlight>
              </a:rPr>
              <a:t>not</a:t>
            </a:r>
            <a:r>
              <a:rPr lang="en" b="1">
                <a:solidFill>
                  <a:schemeClr val="dk1"/>
                </a:solidFill>
                <a:highlight>
                  <a:srgbClr val="FFFFFF"/>
                </a:highlight>
              </a:rPr>
              <a:t> associated with </a:t>
            </a:r>
            <a:r>
              <a:rPr lang="en">
                <a:solidFill>
                  <a:schemeClr val="dk1"/>
                </a:solidFill>
                <a:highlight>
                  <a:srgbClr val="FFFFFF"/>
                </a:highlight>
              </a:rPr>
              <a:t>an increased rate of</a:t>
            </a:r>
            <a:r>
              <a:rPr lang="en" b="1">
                <a:solidFill>
                  <a:schemeClr val="dk1"/>
                </a:solidFill>
                <a:highlight>
                  <a:srgbClr val="FFFFFF"/>
                </a:highlight>
              </a:rPr>
              <a:t> </a:t>
            </a:r>
            <a:r>
              <a:rPr lang="en" b="1" u="sng">
                <a:solidFill>
                  <a:schemeClr val="dk1"/>
                </a:solidFill>
                <a:highlight>
                  <a:srgbClr val="FFFFFF"/>
                </a:highlight>
              </a:rPr>
              <a:t>end-stage</a:t>
            </a:r>
            <a:r>
              <a:rPr lang="en" b="1">
                <a:solidFill>
                  <a:schemeClr val="dk1"/>
                </a:solidFill>
                <a:highlight>
                  <a:srgbClr val="FFFFFF"/>
                </a:highlight>
              </a:rPr>
              <a:t> </a:t>
            </a:r>
            <a:r>
              <a:rPr lang="en">
                <a:solidFill>
                  <a:schemeClr val="dk1"/>
                </a:solidFill>
                <a:highlight>
                  <a:srgbClr val="FFFFFF"/>
                </a:highlight>
              </a:rPr>
              <a:t>CKD. </a:t>
            </a:r>
            <a:endParaRPr>
              <a:solidFill>
                <a:schemeClr val="dk1"/>
              </a:solidFill>
              <a:highlight>
                <a:srgbClr val="FFFFFF"/>
              </a:highlight>
            </a:endParaRPr>
          </a:p>
          <a:p>
            <a:pPr marL="0" lvl="0" indent="0" algn="l" rtl="0">
              <a:spcBef>
                <a:spcPts val="0"/>
              </a:spcBef>
              <a:spcAft>
                <a:spcPts val="0"/>
              </a:spcAft>
              <a:buNone/>
            </a:pPr>
            <a:endParaRPr>
              <a:solidFill>
                <a:schemeClr val="dk1"/>
              </a:solidFill>
              <a:highlight>
                <a:srgbClr val="FFFFFF"/>
              </a:highlight>
            </a:endParaRPr>
          </a:p>
        </p:txBody>
      </p:sp>
      <p:sp>
        <p:nvSpPr>
          <p:cNvPr id="1786" name="Google Shape;1786;p156"/>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787" name="Google Shape;1787;p156"/>
          <p:cNvSpPr txBox="1"/>
          <p:nvPr/>
        </p:nvSpPr>
        <p:spPr>
          <a:xfrm>
            <a:off x="827641" y="44067"/>
            <a:ext cx="42498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renal risk</a:t>
            </a:r>
            <a:endParaRPr sz="2400">
              <a:solidFill>
                <a:schemeClr val="lt1"/>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1792" name="Google Shape;1792;p157"/>
          <p:cNvSpPr txBox="1"/>
          <p:nvPr/>
        </p:nvSpPr>
        <p:spPr>
          <a:xfrm>
            <a:off x="901225" y="2135225"/>
            <a:ext cx="55020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2"/>
                </a:solidFill>
                <a:highlight>
                  <a:srgbClr val="FFFFFF"/>
                </a:highlight>
              </a:rPr>
              <a:t>Lithium holds a significant interest in epilepsy, where the past reports expose its non-specific proconvulsant action, followed lately by </a:t>
            </a:r>
            <a:r>
              <a:rPr lang="en" b="1">
                <a:solidFill>
                  <a:schemeClr val="accent2"/>
                </a:solidFill>
                <a:highlight>
                  <a:srgbClr val="FFFFFF"/>
                </a:highlight>
              </a:rPr>
              <a:t>numerous studies for anticonvulsant action</a:t>
            </a:r>
            <a:r>
              <a:rPr lang="en">
                <a:solidFill>
                  <a:schemeClr val="accent2"/>
                </a:solidFill>
                <a:highlight>
                  <a:srgbClr val="FFFFFF"/>
                </a:highlight>
              </a:rPr>
              <a:t>.</a:t>
            </a:r>
            <a:endParaRPr>
              <a:solidFill>
                <a:schemeClr val="accent2"/>
              </a:solidFill>
              <a:highlight>
                <a:srgbClr val="FFFFFF"/>
              </a:highlight>
            </a:endParaRPr>
          </a:p>
          <a:p>
            <a:pPr marL="0" lvl="0" indent="0" algn="l" rtl="0">
              <a:spcBef>
                <a:spcPts val="0"/>
              </a:spcBef>
              <a:spcAft>
                <a:spcPts val="0"/>
              </a:spcAft>
              <a:buNone/>
            </a:pPr>
            <a:endParaRPr>
              <a:solidFill>
                <a:schemeClr val="accent2"/>
              </a:solidFill>
              <a:highlight>
                <a:srgbClr val="FFFFFF"/>
              </a:highlight>
            </a:endParaRPr>
          </a:p>
          <a:p>
            <a:pPr marL="0" lvl="0" indent="0" algn="l" rtl="0">
              <a:spcBef>
                <a:spcPts val="0"/>
              </a:spcBef>
              <a:spcAft>
                <a:spcPts val="0"/>
              </a:spcAft>
              <a:buNone/>
            </a:pPr>
            <a:r>
              <a:rPr lang="en">
                <a:solidFill>
                  <a:schemeClr val="accent2"/>
                </a:solidFill>
                <a:highlight>
                  <a:srgbClr val="FFFFFF"/>
                </a:highlight>
              </a:rPr>
              <a:t>Lithium appears to be safe and effective in bipolar disorders associated with epilepsy and may have an anticonvulsant effect in some patients (Skukla et al, 1988).</a:t>
            </a:r>
            <a:endParaRPr>
              <a:solidFill>
                <a:schemeClr val="accent2"/>
              </a:solidFill>
              <a:highlight>
                <a:srgbClr val="FFFFFF"/>
              </a:highlight>
            </a:endParaRPr>
          </a:p>
          <a:p>
            <a:pPr marL="0" lvl="0" indent="0" algn="l" rtl="0">
              <a:spcBef>
                <a:spcPts val="0"/>
              </a:spcBef>
              <a:spcAft>
                <a:spcPts val="0"/>
              </a:spcAft>
              <a:buNone/>
            </a:pPr>
            <a:endParaRPr>
              <a:solidFill>
                <a:schemeClr val="accent2"/>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accent2"/>
                </a:solidFill>
                <a:highlight>
                  <a:srgbClr val="FFFFFF"/>
                </a:highlight>
              </a:rPr>
              <a:t>Lithium does cause seizures in overdose.</a:t>
            </a:r>
            <a:endParaRPr>
              <a:solidFill>
                <a:schemeClr val="accent2"/>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accent2"/>
              </a:solidFill>
              <a:highlight>
                <a:srgbClr val="FFFFFF"/>
              </a:highlight>
              <a:latin typeface="Roboto"/>
              <a:ea typeface="Roboto"/>
              <a:cs typeface="Roboto"/>
              <a:sym typeface="Roboto"/>
            </a:endParaRPr>
          </a:p>
          <a:p>
            <a:pPr marL="0" lvl="0" indent="0" algn="l" rtl="0">
              <a:spcBef>
                <a:spcPts val="0"/>
              </a:spcBef>
              <a:spcAft>
                <a:spcPts val="0"/>
              </a:spcAft>
              <a:buNone/>
            </a:pPr>
            <a:endParaRPr>
              <a:solidFill>
                <a:schemeClr val="accent2"/>
              </a:solidFill>
              <a:highlight>
                <a:srgbClr val="FFFFFF"/>
              </a:highlight>
              <a:latin typeface="Roboto"/>
              <a:ea typeface="Roboto"/>
              <a:cs typeface="Roboto"/>
              <a:sym typeface="Roboto"/>
            </a:endParaRPr>
          </a:p>
        </p:txBody>
      </p:sp>
      <p:pic>
        <p:nvPicPr>
          <p:cNvPr id="1793" name="Google Shape;1793;p157"/>
          <p:cNvPicPr preferRelativeResize="0"/>
          <p:nvPr/>
        </p:nvPicPr>
        <p:blipFill>
          <a:blip r:embed="rId3">
            <a:alphaModFix/>
          </a:blip>
          <a:stretch>
            <a:fillRect/>
          </a:stretch>
        </p:blipFill>
        <p:spPr>
          <a:xfrm>
            <a:off x="901220" y="929870"/>
            <a:ext cx="4121426" cy="1034850"/>
          </a:xfrm>
          <a:prstGeom prst="rect">
            <a:avLst/>
          </a:prstGeom>
          <a:noFill/>
          <a:ln>
            <a:noFill/>
          </a:ln>
          <a:effectLst>
            <a:outerShdw blurRad="57150" dist="19050" dir="5400000" algn="bl" rotWithShape="0">
              <a:srgbClr val="000000">
                <a:alpha val="50000"/>
              </a:srgbClr>
            </a:outerShdw>
          </a:effectLst>
        </p:spPr>
      </p:pic>
      <p:sp>
        <p:nvSpPr>
          <p:cNvPr id="1794" name="Google Shape;1794;p157"/>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57"/>
          <p:cNvSpPr txBox="1"/>
          <p:nvPr/>
        </p:nvSpPr>
        <p:spPr>
          <a:xfrm>
            <a:off x="827651" y="44075"/>
            <a:ext cx="4890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0"/>
              </a:spcAft>
              <a:buNone/>
            </a:pPr>
            <a:r>
              <a:rPr lang="en" sz="2400" b="1">
                <a:solidFill>
                  <a:schemeClr val="lt1"/>
                </a:solidFill>
              </a:rPr>
              <a:t>Lithium - antiepileptic effects</a:t>
            </a:r>
            <a:endParaRPr sz="2400">
              <a:solidFill>
                <a:schemeClr val="lt1"/>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7"/>
</p:tagLst>
</file>

<file path=ppt/tags/tag2.xml><?xml version="1.0" encoding="utf-8"?>
<p:tagLst xmlns:a="http://schemas.openxmlformats.org/drawingml/2006/main" xmlns:r="http://schemas.openxmlformats.org/officeDocument/2006/relationships" xmlns:p="http://schemas.openxmlformats.org/presentationml/2006/main">
  <p:tag name="TIMING" val="|3"/>
</p:tagLst>
</file>

<file path=ppt/tags/tag3.xml><?xml version="1.0" encoding="utf-8"?>
<p:tagLst xmlns:a="http://schemas.openxmlformats.org/drawingml/2006/main" xmlns:r="http://schemas.openxmlformats.org/officeDocument/2006/relationships" xmlns:p="http://schemas.openxmlformats.org/presentationml/2006/main">
  <p:tag name="TIMING" val="|2.1"/>
</p:tagLst>
</file>

<file path=ppt/tags/tag4.xml><?xml version="1.0" encoding="utf-8"?>
<p:tagLst xmlns:a="http://schemas.openxmlformats.org/drawingml/2006/main" xmlns:r="http://schemas.openxmlformats.org/officeDocument/2006/relationships" xmlns:p="http://schemas.openxmlformats.org/presentationml/2006/main">
  <p:tag name="TIMING" val="|3.4"/>
</p:tagLst>
</file>

<file path=ppt/tags/tag5.xml><?xml version="1.0" encoding="utf-8"?>
<p:tagLst xmlns:a="http://schemas.openxmlformats.org/drawingml/2006/main" xmlns:r="http://schemas.openxmlformats.org/officeDocument/2006/relationships" xmlns:p="http://schemas.openxmlformats.org/presentationml/2006/main">
  <p:tag name="TIMING" val="|8.6"/>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15574</Words>
  <Application>Microsoft Office PowerPoint</Application>
  <PresentationFormat>On-screen Show (16:9)</PresentationFormat>
  <Paragraphs>3313</Paragraphs>
  <Slides>428</Slides>
  <Notes>428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428</vt:i4>
      </vt:variant>
    </vt:vector>
  </HeadingPairs>
  <TitlesOfParts>
    <vt:vector size="435" baseType="lpstr">
      <vt:lpstr>Roboto</vt:lpstr>
      <vt:lpstr>Arial</vt:lpstr>
      <vt:lpstr>Georgia</vt:lpstr>
      <vt:lpstr>Calibri</vt:lpstr>
      <vt:lpstr>Trebuchet MS</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Cafer, Jason</cp:lastModifiedBy>
  <cp:revision>2</cp:revision>
  <dcterms:modified xsi:type="dcterms:W3CDTF">2023-06-21T17:35:56Z</dcterms:modified>
</cp:coreProperties>
</file>