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168.xml"/>
  <Override ContentType="application/vnd.openxmlformats-officedocument.presentationml.notesSlide+xml" PartName="/ppt/notesSlides/notesSlide125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33.xml"/>
  <Override ContentType="application/vnd.openxmlformats-officedocument.presentationml.notesSlide+xml" PartName="/ppt/notesSlides/notesSlide176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86.xml"/>
  <Override ContentType="application/vnd.openxmlformats-officedocument.presentationml.notesSlide+xml" PartName="/ppt/notesSlides/notesSlide143.xml"/>
  <Override ContentType="application/vnd.openxmlformats-officedocument.presentationml.notesSlide+xml" PartName="/ppt/notesSlides/notesSlide151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166.xml"/>
  <Override ContentType="application/vnd.openxmlformats-officedocument.presentationml.notesSlide+xml" PartName="/ppt/notesSlides/notesSlide182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178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148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135.xml"/>
  <Override ContentType="application/vnd.openxmlformats-officedocument.presentationml.notesSlide+xml" PartName="/ppt/notesSlides/notesSlide137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1.xml"/>
  <Override ContentType="application/vnd.openxmlformats-officedocument.presentationml.notesSlide+xml" PartName="/ppt/notesSlides/notesSlide153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71.xml"/>
  <Override ContentType="application/vnd.openxmlformats-officedocument.presentationml.notesSlide+xml" PartName="/ppt/notesSlides/notesSlide18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138.xml"/>
  <Override ContentType="application/vnd.openxmlformats-officedocument.presentationml.notesSlide+xml" PartName="/ppt/notesSlides/notesSlide163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155.xml"/>
  <Override ContentType="application/vnd.openxmlformats-officedocument.presentationml.notesSlide+xml" PartName="/ppt/notesSlides/notesSlide180.xml"/>
  <Override ContentType="application/vnd.openxmlformats-officedocument.presentationml.notesSlide+xml" PartName="/ppt/notesSlides/notesSlide189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17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46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29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44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31.xml"/>
  <Override ContentType="application/vnd.openxmlformats-officedocument.presentationml.notesSlide+xml" PartName="/ppt/notesSlides/notesSlide127.xml"/>
  <Override ContentType="application/vnd.openxmlformats-officedocument.presentationml.notesSlide+xml" PartName="/ppt/notesSlides/notesSlide157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16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187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174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150.xml"/>
  <Override ContentType="application/vnd.openxmlformats-officedocument.presentationml.notesSlide+xml" PartName="/ppt/notesSlides/notesSlide14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59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185.xml"/>
  <Override ContentType="application/vnd.openxmlformats-officedocument.presentationml.notesSlide+xml" PartName="/ppt/notesSlides/notesSlide126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169.xml"/>
  <Override ContentType="application/vnd.openxmlformats-officedocument.presentationml.notesSlide+xml" PartName="/ppt/notesSlides/notesSlide177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1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60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179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52.xml"/>
  <Override ContentType="application/vnd.openxmlformats-officedocument.presentationml.notesSlide+xml" PartName="/ppt/notesSlides/notesSlide165.xml"/>
  <Override ContentType="application/vnd.openxmlformats-officedocument.presentationml.notesSlide+xml" PartName="/ppt/notesSlides/notesSlide183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170.xml"/>
  <Override ContentType="application/vnd.openxmlformats-officedocument.presentationml.notesSlide+xml" PartName="/ppt/notesSlides/notesSlide167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140.xml"/>
  <Override ContentType="application/vnd.openxmlformats-officedocument.presentationml.notesSlide+xml" PartName="/ppt/notesSlides/notesSlide15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36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49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139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56.xml"/>
  <Override ContentType="application/vnd.openxmlformats-officedocument.presentationml.notesSlide+xml" PartName="/ppt/notesSlides/notesSlide18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190.xml"/>
  <Override ContentType="application/vnd.openxmlformats-officedocument.presentationml.notesSlide+xml" PartName="/ppt/notesSlides/notesSlide1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30.xml"/>
  <Override ContentType="application/vnd.openxmlformats-officedocument.presentationml.notesSlide+xml" PartName="/ppt/notesSlides/notesSlide16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73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132.xml"/>
  <Override ContentType="application/vnd.openxmlformats-officedocument.presentationml.notesSlide+xml" PartName="/ppt/notesSlides/notesSlide162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45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158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75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88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1.xml"/>
  <Override ContentType="application/vnd.openxmlformats-officedocument.presentationml.slide+xml" PartName="/ppt/slides/slide164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48.xml"/>
  <Override ContentType="application/vnd.openxmlformats-officedocument.presentationml.slide+xml" PartName="/ppt/slides/slide17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82.xml"/>
  <Override ContentType="application/vnd.openxmlformats-officedocument.presentationml.slide+xml" PartName="/ppt/slides/slide17.xml"/>
  <Override ContentType="application/vnd.openxmlformats-officedocument.presentationml.slide+xml" PartName="/ppt/slides/slide138.xml"/>
  <Override ContentType="application/vnd.openxmlformats-officedocument.presentationml.slide+xml" PartName="/ppt/slides/slide25.xml"/>
  <Override ContentType="application/vnd.openxmlformats-officedocument.presentationml.slide+xml" PartName="/ppt/slides/slide174.xml"/>
  <Override ContentType="application/vnd.openxmlformats-officedocument.presentationml.slide+xml" PartName="/ppt/slides/slide190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156.xml"/>
  <Override ContentType="application/vnd.openxmlformats-officedocument.presentationml.slide+xml" PartName="/ppt/slides/slide170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71.xml"/>
  <Override ContentType="application/vnd.openxmlformats-officedocument.presentationml.slide+xml" PartName="/ppt/slides/slide179.xml"/>
  <Override ContentType="application/vnd.openxmlformats-officedocument.presentationml.slide+xml" PartName="/ppt/slides/slide166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36.xml"/>
  <Override ContentType="application/vnd.openxmlformats-officedocument.presentationml.slide+xml" PartName="/ppt/slides/slide154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184.xml"/>
  <Override ContentType="application/vnd.openxmlformats-officedocument.presentationml.slide+xml" PartName="/ppt/slides/slide53.xml"/>
  <Override ContentType="application/vnd.openxmlformats-officedocument.presentationml.slide+xml" PartName="/ppt/slides/slide141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185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68.xml"/>
  <Override ContentType="application/vnd.openxmlformats-officedocument.presentationml.slide+xml" PartName="/ppt/slides/slide118.xml"/>
  <Override ContentType="application/vnd.openxmlformats-officedocument.presentationml.slide+xml" PartName="/ppt/slides/slide142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187.xml"/>
  <Override ContentType="application/vnd.openxmlformats-officedocument.presentationml.slide+xml" PartName="/ppt/slides/slide98.xml"/>
  <Override ContentType="application/vnd.openxmlformats-officedocument.presentationml.slide+xml" PartName="/ppt/slides/slide152.xml"/>
  <Override ContentType="application/vnd.openxmlformats-officedocument.presentationml.slide+xml" PartName="/ppt/slides/slide125.xml"/>
  <Override ContentType="application/vnd.openxmlformats-officedocument.presentationml.slide+xml" PartName="/ppt/slides/slide72.xml"/>
  <Override ContentType="application/vnd.openxmlformats-officedocument.presentationml.slide+xml" PartName="/ppt/slides/slide135.xml"/>
  <Override ContentType="application/vnd.openxmlformats-officedocument.presentationml.slide+xml" PartName="/ppt/slides/slide20.xml"/>
  <Override ContentType="application/vnd.openxmlformats-officedocument.presentationml.slide+xml" PartName="/ppt/slides/slide161.xml"/>
  <Override ContentType="application/vnd.openxmlformats-officedocument.presentationml.slide+xml" PartName="/ppt/slides/slide178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129.xml"/>
  <Override ContentType="application/vnd.openxmlformats-officedocument.presentationml.slide+xml" PartName="/ppt/slides/slide63.xml"/>
  <Override ContentType="application/vnd.openxmlformats-officedocument.presentationml.slide+xml" PartName="/ppt/slides/slide131.xml"/>
  <Override ContentType="application/vnd.openxmlformats-officedocument.presentationml.slide+xml" PartName="/ppt/slides/slide159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144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133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163.xml"/>
  <Override ContentType="application/vnd.openxmlformats-officedocument.presentationml.slide+xml" PartName="/ppt/slides/slide31.xml"/>
  <Override ContentType="application/vnd.openxmlformats-officedocument.presentationml.slide+xml" PartName="/ppt/slides/slide127.xml"/>
  <Override ContentType="application/vnd.openxmlformats-officedocument.presentationml.slide+xml" PartName="/ppt/slides/slide146.xml"/>
  <Override ContentType="application/vnd.openxmlformats-officedocument.presentationml.slide+xml" PartName="/ppt/slides/slide150.xml"/>
  <Override ContentType="application/vnd.openxmlformats-officedocument.presentationml.slide+xml" PartName="/ppt/slides/slide189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176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180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39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155.xml"/>
  <Override ContentType="application/vnd.openxmlformats-officedocument.presentationml.slide+xml" PartName="/ppt/slides/slide69.xml"/>
  <Override ContentType="application/vnd.openxmlformats-officedocument.presentationml.slide+xml" PartName="/ppt/slides/slide181.xml"/>
  <Override ContentType="application/vnd.openxmlformats-officedocument.presentationml.slide+xml" PartName="/ppt/slides/slide85.xml"/>
  <Override ContentType="application/vnd.openxmlformats-officedocument.presentationml.slide+xml" PartName="/ppt/slides/slide157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165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30.xml"/>
  <Override ContentType="application/vnd.openxmlformats-officedocument.presentationml.slide+xml" PartName="/ppt/slides/slide173.xml"/>
  <Override ContentType="application/vnd.openxmlformats-officedocument.presentationml.slide+xml" PartName="/ppt/slides/slide147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40.xml"/>
  <Override ContentType="application/vnd.openxmlformats-officedocument.presentationml.slide+xml" PartName="/ppt/slides/slide11.xml"/>
  <Override ContentType="application/vnd.openxmlformats-officedocument.presentationml.slide+xml" PartName="/ppt/slides/slide137.xml"/>
  <Override ContentType="application/vnd.openxmlformats-officedocument.presentationml.slide+xml" PartName="/ppt/slides/slide110.xml"/>
  <Override ContentType="application/vnd.openxmlformats-officedocument.presentationml.slide+xml" PartName="/ppt/slides/slide153.xml"/>
  <Override ContentType="application/vnd.openxmlformats-officedocument.presentationml.slide+xml" PartName="/ppt/slides/slide183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171.xml"/>
  <Override ContentType="application/vnd.openxmlformats-officedocument.presentationml.slide+xml" PartName="/ppt/slides/slide149.xml"/>
  <Override ContentType="application/vnd.openxmlformats-officedocument.presentationml.slide+xml" PartName="/ppt/slides/slide49.xml"/>
  <Override ContentType="application/vnd.openxmlformats-officedocument.presentationml.slide+xml" PartName="/ppt/slides/slide124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167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169.xml"/>
  <Override ContentType="application/vnd.openxmlformats-officedocument.presentationml.slide+xml" PartName="/ppt/slides/slide30.xml"/>
  <Override ContentType="application/vnd.openxmlformats-officedocument.presentationml.slide+xml" PartName="/ppt/slides/slide126.xml"/>
  <Override ContentType="application/vnd.openxmlformats-officedocument.presentationml.slide+xml" PartName="/ppt/slides/slide151.xml"/>
  <Override ContentType="application/vnd.openxmlformats-officedocument.presentationml.slide+xml" PartName="/ppt/slides/slide177.xml"/>
  <Override ContentType="application/vnd.openxmlformats-officedocument.presentationml.slide+xml" PartName="/ppt/slides/slide186.xml"/>
  <Override ContentType="application/vnd.openxmlformats-officedocument.presentationml.slide+xml" PartName="/ppt/slides/slide109.xml"/>
  <Override ContentType="application/vnd.openxmlformats-officedocument.presentationml.slide+xml" PartName="/ppt/slides/slide134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160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43.xml"/>
  <Override ContentType="application/vnd.openxmlformats-officedocument.presentationml.slide+xml" PartName="/ppt/slides/slide117.xml"/>
  <Override ContentType="application/vnd.openxmlformats-officedocument.presentationml.slide+xml" PartName="/ppt/slides/slide145.xml"/>
  <Override ContentType="application/vnd.openxmlformats-officedocument.presentationml.slide+xml" PartName="/ppt/slides/slide188.xml"/>
  <Override ContentType="application/vnd.openxmlformats-officedocument.presentationml.slide+xml" PartName="/ppt/slides/slide132.xml"/>
  <Override ContentType="application/vnd.openxmlformats-officedocument.presentationml.slide+xml" PartName="/ppt/slides/slide162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128.xml"/>
  <Override ContentType="application/vnd.openxmlformats-officedocument.presentationml.slide+xml" PartName="/ppt/slides/slide15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0" r:id="rId4"/>
    <p:sldMasterId id="2147483681" r:id="rId5"/>
    <p:sldMasterId id="214748368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  <p:sldId id="372" r:id="rId124"/>
    <p:sldId id="373" r:id="rId125"/>
    <p:sldId id="374" r:id="rId126"/>
    <p:sldId id="375" r:id="rId127"/>
    <p:sldId id="376" r:id="rId128"/>
    <p:sldId id="377" r:id="rId129"/>
    <p:sldId id="378" r:id="rId130"/>
    <p:sldId id="379" r:id="rId131"/>
    <p:sldId id="380" r:id="rId132"/>
    <p:sldId id="381" r:id="rId133"/>
    <p:sldId id="382" r:id="rId134"/>
    <p:sldId id="383" r:id="rId135"/>
    <p:sldId id="384" r:id="rId136"/>
    <p:sldId id="385" r:id="rId137"/>
    <p:sldId id="386" r:id="rId138"/>
    <p:sldId id="387" r:id="rId139"/>
    <p:sldId id="388" r:id="rId140"/>
    <p:sldId id="389" r:id="rId141"/>
    <p:sldId id="390" r:id="rId142"/>
    <p:sldId id="391" r:id="rId143"/>
    <p:sldId id="392" r:id="rId144"/>
    <p:sldId id="393" r:id="rId145"/>
    <p:sldId id="394" r:id="rId146"/>
    <p:sldId id="395" r:id="rId147"/>
    <p:sldId id="396" r:id="rId148"/>
    <p:sldId id="397" r:id="rId149"/>
    <p:sldId id="398" r:id="rId150"/>
    <p:sldId id="399" r:id="rId151"/>
    <p:sldId id="400" r:id="rId152"/>
    <p:sldId id="401" r:id="rId153"/>
    <p:sldId id="402" r:id="rId154"/>
    <p:sldId id="403" r:id="rId155"/>
    <p:sldId id="404" r:id="rId156"/>
    <p:sldId id="405" r:id="rId157"/>
    <p:sldId id="406" r:id="rId158"/>
    <p:sldId id="407" r:id="rId159"/>
    <p:sldId id="408" r:id="rId160"/>
    <p:sldId id="409" r:id="rId161"/>
    <p:sldId id="410" r:id="rId162"/>
    <p:sldId id="411" r:id="rId163"/>
    <p:sldId id="412" r:id="rId164"/>
    <p:sldId id="413" r:id="rId165"/>
    <p:sldId id="414" r:id="rId166"/>
    <p:sldId id="415" r:id="rId167"/>
    <p:sldId id="416" r:id="rId168"/>
    <p:sldId id="417" r:id="rId169"/>
    <p:sldId id="418" r:id="rId170"/>
    <p:sldId id="419" r:id="rId171"/>
    <p:sldId id="420" r:id="rId172"/>
    <p:sldId id="421" r:id="rId173"/>
    <p:sldId id="422" r:id="rId174"/>
    <p:sldId id="423" r:id="rId175"/>
    <p:sldId id="424" r:id="rId176"/>
    <p:sldId id="425" r:id="rId177"/>
    <p:sldId id="426" r:id="rId178"/>
    <p:sldId id="427" r:id="rId179"/>
    <p:sldId id="428" r:id="rId180"/>
    <p:sldId id="429" r:id="rId181"/>
    <p:sldId id="430" r:id="rId182"/>
    <p:sldId id="431" r:id="rId183"/>
    <p:sldId id="432" r:id="rId184"/>
    <p:sldId id="433" r:id="rId185"/>
    <p:sldId id="434" r:id="rId186"/>
    <p:sldId id="435" r:id="rId187"/>
    <p:sldId id="436" r:id="rId188"/>
    <p:sldId id="437" r:id="rId189"/>
    <p:sldId id="438" r:id="rId190"/>
    <p:sldId id="439" r:id="rId191"/>
    <p:sldId id="440" r:id="rId192"/>
    <p:sldId id="441" r:id="rId193"/>
    <p:sldId id="442" r:id="rId194"/>
    <p:sldId id="443" r:id="rId195"/>
    <p:sldId id="444" r:id="rId196"/>
    <p:sldId id="445" r:id="rId197"/>
  </p:sldIdLst>
  <p:sldSz cy="5143500" cx="9144000"/>
  <p:notesSz cx="6858000" cy="9144000"/>
  <p:embeddedFontLst>
    <p:embeddedFont>
      <p:font typeface="Roboto"/>
      <p:regular r:id="rId198"/>
      <p:bold r:id="rId199"/>
      <p:italic r:id="rId200"/>
      <p:boldItalic r:id="rId20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190" Type="http://schemas.openxmlformats.org/officeDocument/2006/relationships/slide" Target="slides/slide18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194" Type="http://schemas.openxmlformats.org/officeDocument/2006/relationships/slide" Target="slides/slide187.xml"/><Relationship Id="rId43" Type="http://schemas.openxmlformats.org/officeDocument/2006/relationships/slide" Target="slides/slide36.xml"/><Relationship Id="rId193" Type="http://schemas.openxmlformats.org/officeDocument/2006/relationships/slide" Target="slides/slide186.xml"/><Relationship Id="rId46" Type="http://schemas.openxmlformats.org/officeDocument/2006/relationships/slide" Target="slides/slide39.xml"/><Relationship Id="rId192" Type="http://schemas.openxmlformats.org/officeDocument/2006/relationships/slide" Target="slides/slide185.xml"/><Relationship Id="rId45" Type="http://schemas.openxmlformats.org/officeDocument/2006/relationships/slide" Target="slides/slide38.xml"/><Relationship Id="rId191" Type="http://schemas.openxmlformats.org/officeDocument/2006/relationships/slide" Target="slides/slide184.xml"/><Relationship Id="rId48" Type="http://schemas.openxmlformats.org/officeDocument/2006/relationships/slide" Target="slides/slide41.xml"/><Relationship Id="rId187" Type="http://schemas.openxmlformats.org/officeDocument/2006/relationships/slide" Target="slides/slide180.xml"/><Relationship Id="rId47" Type="http://schemas.openxmlformats.org/officeDocument/2006/relationships/slide" Target="slides/slide40.xml"/><Relationship Id="rId186" Type="http://schemas.openxmlformats.org/officeDocument/2006/relationships/slide" Target="slides/slide179.xml"/><Relationship Id="rId185" Type="http://schemas.openxmlformats.org/officeDocument/2006/relationships/slide" Target="slides/slide178.xml"/><Relationship Id="rId49" Type="http://schemas.openxmlformats.org/officeDocument/2006/relationships/slide" Target="slides/slide42.xml"/><Relationship Id="rId184" Type="http://schemas.openxmlformats.org/officeDocument/2006/relationships/slide" Target="slides/slide177.xml"/><Relationship Id="rId189" Type="http://schemas.openxmlformats.org/officeDocument/2006/relationships/slide" Target="slides/slide182.xml"/><Relationship Id="rId188" Type="http://schemas.openxmlformats.org/officeDocument/2006/relationships/slide" Target="slides/slide18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183" Type="http://schemas.openxmlformats.org/officeDocument/2006/relationships/slide" Target="slides/slide176.xml"/><Relationship Id="rId32" Type="http://schemas.openxmlformats.org/officeDocument/2006/relationships/slide" Target="slides/slide25.xml"/><Relationship Id="rId182" Type="http://schemas.openxmlformats.org/officeDocument/2006/relationships/slide" Target="slides/slide175.xml"/><Relationship Id="rId35" Type="http://schemas.openxmlformats.org/officeDocument/2006/relationships/slide" Target="slides/slide28.xml"/><Relationship Id="rId181" Type="http://schemas.openxmlformats.org/officeDocument/2006/relationships/slide" Target="slides/slide174.xml"/><Relationship Id="rId34" Type="http://schemas.openxmlformats.org/officeDocument/2006/relationships/slide" Target="slides/slide27.xml"/><Relationship Id="rId180" Type="http://schemas.openxmlformats.org/officeDocument/2006/relationships/slide" Target="slides/slide173.xml"/><Relationship Id="rId37" Type="http://schemas.openxmlformats.org/officeDocument/2006/relationships/slide" Target="slides/slide30.xml"/><Relationship Id="rId176" Type="http://schemas.openxmlformats.org/officeDocument/2006/relationships/slide" Target="slides/slide169.xml"/><Relationship Id="rId36" Type="http://schemas.openxmlformats.org/officeDocument/2006/relationships/slide" Target="slides/slide29.xml"/><Relationship Id="rId175" Type="http://schemas.openxmlformats.org/officeDocument/2006/relationships/slide" Target="slides/slide168.xml"/><Relationship Id="rId39" Type="http://schemas.openxmlformats.org/officeDocument/2006/relationships/slide" Target="slides/slide32.xml"/><Relationship Id="rId174" Type="http://schemas.openxmlformats.org/officeDocument/2006/relationships/slide" Target="slides/slide167.xml"/><Relationship Id="rId38" Type="http://schemas.openxmlformats.org/officeDocument/2006/relationships/slide" Target="slides/slide31.xml"/><Relationship Id="rId173" Type="http://schemas.openxmlformats.org/officeDocument/2006/relationships/slide" Target="slides/slide166.xml"/><Relationship Id="rId179" Type="http://schemas.openxmlformats.org/officeDocument/2006/relationships/slide" Target="slides/slide172.xml"/><Relationship Id="rId178" Type="http://schemas.openxmlformats.org/officeDocument/2006/relationships/slide" Target="slides/slide171.xml"/><Relationship Id="rId177" Type="http://schemas.openxmlformats.org/officeDocument/2006/relationships/slide" Target="slides/slide170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98" Type="http://schemas.openxmlformats.org/officeDocument/2006/relationships/font" Target="fonts/Roboto-regular.fntdata"/><Relationship Id="rId14" Type="http://schemas.openxmlformats.org/officeDocument/2006/relationships/slide" Target="slides/slide7.xml"/><Relationship Id="rId197" Type="http://schemas.openxmlformats.org/officeDocument/2006/relationships/slide" Target="slides/slide190.xml"/><Relationship Id="rId17" Type="http://schemas.openxmlformats.org/officeDocument/2006/relationships/slide" Target="slides/slide10.xml"/><Relationship Id="rId196" Type="http://schemas.openxmlformats.org/officeDocument/2006/relationships/slide" Target="slides/slide189.xml"/><Relationship Id="rId16" Type="http://schemas.openxmlformats.org/officeDocument/2006/relationships/slide" Target="slides/slide9.xml"/><Relationship Id="rId195" Type="http://schemas.openxmlformats.org/officeDocument/2006/relationships/slide" Target="slides/slide188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99" Type="http://schemas.openxmlformats.org/officeDocument/2006/relationships/font" Target="fonts/Roboto-bold.fntdata"/><Relationship Id="rId84" Type="http://schemas.openxmlformats.org/officeDocument/2006/relationships/slide" Target="slides/slide77.xml"/><Relationship Id="rId83" Type="http://schemas.openxmlformats.org/officeDocument/2006/relationships/slide" Target="slides/slide76.xml"/><Relationship Id="rId86" Type="http://schemas.openxmlformats.org/officeDocument/2006/relationships/slide" Target="slides/slide79.xml"/><Relationship Id="rId85" Type="http://schemas.openxmlformats.org/officeDocument/2006/relationships/slide" Target="slides/slide78.xml"/><Relationship Id="rId88" Type="http://schemas.openxmlformats.org/officeDocument/2006/relationships/slide" Target="slides/slide81.xml"/><Relationship Id="rId150" Type="http://schemas.openxmlformats.org/officeDocument/2006/relationships/slide" Target="slides/slide143.xml"/><Relationship Id="rId87" Type="http://schemas.openxmlformats.org/officeDocument/2006/relationships/slide" Target="slides/slide80.xml"/><Relationship Id="rId89" Type="http://schemas.openxmlformats.org/officeDocument/2006/relationships/slide" Target="slides/slide82.xml"/><Relationship Id="rId80" Type="http://schemas.openxmlformats.org/officeDocument/2006/relationships/slide" Target="slides/slide73.xml"/><Relationship Id="rId82" Type="http://schemas.openxmlformats.org/officeDocument/2006/relationships/slide" Target="slides/slide75.xml"/><Relationship Id="rId81" Type="http://schemas.openxmlformats.org/officeDocument/2006/relationships/slide" Target="slides/slide74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149" Type="http://schemas.openxmlformats.org/officeDocument/2006/relationships/slide" Target="slides/slide142.xml"/><Relationship Id="rId4" Type="http://schemas.openxmlformats.org/officeDocument/2006/relationships/slideMaster" Target="slideMasters/slideMaster1.xml"/><Relationship Id="rId148" Type="http://schemas.openxmlformats.org/officeDocument/2006/relationships/slide" Target="slides/slide141.xml"/><Relationship Id="rId9" Type="http://schemas.openxmlformats.org/officeDocument/2006/relationships/slide" Target="slides/slide2.xml"/><Relationship Id="rId143" Type="http://schemas.openxmlformats.org/officeDocument/2006/relationships/slide" Target="slides/slide136.xml"/><Relationship Id="rId142" Type="http://schemas.openxmlformats.org/officeDocument/2006/relationships/slide" Target="slides/slide135.xml"/><Relationship Id="rId141" Type="http://schemas.openxmlformats.org/officeDocument/2006/relationships/slide" Target="slides/slide134.xml"/><Relationship Id="rId140" Type="http://schemas.openxmlformats.org/officeDocument/2006/relationships/slide" Target="slides/slide133.xml"/><Relationship Id="rId5" Type="http://schemas.openxmlformats.org/officeDocument/2006/relationships/slideMaster" Target="slideMasters/slideMaster2.xml"/><Relationship Id="rId147" Type="http://schemas.openxmlformats.org/officeDocument/2006/relationships/slide" Target="slides/slide140.xml"/><Relationship Id="rId6" Type="http://schemas.openxmlformats.org/officeDocument/2006/relationships/slideMaster" Target="slideMasters/slideMaster3.xml"/><Relationship Id="rId146" Type="http://schemas.openxmlformats.org/officeDocument/2006/relationships/slide" Target="slides/slide139.xml"/><Relationship Id="rId7" Type="http://schemas.openxmlformats.org/officeDocument/2006/relationships/notesMaster" Target="notesMasters/notesMaster1.xml"/><Relationship Id="rId145" Type="http://schemas.openxmlformats.org/officeDocument/2006/relationships/slide" Target="slides/slide138.xml"/><Relationship Id="rId8" Type="http://schemas.openxmlformats.org/officeDocument/2006/relationships/slide" Target="slides/slide1.xml"/><Relationship Id="rId144" Type="http://schemas.openxmlformats.org/officeDocument/2006/relationships/slide" Target="slides/slide137.xml"/><Relationship Id="rId73" Type="http://schemas.openxmlformats.org/officeDocument/2006/relationships/slide" Target="slides/slide66.xml"/><Relationship Id="rId72" Type="http://schemas.openxmlformats.org/officeDocument/2006/relationships/slide" Target="slides/slide65.xml"/><Relationship Id="rId75" Type="http://schemas.openxmlformats.org/officeDocument/2006/relationships/slide" Target="slides/slide68.xml"/><Relationship Id="rId74" Type="http://schemas.openxmlformats.org/officeDocument/2006/relationships/slide" Target="slides/slide67.xml"/><Relationship Id="rId77" Type="http://schemas.openxmlformats.org/officeDocument/2006/relationships/slide" Target="slides/slide70.xml"/><Relationship Id="rId76" Type="http://schemas.openxmlformats.org/officeDocument/2006/relationships/slide" Target="slides/slide69.xml"/><Relationship Id="rId79" Type="http://schemas.openxmlformats.org/officeDocument/2006/relationships/slide" Target="slides/slide72.xml"/><Relationship Id="rId78" Type="http://schemas.openxmlformats.org/officeDocument/2006/relationships/slide" Target="slides/slide71.xml"/><Relationship Id="rId71" Type="http://schemas.openxmlformats.org/officeDocument/2006/relationships/slide" Target="slides/slide64.xml"/><Relationship Id="rId70" Type="http://schemas.openxmlformats.org/officeDocument/2006/relationships/slide" Target="slides/slide63.xml"/><Relationship Id="rId139" Type="http://schemas.openxmlformats.org/officeDocument/2006/relationships/slide" Target="slides/slide132.xml"/><Relationship Id="rId138" Type="http://schemas.openxmlformats.org/officeDocument/2006/relationships/slide" Target="slides/slide131.xml"/><Relationship Id="rId137" Type="http://schemas.openxmlformats.org/officeDocument/2006/relationships/slide" Target="slides/slide130.xml"/><Relationship Id="rId132" Type="http://schemas.openxmlformats.org/officeDocument/2006/relationships/slide" Target="slides/slide125.xml"/><Relationship Id="rId131" Type="http://schemas.openxmlformats.org/officeDocument/2006/relationships/slide" Target="slides/slide124.xml"/><Relationship Id="rId130" Type="http://schemas.openxmlformats.org/officeDocument/2006/relationships/slide" Target="slides/slide123.xml"/><Relationship Id="rId136" Type="http://schemas.openxmlformats.org/officeDocument/2006/relationships/slide" Target="slides/slide129.xml"/><Relationship Id="rId135" Type="http://schemas.openxmlformats.org/officeDocument/2006/relationships/slide" Target="slides/slide128.xml"/><Relationship Id="rId134" Type="http://schemas.openxmlformats.org/officeDocument/2006/relationships/slide" Target="slides/slide127.xml"/><Relationship Id="rId133" Type="http://schemas.openxmlformats.org/officeDocument/2006/relationships/slide" Target="slides/slide126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66" Type="http://schemas.openxmlformats.org/officeDocument/2006/relationships/slide" Target="slides/slide59.xml"/><Relationship Id="rId172" Type="http://schemas.openxmlformats.org/officeDocument/2006/relationships/slide" Target="slides/slide165.xml"/><Relationship Id="rId65" Type="http://schemas.openxmlformats.org/officeDocument/2006/relationships/slide" Target="slides/slide58.xml"/><Relationship Id="rId171" Type="http://schemas.openxmlformats.org/officeDocument/2006/relationships/slide" Target="slides/slide164.xml"/><Relationship Id="rId68" Type="http://schemas.openxmlformats.org/officeDocument/2006/relationships/slide" Target="slides/slide61.xml"/><Relationship Id="rId170" Type="http://schemas.openxmlformats.org/officeDocument/2006/relationships/slide" Target="slides/slide163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165" Type="http://schemas.openxmlformats.org/officeDocument/2006/relationships/slide" Target="slides/slide158.xml"/><Relationship Id="rId69" Type="http://schemas.openxmlformats.org/officeDocument/2006/relationships/slide" Target="slides/slide62.xml"/><Relationship Id="rId164" Type="http://schemas.openxmlformats.org/officeDocument/2006/relationships/slide" Target="slides/slide157.xml"/><Relationship Id="rId163" Type="http://schemas.openxmlformats.org/officeDocument/2006/relationships/slide" Target="slides/slide156.xml"/><Relationship Id="rId162" Type="http://schemas.openxmlformats.org/officeDocument/2006/relationships/slide" Target="slides/slide155.xml"/><Relationship Id="rId169" Type="http://schemas.openxmlformats.org/officeDocument/2006/relationships/slide" Target="slides/slide162.xml"/><Relationship Id="rId168" Type="http://schemas.openxmlformats.org/officeDocument/2006/relationships/slide" Target="slides/slide161.xml"/><Relationship Id="rId167" Type="http://schemas.openxmlformats.org/officeDocument/2006/relationships/slide" Target="slides/slide160.xml"/><Relationship Id="rId166" Type="http://schemas.openxmlformats.org/officeDocument/2006/relationships/slide" Target="slides/slide159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55" Type="http://schemas.openxmlformats.org/officeDocument/2006/relationships/slide" Target="slides/slide48.xml"/><Relationship Id="rId161" Type="http://schemas.openxmlformats.org/officeDocument/2006/relationships/slide" Target="slides/slide154.xml"/><Relationship Id="rId54" Type="http://schemas.openxmlformats.org/officeDocument/2006/relationships/slide" Target="slides/slide47.xml"/><Relationship Id="rId160" Type="http://schemas.openxmlformats.org/officeDocument/2006/relationships/slide" Target="slides/slide153.xml"/><Relationship Id="rId57" Type="http://schemas.openxmlformats.org/officeDocument/2006/relationships/slide" Target="slides/slide50.xml"/><Relationship Id="rId56" Type="http://schemas.openxmlformats.org/officeDocument/2006/relationships/slide" Target="slides/slide49.xml"/><Relationship Id="rId159" Type="http://schemas.openxmlformats.org/officeDocument/2006/relationships/slide" Target="slides/slide152.xml"/><Relationship Id="rId59" Type="http://schemas.openxmlformats.org/officeDocument/2006/relationships/slide" Target="slides/slide52.xml"/><Relationship Id="rId154" Type="http://schemas.openxmlformats.org/officeDocument/2006/relationships/slide" Target="slides/slide147.xml"/><Relationship Id="rId58" Type="http://schemas.openxmlformats.org/officeDocument/2006/relationships/slide" Target="slides/slide51.xml"/><Relationship Id="rId153" Type="http://schemas.openxmlformats.org/officeDocument/2006/relationships/slide" Target="slides/slide146.xml"/><Relationship Id="rId152" Type="http://schemas.openxmlformats.org/officeDocument/2006/relationships/slide" Target="slides/slide145.xml"/><Relationship Id="rId151" Type="http://schemas.openxmlformats.org/officeDocument/2006/relationships/slide" Target="slides/slide144.xml"/><Relationship Id="rId158" Type="http://schemas.openxmlformats.org/officeDocument/2006/relationships/slide" Target="slides/slide151.xml"/><Relationship Id="rId157" Type="http://schemas.openxmlformats.org/officeDocument/2006/relationships/slide" Target="slides/slide150.xml"/><Relationship Id="rId156" Type="http://schemas.openxmlformats.org/officeDocument/2006/relationships/slide" Target="slides/slide149.xml"/><Relationship Id="rId155" Type="http://schemas.openxmlformats.org/officeDocument/2006/relationships/slide" Target="slides/slide148.xml"/><Relationship Id="rId107" Type="http://schemas.openxmlformats.org/officeDocument/2006/relationships/slide" Target="slides/slide100.xml"/><Relationship Id="rId106" Type="http://schemas.openxmlformats.org/officeDocument/2006/relationships/slide" Target="slides/slide99.xml"/><Relationship Id="rId105" Type="http://schemas.openxmlformats.org/officeDocument/2006/relationships/slide" Target="slides/slide98.xml"/><Relationship Id="rId104" Type="http://schemas.openxmlformats.org/officeDocument/2006/relationships/slide" Target="slides/slide97.xml"/><Relationship Id="rId109" Type="http://schemas.openxmlformats.org/officeDocument/2006/relationships/slide" Target="slides/slide102.xml"/><Relationship Id="rId108" Type="http://schemas.openxmlformats.org/officeDocument/2006/relationships/slide" Target="slides/slide101.xml"/><Relationship Id="rId103" Type="http://schemas.openxmlformats.org/officeDocument/2006/relationships/slide" Target="slides/slide96.xml"/><Relationship Id="rId102" Type="http://schemas.openxmlformats.org/officeDocument/2006/relationships/slide" Target="slides/slide95.xml"/><Relationship Id="rId101" Type="http://schemas.openxmlformats.org/officeDocument/2006/relationships/slide" Target="slides/slide94.xml"/><Relationship Id="rId100" Type="http://schemas.openxmlformats.org/officeDocument/2006/relationships/slide" Target="slides/slide93.xml"/><Relationship Id="rId129" Type="http://schemas.openxmlformats.org/officeDocument/2006/relationships/slide" Target="slides/slide122.xml"/><Relationship Id="rId128" Type="http://schemas.openxmlformats.org/officeDocument/2006/relationships/slide" Target="slides/slide121.xml"/><Relationship Id="rId127" Type="http://schemas.openxmlformats.org/officeDocument/2006/relationships/slide" Target="slides/slide120.xml"/><Relationship Id="rId126" Type="http://schemas.openxmlformats.org/officeDocument/2006/relationships/slide" Target="slides/slide119.xml"/><Relationship Id="rId121" Type="http://schemas.openxmlformats.org/officeDocument/2006/relationships/slide" Target="slides/slide114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124" Type="http://schemas.openxmlformats.org/officeDocument/2006/relationships/slide" Target="slides/slide117.xml"/><Relationship Id="rId123" Type="http://schemas.openxmlformats.org/officeDocument/2006/relationships/slide" Target="slides/slide116.xml"/><Relationship Id="rId122" Type="http://schemas.openxmlformats.org/officeDocument/2006/relationships/slide" Target="slides/slide115.xml"/><Relationship Id="rId95" Type="http://schemas.openxmlformats.org/officeDocument/2006/relationships/slide" Target="slides/slide88.xml"/><Relationship Id="rId94" Type="http://schemas.openxmlformats.org/officeDocument/2006/relationships/slide" Target="slides/slide87.xml"/><Relationship Id="rId97" Type="http://schemas.openxmlformats.org/officeDocument/2006/relationships/slide" Target="slides/slide90.xml"/><Relationship Id="rId96" Type="http://schemas.openxmlformats.org/officeDocument/2006/relationships/slide" Target="slides/slide89.xml"/><Relationship Id="rId99" Type="http://schemas.openxmlformats.org/officeDocument/2006/relationships/slide" Target="slides/slide92.xml"/><Relationship Id="rId98" Type="http://schemas.openxmlformats.org/officeDocument/2006/relationships/slide" Target="slides/slide91.xml"/><Relationship Id="rId91" Type="http://schemas.openxmlformats.org/officeDocument/2006/relationships/slide" Target="slides/slide84.xml"/><Relationship Id="rId90" Type="http://schemas.openxmlformats.org/officeDocument/2006/relationships/slide" Target="slides/slide83.xml"/><Relationship Id="rId93" Type="http://schemas.openxmlformats.org/officeDocument/2006/relationships/slide" Target="slides/slide86.xml"/><Relationship Id="rId92" Type="http://schemas.openxmlformats.org/officeDocument/2006/relationships/slide" Target="slides/slide85.xml"/><Relationship Id="rId118" Type="http://schemas.openxmlformats.org/officeDocument/2006/relationships/slide" Target="slides/slide111.xml"/><Relationship Id="rId117" Type="http://schemas.openxmlformats.org/officeDocument/2006/relationships/slide" Target="slides/slide110.xml"/><Relationship Id="rId116" Type="http://schemas.openxmlformats.org/officeDocument/2006/relationships/slide" Target="slides/slide109.xml"/><Relationship Id="rId115" Type="http://schemas.openxmlformats.org/officeDocument/2006/relationships/slide" Target="slides/slide108.xml"/><Relationship Id="rId119" Type="http://schemas.openxmlformats.org/officeDocument/2006/relationships/slide" Target="slides/slide112.xml"/><Relationship Id="rId110" Type="http://schemas.openxmlformats.org/officeDocument/2006/relationships/slide" Target="slides/slide103.xml"/><Relationship Id="rId114" Type="http://schemas.openxmlformats.org/officeDocument/2006/relationships/slide" Target="slides/slide107.xml"/><Relationship Id="rId113" Type="http://schemas.openxmlformats.org/officeDocument/2006/relationships/slide" Target="slides/slide106.xml"/><Relationship Id="rId112" Type="http://schemas.openxmlformats.org/officeDocument/2006/relationships/slide" Target="slides/slide105.xml"/><Relationship Id="rId111" Type="http://schemas.openxmlformats.org/officeDocument/2006/relationships/slide" Target="slides/slide104.xml"/><Relationship Id="rId201" Type="http://schemas.openxmlformats.org/officeDocument/2006/relationships/font" Target="fonts/Roboto-boldItalic.fntdata"/><Relationship Id="rId200" Type="http://schemas.openxmlformats.org/officeDocument/2006/relationships/font" Target="fonts/Roboto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0ff848a255_0_15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0ff848a255_0_15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0ff848a255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0ff848a255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6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g1f5f478ca39_0_3849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8" name="Google Shape;1948;g1f5f478ca39_0_3849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for context</a:t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1" name="Shape 1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2" name="Google Shape;1962;g1f5f478ca39_0_3863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3" name="Google Shape;1963;g1f5f478ca39_0_3863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6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g1f5f478ca39_0_3877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8" name="Google Shape;1978;g1f5f478ca39_0_3877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1" name="Shape 1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2" name="Google Shape;1992;g1f5f478ca39_0_3891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3" name="Google Shape;1993;g1f5f478ca39_0_3891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7" name="Shape 2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8" name="Google Shape;2008;g1f5f478ca39_0_3906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9" name="Google Shape;2009;g1f5f478ca39_0_3906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One of these things is not like the other.</a:t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3" name="Shape 2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4" name="Google Shape;2024;g1f5f478ca39_0_3921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5" name="Google Shape;2025;g1f5f478ca39_0_3921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8" name="Shape 2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9" name="Google Shape;2039;g1f5f478ca39_0_3935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0" name="Google Shape;2040;g1f5f478ca39_0_3935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relieve alcohol withdrawal symptoms and assist in maintaining sobriety</a:t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6" name="Shape 2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7" name="Google Shape;2047;g1f5f478ca39_0_3942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48" name="Google Shape;2048;g1f5f478ca39_0_3942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relieve alcohol withdrawal symptoms and assist in maintaining sobriety</a:t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4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g1f5f478ca39_0_3949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6" name="Google Shape;2056;g1f5f478ca39_0_3949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relieve alcohol withdrawal symptoms and assist in maintaining sobriety</a:t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2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g1f5f478ca39_0_39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4" name="Google Shape;2064;g1f5f478ca39_0_39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Once you’ve defined a mascot you can tack a lot of info onto it. </a:t>
            </a:r>
            <a:endParaRPr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0ff848a255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0ff848a255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9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Google Shape;2070;g1f5f478ca39_0_39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1" name="Google Shape;2071;g1f5f478ca39_0_39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6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7" name="Google Shape;2077;g1f5f478ca39_0_39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8" name="Google Shape;2078;g1f5f478ca39_0_39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3" name="Shape 2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Google Shape;2084;g1f5f478ca39_0_39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5" name="Google Shape;2085;g1f5f478ca39_0_39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0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Google Shape;2091;g1f5f478ca39_0_39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2" name="Google Shape;2092;g1f5f478ca39_0_39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My mnemonic for this </a:t>
            </a:r>
            <a:endParaRPr sz="1200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7" name="Shape 2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8" name="Google Shape;2098;g1f5f478ca39_0_39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9" name="Google Shape;2099;g1f5f478ca39_0_39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4" name="Shape 2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5" name="Google Shape;2105;g1f5f478ca39_0_39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6" name="Google Shape;2106;g1f5f478ca39_0_39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g1f5f478ca39_0_39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3" name="Google Shape;2113;g1f5f478ca39_0_39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8" name="Shape 2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" name="Google Shape;2119;g1f5f478ca39_0_40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0" name="Google Shape;2120;g1f5f478ca39_0_40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5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Google Shape;2126;g1f5f478ca39_0_40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7" name="Google Shape;2127;g1f5f478ca39_0_40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HLA-B*1502 allele, is a contraindication</a:t>
            </a: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2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" name="Google Shape;2133;g1f5f478ca39_0_40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4" name="Google Shape;2134;g1f5f478ca39_0_40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0ff848a255_0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0ff848a255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1" name="Shape 2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2" name="Google Shape;2142;g1f5f478ca39_0_40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3" name="Google Shape;2143;g1f5f478ca39_0_40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2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3" name="Google Shape;2153;g1f5f478ca39_0_40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4" name="Google Shape;2154;g1f5f478ca39_0_40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interaction mnemonics - MOST MEDICATIONS HAVE 1 or 2 interaction mnemonics</a:t>
            </a: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4" name="Shape 2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5" name="Google Shape;2175;g1f5f478ca39_0_40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6" name="Google Shape;2176;g1f5f478ca39_0_40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specific down arrows only more specific</a:t>
            </a:r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8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9" name="Google Shape;2199;g1f5f478ca39_0_40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0" name="Google Shape;2200;g1f5f478ca39_0_40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4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Google Shape;2225;g1f5f478ca39_0_4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6" name="Google Shape;2226;g1f5f478ca39_0_4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2" name="Shape 2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" name="Google Shape;2253;g1f5f478ca39_0_4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4" name="Google Shape;2254;g1f5f478ca39_0_4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2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" name="Google Shape;2283;g1f5f478ca39_0_4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4" name="Google Shape;2284;g1f5f478ca39_0_4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9" name="Shape 2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0" name="Google Shape;2290;g1f5f478ca39_0_4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1" name="Google Shape;2291;g1f5f478ca39_0_4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Fish is a more specific submarine</a:t>
            </a:r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7" name="Shape 2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" name="Google Shape;2298;g1f5f478ca39_0_4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9" name="Google Shape;2299;g1f5f478ca39_0_4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Substrates are victims of PK interactions</a:t>
            </a:r>
            <a:endParaRPr sz="1200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6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g1f5f478ca39_0_4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8" name="Google Shape;2318;g1f5f478ca39_0_4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0ff848a255_0_2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0ff848a255_0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7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g1f5f478ca39_0_4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9" name="Google Shape;2339;g1f5f478ca39_0_4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More mysterious than CYP interactions, probably applicable to more medications than have been discovered</a:t>
            </a:r>
            <a:endParaRPr sz="1200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2" name="Shape 2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Google Shape;2343;g1f5f478ca39_0_4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4" name="Google Shape;2344;g1f5f478ca39_0_4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9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g1f5f478ca39_0_4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1" name="Google Shape;2351;g1f5f478ca39_0_4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Can 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7" name="Shape 2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" name="Google Shape;2358;g1f5f478ca39_0_4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9" name="Google Shape;2359;g1f5f478ca39_0_4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make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5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Google Shape;2366;g1f5f478ca39_0_4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7" name="Google Shape;2367;g1f5f478ca39_0_4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psychotropic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3" name="Shape 2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4" name="Google Shape;2374;g1f5f478ca39_0_4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5" name="Google Shape;2375;g1f5f478ca39_0_4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drugs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1" name="Shape 2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2" name="Google Shape;2382;g1f5f478ca39_0_4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3" name="Google Shape;2383;g1f5f478ca39_0_4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less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9" name="Shape 2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0" name="Google Shape;2390;g1f5f478ca39_0_4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1" name="Google Shape;2391;g1f5f478ca39_0_4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effective 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7" name="Shape 2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8" name="Google Shape;2398;g1f5f478ca39_0_4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9" name="Google Shape;2399;g1f5f478ca39_0_4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P-glycoprotein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6" name="Shape 2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7" name="Google Shape;2407;g1f5f478ca39_0_4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8" name="Google Shape;2408;g1f5f478ca39_0_4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“Pumpers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20ff848a255_0_3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20ff848a255_0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5" name="Shape 2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" name="Google Shape;2416;g1f5f478ca39_0_4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7" name="Google Shape;2417;g1f5f478ca39_0_4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</a:rPr>
              <a:t>Gonna 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4" name="Shape 2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5" name="Google Shape;2425;g1f5f478ca39_0_4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6" name="Google Shape;2426;g1f5f478ca39_0_4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Pump...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3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Google Shape;2434;g1f5f478ca39_0_42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5" name="Google Shape;2435;g1f5f478ca39_0_4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P-gp is a 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2" name="Shape 2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3" name="Google Shape;2443;g1f5f478ca39_0_4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4" name="Google Shape;2444;g1f5f478ca39_0_4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gatekeeper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1f5f478ca39_0_4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1f5f478ca39_0_4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</a:rPr>
              <a:t> at the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0" name="Shape 2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" name="Google Shape;2461;g1f5f478ca39_0_4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2" name="Google Shape;2462;g1f5f478ca39_0_4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</a:rPr>
              <a:t>gut lumen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0" name="Shape 2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1" name="Google Shape;2471;g1f5f478ca39_0_4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2" name="Google Shape;2472;g1f5f478ca39_0_4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where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0" name="Shape 2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1" name="Google Shape;2481;g1f5f478ca39_0_4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2" name="Google Shape;2482;g1f5f478ca39_0_4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drugs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0" name="Shape 2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1" name="Google Shape;2491;g1f5f478ca39_0_4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2" name="Google Shape;2492;g1f5f478ca39_0_4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are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0" name="Shape 2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1" name="Google Shape;2501;g1f5f478ca39_0_43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2" name="Google Shape;2502;g1f5f478ca39_0_4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absorbed.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0ff848a255_0_2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20ff848a255_0_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1" name="Shape 2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2" name="Google Shape;2512;g1f5f478ca39_0_43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3" name="Google Shape;2513;g1f5f478ca39_0_4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At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2" name="Shape 2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3" name="Google Shape;2523;g1f5f478ca39_0_43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4" name="Google Shape;2524;g1f5f478ca39_0_4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the blood-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3" name="Shape 2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4" name="Google Shape;2534;g1f5f478ca39_0_43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5" name="Google Shape;2535;g1f5f478ca39_0_4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brain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4" name="Shape 2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5" name="Google Shape;2545;g1f5f478ca39_0_43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6" name="Google Shape;2546;g1f5f478ca39_0_43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Barrier 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6" name="Shape 2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7" name="Google Shape;2557;g1f5f478ca39_0_44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8" name="Google Shape;2558;g1f5f478ca39_0_4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...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8" name="Shape 2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9" name="Google Shape;2569;g1f5f478ca39_0_44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0" name="Google Shape;2570;g1f5f478ca39_0_44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...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0" name="Shape 2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1" name="Google Shape;2581;g1f5f478ca39_0_44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2" name="Google Shape;2582;g1f5f478ca39_0_44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P-gp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2" name="Shape 2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g1f5f478ca39_0_44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4" name="Google Shape;2594;g1f5f478ca39_0_44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pumps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5" name="Shape 2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6" name="Google Shape;2606;g1f5f478ca39_0_44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7" name="Google Shape;2607;g1f5f478ca39_0_44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substrates 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8" name="Shape 2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9" name="Google Shape;2619;g1f5f478ca39_0_44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0" name="Google Shape;2620;g1f5f478ca39_0_44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outta 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0ff848a255_0_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0ff848a255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1" name="Shape 2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2" name="Google Shape;2632;g1f5f478ca39_0_44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3" name="Google Shape;2633;g1f5f478ca39_0_44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the brain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4" name="Shape 2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5" name="Google Shape;2645;g1f5f478ca39_0_44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6" name="Google Shape;2646;g1f5f478ca39_0_44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“Pumpers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7" name="Shape 2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8" name="Google Shape;2658;g1f5f478ca39_0_44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9" name="Google Shape;2659;g1f5f478ca39_0_44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gonna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0" name="Shape 2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1" name="Google Shape;2671;g1f5f478ca39_0_45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2" name="Google Shape;2672;g1f5f478ca39_0_45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pump”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3" name="Shape 2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" name="Google Shape;2684;g1f5f478ca39_0_45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5" name="Google Shape;2685;g1f5f478ca39_0_45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SHORT PAUSE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6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7" name="Google Shape;2697;g1f5f478ca39_0_45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8" name="Google Shape;2698;g1f5f478ca39_0_45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As you might have guessed...</a:t>
            </a:r>
            <a:endParaRPr sz="1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9" name="Shape 2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0" name="Google Shape;2710;g1f5f478ca39_0_45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1" name="Google Shape;2711;g1f5f478ca39_0_45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Tegretol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8" name="Shape 2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9" name="Google Shape;2719;g1f5f478ca39_0_45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0" name="Google Shape;2720;g1f5f478ca39_0_45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induces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8" name="Shape 2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9" name="Google Shape;2729;g1f5f478ca39_0_45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0" name="Google Shape;2730;g1f5f478ca39_0_45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production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8" name="Shape 2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9" name="Google Shape;2739;g1f5f478ca39_0_45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0" name="Google Shape;2740;g1f5f478ca39_0_45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of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0ff848a255_0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20ff848a255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9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1f5f478ca39_0_45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1f5f478ca39_0_45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P-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0" name="Shape 2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1" name="Google Shape;2761;g1f5f478ca39_0_45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2" name="Google Shape;2762;g1f5f478ca39_0_45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-glycoprotein,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2" name="Shape 2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3" name="Google Shape;2773;g1f5f478ca39_0_46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4" name="Google Shape;2774;g1f5f478ca39_0_46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Just 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5" name="Shape 2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6" name="Google Shape;2786;g1f5f478ca39_0_46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7" name="Google Shape;2787;g1f5f478ca39_0_46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like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0" name="Shape 2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1" name="Google Shape;2801;g1f5f478ca39_0_46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2" name="Google Shape;2802;g1f5f478ca39_0_46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It 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6" name="Shape 2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7" name="Google Shape;2817;g1f5f478ca39_0_46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8" name="Google Shape;2818;g1f5f478ca39_0_46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induces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3" name="Shape 2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4" name="Google Shape;2834;g1f5f478ca39_0_46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5" name="Google Shape;2835;g1f5f478ca39_0_46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everything 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3" name="Shape 2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4" name="Google Shape;2854;g1f5f478ca39_0_46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5" name="Google Shape;2855;g1f5f478ca39_0_46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else.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6" name="Shape 2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" name="Google Shape;2877;g1f5f478ca39_0_47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8" name="Google Shape;2878;g1f5f478ca39_0_47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It’s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2" name="Google Shape;2902;g1f5f478ca39_0_47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3" name="Google Shape;2903;g1f5f478ca39_0_47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a shredder.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0ff848a255_0_3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20ff848a255_0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8" name="Shape 2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9" name="Google Shape;2929;g1f5f478ca39_0_47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0" name="Google Shape;2930;g1f5f478ca39_0_47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The effect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4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5" name="Google Shape;2955;g1f5f478ca39_0_47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6" name="Google Shape;2956;g1f5f478ca39_0_47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is Down 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3" name="Shape 2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4" name="Google Shape;2984;g1f5f478ca39_0_48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5" name="Google Shape;2985;g1f5f478ca39_0_48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and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2" name="Shape 3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3" name="Google Shape;3013;g1f5f478ca39_0_48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4" name="Google Shape;3014;g1f5f478ca39_0_48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delayed. 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2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3" name="Google Shape;3043;g1f5f478ca39_0_48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4" name="Google Shape;3044;g1f5f478ca39_0_48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Down as in 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4" name="Shape 3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Google Shape;3075;g1f5f478ca39_0_48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6" name="Google Shape;3076;g1f5f478ca39_0_48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decreased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5" name="Shape 3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6" name="Google Shape;3106;g1f5f478ca39_0_49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7" name="Google Shape;3107;g1f5f478ca39_0_49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gut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4" name="Shape 3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5" name="Google Shape;3145;g1f5f478ca39_0_49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6" name="Google Shape;3146;g1f5f478ca39_0_49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absorption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3" name="Shape 3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" name="Google Shape;3184;g1f5f478ca39_0_49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5" name="Google Shape;3185;g1f5f478ca39_0_49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and 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2" name="Shape 3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3" name="Google Shape;3223;g1f5f478ca39_0_50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4" name="Google Shape;3224;g1f5f478ca39_0_50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Brain penetrance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0ff848a255_0_4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20ff848a255_0_4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g1f5f478ca39_0_50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3" name="Google Shape;3263;g1f5f478ca39_0_50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of victim substrates.  Get outta the brain</a:t>
            </a:r>
            <a:endParaRPr sz="9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0ff848a255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0ff848a255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0ff848a255_0_4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20ff848a255_0_4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20ff848a255_0_4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20ff848a255_0_4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0ff848a255_0_4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20ff848a255_0_4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0ff848a255_0_4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20ff848a255_0_4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20ff848a255_0_4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20ff848a255_0_4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0ff848a255_0_5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20ff848a255_0_5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20ff848a255_0_9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20ff848a255_0_9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20ff848a255_0_5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20ff848a255_0_5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1f5f478ca39_0_7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1f5f478ca39_0_7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20ff848a255_0_9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20ff848a255_0_9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0ff848a255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0ff848a255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20ff848a255_0_10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20ff848a255_0_10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20ff848a255_0_7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20ff848a255_0_7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20ff848a255_0_5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20ff848a255_0_5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20ff848a255_0_1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20ff848a255_0_1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20ff848a255_0_1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" name="Google Shape;706;g20ff848a255_0_1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20ff848a255_0_1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0" name="Google Shape;750;g20ff848a255_0_1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20ff848a255_0_1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20ff848a255_0_1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20ff848a255_0_8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20ff848a255_0_8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20ff848a255_0_14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20ff848a255_0_1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20ff848a255_0_15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20ff848a255_0_15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0ff848a255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0ff848a255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20ff848a255_0_15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7" name="Google Shape;987;g20ff848a255_0_15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20ff848a255_0_15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20ff848a255_0_15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20ff848a255_0_16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20ff848a255_0_16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1f5f478ca39_0_29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8" name="Google Shape;1028;g1f5f478ca39_0_29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Luvox is a “Fluffer” inHibitor</a:t>
            </a:r>
            <a:endParaRPr sz="12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g1f5f478ca39_0_30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7" name="Google Shape;1047;g1f5f478ca39_0_30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While Tegretal, up next, is a Shredder inducer, which is the opposite effect. </a:t>
            </a:r>
            <a:endParaRPr sz="12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1f5f478ca39_0_30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6" name="Google Shape;1066;g1f5f478ca39_0_30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Carbamazepine ***OPEN PIC***</a:t>
            </a:r>
            <a:endParaRPr sz="120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9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g1f5f478ca39_0_30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1" name="Google Shape;1071;g1f5f478ca39_0_30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Carbamazepine ***OPEN PIC***</a:t>
            </a:r>
            <a:endParaRPr sz="120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4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1f5f478ca39_0_30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1f5f478ca39_0_30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Carbamazepine ***OPEN PIC***</a:t>
            </a:r>
            <a:endParaRPr sz="120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1f5f478ca39_0_30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1" name="Google Shape;1081;g1f5f478ca39_0_30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Carbamazepine ***OPEN PIC***</a:t>
            </a:r>
            <a:endParaRPr sz="120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4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1f5f478ca39_0_30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6" name="Google Shape;1086;g1f5f478ca39_0_30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Carbamazepine ***OPEN PIC***</a:t>
            </a:r>
            <a:endParaRPr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0ff848a255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0ff848a255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9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g1f5f478ca39_0_30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1" name="Google Shape;1091;g1f5f478ca39_0_30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Carbamazepine ***OPEN PIC***</a:t>
            </a:r>
            <a:endParaRPr sz="120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5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1f5f478ca39_0_30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1f5f478ca39_0_30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Most important thing </a:t>
            </a:r>
            <a:endParaRPr sz="120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7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g1f5f478ca39_0_30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9" name="Google Shape;1109;g1f5f478ca39_0_30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1f5f478ca39_0_30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4" name="Google Shape;1114;g1f5f478ca39_0_30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ER</a:t>
            </a:r>
            <a:endParaRPr sz="120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7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Google Shape;1118;g1f5f478ca39_0_30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9" name="Google Shape;1119;g1f5f478ca39_0_30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More specifically </a:t>
            </a:r>
            <a:endParaRPr sz="120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2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g1f5f478ca39_0_30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4" name="Google Shape;1124;g1f5f478ca39_0_30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1f5f478ca39_0_30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1f5f478ca39_0_30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g1f5f478ca39_0_30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8" name="Google Shape;1138;g1f5f478ca39_0_30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The official verbiage</a:t>
            </a:r>
            <a:endParaRPr sz="12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1f5f478ca39_0_30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1f5f478ca39_0_30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Identical</a:t>
            </a:r>
            <a:endParaRPr sz="120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g1f5f478ca39_0_30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8" name="Google Shape;1148;g1f5f478ca39_0_30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mnemonic accomplishes everything I’m going for - pairs trade name with the generic-- TIGER TAIL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0ff848a255_0_9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0ff848a255_0_9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7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1f5f478ca39_0_3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1f5f478ca39_0_3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f5f478ca39_0_3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1f5f478ca39_0_3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potential health risks. </a:t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4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1f5f478ca39_0_3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1f5f478ca39_0_3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most typically neural tube defects, pretty much contraindicated in women of childbearing age</a:t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4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1f5f478ca39_0_3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1f5f478ca39_0_3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1f5f478ca39_0_3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3" name="Google Shape;1333;g1f5f478ca39_0_3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8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g1f5f478ca39_0_3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0" name="Google Shape;1380;g1f5f478ca39_0_3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5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g1f5f478ca39_0_33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7" name="Google Shape;1427;g1f5f478ca39_0_3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3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Google Shape;1474;g1f5f478ca39_0_34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5" name="Google Shape;1475;g1f5f478ca39_0_34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0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g1f5f478ca39_0_34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2" name="Google Shape;1522;g1f5f478ca39_0_34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Shredder inducer</a:t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2" name="Google Shape;1572;g1f5f478ca39_0_3505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3" name="Google Shape;1573;g1f5f478ca39_0_3505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0ff848a255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0ff848a255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9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1f5f478ca39_0_3522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1" name="Google Shape;1591;g1f5f478ca39_0_3522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By stimulating production of 3A4 enzymes that metabolize it</a:t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5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g1f5f478ca39_0_3547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17" name="Google Shape;1617;g1f5f478ca39_0_3547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So blood levels at 3-4 weeks will be lower than at week 1 of starting it</a:t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0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g1f5f478ca39_0_3571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2" name="Google Shape;1642;g1f5f478ca39_0_3571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Initially carbamazepine has a half-life of 35 hr</a:t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5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g1f5f478ca39_0_3595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7" name="Google Shape;1667;g1f5f478ca39_0_3595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3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g1f5f478ca39_0_3602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5" name="Google Shape;1675;g1f5f478ca39_0_3602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My answer would be “seizure medication”.  </a:t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g1f5f478ca39_0_3609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3" name="Google Shape;1683;g1f5f478ca39_0_3609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Other than lithium, all mood stabilizers are antiepileptics. </a:t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9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g1f5f478ca39_0_3616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1" name="Google Shape;1691;g1f5f478ca39_0_3616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The specific antiepileptic mechanism is blocking voltage-gated sodium channels on neurons in the brain. For a mnemonic, you can keep a bag of salt in your car in case it gets stuck in the snow.  Valproate and phenytoin do the same. ***CLOSE PIC***</a:t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9" name="Shape 1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0" name="Google Shape;1700;g1f5f478ca39_0_3625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1" name="Google Shape;1701;g1f5f478ca39_0_3625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As opposed to some antiepileptic drugs that block voltage-gated calcium channels, such as Gabapentin.  Lamotrigine blocks both voltage-gated sodium and calcium channels. Knowing the mechanism isn’t that important...</a:t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7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g1f5f478ca39_0_3632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9" name="Google Shape;1709;g1f5f478ca39_0_3632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In this case can help you remember (by different mech)</a:t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7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g1f5f478ca39_0_3641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9" name="Google Shape;1719;g1f5f478ca39_0_3641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>
                <a:solidFill>
                  <a:schemeClr val="dk1"/>
                </a:solidFill>
              </a:rPr>
              <a:t>Although the mechanism is different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0ff848a255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0ff848a255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7" name="Shape 1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Google Shape;1728;g1f5f478ca39_0_3650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9" name="Google Shape;1729;g1f5f478ca39_0_3650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Other AEDs do this too</a:t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5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6" name="Google Shape;1736;g1f5f478ca39_0_3657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37" name="Google Shape;1737;g1f5f478ca39_0_3657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Various formulations</a:t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3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4" name="Google Shape;1744;g1f5f478ca39_0_3664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5" name="Google Shape;1745;g1f5f478ca39_0_3664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" name="Google Shape;1752;g1f5f478ca39_0_3671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3" name="Google Shape;1753;g1f5f478ca39_0_3671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9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0" name="Google Shape;1760;g1f5f478ca39_0_3678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1" name="Google Shape;1761;g1f5f478ca39_0_3678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7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8" name="Google Shape;1768;g1f5f478ca39_0_3685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9" name="Google Shape;1769;g1f5f478ca39_0_3685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Although we use generic IR</a:t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5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Google Shape;1776;g1f5f478ca39_0_3692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7" name="Google Shape;1777;g1f5f478ca39_0_3692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4" name="Shape 1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Google Shape;1785;g1f5f478ca39_0_3700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86" name="Google Shape;1786;g1f5f478ca39_0_3700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3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Google Shape;1794;g1f5f478ca39_0_3708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5" name="Google Shape;1795;g1f5f478ca39_0_3708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Several neurologic conditions</a:t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2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" name="Google Shape;1803;g1f5f478ca39_0_3716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4" name="Google Shape;1804;g1f5f478ca39_0_3716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relieve alcohol withdrawal symptoms and assist in maintaining sobriety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0ff848a255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0ff848a255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1" name="Shape 1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" name="Google Shape;1812;g1f5f478ca39_0_3724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3" name="Google Shape;1813;g1f5f478ca39_0_3724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relieve alcohol withdrawal symptoms and assist in maintaining sobriety</a:t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9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Google Shape;1820;g1f5f478ca39_0_3731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1" name="Google Shape;1821;g1f5f478ca39_0_3731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relieve alcohol withdrawal symptoms and assist in maintaining sobriety</a:t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7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f5f478ca39_0_3738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9" name="Google Shape;1829;g1f5f478ca39_0_3738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g1f5f478ca39_0_3751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3" name="Google Shape;1843;g1f5f478ca39_0_3751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6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7" name="Google Shape;1857;g1f5f478ca39_0_3765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8" name="Google Shape;1858;g1f5f478ca39_0_3765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g1f5f478ca39_0_3779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73" name="Google Shape;1873;g1f5f478ca39_0_3779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7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g1f5f478ca39_0_3794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9" name="Google Shape;1889;g1f5f478ca39_0_3794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1" name="Shape 1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2" name="Google Shape;1902;g1f5f478ca39_0_3807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3" name="Google Shape;1903;g1f5f478ca39_0_3807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WEIGHT NEUTRAL </a:t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6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g1f5f478ca39_0_3821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8" name="Google Shape;1918;g1f5f478ca39_0_3821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1" name="Shape 1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2" name="Google Shape;1932;g1f5f478ca39_0_3835:notes"/>
          <p:cNvSpPr/>
          <p:nvPr>
            <p:ph idx="2" type="sldImg"/>
          </p:nvPr>
        </p:nvSpPr>
        <p:spPr>
          <a:xfrm>
            <a:off x="406748" y="684950"/>
            <a:ext cx="60444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3" name="Google Shape;1933;g1f5f478ca39_0_3835:notes"/>
          <p:cNvSpPr txBox="1"/>
          <p:nvPr>
            <p:ph idx="1" type="body"/>
          </p:nvPr>
        </p:nvSpPr>
        <p:spPr>
          <a:xfrm>
            <a:off x="685800" y="4343401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125" lIns="91125" spcFirstLastPara="1" rIns="91125" wrap="square" tIns="911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1" name="Google Shape;101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2" name="Google Shape;102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5" name="Google Shape;105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6" name="Google Shape;106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09" name="Google Shape;109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2" name="Google Shape;112;p2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3" name="Google Shape;113;p2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4" name="Google Shape;114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7" name="Google Shape;117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0" name="Google Shape;120;p3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1" name="Google Shape;121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2"/>
          <p:cNvSpPr txBox="1"/>
          <p:nvPr>
            <p:ph type="title"/>
          </p:nvPr>
        </p:nvSpPr>
        <p:spPr>
          <a:xfrm>
            <a:off x="490251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24" name="Google Shape;124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8" name="Google Shape;128;p3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29" name="Google Shape;129;p33"/>
          <p:cNvSpPr txBox="1"/>
          <p:nvPr>
            <p:ph idx="2" type="body"/>
          </p:nvPr>
        </p:nvSpPr>
        <p:spPr>
          <a:xfrm>
            <a:off x="4939500" y="724075"/>
            <a:ext cx="38367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0" name="Google Shape;130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33" name="Google Shape;133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6" name="Google Shape;136;p3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7" name="Google Shape;137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theme" Target="../theme/theme4.xml"/><Relationship Id="rId10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" name="Google Shape;9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Google Shape;9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83.png"/><Relationship Id="rId4" Type="http://schemas.openxmlformats.org/officeDocument/2006/relationships/image" Target="../media/image82.png"/><Relationship Id="rId5" Type="http://schemas.openxmlformats.org/officeDocument/2006/relationships/image" Target="../media/image73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83.png"/><Relationship Id="rId4" Type="http://schemas.openxmlformats.org/officeDocument/2006/relationships/image" Target="../media/image82.png"/><Relationship Id="rId5" Type="http://schemas.openxmlformats.org/officeDocument/2006/relationships/image" Target="../media/image73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83.png"/><Relationship Id="rId4" Type="http://schemas.openxmlformats.org/officeDocument/2006/relationships/image" Target="../media/image73.png"/><Relationship Id="rId5" Type="http://schemas.openxmlformats.org/officeDocument/2006/relationships/image" Target="../media/image82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82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82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82.pn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29.png"/><Relationship Id="rId4" Type="http://schemas.openxmlformats.org/officeDocument/2006/relationships/image" Target="../media/image8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29.png"/><Relationship Id="rId4" Type="http://schemas.openxmlformats.org/officeDocument/2006/relationships/image" Target="../media/image89.pn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29.png"/><Relationship Id="rId4" Type="http://schemas.openxmlformats.org/officeDocument/2006/relationships/image" Target="../media/image89.pn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29.png"/><Relationship Id="rId4" Type="http://schemas.openxmlformats.org/officeDocument/2006/relationships/image" Target="../media/image89.pn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89.png"/><Relationship Id="rId4" Type="http://schemas.openxmlformats.org/officeDocument/2006/relationships/image" Target="../media/image29.pn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89.png"/><Relationship Id="rId4" Type="http://schemas.openxmlformats.org/officeDocument/2006/relationships/image" Target="../media/image29.pn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89.png"/><Relationship Id="rId4" Type="http://schemas.openxmlformats.org/officeDocument/2006/relationships/image" Target="../media/image29.pn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89.png"/><Relationship Id="rId4" Type="http://schemas.openxmlformats.org/officeDocument/2006/relationships/image" Target="../media/image29.pn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89.png"/><Relationship Id="rId4" Type="http://schemas.openxmlformats.org/officeDocument/2006/relationships/image" Target="../media/image29.pn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89.png"/><Relationship Id="rId4" Type="http://schemas.openxmlformats.org/officeDocument/2006/relationships/image" Target="../media/image29.pn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60.png"/><Relationship Id="rId4" Type="http://schemas.openxmlformats.org/officeDocument/2006/relationships/image" Target="../media/image7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73.png"/><Relationship Id="rId4" Type="http://schemas.openxmlformats.org/officeDocument/2006/relationships/image" Target="../media/image87.png"/><Relationship Id="rId5" Type="http://schemas.openxmlformats.org/officeDocument/2006/relationships/image" Target="../media/image86.png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97.png"/><Relationship Id="rId4" Type="http://schemas.openxmlformats.org/officeDocument/2006/relationships/image" Target="../media/image94.png"/><Relationship Id="rId9" Type="http://schemas.openxmlformats.org/officeDocument/2006/relationships/image" Target="../media/image91.png"/><Relationship Id="rId5" Type="http://schemas.openxmlformats.org/officeDocument/2006/relationships/image" Target="../media/image95.png"/><Relationship Id="rId6" Type="http://schemas.openxmlformats.org/officeDocument/2006/relationships/image" Target="../media/image101.png"/><Relationship Id="rId7" Type="http://schemas.openxmlformats.org/officeDocument/2006/relationships/image" Target="../media/image98.png"/><Relationship Id="rId8" Type="http://schemas.openxmlformats.org/officeDocument/2006/relationships/image" Target="../media/image96.png"/><Relationship Id="rId11" Type="http://schemas.openxmlformats.org/officeDocument/2006/relationships/image" Target="../media/image99.png"/><Relationship Id="rId10" Type="http://schemas.openxmlformats.org/officeDocument/2006/relationships/image" Target="../media/image93.png"/><Relationship Id="rId13" Type="http://schemas.openxmlformats.org/officeDocument/2006/relationships/image" Target="../media/image90.png"/><Relationship Id="rId12" Type="http://schemas.openxmlformats.org/officeDocument/2006/relationships/image" Target="../media/image92.png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97.png"/><Relationship Id="rId4" Type="http://schemas.openxmlformats.org/officeDocument/2006/relationships/image" Target="../media/image94.png"/><Relationship Id="rId9" Type="http://schemas.openxmlformats.org/officeDocument/2006/relationships/image" Target="../media/image91.png"/><Relationship Id="rId5" Type="http://schemas.openxmlformats.org/officeDocument/2006/relationships/image" Target="../media/image95.png"/><Relationship Id="rId6" Type="http://schemas.openxmlformats.org/officeDocument/2006/relationships/image" Target="../media/image101.png"/><Relationship Id="rId7" Type="http://schemas.openxmlformats.org/officeDocument/2006/relationships/image" Target="../media/image98.png"/><Relationship Id="rId8" Type="http://schemas.openxmlformats.org/officeDocument/2006/relationships/image" Target="../media/image96.png"/><Relationship Id="rId11" Type="http://schemas.openxmlformats.org/officeDocument/2006/relationships/image" Target="../media/image99.png"/><Relationship Id="rId10" Type="http://schemas.openxmlformats.org/officeDocument/2006/relationships/image" Target="../media/image93.png"/><Relationship Id="rId13" Type="http://schemas.openxmlformats.org/officeDocument/2006/relationships/image" Target="../media/image90.png"/><Relationship Id="rId12" Type="http://schemas.openxmlformats.org/officeDocument/2006/relationships/image" Target="../media/image92.png"/><Relationship Id="rId14" Type="http://schemas.openxmlformats.org/officeDocument/2006/relationships/image" Target="../media/image60.png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97.png"/><Relationship Id="rId4" Type="http://schemas.openxmlformats.org/officeDocument/2006/relationships/image" Target="../media/image94.png"/><Relationship Id="rId9" Type="http://schemas.openxmlformats.org/officeDocument/2006/relationships/image" Target="../media/image91.png"/><Relationship Id="rId5" Type="http://schemas.openxmlformats.org/officeDocument/2006/relationships/image" Target="../media/image95.png"/><Relationship Id="rId6" Type="http://schemas.openxmlformats.org/officeDocument/2006/relationships/image" Target="../media/image101.png"/><Relationship Id="rId7" Type="http://schemas.openxmlformats.org/officeDocument/2006/relationships/image" Target="../media/image98.png"/><Relationship Id="rId8" Type="http://schemas.openxmlformats.org/officeDocument/2006/relationships/image" Target="../media/image96.png"/><Relationship Id="rId11" Type="http://schemas.openxmlformats.org/officeDocument/2006/relationships/image" Target="../media/image99.png"/><Relationship Id="rId10" Type="http://schemas.openxmlformats.org/officeDocument/2006/relationships/image" Target="../media/image93.png"/><Relationship Id="rId13" Type="http://schemas.openxmlformats.org/officeDocument/2006/relationships/image" Target="../media/image90.png"/><Relationship Id="rId12" Type="http://schemas.openxmlformats.org/officeDocument/2006/relationships/image" Target="../media/image92.png"/><Relationship Id="rId14" Type="http://schemas.openxmlformats.org/officeDocument/2006/relationships/image" Target="../media/image60.png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97.png"/><Relationship Id="rId4" Type="http://schemas.openxmlformats.org/officeDocument/2006/relationships/image" Target="../media/image94.png"/><Relationship Id="rId9" Type="http://schemas.openxmlformats.org/officeDocument/2006/relationships/image" Target="../media/image91.png"/><Relationship Id="rId5" Type="http://schemas.openxmlformats.org/officeDocument/2006/relationships/image" Target="../media/image95.png"/><Relationship Id="rId6" Type="http://schemas.openxmlformats.org/officeDocument/2006/relationships/image" Target="../media/image101.png"/><Relationship Id="rId7" Type="http://schemas.openxmlformats.org/officeDocument/2006/relationships/image" Target="../media/image98.png"/><Relationship Id="rId8" Type="http://schemas.openxmlformats.org/officeDocument/2006/relationships/image" Target="../media/image96.png"/><Relationship Id="rId11" Type="http://schemas.openxmlformats.org/officeDocument/2006/relationships/image" Target="../media/image99.png"/><Relationship Id="rId10" Type="http://schemas.openxmlformats.org/officeDocument/2006/relationships/image" Target="../media/image93.png"/><Relationship Id="rId13" Type="http://schemas.openxmlformats.org/officeDocument/2006/relationships/image" Target="../media/image90.png"/><Relationship Id="rId12" Type="http://schemas.openxmlformats.org/officeDocument/2006/relationships/image" Target="../media/image92.png"/><Relationship Id="rId14" Type="http://schemas.openxmlformats.org/officeDocument/2006/relationships/image" Target="../media/image60.png"/></Relationships>
</file>

<file path=ppt/slides/_rels/slide1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97.png"/><Relationship Id="rId4" Type="http://schemas.openxmlformats.org/officeDocument/2006/relationships/image" Target="../media/image94.png"/><Relationship Id="rId9" Type="http://schemas.openxmlformats.org/officeDocument/2006/relationships/image" Target="../media/image91.png"/><Relationship Id="rId5" Type="http://schemas.openxmlformats.org/officeDocument/2006/relationships/image" Target="../media/image95.png"/><Relationship Id="rId6" Type="http://schemas.openxmlformats.org/officeDocument/2006/relationships/image" Target="../media/image101.png"/><Relationship Id="rId7" Type="http://schemas.openxmlformats.org/officeDocument/2006/relationships/image" Target="../media/image98.png"/><Relationship Id="rId8" Type="http://schemas.openxmlformats.org/officeDocument/2006/relationships/image" Target="../media/image96.png"/><Relationship Id="rId11" Type="http://schemas.openxmlformats.org/officeDocument/2006/relationships/image" Target="../media/image99.png"/><Relationship Id="rId10" Type="http://schemas.openxmlformats.org/officeDocument/2006/relationships/image" Target="../media/image93.png"/><Relationship Id="rId13" Type="http://schemas.openxmlformats.org/officeDocument/2006/relationships/image" Target="../media/image90.png"/><Relationship Id="rId12" Type="http://schemas.openxmlformats.org/officeDocument/2006/relationships/image" Target="../media/image92.png"/><Relationship Id="rId14" Type="http://schemas.openxmlformats.org/officeDocument/2006/relationships/image" Target="../media/image60.png"/></Relationships>
</file>

<file path=ppt/slides/_rels/slide1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103.png"/></Relationships>
</file>

<file path=ppt/slides/_rels/slide1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7.xml"/><Relationship Id="rId3" Type="http://schemas.openxmlformats.org/officeDocument/2006/relationships/image" Target="../media/image103.png"/><Relationship Id="rId4" Type="http://schemas.openxmlformats.org/officeDocument/2006/relationships/image" Target="../media/image104.png"/></Relationships>
</file>

<file path=ppt/slides/_rels/slide1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8.xml"/><Relationship Id="rId3" Type="http://schemas.openxmlformats.org/officeDocument/2006/relationships/image" Target="../media/image104.png"/><Relationship Id="rId4" Type="http://schemas.openxmlformats.org/officeDocument/2006/relationships/image" Target="../media/image60.png"/><Relationship Id="rId5" Type="http://schemas.openxmlformats.org/officeDocument/2006/relationships/image" Target="../media/image59.png"/><Relationship Id="rId6" Type="http://schemas.openxmlformats.org/officeDocument/2006/relationships/image" Target="../media/image67.png"/><Relationship Id="rId7" Type="http://schemas.openxmlformats.org/officeDocument/2006/relationships/image" Target="../media/image69.png"/><Relationship Id="rId8" Type="http://schemas.openxmlformats.org/officeDocument/2006/relationships/image" Target="../media/image62.png"/></Relationships>
</file>

<file path=ppt/slides/_rels/slide1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9.xml"/><Relationship Id="rId3" Type="http://schemas.openxmlformats.org/officeDocument/2006/relationships/image" Target="../media/image104.png"/><Relationship Id="rId4" Type="http://schemas.openxmlformats.org/officeDocument/2006/relationships/image" Target="../media/image60.png"/><Relationship Id="rId5" Type="http://schemas.openxmlformats.org/officeDocument/2006/relationships/image" Target="../media/image59.png"/><Relationship Id="rId6" Type="http://schemas.openxmlformats.org/officeDocument/2006/relationships/image" Target="../media/image67.png"/><Relationship Id="rId7" Type="http://schemas.openxmlformats.org/officeDocument/2006/relationships/image" Target="../media/image69.png"/><Relationship Id="rId8" Type="http://schemas.openxmlformats.org/officeDocument/2006/relationships/image" Target="../media/image6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/Relationships>
</file>

<file path=ppt/slides/_rels/slide1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0.xml"/></Relationships>
</file>

<file path=ppt/slides/_rels/slide1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1.xml"/><Relationship Id="rId3" Type="http://schemas.openxmlformats.org/officeDocument/2006/relationships/image" Target="../media/image102.png"/></Relationships>
</file>

<file path=ppt/slides/_rels/slide1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2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1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3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1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4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1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5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1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6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1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7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1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8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1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9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0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1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1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1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2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1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3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1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4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1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5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1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6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1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7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1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8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1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9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1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0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1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1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1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2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1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3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1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4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1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5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1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6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1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7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1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8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1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9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0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1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1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1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2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1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3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1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4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1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5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/Relationships>
</file>

<file path=ppt/slides/_rels/slide1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6.xml"/><Relationship Id="rId3" Type="http://schemas.openxmlformats.org/officeDocument/2006/relationships/image" Target="../media/image102.png"/><Relationship Id="rId4" Type="http://schemas.openxmlformats.org/officeDocument/2006/relationships/image" Target="../media/image73.png"/></Relationships>
</file>

<file path=ppt/slides/_rels/slide1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7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Relationship Id="rId5" Type="http://schemas.openxmlformats.org/officeDocument/2006/relationships/image" Target="../media/image73.png"/></Relationships>
</file>

<file path=ppt/slides/_rels/slide1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8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Relationship Id="rId5" Type="http://schemas.openxmlformats.org/officeDocument/2006/relationships/image" Target="../media/image73.png"/></Relationships>
</file>

<file path=ppt/slides/_rels/slide1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9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Relationship Id="rId5" Type="http://schemas.openxmlformats.org/officeDocument/2006/relationships/image" Target="../media/image7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1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0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Relationship Id="rId5" Type="http://schemas.openxmlformats.org/officeDocument/2006/relationships/image" Target="../media/image73.png"/></Relationships>
</file>

<file path=ppt/slides/_rels/slide1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1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Relationship Id="rId5" Type="http://schemas.openxmlformats.org/officeDocument/2006/relationships/image" Target="../media/image73.png"/></Relationships>
</file>

<file path=ppt/slides/_rels/slide1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2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Relationship Id="rId5" Type="http://schemas.openxmlformats.org/officeDocument/2006/relationships/image" Target="../media/image73.png"/></Relationships>
</file>

<file path=ppt/slides/_rels/slide1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3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Relationship Id="rId5" Type="http://schemas.openxmlformats.org/officeDocument/2006/relationships/image" Target="../media/image73.png"/></Relationships>
</file>

<file path=ppt/slides/_rels/slide1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4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Relationship Id="rId5" Type="http://schemas.openxmlformats.org/officeDocument/2006/relationships/image" Target="../media/image73.png"/></Relationships>
</file>

<file path=ppt/slides/_rels/slide1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5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Relationship Id="rId5" Type="http://schemas.openxmlformats.org/officeDocument/2006/relationships/image" Target="../media/image73.png"/></Relationships>
</file>

<file path=ppt/slides/_rels/slide1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6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Relationship Id="rId5" Type="http://schemas.openxmlformats.org/officeDocument/2006/relationships/image" Target="../media/image73.png"/></Relationships>
</file>

<file path=ppt/slides/_rels/slide1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7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Relationship Id="rId5" Type="http://schemas.openxmlformats.org/officeDocument/2006/relationships/image" Target="../media/image73.png"/></Relationships>
</file>

<file path=ppt/slides/_rels/slide1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8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Relationship Id="rId5" Type="http://schemas.openxmlformats.org/officeDocument/2006/relationships/image" Target="../media/image73.png"/></Relationships>
</file>

<file path=ppt/slides/_rels/slide1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9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Relationship Id="rId5" Type="http://schemas.openxmlformats.org/officeDocument/2006/relationships/image" Target="../media/image7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0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Relationship Id="rId5" Type="http://schemas.openxmlformats.org/officeDocument/2006/relationships/image" Target="../media/image73.png"/></Relationships>
</file>

<file path=ppt/slides/_rels/slide1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1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Relationship Id="rId5" Type="http://schemas.openxmlformats.org/officeDocument/2006/relationships/image" Target="../media/image73.png"/></Relationships>
</file>

<file path=ppt/slides/_rels/slide1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2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Relationship Id="rId5" Type="http://schemas.openxmlformats.org/officeDocument/2006/relationships/image" Target="../media/image73.png"/></Relationships>
</file>

<file path=ppt/slides/_rels/slide1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3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Relationship Id="rId5" Type="http://schemas.openxmlformats.org/officeDocument/2006/relationships/image" Target="../media/image73.png"/></Relationships>
</file>

<file path=ppt/slides/_rels/slide1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4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Relationship Id="rId5" Type="http://schemas.openxmlformats.org/officeDocument/2006/relationships/image" Target="../media/image73.png"/></Relationships>
</file>

<file path=ppt/slides/_rels/slide1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5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Relationship Id="rId5" Type="http://schemas.openxmlformats.org/officeDocument/2006/relationships/image" Target="../media/image73.png"/></Relationships>
</file>

<file path=ppt/slides/_rels/slide1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6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Relationship Id="rId5" Type="http://schemas.openxmlformats.org/officeDocument/2006/relationships/image" Target="../media/image73.png"/></Relationships>
</file>

<file path=ppt/slides/_rels/slide1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7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Relationship Id="rId5" Type="http://schemas.openxmlformats.org/officeDocument/2006/relationships/image" Target="../media/image73.png"/></Relationships>
</file>

<file path=ppt/slides/_rels/slide1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8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Relationship Id="rId5" Type="http://schemas.openxmlformats.org/officeDocument/2006/relationships/image" Target="../media/image73.png"/></Relationships>
</file>

<file path=ppt/slides/_rels/slide1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9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Relationship Id="rId5" Type="http://schemas.openxmlformats.org/officeDocument/2006/relationships/image" Target="../media/image7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1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0.xml"/><Relationship Id="rId3" Type="http://schemas.openxmlformats.org/officeDocument/2006/relationships/image" Target="../media/image102.png"/><Relationship Id="rId4" Type="http://schemas.openxmlformats.org/officeDocument/2006/relationships/image" Target="../media/image100.png"/><Relationship Id="rId5" Type="http://schemas.openxmlformats.org/officeDocument/2006/relationships/image" Target="../media/image7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10.png"/><Relationship Id="rId6" Type="http://schemas.openxmlformats.org/officeDocument/2006/relationships/image" Target="../media/image4.png"/><Relationship Id="rId7" Type="http://schemas.openxmlformats.org/officeDocument/2006/relationships/image" Target="../media/image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12.png"/><Relationship Id="rId6" Type="http://schemas.openxmlformats.org/officeDocument/2006/relationships/image" Target="../media/image10.png"/><Relationship Id="rId7" Type="http://schemas.openxmlformats.org/officeDocument/2006/relationships/image" Target="../media/image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12.png"/><Relationship Id="rId6" Type="http://schemas.openxmlformats.org/officeDocument/2006/relationships/image" Target="../media/image10.png"/><Relationship Id="rId7" Type="http://schemas.openxmlformats.org/officeDocument/2006/relationships/image" Target="../media/image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22.png"/><Relationship Id="rId7" Type="http://schemas.openxmlformats.org/officeDocument/2006/relationships/image" Target="../media/image2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22.png"/><Relationship Id="rId7" Type="http://schemas.openxmlformats.org/officeDocument/2006/relationships/image" Target="../media/image21.png"/><Relationship Id="rId8" Type="http://schemas.openxmlformats.org/officeDocument/2006/relationships/image" Target="../media/image1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1" Type="http://schemas.openxmlformats.org/officeDocument/2006/relationships/image" Target="../media/image13.png"/><Relationship Id="rId10" Type="http://schemas.openxmlformats.org/officeDocument/2006/relationships/image" Target="../media/image20.png"/><Relationship Id="rId9" Type="http://schemas.openxmlformats.org/officeDocument/2006/relationships/image" Target="../media/image26.png"/><Relationship Id="rId5" Type="http://schemas.openxmlformats.org/officeDocument/2006/relationships/image" Target="../media/image5.png"/><Relationship Id="rId6" Type="http://schemas.openxmlformats.org/officeDocument/2006/relationships/image" Target="../media/image22.png"/><Relationship Id="rId7" Type="http://schemas.openxmlformats.org/officeDocument/2006/relationships/image" Target="../media/image21.png"/><Relationship Id="rId8" Type="http://schemas.openxmlformats.org/officeDocument/2006/relationships/image" Target="../media/image1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1" Type="http://schemas.openxmlformats.org/officeDocument/2006/relationships/image" Target="../media/image16.png"/><Relationship Id="rId10" Type="http://schemas.openxmlformats.org/officeDocument/2006/relationships/image" Target="../media/image14.png"/><Relationship Id="rId9" Type="http://schemas.openxmlformats.org/officeDocument/2006/relationships/image" Target="../media/image25.png"/><Relationship Id="rId5" Type="http://schemas.openxmlformats.org/officeDocument/2006/relationships/image" Target="../media/image5.png"/><Relationship Id="rId6" Type="http://schemas.openxmlformats.org/officeDocument/2006/relationships/image" Target="../media/image22.png"/><Relationship Id="rId7" Type="http://schemas.openxmlformats.org/officeDocument/2006/relationships/image" Target="../media/image21.png"/><Relationship Id="rId8" Type="http://schemas.openxmlformats.org/officeDocument/2006/relationships/image" Target="../media/image18.png"/></Relationships>
</file>

<file path=ppt/slides/_rels/slide36.xml.rels><?xml version="1.0" encoding="UTF-8" standalone="yes"?><Relationships xmlns="http://schemas.openxmlformats.org/package/2006/relationships"><Relationship Id="rId20" Type="http://schemas.openxmlformats.org/officeDocument/2006/relationships/image" Target="../media/image38.png"/><Relationship Id="rId22" Type="http://schemas.openxmlformats.org/officeDocument/2006/relationships/image" Target="../media/image35.png"/><Relationship Id="rId21" Type="http://schemas.openxmlformats.org/officeDocument/2006/relationships/image" Target="../media/image42.png"/><Relationship Id="rId24" Type="http://schemas.openxmlformats.org/officeDocument/2006/relationships/image" Target="../media/image41.png"/><Relationship Id="rId23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4.png"/><Relationship Id="rId4" Type="http://schemas.openxmlformats.org/officeDocument/2006/relationships/image" Target="../media/image32.png"/><Relationship Id="rId9" Type="http://schemas.openxmlformats.org/officeDocument/2006/relationships/image" Target="../media/image40.png"/><Relationship Id="rId26" Type="http://schemas.openxmlformats.org/officeDocument/2006/relationships/image" Target="../media/image18.png"/><Relationship Id="rId25" Type="http://schemas.openxmlformats.org/officeDocument/2006/relationships/image" Target="../media/image14.png"/><Relationship Id="rId28" Type="http://schemas.openxmlformats.org/officeDocument/2006/relationships/image" Target="../media/image16.png"/><Relationship Id="rId27" Type="http://schemas.openxmlformats.org/officeDocument/2006/relationships/image" Target="../media/image25.png"/><Relationship Id="rId5" Type="http://schemas.openxmlformats.org/officeDocument/2006/relationships/image" Target="../media/image23.png"/><Relationship Id="rId6" Type="http://schemas.openxmlformats.org/officeDocument/2006/relationships/image" Target="../media/image19.png"/><Relationship Id="rId7" Type="http://schemas.openxmlformats.org/officeDocument/2006/relationships/image" Target="../media/image27.png"/><Relationship Id="rId8" Type="http://schemas.openxmlformats.org/officeDocument/2006/relationships/image" Target="../media/image44.png"/><Relationship Id="rId11" Type="http://schemas.openxmlformats.org/officeDocument/2006/relationships/image" Target="../media/image34.png"/><Relationship Id="rId10" Type="http://schemas.openxmlformats.org/officeDocument/2006/relationships/image" Target="../media/image29.png"/><Relationship Id="rId13" Type="http://schemas.openxmlformats.org/officeDocument/2006/relationships/image" Target="../media/image28.png"/><Relationship Id="rId12" Type="http://schemas.openxmlformats.org/officeDocument/2006/relationships/image" Target="../media/image39.png"/><Relationship Id="rId15" Type="http://schemas.openxmlformats.org/officeDocument/2006/relationships/image" Target="../media/image30.png"/><Relationship Id="rId14" Type="http://schemas.openxmlformats.org/officeDocument/2006/relationships/image" Target="../media/image31.png"/><Relationship Id="rId17" Type="http://schemas.openxmlformats.org/officeDocument/2006/relationships/image" Target="../media/image36.png"/><Relationship Id="rId16" Type="http://schemas.openxmlformats.org/officeDocument/2006/relationships/image" Target="../media/image33.png"/><Relationship Id="rId19" Type="http://schemas.openxmlformats.org/officeDocument/2006/relationships/image" Target="../media/image37.png"/><Relationship Id="rId18" Type="http://schemas.openxmlformats.org/officeDocument/2006/relationships/image" Target="../media/image45.png"/></Relationships>
</file>

<file path=ppt/slides/_rels/slide37.xml.rels><?xml version="1.0" encoding="UTF-8" standalone="yes"?><Relationships xmlns="http://schemas.openxmlformats.org/package/2006/relationships"><Relationship Id="rId20" Type="http://schemas.openxmlformats.org/officeDocument/2006/relationships/image" Target="../media/image53.png"/><Relationship Id="rId22" Type="http://schemas.openxmlformats.org/officeDocument/2006/relationships/image" Target="../media/image51.png"/><Relationship Id="rId21" Type="http://schemas.openxmlformats.org/officeDocument/2006/relationships/image" Target="../media/image49.png"/><Relationship Id="rId24" Type="http://schemas.openxmlformats.org/officeDocument/2006/relationships/image" Target="../media/image57.png"/><Relationship Id="rId23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9" Type="http://schemas.openxmlformats.org/officeDocument/2006/relationships/image" Target="../media/image20.png"/><Relationship Id="rId5" Type="http://schemas.openxmlformats.org/officeDocument/2006/relationships/image" Target="../media/image22.png"/><Relationship Id="rId6" Type="http://schemas.openxmlformats.org/officeDocument/2006/relationships/image" Target="../media/image21.png"/><Relationship Id="rId7" Type="http://schemas.openxmlformats.org/officeDocument/2006/relationships/image" Target="../media/image15.png"/><Relationship Id="rId8" Type="http://schemas.openxmlformats.org/officeDocument/2006/relationships/image" Target="../media/image26.png"/><Relationship Id="rId11" Type="http://schemas.openxmlformats.org/officeDocument/2006/relationships/image" Target="../media/image46.png"/><Relationship Id="rId10" Type="http://schemas.openxmlformats.org/officeDocument/2006/relationships/image" Target="../media/image13.png"/><Relationship Id="rId13" Type="http://schemas.openxmlformats.org/officeDocument/2006/relationships/image" Target="../media/image47.png"/><Relationship Id="rId12" Type="http://schemas.openxmlformats.org/officeDocument/2006/relationships/image" Target="../media/image52.png"/><Relationship Id="rId15" Type="http://schemas.openxmlformats.org/officeDocument/2006/relationships/image" Target="../media/image58.png"/><Relationship Id="rId14" Type="http://schemas.openxmlformats.org/officeDocument/2006/relationships/image" Target="../media/image56.png"/><Relationship Id="rId17" Type="http://schemas.openxmlformats.org/officeDocument/2006/relationships/image" Target="../media/image48.png"/><Relationship Id="rId16" Type="http://schemas.openxmlformats.org/officeDocument/2006/relationships/image" Target="../media/image55.png"/><Relationship Id="rId19" Type="http://schemas.openxmlformats.org/officeDocument/2006/relationships/image" Target="../media/image63.png"/><Relationship Id="rId18" Type="http://schemas.openxmlformats.org/officeDocument/2006/relationships/image" Target="../media/image6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5" Type="http://schemas.openxmlformats.org/officeDocument/2006/relationships/image" Target="../media/image10.png"/><Relationship Id="rId6" Type="http://schemas.openxmlformats.org/officeDocument/2006/relationships/image" Target="../media/image4.png"/><Relationship Id="rId7" Type="http://schemas.openxmlformats.org/officeDocument/2006/relationships/image" Target="../media/image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1.png"/><Relationship Id="rId4" Type="http://schemas.openxmlformats.org/officeDocument/2006/relationships/image" Target="../media/image66.png"/><Relationship Id="rId5" Type="http://schemas.openxmlformats.org/officeDocument/2006/relationships/image" Target="../media/image54.png"/><Relationship Id="rId6" Type="http://schemas.openxmlformats.org/officeDocument/2006/relationships/image" Target="../media/image6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0.png"/><Relationship Id="rId4" Type="http://schemas.openxmlformats.org/officeDocument/2006/relationships/image" Target="../media/image59.png"/><Relationship Id="rId5" Type="http://schemas.openxmlformats.org/officeDocument/2006/relationships/image" Target="../media/image67.png"/><Relationship Id="rId6" Type="http://schemas.openxmlformats.org/officeDocument/2006/relationships/image" Target="../media/image69.png"/><Relationship Id="rId7" Type="http://schemas.openxmlformats.org/officeDocument/2006/relationships/image" Target="../media/image6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0.png"/><Relationship Id="rId4" Type="http://schemas.openxmlformats.org/officeDocument/2006/relationships/image" Target="../media/image59.png"/><Relationship Id="rId5" Type="http://schemas.openxmlformats.org/officeDocument/2006/relationships/image" Target="../media/image67.png"/><Relationship Id="rId6" Type="http://schemas.openxmlformats.org/officeDocument/2006/relationships/image" Target="../media/image69.png"/><Relationship Id="rId7" Type="http://schemas.openxmlformats.org/officeDocument/2006/relationships/image" Target="../media/image6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73.png"/><Relationship Id="rId4" Type="http://schemas.openxmlformats.org/officeDocument/2006/relationships/image" Target="../media/image106.png"/><Relationship Id="rId5" Type="http://schemas.openxmlformats.org/officeDocument/2006/relationships/image" Target="../media/image105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7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5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70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68.png"/><Relationship Id="rId8" Type="http://schemas.openxmlformats.org/officeDocument/2006/relationships/image" Target="../media/image74.png"/><Relationship Id="rId11" Type="http://schemas.openxmlformats.org/officeDocument/2006/relationships/image" Target="../media/image77.png"/><Relationship Id="rId10" Type="http://schemas.openxmlformats.org/officeDocument/2006/relationships/image" Target="../media/image80.png"/><Relationship Id="rId12" Type="http://schemas.openxmlformats.org/officeDocument/2006/relationships/image" Target="../media/image75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0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68.png"/><Relationship Id="rId8" Type="http://schemas.openxmlformats.org/officeDocument/2006/relationships/image" Target="../media/image74.png"/><Relationship Id="rId11" Type="http://schemas.openxmlformats.org/officeDocument/2006/relationships/image" Target="../media/image77.png"/><Relationship Id="rId10" Type="http://schemas.openxmlformats.org/officeDocument/2006/relationships/image" Target="../media/image80.png"/><Relationship Id="rId13" Type="http://schemas.openxmlformats.org/officeDocument/2006/relationships/image" Target="../media/image81.png"/><Relationship Id="rId12" Type="http://schemas.openxmlformats.org/officeDocument/2006/relationships/image" Target="../media/image75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0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68.png"/><Relationship Id="rId8" Type="http://schemas.openxmlformats.org/officeDocument/2006/relationships/image" Target="../media/image74.png"/><Relationship Id="rId11" Type="http://schemas.openxmlformats.org/officeDocument/2006/relationships/image" Target="../media/image77.png"/><Relationship Id="rId10" Type="http://schemas.openxmlformats.org/officeDocument/2006/relationships/image" Target="../media/image80.png"/><Relationship Id="rId12" Type="http://schemas.openxmlformats.org/officeDocument/2006/relationships/image" Target="../media/image75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0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68.png"/><Relationship Id="rId8" Type="http://schemas.openxmlformats.org/officeDocument/2006/relationships/image" Target="../media/image74.png"/><Relationship Id="rId11" Type="http://schemas.openxmlformats.org/officeDocument/2006/relationships/image" Target="../media/image77.png"/><Relationship Id="rId10" Type="http://schemas.openxmlformats.org/officeDocument/2006/relationships/image" Target="../media/image80.png"/><Relationship Id="rId12" Type="http://schemas.openxmlformats.org/officeDocument/2006/relationships/image" Target="../media/image75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0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68.png"/><Relationship Id="rId8" Type="http://schemas.openxmlformats.org/officeDocument/2006/relationships/image" Target="../media/image74.png"/><Relationship Id="rId11" Type="http://schemas.openxmlformats.org/officeDocument/2006/relationships/image" Target="../media/image77.png"/><Relationship Id="rId10" Type="http://schemas.openxmlformats.org/officeDocument/2006/relationships/image" Target="../media/image80.png"/><Relationship Id="rId12" Type="http://schemas.openxmlformats.org/officeDocument/2006/relationships/image" Target="../media/image75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0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68.png"/><Relationship Id="rId8" Type="http://schemas.openxmlformats.org/officeDocument/2006/relationships/image" Target="../media/image74.png"/><Relationship Id="rId11" Type="http://schemas.openxmlformats.org/officeDocument/2006/relationships/image" Target="../media/image77.png"/><Relationship Id="rId10" Type="http://schemas.openxmlformats.org/officeDocument/2006/relationships/image" Target="../media/image80.png"/><Relationship Id="rId13" Type="http://schemas.openxmlformats.org/officeDocument/2006/relationships/image" Target="../media/image84.png"/><Relationship Id="rId12" Type="http://schemas.openxmlformats.org/officeDocument/2006/relationships/image" Target="../media/image75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0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68.png"/><Relationship Id="rId8" Type="http://schemas.openxmlformats.org/officeDocument/2006/relationships/image" Target="../media/image74.png"/><Relationship Id="rId11" Type="http://schemas.openxmlformats.org/officeDocument/2006/relationships/image" Target="../media/image77.png"/><Relationship Id="rId10" Type="http://schemas.openxmlformats.org/officeDocument/2006/relationships/image" Target="../media/image80.png"/><Relationship Id="rId12" Type="http://schemas.openxmlformats.org/officeDocument/2006/relationships/image" Target="../media/image75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0.png"/><Relationship Id="rId4" Type="http://schemas.openxmlformats.org/officeDocument/2006/relationships/image" Target="../media/image72.png"/><Relationship Id="rId9" Type="http://schemas.openxmlformats.org/officeDocument/2006/relationships/image" Target="../media/image76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68.png"/><Relationship Id="rId8" Type="http://schemas.openxmlformats.org/officeDocument/2006/relationships/image" Target="../media/image74.png"/><Relationship Id="rId11" Type="http://schemas.openxmlformats.org/officeDocument/2006/relationships/image" Target="../media/image77.png"/><Relationship Id="rId10" Type="http://schemas.openxmlformats.org/officeDocument/2006/relationships/image" Target="../media/image80.png"/><Relationship Id="rId13" Type="http://schemas.openxmlformats.org/officeDocument/2006/relationships/image" Target="../media/image60.png"/><Relationship Id="rId12" Type="http://schemas.openxmlformats.org/officeDocument/2006/relationships/image" Target="../media/image75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6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60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60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60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82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82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82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82.png"/><Relationship Id="rId4" Type="http://schemas.openxmlformats.org/officeDocument/2006/relationships/image" Target="../media/image88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82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82.png"/><Relationship Id="rId4" Type="http://schemas.openxmlformats.org/officeDocument/2006/relationships/image" Target="../media/image84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82.png"/><Relationship Id="rId4" Type="http://schemas.openxmlformats.org/officeDocument/2006/relationships/image" Target="../media/image8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2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82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82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82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82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82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82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82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82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8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82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82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83.png"/><Relationship Id="rId4" Type="http://schemas.openxmlformats.org/officeDocument/2006/relationships/image" Target="../media/image82.png"/><Relationship Id="rId5" Type="http://schemas.openxmlformats.org/officeDocument/2006/relationships/image" Target="../media/image73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00" y="219075"/>
            <a:ext cx="4800599" cy="480059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6"/>
          <p:cNvSpPr txBox="1"/>
          <p:nvPr/>
        </p:nvSpPr>
        <p:spPr>
          <a:xfrm>
            <a:off x="5772150" y="1266825"/>
            <a:ext cx="3390900" cy="20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rgbClr val="3D85C6"/>
                </a:solidFill>
              </a:rPr>
              <a:t>Mood Stabilizers</a:t>
            </a:r>
            <a:endParaRPr sz="4400">
              <a:solidFill>
                <a:srgbClr val="3D85C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D85C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D85C6"/>
                </a:solidFill>
              </a:rPr>
              <a:t>Jason Cafer MD</a:t>
            </a:r>
            <a:endParaRPr sz="2200">
              <a:solidFill>
                <a:srgbClr val="3D85C6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300" y="230000"/>
            <a:ext cx="753627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5"/>
          <p:cNvSpPr/>
          <p:nvPr/>
        </p:nvSpPr>
        <p:spPr>
          <a:xfrm>
            <a:off x="3206432" y="2767700"/>
            <a:ext cx="779700" cy="3321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45"/>
          <p:cNvSpPr/>
          <p:nvPr/>
        </p:nvSpPr>
        <p:spPr>
          <a:xfrm>
            <a:off x="6715250" y="1400875"/>
            <a:ext cx="6999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45"/>
          <p:cNvSpPr/>
          <p:nvPr/>
        </p:nvSpPr>
        <p:spPr>
          <a:xfrm>
            <a:off x="5159075" y="1400875"/>
            <a:ext cx="14133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45"/>
          <p:cNvSpPr/>
          <p:nvPr/>
        </p:nvSpPr>
        <p:spPr>
          <a:xfrm>
            <a:off x="7558025" y="1400875"/>
            <a:ext cx="6384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45"/>
          <p:cNvSpPr/>
          <p:nvPr/>
        </p:nvSpPr>
        <p:spPr>
          <a:xfrm>
            <a:off x="3930325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45"/>
          <p:cNvSpPr/>
          <p:nvPr/>
        </p:nvSpPr>
        <p:spPr>
          <a:xfrm>
            <a:off x="4744713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45"/>
          <p:cNvSpPr/>
          <p:nvPr/>
        </p:nvSpPr>
        <p:spPr>
          <a:xfrm>
            <a:off x="2038363" y="1572325"/>
            <a:ext cx="504900" cy="104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45"/>
          <p:cNvSpPr/>
          <p:nvPr/>
        </p:nvSpPr>
        <p:spPr>
          <a:xfrm>
            <a:off x="3586150" y="1400875"/>
            <a:ext cx="598500" cy="332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45"/>
          <p:cNvSpPr txBox="1"/>
          <p:nvPr/>
        </p:nvSpPr>
        <p:spPr>
          <a:xfrm>
            <a:off x="1300075" y="1828800"/>
            <a:ext cx="2743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First-line antipsychotic: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quetiapine (Seroquel) per Osser</a:t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Other potential first-line antipsychotics: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olanzapine (Zyprexa)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</p:txBody>
      </p:sp>
      <p:sp>
        <p:nvSpPr>
          <p:cNvPr id="282" name="Google Shape;282;p45"/>
          <p:cNvSpPr txBox="1"/>
          <p:nvPr/>
        </p:nvSpPr>
        <p:spPr>
          <a:xfrm>
            <a:off x="2119350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60%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283" name="Google Shape;283;p45"/>
          <p:cNvSpPr txBox="1"/>
          <p:nvPr/>
        </p:nvSpPr>
        <p:spPr>
          <a:xfrm>
            <a:off x="4043275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40%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284" name="Google Shape;284;p45"/>
          <p:cNvSpPr/>
          <p:nvPr/>
        </p:nvSpPr>
        <p:spPr>
          <a:xfrm>
            <a:off x="2790838" y="1615188"/>
            <a:ext cx="504900" cy="104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45"/>
          <p:cNvSpPr/>
          <p:nvPr/>
        </p:nvSpPr>
        <p:spPr>
          <a:xfrm>
            <a:off x="4391038" y="1438975"/>
            <a:ext cx="504900" cy="104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9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p135"/>
          <p:cNvSpPr txBox="1"/>
          <p:nvPr/>
        </p:nvSpPr>
        <p:spPr>
          <a:xfrm>
            <a:off x="3362700" y="2084463"/>
            <a:ext cx="5002200" cy="14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1" name="Google Shape;1951;p135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2" name="Google Shape;1952;p135"/>
          <p:cNvSpPr/>
          <p:nvPr/>
        </p:nvSpPr>
        <p:spPr>
          <a:xfrm rot="-5063038">
            <a:off x="2783722" y="5770574"/>
            <a:ext cx="180868" cy="314422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3" name="Google Shape;1953;p135"/>
          <p:cNvPicPr preferRelativeResize="0"/>
          <p:nvPr/>
        </p:nvPicPr>
        <p:blipFill rotWithShape="1">
          <a:blip r:embed="rId3">
            <a:alphaModFix/>
          </a:blip>
          <a:srcRect b="5818" l="22577" r="59472" t="6284"/>
          <a:stretch/>
        </p:blipFill>
        <p:spPr>
          <a:xfrm rot="-3557404">
            <a:off x="297255" y="7612938"/>
            <a:ext cx="90850" cy="5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4" name="Google Shape;1954;p135"/>
          <p:cNvPicPr preferRelativeResize="0"/>
          <p:nvPr/>
        </p:nvPicPr>
        <p:blipFill rotWithShape="1">
          <a:blip r:embed="rId3">
            <a:alphaModFix/>
          </a:blip>
          <a:srcRect b="5821" l="-1051" r="77938" t="2796"/>
          <a:stretch/>
        </p:blipFill>
        <p:spPr>
          <a:xfrm rot="10800000">
            <a:off x="765959" y="7596629"/>
            <a:ext cx="96361" cy="54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5" name="Google Shape;1955;p135"/>
          <p:cNvPicPr preferRelativeResize="0"/>
          <p:nvPr/>
        </p:nvPicPr>
        <p:blipFill rotWithShape="1">
          <a:blip r:embed="rId3">
            <a:alphaModFix/>
          </a:blip>
          <a:srcRect b="-1620" l="50660" r="26422" t="2796"/>
          <a:stretch/>
        </p:blipFill>
        <p:spPr>
          <a:xfrm>
            <a:off x="492928" y="7965121"/>
            <a:ext cx="105131" cy="58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6" name="Google Shape;1956;p135"/>
          <p:cNvPicPr preferRelativeResize="0"/>
          <p:nvPr/>
        </p:nvPicPr>
        <p:blipFill rotWithShape="1">
          <a:blip r:embed="rId3">
            <a:alphaModFix/>
          </a:blip>
          <a:srcRect b="5822" l="80983" r="543" t="-19990"/>
          <a:stretch/>
        </p:blipFill>
        <p:spPr>
          <a:xfrm rot="-5693703">
            <a:off x="270070" y="7848721"/>
            <a:ext cx="99154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7" name="Google Shape;1957;p135"/>
          <p:cNvPicPr preferRelativeResize="0"/>
          <p:nvPr/>
        </p:nvPicPr>
        <p:blipFill rotWithShape="1">
          <a:blip r:embed="rId3">
            <a:alphaModFix/>
          </a:blip>
          <a:srcRect b="-6111" l="58335" r="18993" t="-9629"/>
          <a:stretch/>
        </p:blipFill>
        <p:spPr>
          <a:xfrm flipH="1" rot="10612294">
            <a:off x="950066" y="7943003"/>
            <a:ext cx="94140" cy="62265"/>
          </a:xfrm>
          <a:prstGeom prst="rect">
            <a:avLst/>
          </a:prstGeom>
          <a:noFill/>
          <a:ln>
            <a:noFill/>
          </a:ln>
        </p:spPr>
      </p:pic>
      <p:sp>
        <p:nvSpPr>
          <p:cNvPr id="1958" name="Google Shape;1958;p135"/>
          <p:cNvSpPr txBox="1"/>
          <p:nvPr/>
        </p:nvSpPr>
        <p:spPr>
          <a:xfrm>
            <a:off x="3286500" y="1139388"/>
            <a:ext cx="5654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Three AEDs that are highly effective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for neuropathic pain: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descr="clipped result image" id="1959" name="Google Shape;1959;p1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050" y="1126801"/>
            <a:ext cx="2397206" cy="873000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1960" name="Google Shape;1960;p135"/>
          <p:cNvSpPr txBox="1"/>
          <p:nvPr/>
        </p:nvSpPr>
        <p:spPr>
          <a:xfrm>
            <a:off x="400050" y="210575"/>
            <a:ext cx="24717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4" name="Shape 1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5" name="Google Shape;1965;p136"/>
          <p:cNvSpPr txBox="1"/>
          <p:nvPr/>
        </p:nvSpPr>
        <p:spPr>
          <a:xfrm>
            <a:off x="3362700" y="2084463"/>
            <a:ext cx="5002200" cy="14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</a:t>
            </a:r>
            <a:r>
              <a:rPr lang="en" sz="2400"/>
              <a:t>Gabapentin (Neurontin)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6" name="Google Shape;1966;p136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7" name="Google Shape;1967;p136"/>
          <p:cNvSpPr/>
          <p:nvPr/>
        </p:nvSpPr>
        <p:spPr>
          <a:xfrm rot="-5063038">
            <a:off x="2783722" y="5770574"/>
            <a:ext cx="180868" cy="314422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8" name="Google Shape;1968;p136"/>
          <p:cNvPicPr preferRelativeResize="0"/>
          <p:nvPr/>
        </p:nvPicPr>
        <p:blipFill rotWithShape="1">
          <a:blip r:embed="rId3">
            <a:alphaModFix/>
          </a:blip>
          <a:srcRect b="5818" l="22577" r="59472" t="6284"/>
          <a:stretch/>
        </p:blipFill>
        <p:spPr>
          <a:xfrm rot="-3557404">
            <a:off x="297255" y="7612938"/>
            <a:ext cx="90850" cy="5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9" name="Google Shape;1969;p136"/>
          <p:cNvPicPr preferRelativeResize="0"/>
          <p:nvPr/>
        </p:nvPicPr>
        <p:blipFill rotWithShape="1">
          <a:blip r:embed="rId3">
            <a:alphaModFix/>
          </a:blip>
          <a:srcRect b="5821" l="-1051" r="77938" t="2796"/>
          <a:stretch/>
        </p:blipFill>
        <p:spPr>
          <a:xfrm rot="10800000">
            <a:off x="765959" y="7596629"/>
            <a:ext cx="96361" cy="54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0" name="Google Shape;1970;p136"/>
          <p:cNvPicPr preferRelativeResize="0"/>
          <p:nvPr/>
        </p:nvPicPr>
        <p:blipFill rotWithShape="1">
          <a:blip r:embed="rId3">
            <a:alphaModFix/>
          </a:blip>
          <a:srcRect b="-1620" l="50660" r="26422" t="2796"/>
          <a:stretch/>
        </p:blipFill>
        <p:spPr>
          <a:xfrm>
            <a:off x="492928" y="7965121"/>
            <a:ext cx="105131" cy="58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1" name="Google Shape;1971;p136"/>
          <p:cNvPicPr preferRelativeResize="0"/>
          <p:nvPr/>
        </p:nvPicPr>
        <p:blipFill rotWithShape="1">
          <a:blip r:embed="rId3">
            <a:alphaModFix/>
          </a:blip>
          <a:srcRect b="5822" l="80983" r="543" t="-19990"/>
          <a:stretch/>
        </p:blipFill>
        <p:spPr>
          <a:xfrm rot="-5693703">
            <a:off x="270070" y="7848721"/>
            <a:ext cx="99154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2" name="Google Shape;1972;p136"/>
          <p:cNvPicPr preferRelativeResize="0"/>
          <p:nvPr/>
        </p:nvPicPr>
        <p:blipFill rotWithShape="1">
          <a:blip r:embed="rId3">
            <a:alphaModFix/>
          </a:blip>
          <a:srcRect b="-6111" l="58335" r="18993" t="-9629"/>
          <a:stretch/>
        </p:blipFill>
        <p:spPr>
          <a:xfrm flipH="1" rot="10612294">
            <a:off x="950066" y="7943003"/>
            <a:ext cx="94140" cy="62265"/>
          </a:xfrm>
          <a:prstGeom prst="rect">
            <a:avLst/>
          </a:prstGeom>
          <a:noFill/>
          <a:ln>
            <a:noFill/>
          </a:ln>
        </p:spPr>
      </p:pic>
      <p:sp>
        <p:nvSpPr>
          <p:cNvPr id="1973" name="Google Shape;1973;p136"/>
          <p:cNvSpPr txBox="1"/>
          <p:nvPr/>
        </p:nvSpPr>
        <p:spPr>
          <a:xfrm>
            <a:off x="3286500" y="1139388"/>
            <a:ext cx="5654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Three AEDs that are highly effective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for neuropathic pain: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descr="clipped result image" id="1974" name="Google Shape;1974;p1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050" y="1126801"/>
            <a:ext cx="2397206" cy="873000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1975" name="Google Shape;1975;p136"/>
          <p:cNvSpPr txBox="1"/>
          <p:nvPr/>
        </p:nvSpPr>
        <p:spPr>
          <a:xfrm>
            <a:off x="400050" y="210575"/>
            <a:ext cx="24717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9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p137"/>
          <p:cNvSpPr txBox="1"/>
          <p:nvPr/>
        </p:nvSpPr>
        <p:spPr>
          <a:xfrm>
            <a:off x="3362700" y="2084463"/>
            <a:ext cx="5002200" cy="14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</a:t>
            </a:r>
            <a:r>
              <a:rPr lang="en" sz="2400"/>
              <a:t>Gabapentin (Neurontin)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</a:t>
            </a:r>
            <a:r>
              <a:rPr lang="en" sz="2400"/>
              <a:t>Pregabalin (Lyrica)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1" name="Google Shape;1981;p137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2" name="Google Shape;1982;p137"/>
          <p:cNvSpPr/>
          <p:nvPr/>
        </p:nvSpPr>
        <p:spPr>
          <a:xfrm rot="-5063038">
            <a:off x="2783722" y="5770574"/>
            <a:ext cx="180868" cy="314422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3" name="Google Shape;1983;p137"/>
          <p:cNvPicPr preferRelativeResize="0"/>
          <p:nvPr/>
        </p:nvPicPr>
        <p:blipFill rotWithShape="1">
          <a:blip r:embed="rId3">
            <a:alphaModFix/>
          </a:blip>
          <a:srcRect b="5818" l="22577" r="59472" t="6284"/>
          <a:stretch/>
        </p:blipFill>
        <p:spPr>
          <a:xfrm rot="-3557404">
            <a:off x="297255" y="7612938"/>
            <a:ext cx="90850" cy="5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4" name="Google Shape;1984;p137"/>
          <p:cNvPicPr preferRelativeResize="0"/>
          <p:nvPr/>
        </p:nvPicPr>
        <p:blipFill rotWithShape="1">
          <a:blip r:embed="rId3">
            <a:alphaModFix/>
          </a:blip>
          <a:srcRect b="5821" l="-1051" r="77938" t="2796"/>
          <a:stretch/>
        </p:blipFill>
        <p:spPr>
          <a:xfrm rot="10800000">
            <a:off x="765959" y="7596629"/>
            <a:ext cx="96361" cy="54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5" name="Google Shape;1985;p137"/>
          <p:cNvPicPr preferRelativeResize="0"/>
          <p:nvPr/>
        </p:nvPicPr>
        <p:blipFill rotWithShape="1">
          <a:blip r:embed="rId3">
            <a:alphaModFix/>
          </a:blip>
          <a:srcRect b="-1620" l="50660" r="26422" t="2796"/>
          <a:stretch/>
        </p:blipFill>
        <p:spPr>
          <a:xfrm>
            <a:off x="492928" y="7965121"/>
            <a:ext cx="105131" cy="58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6" name="Google Shape;1986;p137"/>
          <p:cNvPicPr preferRelativeResize="0"/>
          <p:nvPr/>
        </p:nvPicPr>
        <p:blipFill rotWithShape="1">
          <a:blip r:embed="rId3">
            <a:alphaModFix/>
          </a:blip>
          <a:srcRect b="5822" l="80983" r="543" t="-19990"/>
          <a:stretch/>
        </p:blipFill>
        <p:spPr>
          <a:xfrm rot="-5693703">
            <a:off x="270070" y="7848721"/>
            <a:ext cx="99154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7" name="Google Shape;1987;p137"/>
          <p:cNvPicPr preferRelativeResize="0"/>
          <p:nvPr/>
        </p:nvPicPr>
        <p:blipFill rotWithShape="1">
          <a:blip r:embed="rId3">
            <a:alphaModFix/>
          </a:blip>
          <a:srcRect b="-6111" l="58335" r="18993" t="-9629"/>
          <a:stretch/>
        </p:blipFill>
        <p:spPr>
          <a:xfrm flipH="1" rot="10612294">
            <a:off x="950066" y="7943003"/>
            <a:ext cx="94140" cy="62265"/>
          </a:xfrm>
          <a:prstGeom prst="rect">
            <a:avLst/>
          </a:prstGeom>
          <a:noFill/>
          <a:ln>
            <a:noFill/>
          </a:ln>
        </p:spPr>
      </p:pic>
      <p:sp>
        <p:nvSpPr>
          <p:cNvPr id="1988" name="Google Shape;1988;p137"/>
          <p:cNvSpPr txBox="1"/>
          <p:nvPr/>
        </p:nvSpPr>
        <p:spPr>
          <a:xfrm>
            <a:off x="3286500" y="1139388"/>
            <a:ext cx="5654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Three AEDs that are highly effective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for neuropathic pain: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descr="clipped result image" id="1989" name="Google Shape;1989;p1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050" y="1126801"/>
            <a:ext cx="2397206" cy="873000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1990" name="Google Shape;1990;p137"/>
          <p:cNvSpPr txBox="1"/>
          <p:nvPr/>
        </p:nvSpPr>
        <p:spPr>
          <a:xfrm>
            <a:off x="400050" y="210575"/>
            <a:ext cx="24717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4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Google Shape;1995;p138"/>
          <p:cNvSpPr txBox="1"/>
          <p:nvPr/>
        </p:nvSpPr>
        <p:spPr>
          <a:xfrm>
            <a:off x="3362700" y="2084463"/>
            <a:ext cx="5002200" cy="14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</a:t>
            </a:r>
            <a:r>
              <a:rPr lang="en" sz="2400"/>
              <a:t>Gabapentin (Neurontin)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</a:t>
            </a:r>
            <a:r>
              <a:rPr lang="en" sz="2400"/>
              <a:t>Pregabalin (Lyrica)</a:t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 ❖  Carbamazepine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6" name="Google Shape;1996;p138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7" name="Google Shape;1997;p138"/>
          <p:cNvSpPr/>
          <p:nvPr/>
        </p:nvSpPr>
        <p:spPr>
          <a:xfrm rot="-5063038">
            <a:off x="2783722" y="5770574"/>
            <a:ext cx="180868" cy="314422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8" name="Google Shape;1998;p138"/>
          <p:cNvPicPr preferRelativeResize="0"/>
          <p:nvPr/>
        </p:nvPicPr>
        <p:blipFill rotWithShape="1">
          <a:blip r:embed="rId3">
            <a:alphaModFix/>
          </a:blip>
          <a:srcRect b="5818" l="22577" r="59472" t="6284"/>
          <a:stretch/>
        </p:blipFill>
        <p:spPr>
          <a:xfrm rot="-3557404">
            <a:off x="297255" y="7612938"/>
            <a:ext cx="90850" cy="5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9" name="Google Shape;1999;p138"/>
          <p:cNvPicPr preferRelativeResize="0"/>
          <p:nvPr/>
        </p:nvPicPr>
        <p:blipFill rotWithShape="1">
          <a:blip r:embed="rId3">
            <a:alphaModFix/>
          </a:blip>
          <a:srcRect b="5821" l="-1051" r="77938" t="2796"/>
          <a:stretch/>
        </p:blipFill>
        <p:spPr>
          <a:xfrm rot="10800000">
            <a:off x="765959" y="7596629"/>
            <a:ext cx="96361" cy="54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0" name="Google Shape;2000;p138"/>
          <p:cNvPicPr preferRelativeResize="0"/>
          <p:nvPr/>
        </p:nvPicPr>
        <p:blipFill rotWithShape="1">
          <a:blip r:embed="rId3">
            <a:alphaModFix/>
          </a:blip>
          <a:srcRect b="-1620" l="50660" r="26422" t="2796"/>
          <a:stretch/>
        </p:blipFill>
        <p:spPr>
          <a:xfrm>
            <a:off x="492928" y="7965121"/>
            <a:ext cx="105131" cy="58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1" name="Google Shape;2001;p138"/>
          <p:cNvPicPr preferRelativeResize="0"/>
          <p:nvPr/>
        </p:nvPicPr>
        <p:blipFill rotWithShape="1">
          <a:blip r:embed="rId3">
            <a:alphaModFix/>
          </a:blip>
          <a:srcRect b="5822" l="80983" r="543" t="-19990"/>
          <a:stretch/>
        </p:blipFill>
        <p:spPr>
          <a:xfrm rot="-5693703">
            <a:off x="270070" y="7848721"/>
            <a:ext cx="99154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2" name="Google Shape;2002;p138"/>
          <p:cNvPicPr preferRelativeResize="0"/>
          <p:nvPr/>
        </p:nvPicPr>
        <p:blipFill rotWithShape="1">
          <a:blip r:embed="rId3">
            <a:alphaModFix/>
          </a:blip>
          <a:srcRect b="-6111" l="58335" r="18993" t="-9629"/>
          <a:stretch/>
        </p:blipFill>
        <p:spPr>
          <a:xfrm flipH="1" rot="10612294">
            <a:off x="950066" y="7943003"/>
            <a:ext cx="94140" cy="62265"/>
          </a:xfrm>
          <a:prstGeom prst="rect">
            <a:avLst/>
          </a:prstGeom>
          <a:noFill/>
          <a:ln>
            <a:noFill/>
          </a:ln>
        </p:spPr>
      </p:pic>
      <p:sp>
        <p:nvSpPr>
          <p:cNvPr id="2003" name="Google Shape;2003;p138"/>
          <p:cNvSpPr txBox="1"/>
          <p:nvPr/>
        </p:nvSpPr>
        <p:spPr>
          <a:xfrm>
            <a:off x="3286500" y="1139388"/>
            <a:ext cx="5654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Three AEDs that are highly effective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for neuropathic pain: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descr="clipped result image" id="2004" name="Google Shape;2004;p1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050" y="1126801"/>
            <a:ext cx="2397206" cy="873000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2005" name="Google Shape;2005;p138"/>
          <p:cNvSpPr txBox="1"/>
          <p:nvPr/>
        </p:nvSpPr>
        <p:spPr>
          <a:xfrm>
            <a:off x="400050" y="210575"/>
            <a:ext cx="24717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  <p:pic>
        <p:nvPicPr>
          <p:cNvPr descr="Resultado de imagen para tiger" id="2006" name="Google Shape;2006;p1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31563">
            <a:off x="3473728" y="3006403"/>
            <a:ext cx="457099" cy="448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0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p139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2" name="Google Shape;2012;p139"/>
          <p:cNvSpPr/>
          <p:nvPr/>
        </p:nvSpPr>
        <p:spPr>
          <a:xfrm rot="-5063038">
            <a:off x="2783722" y="5770574"/>
            <a:ext cx="180868" cy="314422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3" name="Google Shape;2013;p139"/>
          <p:cNvPicPr preferRelativeResize="0"/>
          <p:nvPr/>
        </p:nvPicPr>
        <p:blipFill rotWithShape="1">
          <a:blip r:embed="rId3">
            <a:alphaModFix/>
          </a:blip>
          <a:srcRect b="5818" l="22577" r="59472" t="6284"/>
          <a:stretch/>
        </p:blipFill>
        <p:spPr>
          <a:xfrm rot="-3557404">
            <a:off x="297255" y="7612938"/>
            <a:ext cx="90850" cy="5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4" name="Google Shape;2014;p139"/>
          <p:cNvPicPr preferRelativeResize="0"/>
          <p:nvPr/>
        </p:nvPicPr>
        <p:blipFill rotWithShape="1">
          <a:blip r:embed="rId3">
            <a:alphaModFix/>
          </a:blip>
          <a:srcRect b="5821" l="-1051" r="77938" t="2796"/>
          <a:stretch/>
        </p:blipFill>
        <p:spPr>
          <a:xfrm rot="10800000">
            <a:off x="765959" y="7596629"/>
            <a:ext cx="96361" cy="54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5" name="Google Shape;2015;p139"/>
          <p:cNvPicPr preferRelativeResize="0"/>
          <p:nvPr/>
        </p:nvPicPr>
        <p:blipFill rotWithShape="1">
          <a:blip r:embed="rId3">
            <a:alphaModFix/>
          </a:blip>
          <a:srcRect b="-1620" l="50660" r="26422" t="2796"/>
          <a:stretch/>
        </p:blipFill>
        <p:spPr>
          <a:xfrm>
            <a:off x="492928" y="7965121"/>
            <a:ext cx="105131" cy="58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6" name="Google Shape;2016;p139"/>
          <p:cNvPicPr preferRelativeResize="0"/>
          <p:nvPr/>
        </p:nvPicPr>
        <p:blipFill rotWithShape="1">
          <a:blip r:embed="rId3">
            <a:alphaModFix/>
          </a:blip>
          <a:srcRect b="5822" l="80983" r="543" t="-19990"/>
          <a:stretch/>
        </p:blipFill>
        <p:spPr>
          <a:xfrm rot="-5693703">
            <a:off x="270070" y="7848721"/>
            <a:ext cx="99154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7" name="Google Shape;2017;p139"/>
          <p:cNvPicPr preferRelativeResize="0"/>
          <p:nvPr/>
        </p:nvPicPr>
        <p:blipFill rotWithShape="1">
          <a:blip r:embed="rId3">
            <a:alphaModFix/>
          </a:blip>
          <a:srcRect b="-6111" l="58335" r="18993" t="-9629"/>
          <a:stretch/>
        </p:blipFill>
        <p:spPr>
          <a:xfrm flipH="1" rot="10612294">
            <a:off x="950066" y="7943003"/>
            <a:ext cx="94140" cy="622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018" name="Google Shape;2018;p1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050" y="1126801"/>
            <a:ext cx="2397206" cy="873000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2019" name="Google Shape;2019;p139"/>
          <p:cNvSpPr txBox="1"/>
          <p:nvPr/>
        </p:nvSpPr>
        <p:spPr>
          <a:xfrm>
            <a:off x="400050" y="210575"/>
            <a:ext cx="24717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  <p:sp>
        <p:nvSpPr>
          <p:cNvPr id="2020" name="Google Shape;2020;p139"/>
          <p:cNvSpPr txBox="1"/>
          <p:nvPr/>
        </p:nvSpPr>
        <p:spPr>
          <a:xfrm>
            <a:off x="3286500" y="1139388"/>
            <a:ext cx="5654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Three AEDs that are highly effective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for neuropathic pain: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2021" name="Google Shape;2021;p139"/>
          <p:cNvSpPr txBox="1"/>
          <p:nvPr/>
        </p:nvSpPr>
        <p:spPr>
          <a:xfrm>
            <a:off x="3362700" y="2084463"/>
            <a:ext cx="5002200" cy="14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</a:t>
            </a:r>
            <a:r>
              <a:rPr lang="en" sz="2400">
                <a:highlight>
                  <a:schemeClr val="accent6"/>
                </a:highlight>
              </a:rPr>
              <a:t>Gaba</a:t>
            </a:r>
            <a:r>
              <a:rPr lang="en" sz="2400"/>
              <a:t>pentin (Neurontin)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</a:t>
            </a:r>
            <a:r>
              <a:rPr lang="en" sz="2400"/>
              <a:t>Pre</a:t>
            </a:r>
            <a:r>
              <a:rPr lang="en" sz="2400">
                <a:highlight>
                  <a:schemeClr val="accent6"/>
                </a:highlight>
              </a:rPr>
              <a:t>gaba</a:t>
            </a:r>
            <a:r>
              <a:rPr lang="en" sz="2400"/>
              <a:t>lin (Lyrica)</a:t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 ❖  Carbamazepine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n para tiger" id="2022" name="Google Shape;2022;p1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31563">
            <a:off x="3473728" y="3006403"/>
            <a:ext cx="457099" cy="448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6" name="Shape 2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" name="Google Shape;2027;p140"/>
          <p:cNvSpPr txBox="1"/>
          <p:nvPr/>
        </p:nvSpPr>
        <p:spPr>
          <a:xfrm>
            <a:off x="3362700" y="2084463"/>
            <a:ext cx="5002200" cy="14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</a:t>
            </a:r>
            <a:r>
              <a:rPr lang="en" sz="2400">
                <a:highlight>
                  <a:schemeClr val="accent6"/>
                </a:highlight>
              </a:rPr>
              <a:t>Gaba</a:t>
            </a:r>
            <a:r>
              <a:rPr lang="en" sz="2400"/>
              <a:t>pentin (Neurontin)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</a:t>
            </a:r>
            <a:r>
              <a:rPr lang="en" sz="2400"/>
              <a:t>Pre</a:t>
            </a:r>
            <a:r>
              <a:rPr lang="en" sz="2400">
                <a:highlight>
                  <a:schemeClr val="accent6"/>
                </a:highlight>
              </a:rPr>
              <a:t>gaba</a:t>
            </a:r>
            <a:r>
              <a:rPr lang="en" sz="2400"/>
              <a:t>lin (Lyrica)</a:t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 ❖  Carbamazepine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The </a:t>
            </a:r>
            <a:r>
              <a:rPr lang="en" sz="2400">
                <a:solidFill>
                  <a:schemeClr val="dk1"/>
                </a:solidFill>
                <a:highlight>
                  <a:schemeClr val="accent6"/>
                </a:highlight>
              </a:rPr>
              <a:t>gaba</a:t>
            </a:r>
            <a:r>
              <a:rPr lang="en" sz="2400">
                <a:solidFill>
                  <a:schemeClr val="dk1"/>
                </a:solidFill>
              </a:rPr>
              <a:t>pentinoids can cause weight gain.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8" name="Google Shape;2028;p140"/>
          <p:cNvSpPr/>
          <p:nvPr/>
        </p:nvSpPr>
        <p:spPr>
          <a:xfrm rot="-5063038">
            <a:off x="2783722" y="5770574"/>
            <a:ext cx="180868" cy="314422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9" name="Google Shape;2029;p140"/>
          <p:cNvPicPr preferRelativeResize="0"/>
          <p:nvPr/>
        </p:nvPicPr>
        <p:blipFill rotWithShape="1">
          <a:blip r:embed="rId3">
            <a:alphaModFix/>
          </a:blip>
          <a:srcRect b="5818" l="22577" r="59472" t="6284"/>
          <a:stretch/>
        </p:blipFill>
        <p:spPr>
          <a:xfrm rot="-3557404">
            <a:off x="297255" y="7612938"/>
            <a:ext cx="90850" cy="5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0" name="Google Shape;2030;p140"/>
          <p:cNvPicPr preferRelativeResize="0"/>
          <p:nvPr/>
        </p:nvPicPr>
        <p:blipFill rotWithShape="1">
          <a:blip r:embed="rId3">
            <a:alphaModFix/>
          </a:blip>
          <a:srcRect b="5821" l="-1051" r="77938" t="2796"/>
          <a:stretch/>
        </p:blipFill>
        <p:spPr>
          <a:xfrm rot="10800000">
            <a:off x="765959" y="7596629"/>
            <a:ext cx="96361" cy="54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1" name="Google Shape;2031;p140"/>
          <p:cNvPicPr preferRelativeResize="0"/>
          <p:nvPr/>
        </p:nvPicPr>
        <p:blipFill rotWithShape="1">
          <a:blip r:embed="rId3">
            <a:alphaModFix/>
          </a:blip>
          <a:srcRect b="-1620" l="50660" r="26422" t="2796"/>
          <a:stretch/>
        </p:blipFill>
        <p:spPr>
          <a:xfrm>
            <a:off x="492928" y="7965121"/>
            <a:ext cx="105131" cy="58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2" name="Google Shape;2032;p140"/>
          <p:cNvPicPr preferRelativeResize="0"/>
          <p:nvPr/>
        </p:nvPicPr>
        <p:blipFill rotWithShape="1">
          <a:blip r:embed="rId3">
            <a:alphaModFix/>
          </a:blip>
          <a:srcRect b="5822" l="80983" r="543" t="-19990"/>
          <a:stretch/>
        </p:blipFill>
        <p:spPr>
          <a:xfrm rot="-5693703">
            <a:off x="270070" y="7848721"/>
            <a:ext cx="99154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3" name="Google Shape;2033;p140"/>
          <p:cNvPicPr preferRelativeResize="0"/>
          <p:nvPr/>
        </p:nvPicPr>
        <p:blipFill rotWithShape="1">
          <a:blip r:embed="rId3">
            <a:alphaModFix/>
          </a:blip>
          <a:srcRect b="-6111" l="58335" r="18993" t="-9629"/>
          <a:stretch/>
        </p:blipFill>
        <p:spPr>
          <a:xfrm flipH="1" rot="10612294">
            <a:off x="950066" y="7943003"/>
            <a:ext cx="94140" cy="62265"/>
          </a:xfrm>
          <a:prstGeom prst="rect">
            <a:avLst/>
          </a:prstGeom>
          <a:noFill/>
          <a:ln>
            <a:noFill/>
          </a:ln>
        </p:spPr>
      </p:pic>
      <p:sp>
        <p:nvSpPr>
          <p:cNvPr id="2034" name="Google Shape;2034;p140"/>
          <p:cNvSpPr txBox="1"/>
          <p:nvPr/>
        </p:nvSpPr>
        <p:spPr>
          <a:xfrm>
            <a:off x="3286500" y="1139388"/>
            <a:ext cx="5654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Three AEDs that are highly effective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for neuropathic pain: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descr="Resultado de imagen para tiger" id="2035" name="Google Shape;2035;p1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-31563">
            <a:off x="3473728" y="3006403"/>
            <a:ext cx="457099" cy="4488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036" name="Google Shape;2036;p1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050" y="1126801"/>
            <a:ext cx="2397206" cy="873000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2037" name="Google Shape;2037;p140"/>
          <p:cNvSpPr txBox="1"/>
          <p:nvPr/>
        </p:nvSpPr>
        <p:spPr>
          <a:xfrm>
            <a:off x="400050" y="210575"/>
            <a:ext cx="24717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p141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3" name="Google Shape;2043;p141"/>
          <p:cNvSpPr txBox="1"/>
          <p:nvPr/>
        </p:nvSpPr>
        <p:spPr>
          <a:xfrm>
            <a:off x="3469775" y="260525"/>
            <a:ext cx="5406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But does it have advantages over alternative meds?</a:t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2044" name="Google Shape;2044;p1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" y="1126801"/>
            <a:ext cx="2397206" cy="873000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2045" name="Google Shape;2045;p141"/>
          <p:cNvSpPr txBox="1"/>
          <p:nvPr/>
        </p:nvSpPr>
        <p:spPr>
          <a:xfrm>
            <a:off x="400050" y="203325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9" name="Shape 2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2050;p142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1" name="Google Shape;2051;p142"/>
          <p:cNvSpPr txBox="1"/>
          <p:nvPr/>
        </p:nvSpPr>
        <p:spPr>
          <a:xfrm>
            <a:off x="3469775" y="260525"/>
            <a:ext cx="5406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But does it have advantages over alternative meds?</a:t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2400"/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weight-neutral</a:t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2052" name="Google Shape;2052;p1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" y="1126801"/>
            <a:ext cx="2397206" cy="873000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2053" name="Google Shape;2053;p142"/>
          <p:cNvSpPr txBox="1"/>
          <p:nvPr/>
        </p:nvSpPr>
        <p:spPr>
          <a:xfrm>
            <a:off x="400050" y="203325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7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Google Shape;2058;p143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9" name="Google Shape;2059;p143"/>
          <p:cNvSpPr txBox="1"/>
          <p:nvPr/>
        </p:nvSpPr>
        <p:spPr>
          <a:xfrm>
            <a:off x="3469775" y="260525"/>
            <a:ext cx="5406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But does it have advantages over alternative meds?</a:t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2400"/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weight-neutral</a:t>
            </a:r>
            <a:endParaRPr sz="2400"/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400"/>
              <a:t>no tremor</a:t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2060" name="Google Shape;2060;p1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" y="1126801"/>
            <a:ext cx="2397206" cy="873000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2061" name="Google Shape;2061;p143"/>
          <p:cNvSpPr txBox="1"/>
          <p:nvPr/>
        </p:nvSpPr>
        <p:spPr>
          <a:xfrm>
            <a:off x="400050" y="203325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5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Google Shape;2066;p144"/>
          <p:cNvSpPr txBox="1"/>
          <p:nvPr/>
        </p:nvSpPr>
        <p:spPr>
          <a:xfrm>
            <a:off x="1179100" y="461775"/>
            <a:ext cx="7764000" cy="2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Asian patients</a:t>
            </a:r>
            <a:r>
              <a:rPr lang="en" sz="2200"/>
              <a:t> 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have a 10-fold higher incidence of </a:t>
            </a:r>
            <a:r>
              <a:rPr lang="en" sz="2200"/>
              <a:t>carbamazepine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-induced</a:t>
            </a:r>
            <a:r>
              <a:rPr lang="en" sz="2200"/>
              <a:t>: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2067" name="Google Shape;2067;p1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52374" y="2346650"/>
            <a:ext cx="1943807" cy="2695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double helix" id="2068" name="Google Shape;2068;p1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9852" y="593558"/>
            <a:ext cx="687446" cy="689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300" y="230000"/>
            <a:ext cx="753627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46"/>
          <p:cNvSpPr/>
          <p:nvPr/>
        </p:nvSpPr>
        <p:spPr>
          <a:xfrm>
            <a:off x="3206432" y="2767700"/>
            <a:ext cx="779700" cy="3321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46"/>
          <p:cNvSpPr/>
          <p:nvPr/>
        </p:nvSpPr>
        <p:spPr>
          <a:xfrm>
            <a:off x="6715250" y="1400875"/>
            <a:ext cx="6999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46"/>
          <p:cNvSpPr/>
          <p:nvPr/>
        </p:nvSpPr>
        <p:spPr>
          <a:xfrm>
            <a:off x="5159075" y="1400875"/>
            <a:ext cx="14133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46"/>
          <p:cNvSpPr/>
          <p:nvPr/>
        </p:nvSpPr>
        <p:spPr>
          <a:xfrm>
            <a:off x="7558025" y="1400875"/>
            <a:ext cx="6384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46"/>
          <p:cNvSpPr/>
          <p:nvPr/>
        </p:nvSpPr>
        <p:spPr>
          <a:xfrm>
            <a:off x="3930325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46"/>
          <p:cNvSpPr/>
          <p:nvPr/>
        </p:nvSpPr>
        <p:spPr>
          <a:xfrm>
            <a:off x="4744713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46"/>
          <p:cNvSpPr/>
          <p:nvPr/>
        </p:nvSpPr>
        <p:spPr>
          <a:xfrm>
            <a:off x="2038363" y="1572325"/>
            <a:ext cx="504900" cy="104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46"/>
          <p:cNvSpPr/>
          <p:nvPr/>
        </p:nvSpPr>
        <p:spPr>
          <a:xfrm>
            <a:off x="3586150" y="1400875"/>
            <a:ext cx="598500" cy="332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46"/>
          <p:cNvSpPr txBox="1"/>
          <p:nvPr/>
        </p:nvSpPr>
        <p:spPr>
          <a:xfrm>
            <a:off x="1300075" y="1828800"/>
            <a:ext cx="27432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First-line antipsychotic: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quetiapine (Seroquel) per Osser</a:t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Other potential first-line antipsychotics: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olanzapine (Zyprexa)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risperidone (Risperdal)</a:t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</p:txBody>
      </p:sp>
      <p:sp>
        <p:nvSpPr>
          <p:cNvPr id="300" name="Google Shape;300;p46"/>
          <p:cNvSpPr txBox="1"/>
          <p:nvPr/>
        </p:nvSpPr>
        <p:spPr>
          <a:xfrm>
            <a:off x="2119350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60%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301" name="Google Shape;301;p46"/>
          <p:cNvSpPr txBox="1"/>
          <p:nvPr/>
        </p:nvSpPr>
        <p:spPr>
          <a:xfrm>
            <a:off x="4043275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40%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302" name="Google Shape;302;p46"/>
          <p:cNvSpPr/>
          <p:nvPr/>
        </p:nvSpPr>
        <p:spPr>
          <a:xfrm>
            <a:off x="2790838" y="1615188"/>
            <a:ext cx="504900" cy="104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46"/>
          <p:cNvSpPr/>
          <p:nvPr/>
        </p:nvSpPr>
        <p:spPr>
          <a:xfrm>
            <a:off x="4391038" y="1438975"/>
            <a:ext cx="504900" cy="104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2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p145"/>
          <p:cNvSpPr txBox="1"/>
          <p:nvPr/>
        </p:nvSpPr>
        <p:spPr>
          <a:xfrm>
            <a:off x="1179100" y="461775"/>
            <a:ext cx="7764000" cy="2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Asian patients</a:t>
            </a:r>
            <a:r>
              <a:rPr lang="en" sz="2200"/>
              <a:t> 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have a 10-fold higher incidence of </a:t>
            </a:r>
            <a:r>
              <a:rPr lang="en" sz="2200"/>
              <a:t>carbamazepine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-induced</a:t>
            </a:r>
            <a:r>
              <a:rPr lang="en" sz="2200"/>
              <a:t>: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2200"/>
              <a:t>Stevens-Johnson syndrome (SJS) </a:t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2074" name="Google Shape;2074;p1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52374" y="2346650"/>
            <a:ext cx="1943807" cy="2695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double helix" id="2075" name="Google Shape;2075;p1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9852" y="593558"/>
            <a:ext cx="687446" cy="689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9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146"/>
          <p:cNvSpPr txBox="1"/>
          <p:nvPr/>
        </p:nvSpPr>
        <p:spPr>
          <a:xfrm>
            <a:off x="1179100" y="461775"/>
            <a:ext cx="7764000" cy="2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Asian patients</a:t>
            </a:r>
            <a:r>
              <a:rPr lang="en" sz="2200"/>
              <a:t> 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have a 10-fold higher incidence of </a:t>
            </a:r>
            <a:r>
              <a:rPr lang="en" sz="2200"/>
              <a:t>carbamazepine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-induced</a:t>
            </a:r>
            <a:r>
              <a:rPr lang="en" sz="2200"/>
              <a:t>: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2200"/>
              <a:t>Stevens-Johnson syndrome (SJS) </a:t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2200"/>
              <a:t>Toxic epidermal necrolysis (TEN)</a:t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2081" name="Google Shape;2081;p1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52374" y="2346650"/>
            <a:ext cx="1943807" cy="2695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double helix" id="2082" name="Google Shape;2082;p1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9852" y="593558"/>
            <a:ext cx="687446" cy="689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6" name="Shape 2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7" name="Google Shape;2087;p147"/>
          <p:cNvSpPr txBox="1"/>
          <p:nvPr/>
        </p:nvSpPr>
        <p:spPr>
          <a:xfrm>
            <a:off x="1179100" y="461775"/>
            <a:ext cx="7764000" cy="2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Asian patients</a:t>
            </a:r>
            <a:r>
              <a:rPr lang="en" sz="2200"/>
              <a:t> 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have a 10-fold higher incidence of </a:t>
            </a:r>
            <a:r>
              <a:rPr lang="en" sz="2200"/>
              <a:t>carbamazepine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-induced SJS and TEN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2200"/>
              <a:t>FDA recommends screening Asians for the </a:t>
            </a:r>
            <a:r>
              <a:rPr b="1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HLA-B*1502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allele, which would be a contraindication for starting CBZ.  </a:t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2088" name="Google Shape;2088;p1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52374" y="2346650"/>
            <a:ext cx="1943807" cy="2695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double helix" id="2089" name="Google Shape;2089;p1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9852" y="593558"/>
            <a:ext cx="687446" cy="689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3" name="Shape 2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" name="Google Shape;2094;p148"/>
          <p:cNvSpPr txBox="1"/>
          <p:nvPr/>
        </p:nvSpPr>
        <p:spPr>
          <a:xfrm>
            <a:off x="1179100" y="461775"/>
            <a:ext cx="7764000" cy="2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Asian patients</a:t>
            </a:r>
            <a:r>
              <a:rPr lang="en" sz="2200"/>
              <a:t> 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have a 10-fold higher incidence of </a:t>
            </a:r>
            <a:r>
              <a:rPr lang="en" sz="2200"/>
              <a:t>carbamazepine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-induced SJS and TEN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2200"/>
              <a:t>FDA recommends screening Asians for the </a:t>
            </a:r>
            <a:r>
              <a:rPr b="1" i="0" lang="en" sz="2200" u="none" cap="none" strike="noStrike">
                <a:solidFill>
                  <a:srgbClr val="000000"/>
                </a:solidFill>
                <a:highlight>
                  <a:schemeClr val="accent6"/>
                </a:highlight>
                <a:latin typeface="Arial"/>
                <a:ea typeface="Arial"/>
                <a:cs typeface="Arial"/>
                <a:sym typeface="Arial"/>
              </a:rPr>
              <a:t>H</a:t>
            </a:r>
            <a:r>
              <a:rPr b="1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LA-B*1502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allele, which would be a contraindication for starting CBZ.  </a:t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b="0" i="0" lang="en" sz="2200" u="sng" cap="none" strike="noStrike">
                <a:solidFill>
                  <a:srgbClr val="000000"/>
                </a:solidFill>
                <a:highlight>
                  <a:schemeClr val="accent6"/>
                </a:highlight>
                <a:latin typeface="Arial"/>
                <a:ea typeface="Arial"/>
                <a:cs typeface="Arial"/>
                <a:sym typeface="Arial"/>
              </a:rPr>
              <a:t>H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ey </a:t>
            </a:r>
            <a:r>
              <a:rPr b="0" i="0" lang="en" sz="2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ook, </a:t>
            </a:r>
            <a:r>
              <a:rPr b="0" i="0" lang="en" sz="2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sian </a:t>
            </a:r>
            <a:r>
              <a:rPr b="0" i="0" lang="en" sz="2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lood! 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if 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1502, no Tegretol for you!”</a:t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n para double helix" id="2095" name="Google Shape;2095;p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9852" y="593558"/>
            <a:ext cx="687446" cy="6899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096" name="Google Shape;2096;p1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52374" y="2346650"/>
            <a:ext cx="1943807" cy="26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0" name="Shape 2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1" name="Google Shape;2101;p149"/>
          <p:cNvSpPr txBox="1"/>
          <p:nvPr/>
        </p:nvSpPr>
        <p:spPr>
          <a:xfrm>
            <a:off x="1179100" y="461775"/>
            <a:ext cx="7764000" cy="2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Asian patients</a:t>
            </a:r>
            <a:r>
              <a:rPr lang="en" sz="2200"/>
              <a:t> 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have a 10-fold higher incidence of </a:t>
            </a:r>
            <a:r>
              <a:rPr lang="en" sz="2200"/>
              <a:t>carbamazepine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-induced SJS and TEN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2200"/>
              <a:t>FDA recommends screening Asians for the </a:t>
            </a:r>
            <a:r>
              <a:rPr b="1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b="1" i="0" lang="en" sz="2200" u="none" cap="none" strike="noStrike">
                <a:solidFill>
                  <a:srgbClr val="000000"/>
                </a:solidFill>
                <a:highlight>
                  <a:schemeClr val="accent6"/>
                </a:highlight>
                <a:latin typeface="Arial"/>
                <a:ea typeface="Arial"/>
                <a:cs typeface="Arial"/>
                <a:sym typeface="Arial"/>
              </a:rPr>
              <a:t>L</a:t>
            </a:r>
            <a:r>
              <a:rPr b="1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A-B*1502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allele, which would be a contraindication for starting CBZ.  </a:t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b="0" i="0" lang="en" sz="2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ey </a:t>
            </a:r>
            <a:r>
              <a:rPr b="0" i="0" lang="en" sz="2200" u="sng" cap="none" strike="noStrike">
                <a:solidFill>
                  <a:srgbClr val="000000"/>
                </a:solidFill>
                <a:highlight>
                  <a:schemeClr val="accent6"/>
                </a:highlight>
                <a:latin typeface="Arial"/>
                <a:ea typeface="Arial"/>
                <a:cs typeface="Arial"/>
                <a:sym typeface="Arial"/>
              </a:rPr>
              <a:t>L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ook, </a:t>
            </a:r>
            <a:r>
              <a:rPr b="0" i="0" lang="en" sz="2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sian </a:t>
            </a:r>
            <a:r>
              <a:rPr b="0" i="0" lang="en" sz="2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lood! 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if 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1502, no Tegretol for you!”</a:t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n para double helix" id="2102" name="Google Shape;2102;p1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9852" y="593558"/>
            <a:ext cx="687446" cy="6899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103" name="Google Shape;2103;p1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52374" y="2346650"/>
            <a:ext cx="1943807" cy="26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7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8" name="Google Shape;2108;p150"/>
          <p:cNvSpPr txBox="1"/>
          <p:nvPr/>
        </p:nvSpPr>
        <p:spPr>
          <a:xfrm>
            <a:off x="1179100" y="461775"/>
            <a:ext cx="7764000" cy="2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Asian patients</a:t>
            </a:r>
            <a:r>
              <a:rPr lang="en" sz="2200"/>
              <a:t> 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have a 10-fold higher incidence of </a:t>
            </a:r>
            <a:r>
              <a:rPr lang="en" sz="2200"/>
              <a:t>carbamazepine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-induced SJS and TEN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2200"/>
              <a:t>FDA recommends screening Asians for the </a:t>
            </a:r>
            <a:r>
              <a:rPr b="1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HL</a:t>
            </a:r>
            <a:r>
              <a:rPr b="1" i="0" lang="en" sz="2200" u="none" cap="none" strike="noStrike">
                <a:solidFill>
                  <a:srgbClr val="000000"/>
                </a:solidFill>
                <a:highlight>
                  <a:schemeClr val="accent6"/>
                </a:highlight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1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-B*1502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allele, which would be a contraindication for starting CBZ.  </a:t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b="0" i="0" lang="en" sz="2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ey </a:t>
            </a:r>
            <a:r>
              <a:rPr b="0" i="0" lang="en" sz="2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ook, </a:t>
            </a:r>
            <a:r>
              <a:rPr b="0" i="0" lang="en" sz="2200" u="sng" cap="none" strike="noStrike">
                <a:solidFill>
                  <a:srgbClr val="000000"/>
                </a:solidFill>
                <a:highlight>
                  <a:schemeClr val="accent6"/>
                </a:highlight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sian </a:t>
            </a:r>
            <a:r>
              <a:rPr b="0" i="0" lang="en" sz="2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lood! 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if 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1502, no Tegretol for you!”</a:t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n para double helix" id="2109" name="Google Shape;2109;p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9852" y="593558"/>
            <a:ext cx="687446" cy="6899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110" name="Google Shape;2110;p1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52374" y="2346650"/>
            <a:ext cx="1943807" cy="26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4" name="Shape 2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Google Shape;2115;p151"/>
          <p:cNvSpPr txBox="1"/>
          <p:nvPr/>
        </p:nvSpPr>
        <p:spPr>
          <a:xfrm>
            <a:off x="1179100" y="461775"/>
            <a:ext cx="7764000" cy="2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Asian patients</a:t>
            </a:r>
            <a:r>
              <a:rPr lang="en" sz="2200"/>
              <a:t> 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have a 10-fold higher incidence of </a:t>
            </a:r>
            <a:r>
              <a:rPr lang="en" sz="2200"/>
              <a:t>carbamazepine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-induced SJS and TEN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2200"/>
              <a:t>FDA recommends screening Asians for the </a:t>
            </a:r>
            <a:r>
              <a:rPr b="1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HLA-</a:t>
            </a:r>
            <a:r>
              <a:rPr b="1" i="0" lang="en" sz="2200" u="none" cap="none" strike="noStrike">
                <a:solidFill>
                  <a:srgbClr val="000000"/>
                </a:solidFill>
                <a:highlight>
                  <a:schemeClr val="accent6"/>
                </a:highlight>
                <a:latin typeface="Arial"/>
                <a:ea typeface="Arial"/>
                <a:cs typeface="Arial"/>
                <a:sym typeface="Arial"/>
              </a:rPr>
              <a:t>B</a:t>
            </a:r>
            <a:r>
              <a:rPr b="1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*1502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allele, which would be a contraindication for starting CBZ.  </a:t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b="0" i="0" lang="en" sz="2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ey </a:t>
            </a:r>
            <a:r>
              <a:rPr b="0" i="0" lang="en" sz="2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ook, </a:t>
            </a:r>
            <a:r>
              <a:rPr b="0" i="0" lang="en" sz="2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sian </a:t>
            </a:r>
            <a:r>
              <a:rPr b="0" i="0" lang="en" sz="2200" u="sng" cap="none" strike="noStrike">
                <a:solidFill>
                  <a:srgbClr val="000000"/>
                </a:solidFill>
                <a:highlight>
                  <a:schemeClr val="accent6"/>
                </a:highlight>
                <a:latin typeface="Arial"/>
                <a:ea typeface="Arial"/>
                <a:cs typeface="Arial"/>
                <a:sym typeface="Arial"/>
              </a:rPr>
              <a:t>B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lood! 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if 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1502, no Tegretol for you!”</a:t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n para double helix" id="2116" name="Google Shape;2116;p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9852" y="593558"/>
            <a:ext cx="687446" cy="6899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117" name="Google Shape;2117;p1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52374" y="2346650"/>
            <a:ext cx="1943807" cy="26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1" name="Shape 2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" name="Google Shape;2122;p152"/>
          <p:cNvSpPr txBox="1"/>
          <p:nvPr/>
        </p:nvSpPr>
        <p:spPr>
          <a:xfrm>
            <a:off x="1179100" y="461775"/>
            <a:ext cx="7764000" cy="2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Asian patients</a:t>
            </a:r>
            <a:r>
              <a:rPr lang="en" sz="2200"/>
              <a:t> 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have a 10-fold higher incidence of </a:t>
            </a:r>
            <a:r>
              <a:rPr lang="en" sz="2200"/>
              <a:t>carbamazepine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-induced SJS and TEN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2200"/>
              <a:t>FDA recommends screening Asians for the </a:t>
            </a:r>
            <a:r>
              <a:rPr b="1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HLA-B*</a:t>
            </a:r>
            <a:r>
              <a:rPr b="1" i="0" lang="en" sz="2200" u="none" cap="none" strike="noStrike">
                <a:solidFill>
                  <a:srgbClr val="000000"/>
                </a:solidFill>
                <a:highlight>
                  <a:schemeClr val="accent6"/>
                </a:highlight>
                <a:latin typeface="Arial"/>
                <a:ea typeface="Arial"/>
                <a:cs typeface="Arial"/>
                <a:sym typeface="Arial"/>
              </a:rPr>
              <a:t>1502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allele, which would be a contraindication for starting CBZ.  </a:t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b="0" i="0" lang="en" sz="2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ey </a:t>
            </a:r>
            <a:r>
              <a:rPr b="0" i="0" lang="en" sz="2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ook, </a:t>
            </a:r>
            <a:r>
              <a:rPr b="0" i="0" lang="en" sz="2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sian </a:t>
            </a:r>
            <a:r>
              <a:rPr b="0" i="0" lang="en" sz="2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lood! 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if </a:t>
            </a:r>
            <a:r>
              <a:rPr b="0" i="0" lang="en" sz="2200" u="none" cap="none" strike="noStrike">
                <a:solidFill>
                  <a:srgbClr val="000000"/>
                </a:solidFill>
                <a:highlight>
                  <a:schemeClr val="accent6"/>
                </a:highlight>
                <a:latin typeface="Arial"/>
                <a:ea typeface="Arial"/>
                <a:cs typeface="Arial"/>
                <a:sym typeface="Arial"/>
              </a:rPr>
              <a:t>1502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no Tegretol for you!”</a:t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n para double helix" id="2123" name="Google Shape;2123;p1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9852" y="593558"/>
            <a:ext cx="687446" cy="6899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124" name="Google Shape;2124;p1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52374" y="2346650"/>
            <a:ext cx="1943807" cy="26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8" name="Shape 2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" name="Google Shape;2129;p153"/>
          <p:cNvSpPr txBox="1"/>
          <p:nvPr/>
        </p:nvSpPr>
        <p:spPr>
          <a:xfrm>
            <a:off x="1179100" y="461775"/>
            <a:ext cx="7764000" cy="2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Asian patients</a:t>
            </a:r>
            <a:r>
              <a:rPr lang="en" sz="2200"/>
              <a:t> 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have a 10-fold higher incidence of </a:t>
            </a:r>
            <a:r>
              <a:rPr lang="en" sz="2200"/>
              <a:t>carbamazepine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-induced SJS and TEN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2200"/>
              <a:t>FDA recommends screening Asians for the </a:t>
            </a:r>
            <a:r>
              <a:rPr b="1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HLA-B*1502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allele, which would be a </a:t>
            </a:r>
            <a:r>
              <a:rPr b="0" i="0" lang="en" sz="2200" u="none" cap="none" strike="noStrike">
                <a:solidFill>
                  <a:srgbClr val="000000"/>
                </a:solidFill>
                <a:highlight>
                  <a:schemeClr val="accent6"/>
                </a:highlight>
                <a:latin typeface="Arial"/>
                <a:ea typeface="Arial"/>
                <a:cs typeface="Arial"/>
                <a:sym typeface="Arial"/>
              </a:rPr>
              <a:t>contraindication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 starting CBZ.  </a:t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b="0" i="0" lang="en" sz="2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ey </a:t>
            </a:r>
            <a:r>
              <a:rPr b="0" i="0" lang="en" sz="2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ook, </a:t>
            </a:r>
            <a:r>
              <a:rPr b="0" i="0" lang="en" sz="2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sian </a:t>
            </a:r>
            <a:r>
              <a:rPr b="0" i="0" lang="en" sz="2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lood! 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if 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1502, </a:t>
            </a:r>
            <a:r>
              <a:rPr b="0" i="0" lang="en" sz="2200" u="none" cap="none" strike="noStrike">
                <a:solidFill>
                  <a:srgbClr val="000000"/>
                </a:solidFill>
                <a:highlight>
                  <a:schemeClr val="accent6"/>
                </a:highlight>
                <a:latin typeface="Arial"/>
                <a:ea typeface="Arial"/>
                <a:cs typeface="Arial"/>
                <a:sym typeface="Arial"/>
              </a:rPr>
              <a:t>no Tegretol for you</a:t>
            </a: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!”</a:t>
            </a:r>
            <a:endParaRPr sz="2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n para double helix" id="2130" name="Google Shape;2130;p1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9852" y="593558"/>
            <a:ext cx="687446" cy="6899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131" name="Google Shape;2131;p1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52374" y="2346650"/>
            <a:ext cx="1943807" cy="26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5" name="Shape 2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6" name="Google Shape;2136;p154"/>
          <p:cNvSpPr txBox="1"/>
          <p:nvPr/>
        </p:nvSpPr>
        <p:spPr>
          <a:xfrm>
            <a:off x="3083100" y="215575"/>
            <a:ext cx="2977800" cy="2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900"/>
              <a:t>“Shredder” in</a:t>
            </a:r>
            <a:r>
              <a:rPr b="1" lang="en" sz="3900" u="sng">
                <a:highlight>
                  <a:schemeClr val="accent6"/>
                </a:highlight>
              </a:rPr>
              <a:t>D</a:t>
            </a:r>
            <a:r>
              <a:rPr lang="en" sz="3900"/>
              <a:t>ucers</a:t>
            </a:r>
            <a:endParaRPr b="0" i="0" sz="3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7" name="Google Shape;2137;p154"/>
          <p:cNvSpPr/>
          <p:nvPr/>
        </p:nvSpPr>
        <p:spPr>
          <a:xfrm flipH="1" rot="10800000">
            <a:off x="3791376" y="1635050"/>
            <a:ext cx="1596000" cy="12246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  <a:effectLst>
            <a:outerShdw blurRad="14288" rotWithShape="0" algn="bl" dir="5400000" dist="19050">
              <a:srgbClr val="000000">
                <a:alpha val="2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2138" name="Google Shape;2138;p1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6776" y="1823691"/>
            <a:ext cx="685285" cy="680298"/>
          </a:xfrm>
          <a:prstGeom prst="rect">
            <a:avLst/>
          </a:prstGeom>
          <a:noFill/>
          <a:ln>
            <a:noFill/>
          </a:ln>
        </p:spPr>
      </p:pic>
      <p:sp>
        <p:nvSpPr>
          <p:cNvPr id="2139" name="Google Shape;2139;p154"/>
          <p:cNvSpPr txBox="1"/>
          <p:nvPr/>
        </p:nvSpPr>
        <p:spPr>
          <a:xfrm>
            <a:off x="3283125" y="2662625"/>
            <a:ext cx="55545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lang="en" sz="2400">
                <a:solidFill>
                  <a:schemeClr val="dk1"/>
                </a:solidFill>
              </a:rPr>
              <a:t>carbamazepine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lang="en" sz="2400">
                <a:solidFill>
                  <a:schemeClr val="dk1"/>
                </a:solidFill>
              </a:rPr>
              <a:t>pheno</a:t>
            </a:r>
            <a:r>
              <a:rPr b="1" lang="en" sz="2400" u="sng">
                <a:solidFill>
                  <a:srgbClr val="0000FF"/>
                </a:solidFill>
              </a:rPr>
              <a:t>barb</a:t>
            </a:r>
            <a:r>
              <a:rPr lang="en" sz="2400">
                <a:solidFill>
                  <a:schemeClr val="dk1"/>
                </a:solidFill>
              </a:rPr>
              <a:t>ital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lang="en" sz="2400">
                <a:solidFill>
                  <a:schemeClr val="dk1"/>
                </a:solidFill>
              </a:rPr>
              <a:t>phenytoin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lang="en" sz="2400">
                <a:solidFill>
                  <a:schemeClr val="dk1"/>
                </a:solidFill>
              </a:rPr>
              <a:t>rifampin</a:t>
            </a:r>
            <a:endParaRPr i="0" sz="2400" cap="none" strike="noStrike">
              <a:solidFill>
                <a:schemeClr val="dk1"/>
              </a:solidFill>
            </a:endParaRPr>
          </a:p>
        </p:txBody>
      </p:sp>
      <p:pic>
        <p:nvPicPr>
          <p:cNvPr descr="Resultado de imagen para tiger" id="2140" name="Google Shape;2140;p1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-31561">
            <a:off x="3261755" y="3086248"/>
            <a:ext cx="502368" cy="4932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300" y="230000"/>
            <a:ext cx="753627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7"/>
          <p:cNvSpPr/>
          <p:nvPr/>
        </p:nvSpPr>
        <p:spPr>
          <a:xfrm>
            <a:off x="3206432" y="2767700"/>
            <a:ext cx="779700" cy="3321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47"/>
          <p:cNvSpPr/>
          <p:nvPr/>
        </p:nvSpPr>
        <p:spPr>
          <a:xfrm>
            <a:off x="6715250" y="1400875"/>
            <a:ext cx="6999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47"/>
          <p:cNvSpPr/>
          <p:nvPr/>
        </p:nvSpPr>
        <p:spPr>
          <a:xfrm>
            <a:off x="5159075" y="1400875"/>
            <a:ext cx="14133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47"/>
          <p:cNvSpPr/>
          <p:nvPr/>
        </p:nvSpPr>
        <p:spPr>
          <a:xfrm>
            <a:off x="7558025" y="1400875"/>
            <a:ext cx="6384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47"/>
          <p:cNvSpPr/>
          <p:nvPr/>
        </p:nvSpPr>
        <p:spPr>
          <a:xfrm>
            <a:off x="3930325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47"/>
          <p:cNvSpPr/>
          <p:nvPr/>
        </p:nvSpPr>
        <p:spPr>
          <a:xfrm>
            <a:off x="4744713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47"/>
          <p:cNvSpPr/>
          <p:nvPr/>
        </p:nvSpPr>
        <p:spPr>
          <a:xfrm>
            <a:off x="2038363" y="1572325"/>
            <a:ext cx="504900" cy="104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47"/>
          <p:cNvSpPr/>
          <p:nvPr/>
        </p:nvSpPr>
        <p:spPr>
          <a:xfrm>
            <a:off x="3586150" y="1400875"/>
            <a:ext cx="598500" cy="332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47"/>
          <p:cNvSpPr txBox="1"/>
          <p:nvPr/>
        </p:nvSpPr>
        <p:spPr>
          <a:xfrm>
            <a:off x="1300075" y="1828800"/>
            <a:ext cx="27432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First-line antipsychotic: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quetiapine (Seroquel) per Osser</a:t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Other potential first-line antipsychotics: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olanzapine (Zyprexa)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risperidone (Risperdal)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ziprasidone (Geodon)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</p:txBody>
      </p:sp>
      <p:sp>
        <p:nvSpPr>
          <p:cNvPr id="318" name="Google Shape;318;p47"/>
          <p:cNvSpPr txBox="1"/>
          <p:nvPr/>
        </p:nvSpPr>
        <p:spPr>
          <a:xfrm>
            <a:off x="2119350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60%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319" name="Google Shape;319;p47"/>
          <p:cNvSpPr txBox="1"/>
          <p:nvPr/>
        </p:nvSpPr>
        <p:spPr>
          <a:xfrm>
            <a:off x="4043275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40%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320" name="Google Shape;320;p47"/>
          <p:cNvSpPr/>
          <p:nvPr/>
        </p:nvSpPr>
        <p:spPr>
          <a:xfrm>
            <a:off x="2790838" y="1615188"/>
            <a:ext cx="504900" cy="104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47"/>
          <p:cNvSpPr/>
          <p:nvPr/>
        </p:nvSpPr>
        <p:spPr>
          <a:xfrm>
            <a:off x="4391038" y="1438975"/>
            <a:ext cx="504900" cy="104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4" name="Shape 2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" name="Google Shape;2145;p155"/>
          <p:cNvSpPr txBox="1"/>
          <p:nvPr/>
        </p:nvSpPr>
        <p:spPr>
          <a:xfrm>
            <a:off x="3083100" y="215575"/>
            <a:ext cx="2977800" cy="2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900"/>
              <a:t>“Shredder” in</a:t>
            </a:r>
            <a:r>
              <a:rPr b="1" lang="en" sz="3900" u="sng"/>
              <a:t>D</a:t>
            </a:r>
            <a:r>
              <a:rPr lang="en" sz="3900"/>
              <a:t>ucers</a:t>
            </a:r>
            <a:endParaRPr b="0" i="0" sz="3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6" name="Google Shape;2146;p155"/>
          <p:cNvSpPr txBox="1"/>
          <p:nvPr/>
        </p:nvSpPr>
        <p:spPr>
          <a:xfrm>
            <a:off x="3283125" y="2662625"/>
            <a:ext cx="55545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lang="en" sz="2400">
                <a:solidFill>
                  <a:schemeClr val="dk1"/>
                </a:solidFill>
              </a:rPr>
              <a:t>carbamazepine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lang="en" sz="2400">
                <a:solidFill>
                  <a:schemeClr val="dk1"/>
                </a:solidFill>
              </a:rPr>
              <a:t>pheno</a:t>
            </a:r>
            <a:r>
              <a:rPr b="1" lang="en" sz="2400" u="sng">
                <a:solidFill>
                  <a:srgbClr val="0000FF"/>
                </a:solidFill>
              </a:rPr>
              <a:t>barb</a:t>
            </a:r>
            <a:r>
              <a:rPr lang="en" sz="2400">
                <a:solidFill>
                  <a:schemeClr val="dk1"/>
                </a:solidFill>
              </a:rPr>
              <a:t>ital / </a:t>
            </a:r>
            <a:r>
              <a:rPr lang="en" sz="1600">
                <a:solidFill>
                  <a:schemeClr val="dk1"/>
                </a:solidFill>
              </a:rPr>
              <a:t>primidone (also a barbiturate)</a:t>
            </a:r>
            <a:endParaRPr sz="16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lang="en" sz="2400">
                <a:solidFill>
                  <a:schemeClr val="dk1"/>
                </a:solidFill>
              </a:rPr>
              <a:t>phenytoin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lang="en" sz="2400">
                <a:solidFill>
                  <a:schemeClr val="dk1"/>
                </a:solidFill>
              </a:rPr>
              <a:t>rifampin</a:t>
            </a:r>
            <a:endParaRPr i="0" sz="2400" cap="none" strike="noStrike">
              <a:solidFill>
                <a:schemeClr val="dk1"/>
              </a:solidFill>
            </a:endParaRPr>
          </a:p>
        </p:txBody>
      </p:sp>
      <p:pic>
        <p:nvPicPr>
          <p:cNvPr descr="Resultado de imagen para tiger" id="2147" name="Google Shape;2147;p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31561">
            <a:off x="3261755" y="3086248"/>
            <a:ext cx="502368" cy="4932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148" name="Google Shape;2148;p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4009387" y="1554634"/>
            <a:ext cx="1325850" cy="14347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11160000" dist="19050">
              <a:srgbClr val="000000">
                <a:alpha val="50000"/>
              </a:srgbClr>
            </a:outerShdw>
          </a:effectLst>
        </p:spPr>
      </p:pic>
      <p:pic>
        <p:nvPicPr>
          <p:cNvPr id="2149" name="Google Shape;2149;p1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06576" y="1780199"/>
            <a:ext cx="731475" cy="731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11940000" dist="19050">
              <a:srgbClr val="000000">
                <a:alpha val="50000"/>
              </a:srgbClr>
            </a:outerShdw>
          </a:effectLst>
        </p:spPr>
      </p:pic>
      <p:cxnSp>
        <p:nvCxnSpPr>
          <p:cNvPr id="2150" name="Google Shape;2150;p155"/>
          <p:cNvCxnSpPr/>
          <p:nvPr/>
        </p:nvCxnSpPr>
        <p:spPr>
          <a:xfrm rot="10800000">
            <a:off x="4990400" y="2272025"/>
            <a:ext cx="470400" cy="0"/>
          </a:xfrm>
          <a:prstGeom prst="straightConnector1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51" name="Google Shape;2151;p155"/>
          <p:cNvSpPr txBox="1"/>
          <p:nvPr/>
        </p:nvSpPr>
        <p:spPr>
          <a:xfrm>
            <a:off x="5389682" y="2046949"/>
            <a:ext cx="600000" cy="2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0000FF"/>
                </a:solidFill>
              </a:rPr>
              <a:t>barb</a:t>
            </a:r>
            <a:endParaRPr b="0" i="0" sz="1600" u="none" cap="none" strike="noStrike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5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p156"/>
          <p:cNvSpPr txBox="1"/>
          <p:nvPr/>
        </p:nvSpPr>
        <p:spPr>
          <a:xfrm>
            <a:off x="196400" y="85125"/>
            <a:ext cx="6941700" cy="11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kinetic interactions: 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7" name="Google Shape;2157;p1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70768" y="1285395"/>
            <a:ext cx="492066" cy="266029"/>
          </a:xfrm>
          <a:prstGeom prst="rect">
            <a:avLst/>
          </a:prstGeom>
          <a:noFill/>
          <a:ln>
            <a:noFill/>
          </a:ln>
        </p:spPr>
      </p:pic>
      <p:sp>
        <p:nvSpPr>
          <p:cNvPr id="2158" name="Google Shape;2158;p156"/>
          <p:cNvSpPr txBox="1"/>
          <p:nvPr/>
        </p:nvSpPr>
        <p:spPr>
          <a:xfrm flipH="1" rot="3322">
            <a:off x="4357533" y="3210553"/>
            <a:ext cx="2483701" cy="2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/>
              <a:t>1A2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</a:t>
            </a:r>
            <a:r>
              <a:rPr lang="en" sz="2000" u="sng"/>
              <a:t>D</a:t>
            </a:r>
            <a:r>
              <a:rPr lang="en" sz="2000"/>
              <a:t>ucer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9" name="Google Shape;2159;p156"/>
          <p:cNvSpPr txBox="1"/>
          <p:nvPr/>
        </p:nvSpPr>
        <p:spPr>
          <a:xfrm flipH="1" rot="3093">
            <a:off x="95985" y="3193488"/>
            <a:ext cx="2667601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/>
              <a:t>3A4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</a:t>
            </a:r>
            <a:r>
              <a:rPr lang="en" sz="2000" u="sng"/>
              <a:t>D</a:t>
            </a:r>
            <a:r>
              <a:rPr lang="en" sz="2000"/>
              <a:t>ucer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0" name="Google Shape;2160;p156"/>
          <p:cNvSpPr txBox="1"/>
          <p:nvPr/>
        </p:nvSpPr>
        <p:spPr>
          <a:xfrm flipH="1" rot="5196">
            <a:off x="6395821" y="3195704"/>
            <a:ext cx="2580303" cy="3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/>
              <a:t>UGT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</a:t>
            </a:r>
            <a:r>
              <a:rPr lang="en" sz="2000" u="sng"/>
              <a:t>D</a:t>
            </a:r>
            <a:r>
              <a:rPr lang="en" sz="2000"/>
              <a:t>ucer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2161" name="Google Shape;2161;p1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797" y="1590202"/>
            <a:ext cx="1855740" cy="1117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162" name="Google Shape;2162;p1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05625" y="1985075"/>
            <a:ext cx="433750" cy="430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163" name="Google Shape;2163;p156"/>
          <p:cNvPicPr preferRelativeResize="0"/>
          <p:nvPr/>
        </p:nvPicPr>
        <p:blipFill rotWithShape="1">
          <a:blip r:embed="rId6">
            <a:alphaModFix/>
          </a:blip>
          <a:srcRect b="84211" l="0" r="0" t="0"/>
          <a:stretch/>
        </p:blipFill>
        <p:spPr>
          <a:xfrm rot="-859512">
            <a:off x="3024283" y="1129342"/>
            <a:ext cx="553274" cy="312403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5880000" dist="9525">
              <a:srgbClr val="000000">
                <a:alpha val="32000"/>
              </a:srgbClr>
            </a:outerShdw>
          </a:effectLst>
        </p:spPr>
      </p:pic>
      <p:pic>
        <p:nvPicPr>
          <p:cNvPr descr="clipped result image" id="2164" name="Google Shape;2164;p15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79">
            <a:off x="3061498" y="751841"/>
            <a:ext cx="125442" cy="480568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5880000" dist="19050">
              <a:srgbClr val="000000">
                <a:alpha val="32000"/>
              </a:srgbClr>
            </a:outerShdw>
          </a:effectLst>
        </p:spPr>
      </p:pic>
      <p:pic>
        <p:nvPicPr>
          <p:cNvPr id="2165" name="Google Shape;2165;p15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6405790">
            <a:off x="2757404" y="1905013"/>
            <a:ext cx="1579277" cy="496175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12240000" dist="9525">
              <a:srgbClr val="000000">
                <a:alpha val="40000"/>
              </a:srgbClr>
            </a:outerShdw>
          </a:effectLst>
        </p:spPr>
      </p:pic>
      <p:pic>
        <p:nvPicPr>
          <p:cNvPr descr="clipped result image" id="2166" name="Google Shape;2166;p15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066318" y="1238551"/>
            <a:ext cx="217062" cy="21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7" name="Google Shape;2167;p156"/>
          <p:cNvPicPr preferRelativeResize="0"/>
          <p:nvPr/>
        </p:nvPicPr>
        <p:blipFill rotWithShape="1">
          <a:blip r:embed="rId10">
            <a:alphaModFix amt="74000"/>
          </a:blip>
          <a:srcRect b="55311" l="0" r="41792" t="0"/>
          <a:stretch/>
        </p:blipFill>
        <p:spPr>
          <a:xfrm rot="793996">
            <a:off x="4544757" y="715409"/>
            <a:ext cx="964190" cy="6898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168" name="Google Shape;2168;p15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flipH="1" rot="3957064">
            <a:off x="4525938" y="1886497"/>
            <a:ext cx="2146870" cy="2933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169" name="Google Shape;2169;p15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841973" y="810975"/>
            <a:ext cx="307652" cy="305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170" name="Google Shape;2170;p15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-1906263">
            <a:off x="7148828" y="1410789"/>
            <a:ext cx="2096582" cy="3688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171" name="Google Shape;2171;p15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-1617761">
            <a:off x="6592922" y="1877867"/>
            <a:ext cx="1092369" cy="823940"/>
          </a:xfrm>
          <a:prstGeom prst="rect">
            <a:avLst/>
          </a:prstGeom>
          <a:noFill/>
          <a:ln>
            <a:noFill/>
          </a:ln>
        </p:spPr>
      </p:pic>
      <p:sp>
        <p:nvSpPr>
          <p:cNvPr id="2172" name="Google Shape;2172;p156"/>
          <p:cNvSpPr txBox="1"/>
          <p:nvPr/>
        </p:nvSpPr>
        <p:spPr>
          <a:xfrm flipH="1" rot="3093">
            <a:off x="2267510" y="3198988"/>
            <a:ext cx="2667601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/>
              <a:t>2B6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</a:t>
            </a:r>
            <a:r>
              <a:rPr lang="en" sz="2000" u="sng"/>
              <a:t>D</a:t>
            </a:r>
            <a:r>
              <a:rPr lang="en" sz="2000"/>
              <a:t>ucer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2173" name="Google Shape;2173;p15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841221" y="2202180"/>
            <a:ext cx="176618" cy="17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7" name="Shape 2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8" name="Google Shape;2178;p157"/>
          <p:cNvSpPr txBox="1"/>
          <p:nvPr/>
        </p:nvSpPr>
        <p:spPr>
          <a:xfrm>
            <a:off x="196400" y="85125"/>
            <a:ext cx="6941700" cy="11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kinetic interactions: 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9" name="Google Shape;2179;p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70768" y="1285395"/>
            <a:ext cx="492066" cy="266029"/>
          </a:xfrm>
          <a:prstGeom prst="rect">
            <a:avLst/>
          </a:prstGeom>
          <a:noFill/>
          <a:ln>
            <a:noFill/>
          </a:ln>
        </p:spPr>
      </p:pic>
      <p:sp>
        <p:nvSpPr>
          <p:cNvPr id="2180" name="Google Shape;2180;p157"/>
          <p:cNvSpPr txBox="1"/>
          <p:nvPr/>
        </p:nvSpPr>
        <p:spPr>
          <a:xfrm flipH="1" rot="3322">
            <a:off x="4357533" y="3210553"/>
            <a:ext cx="2483701" cy="2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/>
              <a:t>1A2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</a:t>
            </a:r>
            <a:r>
              <a:rPr lang="en" sz="2000" u="sng"/>
              <a:t>D</a:t>
            </a:r>
            <a:r>
              <a:rPr lang="en" sz="2000"/>
              <a:t>ucer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1" name="Google Shape;2181;p157"/>
          <p:cNvSpPr txBox="1"/>
          <p:nvPr/>
        </p:nvSpPr>
        <p:spPr>
          <a:xfrm flipH="1" rot="3093">
            <a:off x="95985" y="3193488"/>
            <a:ext cx="2667601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/>
              <a:t>3A4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</a:t>
            </a:r>
            <a:r>
              <a:rPr lang="en" sz="2000" u="sng"/>
              <a:t>D</a:t>
            </a:r>
            <a:r>
              <a:rPr lang="en" sz="2000"/>
              <a:t>ucer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(strong)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2" name="Google Shape;2182;p157"/>
          <p:cNvSpPr txBox="1"/>
          <p:nvPr/>
        </p:nvSpPr>
        <p:spPr>
          <a:xfrm flipH="1" rot="5196">
            <a:off x="6395821" y="3195704"/>
            <a:ext cx="2580303" cy="3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/>
              <a:t>UGT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</a:t>
            </a:r>
            <a:r>
              <a:rPr lang="en" sz="2000" u="sng"/>
              <a:t>D</a:t>
            </a:r>
            <a:r>
              <a:rPr lang="en" sz="2000"/>
              <a:t>ucer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2183" name="Google Shape;2183;p1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797" y="1590202"/>
            <a:ext cx="1855740" cy="1117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184" name="Google Shape;2184;p1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05625" y="1985075"/>
            <a:ext cx="433750" cy="430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185" name="Google Shape;2185;p157"/>
          <p:cNvPicPr preferRelativeResize="0"/>
          <p:nvPr/>
        </p:nvPicPr>
        <p:blipFill rotWithShape="1">
          <a:blip r:embed="rId6">
            <a:alphaModFix/>
          </a:blip>
          <a:srcRect b="84211" l="0" r="0" t="0"/>
          <a:stretch/>
        </p:blipFill>
        <p:spPr>
          <a:xfrm rot="-859512">
            <a:off x="3024283" y="1129342"/>
            <a:ext cx="553274" cy="312403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5880000" dist="9525">
              <a:srgbClr val="000000">
                <a:alpha val="32000"/>
              </a:srgbClr>
            </a:outerShdw>
          </a:effectLst>
        </p:spPr>
      </p:pic>
      <p:pic>
        <p:nvPicPr>
          <p:cNvPr descr="clipped result image" id="2186" name="Google Shape;2186;p15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79">
            <a:off x="3061498" y="751841"/>
            <a:ext cx="125442" cy="480568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5880000" dist="19050">
              <a:srgbClr val="000000">
                <a:alpha val="32000"/>
              </a:srgbClr>
            </a:outerShdw>
          </a:effectLst>
        </p:spPr>
      </p:pic>
      <p:pic>
        <p:nvPicPr>
          <p:cNvPr id="2187" name="Google Shape;2187;p15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6405790">
            <a:off x="2757404" y="1905013"/>
            <a:ext cx="1579277" cy="496175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12240000" dist="9525">
              <a:srgbClr val="000000">
                <a:alpha val="40000"/>
              </a:srgbClr>
            </a:outerShdw>
          </a:effectLst>
        </p:spPr>
      </p:pic>
      <p:pic>
        <p:nvPicPr>
          <p:cNvPr descr="clipped result image" id="2188" name="Google Shape;2188;p15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066318" y="1238551"/>
            <a:ext cx="217062" cy="21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9" name="Google Shape;2189;p157"/>
          <p:cNvPicPr preferRelativeResize="0"/>
          <p:nvPr/>
        </p:nvPicPr>
        <p:blipFill rotWithShape="1">
          <a:blip r:embed="rId10">
            <a:alphaModFix amt="74000"/>
          </a:blip>
          <a:srcRect b="55311" l="0" r="41792" t="0"/>
          <a:stretch/>
        </p:blipFill>
        <p:spPr>
          <a:xfrm rot="793996">
            <a:off x="4544757" y="715409"/>
            <a:ext cx="964190" cy="6898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190" name="Google Shape;2190;p15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flipH="1" rot="3957064">
            <a:off x="4525938" y="1886497"/>
            <a:ext cx="2146870" cy="2933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191" name="Google Shape;2191;p15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841973" y="810975"/>
            <a:ext cx="307652" cy="305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192" name="Google Shape;2192;p15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-1906263">
            <a:off x="7148828" y="1410789"/>
            <a:ext cx="2096582" cy="3688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193" name="Google Shape;2193;p15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-1617761">
            <a:off x="6592922" y="1877867"/>
            <a:ext cx="1092369" cy="823940"/>
          </a:xfrm>
          <a:prstGeom prst="rect">
            <a:avLst/>
          </a:prstGeom>
          <a:noFill/>
          <a:ln>
            <a:noFill/>
          </a:ln>
        </p:spPr>
      </p:pic>
      <p:sp>
        <p:nvSpPr>
          <p:cNvPr id="2194" name="Google Shape;2194;p157"/>
          <p:cNvSpPr txBox="1"/>
          <p:nvPr/>
        </p:nvSpPr>
        <p:spPr>
          <a:xfrm flipH="1" rot="3093">
            <a:off x="2267510" y="3198988"/>
            <a:ext cx="2667601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/>
              <a:t>2B6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</a:t>
            </a:r>
            <a:r>
              <a:rPr lang="en" sz="2000" u="sng"/>
              <a:t>D</a:t>
            </a:r>
            <a:r>
              <a:rPr lang="en" sz="2000"/>
              <a:t>ucer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2195" name="Google Shape;2195;p15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841221" y="2202180"/>
            <a:ext cx="176618" cy="17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196" name="Google Shape;2196;p157"/>
          <p:cNvSpPr/>
          <p:nvPr/>
        </p:nvSpPr>
        <p:spPr>
          <a:xfrm flipH="1" rot="10800000">
            <a:off x="610550" y="3982150"/>
            <a:ext cx="1456200" cy="11169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  <a:effectLst>
            <a:outerShdw blurRad="14288" rotWithShape="0" algn="bl" dir="5400000" dist="19050">
              <a:srgbClr val="000000">
                <a:alpha val="2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2197" name="Google Shape;2197;p15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026072" y="4153806"/>
            <a:ext cx="625276" cy="620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1" name="Shape 2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2" name="Google Shape;2202;p158"/>
          <p:cNvSpPr txBox="1"/>
          <p:nvPr/>
        </p:nvSpPr>
        <p:spPr>
          <a:xfrm>
            <a:off x="196400" y="85125"/>
            <a:ext cx="6941700" cy="11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kinetic interactions: 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3" name="Google Shape;2203;p1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70768" y="1285395"/>
            <a:ext cx="492066" cy="266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04" name="Google Shape;2204;p158"/>
          <p:cNvSpPr txBox="1"/>
          <p:nvPr/>
        </p:nvSpPr>
        <p:spPr>
          <a:xfrm flipH="1" rot="3322">
            <a:off x="4357533" y="3210553"/>
            <a:ext cx="2483701" cy="2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/>
              <a:t>1A2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</a:t>
            </a:r>
            <a:r>
              <a:rPr lang="en" sz="2000" u="sng"/>
              <a:t>D</a:t>
            </a:r>
            <a:r>
              <a:rPr lang="en" sz="2000"/>
              <a:t>ucer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5" name="Google Shape;2205;p158"/>
          <p:cNvSpPr txBox="1"/>
          <p:nvPr/>
        </p:nvSpPr>
        <p:spPr>
          <a:xfrm flipH="1" rot="3093">
            <a:off x="95985" y="3193488"/>
            <a:ext cx="2667601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/>
              <a:t>3A4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</a:t>
            </a:r>
            <a:r>
              <a:rPr lang="en" sz="2000" u="sng"/>
              <a:t>D</a:t>
            </a:r>
            <a:r>
              <a:rPr lang="en" sz="2000"/>
              <a:t>ucer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(strong)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6" name="Google Shape;2206;p158"/>
          <p:cNvSpPr txBox="1"/>
          <p:nvPr/>
        </p:nvSpPr>
        <p:spPr>
          <a:xfrm flipH="1" rot="5196">
            <a:off x="6395821" y="3195704"/>
            <a:ext cx="2580303" cy="3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/>
              <a:t>UGT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</a:t>
            </a:r>
            <a:r>
              <a:rPr lang="en" sz="2000" u="sng"/>
              <a:t>D</a:t>
            </a:r>
            <a:r>
              <a:rPr lang="en" sz="2000"/>
              <a:t>ucer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2207" name="Google Shape;2207;p1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797" y="1590202"/>
            <a:ext cx="1855740" cy="1117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208" name="Google Shape;2208;p1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05625" y="1985075"/>
            <a:ext cx="433750" cy="430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209" name="Google Shape;2209;p158"/>
          <p:cNvPicPr preferRelativeResize="0"/>
          <p:nvPr/>
        </p:nvPicPr>
        <p:blipFill rotWithShape="1">
          <a:blip r:embed="rId6">
            <a:alphaModFix/>
          </a:blip>
          <a:srcRect b="84211" l="0" r="0" t="0"/>
          <a:stretch/>
        </p:blipFill>
        <p:spPr>
          <a:xfrm rot="-859512">
            <a:off x="3024283" y="1129342"/>
            <a:ext cx="553274" cy="312403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5880000" dist="9525">
              <a:srgbClr val="000000">
                <a:alpha val="32000"/>
              </a:srgbClr>
            </a:outerShdw>
          </a:effectLst>
        </p:spPr>
      </p:pic>
      <p:pic>
        <p:nvPicPr>
          <p:cNvPr descr="clipped result image" id="2210" name="Google Shape;2210;p15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79">
            <a:off x="3061498" y="751841"/>
            <a:ext cx="125442" cy="480568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5880000" dist="19050">
              <a:srgbClr val="000000">
                <a:alpha val="32000"/>
              </a:srgbClr>
            </a:outerShdw>
          </a:effectLst>
        </p:spPr>
      </p:pic>
      <p:pic>
        <p:nvPicPr>
          <p:cNvPr id="2211" name="Google Shape;2211;p15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6405790">
            <a:off x="2757404" y="1905013"/>
            <a:ext cx="1579277" cy="496175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12240000" dist="9525">
              <a:srgbClr val="000000">
                <a:alpha val="40000"/>
              </a:srgbClr>
            </a:outerShdw>
          </a:effectLst>
        </p:spPr>
      </p:pic>
      <p:pic>
        <p:nvPicPr>
          <p:cNvPr descr="clipped result image" id="2212" name="Google Shape;2212;p15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066318" y="1238551"/>
            <a:ext cx="217062" cy="21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3" name="Google Shape;2213;p158"/>
          <p:cNvPicPr preferRelativeResize="0"/>
          <p:nvPr/>
        </p:nvPicPr>
        <p:blipFill rotWithShape="1">
          <a:blip r:embed="rId10">
            <a:alphaModFix amt="74000"/>
          </a:blip>
          <a:srcRect b="55311" l="0" r="41792" t="0"/>
          <a:stretch/>
        </p:blipFill>
        <p:spPr>
          <a:xfrm rot="793996">
            <a:off x="4544757" y="715409"/>
            <a:ext cx="964190" cy="6898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214" name="Google Shape;2214;p15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flipH="1" rot="3957064">
            <a:off x="4525938" y="1886497"/>
            <a:ext cx="2146870" cy="2933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215" name="Google Shape;2215;p15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841973" y="810975"/>
            <a:ext cx="307652" cy="305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216" name="Google Shape;2216;p15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-1906263">
            <a:off x="7148828" y="1410789"/>
            <a:ext cx="2096582" cy="3688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217" name="Google Shape;2217;p15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-1617761">
            <a:off x="6592922" y="1877867"/>
            <a:ext cx="1092369" cy="823940"/>
          </a:xfrm>
          <a:prstGeom prst="rect">
            <a:avLst/>
          </a:prstGeom>
          <a:noFill/>
          <a:ln>
            <a:noFill/>
          </a:ln>
        </p:spPr>
      </p:pic>
      <p:sp>
        <p:nvSpPr>
          <p:cNvPr id="2218" name="Google Shape;2218;p158"/>
          <p:cNvSpPr txBox="1"/>
          <p:nvPr/>
        </p:nvSpPr>
        <p:spPr>
          <a:xfrm flipH="1" rot="3093">
            <a:off x="2267510" y="3198988"/>
            <a:ext cx="2667601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/>
              <a:t>2B6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</a:t>
            </a:r>
            <a:r>
              <a:rPr lang="en" sz="2000" u="sng"/>
              <a:t>D</a:t>
            </a:r>
            <a:r>
              <a:rPr lang="en" sz="2000"/>
              <a:t>ucer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000"/>
              <a:t>moderate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2219" name="Google Shape;2219;p15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841221" y="2202180"/>
            <a:ext cx="176618" cy="17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220" name="Google Shape;2220;p158"/>
          <p:cNvSpPr/>
          <p:nvPr/>
        </p:nvSpPr>
        <p:spPr>
          <a:xfrm flipH="1" rot="10800000">
            <a:off x="3051141" y="4159959"/>
            <a:ext cx="991800" cy="7608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  <a:effectLst>
            <a:outerShdw blurRad="14288" rotWithShape="0" algn="bl" dir="5400000" dist="19050">
              <a:srgbClr val="000000">
                <a:alpha val="2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2221" name="Google Shape;2221;p15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334134" y="4276997"/>
            <a:ext cx="425847" cy="422748"/>
          </a:xfrm>
          <a:prstGeom prst="rect">
            <a:avLst/>
          </a:prstGeom>
          <a:noFill/>
          <a:ln>
            <a:noFill/>
          </a:ln>
        </p:spPr>
      </p:pic>
      <p:sp>
        <p:nvSpPr>
          <p:cNvPr id="2222" name="Google Shape;2222;p158"/>
          <p:cNvSpPr/>
          <p:nvPr/>
        </p:nvSpPr>
        <p:spPr>
          <a:xfrm flipH="1" rot="10800000">
            <a:off x="610550" y="3982150"/>
            <a:ext cx="1456200" cy="11169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  <a:effectLst>
            <a:outerShdw blurRad="14288" rotWithShape="0" algn="bl" dir="5400000" dist="19050">
              <a:srgbClr val="000000">
                <a:alpha val="2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2223" name="Google Shape;2223;p15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026072" y="4153806"/>
            <a:ext cx="625276" cy="620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7" name="Shape 2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8" name="Google Shape;2228;p159"/>
          <p:cNvSpPr txBox="1"/>
          <p:nvPr/>
        </p:nvSpPr>
        <p:spPr>
          <a:xfrm>
            <a:off x="196400" y="85125"/>
            <a:ext cx="6941700" cy="11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kinetic interactions: 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9" name="Google Shape;2229;p1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70768" y="1285395"/>
            <a:ext cx="492066" cy="266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30" name="Google Shape;2230;p159"/>
          <p:cNvSpPr txBox="1"/>
          <p:nvPr/>
        </p:nvSpPr>
        <p:spPr>
          <a:xfrm flipH="1" rot="3322">
            <a:off x="4357533" y="3210553"/>
            <a:ext cx="2483701" cy="2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/>
              <a:t>1A2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</a:t>
            </a:r>
            <a:r>
              <a:rPr lang="en" sz="2000" u="sng"/>
              <a:t>D</a:t>
            </a:r>
            <a:r>
              <a:rPr lang="en" sz="2000"/>
              <a:t>ucer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000"/>
              <a:t>weak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1" name="Google Shape;2231;p159"/>
          <p:cNvSpPr txBox="1"/>
          <p:nvPr/>
        </p:nvSpPr>
        <p:spPr>
          <a:xfrm flipH="1" rot="5196">
            <a:off x="6395821" y="3195704"/>
            <a:ext cx="2580303" cy="3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/>
              <a:t>UGT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</a:t>
            </a:r>
            <a:r>
              <a:rPr lang="en" sz="2000" u="sng"/>
              <a:t>D</a:t>
            </a:r>
            <a:r>
              <a:rPr lang="en" sz="2000"/>
              <a:t>ucer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2232" name="Google Shape;2232;p1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797" y="1590202"/>
            <a:ext cx="1855740" cy="1117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233" name="Google Shape;2233;p1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05625" y="1985075"/>
            <a:ext cx="433750" cy="430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234" name="Google Shape;2234;p159"/>
          <p:cNvPicPr preferRelativeResize="0"/>
          <p:nvPr/>
        </p:nvPicPr>
        <p:blipFill rotWithShape="1">
          <a:blip r:embed="rId6">
            <a:alphaModFix/>
          </a:blip>
          <a:srcRect b="84211" l="0" r="0" t="0"/>
          <a:stretch/>
        </p:blipFill>
        <p:spPr>
          <a:xfrm rot="-859512">
            <a:off x="3024283" y="1129342"/>
            <a:ext cx="553274" cy="312403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5880000" dist="9525">
              <a:srgbClr val="000000">
                <a:alpha val="32000"/>
              </a:srgbClr>
            </a:outerShdw>
          </a:effectLst>
        </p:spPr>
      </p:pic>
      <p:pic>
        <p:nvPicPr>
          <p:cNvPr descr="clipped result image" id="2235" name="Google Shape;2235;p15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79">
            <a:off x="3061498" y="751841"/>
            <a:ext cx="125442" cy="480568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5880000" dist="19050">
              <a:srgbClr val="000000">
                <a:alpha val="32000"/>
              </a:srgbClr>
            </a:outerShdw>
          </a:effectLst>
        </p:spPr>
      </p:pic>
      <p:pic>
        <p:nvPicPr>
          <p:cNvPr id="2236" name="Google Shape;2236;p15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6405790">
            <a:off x="2757404" y="1905013"/>
            <a:ext cx="1579277" cy="496175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12240000" dist="9525">
              <a:srgbClr val="000000">
                <a:alpha val="40000"/>
              </a:srgbClr>
            </a:outerShdw>
          </a:effectLst>
        </p:spPr>
      </p:pic>
      <p:pic>
        <p:nvPicPr>
          <p:cNvPr descr="clipped result image" id="2237" name="Google Shape;2237;p15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066318" y="1238551"/>
            <a:ext cx="217062" cy="21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8" name="Google Shape;2238;p159"/>
          <p:cNvPicPr preferRelativeResize="0"/>
          <p:nvPr/>
        </p:nvPicPr>
        <p:blipFill rotWithShape="1">
          <a:blip r:embed="rId10">
            <a:alphaModFix amt="74000"/>
          </a:blip>
          <a:srcRect b="55311" l="0" r="41792" t="0"/>
          <a:stretch/>
        </p:blipFill>
        <p:spPr>
          <a:xfrm rot="793996">
            <a:off x="4544757" y="715409"/>
            <a:ext cx="964190" cy="6898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239" name="Google Shape;2239;p15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flipH="1" rot="3957064">
            <a:off x="4525938" y="1886497"/>
            <a:ext cx="2146870" cy="2933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240" name="Google Shape;2240;p15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841973" y="810975"/>
            <a:ext cx="307652" cy="305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241" name="Google Shape;2241;p15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-1906263">
            <a:off x="7148828" y="1410789"/>
            <a:ext cx="2096582" cy="3688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242" name="Google Shape;2242;p15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-1617761">
            <a:off x="6592922" y="1877867"/>
            <a:ext cx="1092369" cy="8239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243" name="Google Shape;2243;p15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841221" y="2202180"/>
            <a:ext cx="176618" cy="17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244" name="Google Shape;2244;p159"/>
          <p:cNvSpPr/>
          <p:nvPr/>
        </p:nvSpPr>
        <p:spPr>
          <a:xfrm flipH="1" rot="10800000">
            <a:off x="5224805" y="4251300"/>
            <a:ext cx="771300" cy="5919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  <a:effectLst>
            <a:outerShdw blurRad="14288" rotWithShape="0" algn="bl" dir="5400000" dist="19050">
              <a:srgbClr val="000000">
                <a:alpha val="2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2245" name="Google Shape;2245;p15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444935" y="4342441"/>
            <a:ext cx="331251" cy="328840"/>
          </a:xfrm>
          <a:prstGeom prst="rect">
            <a:avLst/>
          </a:prstGeom>
          <a:noFill/>
          <a:ln>
            <a:noFill/>
          </a:ln>
        </p:spPr>
      </p:pic>
      <p:sp>
        <p:nvSpPr>
          <p:cNvPr id="2246" name="Google Shape;2246;p159"/>
          <p:cNvSpPr/>
          <p:nvPr/>
        </p:nvSpPr>
        <p:spPr>
          <a:xfrm flipH="1" rot="10800000">
            <a:off x="3051141" y="4159959"/>
            <a:ext cx="991800" cy="7608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  <a:effectLst>
            <a:outerShdw blurRad="14288" rotWithShape="0" algn="bl" dir="5400000" dist="19050">
              <a:srgbClr val="000000">
                <a:alpha val="2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2247" name="Google Shape;2247;p15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334134" y="4276997"/>
            <a:ext cx="425847" cy="422748"/>
          </a:xfrm>
          <a:prstGeom prst="rect">
            <a:avLst/>
          </a:prstGeom>
          <a:noFill/>
          <a:ln>
            <a:noFill/>
          </a:ln>
        </p:spPr>
      </p:pic>
      <p:sp>
        <p:nvSpPr>
          <p:cNvPr id="2248" name="Google Shape;2248;p159"/>
          <p:cNvSpPr/>
          <p:nvPr/>
        </p:nvSpPr>
        <p:spPr>
          <a:xfrm flipH="1" rot="10800000">
            <a:off x="610550" y="3982150"/>
            <a:ext cx="1456200" cy="11169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  <a:effectLst>
            <a:outerShdw blurRad="14288" rotWithShape="0" algn="bl" dir="5400000" dist="19050">
              <a:srgbClr val="000000">
                <a:alpha val="2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2249" name="Google Shape;2249;p159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026072" y="4153806"/>
            <a:ext cx="625276" cy="620727"/>
          </a:xfrm>
          <a:prstGeom prst="rect">
            <a:avLst/>
          </a:prstGeom>
          <a:noFill/>
          <a:ln>
            <a:noFill/>
          </a:ln>
        </p:spPr>
      </p:pic>
      <p:sp>
        <p:nvSpPr>
          <p:cNvPr id="2250" name="Google Shape;2250;p159"/>
          <p:cNvSpPr txBox="1"/>
          <p:nvPr/>
        </p:nvSpPr>
        <p:spPr>
          <a:xfrm flipH="1" rot="3093">
            <a:off x="95985" y="3193488"/>
            <a:ext cx="2667601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/>
              <a:t>3A4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</a:t>
            </a:r>
            <a:r>
              <a:rPr lang="en" sz="2000" u="sng"/>
              <a:t>D</a:t>
            </a:r>
            <a:r>
              <a:rPr lang="en" sz="2000"/>
              <a:t>ucer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(strong)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1" name="Google Shape;2251;p159"/>
          <p:cNvSpPr txBox="1"/>
          <p:nvPr/>
        </p:nvSpPr>
        <p:spPr>
          <a:xfrm flipH="1" rot="3093">
            <a:off x="2267510" y="3198988"/>
            <a:ext cx="2667601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/>
              <a:t>2B6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</a:t>
            </a:r>
            <a:r>
              <a:rPr lang="en" sz="2000" u="sng"/>
              <a:t>D</a:t>
            </a:r>
            <a:r>
              <a:rPr lang="en" sz="2000"/>
              <a:t>ucer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000"/>
              <a:t>moderate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5" name="Shape 2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" name="Google Shape;2256;p160"/>
          <p:cNvSpPr txBox="1"/>
          <p:nvPr/>
        </p:nvSpPr>
        <p:spPr>
          <a:xfrm>
            <a:off x="196400" y="85125"/>
            <a:ext cx="6941700" cy="11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kinetic interactions: 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7" name="Google Shape;2257;p1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70768" y="1285395"/>
            <a:ext cx="492066" cy="266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58" name="Google Shape;2258;p160"/>
          <p:cNvSpPr txBox="1"/>
          <p:nvPr/>
        </p:nvSpPr>
        <p:spPr>
          <a:xfrm flipH="1" rot="5196">
            <a:off x="6395821" y="3195704"/>
            <a:ext cx="2580303" cy="3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/>
              <a:t>UGT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</a:t>
            </a:r>
            <a:r>
              <a:rPr lang="en" sz="2000" u="sng"/>
              <a:t>D</a:t>
            </a:r>
            <a:r>
              <a:rPr lang="en" sz="2000"/>
              <a:t>ucer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000"/>
              <a:t>moderate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2259" name="Google Shape;2259;p1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8797" y="1590202"/>
            <a:ext cx="1855740" cy="1117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260" name="Google Shape;2260;p1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05625" y="1985075"/>
            <a:ext cx="433750" cy="4305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261" name="Google Shape;2261;p160"/>
          <p:cNvPicPr preferRelativeResize="0"/>
          <p:nvPr/>
        </p:nvPicPr>
        <p:blipFill rotWithShape="1">
          <a:blip r:embed="rId6">
            <a:alphaModFix/>
          </a:blip>
          <a:srcRect b="84211" l="0" r="0" t="0"/>
          <a:stretch/>
        </p:blipFill>
        <p:spPr>
          <a:xfrm rot="-859512">
            <a:off x="3024283" y="1129342"/>
            <a:ext cx="553274" cy="312403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5880000" dist="9525">
              <a:srgbClr val="000000">
                <a:alpha val="32000"/>
              </a:srgbClr>
            </a:outerShdw>
          </a:effectLst>
        </p:spPr>
      </p:pic>
      <p:pic>
        <p:nvPicPr>
          <p:cNvPr descr="clipped result image" id="2262" name="Google Shape;2262;p16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79">
            <a:off x="3061498" y="751841"/>
            <a:ext cx="125442" cy="480568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5880000" dist="19050">
              <a:srgbClr val="000000">
                <a:alpha val="32000"/>
              </a:srgbClr>
            </a:outerShdw>
          </a:effectLst>
        </p:spPr>
      </p:pic>
      <p:pic>
        <p:nvPicPr>
          <p:cNvPr id="2263" name="Google Shape;2263;p16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6405790">
            <a:off x="2757404" y="1905013"/>
            <a:ext cx="1579277" cy="496175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12240000" dist="9525">
              <a:srgbClr val="000000">
                <a:alpha val="40000"/>
              </a:srgbClr>
            </a:outerShdw>
          </a:effectLst>
        </p:spPr>
      </p:pic>
      <p:pic>
        <p:nvPicPr>
          <p:cNvPr descr="clipped result image" id="2264" name="Google Shape;2264;p16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066318" y="1238551"/>
            <a:ext cx="217062" cy="215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5" name="Google Shape;2265;p160"/>
          <p:cNvPicPr preferRelativeResize="0"/>
          <p:nvPr/>
        </p:nvPicPr>
        <p:blipFill rotWithShape="1">
          <a:blip r:embed="rId10">
            <a:alphaModFix amt="74000"/>
          </a:blip>
          <a:srcRect b="55311" l="0" r="41792" t="0"/>
          <a:stretch/>
        </p:blipFill>
        <p:spPr>
          <a:xfrm rot="793996">
            <a:off x="4544757" y="715409"/>
            <a:ext cx="964190" cy="6898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266" name="Google Shape;2266;p16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flipH="1" rot="3957064">
            <a:off x="4525938" y="1886497"/>
            <a:ext cx="2146870" cy="2933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267" name="Google Shape;2267;p16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841973" y="810975"/>
            <a:ext cx="307652" cy="305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268" name="Google Shape;2268;p16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-1906263">
            <a:off x="7148828" y="1410789"/>
            <a:ext cx="2096582" cy="3688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269" name="Google Shape;2269;p16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-1617761">
            <a:off x="6592922" y="1877867"/>
            <a:ext cx="1092369" cy="8239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270" name="Google Shape;2270;p16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6841221" y="2202180"/>
            <a:ext cx="176618" cy="17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1" name="Google Shape;2271;p160"/>
          <p:cNvSpPr/>
          <p:nvPr/>
        </p:nvSpPr>
        <p:spPr>
          <a:xfrm flipH="1" rot="10800000">
            <a:off x="3051141" y="4159959"/>
            <a:ext cx="991800" cy="7608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  <a:effectLst>
            <a:outerShdw blurRad="14288" rotWithShape="0" algn="bl" dir="5400000" dist="19050">
              <a:srgbClr val="000000">
                <a:alpha val="2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2272" name="Google Shape;2272;p16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334134" y="4276997"/>
            <a:ext cx="425847" cy="422748"/>
          </a:xfrm>
          <a:prstGeom prst="rect">
            <a:avLst/>
          </a:prstGeom>
          <a:noFill/>
          <a:ln>
            <a:noFill/>
          </a:ln>
        </p:spPr>
      </p:pic>
      <p:sp>
        <p:nvSpPr>
          <p:cNvPr id="2273" name="Google Shape;2273;p160"/>
          <p:cNvSpPr/>
          <p:nvPr/>
        </p:nvSpPr>
        <p:spPr>
          <a:xfrm flipH="1" rot="10800000">
            <a:off x="610550" y="3982150"/>
            <a:ext cx="1456200" cy="11169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  <a:effectLst>
            <a:outerShdw blurRad="14288" rotWithShape="0" algn="bl" dir="5400000" dist="19050">
              <a:srgbClr val="000000">
                <a:alpha val="2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2274" name="Google Shape;2274;p16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026072" y="4153806"/>
            <a:ext cx="625276" cy="620727"/>
          </a:xfrm>
          <a:prstGeom prst="rect">
            <a:avLst/>
          </a:prstGeom>
          <a:noFill/>
          <a:ln>
            <a:noFill/>
          </a:ln>
        </p:spPr>
      </p:pic>
      <p:sp>
        <p:nvSpPr>
          <p:cNvPr id="2275" name="Google Shape;2275;p160"/>
          <p:cNvSpPr/>
          <p:nvPr/>
        </p:nvSpPr>
        <p:spPr>
          <a:xfrm flipH="1" rot="10800000">
            <a:off x="5224805" y="4251300"/>
            <a:ext cx="771300" cy="5919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  <a:effectLst>
            <a:outerShdw blurRad="14288" rotWithShape="0" algn="bl" dir="5400000" dist="19050">
              <a:srgbClr val="000000">
                <a:alpha val="2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2276" name="Google Shape;2276;p16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444935" y="4342441"/>
            <a:ext cx="331251" cy="328840"/>
          </a:xfrm>
          <a:prstGeom prst="rect">
            <a:avLst/>
          </a:prstGeom>
          <a:noFill/>
          <a:ln>
            <a:noFill/>
          </a:ln>
        </p:spPr>
      </p:pic>
      <p:sp>
        <p:nvSpPr>
          <p:cNvPr id="2277" name="Google Shape;2277;p160"/>
          <p:cNvSpPr txBox="1"/>
          <p:nvPr/>
        </p:nvSpPr>
        <p:spPr>
          <a:xfrm flipH="1" rot="3322">
            <a:off x="4357533" y="3210553"/>
            <a:ext cx="2483701" cy="2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/>
              <a:t>1A2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</a:t>
            </a:r>
            <a:r>
              <a:rPr lang="en" sz="2000" u="sng"/>
              <a:t>D</a:t>
            </a:r>
            <a:r>
              <a:rPr lang="en" sz="2000"/>
              <a:t>ucer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000"/>
              <a:t>weak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8" name="Google Shape;2278;p160"/>
          <p:cNvSpPr txBox="1"/>
          <p:nvPr/>
        </p:nvSpPr>
        <p:spPr>
          <a:xfrm flipH="1" rot="3093">
            <a:off x="95985" y="3193488"/>
            <a:ext cx="2667601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/>
              <a:t>3A4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</a:t>
            </a:r>
            <a:r>
              <a:rPr lang="en" sz="2000" u="sng"/>
              <a:t>D</a:t>
            </a:r>
            <a:r>
              <a:rPr lang="en" sz="2000"/>
              <a:t>ucer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(strong)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9" name="Google Shape;2279;p160"/>
          <p:cNvSpPr txBox="1"/>
          <p:nvPr/>
        </p:nvSpPr>
        <p:spPr>
          <a:xfrm flipH="1" rot="3093">
            <a:off x="2267510" y="3198988"/>
            <a:ext cx="2667601" cy="2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2000"/>
              <a:t>2B6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</a:t>
            </a:r>
            <a:r>
              <a:rPr lang="en" sz="2000" u="sng"/>
              <a:t>D</a:t>
            </a:r>
            <a:r>
              <a:rPr lang="en" sz="2000"/>
              <a:t>ucer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2000"/>
              <a:t>moderate</a:t>
            </a:r>
            <a:r>
              <a:rPr b="0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0" name="Google Shape;2280;p160"/>
          <p:cNvSpPr/>
          <p:nvPr/>
        </p:nvSpPr>
        <p:spPr>
          <a:xfrm flipH="1" rot="10800000">
            <a:off x="7165941" y="4159959"/>
            <a:ext cx="991800" cy="7608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  <a:effectLst>
            <a:outerShdw blurRad="14288" rotWithShape="0" algn="bl" dir="5400000" dist="19050">
              <a:srgbClr val="000000">
                <a:alpha val="2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2281" name="Google Shape;2281;p16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448934" y="4276997"/>
            <a:ext cx="425847" cy="422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5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161"/>
          <p:cNvSpPr txBox="1"/>
          <p:nvPr/>
        </p:nvSpPr>
        <p:spPr>
          <a:xfrm>
            <a:off x="348800" y="237525"/>
            <a:ext cx="6941700" cy="11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kinetic interactions: 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dinosaur&#10;&#10;Description automatically generated" id="2287" name="Google Shape;2287;p1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40505" y="1264236"/>
            <a:ext cx="3424777" cy="1853025"/>
          </a:xfrm>
          <a:prstGeom prst="rect">
            <a:avLst/>
          </a:prstGeom>
          <a:noFill/>
          <a:ln>
            <a:noFill/>
          </a:ln>
        </p:spPr>
      </p:pic>
      <p:sp>
        <p:nvSpPr>
          <p:cNvPr id="2288" name="Google Shape;2288;p161"/>
          <p:cNvSpPr txBox="1"/>
          <p:nvPr/>
        </p:nvSpPr>
        <p:spPr>
          <a:xfrm>
            <a:off x="3123575" y="3167875"/>
            <a:ext cx="6941700" cy="11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3A4 substrate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2" name="Shape 2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" name="Google Shape;2293;p162"/>
          <p:cNvSpPr txBox="1"/>
          <p:nvPr/>
        </p:nvSpPr>
        <p:spPr>
          <a:xfrm>
            <a:off x="348800" y="237525"/>
            <a:ext cx="6941700" cy="11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kinetic interactions: 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close up of a dinosaur&#10;&#10;Description automatically generated" id="2294" name="Google Shape;2294;p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40505" y="1264236"/>
            <a:ext cx="3424777" cy="18530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5" name="Google Shape;2295;p162"/>
          <p:cNvSpPr txBox="1"/>
          <p:nvPr/>
        </p:nvSpPr>
        <p:spPr>
          <a:xfrm>
            <a:off x="3123575" y="3167875"/>
            <a:ext cx="6941700" cy="11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3A4 substrate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2296" name="Google Shape;2296;p1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3568050" y="3791845"/>
            <a:ext cx="1168302" cy="860125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5400000" dist="19050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0" name="Shape 2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301" name="Google Shape;2301;p1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52550" y="3100645"/>
            <a:ext cx="1345500" cy="990592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5400000" dist="19050">
              <a:srgbClr val="000000">
                <a:alpha val="35000"/>
              </a:srgbClr>
            </a:outerShdw>
          </a:effectLst>
        </p:spPr>
      </p:pic>
      <p:sp>
        <p:nvSpPr>
          <p:cNvPr id="2302" name="Google Shape;2302;p163"/>
          <p:cNvSpPr/>
          <p:nvPr/>
        </p:nvSpPr>
        <p:spPr>
          <a:xfrm flipH="1" rot="10800000">
            <a:off x="5928738" y="2353412"/>
            <a:ext cx="1345500" cy="10323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  <a:effectLst>
            <a:outerShdw blurRad="14288" rotWithShape="0" algn="bl" dir="5400000" dist="19050">
              <a:srgbClr val="000000">
                <a:alpha val="2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2303" name="Google Shape;2303;p1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12648" y="2536715"/>
            <a:ext cx="577708" cy="5735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04" name="Google Shape;2304;p163"/>
          <p:cNvGrpSpPr/>
          <p:nvPr/>
        </p:nvGrpSpPr>
        <p:grpSpPr>
          <a:xfrm>
            <a:off x="1891250" y="2206025"/>
            <a:ext cx="1345412" cy="1124467"/>
            <a:chOff x="-2521759" y="897403"/>
            <a:chExt cx="1477500" cy="1089600"/>
          </a:xfrm>
        </p:grpSpPr>
        <p:sp>
          <p:nvSpPr>
            <p:cNvPr id="2305" name="Google Shape;2305;p163"/>
            <p:cNvSpPr/>
            <p:nvPr/>
          </p:nvSpPr>
          <p:spPr>
            <a:xfrm>
              <a:off x="-2521759" y="897403"/>
              <a:ext cx="1477500" cy="10896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FF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8" rotWithShape="0" algn="bl" dir="5400000" dist="19050">
                <a:srgbClr val="000000">
                  <a:alpha val="2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06" name="Google Shape;2306;p163"/>
            <p:cNvGrpSpPr/>
            <p:nvPr/>
          </p:nvGrpSpPr>
          <p:grpSpPr>
            <a:xfrm>
              <a:off x="-2127414" y="1275205"/>
              <a:ext cx="688733" cy="700658"/>
              <a:chOff x="40123" y="-1583761"/>
              <a:chExt cx="688733" cy="1109689"/>
            </a:xfrm>
          </p:grpSpPr>
          <p:grpSp>
            <p:nvGrpSpPr>
              <p:cNvPr id="2307" name="Google Shape;2307;p163"/>
              <p:cNvGrpSpPr/>
              <p:nvPr/>
            </p:nvGrpSpPr>
            <p:grpSpPr>
              <a:xfrm>
                <a:off x="45124" y="-1327179"/>
                <a:ext cx="683733" cy="853107"/>
                <a:chOff x="597574" y="1930371"/>
                <a:chExt cx="683733" cy="853107"/>
              </a:xfrm>
            </p:grpSpPr>
            <p:grpSp>
              <p:nvGrpSpPr>
                <p:cNvPr id="2308" name="Google Shape;2308;p163"/>
                <p:cNvGrpSpPr/>
                <p:nvPr/>
              </p:nvGrpSpPr>
              <p:grpSpPr>
                <a:xfrm rot="-5400000">
                  <a:off x="640721" y="2142893"/>
                  <a:ext cx="600335" cy="680836"/>
                  <a:chOff x="15239716" y="-12996420"/>
                  <a:chExt cx="1868456" cy="2463229"/>
                </a:xfrm>
              </p:grpSpPr>
              <p:pic>
                <p:nvPicPr>
                  <p:cNvPr descr="clipped result image" id="2309" name="Google Shape;2309;p163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 b="0" l="0" r="0" t="0"/>
                  <a:stretch/>
                </p:blipFill>
                <p:spPr>
                  <a:xfrm>
                    <a:off x="16010045" y="-12996420"/>
                    <a:ext cx="1098127" cy="245849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descr="clipped result image" id="2310" name="Google Shape;2310;p163"/>
                  <p:cNvPicPr preferRelativeResize="0"/>
                  <p:nvPr/>
                </p:nvPicPr>
                <p:blipFill rotWithShape="1">
                  <a:blip r:embed="rId6">
                    <a:alphaModFix/>
                  </a:blip>
                  <a:srcRect b="0" l="0" r="0" t="0"/>
                  <a:stretch/>
                </p:blipFill>
                <p:spPr>
                  <a:xfrm>
                    <a:off x="15239716" y="-12991688"/>
                    <a:ext cx="1106322" cy="245849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descr="clipped result image" id="2311" name="Google Shape;2311;p163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b="0" l="0" r="0" t="0"/>
                <a:stretch/>
              </p:blipFill>
              <p:spPr>
                <a:xfrm rot="-5400000">
                  <a:off x="760924" y="1767021"/>
                  <a:ext cx="352828" cy="67952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descr="clipped result image" id="2312" name="Google Shape;2312;p163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 rot="-5400000">
                <a:off x="203473" y="-1747111"/>
                <a:ext cx="352828" cy="67952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313" name="Google Shape;2313;p163"/>
          <p:cNvSpPr txBox="1"/>
          <p:nvPr/>
        </p:nvSpPr>
        <p:spPr>
          <a:xfrm>
            <a:off x="915925" y="3527550"/>
            <a:ext cx="2977800" cy="2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900"/>
              <a:t>   in</a:t>
            </a:r>
            <a:r>
              <a:rPr b="1" lang="en" sz="3900" u="sng"/>
              <a:t>H</a:t>
            </a:r>
            <a:r>
              <a:rPr lang="en" sz="3900"/>
              <a:t>ibitor</a:t>
            </a:r>
            <a:endParaRPr b="0" i="0" sz="3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4" name="Google Shape;2314;p163"/>
          <p:cNvSpPr txBox="1"/>
          <p:nvPr/>
        </p:nvSpPr>
        <p:spPr>
          <a:xfrm>
            <a:off x="4911225" y="1283288"/>
            <a:ext cx="2977800" cy="2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900"/>
              <a:t>   in</a:t>
            </a:r>
            <a:r>
              <a:rPr b="1" lang="en" sz="3900" u="sng"/>
              <a:t>D</a:t>
            </a:r>
            <a:r>
              <a:rPr lang="en" sz="3900"/>
              <a:t>ucer</a:t>
            </a:r>
            <a:endParaRPr b="0" i="0" sz="3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2315" name="Google Shape;2315;p1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7373" y="737298"/>
            <a:ext cx="1994900" cy="1468725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5400000" dist="19050">
              <a:srgbClr val="000000">
                <a:alpha val="35000"/>
              </a:srgbClr>
            </a:outerShdw>
          </a:effectLst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9" name="Shape 2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320" name="Google Shape;2320;p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52550" y="3100645"/>
            <a:ext cx="1345500" cy="990592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5400000" dist="19050">
              <a:srgbClr val="000000">
                <a:alpha val="35000"/>
              </a:srgbClr>
            </a:outerShdw>
          </a:effectLst>
        </p:spPr>
      </p:pic>
      <p:sp>
        <p:nvSpPr>
          <p:cNvPr id="2321" name="Google Shape;2321;p164"/>
          <p:cNvSpPr/>
          <p:nvPr/>
        </p:nvSpPr>
        <p:spPr>
          <a:xfrm flipH="1" rot="10800000">
            <a:off x="5928738" y="2353412"/>
            <a:ext cx="1345500" cy="10323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  <a:effectLst>
            <a:outerShdw blurRad="14288" rotWithShape="0" algn="bl" dir="5400000" dist="19050">
              <a:srgbClr val="000000">
                <a:alpha val="2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2322" name="Google Shape;2322;p1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12648" y="2536715"/>
            <a:ext cx="577708" cy="5735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23" name="Google Shape;2323;p164"/>
          <p:cNvGrpSpPr/>
          <p:nvPr/>
        </p:nvGrpSpPr>
        <p:grpSpPr>
          <a:xfrm>
            <a:off x="1891250" y="2206025"/>
            <a:ext cx="1345412" cy="1124467"/>
            <a:chOff x="-2521759" y="897403"/>
            <a:chExt cx="1477500" cy="1089600"/>
          </a:xfrm>
        </p:grpSpPr>
        <p:sp>
          <p:nvSpPr>
            <p:cNvPr id="2324" name="Google Shape;2324;p164"/>
            <p:cNvSpPr/>
            <p:nvPr/>
          </p:nvSpPr>
          <p:spPr>
            <a:xfrm>
              <a:off x="-2521759" y="897403"/>
              <a:ext cx="1477500" cy="10896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FF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8" rotWithShape="0" algn="bl" dir="5400000" dist="19050">
                <a:srgbClr val="000000">
                  <a:alpha val="2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25" name="Google Shape;2325;p164"/>
            <p:cNvGrpSpPr/>
            <p:nvPr/>
          </p:nvGrpSpPr>
          <p:grpSpPr>
            <a:xfrm>
              <a:off x="-2127414" y="1275205"/>
              <a:ext cx="688733" cy="700658"/>
              <a:chOff x="40123" y="-1583761"/>
              <a:chExt cx="688733" cy="1109689"/>
            </a:xfrm>
          </p:grpSpPr>
          <p:grpSp>
            <p:nvGrpSpPr>
              <p:cNvPr id="2326" name="Google Shape;2326;p164"/>
              <p:cNvGrpSpPr/>
              <p:nvPr/>
            </p:nvGrpSpPr>
            <p:grpSpPr>
              <a:xfrm>
                <a:off x="45124" y="-1327179"/>
                <a:ext cx="683733" cy="853107"/>
                <a:chOff x="597574" y="1930371"/>
                <a:chExt cx="683733" cy="853107"/>
              </a:xfrm>
            </p:grpSpPr>
            <p:grpSp>
              <p:nvGrpSpPr>
                <p:cNvPr id="2327" name="Google Shape;2327;p164"/>
                <p:cNvGrpSpPr/>
                <p:nvPr/>
              </p:nvGrpSpPr>
              <p:grpSpPr>
                <a:xfrm rot="-5400000">
                  <a:off x="640721" y="2142893"/>
                  <a:ext cx="600335" cy="680836"/>
                  <a:chOff x="15239716" y="-12996420"/>
                  <a:chExt cx="1868456" cy="2463229"/>
                </a:xfrm>
              </p:grpSpPr>
              <p:pic>
                <p:nvPicPr>
                  <p:cNvPr descr="clipped result image" id="2328" name="Google Shape;2328;p164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 b="0" l="0" r="0" t="0"/>
                  <a:stretch/>
                </p:blipFill>
                <p:spPr>
                  <a:xfrm>
                    <a:off x="16010045" y="-12996420"/>
                    <a:ext cx="1098127" cy="245849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descr="clipped result image" id="2329" name="Google Shape;2329;p164"/>
                  <p:cNvPicPr preferRelativeResize="0"/>
                  <p:nvPr/>
                </p:nvPicPr>
                <p:blipFill rotWithShape="1">
                  <a:blip r:embed="rId6">
                    <a:alphaModFix/>
                  </a:blip>
                  <a:srcRect b="0" l="0" r="0" t="0"/>
                  <a:stretch/>
                </p:blipFill>
                <p:spPr>
                  <a:xfrm>
                    <a:off x="15239716" y="-12991688"/>
                    <a:ext cx="1106322" cy="245849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descr="clipped result image" id="2330" name="Google Shape;2330;p164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 b="0" l="0" r="0" t="0"/>
                <a:stretch/>
              </p:blipFill>
              <p:spPr>
                <a:xfrm rot="-5400000">
                  <a:off x="760924" y="1767021"/>
                  <a:ext cx="352828" cy="67952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descr="clipped result image" id="2331" name="Google Shape;2331;p164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 rot="-5400000">
                <a:off x="203473" y="-1747111"/>
                <a:ext cx="352828" cy="67952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332" name="Google Shape;2332;p164"/>
          <p:cNvSpPr txBox="1"/>
          <p:nvPr/>
        </p:nvSpPr>
        <p:spPr>
          <a:xfrm>
            <a:off x="915925" y="3527550"/>
            <a:ext cx="2977800" cy="2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900"/>
              <a:t>   in</a:t>
            </a:r>
            <a:r>
              <a:rPr b="1" lang="en" sz="3900" u="sng"/>
              <a:t>H</a:t>
            </a:r>
            <a:r>
              <a:rPr lang="en" sz="3900"/>
              <a:t>ibitor</a:t>
            </a:r>
            <a:endParaRPr b="0" i="0" sz="3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3" name="Google Shape;2333;p164"/>
          <p:cNvSpPr txBox="1"/>
          <p:nvPr/>
        </p:nvSpPr>
        <p:spPr>
          <a:xfrm>
            <a:off x="4911225" y="1283288"/>
            <a:ext cx="2977800" cy="2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900"/>
              <a:t>   in</a:t>
            </a:r>
            <a:r>
              <a:rPr b="1" lang="en" sz="3900" u="sng"/>
              <a:t>D</a:t>
            </a:r>
            <a:r>
              <a:rPr lang="en" sz="3900"/>
              <a:t>ucer</a:t>
            </a:r>
            <a:endParaRPr b="0" i="0" sz="3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2334" name="Google Shape;2334;p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7373" y="737298"/>
            <a:ext cx="1994900" cy="1468725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5400000" dist="19050">
              <a:srgbClr val="000000">
                <a:alpha val="35000"/>
              </a:srgbClr>
            </a:outerShdw>
          </a:effectLst>
        </p:spPr>
      </p:pic>
      <p:sp>
        <p:nvSpPr>
          <p:cNvPr id="2335" name="Google Shape;2335;p164"/>
          <p:cNvSpPr txBox="1"/>
          <p:nvPr/>
        </p:nvSpPr>
        <p:spPr>
          <a:xfrm>
            <a:off x="775200" y="4343675"/>
            <a:ext cx="74145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“</a:t>
            </a:r>
            <a:r>
              <a:rPr b="1" lang="en" sz="2400" u="sng">
                <a:solidFill>
                  <a:schemeClr val="dk1"/>
                </a:solidFill>
              </a:rPr>
              <a:t>H</a:t>
            </a:r>
            <a:r>
              <a:rPr lang="en" sz="2400">
                <a:solidFill>
                  <a:schemeClr val="dk1"/>
                </a:solidFill>
              </a:rPr>
              <a:t>igh and </a:t>
            </a:r>
            <a:r>
              <a:rPr b="1" lang="en" sz="2400" u="sng">
                <a:solidFill>
                  <a:schemeClr val="dk1"/>
                </a:solidFill>
              </a:rPr>
              <a:t>H</a:t>
            </a:r>
            <a:r>
              <a:rPr lang="en" sz="2400">
                <a:solidFill>
                  <a:schemeClr val="dk1"/>
                </a:solidFill>
              </a:rPr>
              <a:t>urried”</a:t>
            </a:r>
            <a:endParaRPr i="0" sz="2400" cap="none" strike="noStrike">
              <a:solidFill>
                <a:schemeClr val="dk1"/>
              </a:solidFill>
            </a:endParaRPr>
          </a:p>
        </p:txBody>
      </p:sp>
      <p:sp>
        <p:nvSpPr>
          <p:cNvPr id="2336" name="Google Shape;2336;p164"/>
          <p:cNvSpPr txBox="1"/>
          <p:nvPr/>
        </p:nvSpPr>
        <p:spPr>
          <a:xfrm>
            <a:off x="4760175" y="4343675"/>
            <a:ext cx="43230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“</a:t>
            </a:r>
            <a:r>
              <a:rPr b="1" lang="en" sz="2400" u="sng">
                <a:solidFill>
                  <a:schemeClr val="dk1"/>
                </a:solidFill>
              </a:rPr>
              <a:t>D</a:t>
            </a:r>
            <a:r>
              <a:rPr lang="en" sz="2400">
                <a:solidFill>
                  <a:schemeClr val="dk1"/>
                </a:solidFill>
              </a:rPr>
              <a:t>own and </a:t>
            </a:r>
            <a:r>
              <a:rPr b="1" lang="en" sz="2400" u="sng">
                <a:solidFill>
                  <a:schemeClr val="dk1"/>
                </a:solidFill>
              </a:rPr>
              <a:t>D</a:t>
            </a:r>
            <a:r>
              <a:rPr lang="en" sz="2400">
                <a:solidFill>
                  <a:schemeClr val="dk1"/>
                </a:solidFill>
              </a:rPr>
              <a:t>elayed”</a:t>
            </a:r>
            <a:endParaRPr i="0" sz="2400" cap="none" strike="noStrike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300" y="230000"/>
            <a:ext cx="753627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8"/>
          <p:cNvSpPr/>
          <p:nvPr/>
        </p:nvSpPr>
        <p:spPr>
          <a:xfrm>
            <a:off x="3206432" y="2767700"/>
            <a:ext cx="779700" cy="3321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48"/>
          <p:cNvSpPr/>
          <p:nvPr/>
        </p:nvSpPr>
        <p:spPr>
          <a:xfrm>
            <a:off x="6715250" y="1400875"/>
            <a:ext cx="6999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48"/>
          <p:cNvSpPr/>
          <p:nvPr/>
        </p:nvSpPr>
        <p:spPr>
          <a:xfrm>
            <a:off x="5159075" y="1400875"/>
            <a:ext cx="14133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48"/>
          <p:cNvSpPr/>
          <p:nvPr/>
        </p:nvSpPr>
        <p:spPr>
          <a:xfrm>
            <a:off x="7558025" y="1400875"/>
            <a:ext cx="6384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48"/>
          <p:cNvSpPr/>
          <p:nvPr/>
        </p:nvSpPr>
        <p:spPr>
          <a:xfrm>
            <a:off x="3930325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48"/>
          <p:cNvSpPr/>
          <p:nvPr/>
        </p:nvSpPr>
        <p:spPr>
          <a:xfrm>
            <a:off x="4744713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48"/>
          <p:cNvSpPr/>
          <p:nvPr/>
        </p:nvSpPr>
        <p:spPr>
          <a:xfrm>
            <a:off x="2038363" y="1572325"/>
            <a:ext cx="504900" cy="104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48"/>
          <p:cNvSpPr/>
          <p:nvPr/>
        </p:nvSpPr>
        <p:spPr>
          <a:xfrm>
            <a:off x="3586150" y="1400875"/>
            <a:ext cx="598500" cy="332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48"/>
          <p:cNvSpPr txBox="1"/>
          <p:nvPr/>
        </p:nvSpPr>
        <p:spPr>
          <a:xfrm>
            <a:off x="1300075" y="1828800"/>
            <a:ext cx="27432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First-line antipsychotic: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quetiapine (Seroquel) per Osser</a:t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Other potential first-line antipsychotics: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olanzapine (Zyprexa)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risperidone (Risperdal)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ziprasidone (Geodon)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asenapine (Saphris) </a:t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</p:txBody>
      </p:sp>
      <p:sp>
        <p:nvSpPr>
          <p:cNvPr id="336" name="Google Shape;336;p48"/>
          <p:cNvSpPr txBox="1"/>
          <p:nvPr/>
        </p:nvSpPr>
        <p:spPr>
          <a:xfrm>
            <a:off x="2119350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60%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337" name="Google Shape;337;p48"/>
          <p:cNvSpPr txBox="1"/>
          <p:nvPr/>
        </p:nvSpPr>
        <p:spPr>
          <a:xfrm>
            <a:off x="4043275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40%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338" name="Google Shape;338;p48"/>
          <p:cNvSpPr/>
          <p:nvPr/>
        </p:nvSpPr>
        <p:spPr>
          <a:xfrm>
            <a:off x="2790838" y="1615188"/>
            <a:ext cx="504900" cy="104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48"/>
          <p:cNvSpPr/>
          <p:nvPr/>
        </p:nvSpPr>
        <p:spPr>
          <a:xfrm>
            <a:off x="4391038" y="1438975"/>
            <a:ext cx="504900" cy="104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0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1" name="Google Shape;2341;p165"/>
          <p:cNvSpPr txBox="1"/>
          <p:nvPr/>
        </p:nvSpPr>
        <p:spPr>
          <a:xfrm>
            <a:off x="1261900" y="1587300"/>
            <a:ext cx="65262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4500">
                <a:solidFill>
                  <a:schemeClr val="dk1"/>
                </a:solidFill>
              </a:rPr>
              <a:t>P-glycoprotein</a:t>
            </a:r>
            <a:endParaRPr sz="45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4500">
                <a:solidFill>
                  <a:schemeClr val="dk1"/>
                </a:solidFill>
              </a:rPr>
              <a:t>interactions </a:t>
            </a:r>
            <a:endParaRPr sz="4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5" name="Shape 2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346" name="Google Shape;2346;p1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sp>
        <p:nvSpPr>
          <p:cNvPr id="2347" name="Google Shape;2347;p166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348" name="Google Shape;2348;p166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2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353" name="Google Shape;2353;p1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354" name="Google Shape;2354;p1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50019" y="1930242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355" name="Google Shape;2355;p167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356" name="Google Shape;2356;p167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0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361" name="Google Shape;2361;p1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362" name="Google Shape;2362;p1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02419" y="1930242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363" name="Google Shape;2363;p168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364" name="Google Shape;2364;p168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8" name="Shape 2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369" name="Google Shape;2369;p1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370" name="Google Shape;2370;p1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26244" y="1930242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371" name="Google Shape;2371;p169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372" name="Google Shape;2372;p169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6" name="Shape 2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377" name="Google Shape;2377;p1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378" name="Google Shape;2378;p1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88169" y="1968342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379" name="Google Shape;2379;p170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380" name="Google Shape;2380;p170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4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385" name="Google Shape;2385;p1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386" name="Google Shape;2386;p1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88194" y="2092167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387" name="Google Shape;2387;p171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388" name="Google Shape;2388;p171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2" name="Shape 2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393" name="Google Shape;2393;p1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394" name="Google Shape;2394;p1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92969" y="2158842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395" name="Google Shape;2395;p172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396" name="Google Shape;2396;p172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0" name="Shape 2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401" name="Google Shape;2401;p1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402" name="Google Shape;2402;p1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16794" y="2244567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403" name="Google Shape;2403;p173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404" name="Google Shape;2404;p173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2405" name="Google Shape;2405;p1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78594" y="2044542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9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410" name="Google Shape;2410;p1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411" name="Google Shape;2411;p1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12044" y="2349342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412" name="Google Shape;2412;p174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413" name="Google Shape;2413;p174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2414" name="Google Shape;2414;p1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02419" y="1930242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300" y="230000"/>
            <a:ext cx="753627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49"/>
          <p:cNvSpPr/>
          <p:nvPr/>
        </p:nvSpPr>
        <p:spPr>
          <a:xfrm>
            <a:off x="3206432" y="2767700"/>
            <a:ext cx="779700" cy="3321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49"/>
          <p:cNvSpPr/>
          <p:nvPr/>
        </p:nvSpPr>
        <p:spPr>
          <a:xfrm>
            <a:off x="6715250" y="1400875"/>
            <a:ext cx="6999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49"/>
          <p:cNvSpPr/>
          <p:nvPr/>
        </p:nvSpPr>
        <p:spPr>
          <a:xfrm>
            <a:off x="5159075" y="1400875"/>
            <a:ext cx="14133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49"/>
          <p:cNvSpPr/>
          <p:nvPr/>
        </p:nvSpPr>
        <p:spPr>
          <a:xfrm>
            <a:off x="7558025" y="1400875"/>
            <a:ext cx="6384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49"/>
          <p:cNvSpPr/>
          <p:nvPr/>
        </p:nvSpPr>
        <p:spPr>
          <a:xfrm>
            <a:off x="3930325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49"/>
          <p:cNvSpPr/>
          <p:nvPr/>
        </p:nvSpPr>
        <p:spPr>
          <a:xfrm>
            <a:off x="4744713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49"/>
          <p:cNvSpPr/>
          <p:nvPr/>
        </p:nvSpPr>
        <p:spPr>
          <a:xfrm>
            <a:off x="2038363" y="1572325"/>
            <a:ext cx="504900" cy="104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49"/>
          <p:cNvSpPr/>
          <p:nvPr/>
        </p:nvSpPr>
        <p:spPr>
          <a:xfrm>
            <a:off x="3586150" y="1400875"/>
            <a:ext cx="598500" cy="332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49"/>
          <p:cNvSpPr txBox="1"/>
          <p:nvPr/>
        </p:nvSpPr>
        <p:spPr>
          <a:xfrm>
            <a:off x="1300075" y="1828800"/>
            <a:ext cx="27432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First-line antipsychotic: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quetiapine (Seroquel) per Osser</a:t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Other potential first-line antipsychotics: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olanzapine (Zyprexa)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risperidone (Risperdal)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ziprasidone (Geodon)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asenapine (Saphris) </a:t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</p:txBody>
      </p:sp>
      <p:sp>
        <p:nvSpPr>
          <p:cNvPr id="354" name="Google Shape;354;p49"/>
          <p:cNvSpPr txBox="1"/>
          <p:nvPr/>
        </p:nvSpPr>
        <p:spPr>
          <a:xfrm>
            <a:off x="2119350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60%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355" name="Google Shape;355;p49"/>
          <p:cNvSpPr txBox="1"/>
          <p:nvPr/>
        </p:nvSpPr>
        <p:spPr>
          <a:xfrm>
            <a:off x="4043275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40%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356" name="Google Shape;356;p49"/>
          <p:cNvSpPr/>
          <p:nvPr/>
        </p:nvSpPr>
        <p:spPr>
          <a:xfrm>
            <a:off x="2790838" y="1615188"/>
            <a:ext cx="504900" cy="104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49"/>
          <p:cNvSpPr/>
          <p:nvPr/>
        </p:nvSpPr>
        <p:spPr>
          <a:xfrm>
            <a:off x="4391038" y="1438975"/>
            <a:ext cx="504900" cy="104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49"/>
          <p:cNvSpPr/>
          <p:nvPr/>
        </p:nvSpPr>
        <p:spPr>
          <a:xfrm>
            <a:off x="5062563" y="2867418"/>
            <a:ext cx="504900" cy="1473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8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419" name="Google Shape;2419;p1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420" name="Google Shape;2420;p1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26344" y="2501742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421" name="Google Shape;2421;p175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422" name="Google Shape;2422;p175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2423" name="Google Shape;2423;p1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26244" y="1930242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7" name="Shape 2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428" name="Google Shape;2428;p1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429" name="Google Shape;2429;p1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59694" y="2730342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430" name="Google Shape;2430;p176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431" name="Google Shape;2431;p176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2432" name="Google Shape;2432;p1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88169" y="1968342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6" name="Shape 2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437" name="Google Shape;2437;p1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438" name="Google Shape;2438;p1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50194" y="2977992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439" name="Google Shape;2439;p177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440" name="Google Shape;2440;p177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2441" name="Google Shape;2441;p1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88194" y="2092167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5" name="Shape 2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446" name="Google Shape;2446;p1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447" name="Google Shape;2447;p1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50219" y="3197067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448" name="Google Shape;2448;p178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449" name="Google Shape;2449;p178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2450" name="Google Shape;2450;p1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92969" y="2158842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4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455" name="Google Shape;2455;p1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456" name="Google Shape;2456;p1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02619" y="3349467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457" name="Google Shape;2457;p179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458" name="Google Shape;2458;p179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2459" name="Google Shape;2459;p1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4894" y="2320767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3" name="Shape 2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464" name="Google Shape;2464;p1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465" name="Google Shape;2465;p1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3501867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466" name="Google Shape;2466;p180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467" name="Google Shape;2467;p180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2468" name="Google Shape;2468;p1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16819" y="244865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469" name="Google Shape;2469;p1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78594" y="2044542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3" name="Shape 2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474" name="Google Shape;2474;p1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475" name="Google Shape;2475;p1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3501867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476" name="Google Shape;2476;p181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477" name="Google Shape;2477;p181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2478" name="Google Shape;2478;p1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26369" y="261058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479" name="Google Shape;2479;p1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40519" y="2120742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3" name="Shape 2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484" name="Google Shape;2484;p1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485" name="Google Shape;2485;p1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3501867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486" name="Google Shape;2486;p182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487" name="Google Shape;2487;p182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2488" name="Google Shape;2488;p1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4444" y="280108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489" name="Google Shape;2489;p1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69119" y="2251267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3" name="Shape 2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494" name="Google Shape;2494;p1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495" name="Google Shape;2495;p1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3501867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496" name="Google Shape;2496;p183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497" name="Google Shape;2497;p183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2498" name="Google Shape;2498;p1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01594" y="299158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499" name="Google Shape;2499;p1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02494" y="2448655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3" name="Shape 2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504" name="Google Shape;2504;p1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505" name="Google Shape;2505;p1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3501867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506" name="Google Shape;2506;p184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507" name="Google Shape;2507;p184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2508" name="Google Shape;2508;p1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68269" y="317255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509" name="Google Shape;2509;p1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98731" y="265820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510" name="Google Shape;2510;p1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78594" y="2044542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300" y="230000"/>
            <a:ext cx="753627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50"/>
          <p:cNvSpPr/>
          <p:nvPr/>
        </p:nvSpPr>
        <p:spPr>
          <a:xfrm>
            <a:off x="3206432" y="2767700"/>
            <a:ext cx="779700" cy="3321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50"/>
          <p:cNvSpPr/>
          <p:nvPr/>
        </p:nvSpPr>
        <p:spPr>
          <a:xfrm>
            <a:off x="6715250" y="1400875"/>
            <a:ext cx="6999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50"/>
          <p:cNvSpPr/>
          <p:nvPr/>
        </p:nvSpPr>
        <p:spPr>
          <a:xfrm>
            <a:off x="5159075" y="1400875"/>
            <a:ext cx="14133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50"/>
          <p:cNvSpPr/>
          <p:nvPr/>
        </p:nvSpPr>
        <p:spPr>
          <a:xfrm>
            <a:off x="7558025" y="1400875"/>
            <a:ext cx="6384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50"/>
          <p:cNvSpPr/>
          <p:nvPr/>
        </p:nvSpPr>
        <p:spPr>
          <a:xfrm>
            <a:off x="3930325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50"/>
          <p:cNvSpPr/>
          <p:nvPr/>
        </p:nvSpPr>
        <p:spPr>
          <a:xfrm>
            <a:off x="4744713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50"/>
          <p:cNvSpPr/>
          <p:nvPr/>
        </p:nvSpPr>
        <p:spPr>
          <a:xfrm>
            <a:off x="2038363" y="1572325"/>
            <a:ext cx="504900" cy="104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50"/>
          <p:cNvSpPr/>
          <p:nvPr/>
        </p:nvSpPr>
        <p:spPr>
          <a:xfrm>
            <a:off x="3586150" y="1400875"/>
            <a:ext cx="598500" cy="332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50"/>
          <p:cNvSpPr txBox="1"/>
          <p:nvPr/>
        </p:nvSpPr>
        <p:spPr>
          <a:xfrm>
            <a:off x="1300075" y="1828800"/>
            <a:ext cx="27432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First-line antipsychotic: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quetiapine (Seroquel) per Osser</a:t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Other potential first-line antipsychotics: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olanzapine (Zyprexa)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risperidone (Risperdal)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ziprasidone (Geodon)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asenapine (Saphris) </a:t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</p:txBody>
      </p:sp>
      <p:sp>
        <p:nvSpPr>
          <p:cNvPr id="373" name="Google Shape;373;p50"/>
          <p:cNvSpPr txBox="1"/>
          <p:nvPr/>
        </p:nvSpPr>
        <p:spPr>
          <a:xfrm>
            <a:off x="2119350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60%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374" name="Google Shape;374;p50"/>
          <p:cNvSpPr txBox="1"/>
          <p:nvPr/>
        </p:nvSpPr>
        <p:spPr>
          <a:xfrm>
            <a:off x="4043275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40%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375" name="Google Shape;375;p50"/>
          <p:cNvSpPr/>
          <p:nvPr/>
        </p:nvSpPr>
        <p:spPr>
          <a:xfrm>
            <a:off x="2790838" y="1615188"/>
            <a:ext cx="504900" cy="104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50"/>
          <p:cNvSpPr/>
          <p:nvPr/>
        </p:nvSpPr>
        <p:spPr>
          <a:xfrm>
            <a:off x="4391038" y="1438975"/>
            <a:ext cx="504900" cy="104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50"/>
          <p:cNvSpPr txBox="1"/>
          <p:nvPr/>
        </p:nvSpPr>
        <p:spPr>
          <a:xfrm>
            <a:off x="3467650" y="27491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?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378" name="Google Shape;378;p50"/>
          <p:cNvSpPr/>
          <p:nvPr/>
        </p:nvSpPr>
        <p:spPr>
          <a:xfrm>
            <a:off x="5062563" y="2867418"/>
            <a:ext cx="504900" cy="1473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4" name="Shape 2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515" name="Google Shape;2515;p1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516" name="Google Shape;2516;p1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3501867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517" name="Google Shape;2517;p185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518" name="Google Shape;2518;p185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2519" name="Google Shape;2519;p1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34944" y="332495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520" name="Google Shape;2520;p1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70181" y="285823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521" name="Google Shape;2521;p1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97669" y="2251267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5" name="Shape 2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526" name="Google Shape;2526;p1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527" name="Google Shape;2527;p1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3501867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528" name="Google Shape;2528;p186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529" name="Google Shape;2529;p186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2530" name="Google Shape;2530;p1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34944" y="332495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531" name="Google Shape;2531;p1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22581" y="301063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532" name="Google Shape;2532;p1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31019" y="2489392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6" name="Shape 2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537" name="Google Shape;2537;p1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538" name="Google Shape;2538;p1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3501867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539" name="Google Shape;2539;p187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540" name="Google Shape;2540;p187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2541" name="Google Shape;2541;p1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34944" y="332495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542" name="Google Shape;2542;p1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55931" y="318208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543" name="Google Shape;2543;p1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31044" y="2670367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7" name="Shape 2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548" name="Google Shape;2548;p1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549" name="Google Shape;2549;p1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3501867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550" name="Google Shape;2550;p188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551" name="Google Shape;2551;p188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2552" name="Google Shape;2552;p1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34944" y="332495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553" name="Google Shape;2553;p1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4431" y="339163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554" name="Google Shape;2554;p1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83444" y="28418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555" name="Google Shape;2555;p1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78594" y="1968342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9" name="Shape 2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560" name="Google Shape;2560;p1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561" name="Google Shape;2561;p1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3501867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562" name="Google Shape;2562;p189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563" name="Google Shape;2563;p189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2564" name="Google Shape;2564;p1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34944" y="332495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565" name="Google Shape;2565;p1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4431" y="339163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566" name="Google Shape;2566;p1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04806" y="30037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567" name="Google Shape;2567;p1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21469" y="2015967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1" name="Shape 2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572" name="Google Shape;2572;p1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573" name="Google Shape;2573;p1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3501867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574" name="Google Shape;2574;p190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575" name="Google Shape;2575;p190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2576" name="Google Shape;2576;p1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34944" y="332495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577" name="Google Shape;2577;p1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4431" y="339163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578" name="Google Shape;2578;p1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23881" y="32037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579" name="Google Shape;2579;p1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88169" y="2251267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3" name="Shape 2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584" name="Google Shape;2584;p1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585" name="Google Shape;2585;p1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3501867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586" name="Google Shape;2586;p191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587" name="Google Shape;2587;p191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2588" name="Google Shape;2588;p1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34944" y="332495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589" name="Google Shape;2589;p1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4431" y="339163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590" name="Google Shape;2590;p1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6756" y="339163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591" name="Google Shape;2591;p1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69144" y="2546542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5" name="Shape 2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596" name="Google Shape;2596;p1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597" name="Google Shape;2597;p1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3501867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598" name="Google Shape;2598;p192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599" name="Google Shape;2599;p192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2600" name="Google Shape;2600;p1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34944" y="332495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01" name="Google Shape;2601;p1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4431" y="339163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02" name="Google Shape;2602;p1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6756" y="339163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03" name="Google Shape;2603;p1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9644" y="27392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04" name="Google Shape;2604;p1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32581" y="1960292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8" name="Shape 2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609" name="Google Shape;2609;p1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10" name="Google Shape;2610;p1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3501867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611" name="Google Shape;2611;p193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612" name="Google Shape;2612;p193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2613" name="Google Shape;2613;p1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34944" y="332495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14" name="Google Shape;2614;p1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4431" y="339163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15" name="Google Shape;2615;p1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6756" y="339163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16" name="Google Shape;2616;p1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98731" y="29964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17" name="Google Shape;2617;p1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42131" y="2026967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1" name="Shape 2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622" name="Google Shape;2622;p1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23" name="Google Shape;2623;p1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3501867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624" name="Google Shape;2624;p194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625" name="Google Shape;2625;p194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2626" name="Google Shape;2626;p1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34944" y="332495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27" name="Google Shape;2627;p1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4431" y="339163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28" name="Google Shape;2628;p1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6756" y="339163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29" name="Google Shape;2629;p1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22556" y="31454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30" name="Google Shape;2630;p1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70731" y="2169842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300" y="230000"/>
            <a:ext cx="753627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51"/>
          <p:cNvSpPr/>
          <p:nvPr/>
        </p:nvSpPr>
        <p:spPr>
          <a:xfrm>
            <a:off x="6715250" y="1400875"/>
            <a:ext cx="6999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51"/>
          <p:cNvSpPr/>
          <p:nvPr/>
        </p:nvSpPr>
        <p:spPr>
          <a:xfrm>
            <a:off x="5159075" y="1400875"/>
            <a:ext cx="14133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51"/>
          <p:cNvSpPr/>
          <p:nvPr/>
        </p:nvSpPr>
        <p:spPr>
          <a:xfrm>
            <a:off x="7558025" y="1400875"/>
            <a:ext cx="6384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51"/>
          <p:cNvSpPr/>
          <p:nvPr/>
        </p:nvSpPr>
        <p:spPr>
          <a:xfrm>
            <a:off x="3930325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51"/>
          <p:cNvSpPr/>
          <p:nvPr/>
        </p:nvSpPr>
        <p:spPr>
          <a:xfrm>
            <a:off x="4744713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51"/>
          <p:cNvSpPr/>
          <p:nvPr/>
        </p:nvSpPr>
        <p:spPr>
          <a:xfrm>
            <a:off x="2038363" y="1572325"/>
            <a:ext cx="504900" cy="104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51"/>
          <p:cNvSpPr/>
          <p:nvPr/>
        </p:nvSpPr>
        <p:spPr>
          <a:xfrm>
            <a:off x="3586150" y="1400875"/>
            <a:ext cx="598500" cy="332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51"/>
          <p:cNvSpPr txBox="1"/>
          <p:nvPr/>
        </p:nvSpPr>
        <p:spPr>
          <a:xfrm>
            <a:off x="1300075" y="1828800"/>
            <a:ext cx="21624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First-line antipsychotic: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quetiapine (Seroquel) per Osser</a:t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Other potential first-line antipsychotics: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olanzapine (Zyprexa)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risperidone (Risperdal)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ziprasidone (Geodon)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asenapine (Saphris) </a:t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</p:txBody>
      </p:sp>
      <p:sp>
        <p:nvSpPr>
          <p:cNvPr id="392" name="Google Shape;392;p51"/>
          <p:cNvSpPr txBox="1"/>
          <p:nvPr/>
        </p:nvSpPr>
        <p:spPr>
          <a:xfrm>
            <a:off x="2119350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60%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393" name="Google Shape;393;p51"/>
          <p:cNvSpPr txBox="1"/>
          <p:nvPr/>
        </p:nvSpPr>
        <p:spPr>
          <a:xfrm>
            <a:off x="4043275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40%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394" name="Google Shape;394;p51"/>
          <p:cNvSpPr/>
          <p:nvPr/>
        </p:nvSpPr>
        <p:spPr>
          <a:xfrm>
            <a:off x="2790838" y="1615188"/>
            <a:ext cx="504900" cy="104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51"/>
          <p:cNvSpPr/>
          <p:nvPr/>
        </p:nvSpPr>
        <p:spPr>
          <a:xfrm>
            <a:off x="4391038" y="1438975"/>
            <a:ext cx="504900" cy="104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51"/>
          <p:cNvSpPr/>
          <p:nvPr/>
        </p:nvSpPr>
        <p:spPr>
          <a:xfrm>
            <a:off x="5062563" y="2867418"/>
            <a:ext cx="504900" cy="1473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51"/>
          <p:cNvSpPr/>
          <p:nvPr/>
        </p:nvSpPr>
        <p:spPr>
          <a:xfrm>
            <a:off x="3529025" y="2943925"/>
            <a:ext cx="471600" cy="104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4" name="Shape 2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635" name="Google Shape;2635;p1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36" name="Google Shape;2636;p1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3501867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637" name="Google Shape;2637;p195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638" name="Google Shape;2638;p195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2639" name="Google Shape;2639;p1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34944" y="332495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40" name="Google Shape;2640;p1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4431" y="339163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41" name="Google Shape;2641;p1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6756" y="339163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42" name="Google Shape;2642;p1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6756" y="32556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43" name="Google Shape;2643;p1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56481" y="2455592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7" name="Shape 2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648" name="Google Shape;2648;p1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49" name="Google Shape;2649;p1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3501867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650" name="Google Shape;2650;p196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651" name="Google Shape;2651;p196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2652" name="Google Shape;2652;p1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34944" y="332495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53" name="Google Shape;2653;p1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4431" y="339163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54" name="Google Shape;2654;p1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6756" y="339163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55" name="Google Shape;2655;p1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6756" y="32556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56" name="Google Shape;2656;p1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32681" y="2531792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0" name="Shape 2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661" name="Google Shape;2661;p1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62" name="Google Shape;2662;p1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3501867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663" name="Google Shape;2663;p197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664" name="Google Shape;2664;p197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2665" name="Google Shape;2665;p1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34944" y="332495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66" name="Google Shape;2666;p1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4431" y="339163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67" name="Google Shape;2667;p1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6756" y="339163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68" name="Google Shape;2668;p1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6756" y="32556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69" name="Google Shape;2669;p1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51756" y="2739267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3" name="Shape 2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674" name="Google Shape;2674;p1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75" name="Google Shape;2675;p1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3501867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676" name="Google Shape;2676;p198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677" name="Google Shape;2677;p198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2678" name="Google Shape;2678;p1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34944" y="332495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79" name="Google Shape;2679;p1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4431" y="339163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80" name="Google Shape;2680;p1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6756" y="339163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81" name="Google Shape;2681;p1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6756" y="32556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82" name="Google Shape;2682;p1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6756" y="2948817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6" name="Shape 2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687" name="Google Shape;2687;p1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88" name="Google Shape;2688;p1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3501867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689" name="Google Shape;2689;p199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690" name="Google Shape;2690;p199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2691" name="Google Shape;2691;p1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34944" y="332495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92" name="Google Shape;2692;p1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4431" y="339163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93" name="Google Shape;2693;p1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6756" y="339163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94" name="Google Shape;2694;p1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6756" y="32556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695" name="Google Shape;2695;p1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4431" y="3145442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9" name="Shape 2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700" name="Google Shape;2700;p2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701" name="Google Shape;2701;p2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3501867"/>
            <a:ext cx="334383" cy="246183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28575">
              <a:srgbClr val="000000">
                <a:alpha val="50000"/>
              </a:srgbClr>
            </a:outerShdw>
          </a:effectLst>
        </p:spPr>
      </p:pic>
      <p:sp>
        <p:nvSpPr>
          <p:cNvPr id="2702" name="Google Shape;2702;p200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703" name="Google Shape;2703;p200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2704" name="Google Shape;2704;p2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34944" y="3324955"/>
            <a:ext cx="334383" cy="246183"/>
          </a:xfrm>
          <a:prstGeom prst="rect">
            <a:avLst/>
          </a:prstGeom>
          <a:noFill/>
          <a:ln>
            <a:noFill/>
          </a:ln>
          <a:effectLst>
            <a:outerShdw blurRad="257175" rotWithShape="0" algn="bl" dir="5400000" dist="28575">
              <a:srgbClr val="000000">
                <a:alpha val="50000"/>
              </a:srgbClr>
            </a:outerShdw>
          </a:effectLst>
        </p:spPr>
      </p:pic>
      <p:pic>
        <p:nvPicPr>
          <p:cNvPr descr="clipped result image" id="2705" name="Google Shape;2705;p2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4431" y="3391630"/>
            <a:ext cx="334383" cy="246183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28575">
              <a:srgbClr val="000000">
                <a:alpha val="50000"/>
              </a:srgbClr>
            </a:outerShdw>
          </a:effectLst>
        </p:spPr>
      </p:pic>
      <p:pic>
        <p:nvPicPr>
          <p:cNvPr descr="clipped result image" id="2706" name="Google Shape;2706;p2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6756" y="3391630"/>
            <a:ext cx="334383" cy="246183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28575">
              <a:srgbClr val="000000">
                <a:alpha val="50000"/>
              </a:srgbClr>
            </a:outerShdw>
          </a:effectLst>
        </p:spPr>
      </p:pic>
      <p:pic>
        <p:nvPicPr>
          <p:cNvPr descr="clipped result image" id="2707" name="Google Shape;2707;p2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6756" y="3255692"/>
            <a:ext cx="334383" cy="246183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28575">
              <a:srgbClr val="000000">
                <a:alpha val="50000"/>
              </a:srgbClr>
            </a:outerShdw>
          </a:effectLst>
        </p:spPr>
      </p:pic>
      <p:pic>
        <p:nvPicPr>
          <p:cNvPr descr="clipped result image" id="2708" name="Google Shape;2708;p2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4431" y="3145442"/>
            <a:ext cx="334383" cy="246183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28575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2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713" name="Google Shape;2713;p2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sp>
        <p:nvSpPr>
          <p:cNvPr id="2714" name="Google Shape;2714;p201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715" name="Google Shape;2715;p201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Resultado de imagen para tiger" id="2716" name="Google Shape;2716;p2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-312029">
            <a:off x="1701889" y="1224283"/>
            <a:ext cx="1069013" cy="1049580"/>
          </a:xfrm>
          <a:prstGeom prst="rect">
            <a:avLst/>
          </a:prstGeom>
          <a:noFill/>
          <a:ln>
            <a:noFill/>
          </a:ln>
        </p:spPr>
      </p:pic>
      <p:sp>
        <p:nvSpPr>
          <p:cNvPr id="2717" name="Google Shape;2717;p201"/>
          <p:cNvSpPr txBox="1"/>
          <p:nvPr/>
        </p:nvSpPr>
        <p:spPr>
          <a:xfrm>
            <a:off x="4159675" y="1178000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E69138"/>
                </a:solidFill>
              </a:rPr>
              <a:t>Carbamazepine in</a:t>
            </a:r>
            <a:r>
              <a:rPr b="1" lang="en" sz="1900" u="sng">
                <a:solidFill>
                  <a:srgbClr val="E69138"/>
                </a:solidFill>
              </a:rPr>
              <a:t>D</a:t>
            </a:r>
            <a:r>
              <a:rPr lang="en" sz="1900">
                <a:solidFill>
                  <a:srgbClr val="E69138"/>
                </a:solidFill>
              </a:rPr>
              <a:t>uces P-gp.</a:t>
            </a:r>
            <a:endParaRPr sz="5800">
              <a:solidFill>
                <a:srgbClr val="E69138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E69138"/>
              </a:solidFill>
            </a:endParaRP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1" name="Shape 2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722" name="Google Shape;2722;p2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723" name="Google Shape;2723;p2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50019" y="1930242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724" name="Google Shape;2724;p202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725" name="Google Shape;2725;p202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Resultado de imagen para tiger" id="2726" name="Google Shape;2726;p2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312029">
            <a:off x="1701889" y="1224283"/>
            <a:ext cx="1069013" cy="1049580"/>
          </a:xfrm>
          <a:prstGeom prst="rect">
            <a:avLst/>
          </a:prstGeom>
          <a:noFill/>
          <a:ln>
            <a:noFill/>
          </a:ln>
        </p:spPr>
      </p:pic>
      <p:sp>
        <p:nvSpPr>
          <p:cNvPr id="2727" name="Google Shape;2727;p202"/>
          <p:cNvSpPr txBox="1"/>
          <p:nvPr/>
        </p:nvSpPr>
        <p:spPr>
          <a:xfrm>
            <a:off x="4159675" y="1178000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E69138"/>
                </a:solidFill>
              </a:rPr>
              <a:t>Carbamazepine in</a:t>
            </a:r>
            <a:r>
              <a:rPr b="1" lang="en" sz="1900" u="sng">
                <a:solidFill>
                  <a:srgbClr val="E69138"/>
                </a:solidFill>
              </a:rPr>
              <a:t>D</a:t>
            </a:r>
            <a:r>
              <a:rPr lang="en" sz="1900">
                <a:solidFill>
                  <a:srgbClr val="E69138"/>
                </a:solidFill>
              </a:rPr>
              <a:t>uces P-gp.</a:t>
            </a:r>
            <a:endParaRPr i="0" sz="5800" cap="none" strike="noStrike">
              <a:solidFill>
                <a:srgbClr val="E69138"/>
              </a:solidFill>
            </a:endParaRP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1" name="Shape 2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732" name="Google Shape;2732;p2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733" name="Google Shape;2733;p2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02419" y="1930242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734" name="Google Shape;2734;p203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735" name="Google Shape;2735;p203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Resultado de imagen para tiger" id="2736" name="Google Shape;2736;p2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312029">
            <a:off x="1701889" y="1224283"/>
            <a:ext cx="1069013" cy="1049580"/>
          </a:xfrm>
          <a:prstGeom prst="rect">
            <a:avLst/>
          </a:prstGeom>
          <a:noFill/>
          <a:ln>
            <a:noFill/>
          </a:ln>
        </p:spPr>
      </p:pic>
      <p:sp>
        <p:nvSpPr>
          <p:cNvPr id="2737" name="Google Shape;2737;p203"/>
          <p:cNvSpPr txBox="1"/>
          <p:nvPr/>
        </p:nvSpPr>
        <p:spPr>
          <a:xfrm>
            <a:off x="4159675" y="1178000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E69138"/>
                </a:solidFill>
              </a:rPr>
              <a:t>Carbamazepine in</a:t>
            </a:r>
            <a:r>
              <a:rPr b="1" lang="en" sz="1900" u="sng">
                <a:solidFill>
                  <a:srgbClr val="E69138"/>
                </a:solidFill>
              </a:rPr>
              <a:t>D</a:t>
            </a:r>
            <a:r>
              <a:rPr lang="en" sz="1900">
                <a:solidFill>
                  <a:srgbClr val="E69138"/>
                </a:solidFill>
              </a:rPr>
              <a:t>uces P-gp.</a:t>
            </a:r>
            <a:endParaRPr sz="5800">
              <a:solidFill>
                <a:srgbClr val="E69138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E69138"/>
              </a:solidFill>
            </a:endParaRP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1" name="Shape 2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742" name="Google Shape;2742;p2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743" name="Google Shape;2743;p2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26244" y="1930242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744" name="Google Shape;2744;p204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745" name="Google Shape;2745;p204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Resultado de imagen para tiger" id="2746" name="Google Shape;2746;p2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312029">
            <a:off x="1701889" y="1224283"/>
            <a:ext cx="1069013" cy="1049580"/>
          </a:xfrm>
          <a:prstGeom prst="rect">
            <a:avLst/>
          </a:prstGeom>
          <a:noFill/>
          <a:ln>
            <a:noFill/>
          </a:ln>
        </p:spPr>
      </p:pic>
      <p:sp>
        <p:nvSpPr>
          <p:cNvPr id="2747" name="Google Shape;2747;p204"/>
          <p:cNvSpPr txBox="1"/>
          <p:nvPr/>
        </p:nvSpPr>
        <p:spPr>
          <a:xfrm>
            <a:off x="4159675" y="1178000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E69138"/>
                </a:solidFill>
              </a:rPr>
              <a:t>Carbamazepine in</a:t>
            </a:r>
            <a:r>
              <a:rPr b="1" lang="en" sz="1900" u="sng">
                <a:solidFill>
                  <a:srgbClr val="E69138"/>
                </a:solidFill>
              </a:rPr>
              <a:t>D</a:t>
            </a:r>
            <a:r>
              <a:rPr lang="en" sz="1900">
                <a:solidFill>
                  <a:srgbClr val="E69138"/>
                </a:solidFill>
              </a:rPr>
              <a:t>uces P-gp.</a:t>
            </a:r>
            <a:endParaRPr sz="5800">
              <a:solidFill>
                <a:srgbClr val="E69138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E69138"/>
              </a:solidFill>
            </a:endParaRPr>
          </a:p>
        </p:txBody>
      </p:sp>
      <p:pic>
        <p:nvPicPr>
          <p:cNvPr descr="clipped result image" id="2748" name="Google Shape;2748;p2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30969" y="1930242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300" y="230000"/>
            <a:ext cx="753627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52"/>
          <p:cNvSpPr/>
          <p:nvPr/>
        </p:nvSpPr>
        <p:spPr>
          <a:xfrm>
            <a:off x="6715250" y="1400875"/>
            <a:ext cx="6999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52"/>
          <p:cNvSpPr/>
          <p:nvPr/>
        </p:nvSpPr>
        <p:spPr>
          <a:xfrm>
            <a:off x="5159075" y="1400875"/>
            <a:ext cx="14133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52"/>
          <p:cNvSpPr/>
          <p:nvPr/>
        </p:nvSpPr>
        <p:spPr>
          <a:xfrm>
            <a:off x="7558025" y="1400875"/>
            <a:ext cx="6384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52"/>
          <p:cNvSpPr/>
          <p:nvPr/>
        </p:nvSpPr>
        <p:spPr>
          <a:xfrm>
            <a:off x="3930325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52"/>
          <p:cNvSpPr/>
          <p:nvPr/>
        </p:nvSpPr>
        <p:spPr>
          <a:xfrm>
            <a:off x="4744713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52"/>
          <p:cNvSpPr/>
          <p:nvPr/>
        </p:nvSpPr>
        <p:spPr>
          <a:xfrm>
            <a:off x="1400197" y="1514875"/>
            <a:ext cx="376200" cy="1041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409" name="Google Shape;409;p52"/>
          <p:cNvSpPr txBox="1"/>
          <p:nvPr/>
        </p:nvSpPr>
        <p:spPr>
          <a:xfrm>
            <a:off x="1300075" y="1828800"/>
            <a:ext cx="21624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First-line antipsychotic: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quetiapine (Seroquel) per Osser</a:t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Other potential first-line antipsychotics: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olanzapine (Zyprexa)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risperidone (Risperdal)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ziprasidone (Geodon)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asenapine (Saphris) </a:t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</p:txBody>
      </p:sp>
      <p:sp>
        <p:nvSpPr>
          <p:cNvPr id="410" name="Google Shape;410;p52"/>
          <p:cNvSpPr txBox="1"/>
          <p:nvPr/>
        </p:nvSpPr>
        <p:spPr>
          <a:xfrm>
            <a:off x="2119350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60%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411" name="Google Shape;411;p52"/>
          <p:cNvSpPr txBox="1"/>
          <p:nvPr/>
        </p:nvSpPr>
        <p:spPr>
          <a:xfrm>
            <a:off x="4043275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40%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412" name="Google Shape;412;p52"/>
          <p:cNvSpPr/>
          <p:nvPr/>
        </p:nvSpPr>
        <p:spPr>
          <a:xfrm>
            <a:off x="3262325" y="2843900"/>
            <a:ext cx="290400" cy="1041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413" name="Google Shape;413;p52"/>
          <p:cNvSpPr/>
          <p:nvPr/>
        </p:nvSpPr>
        <p:spPr>
          <a:xfrm>
            <a:off x="2009799" y="1467250"/>
            <a:ext cx="290400" cy="1041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414" name="Google Shape;414;p52"/>
          <p:cNvSpPr/>
          <p:nvPr/>
        </p:nvSpPr>
        <p:spPr>
          <a:xfrm>
            <a:off x="3671900" y="2843900"/>
            <a:ext cx="290400" cy="1041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415" name="Google Shape;415;p52"/>
          <p:cNvSpPr/>
          <p:nvPr/>
        </p:nvSpPr>
        <p:spPr>
          <a:xfrm>
            <a:off x="2824163" y="1429450"/>
            <a:ext cx="290400" cy="1041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416" name="Google Shape;416;p52"/>
          <p:cNvSpPr/>
          <p:nvPr/>
        </p:nvSpPr>
        <p:spPr>
          <a:xfrm>
            <a:off x="4238425" y="2889025"/>
            <a:ext cx="540900" cy="104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417" name="Google Shape;417;p52"/>
          <p:cNvSpPr/>
          <p:nvPr/>
        </p:nvSpPr>
        <p:spPr>
          <a:xfrm>
            <a:off x="4562474" y="1618975"/>
            <a:ext cx="290400" cy="1041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418" name="Google Shape;418;p52"/>
          <p:cNvSpPr/>
          <p:nvPr/>
        </p:nvSpPr>
        <p:spPr>
          <a:xfrm>
            <a:off x="4493688" y="1524400"/>
            <a:ext cx="290400" cy="1041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419" name="Google Shape;419;p52"/>
          <p:cNvSpPr/>
          <p:nvPr/>
        </p:nvSpPr>
        <p:spPr>
          <a:xfrm>
            <a:off x="6486550" y="4186250"/>
            <a:ext cx="699900" cy="56670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2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753" name="Google Shape;2753;p2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754" name="Google Shape;2754;p2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88169" y="1968342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755" name="Google Shape;2755;p205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756" name="Google Shape;2756;p205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Resultado de imagen para tiger" id="2757" name="Google Shape;2757;p2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312029">
            <a:off x="1701889" y="1224283"/>
            <a:ext cx="1069013" cy="1049580"/>
          </a:xfrm>
          <a:prstGeom prst="rect">
            <a:avLst/>
          </a:prstGeom>
          <a:noFill/>
          <a:ln>
            <a:noFill/>
          </a:ln>
        </p:spPr>
      </p:pic>
      <p:sp>
        <p:nvSpPr>
          <p:cNvPr id="2758" name="Google Shape;2758;p205"/>
          <p:cNvSpPr txBox="1"/>
          <p:nvPr/>
        </p:nvSpPr>
        <p:spPr>
          <a:xfrm>
            <a:off x="4159675" y="1178000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E69138"/>
                </a:solidFill>
              </a:rPr>
              <a:t>Carbamazepine in</a:t>
            </a:r>
            <a:r>
              <a:rPr b="1" lang="en" sz="1900" u="sng">
                <a:solidFill>
                  <a:srgbClr val="E69138"/>
                </a:solidFill>
              </a:rPr>
              <a:t>D</a:t>
            </a:r>
            <a:r>
              <a:rPr lang="en" sz="1900">
                <a:solidFill>
                  <a:srgbClr val="E69138"/>
                </a:solidFill>
              </a:rPr>
              <a:t>uces P-gp.</a:t>
            </a:r>
            <a:endParaRPr sz="5800">
              <a:solidFill>
                <a:srgbClr val="E69138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E69138"/>
              </a:solidFill>
            </a:endParaRPr>
          </a:p>
        </p:txBody>
      </p:sp>
      <p:pic>
        <p:nvPicPr>
          <p:cNvPr descr="clipped result image" id="2759" name="Google Shape;2759;p2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78594" y="1930242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3" name="Shape 2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764" name="Google Shape;2764;p2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765" name="Google Shape;2765;p2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88194" y="2092167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766" name="Google Shape;2766;p206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767" name="Google Shape;2767;p206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Resultado de imagen para tiger" id="2768" name="Google Shape;2768;p2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312029">
            <a:off x="1701889" y="1224283"/>
            <a:ext cx="1069013" cy="1049580"/>
          </a:xfrm>
          <a:prstGeom prst="rect">
            <a:avLst/>
          </a:prstGeom>
          <a:noFill/>
          <a:ln>
            <a:noFill/>
          </a:ln>
        </p:spPr>
      </p:pic>
      <p:sp>
        <p:nvSpPr>
          <p:cNvPr id="2769" name="Google Shape;2769;p206"/>
          <p:cNvSpPr txBox="1"/>
          <p:nvPr/>
        </p:nvSpPr>
        <p:spPr>
          <a:xfrm>
            <a:off x="4159675" y="1178000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E69138"/>
                </a:solidFill>
              </a:rPr>
              <a:t>Carbamazepine in</a:t>
            </a:r>
            <a:r>
              <a:rPr b="1" lang="en" sz="1900" u="sng">
                <a:solidFill>
                  <a:srgbClr val="E69138"/>
                </a:solidFill>
              </a:rPr>
              <a:t>D</a:t>
            </a:r>
            <a:r>
              <a:rPr lang="en" sz="1900">
                <a:solidFill>
                  <a:srgbClr val="E69138"/>
                </a:solidFill>
              </a:rPr>
              <a:t>uces P-gp.</a:t>
            </a:r>
            <a:endParaRPr sz="5800">
              <a:solidFill>
                <a:srgbClr val="E69138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E69138"/>
              </a:solidFill>
            </a:endParaRPr>
          </a:p>
        </p:txBody>
      </p:sp>
      <p:pic>
        <p:nvPicPr>
          <p:cNvPr descr="clipped result image" id="2770" name="Google Shape;2770;p2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53819" y="20064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771" name="Google Shape;2771;p2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50019" y="1930242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5" name="Shape 2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776" name="Google Shape;2776;p2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777" name="Google Shape;2777;p2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92969" y="2158842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778" name="Google Shape;2778;p207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779" name="Google Shape;2779;p207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Resultado de imagen para tiger" id="2780" name="Google Shape;2780;p2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312029">
            <a:off x="1701889" y="1224283"/>
            <a:ext cx="1069013" cy="1049580"/>
          </a:xfrm>
          <a:prstGeom prst="rect">
            <a:avLst/>
          </a:prstGeom>
          <a:noFill/>
          <a:ln>
            <a:noFill/>
          </a:ln>
        </p:spPr>
      </p:pic>
      <p:sp>
        <p:nvSpPr>
          <p:cNvPr id="2781" name="Google Shape;2781;p207"/>
          <p:cNvSpPr txBox="1"/>
          <p:nvPr/>
        </p:nvSpPr>
        <p:spPr>
          <a:xfrm>
            <a:off x="4159675" y="1178000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E69138"/>
                </a:solidFill>
              </a:rPr>
              <a:t>Carbamazepine in</a:t>
            </a:r>
            <a:r>
              <a:rPr b="1" lang="en" sz="1900" u="sng">
                <a:solidFill>
                  <a:srgbClr val="E69138"/>
                </a:solidFill>
              </a:rPr>
              <a:t>D</a:t>
            </a:r>
            <a:r>
              <a:rPr lang="en" sz="1900">
                <a:solidFill>
                  <a:srgbClr val="E69138"/>
                </a:solidFill>
              </a:rPr>
              <a:t>uces P-gp.</a:t>
            </a:r>
            <a:endParaRPr sz="5800">
              <a:solidFill>
                <a:srgbClr val="E69138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E69138"/>
              </a:solidFill>
            </a:endParaRPr>
          </a:p>
        </p:txBody>
      </p:sp>
      <p:pic>
        <p:nvPicPr>
          <p:cNvPr descr="clipped result image" id="2782" name="Google Shape;2782;p2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25294" y="20064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783" name="Google Shape;2783;p2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50019" y="19302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784" name="Google Shape;2784;p2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45319" y="2089017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8" name="Shape 2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789" name="Google Shape;2789;p2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790" name="Google Shape;2790;p2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16794" y="2244567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791" name="Google Shape;2791;p208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792" name="Google Shape;2792;p208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2793" name="Google Shape;2793;p2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78594" y="19683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tiger" id="2794" name="Google Shape;2794;p2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312029">
            <a:off x="1701889" y="1224283"/>
            <a:ext cx="1069013" cy="1049580"/>
          </a:xfrm>
          <a:prstGeom prst="rect">
            <a:avLst/>
          </a:prstGeom>
          <a:noFill/>
          <a:ln>
            <a:noFill/>
          </a:ln>
        </p:spPr>
      </p:pic>
      <p:sp>
        <p:nvSpPr>
          <p:cNvPr id="2795" name="Google Shape;2795;p208"/>
          <p:cNvSpPr txBox="1"/>
          <p:nvPr/>
        </p:nvSpPr>
        <p:spPr>
          <a:xfrm>
            <a:off x="4159675" y="1178000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E69138"/>
                </a:solidFill>
              </a:rPr>
              <a:t>Carbamazepine in</a:t>
            </a:r>
            <a:r>
              <a:rPr b="1" lang="en" sz="1900" u="sng">
                <a:solidFill>
                  <a:srgbClr val="E69138"/>
                </a:solidFill>
              </a:rPr>
              <a:t>D</a:t>
            </a:r>
            <a:r>
              <a:rPr lang="en" sz="1900">
                <a:solidFill>
                  <a:srgbClr val="E69138"/>
                </a:solidFill>
              </a:rPr>
              <a:t>uces P-gp.</a:t>
            </a:r>
            <a:endParaRPr sz="5800">
              <a:solidFill>
                <a:srgbClr val="E69138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E69138"/>
              </a:solidFill>
            </a:endParaRPr>
          </a:p>
        </p:txBody>
      </p:sp>
      <p:pic>
        <p:nvPicPr>
          <p:cNvPr descr="clipped result image" id="2796" name="Google Shape;2796;p2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97694" y="21175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797" name="Google Shape;2797;p2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50019" y="19302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798" name="Google Shape;2798;p2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07244" y="21764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799" name="Google Shape;2799;p2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88444" y="2015967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3" name="Shape 2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804" name="Google Shape;2804;p2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05" name="Google Shape;2805;p2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12044" y="2349342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806" name="Google Shape;2806;p209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807" name="Google Shape;2807;p209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2808" name="Google Shape;2808;p2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72269" y="20064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tiger" id="2809" name="Google Shape;2809;p20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312029">
            <a:off x="1701889" y="1224283"/>
            <a:ext cx="1069013" cy="1049580"/>
          </a:xfrm>
          <a:prstGeom prst="rect">
            <a:avLst/>
          </a:prstGeom>
          <a:noFill/>
          <a:ln>
            <a:noFill/>
          </a:ln>
        </p:spPr>
      </p:pic>
      <p:sp>
        <p:nvSpPr>
          <p:cNvPr id="2810" name="Google Shape;2810;p209"/>
          <p:cNvSpPr txBox="1"/>
          <p:nvPr/>
        </p:nvSpPr>
        <p:spPr>
          <a:xfrm>
            <a:off x="4159675" y="1178000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E69138"/>
                </a:solidFill>
              </a:rPr>
              <a:t>Carbamazepine in</a:t>
            </a:r>
            <a:r>
              <a:rPr b="1" lang="en" sz="1900" u="sng">
                <a:solidFill>
                  <a:srgbClr val="E69138"/>
                </a:solidFill>
              </a:rPr>
              <a:t>D</a:t>
            </a:r>
            <a:r>
              <a:rPr lang="en" sz="1900">
                <a:solidFill>
                  <a:srgbClr val="E69138"/>
                </a:solidFill>
              </a:rPr>
              <a:t>uces P-gp.</a:t>
            </a:r>
            <a:endParaRPr sz="5800">
              <a:solidFill>
                <a:srgbClr val="E69138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E69138"/>
              </a:solidFill>
            </a:endParaRPr>
          </a:p>
        </p:txBody>
      </p:sp>
      <p:pic>
        <p:nvPicPr>
          <p:cNvPr descr="clipped result image" id="2811" name="Google Shape;2811;p2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06644" y="21764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12" name="Google Shape;2812;p2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0919" y="20064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13" name="Google Shape;2813;p2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83419" y="20794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14" name="Google Shape;2814;p2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9644" y="22512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15" name="Google Shape;2815;p2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02419" y="2006442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9" name="Shape 2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820" name="Google Shape;2820;p2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21" name="Google Shape;2821;p2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50169" y="2663667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822" name="Google Shape;2822;p210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823" name="Google Shape;2823;p210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Resultado de imagen para tiger" id="2824" name="Google Shape;2824;p2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312029">
            <a:off x="1701889" y="1224283"/>
            <a:ext cx="1069013" cy="1049580"/>
          </a:xfrm>
          <a:prstGeom prst="rect">
            <a:avLst/>
          </a:prstGeom>
          <a:noFill/>
          <a:ln>
            <a:noFill/>
          </a:ln>
        </p:spPr>
      </p:pic>
      <p:sp>
        <p:nvSpPr>
          <p:cNvPr id="2825" name="Google Shape;2825;p210"/>
          <p:cNvSpPr txBox="1"/>
          <p:nvPr/>
        </p:nvSpPr>
        <p:spPr>
          <a:xfrm>
            <a:off x="4159675" y="1178000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E69138"/>
                </a:solidFill>
              </a:rPr>
              <a:t>Carbamazepine in</a:t>
            </a:r>
            <a:r>
              <a:rPr b="1" lang="en" sz="1900" u="sng">
                <a:solidFill>
                  <a:srgbClr val="E69138"/>
                </a:solidFill>
              </a:rPr>
              <a:t>D</a:t>
            </a:r>
            <a:r>
              <a:rPr lang="en" sz="1900">
                <a:solidFill>
                  <a:srgbClr val="E69138"/>
                </a:solidFill>
              </a:rPr>
              <a:t>uces P-gp.</a:t>
            </a:r>
            <a:endParaRPr sz="5800">
              <a:solidFill>
                <a:srgbClr val="E69138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E69138"/>
              </a:solidFill>
            </a:endParaRPr>
          </a:p>
        </p:txBody>
      </p:sp>
      <p:pic>
        <p:nvPicPr>
          <p:cNvPr descr="clipped result image" id="2826" name="Google Shape;2826;p2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88169" y="21175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27" name="Google Shape;2827;p2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22556" y="22512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28" name="Google Shape;2828;p2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60369" y="20050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29" name="Google Shape;2829;p2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98731" y="241140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30" name="Google Shape;2830;p2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50019" y="19302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31" name="Google Shape;2831;p2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59669" y="21764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32" name="Google Shape;2832;p2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6944" y="2568417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6" name="Shape 2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837" name="Google Shape;2837;p2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38" name="Google Shape;2838;p2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78769" y="2861592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839" name="Google Shape;2839;p211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840" name="Google Shape;2840;p211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2841" name="Google Shape;2841;p2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98731" y="23692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tiger" id="2842" name="Google Shape;2842;p2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312029">
            <a:off x="1701889" y="1224283"/>
            <a:ext cx="1069013" cy="1049580"/>
          </a:xfrm>
          <a:prstGeom prst="rect">
            <a:avLst/>
          </a:prstGeom>
          <a:noFill/>
          <a:ln>
            <a:noFill/>
          </a:ln>
        </p:spPr>
      </p:pic>
      <p:sp>
        <p:nvSpPr>
          <p:cNvPr id="2843" name="Google Shape;2843;p211"/>
          <p:cNvSpPr txBox="1"/>
          <p:nvPr/>
        </p:nvSpPr>
        <p:spPr>
          <a:xfrm>
            <a:off x="4159675" y="1178000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E69138"/>
                </a:solidFill>
              </a:rPr>
              <a:t>Carbamazepine in</a:t>
            </a:r>
            <a:r>
              <a:rPr b="1" lang="en" sz="1900" u="sng">
                <a:solidFill>
                  <a:srgbClr val="E69138"/>
                </a:solidFill>
              </a:rPr>
              <a:t>D</a:t>
            </a:r>
            <a:r>
              <a:rPr lang="en" sz="1900">
                <a:solidFill>
                  <a:srgbClr val="E69138"/>
                </a:solidFill>
              </a:rPr>
              <a:t>uces P-gp.</a:t>
            </a:r>
            <a:endParaRPr sz="5800">
              <a:solidFill>
                <a:srgbClr val="E69138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E69138"/>
              </a:solidFill>
            </a:endParaRPr>
          </a:p>
        </p:txBody>
      </p:sp>
      <p:pic>
        <p:nvPicPr>
          <p:cNvPr descr="clipped result image" id="2844" name="Google Shape;2844;p2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76281" y="26154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45" name="Google Shape;2845;p2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66981" y="20739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46" name="Google Shape;2846;p2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53431" y="21747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47" name="Google Shape;2847;p2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32581" y="19882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48" name="Google Shape;2848;p2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78931" y="19882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49" name="Google Shape;2849;p2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59669" y="21175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50" name="Google Shape;2850;p2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4394" y="25207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51" name="Google Shape;2851;p2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33119" y="27669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52" name="Google Shape;2852;p2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9644" y="2251267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6" name="Shape 2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857" name="Google Shape;2857;p2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58" name="Google Shape;2858;p2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5444" y="2804442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859" name="Google Shape;2859;p212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860" name="Google Shape;2860;p212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2861" name="Google Shape;2861;p2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28444" y="22128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tiger" id="2862" name="Google Shape;2862;p2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312029">
            <a:off x="1701889" y="1224283"/>
            <a:ext cx="1069013" cy="1049580"/>
          </a:xfrm>
          <a:prstGeom prst="rect">
            <a:avLst/>
          </a:prstGeom>
          <a:noFill/>
          <a:ln>
            <a:noFill/>
          </a:ln>
        </p:spPr>
      </p:pic>
      <p:sp>
        <p:nvSpPr>
          <p:cNvPr id="2863" name="Google Shape;2863;p212"/>
          <p:cNvSpPr txBox="1"/>
          <p:nvPr/>
        </p:nvSpPr>
        <p:spPr>
          <a:xfrm>
            <a:off x="4159675" y="1178000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E69138"/>
                </a:solidFill>
              </a:rPr>
              <a:t>Carbamazepine in</a:t>
            </a:r>
            <a:r>
              <a:rPr b="1" lang="en" sz="1900" u="sng">
                <a:solidFill>
                  <a:srgbClr val="E69138"/>
                </a:solidFill>
              </a:rPr>
              <a:t>D</a:t>
            </a:r>
            <a:r>
              <a:rPr lang="en" sz="1900">
                <a:solidFill>
                  <a:srgbClr val="E69138"/>
                </a:solidFill>
              </a:rPr>
              <a:t>uces P-gp.</a:t>
            </a:r>
            <a:endParaRPr sz="5800">
              <a:solidFill>
                <a:srgbClr val="E69138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E69138"/>
              </a:solidFill>
            </a:endParaRPr>
          </a:p>
        </p:txBody>
      </p:sp>
      <p:pic>
        <p:nvPicPr>
          <p:cNvPr descr="clipped result image" id="2864" name="Google Shape;2864;p2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5831" y="25582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65" name="Google Shape;2865;p2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60719" y="21175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66" name="Google Shape;2866;p2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96156" y="23637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67" name="Google Shape;2867;p2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63319" y="20168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68" name="Google Shape;2868;p2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6419" y="30506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69" name="Google Shape;2869;p2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32030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70" name="Google Shape;2870;p2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50019" y="19302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71" name="Google Shape;2871;p2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78769" y="27210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72" name="Google Shape;2872;p2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1069" y="244865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73" name="Google Shape;2873;p2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59669" y="21764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74" name="Google Shape;2874;p2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81444" y="23201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75" name="Google Shape;2875;p2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12119" y="2909217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9" name="Shape 2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880" name="Google Shape;2880;p2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81" name="Google Shape;2881;p2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5444" y="2804442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882" name="Google Shape;2882;p213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883" name="Google Shape;2883;p213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2884" name="Google Shape;2884;p2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28444" y="22128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tiger" id="2885" name="Google Shape;2885;p2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312029">
            <a:off x="1701889" y="1224283"/>
            <a:ext cx="1069013" cy="1049580"/>
          </a:xfrm>
          <a:prstGeom prst="rect">
            <a:avLst/>
          </a:prstGeom>
          <a:noFill/>
          <a:ln>
            <a:noFill/>
          </a:ln>
        </p:spPr>
      </p:pic>
      <p:sp>
        <p:nvSpPr>
          <p:cNvPr id="2886" name="Google Shape;2886;p213"/>
          <p:cNvSpPr txBox="1"/>
          <p:nvPr/>
        </p:nvSpPr>
        <p:spPr>
          <a:xfrm>
            <a:off x="4159675" y="1178000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E69138"/>
                </a:solidFill>
              </a:rPr>
              <a:t>Carbamazepine in</a:t>
            </a:r>
            <a:r>
              <a:rPr b="1" lang="en" sz="1900" u="sng">
                <a:solidFill>
                  <a:srgbClr val="E69138"/>
                </a:solidFill>
              </a:rPr>
              <a:t>D</a:t>
            </a:r>
            <a:r>
              <a:rPr lang="en" sz="1900">
                <a:solidFill>
                  <a:srgbClr val="E69138"/>
                </a:solidFill>
              </a:rPr>
              <a:t>uces P-gp.</a:t>
            </a:r>
            <a:endParaRPr sz="5800">
              <a:solidFill>
                <a:srgbClr val="E69138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E69138"/>
              </a:solidFill>
            </a:endParaRPr>
          </a:p>
        </p:txBody>
      </p:sp>
      <p:pic>
        <p:nvPicPr>
          <p:cNvPr descr="clipped result image" id="2887" name="Google Shape;2887;p2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5831" y="25582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88" name="Google Shape;2888;p2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70244" y="21175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89" name="Google Shape;2889;p2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96156" y="23637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90" name="Google Shape;2890;p2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12031" y="20263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91" name="Google Shape;2891;p2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6419" y="30506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92" name="Google Shape;2892;p2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32030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93" name="Google Shape;2893;p2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0794" y="34491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94" name="Google Shape;2894;p2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63319" y="20739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95" name="Google Shape;2895;p2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04094" y="21692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96" name="Google Shape;2896;p2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44881" y="22512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97" name="Google Shape;2897;p2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62819" y="244865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98" name="Google Shape;2898;p2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30544" y="26948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899" name="Google Shape;2899;p2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06344" y="29410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00" name="Google Shape;2900;p2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40719" y="3340792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4" name="Shape 2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905" name="Google Shape;2905;p2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06" name="Google Shape;2906;p2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50219" y="2871117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907" name="Google Shape;2907;p214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908" name="Google Shape;2908;p214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2909" name="Google Shape;2909;p2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98731" y="22512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tiger" id="2910" name="Google Shape;2910;p2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312029">
            <a:off x="1701889" y="1224283"/>
            <a:ext cx="1069013" cy="1049580"/>
          </a:xfrm>
          <a:prstGeom prst="rect">
            <a:avLst/>
          </a:prstGeom>
          <a:noFill/>
          <a:ln>
            <a:noFill/>
          </a:ln>
        </p:spPr>
      </p:pic>
      <p:sp>
        <p:nvSpPr>
          <p:cNvPr id="2911" name="Google Shape;2911;p214"/>
          <p:cNvSpPr txBox="1"/>
          <p:nvPr/>
        </p:nvSpPr>
        <p:spPr>
          <a:xfrm>
            <a:off x="4159675" y="1178000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E69138"/>
                </a:solidFill>
              </a:rPr>
              <a:t>Carbamazepine in</a:t>
            </a:r>
            <a:r>
              <a:rPr b="1" lang="en" sz="1900" u="sng">
                <a:solidFill>
                  <a:srgbClr val="E69138"/>
                </a:solidFill>
              </a:rPr>
              <a:t>D</a:t>
            </a:r>
            <a:r>
              <a:rPr lang="en" sz="1900">
                <a:solidFill>
                  <a:srgbClr val="E69138"/>
                </a:solidFill>
              </a:rPr>
              <a:t>uces P-gp.</a:t>
            </a:r>
            <a:endParaRPr sz="5800">
              <a:solidFill>
                <a:srgbClr val="E69138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E69138"/>
              </a:solidFill>
            </a:endParaRPr>
          </a:p>
        </p:txBody>
      </p:sp>
      <p:pic>
        <p:nvPicPr>
          <p:cNvPr descr="clipped result image" id="2912" name="Google Shape;2912;p2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30556" y="26249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13" name="Google Shape;2913;p2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59669" y="21175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14" name="Google Shape;2914;p2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29506" y="244865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15" name="Google Shape;2915;p2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20606" y="20739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16" name="Google Shape;2916;p2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93094" y="30506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17" name="Google Shape;2917;p2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45494" y="32967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18" name="Google Shape;2918;p2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0794" y="34491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19" name="Google Shape;2919;p2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0306" y="19787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20" name="Google Shape;2920;p2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94519" y="21175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21" name="Google Shape;2921;p2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58619" y="22024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22" name="Google Shape;2922;p2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96356" y="20739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23" name="Google Shape;2923;p2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92994" y="236378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24" name="Google Shape;2924;p2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01569" y="27496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25" name="Google Shape;2925;p2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5944" y="32030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26" name="Google Shape;2926;p2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33119" y="254125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27" name="Google Shape;2927;p2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35944" y="3449192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300" y="230000"/>
            <a:ext cx="753627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53"/>
          <p:cNvSpPr/>
          <p:nvPr/>
        </p:nvSpPr>
        <p:spPr>
          <a:xfrm>
            <a:off x="6715250" y="1400875"/>
            <a:ext cx="6999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53"/>
          <p:cNvSpPr/>
          <p:nvPr/>
        </p:nvSpPr>
        <p:spPr>
          <a:xfrm>
            <a:off x="5159075" y="1400875"/>
            <a:ext cx="14133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53"/>
          <p:cNvSpPr/>
          <p:nvPr/>
        </p:nvSpPr>
        <p:spPr>
          <a:xfrm>
            <a:off x="7558025" y="1400875"/>
            <a:ext cx="6384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53"/>
          <p:cNvSpPr/>
          <p:nvPr/>
        </p:nvSpPr>
        <p:spPr>
          <a:xfrm>
            <a:off x="3930325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53"/>
          <p:cNvSpPr/>
          <p:nvPr/>
        </p:nvSpPr>
        <p:spPr>
          <a:xfrm>
            <a:off x="4744713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53"/>
          <p:cNvSpPr txBox="1"/>
          <p:nvPr/>
        </p:nvSpPr>
        <p:spPr>
          <a:xfrm>
            <a:off x="1300075" y="1828800"/>
            <a:ext cx="21624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First-line antipsychotic: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quetiapine (Seroquel) per Osser</a:t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Other potential first-line antipsychotics: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olanzapine (Zyprexa)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risperidone (Risperdal)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ziprasidone (Geodon)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asenapine (Saphris) </a:t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</p:txBody>
      </p:sp>
      <p:sp>
        <p:nvSpPr>
          <p:cNvPr id="431" name="Google Shape;431;p53"/>
          <p:cNvSpPr txBox="1"/>
          <p:nvPr/>
        </p:nvSpPr>
        <p:spPr>
          <a:xfrm>
            <a:off x="2119350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60%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432" name="Google Shape;432;p53"/>
          <p:cNvSpPr txBox="1"/>
          <p:nvPr/>
        </p:nvSpPr>
        <p:spPr>
          <a:xfrm>
            <a:off x="4043275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40%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433" name="Google Shape;433;p53"/>
          <p:cNvSpPr/>
          <p:nvPr/>
        </p:nvSpPr>
        <p:spPr>
          <a:xfrm>
            <a:off x="1423875" y="1399150"/>
            <a:ext cx="357900" cy="3546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53"/>
          <p:cNvSpPr/>
          <p:nvPr/>
        </p:nvSpPr>
        <p:spPr>
          <a:xfrm>
            <a:off x="3533650" y="1399150"/>
            <a:ext cx="699900" cy="3546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53"/>
          <p:cNvSpPr/>
          <p:nvPr/>
        </p:nvSpPr>
        <p:spPr>
          <a:xfrm>
            <a:off x="3085975" y="2761225"/>
            <a:ext cx="1019400" cy="3546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1" name="Shape 2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932" name="Google Shape;2932;p2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33" name="Google Shape;2933;p2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5444" y="2804442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934" name="Google Shape;2934;p215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935" name="Google Shape;2935;p215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2936" name="Google Shape;2936;p2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28444" y="22128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tiger" id="2937" name="Google Shape;2937;p2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312029">
            <a:off x="1701889" y="1224283"/>
            <a:ext cx="1069013" cy="1049580"/>
          </a:xfrm>
          <a:prstGeom prst="rect">
            <a:avLst/>
          </a:prstGeom>
          <a:noFill/>
          <a:ln>
            <a:noFill/>
          </a:ln>
        </p:spPr>
      </p:pic>
      <p:sp>
        <p:nvSpPr>
          <p:cNvPr id="2938" name="Google Shape;2938;p215"/>
          <p:cNvSpPr txBox="1"/>
          <p:nvPr/>
        </p:nvSpPr>
        <p:spPr>
          <a:xfrm>
            <a:off x="4159675" y="1178000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E69138"/>
                </a:solidFill>
              </a:rPr>
              <a:t>Carbamazepine in</a:t>
            </a:r>
            <a:r>
              <a:rPr b="1" lang="en" sz="1900" u="sng">
                <a:solidFill>
                  <a:srgbClr val="E69138"/>
                </a:solidFill>
              </a:rPr>
              <a:t>D</a:t>
            </a:r>
            <a:r>
              <a:rPr lang="en" sz="1900">
                <a:solidFill>
                  <a:srgbClr val="E69138"/>
                </a:solidFill>
              </a:rPr>
              <a:t>uces P-gp.</a:t>
            </a:r>
            <a:endParaRPr sz="5800">
              <a:solidFill>
                <a:srgbClr val="E69138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E69138"/>
              </a:solidFill>
            </a:endParaRPr>
          </a:p>
        </p:txBody>
      </p:sp>
      <p:pic>
        <p:nvPicPr>
          <p:cNvPr descr="clipped result image" id="2939" name="Google Shape;2939;p2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5831" y="25582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40" name="Google Shape;2940;p2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70244" y="21175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41" name="Google Shape;2941;p2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96156" y="23637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42" name="Google Shape;2942;p2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12031" y="20263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43" name="Google Shape;2943;p2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6419" y="30506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44" name="Google Shape;2944;p2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32030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45" name="Google Shape;2945;p2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0794" y="34491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46" name="Google Shape;2946;p2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7444" y="34491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47" name="Google Shape;2947;p2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46519" y="33539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48" name="Google Shape;2948;p2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63319" y="20739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49" name="Google Shape;2949;p2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79731" y="22128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50" name="Google Shape;2950;p2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93031" y="23201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51" name="Google Shape;2951;p2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62819" y="24590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52" name="Google Shape;2952;p2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30544" y="26645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53" name="Google Shape;2953;p2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5444" y="2933767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7" name="Shape 2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958" name="Google Shape;2958;p2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59" name="Google Shape;2959;p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50219" y="2918742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960" name="Google Shape;2960;p216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961" name="Google Shape;2961;p216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2962" name="Google Shape;2962;p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98731" y="23201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tiger" id="2963" name="Google Shape;2963;p2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312029">
            <a:off x="1701889" y="1224283"/>
            <a:ext cx="1069013" cy="1049580"/>
          </a:xfrm>
          <a:prstGeom prst="rect">
            <a:avLst/>
          </a:prstGeom>
          <a:noFill/>
          <a:ln>
            <a:noFill/>
          </a:ln>
        </p:spPr>
      </p:pic>
      <p:sp>
        <p:nvSpPr>
          <p:cNvPr id="2964" name="Google Shape;2964;p216"/>
          <p:cNvSpPr txBox="1"/>
          <p:nvPr/>
        </p:nvSpPr>
        <p:spPr>
          <a:xfrm>
            <a:off x="4159675" y="1178000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E69138"/>
                </a:solidFill>
              </a:rPr>
              <a:t>Carbamazepine in</a:t>
            </a:r>
            <a:r>
              <a:rPr b="1" lang="en" sz="1900" u="sng">
                <a:solidFill>
                  <a:srgbClr val="E69138"/>
                </a:solidFill>
              </a:rPr>
              <a:t>D</a:t>
            </a:r>
            <a:r>
              <a:rPr lang="en" sz="1900">
                <a:solidFill>
                  <a:srgbClr val="E69138"/>
                </a:solidFill>
              </a:rPr>
              <a:t>uces P-gp.</a:t>
            </a:r>
            <a:endParaRPr sz="5800">
              <a:solidFill>
                <a:srgbClr val="E69138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E69138"/>
              </a:solidFill>
            </a:endParaRPr>
          </a:p>
        </p:txBody>
      </p:sp>
      <p:pic>
        <p:nvPicPr>
          <p:cNvPr descr="clipped result image" id="2965" name="Google Shape;2965;p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30556" y="27210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66" name="Google Shape;2966;p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08369" y="21842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67" name="Google Shape;2967;p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39206" y="24974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68" name="Google Shape;2968;p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73981" y="20739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69" name="Google Shape;2969;p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2144" y="31268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70" name="Google Shape;2970;p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55019" y="32792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71" name="Google Shape;2971;p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0794" y="34491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72" name="Google Shape;2972;p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7444" y="34491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73" name="Google Shape;2973;p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46519" y="33539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74" name="Google Shape;2974;p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32581" y="19787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75" name="Google Shape;2975;p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87119" y="19977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76" name="Google Shape;2976;p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30019" y="21025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77" name="Google Shape;2977;p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96719" y="22263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78" name="Google Shape;2978;p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01519" y="23787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79" name="Google Shape;2979;p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30119" y="26073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80" name="Google Shape;2980;p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58719" y="28359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81" name="Google Shape;2981;p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11119" y="30645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82" name="Google Shape;2982;p2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11119" y="3216967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6" name="Shape 2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2987" name="Google Shape;2987;p2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88" name="Google Shape;2988;p2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5444" y="2804442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2989" name="Google Shape;2989;p217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2990" name="Google Shape;2990;p217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2991" name="Google Shape;2991;p2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28444" y="22128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tiger" id="2992" name="Google Shape;2992;p2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312029">
            <a:off x="1701889" y="1224283"/>
            <a:ext cx="1069013" cy="1049580"/>
          </a:xfrm>
          <a:prstGeom prst="rect">
            <a:avLst/>
          </a:prstGeom>
          <a:noFill/>
          <a:ln>
            <a:noFill/>
          </a:ln>
        </p:spPr>
      </p:pic>
      <p:sp>
        <p:nvSpPr>
          <p:cNvPr id="2993" name="Google Shape;2993;p217"/>
          <p:cNvSpPr txBox="1"/>
          <p:nvPr/>
        </p:nvSpPr>
        <p:spPr>
          <a:xfrm>
            <a:off x="4159675" y="1178000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E69138"/>
                </a:solidFill>
              </a:rPr>
              <a:t>Carbamazepine in</a:t>
            </a:r>
            <a:r>
              <a:rPr b="1" lang="en" sz="1900" u="sng">
                <a:solidFill>
                  <a:srgbClr val="E69138"/>
                </a:solidFill>
              </a:rPr>
              <a:t>D</a:t>
            </a:r>
            <a:r>
              <a:rPr lang="en" sz="1900">
                <a:solidFill>
                  <a:srgbClr val="E69138"/>
                </a:solidFill>
              </a:rPr>
              <a:t>uces P-gp.</a:t>
            </a:r>
            <a:endParaRPr sz="5800">
              <a:solidFill>
                <a:srgbClr val="E69138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E69138"/>
              </a:solidFill>
            </a:endParaRPr>
          </a:p>
        </p:txBody>
      </p:sp>
      <p:pic>
        <p:nvPicPr>
          <p:cNvPr descr="clipped result image" id="2994" name="Google Shape;2994;p2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5831" y="25582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95" name="Google Shape;2995;p2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70244" y="21175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96" name="Google Shape;2996;p2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96156" y="23637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97" name="Google Shape;2997;p2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12031" y="20263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98" name="Google Shape;2998;p2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6419" y="30506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2999" name="Google Shape;2999;p2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32030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00" name="Google Shape;3000;p2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0794" y="34491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01" name="Google Shape;3001;p2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7444" y="34491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02" name="Google Shape;3002;p2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46519" y="33539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03" name="Google Shape;3003;p2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2144" y="33539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04" name="Google Shape;3004;p2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0794" y="32967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05" name="Google Shape;3005;p2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63319" y="20739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06" name="Google Shape;3006;p2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04094" y="22128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07" name="Google Shape;3007;p2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9956" y="23201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08" name="Google Shape;3008;p2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1069" y="244865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09" name="Google Shape;3009;p2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30544" y="27496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10" name="Google Shape;3010;p2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5444" y="295610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11" name="Google Shape;3011;p2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77769" y="3050617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5" name="Shape 3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3016" name="Google Shape;3016;p2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17" name="Google Shape;3017;p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6419" y="2956842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3018" name="Google Shape;3018;p218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3019" name="Google Shape;3019;p218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3020" name="Google Shape;3020;p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6456" y="23637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tiger" id="3021" name="Google Shape;3021;p2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312029">
            <a:off x="1701889" y="1224283"/>
            <a:ext cx="1069013" cy="1049580"/>
          </a:xfrm>
          <a:prstGeom prst="rect">
            <a:avLst/>
          </a:prstGeom>
          <a:noFill/>
          <a:ln>
            <a:noFill/>
          </a:ln>
        </p:spPr>
      </p:pic>
      <p:sp>
        <p:nvSpPr>
          <p:cNvPr id="3022" name="Google Shape;3022;p218"/>
          <p:cNvSpPr txBox="1"/>
          <p:nvPr/>
        </p:nvSpPr>
        <p:spPr>
          <a:xfrm>
            <a:off x="4159675" y="1178000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E69138"/>
                </a:solidFill>
              </a:rPr>
              <a:t>Carbamazepine in</a:t>
            </a:r>
            <a:r>
              <a:rPr b="1" lang="en" sz="1900" u="sng">
                <a:solidFill>
                  <a:srgbClr val="E69138"/>
                </a:solidFill>
              </a:rPr>
              <a:t>D</a:t>
            </a:r>
            <a:r>
              <a:rPr lang="en" sz="1900">
                <a:solidFill>
                  <a:srgbClr val="E69138"/>
                </a:solidFill>
              </a:rPr>
              <a:t>uces P-gp.</a:t>
            </a:r>
            <a:endParaRPr sz="5800">
              <a:solidFill>
                <a:srgbClr val="E69138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E69138"/>
              </a:solidFill>
            </a:endParaRPr>
          </a:p>
        </p:txBody>
      </p:sp>
      <p:pic>
        <p:nvPicPr>
          <p:cNvPr descr="clipped result image" id="3023" name="Google Shape;3023;p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4431" y="27210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24" name="Google Shape;3024;p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12069" y="22439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25" name="Google Shape;3025;p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24756" y="24974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26" name="Google Shape;3026;p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25306" y="21175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27" name="Google Shape;3027;p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2144" y="32030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28" name="Google Shape;3028;p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32030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29" name="Google Shape;3029;p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0794" y="34491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30" name="Google Shape;3030;p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7444" y="34491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31" name="Google Shape;3031;p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46519" y="33539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32" name="Google Shape;3032;p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2144" y="33539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33" name="Google Shape;3033;p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0794" y="32967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34" name="Google Shape;3034;p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5131" y="19977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35" name="Google Shape;3035;p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59669" y="21882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36" name="Google Shape;3036;p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25031" y="22512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37" name="Google Shape;3037;p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92044" y="26099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38" name="Google Shape;3038;p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4431" y="290648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39" name="Google Shape;3039;p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4431" y="31077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40" name="Google Shape;3040;p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59144" y="33037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41" name="Google Shape;3041;p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6419" y="3107767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5" name="Shape 3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3046" name="Google Shape;3046;p2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47" name="Google Shape;3047;p2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2144" y="3008930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3048" name="Google Shape;3048;p219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3049" name="Google Shape;3049;p219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3050" name="Google Shape;3050;p2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6456" y="244865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tiger" id="3051" name="Google Shape;3051;p2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312029">
            <a:off x="1701889" y="1224283"/>
            <a:ext cx="1069013" cy="1049580"/>
          </a:xfrm>
          <a:prstGeom prst="rect">
            <a:avLst/>
          </a:prstGeom>
          <a:noFill/>
          <a:ln>
            <a:noFill/>
          </a:ln>
        </p:spPr>
      </p:pic>
      <p:sp>
        <p:nvSpPr>
          <p:cNvPr id="3052" name="Google Shape;3052;p219"/>
          <p:cNvSpPr txBox="1"/>
          <p:nvPr/>
        </p:nvSpPr>
        <p:spPr>
          <a:xfrm>
            <a:off x="4159675" y="1178000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E69138"/>
                </a:solidFill>
              </a:rPr>
              <a:t>Carbamazepine in</a:t>
            </a:r>
            <a:r>
              <a:rPr b="1" lang="en" sz="1900" u="sng">
                <a:solidFill>
                  <a:srgbClr val="E69138"/>
                </a:solidFill>
              </a:rPr>
              <a:t>D</a:t>
            </a:r>
            <a:r>
              <a:rPr lang="en" sz="1900">
                <a:solidFill>
                  <a:srgbClr val="E69138"/>
                </a:solidFill>
              </a:rPr>
              <a:t>uces P-gp.</a:t>
            </a:r>
            <a:endParaRPr sz="5800">
              <a:solidFill>
                <a:srgbClr val="E69138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E69138"/>
              </a:solidFill>
            </a:endParaRPr>
          </a:p>
        </p:txBody>
      </p:sp>
      <p:pic>
        <p:nvPicPr>
          <p:cNvPr descr="clipped result image" id="3053" name="Google Shape;3053;p2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3056" y="27912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54" name="Google Shape;3054;p2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04806" y="23201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55" name="Google Shape;3055;p2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20006" y="25450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56" name="Google Shape;3056;p2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59681" y="21175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57" name="Google Shape;3057;p2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2144" y="32030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58" name="Google Shape;3058;p2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32030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59" name="Google Shape;3059;p2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0794" y="34491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60" name="Google Shape;3060;p2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7444" y="34491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61" name="Google Shape;3061;p2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46519" y="33539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62" name="Google Shape;3062;p2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2144" y="33539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63" name="Google Shape;3063;p2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0794" y="32967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64" name="Google Shape;3064;p2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98006" y="20739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65" name="Google Shape;3065;p2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4431" y="31077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66" name="Google Shape;3066;p2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59144" y="33037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67" name="Google Shape;3067;p2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6419" y="31077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68" name="Google Shape;3068;p2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64544" y="316133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69" name="Google Shape;3069;p2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16944" y="331373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70" name="Google Shape;3070;p2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80844" y="27210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71" name="Google Shape;3071;p2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6419" y="301240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72" name="Google Shape;3072;p2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24769" y="27210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73" name="Google Shape;3073;p2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9644" y="2320142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7" name="Shape 3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3078" name="Google Shape;3078;p2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79" name="Google Shape;3079;p2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7444" y="3107755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3080" name="Google Shape;3080;p220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3081" name="Google Shape;3081;p220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3082" name="Google Shape;3082;p2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65531" y="256633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tiger" id="3083" name="Google Shape;3083;p2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312029">
            <a:off x="1701889" y="1224283"/>
            <a:ext cx="1069013" cy="1049580"/>
          </a:xfrm>
          <a:prstGeom prst="rect">
            <a:avLst/>
          </a:prstGeom>
          <a:noFill/>
          <a:ln>
            <a:noFill/>
          </a:ln>
        </p:spPr>
      </p:pic>
      <p:sp>
        <p:nvSpPr>
          <p:cNvPr id="3084" name="Google Shape;3084;p220"/>
          <p:cNvSpPr txBox="1"/>
          <p:nvPr/>
        </p:nvSpPr>
        <p:spPr>
          <a:xfrm>
            <a:off x="4159675" y="1178000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E69138"/>
                </a:solidFill>
              </a:rPr>
              <a:t>Carbamazepine in</a:t>
            </a:r>
            <a:r>
              <a:rPr b="1" lang="en" sz="1900" u="sng">
                <a:solidFill>
                  <a:srgbClr val="E69138"/>
                </a:solidFill>
              </a:rPr>
              <a:t>D</a:t>
            </a:r>
            <a:r>
              <a:rPr lang="en" sz="1900">
                <a:solidFill>
                  <a:srgbClr val="E69138"/>
                </a:solidFill>
              </a:rPr>
              <a:t>uces P-gp.</a:t>
            </a:r>
            <a:endParaRPr sz="5800">
              <a:solidFill>
                <a:srgbClr val="E69138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E69138"/>
              </a:solidFill>
            </a:endParaRPr>
          </a:p>
        </p:txBody>
      </p:sp>
      <p:pic>
        <p:nvPicPr>
          <p:cNvPr descr="clipped result image" id="3085" name="Google Shape;3085;p2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4406" y="294950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86" name="Google Shape;3086;p2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71506" y="23637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87" name="Google Shape;3087;p2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3056" y="27210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88" name="Google Shape;3088;p2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04806" y="22512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89" name="Google Shape;3089;p2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2144" y="32030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90" name="Google Shape;3090;p2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32030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91" name="Google Shape;3091;p2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0794" y="34491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92" name="Google Shape;3092;p2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7444" y="34491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93" name="Google Shape;3093;p2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46519" y="33539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94" name="Google Shape;3094;p2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2144" y="33539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95" name="Google Shape;3095;p2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0794" y="32967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96" name="Google Shape;3096;p2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59681" y="21175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97" name="Google Shape;3097;p2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44431" y="31077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98" name="Google Shape;3098;p2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59144" y="33037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099" name="Google Shape;3099;p2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64544" y="316133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00" name="Google Shape;3100;p2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26419" y="301240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01" name="Google Shape;3101;p2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3056" y="288468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02" name="Google Shape;3102;p2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05894" y="268808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03" name="Google Shape;3103;p2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3056" y="32030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04" name="Google Shape;3104;p2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64544" y="3012405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8" name="Shape 3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3109" name="Google Shape;3109;p2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10" name="Google Shape;3110;p2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7444" y="3107755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3111" name="Google Shape;3111;p221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3112" name="Google Shape;3112;p221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3113" name="Google Shape;3113;p2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281630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tiger" id="3114" name="Google Shape;3114;p2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312029">
            <a:off x="1701889" y="1224283"/>
            <a:ext cx="1069013" cy="1049580"/>
          </a:xfrm>
          <a:prstGeom prst="rect">
            <a:avLst/>
          </a:prstGeom>
          <a:noFill/>
          <a:ln>
            <a:noFill/>
          </a:ln>
        </p:spPr>
      </p:pic>
      <p:sp>
        <p:nvSpPr>
          <p:cNvPr id="3115" name="Google Shape;3115;p221"/>
          <p:cNvSpPr txBox="1"/>
          <p:nvPr/>
        </p:nvSpPr>
        <p:spPr>
          <a:xfrm>
            <a:off x="4159675" y="1178000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E69138"/>
                </a:solidFill>
              </a:rPr>
              <a:t>Carbamazepine in</a:t>
            </a:r>
            <a:r>
              <a:rPr b="1" lang="en" sz="1900" u="sng">
                <a:solidFill>
                  <a:srgbClr val="E69138"/>
                </a:solidFill>
              </a:rPr>
              <a:t>D</a:t>
            </a:r>
            <a:r>
              <a:rPr lang="en" sz="1900">
                <a:solidFill>
                  <a:srgbClr val="E69138"/>
                </a:solidFill>
              </a:rPr>
              <a:t>uces P-gp.</a:t>
            </a:r>
            <a:endParaRPr sz="5800">
              <a:solidFill>
                <a:srgbClr val="E69138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E69138"/>
              </a:solidFill>
            </a:endParaRPr>
          </a:p>
        </p:txBody>
      </p:sp>
      <p:pic>
        <p:nvPicPr>
          <p:cNvPr descr="clipped result image" id="3116" name="Google Shape;3116;p2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308513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17" name="Google Shape;3117;p2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3056" y="262495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18" name="Google Shape;3118;p2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2131" y="28615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19" name="Google Shape;3119;p2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24756" y="244865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20" name="Google Shape;3120;p2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2144" y="32030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21" name="Google Shape;3121;p2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32030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22" name="Google Shape;3122;p2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0794" y="34491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23" name="Google Shape;3123;p2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7444" y="34491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24" name="Google Shape;3124;p2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46519" y="33539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25" name="Google Shape;3125;p2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2144" y="33539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26" name="Google Shape;3126;p2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0794" y="32967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27" name="Google Shape;3127;p2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98731" y="23201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28" name="Google Shape;3128;p2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4406" y="294950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29" name="Google Shape;3129;p2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7444" y="34491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30" name="Google Shape;3130;p2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46519" y="33539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31" name="Google Shape;3131;p2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0794" y="32967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32" name="Google Shape;3132;p2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59144" y="33037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33" name="Google Shape;3133;p2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3056" y="288468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34" name="Google Shape;3134;p2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3056" y="32030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35" name="Google Shape;3135;p2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64544" y="301240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36" name="Google Shape;3136;p2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06806" y="310190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37" name="Google Shape;3137;p2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79844" y="36015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38" name="Google Shape;3138;p2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98919" y="35063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39" name="Google Shape;3139;p2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3194" y="34491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40" name="Google Shape;3140;p2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1544" y="34561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41" name="Google Shape;3141;p2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45456" y="303708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42" name="Google Shape;3142;p2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45456" y="33554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43" name="Google Shape;3143;p2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16944" y="3164805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7" name="Shape 3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3148" name="Google Shape;3148;p2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49" name="Google Shape;3149;p2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7444" y="3107755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3150" name="Google Shape;3150;p222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3151" name="Google Shape;3151;p222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3152" name="Google Shape;3152;p2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281630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tiger" id="3153" name="Google Shape;3153;p2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312029">
            <a:off x="1701889" y="1224283"/>
            <a:ext cx="1069013" cy="1049580"/>
          </a:xfrm>
          <a:prstGeom prst="rect">
            <a:avLst/>
          </a:prstGeom>
          <a:noFill/>
          <a:ln>
            <a:noFill/>
          </a:ln>
        </p:spPr>
      </p:pic>
      <p:sp>
        <p:nvSpPr>
          <p:cNvPr id="3154" name="Google Shape;3154;p222"/>
          <p:cNvSpPr txBox="1"/>
          <p:nvPr/>
        </p:nvSpPr>
        <p:spPr>
          <a:xfrm>
            <a:off x="4159675" y="1178000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E69138"/>
                </a:solidFill>
              </a:rPr>
              <a:t>Carbamazepine in</a:t>
            </a:r>
            <a:r>
              <a:rPr b="1" lang="en" sz="1900" u="sng">
                <a:solidFill>
                  <a:srgbClr val="E69138"/>
                </a:solidFill>
              </a:rPr>
              <a:t>D</a:t>
            </a:r>
            <a:r>
              <a:rPr lang="en" sz="1900">
                <a:solidFill>
                  <a:srgbClr val="E69138"/>
                </a:solidFill>
              </a:rPr>
              <a:t>uces P-gp.</a:t>
            </a:r>
            <a:endParaRPr sz="5800">
              <a:solidFill>
                <a:srgbClr val="E69138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E69138"/>
              </a:solidFill>
            </a:endParaRPr>
          </a:p>
        </p:txBody>
      </p:sp>
      <p:pic>
        <p:nvPicPr>
          <p:cNvPr descr="clipped result image" id="3155" name="Google Shape;3155;p2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308513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56" name="Google Shape;3156;p2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2131" y="277735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57" name="Google Shape;3157;p2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2131" y="28615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58" name="Google Shape;3158;p2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3056" y="27210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59" name="Google Shape;3159;p2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2144" y="32030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60" name="Google Shape;3160;p2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32030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61" name="Google Shape;3161;p2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0794" y="34491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62" name="Google Shape;3162;p2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7444" y="34491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63" name="Google Shape;3163;p2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46519" y="33539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64" name="Google Shape;3164;p2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2144" y="33539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65" name="Google Shape;3165;p2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0794" y="32967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66" name="Google Shape;3166;p2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58656" y="25311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67" name="Google Shape;3167;p2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4406" y="294950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68" name="Google Shape;3168;p2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7444" y="34491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69" name="Google Shape;3169;p2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46519" y="33539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70" name="Google Shape;3170;p2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0794" y="32967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71" name="Google Shape;3171;p2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59144" y="33037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72" name="Google Shape;3172;p2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3056" y="288468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73" name="Google Shape;3173;p2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3056" y="32030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74" name="Google Shape;3174;p2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64544" y="301240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75" name="Google Shape;3175;p2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06806" y="310190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76" name="Google Shape;3176;p2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79844" y="36015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77" name="Google Shape;3177;p2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98919" y="35063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78" name="Google Shape;3178;p2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3194" y="34491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79" name="Google Shape;3179;p2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1544" y="34561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80" name="Google Shape;3180;p2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45456" y="303708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81" name="Google Shape;3181;p2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45456" y="33554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82" name="Google Shape;3182;p2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16944" y="3164805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6" name="Shape 3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3187" name="Google Shape;3187;p2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88" name="Google Shape;3188;p2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7444" y="3107755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3189" name="Google Shape;3189;p223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3190" name="Google Shape;3190;p223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3191" name="Google Shape;3191;p2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281630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tiger" id="3192" name="Google Shape;3192;p2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312029">
            <a:off x="1701889" y="1224283"/>
            <a:ext cx="1069013" cy="1049580"/>
          </a:xfrm>
          <a:prstGeom prst="rect">
            <a:avLst/>
          </a:prstGeom>
          <a:noFill/>
          <a:ln>
            <a:noFill/>
          </a:ln>
        </p:spPr>
      </p:pic>
      <p:sp>
        <p:nvSpPr>
          <p:cNvPr id="3193" name="Google Shape;3193;p223"/>
          <p:cNvSpPr txBox="1"/>
          <p:nvPr/>
        </p:nvSpPr>
        <p:spPr>
          <a:xfrm>
            <a:off x="4159675" y="1178000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E69138"/>
                </a:solidFill>
              </a:rPr>
              <a:t>Carbamazepine in</a:t>
            </a:r>
            <a:r>
              <a:rPr b="1" lang="en" sz="1900" u="sng">
                <a:solidFill>
                  <a:srgbClr val="E69138"/>
                </a:solidFill>
              </a:rPr>
              <a:t>D</a:t>
            </a:r>
            <a:r>
              <a:rPr lang="en" sz="1900">
                <a:solidFill>
                  <a:srgbClr val="E69138"/>
                </a:solidFill>
              </a:rPr>
              <a:t>uces P-gp.</a:t>
            </a:r>
            <a:endParaRPr sz="5800">
              <a:solidFill>
                <a:srgbClr val="E69138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E69138"/>
              </a:solidFill>
            </a:endParaRPr>
          </a:p>
        </p:txBody>
      </p:sp>
      <p:pic>
        <p:nvPicPr>
          <p:cNvPr descr="clipped result image" id="3194" name="Google Shape;3194;p2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308513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95" name="Google Shape;3195;p2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2131" y="277735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96" name="Google Shape;3196;p2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2131" y="28615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97" name="Google Shape;3197;p2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3056" y="27210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98" name="Google Shape;3198;p2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2144" y="32030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199" name="Google Shape;3199;p2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32030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00" name="Google Shape;3200;p2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0794" y="34491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01" name="Google Shape;3201;p2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7444" y="34491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02" name="Google Shape;3202;p2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46519" y="33539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03" name="Google Shape;3203;p2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2144" y="33539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04" name="Google Shape;3204;p2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0794" y="32967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05" name="Google Shape;3205;p2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77156" y="27210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06" name="Google Shape;3206;p2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4406" y="294950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07" name="Google Shape;3207;p2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7444" y="34491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08" name="Google Shape;3208;p2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46519" y="33539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09" name="Google Shape;3209;p2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0794" y="32967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10" name="Google Shape;3210;p2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59144" y="33037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11" name="Google Shape;3211;p2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3056" y="288468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12" name="Google Shape;3212;p2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3056" y="32030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13" name="Google Shape;3213;p2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64544" y="301240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14" name="Google Shape;3214;p2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06806" y="310190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15" name="Google Shape;3215;p2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79844" y="36015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16" name="Google Shape;3216;p2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98919" y="35063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17" name="Google Shape;3217;p2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3194" y="34491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18" name="Google Shape;3218;p2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1544" y="34561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19" name="Google Shape;3219;p2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45456" y="303708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20" name="Google Shape;3220;p2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45456" y="33554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21" name="Google Shape;3221;p2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16944" y="3164805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5" name="Shape 3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3226" name="Google Shape;3226;p2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27" name="Google Shape;3227;p2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7444" y="3107755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3228" name="Google Shape;3228;p224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3229" name="Google Shape;3229;p224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3230" name="Google Shape;3230;p2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281630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tiger" id="3231" name="Google Shape;3231;p2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312029">
            <a:off x="1701889" y="1224283"/>
            <a:ext cx="1069013" cy="1049580"/>
          </a:xfrm>
          <a:prstGeom prst="rect">
            <a:avLst/>
          </a:prstGeom>
          <a:noFill/>
          <a:ln>
            <a:noFill/>
          </a:ln>
        </p:spPr>
      </p:pic>
      <p:sp>
        <p:nvSpPr>
          <p:cNvPr id="3232" name="Google Shape;3232;p224"/>
          <p:cNvSpPr txBox="1"/>
          <p:nvPr/>
        </p:nvSpPr>
        <p:spPr>
          <a:xfrm>
            <a:off x="4159675" y="1178000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E69138"/>
                </a:solidFill>
              </a:rPr>
              <a:t>Carbamazepine in</a:t>
            </a:r>
            <a:r>
              <a:rPr b="1" lang="en" sz="1900" u="sng">
                <a:solidFill>
                  <a:srgbClr val="E69138"/>
                </a:solidFill>
              </a:rPr>
              <a:t>D</a:t>
            </a:r>
            <a:r>
              <a:rPr lang="en" sz="1900">
                <a:solidFill>
                  <a:srgbClr val="E69138"/>
                </a:solidFill>
              </a:rPr>
              <a:t>uces P-gp.</a:t>
            </a:r>
            <a:endParaRPr sz="5800">
              <a:solidFill>
                <a:srgbClr val="E69138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E69138"/>
              </a:solidFill>
            </a:endParaRPr>
          </a:p>
        </p:txBody>
      </p:sp>
      <p:pic>
        <p:nvPicPr>
          <p:cNvPr descr="clipped result image" id="3233" name="Google Shape;3233;p2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308513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34" name="Google Shape;3234;p2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2131" y="277735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35" name="Google Shape;3235;p2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2131" y="28615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36" name="Google Shape;3236;p2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3056" y="27210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37" name="Google Shape;3237;p2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2144" y="32030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38" name="Google Shape;3238;p2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32030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39" name="Google Shape;3239;p2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0794" y="34491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40" name="Google Shape;3240;p2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7444" y="34491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41" name="Google Shape;3241;p2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46519" y="33539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42" name="Google Shape;3242;p2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2144" y="33539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43" name="Google Shape;3243;p2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0794" y="32967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44" name="Google Shape;3244;p2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77156" y="272106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45" name="Google Shape;3245;p2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4406" y="294950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46" name="Google Shape;3246;p2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7444" y="34491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47" name="Google Shape;3247;p2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46519" y="33539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48" name="Google Shape;3248;p2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0794" y="32967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49" name="Google Shape;3249;p2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59144" y="33037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50" name="Google Shape;3250;p2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3056" y="288468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51" name="Google Shape;3251;p2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3056" y="32030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52" name="Google Shape;3252;p2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64544" y="301240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53" name="Google Shape;3253;p2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06806" y="310190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54" name="Google Shape;3254;p2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79844" y="36015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55" name="Google Shape;3255;p2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98919" y="35063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56" name="Google Shape;3256;p2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3194" y="34491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57" name="Google Shape;3257;p2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1544" y="34561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58" name="Google Shape;3258;p2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45456" y="303708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59" name="Google Shape;3259;p2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45456" y="33554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60" name="Google Shape;3260;p2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16944" y="3164805"/>
            <a:ext cx="334383" cy="24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300" y="230000"/>
            <a:ext cx="753627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54"/>
          <p:cNvSpPr/>
          <p:nvPr/>
        </p:nvSpPr>
        <p:spPr>
          <a:xfrm>
            <a:off x="6715250" y="1400875"/>
            <a:ext cx="6999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54"/>
          <p:cNvSpPr/>
          <p:nvPr/>
        </p:nvSpPr>
        <p:spPr>
          <a:xfrm>
            <a:off x="5159075" y="1400875"/>
            <a:ext cx="14133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54"/>
          <p:cNvSpPr/>
          <p:nvPr/>
        </p:nvSpPr>
        <p:spPr>
          <a:xfrm>
            <a:off x="7558025" y="1400875"/>
            <a:ext cx="6384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54"/>
          <p:cNvSpPr/>
          <p:nvPr/>
        </p:nvSpPr>
        <p:spPr>
          <a:xfrm>
            <a:off x="3930325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54"/>
          <p:cNvSpPr/>
          <p:nvPr/>
        </p:nvSpPr>
        <p:spPr>
          <a:xfrm>
            <a:off x="4744713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54"/>
          <p:cNvSpPr txBox="1"/>
          <p:nvPr/>
        </p:nvSpPr>
        <p:spPr>
          <a:xfrm>
            <a:off x="1300075" y="1828800"/>
            <a:ext cx="21624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First-line antipsychotic: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quetiapine (Seroquel) per Osser</a:t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Other potential first-line antipsychotics: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olanzapine (Zyprexa)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risperidone (Risperdal)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ziprasidone (Geodon)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asenapine (Saphris) </a:t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</p:txBody>
      </p:sp>
      <p:sp>
        <p:nvSpPr>
          <p:cNvPr id="447" name="Google Shape;447;p54"/>
          <p:cNvSpPr txBox="1"/>
          <p:nvPr/>
        </p:nvSpPr>
        <p:spPr>
          <a:xfrm>
            <a:off x="2119350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60%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448" name="Google Shape;448;p54"/>
          <p:cNvSpPr txBox="1"/>
          <p:nvPr/>
        </p:nvSpPr>
        <p:spPr>
          <a:xfrm>
            <a:off x="4043275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40%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449" name="Google Shape;449;p54"/>
          <p:cNvSpPr/>
          <p:nvPr/>
        </p:nvSpPr>
        <p:spPr>
          <a:xfrm>
            <a:off x="1423875" y="1399150"/>
            <a:ext cx="357900" cy="3546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54"/>
          <p:cNvSpPr/>
          <p:nvPr/>
        </p:nvSpPr>
        <p:spPr>
          <a:xfrm>
            <a:off x="3533650" y="1399150"/>
            <a:ext cx="699900" cy="3546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54"/>
          <p:cNvSpPr/>
          <p:nvPr/>
        </p:nvSpPr>
        <p:spPr>
          <a:xfrm>
            <a:off x="3085975" y="2761225"/>
            <a:ext cx="1019400" cy="3546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54"/>
          <p:cNvSpPr/>
          <p:nvPr/>
        </p:nvSpPr>
        <p:spPr>
          <a:xfrm>
            <a:off x="1569300" y="4481525"/>
            <a:ext cx="1721700" cy="35460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4" name="Shape 3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3265" name="Google Shape;3265;p2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0225" y="1864558"/>
            <a:ext cx="2592354" cy="1995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66" name="Google Shape;3266;p2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7444" y="3107755"/>
            <a:ext cx="334383" cy="246183"/>
          </a:xfrm>
          <a:prstGeom prst="rect">
            <a:avLst/>
          </a:prstGeom>
          <a:noFill/>
          <a:ln>
            <a:noFill/>
          </a:ln>
        </p:spPr>
      </p:pic>
      <p:sp>
        <p:nvSpPr>
          <p:cNvPr id="3267" name="Google Shape;3267;p225"/>
          <p:cNvSpPr txBox="1"/>
          <p:nvPr/>
        </p:nvSpPr>
        <p:spPr>
          <a:xfrm>
            <a:off x="940225" y="238400"/>
            <a:ext cx="74514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</a:rPr>
              <a:t>P-glycoprotein (P-gp)</a:t>
            </a:r>
            <a:r>
              <a:rPr lang="en" sz="2100">
                <a:solidFill>
                  <a:schemeClr val="dk1"/>
                </a:solidFill>
              </a:rPr>
              <a:t> – “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umpers </a:t>
            </a:r>
            <a:r>
              <a:rPr lang="en" sz="2100" u="sng">
                <a:solidFill>
                  <a:schemeClr val="dk1"/>
                </a:solidFill>
              </a:rPr>
              <a:t>g</a:t>
            </a:r>
            <a:r>
              <a:rPr lang="en" sz="2100">
                <a:solidFill>
                  <a:schemeClr val="dk1"/>
                </a:solidFill>
              </a:rPr>
              <a:t>onna </a:t>
            </a:r>
            <a:r>
              <a:rPr lang="en" sz="2100" u="sng">
                <a:solidFill>
                  <a:schemeClr val="dk1"/>
                </a:solidFill>
              </a:rPr>
              <a:t>p</a:t>
            </a:r>
            <a:r>
              <a:rPr lang="en" sz="2100">
                <a:solidFill>
                  <a:schemeClr val="dk1"/>
                </a:solidFill>
              </a:rPr>
              <a:t>ump”. </a:t>
            </a:r>
            <a:endParaRPr i="0" sz="4800" cap="none" strike="noStrike">
              <a:solidFill>
                <a:schemeClr val="dk1"/>
              </a:solidFill>
            </a:endParaRPr>
          </a:p>
        </p:txBody>
      </p:sp>
      <p:sp>
        <p:nvSpPr>
          <p:cNvPr id="3268" name="Google Shape;3268;p225"/>
          <p:cNvSpPr txBox="1"/>
          <p:nvPr/>
        </p:nvSpPr>
        <p:spPr>
          <a:xfrm>
            <a:off x="940225" y="4172225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Gatekeeper at the blood-brain barrier that pumps certain drugs out of the CNS.</a:t>
            </a:r>
            <a:endParaRPr i="0" sz="5800" cap="none" strike="noStrike">
              <a:solidFill>
                <a:schemeClr val="dk1"/>
              </a:solidFill>
            </a:endParaRPr>
          </a:p>
        </p:txBody>
      </p:sp>
      <p:pic>
        <p:nvPicPr>
          <p:cNvPr descr="clipped result image" id="3269" name="Google Shape;3269;p2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2816305"/>
            <a:ext cx="334383" cy="246183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descr="Resultado de imagen para tiger" id="3270" name="Google Shape;3270;p2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312029">
            <a:off x="1701889" y="1224283"/>
            <a:ext cx="1069013" cy="1049580"/>
          </a:xfrm>
          <a:prstGeom prst="rect">
            <a:avLst/>
          </a:prstGeom>
          <a:noFill/>
          <a:ln>
            <a:noFill/>
          </a:ln>
        </p:spPr>
      </p:pic>
      <p:sp>
        <p:nvSpPr>
          <p:cNvPr id="3271" name="Google Shape;3271;p225"/>
          <p:cNvSpPr txBox="1"/>
          <p:nvPr/>
        </p:nvSpPr>
        <p:spPr>
          <a:xfrm>
            <a:off x="4159675" y="1178000"/>
            <a:ext cx="47748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rgbClr val="E69138"/>
                </a:solidFill>
              </a:rPr>
              <a:t>Carbamazepine in</a:t>
            </a:r>
            <a:r>
              <a:rPr b="1" lang="en" sz="1900" u="sng">
                <a:solidFill>
                  <a:srgbClr val="E69138"/>
                </a:solidFill>
              </a:rPr>
              <a:t>D</a:t>
            </a:r>
            <a:r>
              <a:rPr lang="en" sz="1900">
                <a:solidFill>
                  <a:srgbClr val="E69138"/>
                </a:solidFill>
              </a:rPr>
              <a:t>uces P-gp.</a:t>
            </a:r>
            <a:endParaRPr sz="5800">
              <a:solidFill>
                <a:srgbClr val="E69138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E69138"/>
              </a:solidFill>
            </a:endParaRPr>
          </a:p>
        </p:txBody>
      </p:sp>
      <p:pic>
        <p:nvPicPr>
          <p:cNvPr descr="clipped result image" id="3272" name="Google Shape;3272;p2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3085130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73" name="Google Shape;3273;p2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2131" y="277735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74" name="Google Shape;3274;p2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2131" y="2861567"/>
            <a:ext cx="334383" cy="246183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descr="clipped result image" id="3275" name="Google Shape;3275;p2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3056" y="2721067"/>
            <a:ext cx="334383" cy="246183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descr="clipped result image" id="3276" name="Google Shape;3276;p2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2144" y="32030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77" name="Google Shape;3277;p2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78819" y="3203017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78" name="Google Shape;3278;p2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0794" y="34491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79" name="Google Shape;3279;p2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7444" y="34491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80" name="Google Shape;3280;p2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46519" y="33539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81" name="Google Shape;3281;p2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2144" y="33539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82" name="Google Shape;3282;p2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0794" y="32967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83" name="Google Shape;3283;p2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77156" y="2721067"/>
            <a:ext cx="334383" cy="246183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descr="clipped result image" id="3284" name="Google Shape;3284;p2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4406" y="294950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85" name="Google Shape;3285;p2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7444" y="34491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86" name="Google Shape;3286;p2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46519" y="33539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87" name="Google Shape;3287;p2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0794" y="329679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88" name="Google Shape;3288;p2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59144" y="3303742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89" name="Google Shape;3289;p2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3056" y="2884680"/>
            <a:ext cx="334383" cy="246183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descr="clipped result image" id="3290" name="Google Shape;3290;p2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93056" y="3203017"/>
            <a:ext cx="334383" cy="246183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descr="clipped result image" id="3291" name="Google Shape;3291;p2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64544" y="3012405"/>
            <a:ext cx="334383" cy="246183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descr="clipped result image" id="3292" name="Google Shape;3292;p2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06806" y="3101905"/>
            <a:ext cx="334383" cy="2461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3293" name="Google Shape;3293;p2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79844" y="3601592"/>
            <a:ext cx="334383" cy="246183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descr="clipped result image" id="3294" name="Google Shape;3294;p2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98919" y="3506342"/>
            <a:ext cx="334383" cy="246183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descr="clipped result image" id="3295" name="Google Shape;3295;p2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13194" y="3449192"/>
            <a:ext cx="334383" cy="246183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descr="clipped result image" id="3296" name="Google Shape;3296;p2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1544" y="3456142"/>
            <a:ext cx="334383" cy="246183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descr="clipped result image" id="3297" name="Google Shape;3297;p2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45456" y="3037080"/>
            <a:ext cx="334383" cy="246183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descr="clipped result image" id="3298" name="Google Shape;3298;p2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45456" y="3355417"/>
            <a:ext cx="334383" cy="246183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descr="clipped result image" id="3299" name="Google Shape;3299;p2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16944" y="3164805"/>
            <a:ext cx="334383" cy="246183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300" y="230000"/>
            <a:ext cx="753627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7"/>
          <p:cNvSpPr/>
          <p:nvPr/>
        </p:nvSpPr>
        <p:spPr>
          <a:xfrm>
            <a:off x="1339513" y="1400875"/>
            <a:ext cx="489300" cy="3321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37"/>
          <p:cNvSpPr/>
          <p:nvPr/>
        </p:nvSpPr>
        <p:spPr>
          <a:xfrm>
            <a:off x="2034838" y="1400875"/>
            <a:ext cx="489300" cy="3321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37"/>
          <p:cNvSpPr/>
          <p:nvPr/>
        </p:nvSpPr>
        <p:spPr>
          <a:xfrm>
            <a:off x="2796838" y="1400875"/>
            <a:ext cx="489300" cy="3321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37"/>
          <p:cNvSpPr/>
          <p:nvPr/>
        </p:nvSpPr>
        <p:spPr>
          <a:xfrm>
            <a:off x="3644563" y="1400875"/>
            <a:ext cx="489300" cy="3321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37"/>
          <p:cNvSpPr/>
          <p:nvPr/>
        </p:nvSpPr>
        <p:spPr>
          <a:xfrm>
            <a:off x="4343400" y="1400875"/>
            <a:ext cx="598500" cy="3321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37"/>
          <p:cNvSpPr/>
          <p:nvPr/>
        </p:nvSpPr>
        <p:spPr>
          <a:xfrm>
            <a:off x="3206432" y="2767700"/>
            <a:ext cx="779700" cy="3321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37"/>
          <p:cNvSpPr/>
          <p:nvPr/>
        </p:nvSpPr>
        <p:spPr>
          <a:xfrm>
            <a:off x="6715250" y="1400875"/>
            <a:ext cx="6999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37"/>
          <p:cNvSpPr/>
          <p:nvPr/>
        </p:nvSpPr>
        <p:spPr>
          <a:xfrm>
            <a:off x="5159075" y="1400875"/>
            <a:ext cx="14133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37"/>
          <p:cNvSpPr/>
          <p:nvPr/>
        </p:nvSpPr>
        <p:spPr>
          <a:xfrm>
            <a:off x="7558025" y="1400875"/>
            <a:ext cx="6384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37"/>
          <p:cNvSpPr/>
          <p:nvPr/>
        </p:nvSpPr>
        <p:spPr>
          <a:xfrm>
            <a:off x="3930325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37"/>
          <p:cNvSpPr/>
          <p:nvPr/>
        </p:nvSpPr>
        <p:spPr>
          <a:xfrm>
            <a:off x="4744713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37"/>
          <p:cNvSpPr txBox="1"/>
          <p:nvPr/>
        </p:nvSpPr>
        <p:spPr>
          <a:xfrm>
            <a:off x="1434775" y="13918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?</a:t>
            </a:r>
            <a:endParaRPr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300" y="230000"/>
            <a:ext cx="753627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55"/>
          <p:cNvSpPr/>
          <p:nvPr/>
        </p:nvSpPr>
        <p:spPr>
          <a:xfrm>
            <a:off x="6715250" y="1400875"/>
            <a:ext cx="6999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55"/>
          <p:cNvSpPr/>
          <p:nvPr/>
        </p:nvSpPr>
        <p:spPr>
          <a:xfrm>
            <a:off x="5159075" y="1400875"/>
            <a:ext cx="14133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55"/>
          <p:cNvSpPr/>
          <p:nvPr/>
        </p:nvSpPr>
        <p:spPr>
          <a:xfrm>
            <a:off x="7558025" y="1400875"/>
            <a:ext cx="6384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55"/>
          <p:cNvSpPr/>
          <p:nvPr/>
        </p:nvSpPr>
        <p:spPr>
          <a:xfrm>
            <a:off x="3930325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55"/>
          <p:cNvSpPr/>
          <p:nvPr/>
        </p:nvSpPr>
        <p:spPr>
          <a:xfrm>
            <a:off x="4744713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55"/>
          <p:cNvSpPr txBox="1"/>
          <p:nvPr/>
        </p:nvSpPr>
        <p:spPr>
          <a:xfrm>
            <a:off x="1300075" y="1828800"/>
            <a:ext cx="21624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First-line antipsychotic: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quetiapine (Seroquel) per Osser</a:t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Other potential first-line antipsychotics: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olanzapine (Zyprexa)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risperidone (Risperdal)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ziprasidone (Geodon)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asenapine (Saphris) </a:t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</p:txBody>
      </p:sp>
      <p:sp>
        <p:nvSpPr>
          <p:cNvPr id="464" name="Google Shape;464;p55"/>
          <p:cNvSpPr txBox="1"/>
          <p:nvPr/>
        </p:nvSpPr>
        <p:spPr>
          <a:xfrm>
            <a:off x="2119350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60%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465" name="Google Shape;465;p55"/>
          <p:cNvSpPr txBox="1"/>
          <p:nvPr/>
        </p:nvSpPr>
        <p:spPr>
          <a:xfrm>
            <a:off x="4043275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40%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466" name="Google Shape;466;p55"/>
          <p:cNvSpPr/>
          <p:nvPr/>
        </p:nvSpPr>
        <p:spPr>
          <a:xfrm>
            <a:off x="1423875" y="1399150"/>
            <a:ext cx="357900" cy="3546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55"/>
          <p:cNvSpPr/>
          <p:nvPr/>
        </p:nvSpPr>
        <p:spPr>
          <a:xfrm>
            <a:off x="3533650" y="1399150"/>
            <a:ext cx="699900" cy="3546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55"/>
          <p:cNvSpPr/>
          <p:nvPr/>
        </p:nvSpPr>
        <p:spPr>
          <a:xfrm>
            <a:off x="3085975" y="2761225"/>
            <a:ext cx="1019400" cy="3546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55"/>
          <p:cNvSpPr/>
          <p:nvPr/>
        </p:nvSpPr>
        <p:spPr>
          <a:xfrm>
            <a:off x="1569300" y="4481525"/>
            <a:ext cx="1721700" cy="35460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470" name="Google Shape;470;p55"/>
          <p:cNvSpPr txBox="1"/>
          <p:nvPr/>
        </p:nvSpPr>
        <p:spPr>
          <a:xfrm>
            <a:off x="5746625" y="1515925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?</a:t>
            </a:r>
            <a:endParaRPr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300" y="230000"/>
            <a:ext cx="753627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56"/>
          <p:cNvSpPr/>
          <p:nvPr/>
        </p:nvSpPr>
        <p:spPr>
          <a:xfrm>
            <a:off x="6715250" y="1400875"/>
            <a:ext cx="6999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56"/>
          <p:cNvSpPr/>
          <p:nvPr/>
        </p:nvSpPr>
        <p:spPr>
          <a:xfrm>
            <a:off x="7558025" y="1400875"/>
            <a:ext cx="6384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56"/>
          <p:cNvSpPr/>
          <p:nvPr/>
        </p:nvSpPr>
        <p:spPr>
          <a:xfrm>
            <a:off x="3930325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56"/>
          <p:cNvSpPr/>
          <p:nvPr/>
        </p:nvSpPr>
        <p:spPr>
          <a:xfrm>
            <a:off x="4744713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56"/>
          <p:cNvSpPr txBox="1"/>
          <p:nvPr/>
        </p:nvSpPr>
        <p:spPr>
          <a:xfrm>
            <a:off x="1300075" y="1828800"/>
            <a:ext cx="21624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First-line antipsychotic: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quetiapine (Seroquel) per Osser</a:t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Other potential first-line antipsychotics: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olanzapine (Zyprexa)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risperidone (Risperdal)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ziprasidone (Geodon)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asenapine (Saphris) </a:t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</p:txBody>
      </p:sp>
      <p:sp>
        <p:nvSpPr>
          <p:cNvPr id="481" name="Google Shape;481;p56"/>
          <p:cNvSpPr txBox="1"/>
          <p:nvPr/>
        </p:nvSpPr>
        <p:spPr>
          <a:xfrm>
            <a:off x="2119350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60%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482" name="Google Shape;482;p56"/>
          <p:cNvSpPr txBox="1"/>
          <p:nvPr/>
        </p:nvSpPr>
        <p:spPr>
          <a:xfrm>
            <a:off x="4043275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40%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483" name="Google Shape;483;p56"/>
          <p:cNvSpPr/>
          <p:nvPr/>
        </p:nvSpPr>
        <p:spPr>
          <a:xfrm>
            <a:off x="1423875" y="1399150"/>
            <a:ext cx="357900" cy="3546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56"/>
          <p:cNvSpPr/>
          <p:nvPr/>
        </p:nvSpPr>
        <p:spPr>
          <a:xfrm>
            <a:off x="3533650" y="1399150"/>
            <a:ext cx="699900" cy="3546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56"/>
          <p:cNvSpPr/>
          <p:nvPr/>
        </p:nvSpPr>
        <p:spPr>
          <a:xfrm>
            <a:off x="3085975" y="2761225"/>
            <a:ext cx="1019400" cy="3546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56"/>
          <p:cNvSpPr/>
          <p:nvPr/>
        </p:nvSpPr>
        <p:spPr>
          <a:xfrm>
            <a:off x="1569300" y="4481525"/>
            <a:ext cx="1721700" cy="35460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487" name="Google Shape;487;p56"/>
          <p:cNvSpPr txBox="1"/>
          <p:nvPr/>
        </p:nvSpPr>
        <p:spPr>
          <a:xfrm>
            <a:off x="6955625" y="1515925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?</a:t>
            </a:r>
            <a:endParaRPr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300" y="230000"/>
            <a:ext cx="753627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57"/>
          <p:cNvSpPr/>
          <p:nvPr/>
        </p:nvSpPr>
        <p:spPr>
          <a:xfrm>
            <a:off x="7558025" y="1400875"/>
            <a:ext cx="6384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57"/>
          <p:cNvSpPr/>
          <p:nvPr/>
        </p:nvSpPr>
        <p:spPr>
          <a:xfrm>
            <a:off x="3930325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57"/>
          <p:cNvSpPr/>
          <p:nvPr/>
        </p:nvSpPr>
        <p:spPr>
          <a:xfrm>
            <a:off x="4744713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57"/>
          <p:cNvSpPr txBox="1"/>
          <p:nvPr/>
        </p:nvSpPr>
        <p:spPr>
          <a:xfrm>
            <a:off x="1300075" y="1828800"/>
            <a:ext cx="21624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First-line antipsychotic: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quetiapine (Seroquel) per Osser</a:t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Other potential first-line antipsychotics: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olanzapine (Zyprexa)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risperidone (Risperdal)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ziprasidone (Geodon)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asenapine (Saphris) </a:t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</p:txBody>
      </p:sp>
      <p:sp>
        <p:nvSpPr>
          <p:cNvPr id="497" name="Google Shape;497;p57"/>
          <p:cNvSpPr txBox="1"/>
          <p:nvPr/>
        </p:nvSpPr>
        <p:spPr>
          <a:xfrm>
            <a:off x="2119350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60%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498" name="Google Shape;498;p57"/>
          <p:cNvSpPr txBox="1"/>
          <p:nvPr/>
        </p:nvSpPr>
        <p:spPr>
          <a:xfrm>
            <a:off x="4043275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40%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499" name="Google Shape;499;p57"/>
          <p:cNvSpPr/>
          <p:nvPr/>
        </p:nvSpPr>
        <p:spPr>
          <a:xfrm>
            <a:off x="1423875" y="1399150"/>
            <a:ext cx="357900" cy="3546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57"/>
          <p:cNvSpPr/>
          <p:nvPr/>
        </p:nvSpPr>
        <p:spPr>
          <a:xfrm>
            <a:off x="3533650" y="1399150"/>
            <a:ext cx="699900" cy="3546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57"/>
          <p:cNvSpPr/>
          <p:nvPr/>
        </p:nvSpPr>
        <p:spPr>
          <a:xfrm>
            <a:off x="3085975" y="2761225"/>
            <a:ext cx="1019400" cy="3546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57"/>
          <p:cNvSpPr/>
          <p:nvPr/>
        </p:nvSpPr>
        <p:spPr>
          <a:xfrm>
            <a:off x="1569300" y="4481525"/>
            <a:ext cx="1721700" cy="35460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503" name="Google Shape;503;p57"/>
          <p:cNvSpPr txBox="1"/>
          <p:nvPr/>
        </p:nvSpPr>
        <p:spPr>
          <a:xfrm>
            <a:off x="7736675" y="1515925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?</a:t>
            </a:r>
            <a:endParaRPr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300" y="230000"/>
            <a:ext cx="753627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58"/>
          <p:cNvSpPr/>
          <p:nvPr/>
        </p:nvSpPr>
        <p:spPr>
          <a:xfrm>
            <a:off x="3930325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58"/>
          <p:cNvSpPr/>
          <p:nvPr/>
        </p:nvSpPr>
        <p:spPr>
          <a:xfrm>
            <a:off x="4744713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58"/>
          <p:cNvSpPr txBox="1"/>
          <p:nvPr/>
        </p:nvSpPr>
        <p:spPr>
          <a:xfrm>
            <a:off x="1300075" y="1828800"/>
            <a:ext cx="21624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First-line antipsychotic: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quetiapine (Seroquel) per Osser</a:t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Other potential first-line antipsychotics: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olanzapine (Zyprexa)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risperidone (Risperdal)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ziprasidone (Geodon)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asenapine (Saphris) </a:t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</p:txBody>
      </p:sp>
      <p:sp>
        <p:nvSpPr>
          <p:cNvPr id="512" name="Google Shape;512;p58"/>
          <p:cNvSpPr txBox="1"/>
          <p:nvPr/>
        </p:nvSpPr>
        <p:spPr>
          <a:xfrm>
            <a:off x="2119350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60%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513" name="Google Shape;513;p58"/>
          <p:cNvSpPr txBox="1"/>
          <p:nvPr/>
        </p:nvSpPr>
        <p:spPr>
          <a:xfrm>
            <a:off x="4043275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40%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514" name="Google Shape;514;p58"/>
          <p:cNvSpPr/>
          <p:nvPr/>
        </p:nvSpPr>
        <p:spPr>
          <a:xfrm>
            <a:off x="1423875" y="1399150"/>
            <a:ext cx="357900" cy="3546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58"/>
          <p:cNvSpPr/>
          <p:nvPr/>
        </p:nvSpPr>
        <p:spPr>
          <a:xfrm>
            <a:off x="3533650" y="1399150"/>
            <a:ext cx="699900" cy="3546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58"/>
          <p:cNvSpPr/>
          <p:nvPr/>
        </p:nvSpPr>
        <p:spPr>
          <a:xfrm>
            <a:off x="3085975" y="2761225"/>
            <a:ext cx="1019400" cy="3546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58"/>
          <p:cNvSpPr txBox="1"/>
          <p:nvPr/>
        </p:nvSpPr>
        <p:spPr>
          <a:xfrm>
            <a:off x="4119475" y="4132825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?</a:t>
            </a:r>
            <a:endParaRPr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300" y="230000"/>
            <a:ext cx="753627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59"/>
          <p:cNvSpPr/>
          <p:nvPr/>
        </p:nvSpPr>
        <p:spPr>
          <a:xfrm>
            <a:off x="4744713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59"/>
          <p:cNvSpPr txBox="1"/>
          <p:nvPr/>
        </p:nvSpPr>
        <p:spPr>
          <a:xfrm>
            <a:off x="1300075" y="1828800"/>
            <a:ext cx="21624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First-line antipsychotic: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quetiapine (Seroquel) per Osser</a:t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Other potential first-line antipsychotics: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olanzapine (Zyprexa)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risperidone (Risperdal)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ziprasidone (Geodon)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asenapine (Saphris) </a:t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</p:txBody>
      </p:sp>
      <p:sp>
        <p:nvSpPr>
          <p:cNvPr id="525" name="Google Shape;525;p59"/>
          <p:cNvSpPr txBox="1"/>
          <p:nvPr/>
        </p:nvSpPr>
        <p:spPr>
          <a:xfrm>
            <a:off x="2119350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60%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526" name="Google Shape;526;p59"/>
          <p:cNvSpPr txBox="1"/>
          <p:nvPr/>
        </p:nvSpPr>
        <p:spPr>
          <a:xfrm>
            <a:off x="4043275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40%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527" name="Google Shape;527;p59"/>
          <p:cNvSpPr/>
          <p:nvPr/>
        </p:nvSpPr>
        <p:spPr>
          <a:xfrm>
            <a:off x="1423875" y="1399150"/>
            <a:ext cx="357900" cy="3546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59"/>
          <p:cNvSpPr/>
          <p:nvPr/>
        </p:nvSpPr>
        <p:spPr>
          <a:xfrm>
            <a:off x="3533650" y="1399150"/>
            <a:ext cx="699900" cy="3546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59"/>
          <p:cNvSpPr/>
          <p:nvPr/>
        </p:nvSpPr>
        <p:spPr>
          <a:xfrm>
            <a:off x="3085975" y="2761225"/>
            <a:ext cx="1019400" cy="3546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59"/>
          <p:cNvSpPr txBox="1"/>
          <p:nvPr/>
        </p:nvSpPr>
        <p:spPr>
          <a:xfrm>
            <a:off x="4896300" y="4128125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?</a:t>
            </a:r>
            <a:endParaRPr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oogle Shape;53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300" y="230000"/>
            <a:ext cx="753627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60"/>
          <p:cNvSpPr txBox="1"/>
          <p:nvPr/>
        </p:nvSpPr>
        <p:spPr>
          <a:xfrm>
            <a:off x="1300075" y="1828800"/>
            <a:ext cx="21624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First-line antipsychotic: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quetiapine (Seroquel) per Osser</a:t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Other potential first-line antipsychotics: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olanzapine (Zyprexa)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risperidone (Risperdal)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ziprasidone (Geodon)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asenapine (Saphris) </a:t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</p:txBody>
      </p:sp>
      <p:sp>
        <p:nvSpPr>
          <p:cNvPr id="537" name="Google Shape;537;p60"/>
          <p:cNvSpPr txBox="1"/>
          <p:nvPr/>
        </p:nvSpPr>
        <p:spPr>
          <a:xfrm>
            <a:off x="2119350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60%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538" name="Google Shape;538;p60"/>
          <p:cNvSpPr txBox="1"/>
          <p:nvPr/>
        </p:nvSpPr>
        <p:spPr>
          <a:xfrm>
            <a:off x="4043275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40%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539" name="Google Shape;539;p60"/>
          <p:cNvSpPr/>
          <p:nvPr/>
        </p:nvSpPr>
        <p:spPr>
          <a:xfrm>
            <a:off x="1423875" y="1399150"/>
            <a:ext cx="357900" cy="3546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60"/>
          <p:cNvSpPr/>
          <p:nvPr/>
        </p:nvSpPr>
        <p:spPr>
          <a:xfrm>
            <a:off x="3533650" y="1399150"/>
            <a:ext cx="699900" cy="3546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60"/>
          <p:cNvSpPr/>
          <p:nvPr/>
        </p:nvSpPr>
        <p:spPr>
          <a:xfrm>
            <a:off x="3085975" y="2761225"/>
            <a:ext cx="1019400" cy="3546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300" y="230000"/>
            <a:ext cx="753627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61"/>
          <p:cNvSpPr txBox="1"/>
          <p:nvPr/>
        </p:nvSpPr>
        <p:spPr>
          <a:xfrm>
            <a:off x="1300075" y="1828800"/>
            <a:ext cx="21624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First-line antipsychotic: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quetiapine (Seroquel) per Osser</a:t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Other potential first-line antipsychotics: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olanzapine (Zyprexa)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risperidone (Risperdal)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ziprasidone (Geodon)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asenapine (Saphris) </a:t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</p:txBody>
      </p:sp>
      <p:sp>
        <p:nvSpPr>
          <p:cNvPr id="548" name="Google Shape;548;p61"/>
          <p:cNvSpPr txBox="1"/>
          <p:nvPr/>
        </p:nvSpPr>
        <p:spPr>
          <a:xfrm>
            <a:off x="2119350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60%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549" name="Google Shape;549;p61"/>
          <p:cNvSpPr txBox="1"/>
          <p:nvPr/>
        </p:nvSpPr>
        <p:spPr>
          <a:xfrm>
            <a:off x="4043275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40%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550" name="Google Shape;550;p61"/>
          <p:cNvSpPr/>
          <p:nvPr/>
        </p:nvSpPr>
        <p:spPr>
          <a:xfrm>
            <a:off x="1423875" y="1399150"/>
            <a:ext cx="357900" cy="3546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61"/>
          <p:cNvSpPr/>
          <p:nvPr/>
        </p:nvSpPr>
        <p:spPr>
          <a:xfrm>
            <a:off x="3533650" y="1399150"/>
            <a:ext cx="699900" cy="3546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61"/>
          <p:cNvSpPr/>
          <p:nvPr/>
        </p:nvSpPr>
        <p:spPr>
          <a:xfrm>
            <a:off x="3085975" y="2761225"/>
            <a:ext cx="1019400" cy="3546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53" name="Google Shape;553;p61"/>
          <p:cNvGrpSpPr/>
          <p:nvPr/>
        </p:nvGrpSpPr>
        <p:grpSpPr>
          <a:xfrm>
            <a:off x="3343835" y="4191412"/>
            <a:ext cx="570216" cy="607505"/>
            <a:chOff x="3374139" y="1912394"/>
            <a:chExt cx="2188929" cy="2347390"/>
          </a:xfrm>
        </p:grpSpPr>
        <p:pic>
          <p:nvPicPr>
            <p:cNvPr id="554" name="Google Shape;554;p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74139" y="2813057"/>
              <a:ext cx="2188929" cy="14467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5" name="Google Shape;555;p6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502103" y="1912394"/>
              <a:ext cx="1419854" cy="12410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6" name="Google Shape;556;p6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9181826">
              <a:off x="4239680" y="3841219"/>
              <a:ext cx="89165" cy="2371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7" name="Google Shape;557;p6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2906577">
              <a:off x="3640666" y="3696122"/>
              <a:ext cx="89169" cy="18272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58" name="Google Shape;558;p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01475" y="4154203"/>
            <a:ext cx="357900" cy="681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62"/>
          <p:cNvSpPr/>
          <p:nvPr/>
        </p:nvSpPr>
        <p:spPr>
          <a:xfrm>
            <a:off x="0" y="0"/>
            <a:ext cx="9144000" cy="895500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564" name="Google Shape;564;p62"/>
          <p:cNvSpPr txBox="1"/>
          <p:nvPr/>
        </p:nvSpPr>
        <p:spPr>
          <a:xfrm>
            <a:off x="3130973" y="82263"/>
            <a:ext cx="3126900" cy="6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Allopurinol (Zyloprim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AL oh PURE i nol / ZY lo prim</a:t>
            </a:r>
            <a:endParaRPr sz="1000"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1200"/>
              <a:t>Alli purring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5" name="Google Shape;56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8350" y="267037"/>
            <a:ext cx="352425" cy="355875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5400000" dist="9525">
              <a:srgbClr val="000000">
                <a:alpha val="50000"/>
              </a:srgbClr>
            </a:outerShdw>
          </a:effectLst>
        </p:spPr>
      </p:pic>
      <p:sp>
        <p:nvSpPr>
          <p:cNvPr id="566" name="Google Shape;566;p62"/>
          <p:cNvSpPr txBox="1"/>
          <p:nvPr/>
        </p:nvSpPr>
        <p:spPr>
          <a:xfrm>
            <a:off x="8340784" y="204350"/>
            <a:ext cx="3828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/>
              <a:t>100</a:t>
            </a:r>
            <a:endParaRPr sz="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/>
              <a:t>300</a:t>
            </a:r>
            <a:endParaRPr sz="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mg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7" name="Google Shape;567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0653" y="127125"/>
            <a:ext cx="690348" cy="635701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62"/>
          <p:cNvSpPr txBox="1"/>
          <p:nvPr/>
        </p:nvSpPr>
        <p:spPr>
          <a:xfrm>
            <a:off x="379650" y="1080050"/>
            <a:ext cx="5021100" cy="23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xanthine oxidase inhibitor</a:t>
            </a:r>
            <a:endParaRPr sz="1200"/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g</a:t>
            </a:r>
            <a:r>
              <a:rPr lang="en" sz="1200"/>
              <a:t>out treatment (prevention)</a:t>
            </a:r>
            <a:endParaRPr sz="1200"/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reduces urinary and serum uric acid concentrations</a:t>
            </a:r>
            <a:endParaRPr sz="1200"/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can cause </a:t>
            </a:r>
            <a:r>
              <a:rPr lang="en" sz="1200" u="sng"/>
              <a:t>Stevens Johnson Syndrome</a:t>
            </a:r>
            <a:endParaRPr sz="1200"/>
          </a:p>
          <a:p>
            <a:pPr indent="-304800" lvl="1" marL="914400" rtl="0" algn="just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c</a:t>
            </a:r>
            <a:r>
              <a:rPr lang="en" sz="1200">
                <a:solidFill>
                  <a:srgbClr val="000000"/>
                </a:solidFill>
              </a:rPr>
              <a:t>onsider screening those of African American, Han Chinese, Korean, Thai, Native Hawaiian, or Pacific Islander ancestry for the </a:t>
            </a:r>
            <a:r>
              <a:rPr lang="en" sz="1200" u="sng">
                <a:solidFill>
                  <a:srgbClr val="000000"/>
                </a:solidFill>
              </a:rPr>
              <a:t>HLA-B*5801</a:t>
            </a:r>
            <a:r>
              <a:rPr lang="en" sz="1200">
                <a:solidFill>
                  <a:srgbClr val="000000"/>
                </a:solidFill>
              </a:rPr>
              <a:t> allele before starting allopurinol.</a:t>
            </a:r>
            <a:endParaRPr sz="1200">
              <a:solidFill>
                <a:srgbClr val="000000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569" name="Google Shape;569;p62"/>
          <p:cNvSpPr txBox="1"/>
          <p:nvPr/>
        </p:nvSpPr>
        <p:spPr>
          <a:xfrm>
            <a:off x="6077237" y="286875"/>
            <a:ext cx="1484400" cy="3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</a:rPr>
              <a:t>❖ Xanthine oxidase inhibitor</a:t>
            </a:r>
            <a:endParaRPr sz="8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</a:rPr>
              <a:t> </a:t>
            </a:r>
            <a:endParaRPr sz="800"/>
          </a:p>
        </p:txBody>
      </p:sp>
      <p:grpSp>
        <p:nvGrpSpPr>
          <p:cNvPr id="570" name="Google Shape;570;p62"/>
          <p:cNvGrpSpPr/>
          <p:nvPr/>
        </p:nvGrpSpPr>
        <p:grpSpPr>
          <a:xfrm>
            <a:off x="6604981" y="1164373"/>
            <a:ext cx="2013815" cy="2145280"/>
            <a:chOff x="3374139" y="1912394"/>
            <a:chExt cx="2188929" cy="2347390"/>
          </a:xfrm>
        </p:grpSpPr>
        <p:pic>
          <p:nvPicPr>
            <p:cNvPr id="571" name="Google Shape;571;p6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374139" y="2813057"/>
              <a:ext cx="2188929" cy="14467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2" name="Google Shape;572;p6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02103" y="1912394"/>
              <a:ext cx="1419854" cy="1241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3" name="Google Shape;573;p62"/>
            <p:cNvSpPr/>
            <p:nvPr/>
          </p:nvSpPr>
          <p:spPr>
            <a:xfrm rot="2077352">
              <a:off x="4618548" y="3081715"/>
              <a:ext cx="685470" cy="127357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rgbClr val="59595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rgbClr val="008000"/>
                  </a:solidFill>
                  <a:latin typeface="Arial"/>
                </a:rPr>
                <a:t>Purrrrr</a:t>
              </a:r>
            </a:p>
          </p:txBody>
        </p:sp>
        <p:pic>
          <p:nvPicPr>
            <p:cNvPr id="574" name="Google Shape;574;p6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9181826">
              <a:off x="4239680" y="3841219"/>
              <a:ext cx="89165" cy="2371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5" name="Google Shape;575;p6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2906577">
              <a:off x="3640666" y="3696122"/>
              <a:ext cx="89169" cy="1827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6" name="Google Shape;576;p62"/>
          <p:cNvSpPr txBox="1"/>
          <p:nvPr/>
        </p:nvSpPr>
        <p:spPr>
          <a:xfrm>
            <a:off x="379659" y="215465"/>
            <a:ext cx="668400" cy="5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>
                <a:solidFill>
                  <a:srgbClr val="000000"/>
                </a:solidFill>
              </a:rPr>
              <a:t>#43</a:t>
            </a:r>
            <a:endParaRPr sz="8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>
                <a:solidFill>
                  <a:srgbClr val="000000"/>
                </a:solidFill>
              </a:rPr>
              <a:t>1966</a:t>
            </a:r>
            <a:endParaRPr sz="8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n" sz="800"/>
              <a:t>8</a:t>
            </a:r>
            <a:r>
              <a:rPr lang="en" sz="800">
                <a:solidFill>
                  <a:srgbClr val="000000"/>
                </a:solidFill>
              </a:rPr>
              <a:t>–</a:t>
            </a: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n" sz="800"/>
              <a:t>20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7" name="Google Shape;577;p62"/>
          <p:cNvCxnSpPr/>
          <p:nvPr/>
        </p:nvCxnSpPr>
        <p:spPr>
          <a:xfrm rot="10800000">
            <a:off x="6951750" y="2971925"/>
            <a:ext cx="190500" cy="295200"/>
          </a:xfrm>
          <a:prstGeom prst="straightConnector1">
            <a:avLst/>
          </a:prstGeom>
          <a:noFill/>
          <a:ln cap="flat" cmpd="sng" w="9525">
            <a:solidFill>
              <a:srgbClr val="22222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78" name="Google Shape;578;p62"/>
          <p:cNvSpPr txBox="1"/>
          <p:nvPr/>
        </p:nvSpPr>
        <p:spPr>
          <a:xfrm>
            <a:off x="6788450" y="3176300"/>
            <a:ext cx="668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podagra</a:t>
            </a:r>
            <a:endParaRPr sz="8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63"/>
          <p:cNvSpPr/>
          <p:nvPr/>
        </p:nvSpPr>
        <p:spPr>
          <a:xfrm>
            <a:off x="0" y="0"/>
            <a:ext cx="9144000" cy="895500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584" name="Google Shape;584;p63"/>
          <p:cNvSpPr txBox="1"/>
          <p:nvPr/>
        </p:nvSpPr>
        <p:spPr>
          <a:xfrm>
            <a:off x="3130973" y="82263"/>
            <a:ext cx="3126900" cy="6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Allopurinol (Zyloprim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AL oh PURE i nol / ZY lo prim</a:t>
            </a:r>
            <a:endParaRPr sz="1000">
              <a:solidFill>
                <a:srgbClr val="000000"/>
              </a:solidFill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" sz="1200"/>
              <a:t>Alli purring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5" name="Google Shape;58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8350" y="267037"/>
            <a:ext cx="352425" cy="355875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5400000" dist="9525">
              <a:srgbClr val="000000">
                <a:alpha val="50000"/>
              </a:srgbClr>
            </a:outerShdw>
          </a:effectLst>
        </p:spPr>
      </p:pic>
      <p:sp>
        <p:nvSpPr>
          <p:cNvPr id="586" name="Google Shape;586;p63"/>
          <p:cNvSpPr txBox="1"/>
          <p:nvPr/>
        </p:nvSpPr>
        <p:spPr>
          <a:xfrm>
            <a:off x="8340784" y="204350"/>
            <a:ext cx="382800" cy="2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/>
              <a:t>100</a:t>
            </a:r>
            <a:endParaRPr sz="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/>
              <a:t>300</a:t>
            </a:r>
            <a:endParaRPr sz="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mg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7" name="Google Shape;587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0653" y="127125"/>
            <a:ext cx="690348" cy="635701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63"/>
          <p:cNvSpPr txBox="1"/>
          <p:nvPr/>
        </p:nvSpPr>
        <p:spPr>
          <a:xfrm>
            <a:off x="379650" y="1080050"/>
            <a:ext cx="5021100" cy="38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xanthine oxidase inhibitor</a:t>
            </a:r>
            <a:endParaRPr sz="1200"/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gout treatment (prevention)</a:t>
            </a:r>
            <a:endParaRPr sz="1200"/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reduces urinary and serum uric acid concentrations</a:t>
            </a:r>
            <a:endParaRPr sz="1200"/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can cause </a:t>
            </a:r>
            <a:r>
              <a:rPr lang="en" sz="1200" u="sng"/>
              <a:t>Stevens Johnson Syndrome</a:t>
            </a:r>
            <a:endParaRPr sz="1200"/>
          </a:p>
          <a:p>
            <a:pPr indent="-304800" lvl="1" marL="914400" rtl="0" algn="just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c</a:t>
            </a:r>
            <a:r>
              <a:rPr lang="en" sz="1200">
                <a:solidFill>
                  <a:srgbClr val="000000"/>
                </a:solidFill>
              </a:rPr>
              <a:t>onsider screening those of African American, Han Chinese, Korean, Thai, Native Hawaiian, or Pacific Islander ancestry for the </a:t>
            </a:r>
            <a:r>
              <a:rPr lang="en" sz="1200" u="sng">
                <a:solidFill>
                  <a:srgbClr val="000000"/>
                </a:solidFill>
              </a:rPr>
              <a:t>HLA-B*5801</a:t>
            </a:r>
            <a:r>
              <a:rPr lang="en" sz="1200">
                <a:solidFill>
                  <a:srgbClr val="000000"/>
                </a:solidFill>
              </a:rPr>
              <a:t> allele before starting allopurinol.</a:t>
            </a:r>
            <a:endParaRPr sz="1200">
              <a:solidFill>
                <a:srgbClr val="000000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00"/>
                </a:solidFill>
              </a:rPr>
              <a:t>Psychiatric Relevance</a:t>
            </a:r>
            <a:endParaRPr b="1" sz="1200">
              <a:solidFill>
                <a:srgbClr val="000000"/>
              </a:solidFill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en" sz="1200"/>
              <a:t>b</a:t>
            </a:r>
            <a:r>
              <a:rPr lang="en" sz="1200">
                <a:solidFill>
                  <a:srgbClr val="000000"/>
                </a:solidFill>
              </a:rPr>
              <a:t>ipolar disorder seems to be associated with purinergic system dysfunction. </a:t>
            </a:r>
            <a:endParaRPr sz="1200">
              <a:solidFill>
                <a:srgbClr val="000000"/>
              </a:solidFill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en" sz="1200"/>
              <a:t>f</a:t>
            </a:r>
            <a:r>
              <a:rPr lang="en" sz="1200">
                <a:solidFill>
                  <a:srgbClr val="000000"/>
                </a:solidFill>
              </a:rPr>
              <a:t>ive randomized controlled trials (N=433)</a:t>
            </a:r>
            <a:endParaRPr sz="1200"/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en" sz="1200"/>
              <a:t>effective </a:t>
            </a:r>
            <a:r>
              <a:rPr lang="en" sz="1200">
                <a:solidFill>
                  <a:srgbClr val="000000"/>
                </a:solidFill>
              </a:rPr>
              <a:t>for </a:t>
            </a:r>
            <a:r>
              <a:rPr lang="en" sz="1200" u="sng">
                <a:solidFill>
                  <a:srgbClr val="000000"/>
                </a:solidFill>
              </a:rPr>
              <a:t>adjunctive treatment of bipolar mania</a:t>
            </a:r>
            <a:r>
              <a:rPr lang="en" sz="1200">
                <a:solidFill>
                  <a:srgbClr val="000000"/>
                </a:solidFill>
              </a:rPr>
              <a:t> (Bartoli et al, 2016).  </a:t>
            </a:r>
            <a:endParaRPr sz="1200">
              <a:solidFill>
                <a:srgbClr val="000000"/>
              </a:solidFill>
            </a:endParaRPr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en" sz="1200"/>
              <a:t>a</a:t>
            </a:r>
            <a:r>
              <a:rPr lang="en" sz="1200">
                <a:solidFill>
                  <a:srgbClr val="000000"/>
                </a:solidFill>
              </a:rPr>
              <a:t>llopurinol was</a:t>
            </a:r>
            <a:r>
              <a:rPr lang="en" sz="1200">
                <a:solidFill>
                  <a:srgbClr val="000000"/>
                </a:solidFill>
              </a:rPr>
              <a:t> well-tolerated</a:t>
            </a:r>
            <a:endParaRPr sz="1200"/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en" sz="1200">
                <a:solidFill>
                  <a:srgbClr val="000000"/>
                </a:solidFill>
              </a:rPr>
              <a:t>especially effective in people with severe mania</a:t>
            </a:r>
            <a:endParaRPr sz="1200"/>
          </a:p>
          <a:p>
            <a:pPr indent="-304800" lvl="0" marL="45720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</a:pPr>
            <a:r>
              <a:rPr lang="en" sz="1200">
                <a:solidFill>
                  <a:srgbClr val="000000"/>
                </a:solidFill>
              </a:rPr>
              <a:t>small to moderate effect side.</a:t>
            </a:r>
            <a:endParaRPr sz="1200">
              <a:solidFill>
                <a:srgbClr val="000000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589" name="Google Shape;589;p63"/>
          <p:cNvSpPr txBox="1"/>
          <p:nvPr/>
        </p:nvSpPr>
        <p:spPr>
          <a:xfrm>
            <a:off x="6077237" y="286875"/>
            <a:ext cx="1484400" cy="3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</a:rPr>
              <a:t>❖ Xanthine oxidase inhibitor</a:t>
            </a:r>
            <a:endParaRPr sz="8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</a:rPr>
              <a:t> </a:t>
            </a:r>
            <a:endParaRPr sz="800"/>
          </a:p>
        </p:txBody>
      </p:sp>
      <p:grpSp>
        <p:nvGrpSpPr>
          <p:cNvPr id="590" name="Google Shape;590;p63"/>
          <p:cNvGrpSpPr/>
          <p:nvPr/>
        </p:nvGrpSpPr>
        <p:grpSpPr>
          <a:xfrm>
            <a:off x="6604981" y="1164373"/>
            <a:ext cx="2013815" cy="2145280"/>
            <a:chOff x="3374139" y="1912394"/>
            <a:chExt cx="2188929" cy="2347390"/>
          </a:xfrm>
        </p:grpSpPr>
        <p:pic>
          <p:nvPicPr>
            <p:cNvPr id="591" name="Google Shape;591;p6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374139" y="2813057"/>
              <a:ext cx="2188929" cy="14467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2" name="Google Shape;592;p6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02103" y="1912394"/>
              <a:ext cx="1419854" cy="1241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3" name="Google Shape;593;p63"/>
            <p:cNvSpPr/>
            <p:nvPr/>
          </p:nvSpPr>
          <p:spPr>
            <a:xfrm rot="2077352">
              <a:off x="4618548" y="3081715"/>
              <a:ext cx="685470" cy="127357"/>
            </a:xfrm>
            <a:prstGeom prst="rect">
              <a:avLst/>
            </a:prstGeom>
          </p:spPr>
          <p:txBody>
            <a:bodyPr>
              <a:prstTxWarp prst="textPlain"/>
            </a:bodyPr>
            <a:lstStyle/>
            <a:p>
              <a:pPr lvl="0" algn="ctr"/>
              <a:r>
                <a:rPr b="0" i="0">
                  <a:ln cap="flat" cmpd="sng" w="9525">
                    <a:solidFill>
                      <a:srgbClr val="59595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  <a:solidFill>
                    <a:srgbClr val="008000"/>
                  </a:solidFill>
                  <a:latin typeface="Arial"/>
                </a:rPr>
                <a:t>Purrrrr</a:t>
              </a:r>
            </a:p>
          </p:txBody>
        </p:sp>
        <p:pic>
          <p:nvPicPr>
            <p:cNvPr id="594" name="Google Shape;594;p6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9181826">
              <a:off x="4239680" y="3841219"/>
              <a:ext cx="89165" cy="2371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5" name="Google Shape;595;p6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-2906577">
              <a:off x="3640666" y="3696122"/>
              <a:ext cx="89169" cy="18272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6" name="Google Shape;596;p63"/>
          <p:cNvSpPr txBox="1"/>
          <p:nvPr/>
        </p:nvSpPr>
        <p:spPr>
          <a:xfrm>
            <a:off x="379659" y="215465"/>
            <a:ext cx="668400" cy="5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>
                <a:solidFill>
                  <a:srgbClr val="000000"/>
                </a:solidFill>
              </a:rPr>
              <a:t>#43</a:t>
            </a:r>
            <a:endParaRPr sz="8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>
                <a:solidFill>
                  <a:srgbClr val="000000"/>
                </a:solidFill>
              </a:rPr>
              <a:t>1966</a:t>
            </a:r>
            <a:endParaRPr sz="8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n" sz="800"/>
              <a:t>8</a:t>
            </a:r>
            <a:r>
              <a:rPr lang="en" sz="800">
                <a:solidFill>
                  <a:srgbClr val="000000"/>
                </a:solidFill>
              </a:rPr>
              <a:t>–</a:t>
            </a: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n" sz="800"/>
              <a:t>20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97" name="Google Shape;597;p63"/>
          <p:cNvCxnSpPr/>
          <p:nvPr/>
        </p:nvCxnSpPr>
        <p:spPr>
          <a:xfrm rot="10800000">
            <a:off x="6951750" y="2971925"/>
            <a:ext cx="190500" cy="295200"/>
          </a:xfrm>
          <a:prstGeom prst="straightConnector1">
            <a:avLst/>
          </a:prstGeom>
          <a:noFill/>
          <a:ln cap="flat" cmpd="sng" w="9525">
            <a:solidFill>
              <a:srgbClr val="22222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98" name="Google Shape;598;p63"/>
          <p:cNvSpPr txBox="1"/>
          <p:nvPr/>
        </p:nvSpPr>
        <p:spPr>
          <a:xfrm>
            <a:off x="6788450" y="3176300"/>
            <a:ext cx="668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podagra</a:t>
            </a:r>
            <a:endParaRPr sz="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64"/>
          <p:cNvGrpSpPr/>
          <p:nvPr/>
        </p:nvGrpSpPr>
        <p:grpSpPr>
          <a:xfrm>
            <a:off x="0" y="0"/>
            <a:ext cx="9144000" cy="895500"/>
            <a:chOff x="0" y="0"/>
            <a:chExt cx="9144000" cy="895500"/>
          </a:xfrm>
        </p:grpSpPr>
        <p:sp>
          <p:nvSpPr>
            <p:cNvPr id="604" name="Google Shape;604;p64"/>
            <p:cNvSpPr/>
            <p:nvPr/>
          </p:nvSpPr>
          <p:spPr>
            <a:xfrm>
              <a:off x="0" y="0"/>
              <a:ext cx="9144000" cy="895500"/>
            </a:xfrm>
            <a:prstGeom prst="rect">
              <a:avLst/>
            </a:prstGeom>
            <a:solidFill>
              <a:srgbClr val="EAD1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9900"/>
                </a:solidFill>
              </a:endParaRPr>
            </a:p>
          </p:txBody>
        </p:sp>
        <p:sp>
          <p:nvSpPr>
            <p:cNvPr id="605" name="Google Shape;605;p64"/>
            <p:cNvSpPr txBox="1"/>
            <p:nvPr/>
          </p:nvSpPr>
          <p:spPr>
            <a:xfrm>
              <a:off x="2956172" y="64999"/>
              <a:ext cx="3501300" cy="6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Tamoxifen (NOLVADEX)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242424"/>
                  </a:solidFill>
                  <a:latin typeface="Roboto"/>
                  <a:ea typeface="Roboto"/>
                  <a:cs typeface="Roboto"/>
                  <a:sym typeface="Roboto"/>
                </a:rPr>
                <a:t>ta MOX i fen </a:t>
              </a:r>
              <a:r>
                <a:rPr lang="en" sz="1100">
                  <a:solidFill>
                    <a:srgbClr val="242424"/>
                  </a:solidFill>
                  <a:latin typeface="Roboto"/>
                  <a:ea typeface="Roboto"/>
                  <a:cs typeface="Roboto"/>
                  <a:sym typeface="Roboto"/>
                </a:rPr>
                <a:t> / NOLV a dex</a:t>
              </a:r>
              <a:endParaRPr sz="11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“Tame ox defends 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(against breast cancer)</a:t>
              </a:r>
              <a:r>
                <a:rPr b="0" i="0" lang="en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”</a:t>
              </a:r>
              <a:r>
                <a:rPr b="0" i="0" lang="en" sz="1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64"/>
            <p:cNvSpPr txBox="1"/>
            <p:nvPr/>
          </p:nvSpPr>
          <p:spPr>
            <a:xfrm>
              <a:off x="6093925" y="171663"/>
              <a:ext cx="1826700" cy="64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❖ Selective estrogen</a:t>
              </a:r>
              <a:r>
                <a:rPr lang="en" sz="800"/>
                <a:t> 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receptor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000000"/>
                  </a:solidFill>
                </a:rPr>
                <a:t>     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modulator (SERM)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❖ Protein kinase C (PKC) inhibitor 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64"/>
            <p:cNvSpPr txBox="1"/>
            <p:nvPr/>
          </p:nvSpPr>
          <p:spPr>
            <a:xfrm>
              <a:off x="397190" y="172840"/>
              <a:ext cx="1247700" cy="47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#238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1990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$20</a:t>
              </a:r>
              <a:r>
                <a:rPr lang="en" sz="800"/>
                <a:t>–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$80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64"/>
            <p:cNvSpPr txBox="1"/>
            <p:nvPr/>
          </p:nvSpPr>
          <p:spPr>
            <a:xfrm>
              <a:off x="8311366" y="201415"/>
              <a:ext cx="397200" cy="64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sng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mg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clipped result image" id="609" name="Google Shape;609;p6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025255" y="333484"/>
              <a:ext cx="286111" cy="278481"/>
            </a:xfrm>
            <a:prstGeom prst="rect">
              <a:avLst/>
            </a:prstGeom>
            <a:noFill/>
            <a:ln>
              <a:noFill/>
            </a:ln>
            <a:effectLst>
              <a:outerShdw blurRad="14288" rotWithShape="0" algn="tl" dir="2700000" dist="9525">
                <a:srgbClr val="000000">
                  <a:alpha val="40000"/>
                </a:srgbClr>
              </a:outerShdw>
            </a:effectLst>
          </p:spPr>
        </p:pic>
        <p:pic>
          <p:nvPicPr>
            <p:cNvPr descr="Resultado de imagen para tamoxifen structure" id="610" name="Google Shape;610;p6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55601" y="83461"/>
              <a:ext cx="1000575" cy="7404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11" name="Google Shape;611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7475" y="1480100"/>
            <a:ext cx="2249250" cy="2705020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64"/>
          <p:cNvSpPr txBox="1"/>
          <p:nvPr/>
        </p:nvSpPr>
        <p:spPr>
          <a:xfrm>
            <a:off x="378151" y="1128650"/>
            <a:ext cx="5651100" cy="9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Medication for breast cancer - SERMs are </a:t>
            </a:r>
            <a:r>
              <a:rPr lang="en" sz="1200">
                <a:solidFill>
                  <a:schemeClr val="dk1"/>
                </a:solidFill>
              </a:rPr>
              <a:t>estrogen agonist/antagonist</a:t>
            </a:r>
            <a:r>
              <a:rPr lang="en" sz="1200"/>
              <a:t>s</a:t>
            </a:r>
            <a:endParaRPr sz="1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Experimental for manic episode treatment</a:t>
            </a:r>
            <a:endParaRPr sz="12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3" name="Google Shape;613;p64"/>
          <p:cNvPicPr preferRelativeResize="0"/>
          <p:nvPr/>
        </p:nvPicPr>
        <p:blipFill rotWithShape="1">
          <a:blip r:embed="rId6">
            <a:alphaModFix/>
          </a:blip>
          <a:srcRect b="0" l="6435" r="34792" t="0"/>
          <a:stretch/>
        </p:blipFill>
        <p:spPr>
          <a:xfrm>
            <a:off x="425775" y="1912150"/>
            <a:ext cx="5556827" cy="2977550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64"/>
          <p:cNvSpPr/>
          <p:nvPr/>
        </p:nvSpPr>
        <p:spPr>
          <a:xfrm>
            <a:off x="425775" y="2847975"/>
            <a:ext cx="5556900" cy="477900"/>
          </a:xfrm>
          <a:prstGeom prst="rect">
            <a:avLst/>
          </a:prstGeom>
          <a:noFill/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300" y="230000"/>
            <a:ext cx="753627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8"/>
          <p:cNvSpPr/>
          <p:nvPr/>
        </p:nvSpPr>
        <p:spPr>
          <a:xfrm>
            <a:off x="2034838" y="1400875"/>
            <a:ext cx="489300" cy="3321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38"/>
          <p:cNvSpPr/>
          <p:nvPr/>
        </p:nvSpPr>
        <p:spPr>
          <a:xfrm>
            <a:off x="2796838" y="1400875"/>
            <a:ext cx="489300" cy="3321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38"/>
          <p:cNvSpPr/>
          <p:nvPr/>
        </p:nvSpPr>
        <p:spPr>
          <a:xfrm>
            <a:off x="3644563" y="1400875"/>
            <a:ext cx="489300" cy="3321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38"/>
          <p:cNvSpPr/>
          <p:nvPr/>
        </p:nvSpPr>
        <p:spPr>
          <a:xfrm>
            <a:off x="4343400" y="1400875"/>
            <a:ext cx="598500" cy="3321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38"/>
          <p:cNvSpPr/>
          <p:nvPr/>
        </p:nvSpPr>
        <p:spPr>
          <a:xfrm>
            <a:off x="3206432" y="2767700"/>
            <a:ext cx="779700" cy="3321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38"/>
          <p:cNvSpPr/>
          <p:nvPr/>
        </p:nvSpPr>
        <p:spPr>
          <a:xfrm>
            <a:off x="6715250" y="1400875"/>
            <a:ext cx="6999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38"/>
          <p:cNvSpPr/>
          <p:nvPr/>
        </p:nvSpPr>
        <p:spPr>
          <a:xfrm>
            <a:off x="5159075" y="1400875"/>
            <a:ext cx="14133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38"/>
          <p:cNvSpPr/>
          <p:nvPr/>
        </p:nvSpPr>
        <p:spPr>
          <a:xfrm>
            <a:off x="7558025" y="1400875"/>
            <a:ext cx="6384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38"/>
          <p:cNvSpPr/>
          <p:nvPr/>
        </p:nvSpPr>
        <p:spPr>
          <a:xfrm>
            <a:off x="3930325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38"/>
          <p:cNvSpPr/>
          <p:nvPr/>
        </p:nvSpPr>
        <p:spPr>
          <a:xfrm>
            <a:off x="4744713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38"/>
          <p:cNvSpPr txBox="1"/>
          <p:nvPr/>
        </p:nvSpPr>
        <p:spPr>
          <a:xfrm>
            <a:off x="2114475" y="1382275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?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77" name="Google Shape;177;p38"/>
          <p:cNvSpPr txBox="1"/>
          <p:nvPr/>
        </p:nvSpPr>
        <p:spPr>
          <a:xfrm>
            <a:off x="2876475" y="1382275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?</a:t>
            </a:r>
            <a:endParaRPr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9" name="Google Shape;619;p65"/>
          <p:cNvGrpSpPr/>
          <p:nvPr/>
        </p:nvGrpSpPr>
        <p:grpSpPr>
          <a:xfrm>
            <a:off x="0" y="0"/>
            <a:ext cx="9144000" cy="895500"/>
            <a:chOff x="0" y="0"/>
            <a:chExt cx="9144000" cy="895500"/>
          </a:xfrm>
        </p:grpSpPr>
        <p:sp>
          <p:nvSpPr>
            <p:cNvPr id="620" name="Google Shape;620;p65"/>
            <p:cNvSpPr/>
            <p:nvPr/>
          </p:nvSpPr>
          <p:spPr>
            <a:xfrm>
              <a:off x="0" y="0"/>
              <a:ext cx="9144000" cy="895500"/>
            </a:xfrm>
            <a:prstGeom prst="rect">
              <a:avLst/>
            </a:prstGeom>
            <a:solidFill>
              <a:srgbClr val="EAD1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9900"/>
                </a:solidFill>
              </a:endParaRPr>
            </a:p>
          </p:txBody>
        </p:sp>
        <p:sp>
          <p:nvSpPr>
            <p:cNvPr id="621" name="Google Shape;621;p65"/>
            <p:cNvSpPr txBox="1"/>
            <p:nvPr/>
          </p:nvSpPr>
          <p:spPr>
            <a:xfrm>
              <a:off x="2956172" y="64999"/>
              <a:ext cx="3501300" cy="6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Tamoxifen (NOLVADEX)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242424"/>
                  </a:solidFill>
                  <a:latin typeface="Roboto"/>
                  <a:ea typeface="Roboto"/>
                  <a:cs typeface="Roboto"/>
                  <a:sym typeface="Roboto"/>
                </a:rPr>
                <a:t>ta MOX i fen </a:t>
              </a:r>
              <a:r>
                <a:rPr lang="en" sz="1100">
                  <a:solidFill>
                    <a:srgbClr val="242424"/>
                  </a:solidFill>
                  <a:latin typeface="Roboto"/>
                  <a:ea typeface="Roboto"/>
                  <a:cs typeface="Roboto"/>
                  <a:sym typeface="Roboto"/>
                </a:rPr>
                <a:t> / NOLV a dex</a:t>
              </a:r>
              <a:endParaRPr sz="11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“Tame ox defends 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(against breast cancer)</a:t>
              </a:r>
              <a:r>
                <a:rPr b="0" i="0" lang="en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”</a:t>
              </a:r>
              <a:r>
                <a:rPr b="0" i="0" lang="en" sz="1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65"/>
            <p:cNvSpPr txBox="1"/>
            <p:nvPr/>
          </p:nvSpPr>
          <p:spPr>
            <a:xfrm>
              <a:off x="6093925" y="171663"/>
              <a:ext cx="1826700" cy="64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❖ Selective estrogen</a:t>
              </a:r>
              <a:r>
                <a:rPr lang="en" sz="800"/>
                <a:t> 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receptor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000000"/>
                  </a:solidFill>
                </a:rPr>
                <a:t>     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modulator (SERM)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❖ Protein kinase C (PKC) inhibitor 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65"/>
            <p:cNvSpPr txBox="1"/>
            <p:nvPr/>
          </p:nvSpPr>
          <p:spPr>
            <a:xfrm>
              <a:off x="397190" y="172840"/>
              <a:ext cx="1247700" cy="47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#238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1990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$20</a:t>
              </a:r>
              <a:r>
                <a:rPr lang="en" sz="800"/>
                <a:t>–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$80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65"/>
            <p:cNvSpPr txBox="1"/>
            <p:nvPr/>
          </p:nvSpPr>
          <p:spPr>
            <a:xfrm>
              <a:off x="8311366" y="201415"/>
              <a:ext cx="397200" cy="64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sng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mg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clipped result image" id="625" name="Google Shape;625;p6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025255" y="333484"/>
              <a:ext cx="286111" cy="278481"/>
            </a:xfrm>
            <a:prstGeom prst="rect">
              <a:avLst/>
            </a:prstGeom>
            <a:noFill/>
            <a:ln>
              <a:noFill/>
            </a:ln>
            <a:effectLst>
              <a:outerShdw blurRad="14288" rotWithShape="0" algn="tl" dir="2700000" dist="9525">
                <a:srgbClr val="000000">
                  <a:alpha val="40000"/>
                </a:srgbClr>
              </a:outerShdw>
            </a:effectLst>
          </p:spPr>
        </p:pic>
        <p:pic>
          <p:nvPicPr>
            <p:cNvPr descr="Resultado de imagen para tamoxifen structure" id="626" name="Google Shape;626;p6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55601" y="83461"/>
              <a:ext cx="1000575" cy="7404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27" name="Google Shape;627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7475" y="1480100"/>
            <a:ext cx="2249250" cy="2705020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65"/>
          <p:cNvSpPr txBox="1"/>
          <p:nvPr/>
        </p:nvSpPr>
        <p:spPr>
          <a:xfrm>
            <a:off x="597225" y="1004825"/>
            <a:ext cx="5641800" cy="9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Medication for breast cancer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Experimental for manic episode treatment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I included it in my book because: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good example of the </a:t>
            </a:r>
            <a:r>
              <a:rPr lang="en" sz="1100" u="sng">
                <a:solidFill>
                  <a:schemeClr val="dk1"/>
                </a:solidFill>
              </a:rPr>
              <a:t>prodrug</a:t>
            </a:r>
            <a:r>
              <a:rPr lang="en" sz="1100">
                <a:solidFill>
                  <a:schemeClr val="dk1"/>
                </a:solidFill>
              </a:rPr>
              <a:t> concept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 u="sng">
                <a:solidFill>
                  <a:schemeClr val="dk1"/>
                </a:solidFill>
              </a:rPr>
              <a:t>some antidepressants (2D6 in</a:t>
            </a:r>
            <a:r>
              <a:rPr b="1" lang="en" sz="1100" u="sng">
                <a:solidFill>
                  <a:schemeClr val="dk1"/>
                </a:solidFill>
              </a:rPr>
              <a:t>H</a:t>
            </a:r>
            <a:r>
              <a:rPr lang="en" sz="1100" u="sng">
                <a:solidFill>
                  <a:schemeClr val="dk1"/>
                </a:solidFill>
              </a:rPr>
              <a:t>ibitors) cut its effectiveness in half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It appears to be effective for the treatment of acute </a:t>
            </a:r>
            <a:r>
              <a:rPr lang="en" sz="1100" u="sng">
                <a:solidFill>
                  <a:schemeClr val="dk1"/>
                </a:solidFill>
              </a:rPr>
              <a:t>mania</a:t>
            </a:r>
            <a:endParaRPr sz="1100" u="sng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For breast cancer, tamoxifen is typically taken for 5 years.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100">
                <a:solidFill>
                  <a:schemeClr val="dk1"/>
                </a:solidFill>
              </a:rPr>
              <a:t>For an acute manic episode it was taken for 3 weeks.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" sz="1100">
                <a:solidFill>
                  <a:schemeClr val="lt1"/>
                </a:solidFill>
                <a:highlight>
                  <a:schemeClr val="dk1"/>
                </a:highlight>
              </a:rPr>
              <a:t>Black box warning</a:t>
            </a:r>
            <a:r>
              <a:rPr lang="en" sz="1100">
                <a:solidFill>
                  <a:schemeClr val="lt1"/>
                </a:solidFill>
              </a:rPr>
              <a:t> </a:t>
            </a:r>
            <a:r>
              <a:rPr lang="en" sz="1100">
                <a:solidFill>
                  <a:schemeClr val="dk1"/>
                </a:solidFill>
              </a:rPr>
              <a:t>for </a:t>
            </a:r>
            <a:r>
              <a:rPr lang="en" sz="1100" u="sng">
                <a:solidFill>
                  <a:schemeClr val="dk1"/>
                </a:solidFill>
              </a:rPr>
              <a:t>risk of uterine cancer and blood clots</a:t>
            </a:r>
            <a:r>
              <a:rPr lang="en" sz="1100">
                <a:solidFill>
                  <a:schemeClr val="dk1"/>
                </a:solidFill>
              </a:rPr>
              <a:t> (stroke, pulmonary embolism). 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Side effects may include: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irregular periods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flushing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acne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cognitive impairment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loss of libido</a:t>
            </a:r>
            <a:endParaRPr sz="1100">
              <a:solidFill>
                <a:schemeClr val="dk1"/>
              </a:solidFill>
            </a:endParaRPr>
          </a:p>
          <a:p>
            <a:pPr indent="-29845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 sz="1100">
                <a:solidFill>
                  <a:schemeClr val="dk1"/>
                </a:solidFill>
              </a:rPr>
              <a:t>hepatotoxicity</a:t>
            </a:r>
            <a:endParaRPr sz="11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66"/>
          <p:cNvSpPr/>
          <p:nvPr/>
        </p:nvSpPr>
        <p:spPr>
          <a:xfrm>
            <a:off x="0" y="0"/>
            <a:ext cx="9144000" cy="895500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634" name="Google Shape;634;p66"/>
          <p:cNvSpPr txBox="1"/>
          <p:nvPr/>
        </p:nvSpPr>
        <p:spPr>
          <a:xfrm>
            <a:off x="2956172" y="103099"/>
            <a:ext cx="3501300" cy="6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Tamoxifen (NOLVADEX)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242424"/>
                </a:solidFill>
                <a:latin typeface="Roboto"/>
                <a:ea typeface="Roboto"/>
                <a:cs typeface="Roboto"/>
                <a:sym typeface="Roboto"/>
              </a:rPr>
              <a:t>ta MOX i fen </a:t>
            </a:r>
            <a:r>
              <a:rPr lang="en" sz="1100">
                <a:solidFill>
                  <a:srgbClr val="242424"/>
                </a:solidFill>
                <a:latin typeface="Roboto"/>
                <a:ea typeface="Roboto"/>
                <a:cs typeface="Roboto"/>
                <a:sym typeface="Roboto"/>
              </a:rPr>
              <a:t> / NOLV a dex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“Tame ox defends </a:t>
            </a: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(against breast cancer)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66"/>
          <p:cNvSpPr txBox="1"/>
          <p:nvPr/>
        </p:nvSpPr>
        <p:spPr>
          <a:xfrm>
            <a:off x="6093925" y="181188"/>
            <a:ext cx="18267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Selective estrogen</a:t>
            </a:r>
            <a:r>
              <a:rPr lang="en" sz="800"/>
              <a:t> </a:t>
            </a: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receptor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</a:rPr>
              <a:t>     </a:t>
            </a: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modulator (SERM)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Protein kinase C (PKC) inhibitor 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66"/>
          <p:cNvSpPr txBox="1"/>
          <p:nvPr/>
        </p:nvSpPr>
        <p:spPr>
          <a:xfrm>
            <a:off x="378140" y="239515"/>
            <a:ext cx="1247700" cy="4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#238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1990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$20</a:t>
            </a:r>
            <a:r>
              <a:rPr lang="en" sz="800"/>
              <a:t>–</a:t>
            </a: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$80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66"/>
          <p:cNvSpPr txBox="1"/>
          <p:nvPr/>
        </p:nvSpPr>
        <p:spPr>
          <a:xfrm>
            <a:off x="8311366" y="239515"/>
            <a:ext cx="3972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638" name="Google Shape;638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5255" y="371584"/>
            <a:ext cx="286111" cy="278481"/>
          </a:xfrm>
          <a:prstGeom prst="rect">
            <a:avLst/>
          </a:prstGeom>
          <a:noFill/>
          <a:ln>
            <a:noFill/>
          </a:ln>
          <a:effectLst>
            <a:outerShdw blurRad="14288" rotWithShape="0" algn="tl" dir="2700000" dist="9525">
              <a:srgbClr val="000000">
                <a:alpha val="40000"/>
              </a:srgbClr>
            </a:outerShdw>
          </a:effectLst>
        </p:spPr>
      </p:pic>
      <p:pic>
        <p:nvPicPr>
          <p:cNvPr descr="Resultado de imagen para tamoxifen structure" id="639" name="Google Shape;639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55601" y="140611"/>
            <a:ext cx="1000575" cy="74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5200" y="1080050"/>
            <a:ext cx="2249250" cy="2705020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66"/>
          <p:cNvSpPr txBox="1"/>
          <p:nvPr/>
        </p:nvSpPr>
        <p:spPr>
          <a:xfrm>
            <a:off x="491325" y="1219125"/>
            <a:ext cx="5602500" cy="12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200">
                <a:solidFill>
                  <a:srgbClr val="000000"/>
                </a:solidFill>
              </a:rPr>
              <a:t>Yildiz-Yesiloglu (2006) found tamoxifen </a:t>
            </a:r>
            <a:r>
              <a:rPr lang="en" sz="1200" u="sng">
                <a:solidFill>
                  <a:srgbClr val="000000"/>
                </a:solidFill>
              </a:rPr>
              <a:t>effective for acute mania</a:t>
            </a:r>
            <a:r>
              <a:rPr lang="en" sz="1200">
                <a:solidFill>
                  <a:srgbClr val="000000"/>
                </a:solidFill>
              </a:rPr>
              <a:t>. </a:t>
            </a:r>
            <a:endParaRPr sz="1200">
              <a:solidFill>
                <a:srgbClr val="000000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200">
                <a:solidFill>
                  <a:srgbClr val="000000"/>
                </a:solidFill>
              </a:rPr>
              <a:t>Tamoxifen was chosen not for its antiestrogenic effect, but for its inhibition of </a:t>
            </a:r>
            <a:r>
              <a:rPr lang="en" sz="1200" u="sng">
                <a:solidFill>
                  <a:srgbClr val="000000"/>
                </a:solidFill>
              </a:rPr>
              <a:t>protein kinase C (PKC)</a:t>
            </a:r>
            <a:r>
              <a:rPr lang="en" sz="1200">
                <a:solidFill>
                  <a:srgbClr val="000000"/>
                </a:solidFill>
              </a:rPr>
              <a:t> in the brain. </a:t>
            </a:r>
            <a:endParaRPr sz="1200">
              <a:solidFill>
                <a:srgbClr val="000000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200" u="sng">
                <a:solidFill>
                  <a:srgbClr val="000000"/>
                </a:solidFill>
              </a:rPr>
              <a:t>PKC is believed to be overactive during manic episodes</a:t>
            </a:r>
            <a:r>
              <a:rPr lang="en" sz="1200">
                <a:solidFill>
                  <a:srgbClr val="000000"/>
                </a:solidFill>
              </a:rPr>
              <a:t> of bipolar disorder. </a:t>
            </a:r>
            <a:endParaRPr sz="1200">
              <a:solidFill>
                <a:srgbClr val="000000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200">
                <a:solidFill>
                  <a:srgbClr val="000000"/>
                </a:solidFill>
              </a:rPr>
              <a:t>In a 3-week study, 14 of 29 acutely manic patients showed at least 50% improvement, compared to 1 of 21 with placebo. </a:t>
            </a:r>
            <a:endParaRPr sz="1200">
              <a:solidFill>
                <a:srgbClr val="000000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200">
                <a:solidFill>
                  <a:srgbClr val="000000"/>
                </a:solidFill>
              </a:rPr>
              <a:t>Side effects were minimal—flushing of face and acne. </a:t>
            </a:r>
            <a:endParaRPr sz="1200">
              <a:solidFill>
                <a:srgbClr val="000000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200">
                <a:solidFill>
                  <a:srgbClr val="000000"/>
                </a:solidFill>
              </a:rPr>
              <a:t>For context, </a:t>
            </a:r>
            <a:r>
              <a:rPr lang="en" sz="1200" u="sng">
                <a:solidFill>
                  <a:srgbClr val="000000"/>
                </a:solidFill>
              </a:rPr>
              <a:t>lithium and valproic acid (Depakene, Depakote) indirectly inhibit PKC</a:t>
            </a:r>
            <a:r>
              <a:rPr lang="en" sz="1200">
                <a:solidFill>
                  <a:srgbClr val="000000"/>
                </a:solidFill>
              </a:rPr>
              <a:t>, which may be involved in their mechanism of mood stabilization.</a:t>
            </a:r>
            <a:endParaRPr sz="1200">
              <a:solidFill>
                <a:srgbClr val="000000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200">
                <a:solidFill>
                  <a:srgbClr val="000000"/>
                </a:solidFill>
              </a:rPr>
              <a:t>Tamoxifen is </a:t>
            </a:r>
            <a:r>
              <a:rPr lang="en" sz="1200" u="sng">
                <a:solidFill>
                  <a:srgbClr val="000000"/>
                </a:solidFill>
              </a:rPr>
              <a:t>the only available direct PKC inhibitor</a:t>
            </a:r>
            <a:r>
              <a:rPr lang="en" sz="1200">
                <a:solidFill>
                  <a:srgbClr val="000000"/>
                </a:solidFill>
              </a:rPr>
              <a:t>. </a:t>
            </a:r>
            <a:endParaRPr sz="1200">
              <a:solidFill>
                <a:srgbClr val="000000"/>
              </a:solidFill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grpSp>
        <p:nvGrpSpPr>
          <p:cNvPr id="642" name="Google Shape;642;p66"/>
          <p:cNvGrpSpPr/>
          <p:nvPr/>
        </p:nvGrpSpPr>
        <p:grpSpPr>
          <a:xfrm>
            <a:off x="0" y="0"/>
            <a:ext cx="9144000" cy="895500"/>
            <a:chOff x="0" y="0"/>
            <a:chExt cx="9144000" cy="895500"/>
          </a:xfrm>
        </p:grpSpPr>
        <p:sp>
          <p:nvSpPr>
            <p:cNvPr id="643" name="Google Shape;643;p66"/>
            <p:cNvSpPr/>
            <p:nvPr/>
          </p:nvSpPr>
          <p:spPr>
            <a:xfrm>
              <a:off x="0" y="0"/>
              <a:ext cx="9144000" cy="895500"/>
            </a:xfrm>
            <a:prstGeom prst="rect">
              <a:avLst/>
            </a:prstGeom>
            <a:solidFill>
              <a:srgbClr val="EAD1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9900"/>
                </a:solidFill>
              </a:endParaRPr>
            </a:p>
          </p:txBody>
        </p:sp>
        <p:sp>
          <p:nvSpPr>
            <p:cNvPr id="644" name="Google Shape;644;p66"/>
            <p:cNvSpPr txBox="1"/>
            <p:nvPr/>
          </p:nvSpPr>
          <p:spPr>
            <a:xfrm>
              <a:off x="2956172" y="64999"/>
              <a:ext cx="3501300" cy="6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Tamoxifen (NOLVADEX)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242424"/>
                  </a:solidFill>
                  <a:latin typeface="Roboto"/>
                  <a:ea typeface="Roboto"/>
                  <a:cs typeface="Roboto"/>
                  <a:sym typeface="Roboto"/>
                </a:rPr>
                <a:t>ta MOX i fen </a:t>
              </a:r>
              <a:r>
                <a:rPr lang="en" sz="1100">
                  <a:solidFill>
                    <a:srgbClr val="242424"/>
                  </a:solidFill>
                  <a:latin typeface="Roboto"/>
                  <a:ea typeface="Roboto"/>
                  <a:cs typeface="Roboto"/>
                  <a:sym typeface="Roboto"/>
                </a:rPr>
                <a:t> / NOLV a dex</a:t>
              </a:r>
              <a:endParaRPr sz="11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“Tame ox defends 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(against breast cancer)</a:t>
              </a:r>
              <a:r>
                <a:rPr b="0" i="0" lang="en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”</a:t>
              </a:r>
              <a:r>
                <a:rPr b="0" i="0" lang="en" sz="1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66"/>
            <p:cNvSpPr txBox="1"/>
            <p:nvPr/>
          </p:nvSpPr>
          <p:spPr>
            <a:xfrm>
              <a:off x="6093925" y="171663"/>
              <a:ext cx="1826700" cy="64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❖ Selective estrogen</a:t>
              </a:r>
              <a:r>
                <a:rPr lang="en" sz="800"/>
                <a:t> 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receptor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000000"/>
                  </a:solidFill>
                </a:rPr>
                <a:t>     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modulator (SERM)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❖ Protein kinase C (PKC) inhibitor 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66"/>
            <p:cNvSpPr txBox="1"/>
            <p:nvPr/>
          </p:nvSpPr>
          <p:spPr>
            <a:xfrm>
              <a:off x="397190" y="172840"/>
              <a:ext cx="1247700" cy="47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#238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1990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$20</a:t>
              </a:r>
              <a:r>
                <a:rPr lang="en" sz="800"/>
                <a:t>–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$80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66"/>
            <p:cNvSpPr txBox="1"/>
            <p:nvPr/>
          </p:nvSpPr>
          <p:spPr>
            <a:xfrm>
              <a:off x="8311366" y="201415"/>
              <a:ext cx="397200" cy="64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sng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mg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clipped result image" id="648" name="Google Shape;648;p6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025255" y="333484"/>
              <a:ext cx="286111" cy="278481"/>
            </a:xfrm>
            <a:prstGeom prst="rect">
              <a:avLst/>
            </a:prstGeom>
            <a:noFill/>
            <a:ln>
              <a:noFill/>
            </a:ln>
            <a:effectLst>
              <a:outerShdw blurRad="14288" rotWithShape="0" algn="tl" dir="2700000" dist="9525">
                <a:srgbClr val="000000">
                  <a:alpha val="40000"/>
                </a:srgbClr>
              </a:outerShdw>
            </a:effectLst>
          </p:spPr>
        </p:pic>
        <p:pic>
          <p:nvPicPr>
            <p:cNvPr descr="Resultado de imagen para tamoxifen structure" id="649" name="Google Shape;649;p6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55601" y="83461"/>
              <a:ext cx="1000575" cy="74042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67"/>
          <p:cNvSpPr/>
          <p:nvPr/>
        </p:nvSpPr>
        <p:spPr>
          <a:xfrm>
            <a:off x="0" y="0"/>
            <a:ext cx="9144000" cy="895500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655" name="Google Shape;655;p67"/>
          <p:cNvSpPr txBox="1"/>
          <p:nvPr/>
        </p:nvSpPr>
        <p:spPr>
          <a:xfrm>
            <a:off x="2956172" y="103099"/>
            <a:ext cx="3501300" cy="6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Tamoxifen (NOLVADEX)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242424"/>
                </a:solidFill>
                <a:latin typeface="Roboto"/>
                <a:ea typeface="Roboto"/>
                <a:cs typeface="Roboto"/>
                <a:sym typeface="Roboto"/>
              </a:rPr>
              <a:t>ta MOX i fen </a:t>
            </a:r>
            <a:r>
              <a:rPr lang="en" sz="1100">
                <a:solidFill>
                  <a:srgbClr val="242424"/>
                </a:solidFill>
                <a:latin typeface="Roboto"/>
                <a:ea typeface="Roboto"/>
                <a:cs typeface="Roboto"/>
                <a:sym typeface="Roboto"/>
              </a:rPr>
              <a:t> / NOLV a dex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“Tame ox defends </a:t>
            </a: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(against breast cancer)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67"/>
          <p:cNvSpPr txBox="1"/>
          <p:nvPr/>
        </p:nvSpPr>
        <p:spPr>
          <a:xfrm>
            <a:off x="6093925" y="181188"/>
            <a:ext cx="18267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Selective estrogen</a:t>
            </a:r>
            <a:r>
              <a:rPr lang="en" sz="800"/>
              <a:t> </a:t>
            </a: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receptor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</a:rPr>
              <a:t>     </a:t>
            </a: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modulator (SERM)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Protein kinase C (PKC) inhibitor 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67"/>
          <p:cNvSpPr txBox="1"/>
          <p:nvPr/>
        </p:nvSpPr>
        <p:spPr>
          <a:xfrm>
            <a:off x="378140" y="239515"/>
            <a:ext cx="1247700" cy="4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#238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1990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$20</a:t>
            </a:r>
            <a:r>
              <a:rPr lang="en" sz="800"/>
              <a:t>–</a:t>
            </a: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$80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67"/>
          <p:cNvSpPr txBox="1"/>
          <p:nvPr/>
        </p:nvSpPr>
        <p:spPr>
          <a:xfrm>
            <a:off x="8311366" y="239515"/>
            <a:ext cx="3972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659" name="Google Shape;659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5255" y="371584"/>
            <a:ext cx="286111" cy="278481"/>
          </a:xfrm>
          <a:prstGeom prst="rect">
            <a:avLst/>
          </a:prstGeom>
          <a:noFill/>
          <a:ln>
            <a:noFill/>
          </a:ln>
          <a:effectLst>
            <a:outerShdw blurRad="14288" rotWithShape="0" algn="tl" dir="2700000" dist="9525">
              <a:srgbClr val="000000">
                <a:alpha val="40000"/>
              </a:srgbClr>
            </a:outerShdw>
          </a:effectLst>
        </p:spPr>
      </p:pic>
      <p:pic>
        <p:nvPicPr>
          <p:cNvPr descr="Resultado de imagen para tamoxifen structure" id="660" name="Google Shape;660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55601" y="140611"/>
            <a:ext cx="1000575" cy="74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5200" y="1080050"/>
            <a:ext cx="2249250" cy="2705020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67"/>
          <p:cNvSpPr txBox="1"/>
          <p:nvPr/>
        </p:nvSpPr>
        <p:spPr>
          <a:xfrm>
            <a:off x="835900" y="1226625"/>
            <a:ext cx="5941800" cy="12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200">
                <a:solidFill>
                  <a:srgbClr val="000000"/>
                </a:solidFill>
              </a:rPr>
              <a:t>Tamoxifen is a prodrug with relatively low affinity for estrogen receptors itself. </a:t>
            </a:r>
            <a:endParaRPr sz="1200">
              <a:solidFill>
                <a:srgbClr val="000000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200">
                <a:solidFill>
                  <a:srgbClr val="000000"/>
                </a:solidFill>
              </a:rPr>
              <a:t>The therapeutic effects of tamoxifen are through active metabolites</a:t>
            </a:r>
            <a:r>
              <a:rPr lang="en" sz="1200"/>
              <a:t>.</a:t>
            </a:r>
            <a:endParaRPr sz="12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200"/>
          </a:p>
        </p:txBody>
      </p:sp>
      <p:sp>
        <p:nvSpPr>
          <p:cNvPr id="663" name="Google Shape;663;p67"/>
          <p:cNvSpPr txBox="1"/>
          <p:nvPr/>
        </p:nvSpPr>
        <p:spPr>
          <a:xfrm>
            <a:off x="893040" y="3606438"/>
            <a:ext cx="1424400" cy="6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2D6 prodrug</a:t>
            </a:r>
            <a:endParaRPr sz="1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4" name="Google Shape;664;p67"/>
          <p:cNvGrpSpPr/>
          <p:nvPr/>
        </p:nvGrpSpPr>
        <p:grpSpPr>
          <a:xfrm>
            <a:off x="687125" y="2202136"/>
            <a:ext cx="1413984" cy="1404306"/>
            <a:chOff x="-283486" y="443812"/>
            <a:chExt cx="1692584" cy="1680999"/>
          </a:xfrm>
        </p:grpSpPr>
        <p:pic>
          <p:nvPicPr>
            <p:cNvPr descr="clipped result image" id="665" name="Google Shape;665;p67"/>
            <p:cNvPicPr preferRelativeResize="0"/>
            <p:nvPr/>
          </p:nvPicPr>
          <p:blipFill rotWithShape="1">
            <a:blip r:embed="rId6">
              <a:alphaModFix/>
            </a:blip>
            <a:srcRect b="4425" l="0" r="0" t="0"/>
            <a:stretch/>
          </p:blipFill>
          <p:spPr>
            <a:xfrm>
              <a:off x="-283486" y="443812"/>
              <a:ext cx="1692584" cy="1680999"/>
            </a:xfrm>
            <a:prstGeom prst="rect">
              <a:avLst/>
            </a:prstGeom>
            <a:noFill/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</p:pic>
        <p:pic>
          <p:nvPicPr>
            <p:cNvPr descr="clipped result image" id="666" name="Google Shape;666;p67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 rot="10523320">
              <a:off x="937538" y="778647"/>
              <a:ext cx="249579" cy="34987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7" name="Google Shape;667;p67"/>
          <p:cNvSpPr txBox="1"/>
          <p:nvPr/>
        </p:nvSpPr>
        <p:spPr>
          <a:xfrm>
            <a:off x="2433725" y="2125925"/>
            <a:ext cx="3757500" cy="28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Concomitant use of 2D6-inhibiting</a:t>
            </a:r>
            <a:r>
              <a:rPr lang="en" sz="1200"/>
              <a:t> 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antidepressants</a:t>
            </a:r>
            <a:r>
              <a:rPr lang="en" sz="1200"/>
              <a:t> 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double the risk of recurrence of breast cancer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8" name="Google Shape;668;p67"/>
          <p:cNvGrpSpPr/>
          <p:nvPr/>
        </p:nvGrpSpPr>
        <p:grpSpPr>
          <a:xfrm>
            <a:off x="0" y="0"/>
            <a:ext cx="9144000" cy="895500"/>
            <a:chOff x="0" y="0"/>
            <a:chExt cx="9144000" cy="895500"/>
          </a:xfrm>
        </p:grpSpPr>
        <p:sp>
          <p:nvSpPr>
            <p:cNvPr id="669" name="Google Shape;669;p67"/>
            <p:cNvSpPr/>
            <p:nvPr/>
          </p:nvSpPr>
          <p:spPr>
            <a:xfrm>
              <a:off x="0" y="0"/>
              <a:ext cx="9144000" cy="895500"/>
            </a:xfrm>
            <a:prstGeom prst="rect">
              <a:avLst/>
            </a:prstGeom>
            <a:solidFill>
              <a:srgbClr val="EAD1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9900"/>
                </a:solidFill>
              </a:endParaRPr>
            </a:p>
          </p:txBody>
        </p:sp>
        <p:sp>
          <p:nvSpPr>
            <p:cNvPr id="670" name="Google Shape;670;p67"/>
            <p:cNvSpPr txBox="1"/>
            <p:nvPr/>
          </p:nvSpPr>
          <p:spPr>
            <a:xfrm>
              <a:off x="2956172" y="64999"/>
              <a:ext cx="3501300" cy="6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Tamoxifen (NOLVADEX)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242424"/>
                  </a:solidFill>
                  <a:latin typeface="Roboto"/>
                  <a:ea typeface="Roboto"/>
                  <a:cs typeface="Roboto"/>
                  <a:sym typeface="Roboto"/>
                </a:rPr>
                <a:t>ta MOX i fen </a:t>
              </a:r>
              <a:r>
                <a:rPr lang="en" sz="1100">
                  <a:solidFill>
                    <a:srgbClr val="242424"/>
                  </a:solidFill>
                  <a:latin typeface="Roboto"/>
                  <a:ea typeface="Roboto"/>
                  <a:cs typeface="Roboto"/>
                  <a:sym typeface="Roboto"/>
                </a:rPr>
                <a:t> / NOLV a dex</a:t>
              </a:r>
              <a:endParaRPr sz="11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“Tame ox defends 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(against breast cancer)</a:t>
              </a:r>
              <a:r>
                <a:rPr b="0" i="0" lang="en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”</a:t>
              </a:r>
              <a:r>
                <a:rPr b="0" i="0" lang="en" sz="1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67"/>
            <p:cNvSpPr txBox="1"/>
            <p:nvPr/>
          </p:nvSpPr>
          <p:spPr>
            <a:xfrm>
              <a:off x="6093925" y="171663"/>
              <a:ext cx="1826700" cy="64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❖ Selective estrogen</a:t>
              </a:r>
              <a:r>
                <a:rPr lang="en" sz="800"/>
                <a:t> 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receptor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000000"/>
                  </a:solidFill>
                </a:rPr>
                <a:t>     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modulator (SERM)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❖ Protein kinase C (PKC) inhibitor 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67"/>
            <p:cNvSpPr txBox="1"/>
            <p:nvPr/>
          </p:nvSpPr>
          <p:spPr>
            <a:xfrm>
              <a:off x="397190" y="172840"/>
              <a:ext cx="1247700" cy="47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#238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1990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$20</a:t>
              </a:r>
              <a:r>
                <a:rPr lang="en" sz="800"/>
                <a:t>–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$80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67"/>
            <p:cNvSpPr txBox="1"/>
            <p:nvPr/>
          </p:nvSpPr>
          <p:spPr>
            <a:xfrm>
              <a:off x="8311366" y="201415"/>
              <a:ext cx="397200" cy="64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sng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mg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clipped result image" id="674" name="Google Shape;674;p6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025255" y="333484"/>
              <a:ext cx="286111" cy="278481"/>
            </a:xfrm>
            <a:prstGeom prst="rect">
              <a:avLst/>
            </a:prstGeom>
            <a:noFill/>
            <a:ln>
              <a:noFill/>
            </a:ln>
            <a:effectLst>
              <a:outerShdw blurRad="14288" rotWithShape="0" algn="tl" dir="2700000" dist="9525">
                <a:srgbClr val="000000">
                  <a:alpha val="40000"/>
                </a:srgbClr>
              </a:outerShdw>
            </a:effectLst>
          </p:spPr>
        </p:pic>
        <p:pic>
          <p:nvPicPr>
            <p:cNvPr descr="Resultado de imagen para tamoxifen structure" id="675" name="Google Shape;675;p6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55601" y="83461"/>
              <a:ext cx="1000575" cy="7404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6" name="Google Shape;676;p67"/>
          <p:cNvSpPr/>
          <p:nvPr/>
        </p:nvSpPr>
        <p:spPr>
          <a:xfrm>
            <a:off x="2956175" y="2834250"/>
            <a:ext cx="1981200" cy="477900"/>
          </a:xfrm>
          <a:prstGeom prst="wedgeRectCallout">
            <a:avLst>
              <a:gd fmla="val -46261" name="adj1"/>
              <a:gd fmla="val -140804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you pronounce this word?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68"/>
          <p:cNvSpPr/>
          <p:nvPr/>
        </p:nvSpPr>
        <p:spPr>
          <a:xfrm>
            <a:off x="0" y="0"/>
            <a:ext cx="9144000" cy="895500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682" name="Google Shape;682;p68"/>
          <p:cNvSpPr txBox="1"/>
          <p:nvPr/>
        </p:nvSpPr>
        <p:spPr>
          <a:xfrm>
            <a:off x="2956172" y="103099"/>
            <a:ext cx="3501300" cy="6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Tamoxifen (NOLVADEX)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242424"/>
                </a:solidFill>
                <a:latin typeface="Roboto"/>
                <a:ea typeface="Roboto"/>
                <a:cs typeface="Roboto"/>
                <a:sym typeface="Roboto"/>
              </a:rPr>
              <a:t>ta MOX i fen </a:t>
            </a:r>
            <a:r>
              <a:rPr lang="en" sz="1100">
                <a:solidFill>
                  <a:srgbClr val="242424"/>
                </a:solidFill>
                <a:latin typeface="Roboto"/>
                <a:ea typeface="Roboto"/>
                <a:cs typeface="Roboto"/>
                <a:sym typeface="Roboto"/>
              </a:rPr>
              <a:t> / NOLV a dex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“Tame ox defends </a:t>
            </a: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(against breast cancer)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68"/>
          <p:cNvSpPr txBox="1"/>
          <p:nvPr/>
        </p:nvSpPr>
        <p:spPr>
          <a:xfrm>
            <a:off x="6093925" y="181188"/>
            <a:ext cx="18267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Selective estrogen</a:t>
            </a:r>
            <a:r>
              <a:rPr lang="en" sz="800"/>
              <a:t> </a:t>
            </a: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receptor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</a:rPr>
              <a:t>     </a:t>
            </a: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modulator (SERM)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Protein kinase C (PKC) inhibitor 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68"/>
          <p:cNvSpPr txBox="1"/>
          <p:nvPr/>
        </p:nvSpPr>
        <p:spPr>
          <a:xfrm>
            <a:off x="378140" y="239515"/>
            <a:ext cx="1247700" cy="4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#238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1990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$20</a:t>
            </a:r>
            <a:r>
              <a:rPr lang="en" sz="800"/>
              <a:t>–</a:t>
            </a: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$80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68"/>
          <p:cNvSpPr txBox="1"/>
          <p:nvPr/>
        </p:nvSpPr>
        <p:spPr>
          <a:xfrm>
            <a:off x="8311366" y="239515"/>
            <a:ext cx="3972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686" name="Google Shape;686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5255" y="371584"/>
            <a:ext cx="286111" cy="278481"/>
          </a:xfrm>
          <a:prstGeom prst="rect">
            <a:avLst/>
          </a:prstGeom>
          <a:noFill/>
          <a:ln>
            <a:noFill/>
          </a:ln>
          <a:effectLst>
            <a:outerShdw blurRad="14288" rotWithShape="0" algn="tl" dir="2700000" dist="9525">
              <a:srgbClr val="000000">
                <a:alpha val="40000"/>
              </a:srgbClr>
            </a:outerShdw>
          </a:effectLst>
        </p:spPr>
      </p:pic>
      <p:pic>
        <p:nvPicPr>
          <p:cNvPr descr="Resultado de imagen para tamoxifen structure" id="687" name="Google Shape;687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55601" y="140611"/>
            <a:ext cx="1000575" cy="74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5200" y="1080050"/>
            <a:ext cx="2249250" cy="2705020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68"/>
          <p:cNvSpPr txBox="1"/>
          <p:nvPr/>
        </p:nvSpPr>
        <p:spPr>
          <a:xfrm>
            <a:off x="835900" y="1226625"/>
            <a:ext cx="5941800" cy="12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200">
                <a:solidFill>
                  <a:srgbClr val="000000"/>
                </a:solidFill>
              </a:rPr>
              <a:t>Tamoxifen is a prodrug with relatively low affinity for estrogen receptors itself. </a:t>
            </a:r>
            <a:endParaRPr sz="1200">
              <a:solidFill>
                <a:srgbClr val="000000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200">
                <a:solidFill>
                  <a:srgbClr val="000000"/>
                </a:solidFill>
              </a:rPr>
              <a:t>The therapeutic effects of tamoxifen are through active metabolites</a:t>
            </a:r>
            <a:r>
              <a:rPr lang="en" sz="1200"/>
              <a:t>.</a:t>
            </a:r>
            <a:endParaRPr sz="12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200"/>
          </a:p>
        </p:txBody>
      </p:sp>
      <p:sp>
        <p:nvSpPr>
          <p:cNvPr id="690" name="Google Shape;690;p68"/>
          <p:cNvSpPr txBox="1"/>
          <p:nvPr/>
        </p:nvSpPr>
        <p:spPr>
          <a:xfrm>
            <a:off x="2433725" y="2125925"/>
            <a:ext cx="3757500" cy="28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Concomitant use of 2D6-inhibiting</a:t>
            </a:r>
            <a:r>
              <a:rPr lang="en" sz="1200"/>
              <a:t> 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antidepressants</a:t>
            </a:r>
            <a:r>
              <a:rPr lang="en" sz="1200"/>
              <a:t> 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double the risk of recurrence of breast cancer, even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sertraline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whose 2D6 inHibition(weak) is a non-factor in other</a:t>
            </a:r>
            <a:r>
              <a:rPr lang="en" sz="1200"/>
              <a:t> 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contexts. </a:t>
            </a:r>
            <a:endParaRPr sz="12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Tamoxifen is less effective for individuals with 2D6 poor metabolizer (PM) genotype (5% of population)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91" name="Google Shape;691;p68"/>
          <p:cNvGrpSpPr/>
          <p:nvPr/>
        </p:nvGrpSpPr>
        <p:grpSpPr>
          <a:xfrm>
            <a:off x="0" y="0"/>
            <a:ext cx="9144000" cy="895500"/>
            <a:chOff x="0" y="0"/>
            <a:chExt cx="9144000" cy="895500"/>
          </a:xfrm>
        </p:grpSpPr>
        <p:sp>
          <p:nvSpPr>
            <p:cNvPr id="692" name="Google Shape;692;p68"/>
            <p:cNvSpPr/>
            <p:nvPr/>
          </p:nvSpPr>
          <p:spPr>
            <a:xfrm>
              <a:off x="0" y="0"/>
              <a:ext cx="9144000" cy="895500"/>
            </a:xfrm>
            <a:prstGeom prst="rect">
              <a:avLst/>
            </a:prstGeom>
            <a:solidFill>
              <a:srgbClr val="EAD1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9900"/>
                </a:solidFill>
              </a:endParaRPr>
            </a:p>
          </p:txBody>
        </p:sp>
        <p:sp>
          <p:nvSpPr>
            <p:cNvPr id="693" name="Google Shape;693;p68"/>
            <p:cNvSpPr txBox="1"/>
            <p:nvPr/>
          </p:nvSpPr>
          <p:spPr>
            <a:xfrm>
              <a:off x="2956172" y="64999"/>
              <a:ext cx="3501300" cy="6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Tamoxifen (NOLVADEX)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242424"/>
                  </a:solidFill>
                  <a:latin typeface="Roboto"/>
                  <a:ea typeface="Roboto"/>
                  <a:cs typeface="Roboto"/>
                  <a:sym typeface="Roboto"/>
                </a:rPr>
                <a:t>ta MOX i fen </a:t>
              </a:r>
              <a:r>
                <a:rPr lang="en" sz="1100">
                  <a:solidFill>
                    <a:srgbClr val="242424"/>
                  </a:solidFill>
                  <a:latin typeface="Roboto"/>
                  <a:ea typeface="Roboto"/>
                  <a:cs typeface="Roboto"/>
                  <a:sym typeface="Roboto"/>
                </a:rPr>
                <a:t> / NOLV a dex</a:t>
              </a:r>
              <a:endParaRPr sz="11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“Tame ox defends 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(against breast cancer)</a:t>
              </a:r>
              <a:r>
                <a:rPr b="0" i="0" lang="en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”</a:t>
              </a:r>
              <a:r>
                <a:rPr b="0" i="0" lang="en" sz="1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68"/>
            <p:cNvSpPr txBox="1"/>
            <p:nvPr/>
          </p:nvSpPr>
          <p:spPr>
            <a:xfrm>
              <a:off x="6093925" y="171663"/>
              <a:ext cx="1826700" cy="64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❖ Selective estrogen</a:t>
              </a:r>
              <a:r>
                <a:rPr lang="en" sz="800"/>
                <a:t> 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receptor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000000"/>
                  </a:solidFill>
                </a:rPr>
                <a:t>     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modulator (SERM)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❖ Protein kinase C (PKC) inhibitor 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68"/>
            <p:cNvSpPr txBox="1"/>
            <p:nvPr/>
          </p:nvSpPr>
          <p:spPr>
            <a:xfrm>
              <a:off x="397190" y="172840"/>
              <a:ext cx="1247700" cy="47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#238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1990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$20</a:t>
              </a:r>
              <a:r>
                <a:rPr lang="en" sz="800"/>
                <a:t>–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$80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68"/>
            <p:cNvSpPr txBox="1"/>
            <p:nvPr/>
          </p:nvSpPr>
          <p:spPr>
            <a:xfrm>
              <a:off x="8311366" y="201415"/>
              <a:ext cx="397200" cy="64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sng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mg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clipped result image" id="697" name="Google Shape;697;p6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025255" y="333484"/>
              <a:ext cx="286111" cy="278481"/>
            </a:xfrm>
            <a:prstGeom prst="rect">
              <a:avLst/>
            </a:prstGeom>
            <a:noFill/>
            <a:ln>
              <a:noFill/>
            </a:ln>
            <a:effectLst>
              <a:outerShdw blurRad="14288" rotWithShape="0" algn="tl" dir="2700000" dist="9525">
                <a:srgbClr val="000000">
                  <a:alpha val="40000"/>
                </a:srgbClr>
              </a:outerShdw>
            </a:effectLst>
          </p:spPr>
        </p:pic>
        <p:pic>
          <p:nvPicPr>
            <p:cNvPr descr="Resultado de imagen para tamoxifen structure" id="698" name="Google Shape;698;p6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55601" y="83461"/>
              <a:ext cx="1000575" cy="7404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9" name="Google Shape;699;p68"/>
          <p:cNvSpPr txBox="1"/>
          <p:nvPr/>
        </p:nvSpPr>
        <p:spPr>
          <a:xfrm>
            <a:off x="893040" y="3606438"/>
            <a:ext cx="1424400" cy="6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2D6 prodrug</a:t>
            </a:r>
            <a:endParaRPr sz="1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0" name="Google Shape;700;p68"/>
          <p:cNvGrpSpPr/>
          <p:nvPr/>
        </p:nvGrpSpPr>
        <p:grpSpPr>
          <a:xfrm>
            <a:off x="687125" y="2202136"/>
            <a:ext cx="1413984" cy="1404306"/>
            <a:chOff x="-283486" y="443812"/>
            <a:chExt cx="1692584" cy="1680999"/>
          </a:xfrm>
        </p:grpSpPr>
        <p:pic>
          <p:nvPicPr>
            <p:cNvPr descr="clipped result image" id="701" name="Google Shape;701;p68"/>
            <p:cNvPicPr preferRelativeResize="0"/>
            <p:nvPr/>
          </p:nvPicPr>
          <p:blipFill rotWithShape="1">
            <a:blip r:embed="rId6">
              <a:alphaModFix/>
            </a:blip>
            <a:srcRect b="4425" l="0" r="0" t="0"/>
            <a:stretch/>
          </p:blipFill>
          <p:spPr>
            <a:xfrm>
              <a:off x="-283486" y="443812"/>
              <a:ext cx="1692584" cy="1680999"/>
            </a:xfrm>
            <a:prstGeom prst="rect">
              <a:avLst/>
            </a:prstGeom>
            <a:noFill/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</p:pic>
        <p:pic>
          <p:nvPicPr>
            <p:cNvPr descr="clipped result image" id="702" name="Google Shape;702;p6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 rot="10523320">
              <a:off x="937538" y="778647"/>
              <a:ext cx="249579" cy="34987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03" name="Google Shape;703;p6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7801" y="2460273"/>
            <a:ext cx="4147397" cy="259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69"/>
          <p:cNvSpPr/>
          <p:nvPr/>
        </p:nvSpPr>
        <p:spPr>
          <a:xfrm>
            <a:off x="0" y="0"/>
            <a:ext cx="9144000" cy="895500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709" name="Google Shape;709;p69"/>
          <p:cNvSpPr txBox="1"/>
          <p:nvPr/>
        </p:nvSpPr>
        <p:spPr>
          <a:xfrm>
            <a:off x="2956172" y="103099"/>
            <a:ext cx="3501300" cy="6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Tamoxifen (NOLVADEX)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242424"/>
                </a:solidFill>
                <a:latin typeface="Roboto"/>
                <a:ea typeface="Roboto"/>
                <a:cs typeface="Roboto"/>
                <a:sym typeface="Roboto"/>
              </a:rPr>
              <a:t>ta MOX i fen </a:t>
            </a:r>
            <a:r>
              <a:rPr lang="en" sz="1100">
                <a:solidFill>
                  <a:srgbClr val="242424"/>
                </a:solidFill>
                <a:latin typeface="Roboto"/>
                <a:ea typeface="Roboto"/>
                <a:cs typeface="Roboto"/>
                <a:sym typeface="Roboto"/>
              </a:rPr>
              <a:t> / NOLV a dex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“Tame ox defends </a:t>
            </a: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(against breast cancer)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69"/>
          <p:cNvSpPr txBox="1"/>
          <p:nvPr/>
        </p:nvSpPr>
        <p:spPr>
          <a:xfrm>
            <a:off x="6093925" y="181188"/>
            <a:ext cx="18267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Selective estrogen</a:t>
            </a:r>
            <a:r>
              <a:rPr lang="en" sz="800"/>
              <a:t> </a:t>
            </a: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receptor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</a:rPr>
              <a:t>     </a:t>
            </a: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modulator (SERM)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Protein kinase C (PKC) inhibitor 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69"/>
          <p:cNvSpPr txBox="1"/>
          <p:nvPr/>
        </p:nvSpPr>
        <p:spPr>
          <a:xfrm>
            <a:off x="378140" y="239515"/>
            <a:ext cx="1247700" cy="4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#238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1990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$20</a:t>
            </a:r>
            <a:r>
              <a:rPr lang="en" sz="800"/>
              <a:t>–</a:t>
            </a: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$80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69"/>
          <p:cNvSpPr txBox="1"/>
          <p:nvPr/>
        </p:nvSpPr>
        <p:spPr>
          <a:xfrm>
            <a:off x="8311366" y="239515"/>
            <a:ext cx="3972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713" name="Google Shape;713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5255" y="371584"/>
            <a:ext cx="286111" cy="278481"/>
          </a:xfrm>
          <a:prstGeom prst="rect">
            <a:avLst/>
          </a:prstGeom>
          <a:noFill/>
          <a:ln>
            <a:noFill/>
          </a:ln>
          <a:effectLst>
            <a:outerShdw blurRad="14288" rotWithShape="0" algn="tl" dir="2700000" dist="9525">
              <a:srgbClr val="000000">
                <a:alpha val="40000"/>
              </a:srgbClr>
            </a:outerShdw>
          </a:effectLst>
        </p:spPr>
      </p:pic>
      <p:pic>
        <p:nvPicPr>
          <p:cNvPr descr="Resultado de imagen para tamoxifen structure" id="714" name="Google Shape;714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55601" y="140611"/>
            <a:ext cx="1000575" cy="74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5200" y="1080050"/>
            <a:ext cx="2249250" cy="2705020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69"/>
          <p:cNvSpPr txBox="1"/>
          <p:nvPr/>
        </p:nvSpPr>
        <p:spPr>
          <a:xfrm>
            <a:off x="835900" y="1226625"/>
            <a:ext cx="5941800" cy="12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200">
                <a:solidFill>
                  <a:srgbClr val="000000"/>
                </a:solidFill>
              </a:rPr>
              <a:t>Tamoxifen is a prodrug with relatively low affinity for estrogen receptors itself. </a:t>
            </a:r>
            <a:endParaRPr sz="1200">
              <a:solidFill>
                <a:srgbClr val="000000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200">
                <a:solidFill>
                  <a:srgbClr val="000000"/>
                </a:solidFill>
              </a:rPr>
              <a:t>The therapeutic effects of tamoxifen are through active metabolites</a:t>
            </a:r>
            <a:r>
              <a:rPr lang="en" sz="1200"/>
              <a:t>.</a:t>
            </a:r>
            <a:endParaRPr sz="12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200"/>
          </a:p>
        </p:txBody>
      </p:sp>
      <p:sp>
        <p:nvSpPr>
          <p:cNvPr id="717" name="Google Shape;717;p69"/>
          <p:cNvSpPr txBox="1"/>
          <p:nvPr/>
        </p:nvSpPr>
        <p:spPr>
          <a:xfrm>
            <a:off x="2433725" y="2125925"/>
            <a:ext cx="3757500" cy="28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Concomitant use of 2D6-inhibiting</a:t>
            </a:r>
            <a:r>
              <a:rPr lang="en" sz="1200"/>
              <a:t> 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antidepressants</a:t>
            </a:r>
            <a:r>
              <a:rPr lang="en" sz="1200"/>
              <a:t> 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double the risk of recurrence of breast cancer, even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sertraline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whose 2D6 inHibition(weak) is a non-factor in other</a:t>
            </a:r>
            <a:r>
              <a:rPr lang="en" sz="1200"/>
              <a:t> 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contexts.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18" name="Google Shape;718;p69"/>
          <p:cNvGrpSpPr/>
          <p:nvPr/>
        </p:nvGrpSpPr>
        <p:grpSpPr>
          <a:xfrm>
            <a:off x="0" y="0"/>
            <a:ext cx="9144000" cy="895500"/>
            <a:chOff x="0" y="0"/>
            <a:chExt cx="9144000" cy="895500"/>
          </a:xfrm>
        </p:grpSpPr>
        <p:sp>
          <p:nvSpPr>
            <p:cNvPr id="719" name="Google Shape;719;p69"/>
            <p:cNvSpPr/>
            <p:nvPr/>
          </p:nvSpPr>
          <p:spPr>
            <a:xfrm>
              <a:off x="0" y="0"/>
              <a:ext cx="9144000" cy="895500"/>
            </a:xfrm>
            <a:prstGeom prst="rect">
              <a:avLst/>
            </a:prstGeom>
            <a:solidFill>
              <a:srgbClr val="EAD1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9900"/>
                </a:solidFill>
              </a:endParaRPr>
            </a:p>
          </p:txBody>
        </p:sp>
        <p:sp>
          <p:nvSpPr>
            <p:cNvPr id="720" name="Google Shape;720;p69"/>
            <p:cNvSpPr txBox="1"/>
            <p:nvPr/>
          </p:nvSpPr>
          <p:spPr>
            <a:xfrm>
              <a:off x="2956172" y="64999"/>
              <a:ext cx="3501300" cy="6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Tamoxifen (NOLVADEX)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242424"/>
                  </a:solidFill>
                  <a:latin typeface="Roboto"/>
                  <a:ea typeface="Roboto"/>
                  <a:cs typeface="Roboto"/>
                  <a:sym typeface="Roboto"/>
                </a:rPr>
                <a:t>ta MOX i fen </a:t>
              </a:r>
              <a:r>
                <a:rPr lang="en" sz="1100">
                  <a:solidFill>
                    <a:srgbClr val="242424"/>
                  </a:solidFill>
                  <a:latin typeface="Roboto"/>
                  <a:ea typeface="Roboto"/>
                  <a:cs typeface="Roboto"/>
                  <a:sym typeface="Roboto"/>
                </a:rPr>
                <a:t> / NOLV a dex</a:t>
              </a:r>
              <a:endParaRPr sz="11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“Tame ox defends 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(against breast cancer)</a:t>
              </a:r>
              <a:r>
                <a:rPr b="0" i="0" lang="en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”</a:t>
              </a:r>
              <a:r>
                <a:rPr b="0" i="0" lang="en" sz="1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69"/>
            <p:cNvSpPr txBox="1"/>
            <p:nvPr/>
          </p:nvSpPr>
          <p:spPr>
            <a:xfrm>
              <a:off x="6093925" y="171663"/>
              <a:ext cx="1826700" cy="64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❖ Selective estrogen</a:t>
              </a:r>
              <a:r>
                <a:rPr lang="en" sz="800"/>
                <a:t> 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receptor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000000"/>
                  </a:solidFill>
                </a:rPr>
                <a:t>     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modulator (SERM)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❖ Protein kinase C (PKC) inhibitor 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69"/>
            <p:cNvSpPr txBox="1"/>
            <p:nvPr/>
          </p:nvSpPr>
          <p:spPr>
            <a:xfrm>
              <a:off x="397190" y="172840"/>
              <a:ext cx="1247700" cy="47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#238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1990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$20</a:t>
              </a:r>
              <a:r>
                <a:rPr lang="en" sz="800"/>
                <a:t>–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$80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69"/>
            <p:cNvSpPr txBox="1"/>
            <p:nvPr/>
          </p:nvSpPr>
          <p:spPr>
            <a:xfrm>
              <a:off x="8311366" y="201415"/>
              <a:ext cx="397200" cy="64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sng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mg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clipped result image" id="724" name="Google Shape;724;p6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025255" y="333484"/>
              <a:ext cx="286111" cy="278481"/>
            </a:xfrm>
            <a:prstGeom prst="rect">
              <a:avLst/>
            </a:prstGeom>
            <a:noFill/>
            <a:ln>
              <a:noFill/>
            </a:ln>
            <a:effectLst>
              <a:outerShdw blurRad="14288" rotWithShape="0" algn="tl" dir="2700000" dist="9525">
                <a:srgbClr val="000000">
                  <a:alpha val="40000"/>
                </a:srgbClr>
              </a:outerShdw>
            </a:effectLst>
          </p:spPr>
        </p:pic>
        <p:pic>
          <p:nvPicPr>
            <p:cNvPr descr="Resultado de imagen para tamoxifen structure" id="725" name="Google Shape;725;p6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55601" y="83461"/>
              <a:ext cx="1000575" cy="7404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6" name="Google Shape;726;p69"/>
          <p:cNvSpPr txBox="1"/>
          <p:nvPr/>
        </p:nvSpPr>
        <p:spPr>
          <a:xfrm>
            <a:off x="893040" y="3606438"/>
            <a:ext cx="1424400" cy="6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2D6 prodrug</a:t>
            </a:r>
            <a:endParaRPr sz="1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7" name="Google Shape;727;p69"/>
          <p:cNvGrpSpPr/>
          <p:nvPr/>
        </p:nvGrpSpPr>
        <p:grpSpPr>
          <a:xfrm>
            <a:off x="687125" y="2202136"/>
            <a:ext cx="1413984" cy="1404306"/>
            <a:chOff x="-283486" y="443812"/>
            <a:chExt cx="1692584" cy="1680999"/>
          </a:xfrm>
        </p:grpSpPr>
        <p:pic>
          <p:nvPicPr>
            <p:cNvPr descr="clipped result image" id="728" name="Google Shape;728;p69"/>
            <p:cNvPicPr preferRelativeResize="0"/>
            <p:nvPr/>
          </p:nvPicPr>
          <p:blipFill rotWithShape="1">
            <a:blip r:embed="rId6">
              <a:alphaModFix/>
            </a:blip>
            <a:srcRect b="4425" l="0" r="0" t="0"/>
            <a:stretch/>
          </p:blipFill>
          <p:spPr>
            <a:xfrm>
              <a:off x="-283486" y="443812"/>
              <a:ext cx="1692584" cy="1680999"/>
            </a:xfrm>
            <a:prstGeom prst="rect">
              <a:avLst/>
            </a:prstGeom>
            <a:noFill/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</p:pic>
        <p:pic>
          <p:nvPicPr>
            <p:cNvPr descr="clipped result image" id="729" name="Google Shape;729;p6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 rot="10523320">
              <a:off x="937538" y="778647"/>
              <a:ext cx="249579" cy="34987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30" name="Google Shape;730;p69"/>
          <p:cNvGrpSpPr/>
          <p:nvPr/>
        </p:nvGrpSpPr>
        <p:grpSpPr>
          <a:xfrm>
            <a:off x="2361575" y="3219461"/>
            <a:ext cx="4063135" cy="1762156"/>
            <a:chOff x="4418237" y="908748"/>
            <a:chExt cx="3311438" cy="1436150"/>
          </a:xfrm>
        </p:grpSpPr>
        <p:grpSp>
          <p:nvGrpSpPr>
            <p:cNvPr id="731" name="Google Shape;731;p69"/>
            <p:cNvGrpSpPr/>
            <p:nvPr/>
          </p:nvGrpSpPr>
          <p:grpSpPr>
            <a:xfrm>
              <a:off x="4418237" y="908748"/>
              <a:ext cx="3311438" cy="1436150"/>
              <a:chOff x="4418237" y="908748"/>
              <a:chExt cx="3311438" cy="1436150"/>
            </a:xfrm>
          </p:grpSpPr>
          <p:pic>
            <p:nvPicPr>
              <p:cNvPr descr="clipped result image" id="732" name="Google Shape;732;p69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 rot="-1320000">
                <a:off x="4469550" y="1511041"/>
                <a:ext cx="1350000" cy="536372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733" name="Google Shape;733;p69"/>
              <p:cNvGrpSpPr/>
              <p:nvPr/>
            </p:nvGrpSpPr>
            <p:grpSpPr>
              <a:xfrm>
                <a:off x="4728722" y="908748"/>
                <a:ext cx="3000953" cy="1436150"/>
                <a:chOff x="4662047" y="1137348"/>
                <a:chExt cx="3000953" cy="1436150"/>
              </a:xfrm>
            </p:grpSpPr>
            <p:grpSp>
              <p:nvGrpSpPr>
                <p:cNvPr id="734" name="Google Shape;734;p69"/>
                <p:cNvGrpSpPr/>
                <p:nvPr/>
              </p:nvGrpSpPr>
              <p:grpSpPr>
                <a:xfrm>
                  <a:off x="4680000" y="1137348"/>
                  <a:ext cx="2958475" cy="1436150"/>
                  <a:chOff x="4680000" y="1156398"/>
                  <a:chExt cx="2958475" cy="1436150"/>
                </a:xfrm>
              </p:grpSpPr>
              <p:grpSp>
                <p:nvGrpSpPr>
                  <p:cNvPr id="735" name="Google Shape;735;p69"/>
                  <p:cNvGrpSpPr/>
                  <p:nvPr/>
                </p:nvGrpSpPr>
                <p:grpSpPr>
                  <a:xfrm>
                    <a:off x="5978178" y="1156398"/>
                    <a:ext cx="1436145" cy="1436150"/>
                    <a:chOff x="5749578" y="1394523"/>
                    <a:chExt cx="1436145" cy="1436150"/>
                  </a:xfrm>
                </p:grpSpPr>
                <p:pic>
                  <p:nvPicPr>
                    <p:cNvPr id="736" name="Google Shape;736;p69"/>
                    <p:cNvPicPr preferRelativeResize="0"/>
                    <p:nvPr/>
                  </p:nvPicPr>
                  <p:blipFill rotWithShape="1">
                    <a:blip r:embed="rId9">
                      <a:alphaModFix amt="67000"/>
                    </a:blip>
                    <a:srcRect b="0" l="0" r="0" t="0"/>
                    <a:stretch/>
                  </p:blipFill>
                  <p:spPr>
                    <a:xfrm rot="-1958013">
                      <a:off x="5947839" y="1592778"/>
                      <a:ext cx="1039623" cy="10396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57150" rotWithShape="0" algn="bl" dir="5400000" dist="19050">
                        <a:srgbClr val="000000">
                          <a:alpha val="49020"/>
                        </a:srgbClr>
                      </a:outerShdw>
                    </a:effectLst>
                  </p:spPr>
                </p:pic>
                <p:pic>
                  <p:nvPicPr>
                    <p:cNvPr id="737" name="Google Shape;737;p69"/>
                    <p:cNvPicPr preferRelativeResize="0"/>
                    <p:nvPr/>
                  </p:nvPicPr>
                  <p:blipFill rotWithShape="1">
                    <a:blip r:embed="rId10">
                      <a:alphaModFix amt="62000"/>
                    </a:blip>
                    <a:srcRect b="0" l="0" r="0" t="0"/>
                    <a:stretch/>
                  </p:blipFill>
                  <p:spPr>
                    <a:xfrm rot="-1490484">
                      <a:off x="6032825" y="1973050"/>
                      <a:ext cx="411792" cy="3480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738" name="Google Shape;738;p69"/>
                    <p:cNvPicPr preferRelativeResize="0"/>
                    <p:nvPr/>
                  </p:nvPicPr>
                  <p:blipFill rotWithShape="1">
                    <a:blip r:embed="rId11">
                      <a:alphaModFix/>
                    </a:blip>
                    <a:srcRect b="0" l="0" r="0" t="0"/>
                    <a:stretch/>
                  </p:blipFill>
                  <p:spPr>
                    <a:xfrm rot="-8956147">
                      <a:off x="5876850" y="2021571"/>
                      <a:ext cx="202676" cy="15538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sp>
                <p:nvSpPr>
                  <p:cNvPr id="739" name="Google Shape;739;p69"/>
                  <p:cNvSpPr/>
                  <p:nvPr/>
                </p:nvSpPr>
                <p:spPr>
                  <a:xfrm>
                    <a:off x="7091875" y="1371600"/>
                    <a:ext cx="546600" cy="454500"/>
                  </a:xfrm>
                  <a:prstGeom prst="wedgeRectCallout">
                    <a:avLst>
                      <a:gd fmla="val -50660" name="adj1"/>
                      <a:gd fmla="val 76369" name="adj2"/>
                    </a:avLst>
                  </a:prstGeom>
                  <a:solidFill>
                    <a:srgbClr val="FFFFFF"/>
                  </a:solidFill>
                  <a:ln cap="flat" cmpd="sng" w="9525">
                    <a:solidFill>
                      <a:srgbClr val="59595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cxnSp>
                <p:nvCxnSpPr>
                  <p:cNvPr id="740" name="Google Shape;740;p69"/>
                  <p:cNvCxnSpPr/>
                  <p:nvPr/>
                </p:nvCxnSpPr>
                <p:spPr>
                  <a:xfrm rot="10800000">
                    <a:off x="5734150" y="1645475"/>
                    <a:ext cx="128700" cy="10470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59595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741" name="Google Shape;741;p69"/>
                  <p:cNvCxnSpPr/>
                  <p:nvPr/>
                </p:nvCxnSpPr>
                <p:spPr>
                  <a:xfrm rot="10800000">
                    <a:off x="5930925" y="1579350"/>
                    <a:ext cx="1800" cy="15720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59595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742" name="Google Shape;742;p69"/>
                  <p:cNvCxnSpPr/>
                  <p:nvPr/>
                </p:nvCxnSpPr>
                <p:spPr>
                  <a:xfrm flipH="1">
                    <a:off x="5996100" y="1664525"/>
                    <a:ext cx="109800" cy="9930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59595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743" name="Google Shape;743;p69"/>
                  <p:cNvSpPr/>
                  <p:nvPr/>
                </p:nvSpPr>
                <p:spPr>
                  <a:xfrm>
                    <a:off x="4680000" y="1476225"/>
                    <a:ext cx="668100" cy="237000"/>
                  </a:xfrm>
                  <a:prstGeom prst="wedgeRectCallout">
                    <a:avLst>
                      <a:gd fmla="val 48668" name="adj1"/>
                      <a:gd fmla="val 114842" name="adj2"/>
                    </a:avLst>
                  </a:prstGeom>
                  <a:solidFill>
                    <a:srgbClr val="FFFFFF"/>
                  </a:solidFill>
                  <a:ln cap="flat" cmpd="sng" w="9525">
                    <a:solidFill>
                      <a:srgbClr val="59595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4" name="Google Shape;744;p69"/>
                  <p:cNvSpPr txBox="1"/>
                  <p:nvPr/>
                </p:nvSpPr>
                <p:spPr>
                  <a:xfrm rot="-626526">
                    <a:off x="4789770" y="1806345"/>
                    <a:ext cx="963355" cy="4334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r>
                      <a:rPr b="1" i="0" lang="en" sz="1000" u="none" cap="none" strike="noStrik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2D6 inhibitor </a:t>
                    </a:r>
                    <a:endParaRPr b="1" i="0" sz="1000" u="none" cap="none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745" name="Google Shape;745;p69"/>
                <p:cNvSpPr txBox="1"/>
                <p:nvPr/>
              </p:nvSpPr>
              <p:spPr>
                <a:xfrm>
                  <a:off x="4662047" y="1417607"/>
                  <a:ext cx="712200" cy="237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rPr b="0" i="0" lang="en" sz="9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Aw, snap</a:t>
                  </a:r>
                  <a:r>
                    <a:rPr b="0" i="1" lang="en" sz="9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!</a:t>
                  </a:r>
                  <a:endParaRPr b="0" i="1" sz="9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6" name="Google Shape;746;p69"/>
                <p:cNvSpPr txBox="1"/>
                <p:nvPr/>
              </p:nvSpPr>
              <p:spPr>
                <a:xfrm>
                  <a:off x="7023100" y="1312600"/>
                  <a:ext cx="639900" cy="204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rPr b="0" i="0" lang="en" sz="9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It’s your fault I can’t roll  </a:t>
                  </a:r>
                  <a:endParaRPr b="0" i="0" sz="9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0" lvl="0" marL="0" marR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9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47" name="Google Shape;747;p69"/>
            <p:cNvSpPr txBox="1"/>
            <p:nvPr/>
          </p:nvSpPr>
          <p:spPr>
            <a:xfrm rot="2575">
              <a:off x="6210414" y="1662938"/>
              <a:ext cx="1201500" cy="43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" sz="1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prodrug</a:t>
              </a:r>
              <a:endParaRPr b="0" i="0" sz="1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70"/>
          <p:cNvSpPr/>
          <p:nvPr/>
        </p:nvSpPr>
        <p:spPr>
          <a:xfrm>
            <a:off x="0" y="0"/>
            <a:ext cx="9144000" cy="895500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753" name="Google Shape;753;p70"/>
          <p:cNvSpPr txBox="1"/>
          <p:nvPr/>
        </p:nvSpPr>
        <p:spPr>
          <a:xfrm>
            <a:off x="2956172" y="103099"/>
            <a:ext cx="3501300" cy="6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Tamoxifen (NOLVADEX)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242424"/>
                </a:solidFill>
                <a:latin typeface="Roboto"/>
                <a:ea typeface="Roboto"/>
                <a:cs typeface="Roboto"/>
                <a:sym typeface="Roboto"/>
              </a:rPr>
              <a:t>ta MOX i fen </a:t>
            </a:r>
            <a:r>
              <a:rPr lang="en" sz="1100">
                <a:solidFill>
                  <a:srgbClr val="242424"/>
                </a:solidFill>
                <a:latin typeface="Roboto"/>
                <a:ea typeface="Roboto"/>
                <a:cs typeface="Roboto"/>
                <a:sym typeface="Roboto"/>
              </a:rPr>
              <a:t> / NOLV a dex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“Tame ox defends </a:t>
            </a: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(against breast cancer)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70"/>
          <p:cNvSpPr txBox="1"/>
          <p:nvPr/>
        </p:nvSpPr>
        <p:spPr>
          <a:xfrm>
            <a:off x="6093925" y="181188"/>
            <a:ext cx="18267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Selective estrogen</a:t>
            </a:r>
            <a:r>
              <a:rPr lang="en" sz="800"/>
              <a:t> </a:t>
            </a: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receptor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</a:rPr>
              <a:t>     </a:t>
            </a: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modulator (SERM)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Protein kinase C (PKC) inhibitor 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70"/>
          <p:cNvSpPr txBox="1"/>
          <p:nvPr/>
        </p:nvSpPr>
        <p:spPr>
          <a:xfrm>
            <a:off x="378140" y="239515"/>
            <a:ext cx="1247700" cy="4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#238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1990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$20</a:t>
            </a:r>
            <a:r>
              <a:rPr lang="en" sz="800"/>
              <a:t>–</a:t>
            </a: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$80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70"/>
          <p:cNvSpPr txBox="1"/>
          <p:nvPr/>
        </p:nvSpPr>
        <p:spPr>
          <a:xfrm>
            <a:off x="8311366" y="239515"/>
            <a:ext cx="3972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757" name="Google Shape;757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5255" y="371584"/>
            <a:ext cx="286111" cy="278481"/>
          </a:xfrm>
          <a:prstGeom prst="rect">
            <a:avLst/>
          </a:prstGeom>
          <a:noFill/>
          <a:ln>
            <a:noFill/>
          </a:ln>
          <a:effectLst>
            <a:outerShdw blurRad="14288" rotWithShape="0" algn="tl" dir="2700000" dist="9525">
              <a:srgbClr val="000000">
                <a:alpha val="40000"/>
              </a:srgbClr>
            </a:outerShdw>
          </a:effectLst>
        </p:spPr>
      </p:pic>
      <p:pic>
        <p:nvPicPr>
          <p:cNvPr descr="Resultado de imagen para tamoxifen structure" id="758" name="Google Shape;758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55601" y="140611"/>
            <a:ext cx="1000575" cy="740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5200" y="1080050"/>
            <a:ext cx="2249250" cy="2705020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70"/>
          <p:cNvSpPr txBox="1"/>
          <p:nvPr/>
        </p:nvSpPr>
        <p:spPr>
          <a:xfrm>
            <a:off x="835900" y="1226625"/>
            <a:ext cx="5941800" cy="12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200">
                <a:solidFill>
                  <a:srgbClr val="000000"/>
                </a:solidFill>
              </a:rPr>
              <a:t>Tamoxifen is a prodrug with relatively low affinity for estrogen receptors itself. </a:t>
            </a:r>
            <a:endParaRPr sz="1200">
              <a:solidFill>
                <a:srgbClr val="000000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" sz="1200">
                <a:solidFill>
                  <a:srgbClr val="000000"/>
                </a:solidFill>
              </a:rPr>
              <a:t>The therapeutic effects of tamoxifen are through active metabolites</a:t>
            </a:r>
            <a:r>
              <a:rPr lang="en" sz="1200"/>
              <a:t>.</a:t>
            </a:r>
            <a:endParaRPr sz="12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200"/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1200"/>
          </a:p>
        </p:txBody>
      </p:sp>
      <p:sp>
        <p:nvSpPr>
          <p:cNvPr id="761" name="Google Shape;761;p70"/>
          <p:cNvSpPr txBox="1"/>
          <p:nvPr/>
        </p:nvSpPr>
        <p:spPr>
          <a:xfrm>
            <a:off x="2433725" y="2125925"/>
            <a:ext cx="3757500" cy="28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Concomitant use of 2D6-inhibiting</a:t>
            </a:r>
            <a:r>
              <a:rPr lang="en" sz="1200"/>
              <a:t> 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antidepressants</a:t>
            </a:r>
            <a:r>
              <a:rPr lang="en" sz="1200"/>
              <a:t> 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double the risk of recurrence of breast cancer, even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sertraline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whose 2D6 inHibition(weak) is a non-factor in other</a:t>
            </a:r>
            <a:r>
              <a:rPr lang="en" sz="1200"/>
              <a:t> 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contexts. </a:t>
            </a:r>
            <a:endParaRPr sz="12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amoxifen is less effective for individuals with 2D6 poor metabolizer (PM) genotype (5% of population)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2" name="Google Shape;762;p70"/>
          <p:cNvGrpSpPr/>
          <p:nvPr/>
        </p:nvGrpSpPr>
        <p:grpSpPr>
          <a:xfrm>
            <a:off x="0" y="0"/>
            <a:ext cx="9144000" cy="895500"/>
            <a:chOff x="0" y="0"/>
            <a:chExt cx="9144000" cy="895500"/>
          </a:xfrm>
        </p:grpSpPr>
        <p:sp>
          <p:nvSpPr>
            <p:cNvPr id="763" name="Google Shape;763;p70"/>
            <p:cNvSpPr/>
            <p:nvPr/>
          </p:nvSpPr>
          <p:spPr>
            <a:xfrm>
              <a:off x="0" y="0"/>
              <a:ext cx="9144000" cy="895500"/>
            </a:xfrm>
            <a:prstGeom prst="rect">
              <a:avLst/>
            </a:prstGeom>
            <a:solidFill>
              <a:srgbClr val="EAD1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9900"/>
                </a:solidFill>
              </a:endParaRPr>
            </a:p>
          </p:txBody>
        </p:sp>
        <p:sp>
          <p:nvSpPr>
            <p:cNvPr id="764" name="Google Shape;764;p70"/>
            <p:cNvSpPr txBox="1"/>
            <p:nvPr/>
          </p:nvSpPr>
          <p:spPr>
            <a:xfrm>
              <a:off x="2956172" y="64999"/>
              <a:ext cx="3501300" cy="6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Tamoxifen (NOLVADEX)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242424"/>
                  </a:solidFill>
                  <a:latin typeface="Roboto"/>
                  <a:ea typeface="Roboto"/>
                  <a:cs typeface="Roboto"/>
                  <a:sym typeface="Roboto"/>
                </a:rPr>
                <a:t>ta MOX i fen </a:t>
              </a:r>
              <a:r>
                <a:rPr lang="en" sz="1100">
                  <a:solidFill>
                    <a:srgbClr val="242424"/>
                  </a:solidFill>
                  <a:latin typeface="Roboto"/>
                  <a:ea typeface="Roboto"/>
                  <a:cs typeface="Roboto"/>
                  <a:sym typeface="Roboto"/>
                </a:rPr>
                <a:t> / NOLV a dex</a:t>
              </a:r>
              <a:endParaRPr sz="11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“Tame ox defends 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(against breast cancer)</a:t>
              </a:r>
              <a:r>
                <a:rPr b="0" i="0" lang="en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”</a:t>
              </a:r>
              <a:r>
                <a:rPr b="0" i="0" lang="en" sz="1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70"/>
            <p:cNvSpPr txBox="1"/>
            <p:nvPr/>
          </p:nvSpPr>
          <p:spPr>
            <a:xfrm>
              <a:off x="6093925" y="171663"/>
              <a:ext cx="1826700" cy="64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❖ Selective estrogen</a:t>
              </a:r>
              <a:r>
                <a:rPr lang="en" sz="800"/>
                <a:t> 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receptor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000000"/>
                  </a:solidFill>
                </a:rPr>
                <a:t>     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modulator (SERM)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❖ Protein kinase C (PKC) inhibitor 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70"/>
            <p:cNvSpPr txBox="1"/>
            <p:nvPr/>
          </p:nvSpPr>
          <p:spPr>
            <a:xfrm>
              <a:off x="397190" y="172840"/>
              <a:ext cx="1247700" cy="47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#238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1990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$20</a:t>
              </a:r>
              <a:r>
                <a:rPr lang="en" sz="800"/>
                <a:t>–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$80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70"/>
            <p:cNvSpPr txBox="1"/>
            <p:nvPr/>
          </p:nvSpPr>
          <p:spPr>
            <a:xfrm>
              <a:off x="8311366" y="201415"/>
              <a:ext cx="397200" cy="64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sng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mg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clipped result image" id="768" name="Google Shape;768;p7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025255" y="333484"/>
              <a:ext cx="286111" cy="278481"/>
            </a:xfrm>
            <a:prstGeom prst="rect">
              <a:avLst/>
            </a:prstGeom>
            <a:noFill/>
            <a:ln>
              <a:noFill/>
            </a:ln>
            <a:effectLst>
              <a:outerShdw blurRad="14288" rotWithShape="0" algn="tl" dir="2700000" dist="9525">
                <a:srgbClr val="000000">
                  <a:alpha val="40000"/>
                </a:srgbClr>
              </a:outerShdw>
            </a:effectLst>
          </p:spPr>
        </p:pic>
        <p:pic>
          <p:nvPicPr>
            <p:cNvPr descr="Resultado de imagen para tamoxifen structure" id="769" name="Google Shape;769;p7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55601" y="83461"/>
              <a:ext cx="1000575" cy="7404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70" name="Google Shape;770;p70"/>
          <p:cNvSpPr txBox="1"/>
          <p:nvPr/>
        </p:nvSpPr>
        <p:spPr>
          <a:xfrm>
            <a:off x="893040" y="3606438"/>
            <a:ext cx="1424400" cy="6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2D6 prodrug</a:t>
            </a:r>
            <a:endParaRPr sz="1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1" name="Google Shape;771;p70"/>
          <p:cNvGrpSpPr/>
          <p:nvPr/>
        </p:nvGrpSpPr>
        <p:grpSpPr>
          <a:xfrm>
            <a:off x="687125" y="2202136"/>
            <a:ext cx="1413984" cy="1404306"/>
            <a:chOff x="-283486" y="443812"/>
            <a:chExt cx="1692584" cy="1680999"/>
          </a:xfrm>
        </p:grpSpPr>
        <p:pic>
          <p:nvPicPr>
            <p:cNvPr descr="clipped result image" id="772" name="Google Shape;772;p70"/>
            <p:cNvPicPr preferRelativeResize="0"/>
            <p:nvPr/>
          </p:nvPicPr>
          <p:blipFill rotWithShape="1">
            <a:blip r:embed="rId6">
              <a:alphaModFix/>
            </a:blip>
            <a:srcRect b="4425" l="0" r="0" t="0"/>
            <a:stretch/>
          </p:blipFill>
          <p:spPr>
            <a:xfrm>
              <a:off x="-283486" y="443812"/>
              <a:ext cx="1692584" cy="1680999"/>
            </a:xfrm>
            <a:prstGeom prst="rect">
              <a:avLst/>
            </a:prstGeom>
            <a:noFill/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</p:pic>
        <p:pic>
          <p:nvPicPr>
            <p:cNvPr descr="clipped result image" id="773" name="Google Shape;773;p7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 rot="10523320">
              <a:off x="937538" y="778647"/>
              <a:ext cx="249579" cy="34987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74" name="Google Shape;774;p70"/>
          <p:cNvGrpSpPr/>
          <p:nvPr/>
        </p:nvGrpSpPr>
        <p:grpSpPr>
          <a:xfrm>
            <a:off x="2961898" y="3855322"/>
            <a:ext cx="2568000" cy="1232562"/>
            <a:chOff x="4933288" y="9028038"/>
            <a:chExt cx="2568000" cy="1232562"/>
          </a:xfrm>
        </p:grpSpPr>
        <p:grpSp>
          <p:nvGrpSpPr>
            <p:cNvPr id="775" name="Google Shape;775;p70"/>
            <p:cNvGrpSpPr/>
            <p:nvPr/>
          </p:nvGrpSpPr>
          <p:grpSpPr>
            <a:xfrm>
              <a:off x="4933288" y="9028038"/>
              <a:ext cx="2568000" cy="1232562"/>
              <a:chOff x="4933288" y="9028038"/>
              <a:chExt cx="2568000" cy="1232562"/>
            </a:xfrm>
          </p:grpSpPr>
          <p:grpSp>
            <p:nvGrpSpPr>
              <p:cNvPr id="776" name="Google Shape;776;p70"/>
              <p:cNvGrpSpPr/>
              <p:nvPr/>
            </p:nvGrpSpPr>
            <p:grpSpPr>
              <a:xfrm>
                <a:off x="4933288" y="9028038"/>
                <a:ext cx="2568000" cy="1232562"/>
                <a:chOff x="1351888" y="9028038"/>
                <a:chExt cx="2568000" cy="1232562"/>
              </a:xfrm>
            </p:grpSpPr>
            <p:pic>
              <p:nvPicPr>
                <p:cNvPr id="777" name="Google Shape;777;p70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 b="6898" l="0" r="0" t="0"/>
                <a:stretch/>
              </p:blipFill>
              <p:spPr>
                <a:xfrm>
                  <a:off x="1351888" y="9576475"/>
                  <a:ext cx="2568000" cy="6841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778" name="Google Shape;778;p70"/>
                <p:cNvGrpSpPr/>
                <p:nvPr/>
              </p:nvGrpSpPr>
              <p:grpSpPr>
                <a:xfrm>
                  <a:off x="2299435" y="9028038"/>
                  <a:ext cx="469615" cy="975937"/>
                  <a:chOff x="2861410" y="8123163"/>
                  <a:chExt cx="469615" cy="975937"/>
                </a:xfrm>
              </p:grpSpPr>
              <p:pic>
                <p:nvPicPr>
                  <p:cNvPr id="779" name="Google Shape;779;p70"/>
                  <p:cNvPicPr preferRelativeResize="0"/>
                  <p:nvPr/>
                </p:nvPicPr>
                <p:blipFill rotWithShape="1">
                  <a:blip r:embed="rId9">
                    <a:alphaModFix/>
                  </a:blip>
                  <a:srcRect b="0" l="0" r="0" t="0"/>
                  <a:stretch/>
                </p:blipFill>
                <p:spPr>
                  <a:xfrm>
                    <a:off x="2863025" y="8306325"/>
                    <a:ext cx="468000" cy="7927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780" name="Google Shape;780;p70"/>
                  <p:cNvPicPr preferRelativeResize="0"/>
                  <p:nvPr/>
                </p:nvPicPr>
                <p:blipFill rotWithShape="1">
                  <a:blip r:embed="rId10">
                    <a:alphaModFix/>
                  </a:blip>
                  <a:srcRect b="0" l="0" r="0" t="0"/>
                  <a:stretch/>
                </p:blipFill>
                <p:spPr>
                  <a:xfrm rot="-1075950">
                    <a:off x="2919610" y="8155799"/>
                    <a:ext cx="278577" cy="42200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781" name="Google Shape;781;p70"/>
                <p:cNvGrpSpPr/>
                <p:nvPr/>
              </p:nvGrpSpPr>
              <p:grpSpPr>
                <a:xfrm>
                  <a:off x="2954325" y="9409450"/>
                  <a:ext cx="639900" cy="171600"/>
                  <a:chOff x="3944925" y="9333250"/>
                  <a:chExt cx="639900" cy="171600"/>
                </a:xfrm>
              </p:grpSpPr>
              <p:sp>
                <p:nvSpPr>
                  <p:cNvPr id="782" name="Google Shape;782;p70"/>
                  <p:cNvSpPr/>
                  <p:nvPr/>
                </p:nvSpPr>
                <p:spPr>
                  <a:xfrm>
                    <a:off x="3981850" y="9333250"/>
                    <a:ext cx="546600" cy="171600"/>
                  </a:xfrm>
                  <a:prstGeom prst="wedgeRectCallout">
                    <a:avLst>
                      <a:gd fmla="val -58596" name="adj1"/>
                      <a:gd fmla="val 134272" name="adj2"/>
                    </a:avLst>
                  </a:prstGeom>
                  <a:solidFill>
                    <a:srgbClr val="FFFFFF"/>
                  </a:solidFill>
                  <a:ln cap="flat" cmpd="sng" w="9525">
                    <a:solidFill>
                      <a:srgbClr val="59595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3" name="Google Shape;783;p70"/>
                  <p:cNvSpPr txBox="1"/>
                  <p:nvPr/>
                </p:nvSpPr>
                <p:spPr>
                  <a:xfrm>
                    <a:off x="3944925" y="9338025"/>
                    <a:ext cx="639900" cy="150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100"/>
                      <a:buFont typeface="Arial"/>
                      <a:buNone/>
                    </a:pPr>
                    <a:r>
                      <a:rPr b="0" lang="en" sz="8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Poor me !</a:t>
                    </a:r>
                    <a:endParaRPr b="0" sz="8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pic>
            <p:nvPicPr>
              <p:cNvPr id="784" name="Google Shape;784;p70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56103"/>
              <a:stretch/>
            </p:blipFill>
            <p:spPr>
              <a:xfrm>
                <a:off x="5811300" y="9647475"/>
                <a:ext cx="639600" cy="348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785" name="Google Shape;785;p70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 rot="-10582029">
              <a:off x="4972118" y="9399158"/>
              <a:ext cx="1475139" cy="6490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86" name="Google Shape;786;p70"/>
          <p:cNvSpPr txBox="1"/>
          <p:nvPr/>
        </p:nvSpPr>
        <p:spPr>
          <a:xfrm>
            <a:off x="4356400" y="4731420"/>
            <a:ext cx="1918500" cy="2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2D6 </a:t>
            </a:r>
            <a:r>
              <a:rPr b="1" lang="en"/>
              <a:t>PM</a:t>
            </a:r>
            <a:endParaRPr b="1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71"/>
          <p:cNvGrpSpPr/>
          <p:nvPr/>
        </p:nvGrpSpPr>
        <p:grpSpPr>
          <a:xfrm>
            <a:off x="536975" y="1245008"/>
            <a:ext cx="1981261" cy="1484738"/>
            <a:chOff x="435150" y="1289870"/>
            <a:chExt cx="1981261" cy="1484738"/>
          </a:xfrm>
        </p:grpSpPr>
        <p:grpSp>
          <p:nvGrpSpPr>
            <p:cNvPr id="792" name="Google Shape;792;p71"/>
            <p:cNvGrpSpPr/>
            <p:nvPr/>
          </p:nvGrpSpPr>
          <p:grpSpPr>
            <a:xfrm>
              <a:off x="435150" y="1289870"/>
              <a:ext cx="1981261" cy="1484738"/>
              <a:chOff x="6078179" y="3303635"/>
              <a:chExt cx="1524634" cy="1142545"/>
            </a:xfrm>
          </p:grpSpPr>
          <p:grpSp>
            <p:nvGrpSpPr>
              <p:cNvPr id="793" name="Google Shape;793;p71"/>
              <p:cNvGrpSpPr/>
              <p:nvPr/>
            </p:nvGrpSpPr>
            <p:grpSpPr>
              <a:xfrm>
                <a:off x="6078179" y="3303635"/>
                <a:ext cx="1524634" cy="1142545"/>
                <a:chOff x="6030564" y="6895190"/>
                <a:chExt cx="1588656" cy="1190523"/>
              </a:xfrm>
            </p:grpSpPr>
            <p:grpSp>
              <p:nvGrpSpPr>
                <p:cNvPr id="794" name="Google Shape;794;p71"/>
                <p:cNvGrpSpPr/>
                <p:nvPr/>
              </p:nvGrpSpPr>
              <p:grpSpPr>
                <a:xfrm>
                  <a:off x="6030564" y="6895190"/>
                  <a:ext cx="1588656" cy="1190523"/>
                  <a:chOff x="5657427" y="6713673"/>
                  <a:chExt cx="1896677" cy="1421351"/>
                </a:xfrm>
              </p:grpSpPr>
              <p:pic>
                <p:nvPicPr>
                  <p:cNvPr descr="clipped result image" id="795" name="Google Shape;795;p71"/>
                  <p:cNvPicPr preferRelativeResize="0"/>
                  <p:nvPr/>
                </p:nvPicPr>
                <p:blipFill>
                  <a:blip r:embed="rId3">
                    <a:alphaModFix/>
                  </a:blip>
                  <a:stretch>
                    <a:fillRect/>
                  </a:stretch>
                </p:blipFill>
                <p:spPr>
                  <a:xfrm>
                    <a:off x="6133662" y="7856623"/>
                    <a:ext cx="1420441" cy="2784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grpSp>
                <p:nvGrpSpPr>
                  <p:cNvPr id="796" name="Google Shape;796;p71"/>
                  <p:cNvGrpSpPr/>
                  <p:nvPr/>
                </p:nvGrpSpPr>
                <p:grpSpPr>
                  <a:xfrm>
                    <a:off x="5657427" y="6713673"/>
                    <a:ext cx="1740163" cy="1166755"/>
                    <a:chOff x="5619327" y="6680160"/>
                    <a:chExt cx="1740163" cy="1166755"/>
                  </a:xfrm>
                </p:grpSpPr>
                <p:pic>
                  <p:nvPicPr>
                    <p:cNvPr descr="clipped result image" id="797" name="Google Shape;797;p71"/>
                    <p:cNvPicPr preferRelativeResize="0"/>
                    <p:nvPr/>
                  </p:nvPicPr>
                  <p:blipFill rotWithShape="1">
                    <a:blip r:embed="rId4">
                      <a:alphaModFix/>
                    </a:blip>
                    <a:srcRect b="13268" l="28602" r="0" t="24642"/>
                    <a:stretch/>
                  </p:blipFill>
                  <p:spPr>
                    <a:xfrm>
                      <a:off x="5945660" y="6923321"/>
                      <a:ext cx="1413830" cy="92359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798" name="Google Shape;798;p71"/>
                    <p:cNvPicPr preferRelativeResize="0"/>
                    <p:nvPr/>
                  </p:nvPicPr>
                  <p:blipFill rotWithShape="1">
                    <a:blip r:embed="rId5">
                      <a:alphaModFix/>
                    </a:blip>
                    <a:srcRect b="0" l="0" r="0" t="0"/>
                    <a:stretch/>
                  </p:blipFill>
                  <p:spPr>
                    <a:xfrm>
                      <a:off x="5619327" y="6680160"/>
                      <a:ext cx="866543" cy="66804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descr="clipped result image" id="799" name="Google Shape;799;p71"/>
                  <p:cNvPicPr preferRelativeResize="0"/>
                  <p:nvPr/>
                </p:nvPicPr>
                <p:blipFill>
                  <a:blip r:embed="rId6">
                    <a:alphaModFix/>
                  </a:blip>
                  <a:stretch>
                    <a:fillRect/>
                  </a:stretch>
                </p:blipFill>
                <p:spPr>
                  <a:xfrm>
                    <a:off x="6751662" y="7836000"/>
                    <a:ext cx="89125" cy="907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descr="clipped result image" id="800" name="Google Shape;800;p71"/>
                  <p:cNvPicPr preferRelativeResize="0"/>
                  <p:nvPr/>
                </p:nvPicPr>
                <p:blipFill>
                  <a:blip r:embed="rId6">
                    <a:alphaModFix/>
                  </a:blip>
                  <a:stretch>
                    <a:fillRect/>
                  </a:stretch>
                </p:blipFill>
                <p:spPr>
                  <a:xfrm>
                    <a:off x="6590212" y="7856625"/>
                    <a:ext cx="89125" cy="907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descr="clipped result image" id="801" name="Google Shape;801;p71"/>
                  <p:cNvPicPr preferRelativeResize="0"/>
                  <p:nvPr/>
                </p:nvPicPr>
                <p:blipFill>
                  <a:blip r:embed="rId6">
                    <a:alphaModFix/>
                  </a:blip>
                  <a:stretch>
                    <a:fillRect/>
                  </a:stretch>
                </p:blipFill>
                <p:spPr>
                  <a:xfrm>
                    <a:off x="6428750" y="7789650"/>
                    <a:ext cx="89125" cy="907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descr="clipped result image" id="802" name="Google Shape;802;p71"/>
                  <p:cNvPicPr preferRelativeResize="0"/>
                  <p:nvPr/>
                </p:nvPicPr>
                <p:blipFill>
                  <a:blip r:embed="rId7">
                    <a:alphaModFix/>
                  </a:blip>
                  <a:stretch>
                    <a:fillRect/>
                  </a:stretch>
                </p:blipFill>
                <p:spPr>
                  <a:xfrm rot="4166770">
                    <a:off x="6481505" y="7607053"/>
                    <a:ext cx="124059" cy="14770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descr="clipped result image" id="803" name="Google Shape;803;p71"/>
                  <p:cNvPicPr preferRelativeResize="0"/>
                  <p:nvPr/>
                </p:nvPicPr>
                <p:blipFill>
                  <a:blip r:embed="rId7">
                    <a:alphaModFix/>
                  </a:blip>
                  <a:stretch>
                    <a:fillRect/>
                  </a:stretch>
                </p:blipFill>
                <p:spPr>
                  <a:xfrm rot="4166770">
                    <a:off x="6592984" y="7670642"/>
                    <a:ext cx="124059" cy="14770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descr="clipped result image" id="804" name="Google Shape;804;p71"/>
                  <p:cNvPicPr preferRelativeResize="0"/>
                  <p:nvPr/>
                </p:nvPicPr>
                <p:blipFill>
                  <a:blip r:embed="rId7">
                    <a:alphaModFix/>
                  </a:blip>
                  <a:stretch>
                    <a:fillRect/>
                  </a:stretch>
                </p:blipFill>
                <p:spPr>
                  <a:xfrm rot="4166770">
                    <a:off x="6781834" y="7670642"/>
                    <a:ext cx="124059" cy="14770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sp>
              <p:nvSpPr>
                <p:cNvPr id="805" name="Google Shape;805;p71"/>
                <p:cNvSpPr txBox="1"/>
                <p:nvPr/>
              </p:nvSpPr>
              <p:spPr>
                <a:xfrm>
                  <a:off x="6478463" y="7217633"/>
                  <a:ext cx="882900" cy="348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rPr b="1" lang="en" sz="1300">
                      <a:solidFill>
                        <a:srgbClr val="000000"/>
                      </a:solidFill>
                    </a:rPr>
                    <a:t>UGT1A4 </a:t>
                  </a:r>
                  <a:endParaRPr b="1" sz="1300">
                    <a:solidFill>
                      <a:srgbClr val="000000"/>
                    </a:solidFill>
                  </a:endParaRPr>
                </a:p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rPr b="1" lang="en" sz="1300">
                      <a:solidFill>
                        <a:srgbClr val="000000"/>
                      </a:solidFill>
                    </a:rPr>
                    <a:t>UM</a:t>
                  </a:r>
                  <a:endParaRPr b="1" sz="1300">
                    <a:solidFill>
                      <a:srgbClr val="000000"/>
                    </a:solidFill>
                  </a:endParaRPr>
                </a:p>
              </p:txBody>
            </p:sp>
          </p:grpSp>
          <p:pic>
            <p:nvPicPr>
              <p:cNvPr id="806" name="Google Shape;806;p71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flipH="1">
                <a:off x="6314309" y="4147967"/>
                <a:ext cx="255693" cy="22297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8575" rotWithShape="0" algn="bl" dist="9525">
                  <a:srgbClr val="000000">
                    <a:alpha val="21000"/>
                  </a:srgbClr>
                </a:outerShdw>
              </a:effectLst>
            </p:spPr>
          </p:pic>
          <p:pic>
            <p:nvPicPr>
              <p:cNvPr id="807" name="Google Shape;807;p71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flipH="1">
                <a:off x="7003813" y="4101430"/>
                <a:ext cx="228175" cy="22298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8575" rotWithShape="0" algn="bl" dist="9525">
                  <a:srgbClr val="000000">
                    <a:alpha val="21000"/>
                  </a:srgbClr>
                </a:outerShdw>
              </a:effectLst>
            </p:spPr>
          </p:pic>
          <p:pic>
            <p:nvPicPr>
              <p:cNvPr id="808" name="Google Shape;808;p71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 flipH="1" rot="-215982">
                <a:off x="7081141" y="4095750"/>
                <a:ext cx="282463" cy="276055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8575" rotWithShape="0" algn="bl" dist="9525">
                  <a:srgbClr val="000000">
                    <a:alpha val="21000"/>
                  </a:srgbClr>
                </a:outerShdw>
              </a:effectLst>
            </p:spPr>
          </p:pic>
        </p:grpSp>
        <p:pic>
          <p:nvPicPr>
            <p:cNvPr id="809" name="Google Shape;809;p7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flipH="1">
              <a:off x="906497" y="2402250"/>
              <a:ext cx="346900" cy="339025"/>
            </a:xfrm>
            <a:prstGeom prst="rect">
              <a:avLst/>
            </a:prstGeom>
            <a:noFill/>
            <a:ln>
              <a:noFill/>
            </a:ln>
            <a:effectLst>
              <a:outerShdw blurRad="28575" rotWithShape="0" algn="bl" dist="9525">
                <a:srgbClr val="000000">
                  <a:alpha val="21000"/>
                </a:srgbClr>
              </a:outerShdw>
            </a:effectLst>
          </p:spPr>
        </p:pic>
      </p:grpSp>
      <p:pic>
        <p:nvPicPr>
          <p:cNvPr id="810" name="Google Shape;810;p7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49500" y="314125"/>
            <a:ext cx="3682627" cy="2071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811" name="Google Shape;811;p71"/>
          <p:cNvSpPr txBox="1"/>
          <p:nvPr/>
        </p:nvSpPr>
        <p:spPr>
          <a:xfrm>
            <a:off x="487925" y="314125"/>
            <a:ext cx="359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Genetic test results I have pictures for: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descr="clipped result image" id="812" name="Google Shape;812;p7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011700" y="1137612"/>
            <a:ext cx="1287213" cy="1785050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p71"/>
          <p:cNvSpPr txBox="1"/>
          <p:nvPr/>
        </p:nvSpPr>
        <p:spPr>
          <a:xfrm>
            <a:off x="3856300" y="1412263"/>
            <a:ext cx="139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HLA-B*1502</a:t>
            </a:r>
            <a:endParaRPr b="1">
              <a:solidFill>
                <a:schemeClr val="dk1"/>
              </a:solidFill>
            </a:endParaRPr>
          </a:p>
        </p:txBody>
      </p:sp>
      <p:grpSp>
        <p:nvGrpSpPr>
          <p:cNvPr id="814" name="Google Shape;814;p71"/>
          <p:cNvGrpSpPr/>
          <p:nvPr/>
        </p:nvGrpSpPr>
        <p:grpSpPr>
          <a:xfrm>
            <a:off x="5442739" y="2700689"/>
            <a:ext cx="1803259" cy="2071412"/>
            <a:chOff x="2396950" y="7749198"/>
            <a:chExt cx="1606753" cy="1845685"/>
          </a:xfrm>
        </p:grpSpPr>
        <p:grpSp>
          <p:nvGrpSpPr>
            <p:cNvPr id="815" name="Google Shape;815;p71"/>
            <p:cNvGrpSpPr/>
            <p:nvPr/>
          </p:nvGrpSpPr>
          <p:grpSpPr>
            <a:xfrm>
              <a:off x="2402299" y="7749198"/>
              <a:ext cx="1601404" cy="1845685"/>
              <a:chOff x="980725" y="7526515"/>
              <a:chExt cx="1905752" cy="2196460"/>
            </a:xfrm>
          </p:grpSpPr>
          <p:pic>
            <p:nvPicPr>
              <p:cNvPr id="816" name="Google Shape;816;p71"/>
              <p:cNvPicPr preferRelativeResize="0"/>
              <p:nvPr/>
            </p:nvPicPr>
            <p:blipFill rotWithShape="1">
              <a:blip r:embed="rId11">
                <a:alphaModFix/>
              </a:blip>
              <a:srcRect b="0" l="0" r="0" t="0"/>
              <a:stretch/>
            </p:blipFill>
            <p:spPr>
              <a:xfrm flipH="1" rot="249">
                <a:off x="1885236" y="8200401"/>
                <a:ext cx="57374" cy="457196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817" name="Google Shape;817;p71"/>
              <p:cNvGrpSpPr/>
              <p:nvPr/>
            </p:nvGrpSpPr>
            <p:grpSpPr>
              <a:xfrm>
                <a:off x="980725" y="7526515"/>
                <a:ext cx="1905752" cy="2196460"/>
                <a:chOff x="2047525" y="7526515"/>
                <a:chExt cx="1905752" cy="2196460"/>
              </a:xfrm>
            </p:grpSpPr>
            <p:pic>
              <p:nvPicPr>
                <p:cNvPr descr="clipped result image" id="818" name="Google Shape;818;p71"/>
                <p:cNvPicPr preferRelativeResize="0"/>
                <p:nvPr/>
              </p:nvPicPr>
              <p:blipFill rotWithShape="1">
                <a:blip r:embed="rId12">
                  <a:alphaModFix/>
                </a:blip>
                <a:srcRect b="-1713" l="0" r="0" t="-1517"/>
                <a:stretch/>
              </p:blipFill>
              <p:spPr>
                <a:xfrm>
                  <a:off x="2047525" y="7771775"/>
                  <a:ext cx="1530675" cy="195120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rotWithShape="0" algn="bl" dir="5400000" dist="19050">
                    <a:srgbClr val="000000">
                      <a:alpha val="49020"/>
                    </a:srgbClr>
                  </a:outerShdw>
                </a:effectLst>
              </p:spPr>
            </p:pic>
            <p:pic>
              <p:nvPicPr>
                <p:cNvPr descr="clipped result image" id="819" name="Google Shape;819;p71"/>
                <p:cNvPicPr preferRelativeResize="0"/>
                <p:nvPr/>
              </p:nvPicPr>
              <p:blipFill rotWithShape="1">
                <a:blip r:embed="rId13">
                  <a:alphaModFix/>
                </a:blip>
                <a:srcRect b="0" l="0" r="0" t="0"/>
                <a:stretch/>
              </p:blipFill>
              <p:spPr>
                <a:xfrm>
                  <a:off x="2948255" y="8672718"/>
                  <a:ext cx="593611" cy="20400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descr="clipped result image" id="820" name="Google Shape;820;p71"/>
                <p:cNvPicPr preferRelativeResize="0"/>
                <p:nvPr/>
              </p:nvPicPr>
              <p:blipFill rotWithShape="1">
                <a:blip r:embed="rId14">
                  <a:alphaModFix/>
                </a:blip>
                <a:srcRect b="0" l="0" r="0" t="0"/>
                <a:stretch/>
              </p:blipFill>
              <p:spPr>
                <a:xfrm rot="-384087">
                  <a:off x="2122898" y="8723802"/>
                  <a:ext cx="593848" cy="20393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821" name="Google Shape;821;p71"/>
                <p:cNvPicPr preferRelativeResize="0"/>
                <p:nvPr/>
              </p:nvPicPr>
              <p:blipFill rotWithShape="1">
                <a:blip r:embed="rId15">
                  <a:alphaModFix/>
                </a:blip>
                <a:srcRect b="0" l="0" r="0" t="28418"/>
                <a:stretch/>
              </p:blipFill>
              <p:spPr>
                <a:xfrm>
                  <a:off x="2088600" y="8204022"/>
                  <a:ext cx="611450" cy="64240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rotWithShape="0" algn="bl" dir="5400000" dist="19050">
                    <a:srgbClr val="000000">
                      <a:alpha val="49020"/>
                    </a:srgbClr>
                  </a:outerShdw>
                </a:effectLst>
              </p:spPr>
            </p:pic>
            <p:pic>
              <p:nvPicPr>
                <p:cNvPr id="822" name="Google Shape;822;p71"/>
                <p:cNvPicPr preferRelativeResize="0"/>
                <p:nvPr/>
              </p:nvPicPr>
              <p:blipFill rotWithShape="1">
                <a:blip r:embed="rId16">
                  <a:alphaModFix/>
                </a:blip>
                <a:srcRect b="0" l="0" r="0" t="31048"/>
                <a:stretch/>
              </p:blipFill>
              <p:spPr>
                <a:xfrm>
                  <a:off x="2957950" y="8147451"/>
                  <a:ext cx="611450" cy="618775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rotWithShape="0" algn="bl" dir="5400000" dist="19050">
                    <a:srgbClr val="000000">
                      <a:alpha val="49020"/>
                    </a:srgbClr>
                  </a:outerShdw>
                </a:effectLst>
              </p:spPr>
            </p:pic>
            <p:grpSp>
              <p:nvGrpSpPr>
                <p:cNvPr id="823" name="Google Shape;823;p71"/>
                <p:cNvGrpSpPr/>
                <p:nvPr/>
              </p:nvGrpSpPr>
              <p:grpSpPr>
                <a:xfrm>
                  <a:off x="3088461" y="7526515"/>
                  <a:ext cx="864817" cy="217440"/>
                  <a:chOff x="2500212" y="7184960"/>
                  <a:chExt cx="1151400" cy="217440"/>
                </a:xfrm>
              </p:grpSpPr>
              <p:sp>
                <p:nvSpPr>
                  <p:cNvPr id="824" name="Google Shape;824;p71"/>
                  <p:cNvSpPr/>
                  <p:nvPr/>
                </p:nvSpPr>
                <p:spPr>
                  <a:xfrm>
                    <a:off x="2578273" y="7192700"/>
                    <a:ext cx="787200" cy="209700"/>
                  </a:xfrm>
                  <a:prstGeom prst="wedgeRectCallout">
                    <a:avLst>
                      <a:gd fmla="val 5733" name="adj1"/>
                      <a:gd fmla="val 121707" name="adj2"/>
                    </a:avLst>
                  </a:prstGeom>
                  <a:solidFill>
                    <a:srgbClr val="FFFFFF"/>
                  </a:solidFill>
                  <a:ln cap="flat" cmpd="sng" w="9525">
                    <a:solidFill>
                      <a:srgbClr val="59595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5" name="Google Shape;825;p71"/>
                  <p:cNvSpPr txBox="1"/>
                  <p:nvPr/>
                </p:nvSpPr>
                <p:spPr>
                  <a:xfrm>
                    <a:off x="2500212" y="7184960"/>
                    <a:ext cx="1151400" cy="2067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100"/>
                      <a:buFont typeface="Arial"/>
                      <a:buNone/>
                    </a:pPr>
                    <a:r>
                      <a:rPr b="0" i="1" lang="en" sz="8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Poor me!</a:t>
                    </a:r>
                    <a:endParaRPr b="0" i="1" sz="8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pic>
              <p:nvPicPr>
                <p:cNvPr descr="clipped result image" id="826" name="Google Shape;826;p71"/>
                <p:cNvPicPr preferRelativeResize="0"/>
                <p:nvPr/>
              </p:nvPicPr>
              <p:blipFill rotWithShape="1">
                <a:blip r:embed="rId17">
                  <a:alphaModFix/>
                </a:blip>
                <a:srcRect b="0" l="0" r="0" t="0"/>
                <a:stretch/>
              </p:blipFill>
              <p:spPr>
                <a:xfrm rot="-2503392">
                  <a:off x="2228336" y="8005410"/>
                  <a:ext cx="340484" cy="32480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rotWithShape="0" algn="bl" dir="5400000" dist="19050">
                    <a:srgbClr val="000000">
                      <a:alpha val="49020"/>
                    </a:srgbClr>
                  </a:outerShdw>
                </a:effectLst>
              </p:spPr>
            </p:pic>
            <p:pic>
              <p:nvPicPr>
                <p:cNvPr descr="clipped result image" id="827" name="Google Shape;827;p71"/>
                <p:cNvPicPr preferRelativeResize="0"/>
                <p:nvPr/>
              </p:nvPicPr>
              <p:blipFill rotWithShape="1">
                <a:blip r:embed="rId17">
                  <a:alphaModFix/>
                </a:blip>
                <a:srcRect b="0" l="0" r="0" t="0"/>
                <a:stretch/>
              </p:blipFill>
              <p:spPr>
                <a:xfrm rot="-2503392">
                  <a:off x="3093436" y="7952947"/>
                  <a:ext cx="340484" cy="324807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rotWithShape="0" algn="bl" dir="5400000" dist="19050">
                    <a:srgbClr val="000000">
                      <a:alpha val="49020"/>
                    </a:srgbClr>
                  </a:outerShdw>
                </a:effectLst>
              </p:spPr>
            </p:pic>
          </p:grpSp>
        </p:grpSp>
        <p:sp>
          <p:nvSpPr>
            <p:cNvPr id="828" name="Google Shape;828;p71"/>
            <p:cNvSpPr/>
            <p:nvPr/>
          </p:nvSpPr>
          <p:spPr>
            <a:xfrm>
              <a:off x="2448942" y="7844554"/>
              <a:ext cx="496800" cy="176100"/>
            </a:xfrm>
            <a:prstGeom prst="wedgeRectCallout">
              <a:avLst>
                <a:gd fmla="val 6614" name="adj1"/>
                <a:gd fmla="val 119476" name="adj2"/>
              </a:avLst>
            </a:prstGeom>
            <a:solidFill>
              <a:srgbClr val="FFFF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71"/>
            <p:cNvSpPr txBox="1"/>
            <p:nvPr/>
          </p:nvSpPr>
          <p:spPr>
            <a:xfrm>
              <a:off x="2396950" y="7861197"/>
              <a:ext cx="732900" cy="17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1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Poor me!</a:t>
              </a:r>
              <a:endParaRPr b="0" i="1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0" name="Google Shape;830;p71"/>
          <p:cNvSpPr txBox="1"/>
          <p:nvPr/>
        </p:nvSpPr>
        <p:spPr>
          <a:xfrm>
            <a:off x="5737425" y="4743300"/>
            <a:ext cx="139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2C19 PM</a:t>
            </a:r>
            <a:endParaRPr b="1">
              <a:solidFill>
                <a:schemeClr val="dk1"/>
              </a:solidFill>
            </a:endParaRPr>
          </a:p>
        </p:txBody>
      </p:sp>
      <p:grpSp>
        <p:nvGrpSpPr>
          <p:cNvPr id="831" name="Google Shape;831;p71"/>
          <p:cNvGrpSpPr/>
          <p:nvPr/>
        </p:nvGrpSpPr>
        <p:grpSpPr>
          <a:xfrm>
            <a:off x="7567522" y="2812438"/>
            <a:ext cx="1078663" cy="1865355"/>
            <a:chOff x="6119562" y="5899850"/>
            <a:chExt cx="1230367" cy="2127700"/>
          </a:xfrm>
        </p:grpSpPr>
        <p:grpSp>
          <p:nvGrpSpPr>
            <p:cNvPr id="832" name="Google Shape;832;p71"/>
            <p:cNvGrpSpPr/>
            <p:nvPr/>
          </p:nvGrpSpPr>
          <p:grpSpPr>
            <a:xfrm>
              <a:off x="6119562" y="5899850"/>
              <a:ext cx="1230367" cy="2127700"/>
              <a:chOff x="6119562" y="7423850"/>
              <a:chExt cx="1230367" cy="2127700"/>
            </a:xfrm>
          </p:grpSpPr>
          <p:grpSp>
            <p:nvGrpSpPr>
              <p:cNvPr id="833" name="Google Shape;833;p71"/>
              <p:cNvGrpSpPr/>
              <p:nvPr/>
            </p:nvGrpSpPr>
            <p:grpSpPr>
              <a:xfrm>
                <a:off x="6119562" y="8056824"/>
                <a:ext cx="1230367" cy="1494726"/>
                <a:chOff x="6124525" y="8447350"/>
                <a:chExt cx="1092300" cy="1316359"/>
              </a:xfrm>
            </p:grpSpPr>
            <p:pic>
              <p:nvPicPr>
                <p:cNvPr descr="clipped result image" id="834" name="Google Shape;834;p71"/>
                <p:cNvPicPr preferRelativeResize="0"/>
                <p:nvPr/>
              </p:nvPicPr>
              <p:blipFill rotWithShape="1">
                <a:blip r:embed="rId18">
                  <a:alphaModFix/>
                </a:blip>
                <a:srcRect b="0" l="0" r="0" t="0"/>
                <a:stretch/>
              </p:blipFill>
              <p:spPr>
                <a:xfrm>
                  <a:off x="6137272" y="8900528"/>
                  <a:ext cx="1013950" cy="86318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7150" rotWithShape="0" algn="bl" dir="5400000" dist="19050">
                    <a:srgbClr val="000000">
                      <a:alpha val="49020"/>
                    </a:srgbClr>
                  </a:outerShdw>
                </a:effectLst>
              </p:spPr>
            </p:pic>
            <p:grpSp>
              <p:nvGrpSpPr>
                <p:cNvPr id="835" name="Google Shape;835;p71"/>
                <p:cNvGrpSpPr/>
                <p:nvPr/>
              </p:nvGrpSpPr>
              <p:grpSpPr>
                <a:xfrm>
                  <a:off x="6124525" y="8447350"/>
                  <a:ext cx="1092300" cy="1058075"/>
                  <a:chOff x="4133200" y="8695225"/>
                  <a:chExt cx="1092300" cy="1058075"/>
                </a:xfrm>
              </p:grpSpPr>
              <p:pic>
                <p:nvPicPr>
                  <p:cNvPr id="836" name="Google Shape;836;p71"/>
                  <p:cNvPicPr preferRelativeResize="0"/>
                  <p:nvPr/>
                </p:nvPicPr>
                <p:blipFill rotWithShape="1">
                  <a:blip r:embed="rId19">
                    <a:alphaModFix/>
                  </a:blip>
                  <a:srcRect b="0" l="0" r="0" t="0"/>
                  <a:stretch/>
                </p:blipFill>
                <p:spPr>
                  <a:xfrm>
                    <a:off x="4133200" y="8695225"/>
                    <a:ext cx="1092300" cy="105807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57150" rotWithShape="0" algn="bl" dir="5400000" dist="19050">
                      <a:srgbClr val="000000">
                        <a:alpha val="49020"/>
                      </a:srgbClr>
                    </a:outerShdw>
                  </a:effectLst>
                </p:spPr>
              </p:pic>
              <p:pic>
                <p:nvPicPr>
                  <p:cNvPr descr="clipped result image" id="837" name="Google Shape;837;p71"/>
                  <p:cNvPicPr preferRelativeResize="0"/>
                  <p:nvPr/>
                </p:nvPicPr>
                <p:blipFill rotWithShape="1">
                  <a:blip r:embed="rId20">
                    <a:alphaModFix/>
                  </a:blip>
                  <a:srcRect b="0" l="0" r="0" t="0"/>
                  <a:stretch/>
                </p:blipFill>
                <p:spPr>
                  <a:xfrm rot="23089">
                    <a:off x="4209389" y="8727087"/>
                    <a:ext cx="978622" cy="63280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pic>
            <p:nvPicPr>
              <p:cNvPr descr="clipped result image" id="838" name="Google Shape;838;p71"/>
              <p:cNvPicPr preferRelativeResize="0"/>
              <p:nvPr/>
            </p:nvPicPr>
            <p:blipFill rotWithShape="1">
              <a:blip r:embed="rId18">
                <a:alphaModFix/>
              </a:blip>
              <a:srcRect b="0" l="0" r="0" t="0"/>
              <a:stretch/>
            </p:blipFill>
            <p:spPr>
              <a:xfrm>
                <a:off x="6596179" y="8461236"/>
                <a:ext cx="407431" cy="33255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rotWithShape="0" algn="bl" dir="5400000" dist="19050">
                  <a:srgbClr val="000000"/>
                </a:outerShdw>
              </a:effectLst>
            </p:spPr>
          </p:pic>
          <p:sp>
            <p:nvSpPr>
              <p:cNvPr id="839" name="Google Shape;839;p71"/>
              <p:cNvSpPr/>
              <p:nvPr/>
            </p:nvSpPr>
            <p:spPr>
              <a:xfrm>
                <a:off x="6752962" y="8587931"/>
                <a:ext cx="98700" cy="79800"/>
              </a:xfrm>
              <a:prstGeom prst="ellipse">
                <a:avLst/>
              </a:prstGeom>
              <a:solidFill>
                <a:srgbClr val="EFEFEF"/>
              </a:solidFill>
              <a:ln cap="flat" cmpd="sng" w="9525">
                <a:solidFill>
                  <a:srgbClr val="595959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clipped result image" id="840" name="Google Shape;840;p71"/>
              <p:cNvPicPr preferRelativeResize="0"/>
              <p:nvPr/>
            </p:nvPicPr>
            <p:blipFill rotWithShape="1">
              <a:blip r:embed="rId18">
                <a:alphaModFix/>
              </a:blip>
              <a:srcRect b="0" l="0" r="0" t="0"/>
              <a:stretch/>
            </p:blipFill>
            <p:spPr>
              <a:xfrm>
                <a:off x="6220386" y="8386599"/>
                <a:ext cx="407431" cy="33255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rotWithShape="0" algn="bl" dir="5400000" dist="19050">
                  <a:srgbClr val="000000"/>
                </a:outerShdw>
              </a:effectLst>
            </p:spPr>
          </p:pic>
          <p:sp>
            <p:nvSpPr>
              <p:cNvPr id="841" name="Google Shape;841;p71"/>
              <p:cNvSpPr/>
              <p:nvPr/>
            </p:nvSpPr>
            <p:spPr>
              <a:xfrm>
                <a:off x="6377169" y="8513295"/>
                <a:ext cx="98700" cy="79800"/>
              </a:xfrm>
              <a:prstGeom prst="ellipse">
                <a:avLst/>
              </a:prstGeom>
              <a:solidFill>
                <a:srgbClr val="EFEFEF"/>
              </a:solidFill>
              <a:ln cap="flat" cmpd="sng" w="9525">
                <a:solidFill>
                  <a:srgbClr val="595959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clipped result image" id="842" name="Google Shape;842;p71"/>
              <p:cNvPicPr preferRelativeResize="0"/>
              <p:nvPr/>
            </p:nvPicPr>
            <p:blipFill rotWithShape="1">
              <a:blip r:embed="rId18">
                <a:alphaModFix/>
              </a:blip>
              <a:srcRect b="0" l="0" r="0" t="0"/>
              <a:stretch/>
            </p:blipFill>
            <p:spPr>
              <a:xfrm>
                <a:off x="6906389" y="8236658"/>
                <a:ext cx="407431" cy="33255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rotWithShape="0" algn="bl" dir="5400000" dist="19050">
                  <a:srgbClr val="000000"/>
                </a:outerShdw>
              </a:effectLst>
            </p:spPr>
          </p:pic>
          <p:sp>
            <p:nvSpPr>
              <p:cNvPr id="843" name="Google Shape;843;p71"/>
              <p:cNvSpPr/>
              <p:nvPr/>
            </p:nvSpPr>
            <p:spPr>
              <a:xfrm>
                <a:off x="7063172" y="8363354"/>
                <a:ext cx="98700" cy="79800"/>
              </a:xfrm>
              <a:prstGeom prst="ellipse">
                <a:avLst/>
              </a:prstGeom>
              <a:solidFill>
                <a:srgbClr val="EFEFEF"/>
              </a:solidFill>
              <a:ln cap="flat" cmpd="sng" w="9525">
                <a:solidFill>
                  <a:srgbClr val="595959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clipped result image" id="844" name="Google Shape;844;p71"/>
              <p:cNvPicPr preferRelativeResize="0"/>
              <p:nvPr/>
            </p:nvPicPr>
            <p:blipFill rotWithShape="1">
              <a:blip r:embed="rId18">
                <a:alphaModFix/>
              </a:blip>
              <a:srcRect b="0" l="0" r="0" t="0"/>
              <a:stretch/>
            </p:blipFill>
            <p:spPr>
              <a:xfrm>
                <a:off x="6636260" y="7994812"/>
                <a:ext cx="407431" cy="33255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rotWithShape="0" algn="bl" dir="5400000" dist="19050">
                  <a:srgbClr val="000000"/>
                </a:outerShdw>
              </a:effectLst>
            </p:spPr>
          </p:pic>
          <p:pic>
            <p:nvPicPr>
              <p:cNvPr descr="clipped result image" id="845" name="Google Shape;845;p71"/>
              <p:cNvPicPr preferRelativeResize="0"/>
              <p:nvPr/>
            </p:nvPicPr>
            <p:blipFill rotWithShape="1">
              <a:blip r:embed="rId18">
                <a:alphaModFix/>
              </a:blip>
              <a:srcRect b="0" l="0" r="0" t="0"/>
              <a:stretch/>
            </p:blipFill>
            <p:spPr>
              <a:xfrm>
                <a:off x="6252147" y="8053551"/>
                <a:ext cx="407431" cy="332553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rotWithShape="0" algn="bl" dir="5400000" dist="19050">
                  <a:srgbClr val="000000"/>
                </a:outerShdw>
              </a:effectLst>
            </p:spPr>
          </p:pic>
          <p:sp>
            <p:nvSpPr>
              <p:cNvPr id="846" name="Google Shape;846;p71"/>
              <p:cNvSpPr/>
              <p:nvPr/>
            </p:nvSpPr>
            <p:spPr>
              <a:xfrm>
                <a:off x="6408930" y="8180247"/>
                <a:ext cx="98700" cy="79800"/>
              </a:xfrm>
              <a:prstGeom prst="ellipse">
                <a:avLst/>
              </a:prstGeom>
              <a:solidFill>
                <a:srgbClr val="EFEFEF"/>
              </a:solidFill>
              <a:ln cap="flat" cmpd="sng" w="9525">
                <a:solidFill>
                  <a:srgbClr val="595959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5400000" dist="19050">
                  <a:srgbClr val="000000"/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descr="clipped result image" id="847" name="Google Shape;847;p71"/>
              <p:cNvPicPr preferRelativeResize="0"/>
              <p:nvPr/>
            </p:nvPicPr>
            <p:blipFill rotWithShape="1">
              <a:blip r:embed="rId21">
                <a:alphaModFix/>
              </a:blip>
              <a:srcRect b="0" l="0" r="0" t="22982"/>
              <a:stretch/>
            </p:blipFill>
            <p:spPr>
              <a:xfrm>
                <a:off x="6531650" y="7717652"/>
                <a:ext cx="384725" cy="71840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rotWithShape="0" algn="bl" dir="5400000" dist="19050">
                  <a:srgbClr val="000000">
                    <a:alpha val="49020"/>
                  </a:srgbClr>
                </a:outerShdw>
              </a:effectLst>
            </p:spPr>
          </p:pic>
          <p:pic>
            <p:nvPicPr>
              <p:cNvPr descr="clipped result image" id="848" name="Google Shape;848;p71"/>
              <p:cNvPicPr preferRelativeResize="0"/>
              <p:nvPr/>
            </p:nvPicPr>
            <p:blipFill rotWithShape="1">
              <a:blip r:embed="rId17">
                <a:alphaModFix/>
              </a:blip>
              <a:srcRect b="0" l="0" r="0" t="0"/>
              <a:stretch/>
            </p:blipFill>
            <p:spPr>
              <a:xfrm rot="-2503413">
                <a:off x="6521004" y="7518984"/>
                <a:ext cx="449191" cy="42850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150" rotWithShape="0" algn="bl" dir="5400000" dist="19050">
                  <a:srgbClr val="000000">
                    <a:alpha val="49020"/>
                  </a:srgbClr>
                </a:outerShdw>
              </a:effectLst>
            </p:spPr>
          </p:pic>
        </p:grpSp>
        <p:sp>
          <p:nvSpPr>
            <p:cNvPr id="849" name="Google Shape;849;p71"/>
            <p:cNvSpPr/>
            <p:nvPr/>
          </p:nvSpPr>
          <p:spPr>
            <a:xfrm>
              <a:off x="6793043" y="6597508"/>
              <a:ext cx="98700" cy="79800"/>
            </a:xfrm>
            <a:prstGeom prst="ellipse">
              <a:avLst/>
            </a:prstGeom>
            <a:solidFill>
              <a:srgbClr val="EFEFE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/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50" name="Google Shape;850;p71"/>
          <p:cNvSpPr txBox="1"/>
          <p:nvPr/>
        </p:nvSpPr>
        <p:spPr>
          <a:xfrm>
            <a:off x="7630538" y="4743300"/>
            <a:ext cx="139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2C19 UM</a:t>
            </a:r>
            <a:endParaRPr b="1">
              <a:solidFill>
                <a:schemeClr val="dk1"/>
              </a:solidFill>
            </a:endParaRPr>
          </a:p>
        </p:txBody>
      </p:sp>
      <p:grpSp>
        <p:nvGrpSpPr>
          <p:cNvPr id="851" name="Google Shape;851;p71"/>
          <p:cNvGrpSpPr/>
          <p:nvPr/>
        </p:nvGrpSpPr>
        <p:grpSpPr>
          <a:xfrm>
            <a:off x="191975" y="3345958"/>
            <a:ext cx="2483975" cy="1797539"/>
            <a:chOff x="5603313" y="8963675"/>
            <a:chExt cx="2483975" cy="1780799"/>
          </a:xfrm>
        </p:grpSpPr>
        <p:grpSp>
          <p:nvGrpSpPr>
            <p:cNvPr id="852" name="Google Shape;852;p71"/>
            <p:cNvGrpSpPr/>
            <p:nvPr/>
          </p:nvGrpSpPr>
          <p:grpSpPr>
            <a:xfrm>
              <a:off x="5603313" y="9241357"/>
              <a:ext cx="2083350" cy="1503117"/>
              <a:chOff x="3697788" y="9286920"/>
              <a:chExt cx="2083350" cy="1503117"/>
            </a:xfrm>
          </p:grpSpPr>
          <p:pic>
            <p:nvPicPr>
              <p:cNvPr id="853" name="Google Shape;853;p71"/>
              <p:cNvPicPr preferRelativeResize="0"/>
              <p:nvPr/>
            </p:nvPicPr>
            <p:blipFill rotWithShape="1">
              <a:blip r:embed="rId22">
                <a:alphaModFix amt="98000"/>
              </a:blip>
              <a:srcRect b="0" l="2534" r="0" t="0"/>
              <a:stretch/>
            </p:blipFill>
            <p:spPr>
              <a:xfrm>
                <a:off x="3697788" y="10067112"/>
                <a:ext cx="2083350" cy="7229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4" name="Google Shape;854;p71"/>
              <p:cNvPicPr preferRelativeResize="0"/>
              <p:nvPr/>
            </p:nvPicPr>
            <p:blipFill rotWithShape="1">
              <a:blip r:embed="rId23">
                <a:alphaModFix/>
              </a:blip>
              <a:srcRect b="0" l="0" r="0" t="0"/>
              <a:stretch/>
            </p:blipFill>
            <p:spPr>
              <a:xfrm flipH="1" rot="-1788856">
                <a:off x="4020365" y="9857069"/>
                <a:ext cx="653746" cy="64377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5" name="Google Shape;855;p71"/>
              <p:cNvPicPr preferRelativeResize="0"/>
              <p:nvPr/>
            </p:nvPicPr>
            <p:blipFill rotWithShape="1">
              <a:blip r:embed="rId24">
                <a:alphaModFix/>
              </a:blip>
              <a:srcRect b="0" l="0" r="0" t="0"/>
              <a:stretch/>
            </p:blipFill>
            <p:spPr>
              <a:xfrm rot="475594">
                <a:off x="4792216" y="9755219"/>
                <a:ext cx="695517" cy="68493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6" name="Google Shape;856;p71"/>
              <p:cNvPicPr preferRelativeResize="0"/>
              <p:nvPr/>
            </p:nvPicPr>
            <p:blipFill rotWithShape="1">
              <a:blip r:embed="rId25">
                <a:alphaModFix/>
              </a:blip>
              <a:srcRect b="0" l="0" r="0" t="0"/>
              <a:stretch/>
            </p:blipFill>
            <p:spPr>
              <a:xfrm rot="-2531411">
                <a:off x="3999470" y="9404109"/>
                <a:ext cx="506786" cy="65257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857" name="Google Shape;857;p71"/>
              <p:cNvPicPr preferRelativeResize="0"/>
              <p:nvPr/>
            </p:nvPicPr>
            <p:blipFill rotWithShape="1">
              <a:blip r:embed="rId25">
                <a:alphaModFix/>
              </a:blip>
              <a:srcRect b="0" l="0" r="0" t="0"/>
              <a:stretch/>
            </p:blipFill>
            <p:spPr>
              <a:xfrm flipH="1" rot="1856699">
                <a:off x="4876832" y="9363618"/>
                <a:ext cx="463538" cy="59689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58" name="Google Shape;858;p71"/>
            <p:cNvSpPr txBox="1"/>
            <p:nvPr/>
          </p:nvSpPr>
          <p:spPr>
            <a:xfrm>
              <a:off x="6168788" y="8963675"/>
              <a:ext cx="1918500" cy="24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2D6 UM</a:t>
              </a:r>
              <a:endParaRPr b="1" i="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9" name="Google Shape;859;p71"/>
          <p:cNvGrpSpPr/>
          <p:nvPr/>
        </p:nvGrpSpPr>
        <p:grpSpPr>
          <a:xfrm>
            <a:off x="2410923" y="3874372"/>
            <a:ext cx="2568000" cy="1232562"/>
            <a:chOff x="4933288" y="9028038"/>
            <a:chExt cx="2568000" cy="1232562"/>
          </a:xfrm>
        </p:grpSpPr>
        <p:grpSp>
          <p:nvGrpSpPr>
            <p:cNvPr id="860" name="Google Shape;860;p71"/>
            <p:cNvGrpSpPr/>
            <p:nvPr/>
          </p:nvGrpSpPr>
          <p:grpSpPr>
            <a:xfrm>
              <a:off x="4933288" y="9028038"/>
              <a:ext cx="2568000" cy="1232562"/>
              <a:chOff x="4933288" y="9028038"/>
              <a:chExt cx="2568000" cy="1232562"/>
            </a:xfrm>
          </p:grpSpPr>
          <p:grpSp>
            <p:nvGrpSpPr>
              <p:cNvPr id="861" name="Google Shape;861;p71"/>
              <p:cNvGrpSpPr/>
              <p:nvPr/>
            </p:nvGrpSpPr>
            <p:grpSpPr>
              <a:xfrm>
                <a:off x="4933288" y="9028038"/>
                <a:ext cx="2568000" cy="1232562"/>
                <a:chOff x="1351888" y="9028038"/>
                <a:chExt cx="2568000" cy="1232562"/>
              </a:xfrm>
            </p:grpSpPr>
            <p:pic>
              <p:nvPicPr>
                <p:cNvPr id="862" name="Google Shape;862;p71"/>
                <p:cNvPicPr preferRelativeResize="0"/>
                <p:nvPr/>
              </p:nvPicPr>
              <p:blipFill rotWithShape="1">
                <a:blip r:embed="rId26">
                  <a:alphaModFix/>
                </a:blip>
                <a:srcRect b="6898" l="0" r="0" t="0"/>
                <a:stretch/>
              </p:blipFill>
              <p:spPr>
                <a:xfrm>
                  <a:off x="1351888" y="9576475"/>
                  <a:ext cx="2568000" cy="6841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863" name="Google Shape;863;p71"/>
                <p:cNvGrpSpPr/>
                <p:nvPr/>
              </p:nvGrpSpPr>
              <p:grpSpPr>
                <a:xfrm>
                  <a:off x="2299435" y="9028038"/>
                  <a:ext cx="469615" cy="975937"/>
                  <a:chOff x="2861410" y="8123163"/>
                  <a:chExt cx="469615" cy="975937"/>
                </a:xfrm>
              </p:grpSpPr>
              <p:pic>
                <p:nvPicPr>
                  <p:cNvPr id="864" name="Google Shape;864;p71"/>
                  <p:cNvPicPr preferRelativeResize="0"/>
                  <p:nvPr/>
                </p:nvPicPr>
                <p:blipFill rotWithShape="1">
                  <a:blip r:embed="rId27">
                    <a:alphaModFix/>
                  </a:blip>
                  <a:srcRect b="0" l="0" r="0" t="0"/>
                  <a:stretch/>
                </p:blipFill>
                <p:spPr>
                  <a:xfrm>
                    <a:off x="2863025" y="8306325"/>
                    <a:ext cx="468000" cy="79277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865" name="Google Shape;865;p71"/>
                  <p:cNvPicPr preferRelativeResize="0"/>
                  <p:nvPr/>
                </p:nvPicPr>
                <p:blipFill rotWithShape="1">
                  <a:blip r:embed="rId25">
                    <a:alphaModFix/>
                  </a:blip>
                  <a:srcRect b="0" l="0" r="0" t="0"/>
                  <a:stretch/>
                </p:blipFill>
                <p:spPr>
                  <a:xfrm rot="-1075950">
                    <a:off x="2919610" y="8155799"/>
                    <a:ext cx="278577" cy="422003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866" name="Google Shape;866;p71"/>
                <p:cNvGrpSpPr/>
                <p:nvPr/>
              </p:nvGrpSpPr>
              <p:grpSpPr>
                <a:xfrm>
                  <a:off x="2954325" y="9409450"/>
                  <a:ext cx="639900" cy="171600"/>
                  <a:chOff x="3944925" y="9333250"/>
                  <a:chExt cx="639900" cy="171600"/>
                </a:xfrm>
              </p:grpSpPr>
              <p:sp>
                <p:nvSpPr>
                  <p:cNvPr id="867" name="Google Shape;867;p71"/>
                  <p:cNvSpPr/>
                  <p:nvPr/>
                </p:nvSpPr>
                <p:spPr>
                  <a:xfrm>
                    <a:off x="3981850" y="9333250"/>
                    <a:ext cx="546600" cy="171600"/>
                  </a:xfrm>
                  <a:prstGeom prst="wedgeRectCallout">
                    <a:avLst>
                      <a:gd fmla="val -58596" name="adj1"/>
                      <a:gd fmla="val 134272" name="adj2"/>
                    </a:avLst>
                  </a:prstGeom>
                  <a:solidFill>
                    <a:srgbClr val="FFFFFF"/>
                  </a:solidFill>
                  <a:ln cap="flat" cmpd="sng" w="9525">
                    <a:solidFill>
                      <a:srgbClr val="59595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8" name="Google Shape;868;p71"/>
                  <p:cNvSpPr txBox="1"/>
                  <p:nvPr/>
                </p:nvSpPr>
                <p:spPr>
                  <a:xfrm>
                    <a:off x="3944925" y="9338025"/>
                    <a:ext cx="639900" cy="150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100"/>
                      <a:buFont typeface="Arial"/>
                      <a:buNone/>
                    </a:pPr>
                    <a:r>
                      <a:rPr b="0" lang="en" sz="8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Poor me !</a:t>
                    </a:r>
                    <a:endParaRPr b="0" sz="8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pic>
            <p:nvPicPr>
              <p:cNvPr id="869" name="Google Shape;869;p71"/>
              <p:cNvPicPr preferRelativeResize="0"/>
              <p:nvPr/>
            </p:nvPicPr>
            <p:blipFill rotWithShape="1">
              <a:blip r:embed="rId27">
                <a:alphaModFix/>
              </a:blip>
              <a:srcRect b="0" l="0" r="0" t="56103"/>
              <a:stretch/>
            </p:blipFill>
            <p:spPr>
              <a:xfrm>
                <a:off x="5811300" y="9647475"/>
                <a:ext cx="639600" cy="348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870" name="Google Shape;870;p71"/>
            <p:cNvPicPr preferRelativeResize="0"/>
            <p:nvPr/>
          </p:nvPicPr>
          <p:blipFill rotWithShape="1">
            <a:blip r:embed="rId28">
              <a:alphaModFix/>
            </a:blip>
            <a:srcRect b="0" l="0" r="0" t="0"/>
            <a:stretch/>
          </p:blipFill>
          <p:spPr>
            <a:xfrm rot="-10582029">
              <a:off x="4972118" y="9399158"/>
              <a:ext cx="1475139" cy="64908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71" name="Google Shape;871;p71"/>
          <p:cNvSpPr txBox="1"/>
          <p:nvPr/>
        </p:nvSpPr>
        <p:spPr>
          <a:xfrm>
            <a:off x="3193575" y="3516670"/>
            <a:ext cx="1918500" cy="2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2D6 </a:t>
            </a:r>
            <a:r>
              <a:rPr b="1" lang="en"/>
              <a:t>PM</a:t>
            </a:r>
            <a:endParaRPr b="1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72"/>
          <p:cNvSpPr/>
          <p:nvPr/>
        </p:nvSpPr>
        <p:spPr>
          <a:xfrm>
            <a:off x="0" y="0"/>
            <a:ext cx="9144000" cy="895500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877" name="Google Shape;877;p72"/>
          <p:cNvSpPr txBox="1"/>
          <p:nvPr/>
        </p:nvSpPr>
        <p:spPr>
          <a:xfrm>
            <a:off x="2956172" y="103099"/>
            <a:ext cx="3501300" cy="6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Tamoxifen (NOLVADEX)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rgbClr val="242424"/>
                </a:solidFill>
                <a:latin typeface="Roboto"/>
                <a:ea typeface="Roboto"/>
                <a:cs typeface="Roboto"/>
                <a:sym typeface="Roboto"/>
              </a:rPr>
              <a:t>ta MOX i fen </a:t>
            </a:r>
            <a:r>
              <a:rPr lang="en" sz="1100">
                <a:solidFill>
                  <a:srgbClr val="242424"/>
                </a:solidFill>
                <a:latin typeface="Roboto"/>
                <a:ea typeface="Roboto"/>
                <a:cs typeface="Roboto"/>
                <a:sym typeface="Roboto"/>
              </a:rPr>
              <a:t> / NOLV a dex</a:t>
            </a:r>
            <a:endParaRPr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“Tame ox defends </a:t>
            </a: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(against breast cancer)</a:t>
            </a: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r>
              <a:rPr b="0" i="0" lang="en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8" name="Google Shape;878;p72"/>
          <p:cNvSpPr txBox="1"/>
          <p:nvPr/>
        </p:nvSpPr>
        <p:spPr>
          <a:xfrm>
            <a:off x="6093925" y="181188"/>
            <a:ext cx="18267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Selective estrogen</a:t>
            </a:r>
            <a:r>
              <a:rPr lang="en" sz="800"/>
              <a:t> </a:t>
            </a: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receptor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000000"/>
                </a:solidFill>
              </a:rPr>
              <a:t>     </a:t>
            </a: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modulator (SERM)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❖ Protein kinase C (PKC) inhibitor 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Google Shape;879;p72"/>
          <p:cNvSpPr txBox="1"/>
          <p:nvPr/>
        </p:nvSpPr>
        <p:spPr>
          <a:xfrm>
            <a:off x="378140" y="239515"/>
            <a:ext cx="1247700" cy="4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#238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1990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$20</a:t>
            </a:r>
            <a:r>
              <a:rPr lang="en" sz="800"/>
              <a:t>–</a:t>
            </a: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$80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0" name="Google Shape;880;p72"/>
          <p:cNvSpPr txBox="1"/>
          <p:nvPr/>
        </p:nvSpPr>
        <p:spPr>
          <a:xfrm>
            <a:off x="8311366" y="239515"/>
            <a:ext cx="3972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881" name="Google Shape;881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25255" y="371584"/>
            <a:ext cx="286111" cy="278481"/>
          </a:xfrm>
          <a:prstGeom prst="rect">
            <a:avLst/>
          </a:prstGeom>
          <a:noFill/>
          <a:ln>
            <a:noFill/>
          </a:ln>
          <a:effectLst>
            <a:outerShdw blurRad="14288" rotWithShape="0" algn="tl" dir="2700000" dist="9525">
              <a:srgbClr val="000000">
                <a:alpha val="40000"/>
              </a:srgbClr>
            </a:outerShdw>
          </a:effectLst>
        </p:spPr>
      </p:pic>
      <p:pic>
        <p:nvPicPr>
          <p:cNvPr descr="Resultado de imagen para tamoxifen structure" id="882" name="Google Shape;882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55601" y="140611"/>
            <a:ext cx="1000575" cy="7404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3" name="Google Shape;883;p72"/>
          <p:cNvGrpSpPr/>
          <p:nvPr/>
        </p:nvGrpSpPr>
        <p:grpSpPr>
          <a:xfrm>
            <a:off x="186787" y="1680361"/>
            <a:ext cx="1630417" cy="2072515"/>
            <a:chOff x="1359513" y="1436880"/>
            <a:chExt cx="1630417" cy="2072515"/>
          </a:xfrm>
        </p:grpSpPr>
        <p:sp>
          <p:nvSpPr>
            <p:cNvPr id="884" name="Google Shape;884;p72"/>
            <p:cNvSpPr txBox="1"/>
            <p:nvPr/>
          </p:nvSpPr>
          <p:spPr>
            <a:xfrm>
              <a:off x="1565428" y="2841182"/>
              <a:ext cx="1424501" cy="6682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" sz="10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2D6 prodrug</a:t>
              </a:r>
              <a:endParaRPr sz="1600"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85" name="Google Shape;885;p72"/>
            <p:cNvGrpSpPr/>
            <p:nvPr/>
          </p:nvGrpSpPr>
          <p:grpSpPr>
            <a:xfrm>
              <a:off x="1359513" y="1436880"/>
              <a:ext cx="1413984" cy="1404306"/>
              <a:chOff x="-283486" y="443812"/>
              <a:chExt cx="1692584" cy="1680999"/>
            </a:xfrm>
          </p:grpSpPr>
          <p:pic>
            <p:nvPicPr>
              <p:cNvPr descr="clipped result image" id="886" name="Google Shape;886;p72"/>
              <p:cNvPicPr preferRelativeResize="0"/>
              <p:nvPr/>
            </p:nvPicPr>
            <p:blipFill rotWithShape="1">
              <a:blip r:embed="rId5">
                <a:alphaModFix/>
              </a:blip>
              <a:srcRect b="4425" l="0" r="0" t="0"/>
              <a:stretch/>
            </p:blipFill>
            <p:spPr>
              <a:xfrm>
                <a:off x="-283486" y="443812"/>
                <a:ext cx="1692584" cy="168099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rotWithShape="0" algn="tl" dir="2700000" dist="38100">
                  <a:srgbClr val="000000">
                    <a:alpha val="40000"/>
                  </a:srgbClr>
                </a:outerShdw>
              </a:effectLst>
            </p:spPr>
          </p:pic>
          <p:pic>
            <p:nvPicPr>
              <p:cNvPr descr="clipped result image" id="887" name="Google Shape;887;p72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 rot="10523320">
                <a:off x="937538" y="778647"/>
                <a:ext cx="249579" cy="34987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888" name="Google Shape;888;p72"/>
          <p:cNvGrpSpPr/>
          <p:nvPr/>
        </p:nvGrpSpPr>
        <p:grpSpPr>
          <a:xfrm>
            <a:off x="7562263" y="7720588"/>
            <a:ext cx="331002" cy="2741150"/>
            <a:chOff x="7559882" y="610175"/>
            <a:chExt cx="331002" cy="2741150"/>
          </a:xfrm>
        </p:grpSpPr>
        <p:grpSp>
          <p:nvGrpSpPr>
            <p:cNvPr id="889" name="Google Shape;889;p72"/>
            <p:cNvGrpSpPr/>
            <p:nvPr/>
          </p:nvGrpSpPr>
          <p:grpSpPr>
            <a:xfrm>
              <a:off x="7570184" y="610175"/>
              <a:ext cx="320700" cy="2666700"/>
              <a:chOff x="7570184" y="610175"/>
              <a:chExt cx="320700" cy="2666700"/>
            </a:xfrm>
          </p:grpSpPr>
          <p:sp>
            <p:nvSpPr>
              <p:cNvPr id="890" name="Google Shape;890;p72"/>
              <p:cNvSpPr/>
              <p:nvPr/>
            </p:nvSpPr>
            <p:spPr>
              <a:xfrm>
                <a:off x="7594975" y="610175"/>
                <a:ext cx="177300" cy="26667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1" name="Google Shape;891;p72"/>
              <p:cNvSpPr txBox="1"/>
              <p:nvPr/>
            </p:nvSpPr>
            <p:spPr>
              <a:xfrm rot="5400000">
                <a:off x="6878084" y="1868478"/>
                <a:ext cx="1704900" cy="320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just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Arial"/>
                  <a:buNone/>
                </a:pPr>
                <a:r>
                  <a:rPr b="1" lang="en" sz="900">
                    <a:solidFill>
                      <a:srgbClr val="FFFFFF"/>
                    </a:solidFill>
                  </a:rPr>
                  <a:t>HORMONES</a:t>
                </a:r>
                <a:endParaRPr b="0" i="0" sz="9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2" name="Google Shape;892;p72"/>
            <p:cNvSpPr txBox="1"/>
            <p:nvPr/>
          </p:nvSpPr>
          <p:spPr>
            <a:xfrm>
              <a:off x="7559882" y="3030625"/>
              <a:ext cx="320700" cy="32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lang="en" sz="900">
                  <a:solidFill>
                    <a:srgbClr val="FFFFFF"/>
                  </a:solidFill>
                </a:rPr>
                <a:t>25</a:t>
              </a:r>
              <a:endPara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3" name="Google Shape;893;p72"/>
          <p:cNvSpPr txBox="1"/>
          <p:nvPr/>
        </p:nvSpPr>
        <p:spPr>
          <a:xfrm>
            <a:off x="1989633" y="2963572"/>
            <a:ext cx="3092100" cy="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Prodrugs are substrates that are less potent than their metabolites.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11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Ordinary substrates (beach balls) are deactivated by 2D6.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11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Prodrugs (bowling balls) are </a:t>
            </a:r>
            <a:r>
              <a:rPr b="0" i="1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activated</a:t>
            </a: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by 2D6.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1100"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the presence of an inhibitor prodrugs are less effective.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94" name="Google Shape;894;p72"/>
          <p:cNvGrpSpPr/>
          <p:nvPr/>
        </p:nvGrpSpPr>
        <p:grpSpPr>
          <a:xfrm>
            <a:off x="1989626" y="1489160"/>
            <a:ext cx="3311438" cy="1436150"/>
            <a:chOff x="4418237" y="908748"/>
            <a:chExt cx="3311438" cy="1436150"/>
          </a:xfrm>
        </p:grpSpPr>
        <p:grpSp>
          <p:nvGrpSpPr>
            <p:cNvPr id="895" name="Google Shape;895;p72"/>
            <p:cNvGrpSpPr/>
            <p:nvPr/>
          </p:nvGrpSpPr>
          <p:grpSpPr>
            <a:xfrm>
              <a:off x="4418237" y="908748"/>
              <a:ext cx="3311438" cy="1436150"/>
              <a:chOff x="4418237" y="908748"/>
              <a:chExt cx="3311438" cy="1436150"/>
            </a:xfrm>
          </p:grpSpPr>
          <p:pic>
            <p:nvPicPr>
              <p:cNvPr descr="clipped result image" id="896" name="Google Shape;896;p72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 rot="-1320000">
                <a:off x="4469550" y="1511041"/>
                <a:ext cx="1350000" cy="536372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897" name="Google Shape;897;p72"/>
              <p:cNvGrpSpPr/>
              <p:nvPr/>
            </p:nvGrpSpPr>
            <p:grpSpPr>
              <a:xfrm>
                <a:off x="4728722" y="908748"/>
                <a:ext cx="3000953" cy="1436150"/>
                <a:chOff x="4662047" y="1137348"/>
                <a:chExt cx="3000953" cy="1436150"/>
              </a:xfrm>
            </p:grpSpPr>
            <p:grpSp>
              <p:nvGrpSpPr>
                <p:cNvPr id="898" name="Google Shape;898;p72"/>
                <p:cNvGrpSpPr/>
                <p:nvPr/>
              </p:nvGrpSpPr>
              <p:grpSpPr>
                <a:xfrm>
                  <a:off x="4680000" y="1137348"/>
                  <a:ext cx="2958475" cy="1436150"/>
                  <a:chOff x="4680000" y="1156398"/>
                  <a:chExt cx="2958475" cy="1436150"/>
                </a:xfrm>
              </p:grpSpPr>
              <p:grpSp>
                <p:nvGrpSpPr>
                  <p:cNvPr id="899" name="Google Shape;899;p72"/>
                  <p:cNvGrpSpPr/>
                  <p:nvPr/>
                </p:nvGrpSpPr>
                <p:grpSpPr>
                  <a:xfrm>
                    <a:off x="5978178" y="1156398"/>
                    <a:ext cx="1436145" cy="1436150"/>
                    <a:chOff x="5749578" y="1394523"/>
                    <a:chExt cx="1436145" cy="1436150"/>
                  </a:xfrm>
                </p:grpSpPr>
                <p:pic>
                  <p:nvPicPr>
                    <p:cNvPr id="900" name="Google Shape;900;p72"/>
                    <p:cNvPicPr preferRelativeResize="0"/>
                    <p:nvPr/>
                  </p:nvPicPr>
                  <p:blipFill rotWithShape="1">
                    <a:blip r:embed="rId8">
                      <a:alphaModFix amt="67000"/>
                    </a:blip>
                    <a:srcRect b="0" l="0" r="0" t="0"/>
                    <a:stretch/>
                  </p:blipFill>
                  <p:spPr>
                    <a:xfrm rot="-1958013">
                      <a:off x="5947839" y="1592778"/>
                      <a:ext cx="1039623" cy="103964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57150" rotWithShape="0" algn="bl" dir="5400000" dist="19050">
                        <a:srgbClr val="000000">
                          <a:alpha val="49020"/>
                        </a:srgbClr>
                      </a:outerShdw>
                    </a:effectLst>
                  </p:spPr>
                </p:pic>
                <p:pic>
                  <p:nvPicPr>
                    <p:cNvPr id="901" name="Google Shape;901;p72"/>
                    <p:cNvPicPr preferRelativeResize="0"/>
                    <p:nvPr/>
                  </p:nvPicPr>
                  <p:blipFill rotWithShape="1">
                    <a:blip r:embed="rId9">
                      <a:alphaModFix amt="62000"/>
                    </a:blip>
                    <a:srcRect b="0" l="0" r="0" t="0"/>
                    <a:stretch/>
                  </p:blipFill>
                  <p:spPr>
                    <a:xfrm rot="-1490484">
                      <a:off x="6032825" y="1973050"/>
                      <a:ext cx="411792" cy="3480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902" name="Google Shape;902;p72"/>
                    <p:cNvPicPr preferRelativeResize="0"/>
                    <p:nvPr/>
                  </p:nvPicPr>
                  <p:blipFill rotWithShape="1">
                    <a:blip r:embed="rId10">
                      <a:alphaModFix/>
                    </a:blip>
                    <a:srcRect b="0" l="0" r="0" t="0"/>
                    <a:stretch/>
                  </p:blipFill>
                  <p:spPr>
                    <a:xfrm rot="-8956147">
                      <a:off x="5876850" y="2021571"/>
                      <a:ext cx="202676" cy="15538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sp>
                <p:nvSpPr>
                  <p:cNvPr id="903" name="Google Shape;903;p72"/>
                  <p:cNvSpPr/>
                  <p:nvPr/>
                </p:nvSpPr>
                <p:spPr>
                  <a:xfrm>
                    <a:off x="7091875" y="1371600"/>
                    <a:ext cx="546600" cy="454500"/>
                  </a:xfrm>
                  <a:prstGeom prst="wedgeRectCallout">
                    <a:avLst>
                      <a:gd fmla="val -50660" name="adj1"/>
                      <a:gd fmla="val 76369" name="adj2"/>
                    </a:avLst>
                  </a:prstGeom>
                  <a:solidFill>
                    <a:srgbClr val="FFFFFF"/>
                  </a:solidFill>
                  <a:ln cap="flat" cmpd="sng" w="9525">
                    <a:solidFill>
                      <a:srgbClr val="59595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cxnSp>
                <p:nvCxnSpPr>
                  <p:cNvPr id="904" name="Google Shape;904;p72"/>
                  <p:cNvCxnSpPr/>
                  <p:nvPr/>
                </p:nvCxnSpPr>
                <p:spPr>
                  <a:xfrm rot="10800000">
                    <a:off x="5734150" y="1645475"/>
                    <a:ext cx="128700" cy="10470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59595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905" name="Google Shape;905;p72"/>
                  <p:cNvCxnSpPr/>
                  <p:nvPr/>
                </p:nvCxnSpPr>
                <p:spPr>
                  <a:xfrm rot="10800000">
                    <a:off x="5930925" y="1579350"/>
                    <a:ext cx="1800" cy="15720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59595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906" name="Google Shape;906;p72"/>
                  <p:cNvCxnSpPr/>
                  <p:nvPr/>
                </p:nvCxnSpPr>
                <p:spPr>
                  <a:xfrm flipH="1">
                    <a:off x="5996100" y="1664525"/>
                    <a:ext cx="109800" cy="9930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59595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sp>
                <p:nvSpPr>
                  <p:cNvPr id="907" name="Google Shape;907;p72"/>
                  <p:cNvSpPr/>
                  <p:nvPr/>
                </p:nvSpPr>
                <p:spPr>
                  <a:xfrm>
                    <a:off x="4680000" y="1476225"/>
                    <a:ext cx="668100" cy="237000"/>
                  </a:xfrm>
                  <a:prstGeom prst="wedgeRectCallout">
                    <a:avLst>
                      <a:gd fmla="val 48668" name="adj1"/>
                      <a:gd fmla="val 114842" name="adj2"/>
                    </a:avLst>
                  </a:prstGeom>
                  <a:solidFill>
                    <a:srgbClr val="FFFFFF"/>
                  </a:solidFill>
                  <a:ln cap="flat" cmpd="sng" w="9525">
                    <a:solidFill>
                      <a:srgbClr val="59595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8" name="Google Shape;908;p72"/>
                  <p:cNvSpPr txBox="1"/>
                  <p:nvPr/>
                </p:nvSpPr>
                <p:spPr>
                  <a:xfrm rot="-626526">
                    <a:off x="4789770" y="1806345"/>
                    <a:ext cx="963355" cy="43348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200"/>
                      <a:buFont typeface="Arial"/>
                      <a:buNone/>
                    </a:pPr>
                    <a:r>
                      <a:rPr b="1" i="0" lang="en" sz="900" u="none" cap="none" strike="noStrike">
                        <a:solidFill>
                          <a:srgbClr val="FFFFFF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2D6 inhibitor </a:t>
                    </a:r>
                    <a:endParaRPr b="1" i="0" sz="900" u="none" cap="none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909" name="Google Shape;909;p72"/>
                <p:cNvSpPr txBox="1"/>
                <p:nvPr/>
              </p:nvSpPr>
              <p:spPr>
                <a:xfrm>
                  <a:off x="4662047" y="1417607"/>
                  <a:ext cx="712200" cy="237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rPr b="0" i="0" lang="en" sz="8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Aw, snap</a:t>
                  </a:r>
                  <a:r>
                    <a:rPr b="0" i="1" lang="en" sz="8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!</a:t>
                  </a:r>
                  <a:endParaRPr b="0" i="1" sz="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0" name="Google Shape;910;p72"/>
                <p:cNvSpPr txBox="1"/>
                <p:nvPr/>
              </p:nvSpPr>
              <p:spPr>
                <a:xfrm>
                  <a:off x="7023100" y="1312600"/>
                  <a:ext cx="639900" cy="2046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rPr b="0" i="0" lang="en" sz="8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It’s your fault I can’t roll  </a:t>
                  </a:r>
                  <a:endParaRPr b="0" i="0" sz="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  <a:p>
                  <a:pPr indent="0" lvl="0" marL="0" marR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900"/>
                    <a:buFont typeface="Arial"/>
                    <a:buNone/>
                  </a:pPr>
                  <a:r>
                    <a:t/>
                  </a:r>
                  <a:endParaRPr b="0" i="0" sz="8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911" name="Google Shape;911;p72"/>
            <p:cNvSpPr txBox="1"/>
            <p:nvPr/>
          </p:nvSpPr>
          <p:spPr>
            <a:xfrm rot="2575">
              <a:off x="6210414" y="1662938"/>
              <a:ext cx="1201500" cy="43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prodrug</a:t>
              </a:r>
              <a:endParaRPr b="0" i="0" sz="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2" name="Google Shape;912;p72"/>
          <p:cNvGrpSpPr/>
          <p:nvPr/>
        </p:nvGrpSpPr>
        <p:grpSpPr>
          <a:xfrm>
            <a:off x="5535549" y="2987628"/>
            <a:ext cx="1794505" cy="968120"/>
            <a:chOff x="5408955" y="3237462"/>
            <a:chExt cx="2844808" cy="1534750"/>
          </a:xfrm>
        </p:grpSpPr>
        <p:grpSp>
          <p:nvGrpSpPr>
            <p:cNvPr id="913" name="Google Shape;913;p72"/>
            <p:cNvGrpSpPr/>
            <p:nvPr/>
          </p:nvGrpSpPr>
          <p:grpSpPr>
            <a:xfrm rot="800317">
              <a:off x="5480573" y="3536461"/>
              <a:ext cx="2701573" cy="936752"/>
              <a:chOff x="2123763" y="5227129"/>
              <a:chExt cx="2701638" cy="936775"/>
            </a:xfrm>
          </p:grpSpPr>
          <p:grpSp>
            <p:nvGrpSpPr>
              <p:cNvPr id="914" name="Google Shape;914;p72"/>
              <p:cNvGrpSpPr/>
              <p:nvPr/>
            </p:nvGrpSpPr>
            <p:grpSpPr>
              <a:xfrm>
                <a:off x="2123763" y="5227129"/>
                <a:ext cx="2086445" cy="656975"/>
                <a:chOff x="4632240" y="4606036"/>
                <a:chExt cx="2086445" cy="656975"/>
              </a:xfrm>
            </p:grpSpPr>
            <p:grpSp>
              <p:nvGrpSpPr>
                <p:cNvPr id="915" name="Google Shape;915;p72"/>
                <p:cNvGrpSpPr/>
                <p:nvPr/>
              </p:nvGrpSpPr>
              <p:grpSpPr>
                <a:xfrm flipH="1" rot="226605">
                  <a:off x="4647227" y="4673197"/>
                  <a:ext cx="2056471" cy="522653"/>
                  <a:chOff x="-3597602" y="6021563"/>
                  <a:chExt cx="9152564" cy="1967989"/>
                </a:xfrm>
              </p:grpSpPr>
              <p:pic>
                <p:nvPicPr>
                  <p:cNvPr descr="clipped result image" id="916" name="Google Shape;916;p72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b="0" l="0" r="0" t="0"/>
                  <a:stretch/>
                </p:blipFill>
                <p:spPr>
                  <a:xfrm rot="-5400000">
                    <a:off x="-239547" y="3000537"/>
                    <a:ext cx="1390499" cy="810660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descr="clipped result image" id="917" name="Google Shape;917;p72"/>
                  <p:cNvPicPr preferRelativeResize="0"/>
                  <p:nvPr/>
                </p:nvPicPr>
                <p:blipFill rotWithShape="1">
                  <a:blip r:embed="rId12">
                    <a:alphaModFix/>
                  </a:blip>
                  <a:srcRect b="0" l="0" r="0" t="0"/>
                  <a:stretch/>
                </p:blipFill>
                <p:spPr>
                  <a:xfrm rot="5147602">
                    <a:off x="3704820" y="6144112"/>
                    <a:ext cx="1846583" cy="172289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>
                    <a:outerShdw blurRad="50800" rotWithShape="0" algn="t" dir="5400000" dist="25400">
                      <a:srgbClr val="000000">
                        <a:alpha val="66670"/>
                      </a:srgbClr>
                    </a:outerShdw>
                  </a:effectLst>
                </p:spPr>
              </p:pic>
            </p:grpSp>
            <p:grpSp>
              <p:nvGrpSpPr>
                <p:cNvPr id="918" name="Google Shape;918;p72"/>
                <p:cNvGrpSpPr/>
                <p:nvPr/>
              </p:nvGrpSpPr>
              <p:grpSpPr>
                <a:xfrm>
                  <a:off x="5249786" y="4769024"/>
                  <a:ext cx="147602" cy="264877"/>
                  <a:chOff x="5249786" y="4769024"/>
                  <a:chExt cx="147602" cy="264877"/>
                </a:xfrm>
              </p:grpSpPr>
              <p:pic>
                <p:nvPicPr>
                  <p:cNvPr descr="clipped result image" id="919" name="Google Shape;919;p72"/>
                  <p:cNvPicPr preferRelativeResize="0"/>
                  <p:nvPr/>
                </p:nvPicPr>
                <p:blipFill rotWithShape="1">
                  <a:blip r:embed="rId13">
                    <a:alphaModFix/>
                  </a:blip>
                  <a:srcRect b="0" l="0" r="0" t="0"/>
                  <a:stretch/>
                </p:blipFill>
                <p:spPr>
                  <a:xfrm rot="-5213468">
                    <a:off x="5275083" y="4831083"/>
                    <a:ext cx="94527" cy="14020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descr="clipped result image" id="920" name="Google Shape;920;p72"/>
                  <p:cNvPicPr preferRelativeResize="0"/>
                  <p:nvPr/>
                </p:nvPicPr>
                <p:blipFill rotWithShape="1">
                  <a:blip r:embed="rId13">
                    <a:alphaModFix/>
                  </a:blip>
                  <a:srcRect b="0" l="0" r="0" t="0"/>
                  <a:stretch/>
                </p:blipFill>
                <p:spPr>
                  <a:xfrm rot="-5213468">
                    <a:off x="5275084" y="4912805"/>
                    <a:ext cx="94527" cy="14020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descr="clipped result image" id="921" name="Google Shape;921;p72"/>
                  <p:cNvPicPr preferRelativeResize="0"/>
                  <p:nvPr/>
                </p:nvPicPr>
                <p:blipFill rotWithShape="1">
                  <a:blip r:embed="rId13">
                    <a:alphaModFix/>
                  </a:blip>
                  <a:srcRect b="0" l="0" r="0" t="0"/>
                  <a:stretch/>
                </p:blipFill>
                <p:spPr>
                  <a:xfrm rot="-5213468">
                    <a:off x="5277563" y="4749919"/>
                    <a:ext cx="94527" cy="14020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  <p:sp>
            <p:nvSpPr>
              <p:cNvPr id="922" name="Google Shape;922;p72"/>
              <p:cNvSpPr txBox="1"/>
              <p:nvPr/>
            </p:nvSpPr>
            <p:spPr>
              <a:xfrm rot="-801111">
                <a:off x="3779300" y="5529972"/>
                <a:ext cx="999003" cy="52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b="0" i="0" lang="en" sz="7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strong</a:t>
                </a:r>
                <a:endParaRPr b="0" i="0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23" name="Google Shape;923;p72"/>
            <p:cNvSpPr txBox="1"/>
            <p:nvPr/>
          </p:nvSpPr>
          <p:spPr>
            <a:xfrm rot="4236">
              <a:off x="5535768" y="3991567"/>
              <a:ext cx="1704301" cy="42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800" u="none" cap="none" strike="noStrike">
                  <a:solidFill>
                    <a:srgbClr val="000000"/>
                  </a:solidFill>
                </a:rPr>
                <a:t>Paroxetine</a:t>
              </a:r>
              <a:endParaRPr sz="8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800" u="none" cap="none" strike="noStrike">
                  <a:solidFill>
                    <a:srgbClr val="000000"/>
                  </a:solidFill>
                </a:rPr>
                <a:t>PAXIL</a:t>
              </a:r>
              <a:endParaRPr sz="800"/>
            </a:p>
          </p:txBody>
        </p:sp>
      </p:grpSp>
      <p:grpSp>
        <p:nvGrpSpPr>
          <p:cNvPr id="924" name="Google Shape;924;p72"/>
          <p:cNvGrpSpPr/>
          <p:nvPr/>
        </p:nvGrpSpPr>
        <p:grpSpPr>
          <a:xfrm>
            <a:off x="7143691" y="1950311"/>
            <a:ext cx="2112173" cy="876767"/>
            <a:chOff x="2940310" y="4615837"/>
            <a:chExt cx="3463715" cy="1437794"/>
          </a:xfrm>
        </p:grpSpPr>
        <p:sp>
          <p:nvSpPr>
            <p:cNvPr id="925" name="Google Shape;925;p72"/>
            <p:cNvSpPr txBox="1"/>
            <p:nvPr/>
          </p:nvSpPr>
          <p:spPr>
            <a:xfrm rot="4236">
              <a:off x="3313633" y="5513383"/>
              <a:ext cx="1704301" cy="42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800" u="none" cap="none" strike="noStrike">
                  <a:solidFill>
                    <a:srgbClr val="000000"/>
                  </a:solidFill>
                </a:rPr>
                <a:t>Bupropion</a:t>
              </a:r>
              <a:endParaRPr sz="8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800" u="none" cap="none" strike="noStrike">
                  <a:solidFill>
                    <a:srgbClr val="000000"/>
                  </a:solidFill>
                </a:rPr>
                <a:t>WELLBUTRIN</a:t>
              </a:r>
              <a:endParaRPr sz="800"/>
            </a:p>
          </p:txBody>
        </p:sp>
        <p:grpSp>
          <p:nvGrpSpPr>
            <p:cNvPr id="926" name="Google Shape;926;p72"/>
            <p:cNvGrpSpPr/>
            <p:nvPr/>
          </p:nvGrpSpPr>
          <p:grpSpPr>
            <a:xfrm>
              <a:off x="2940310" y="4615837"/>
              <a:ext cx="3463715" cy="1437794"/>
              <a:chOff x="2906372" y="4629777"/>
              <a:chExt cx="3463715" cy="1437794"/>
            </a:xfrm>
          </p:grpSpPr>
          <p:grpSp>
            <p:nvGrpSpPr>
              <p:cNvPr id="927" name="Google Shape;927;p72"/>
              <p:cNvGrpSpPr/>
              <p:nvPr/>
            </p:nvGrpSpPr>
            <p:grpSpPr>
              <a:xfrm rot="578195">
                <a:off x="2956924" y="4904964"/>
                <a:ext cx="3362610" cy="887422"/>
                <a:chOff x="4262041" y="4207151"/>
                <a:chExt cx="3362574" cy="887412"/>
              </a:xfrm>
            </p:grpSpPr>
            <p:grpSp>
              <p:nvGrpSpPr>
                <p:cNvPr id="928" name="Google Shape;928;p72"/>
                <p:cNvGrpSpPr/>
                <p:nvPr/>
              </p:nvGrpSpPr>
              <p:grpSpPr>
                <a:xfrm>
                  <a:off x="4262041" y="4207151"/>
                  <a:ext cx="3362574" cy="887412"/>
                  <a:chOff x="2140842" y="4691757"/>
                  <a:chExt cx="3362574" cy="887412"/>
                </a:xfrm>
              </p:grpSpPr>
              <p:grpSp>
                <p:nvGrpSpPr>
                  <p:cNvPr id="929" name="Google Shape;929;p72"/>
                  <p:cNvGrpSpPr/>
                  <p:nvPr/>
                </p:nvGrpSpPr>
                <p:grpSpPr>
                  <a:xfrm rot="327112">
                    <a:off x="2168233" y="4794769"/>
                    <a:ext cx="2200887" cy="681389"/>
                    <a:chOff x="314051" y="9244857"/>
                    <a:chExt cx="1731004" cy="535914"/>
                  </a:xfrm>
                </p:grpSpPr>
                <p:pic>
                  <p:nvPicPr>
                    <p:cNvPr descr="clipped result image" id="930" name="Google Shape;930;p72"/>
                    <p:cNvPicPr preferRelativeResize="0"/>
                    <p:nvPr/>
                  </p:nvPicPr>
                  <p:blipFill rotWithShape="1">
                    <a:blip r:embed="rId14">
                      <a:alphaModFix/>
                    </a:blip>
                    <a:srcRect b="0" l="0" r="0" t="13509"/>
                    <a:stretch/>
                  </p:blipFill>
                  <p:spPr>
                    <a:xfrm rot="-5315968">
                      <a:off x="903346" y="9015973"/>
                      <a:ext cx="452077" cy="97102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28575" rotWithShape="0" algn="bl" dir="5400000" dist="9525">
                        <a:srgbClr val="000000">
                          <a:alpha val="49800"/>
                        </a:srgbClr>
                      </a:outerShdw>
                    </a:effectLst>
                  </p:spPr>
                </p:pic>
                <p:pic>
                  <p:nvPicPr>
                    <p:cNvPr descr="clipped result image" id="931" name="Google Shape;931;p72"/>
                    <p:cNvPicPr preferRelativeResize="0"/>
                    <p:nvPr/>
                  </p:nvPicPr>
                  <p:blipFill rotWithShape="1">
                    <a:blip r:embed="rId15">
                      <a:alphaModFix/>
                    </a:blip>
                    <a:srcRect b="0" l="22303" r="22408" t="0"/>
                    <a:stretch/>
                  </p:blipFill>
                  <p:spPr>
                    <a:xfrm rot="-5123256">
                      <a:off x="285634" y="9303380"/>
                      <a:ext cx="435455" cy="34472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descr="clipped result image" id="932" name="Google Shape;932;p72"/>
                    <p:cNvPicPr preferRelativeResize="0"/>
                    <p:nvPr/>
                  </p:nvPicPr>
                  <p:blipFill rotWithShape="1">
                    <a:blip r:embed="rId16">
                      <a:alphaModFix/>
                    </a:blip>
                    <a:srcRect b="0" l="0" r="0" t="0"/>
                    <a:stretch/>
                  </p:blipFill>
                  <p:spPr>
                    <a:xfrm rot="1723264">
                      <a:off x="1558267" y="9375022"/>
                      <a:ext cx="436625" cy="32056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sp>
                <p:nvSpPr>
                  <p:cNvPr id="933" name="Google Shape;933;p72"/>
                  <p:cNvSpPr txBox="1"/>
                  <p:nvPr/>
                </p:nvSpPr>
                <p:spPr>
                  <a:xfrm rot="-577830">
                    <a:off x="3951574" y="5062392"/>
                    <a:ext cx="1545785" cy="20324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900"/>
                      <a:buFont typeface="Arial"/>
                      <a:buNone/>
                    </a:pPr>
                    <a:r>
                      <a:rPr b="0" i="0" lang="en" sz="7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rPr>
                      <a:t>mod/strong</a:t>
                    </a:r>
                    <a:endParaRPr b="0" i="0" sz="7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pic>
              <p:nvPicPr>
                <p:cNvPr descr="clipped result image" id="934" name="Google Shape;934;p72"/>
                <p:cNvPicPr preferRelativeResize="0"/>
                <p:nvPr/>
              </p:nvPicPr>
              <p:blipFill rotWithShape="1">
                <a:blip r:embed="rId17">
                  <a:alphaModFix/>
                </a:blip>
                <a:srcRect b="0" l="0" r="0" t="0"/>
                <a:stretch/>
              </p:blipFill>
              <p:spPr>
                <a:xfrm rot="-4658657">
                  <a:off x="4675939" y="4402560"/>
                  <a:ext cx="94527" cy="9300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descr="clipped result image" id="935" name="Google Shape;935;p72"/>
                <p:cNvPicPr preferRelativeResize="0"/>
                <p:nvPr/>
              </p:nvPicPr>
              <p:blipFill rotWithShape="1">
                <a:blip r:embed="rId17">
                  <a:alphaModFix/>
                </a:blip>
                <a:srcRect b="0" l="0" r="0" t="0"/>
                <a:stretch/>
              </p:blipFill>
              <p:spPr>
                <a:xfrm rot="-4658657">
                  <a:off x="4648834" y="4498950"/>
                  <a:ext cx="94527" cy="9300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descr="clipped result image" id="936" name="Google Shape;936;p72"/>
              <p:cNvPicPr preferRelativeResize="0"/>
              <p:nvPr/>
            </p:nvPicPr>
            <p:blipFill rotWithShape="1">
              <a:blip r:embed="rId17">
                <a:alphaModFix/>
              </a:blip>
              <a:srcRect b="0" l="0" r="0" t="0"/>
              <a:stretch/>
            </p:blipFill>
            <p:spPr>
              <a:xfrm rot="-4080601">
                <a:off x="3349736" y="5078108"/>
                <a:ext cx="94527" cy="9300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937" name="Google Shape;937;p72"/>
          <p:cNvGrpSpPr/>
          <p:nvPr/>
        </p:nvGrpSpPr>
        <p:grpSpPr>
          <a:xfrm>
            <a:off x="5585383" y="1880251"/>
            <a:ext cx="1577367" cy="899981"/>
            <a:chOff x="3296272" y="3135634"/>
            <a:chExt cx="2361682" cy="1347478"/>
          </a:xfrm>
        </p:grpSpPr>
        <p:grpSp>
          <p:nvGrpSpPr>
            <p:cNvPr id="938" name="Google Shape;938;p72"/>
            <p:cNvGrpSpPr/>
            <p:nvPr/>
          </p:nvGrpSpPr>
          <p:grpSpPr>
            <a:xfrm>
              <a:off x="3296272" y="3135634"/>
              <a:ext cx="2361682" cy="1093357"/>
              <a:chOff x="2260982" y="3117576"/>
              <a:chExt cx="2361682" cy="1093357"/>
            </a:xfrm>
          </p:grpSpPr>
          <p:grpSp>
            <p:nvGrpSpPr>
              <p:cNvPr id="939" name="Google Shape;939;p72"/>
              <p:cNvGrpSpPr/>
              <p:nvPr/>
            </p:nvGrpSpPr>
            <p:grpSpPr>
              <a:xfrm>
                <a:off x="2260982" y="3117576"/>
                <a:ext cx="1884097" cy="1053769"/>
                <a:chOff x="2260982" y="3117576"/>
                <a:chExt cx="1884097" cy="1053769"/>
              </a:xfrm>
            </p:grpSpPr>
            <p:pic>
              <p:nvPicPr>
                <p:cNvPr descr="clipped result image" id="940" name="Google Shape;940;p72"/>
                <p:cNvPicPr preferRelativeResize="0"/>
                <p:nvPr/>
              </p:nvPicPr>
              <p:blipFill rotWithShape="1">
                <a:blip r:embed="rId18">
                  <a:alphaModFix/>
                </a:blip>
                <a:srcRect b="0" l="0" r="0" t="0"/>
                <a:stretch/>
              </p:blipFill>
              <p:spPr>
                <a:xfrm rot="900014">
                  <a:off x="3175057" y="3224161"/>
                  <a:ext cx="136691" cy="61733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941" name="Google Shape;941;p72"/>
                <p:cNvGrpSpPr/>
                <p:nvPr/>
              </p:nvGrpSpPr>
              <p:grpSpPr>
                <a:xfrm>
                  <a:off x="2260982" y="3553657"/>
                  <a:ext cx="1884097" cy="617688"/>
                  <a:chOff x="2474085" y="2453779"/>
                  <a:chExt cx="1406777" cy="461202"/>
                </a:xfrm>
              </p:grpSpPr>
              <p:pic>
                <p:nvPicPr>
                  <p:cNvPr descr="clipped result image" id="942" name="Google Shape;942;p72"/>
                  <p:cNvPicPr preferRelativeResize="0"/>
                  <p:nvPr/>
                </p:nvPicPr>
                <p:blipFill rotWithShape="1">
                  <a:blip r:embed="rId19">
                    <a:alphaModFix/>
                  </a:blip>
                  <a:srcRect b="0" l="0" r="0" t="0"/>
                  <a:stretch/>
                </p:blipFill>
                <p:spPr>
                  <a:xfrm>
                    <a:off x="2474085" y="2453779"/>
                    <a:ext cx="1406777" cy="46120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descr="clipped result image" id="943" name="Google Shape;943;p72"/>
                  <p:cNvPicPr preferRelativeResize="0"/>
                  <p:nvPr/>
                </p:nvPicPr>
                <p:blipFill rotWithShape="1">
                  <a:blip r:embed="rId20">
                    <a:alphaModFix/>
                  </a:blip>
                  <a:srcRect b="0" l="0" r="0" t="0"/>
                  <a:stretch/>
                </p:blipFill>
                <p:spPr>
                  <a:xfrm rot="-4150780">
                    <a:off x="2801148" y="2476469"/>
                    <a:ext cx="70578" cy="10468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descr="clipped result image" id="944" name="Google Shape;944;p72"/>
                  <p:cNvPicPr preferRelativeResize="0"/>
                  <p:nvPr/>
                </p:nvPicPr>
                <p:blipFill rotWithShape="1">
                  <a:blip r:embed="rId21">
                    <a:alphaModFix/>
                  </a:blip>
                  <a:srcRect b="0" l="0" r="0" t="0"/>
                  <a:stretch/>
                </p:blipFill>
                <p:spPr>
                  <a:xfrm rot="-4150780">
                    <a:off x="2774485" y="2547839"/>
                    <a:ext cx="70578" cy="10468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descr="clipped result image" id="945" name="Google Shape;945;p72"/>
                  <p:cNvPicPr preferRelativeResize="0"/>
                  <p:nvPr/>
                </p:nvPicPr>
                <p:blipFill rotWithShape="1">
                  <a:blip r:embed="rId21">
                    <a:alphaModFix/>
                  </a:blip>
                  <a:srcRect b="0" l="0" r="0" t="0"/>
                  <a:stretch/>
                </p:blipFill>
                <p:spPr>
                  <a:xfrm rot="-4150780">
                    <a:off x="2746420" y="2621644"/>
                    <a:ext cx="70578" cy="10468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descr="clipped result image" id="946" name="Google Shape;946;p72"/>
                <p:cNvPicPr preferRelativeResize="0"/>
                <p:nvPr/>
              </p:nvPicPr>
              <p:blipFill rotWithShape="1">
                <a:blip r:embed="rId22">
                  <a:alphaModFix/>
                </a:blip>
                <a:srcRect b="0" l="0" r="0" t="0"/>
                <a:stretch/>
              </p:blipFill>
              <p:spPr>
                <a:xfrm rot="899999">
                  <a:off x="2875184" y="3133972"/>
                  <a:ext cx="212903" cy="654791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947" name="Google Shape;947;p72"/>
              <p:cNvSpPr txBox="1"/>
              <p:nvPr/>
            </p:nvSpPr>
            <p:spPr>
              <a:xfrm rot="1269">
                <a:off x="3810264" y="3964783"/>
                <a:ext cx="812400" cy="24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b="0" i="0" lang="en" sz="7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strong</a:t>
                </a:r>
                <a:endParaRPr b="0" i="0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48" name="Google Shape;948;p72"/>
            <p:cNvSpPr txBox="1"/>
            <p:nvPr/>
          </p:nvSpPr>
          <p:spPr>
            <a:xfrm rot="4236">
              <a:off x="3331521" y="4061462"/>
              <a:ext cx="1704301" cy="42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800" u="none" cap="none" strike="noStrike">
                  <a:solidFill>
                    <a:srgbClr val="000000"/>
                  </a:solidFill>
                </a:rPr>
                <a:t>Fluoxetine</a:t>
              </a:r>
              <a:endParaRPr sz="8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800" u="none" cap="none" strike="noStrike">
                  <a:solidFill>
                    <a:srgbClr val="000000"/>
                  </a:solidFill>
                </a:rPr>
                <a:t>PROZAC</a:t>
              </a:r>
              <a:endParaRPr sz="800"/>
            </a:p>
          </p:txBody>
        </p:sp>
      </p:grpSp>
      <p:grpSp>
        <p:nvGrpSpPr>
          <p:cNvPr id="949" name="Google Shape;949;p72"/>
          <p:cNvGrpSpPr/>
          <p:nvPr/>
        </p:nvGrpSpPr>
        <p:grpSpPr>
          <a:xfrm>
            <a:off x="7238688" y="2963586"/>
            <a:ext cx="1890554" cy="865481"/>
            <a:chOff x="5387755" y="4654133"/>
            <a:chExt cx="2940666" cy="1346214"/>
          </a:xfrm>
        </p:grpSpPr>
        <p:grpSp>
          <p:nvGrpSpPr>
            <p:cNvPr id="950" name="Google Shape;950;p72"/>
            <p:cNvGrpSpPr/>
            <p:nvPr/>
          </p:nvGrpSpPr>
          <p:grpSpPr>
            <a:xfrm rot="791478">
              <a:off x="5431582" y="4970246"/>
              <a:ext cx="2853013" cy="713987"/>
              <a:chOff x="2016564" y="4692255"/>
              <a:chExt cx="2853053" cy="713997"/>
            </a:xfrm>
          </p:grpSpPr>
          <p:grpSp>
            <p:nvGrpSpPr>
              <p:cNvPr id="951" name="Google Shape;951;p72"/>
              <p:cNvGrpSpPr/>
              <p:nvPr/>
            </p:nvGrpSpPr>
            <p:grpSpPr>
              <a:xfrm>
                <a:off x="2016564" y="4692255"/>
                <a:ext cx="2215159" cy="607964"/>
                <a:chOff x="2410913" y="4511601"/>
                <a:chExt cx="2215159" cy="607964"/>
              </a:xfrm>
            </p:grpSpPr>
            <p:grpSp>
              <p:nvGrpSpPr>
                <p:cNvPr id="952" name="Google Shape;952;p72"/>
                <p:cNvGrpSpPr/>
                <p:nvPr/>
              </p:nvGrpSpPr>
              <p:grpSpPr>
                <a:xfrm>
                  <a:off x="2784549" y="4630881"/>
                  <a:ext cx="1841523" cy="488683"/>
                  <a:chOff x="4870884" y="4710426"/>
                  <a:chExt cx="1841523" cy="488683"/>
                </a:xfrm>
              </p:grpSpPr>
              <p:pic>
                <p:nvPicPr>
                  <p:cNvPr descr="clipped result image" id="953" name="Google Shape;953;p72"/>
                  <p:cNvPicPr preferRelativeResize="0"/>
                  <p:nvPr/>
                </p:nvPicPr>
                <p:blipFill rotWithShape="1">
                  <a:blip r:embed="rId11">
                    <a:alphaModFix/>
                  </a:blip>
                  <a:srcRect b="0" l="0" r="0" t="0"/>
                  <a:stretch/>
                </p:blipFill>
                <p:spPr>
                  <a:xfrm flipH="1" rot="5627174">
                    <a:off x="5607029" y="4044210"/>
                    <a:ext cx="369234" cy="182111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grpSp>
                <p:nvGrpSpPr>
                  <p:cNvPr id="954" name="Google Shape;954;p72"/>
                  <p:cNvGrpSpPr/>
                  <p:nvPr/>
                </p:nvGrpSpPr>
                <p:grpSpPr>
                  <a:xfrm>
                    <a:off x="5249786" y="4825296"/>
                    <a:ext cx="147602" cy="183155"/>
                    <a:chOff x="5249786" y="4825296"/>
                    <a:chExt cx="147602" cy="183155"/>
                  </a:xfrm>
                </p:grpSpPr>
                <p:pic>
                  <p:nvPicPr>
                    <p:cNvPr descr="clipped result image" id="955" name="Google Shape;955;p72"/>
                    <p:cNvPicPr preferRelativeResize="0"/>
                    <p:nvPr/>
                  </p:nvPicPr>
                  <p:blipFill rotWithShape="1">
                    <a:blip r:embed="rId13">
                      <a:alphaModFix/>
                    </a:blip>
                    <a:srcRect b="0" l="0" r="0" t="0"/>
                    <a:stretch/>
                  </p:blipFill>
                  <p:spPr>
                    <a:xfrm rot="-5213468">
                      <a:off x="5275083" y="4887355"/>
                      <a:ext cx="94527" cy="14020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descr="clipped result image" id="956" name="Google Shape;956;p72"/>
                    <p:cNvPicPr preferRelativeResize="0"/>
                    <p:nvPr/>
                  </p:nvPicPr>
                  <p:blipFill rotWithShape="1">
                    <a:blip r:embed="rId13">
                      <a:alphaModFix/>
                    </a:blip>
                    <a:srcRect b="0" l="0" r="0" t="0"/>
                    <a:stretch/>
                  </p:blipFill>
                  <p:spPr>
                    <a:xfrm rot="-5213468">
                      <a:off x="5277563" y="4806191"/>
                      <a:ext cx="94527" cy="14020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</p:grpSp>
            <p:pic>
              <p:nvPicPr>
                <p:cNvPr descr="clipped result image" id="957" name="Google Shape;957;p72"/>
                <p:cNvPicPr preferRelativeResize="0"/>
                <p:nvPr/>
              </p:nvPicPr>
              <p:blipFill rotWithShape="1">
                <a:blip r:embed="rId23">
                  <a:alphaModFix/>
                </a:blip>
                <a:srcRect b="0" l="0" r="0" t="0"/>
                <a:stretch/>
              </p:blipFill>
              <p:spPr>
                <a:xfrm>
                  <a:off x="2410913" y="4511601"/>
                  <a:ext cx="582454" cy="580323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50800" rotWithShape="0" algn="t" dir="5400000" dist="12700">
                    <a:srgbClr val="000000">
                      <a:alpha val="76860"/>
                    </a:srgbClr>
                  </a:outerShdw>
                </a:effectLst>
              </p:spPr>
            </p:pic>
          </p:grpSp>
          <p:sp>
            <p:nvSpPr>
              <p:cNvPr id="958" name="Google Shape;958;p72"/>
              <p:cNvSpPr txBox="1"/>
              <p:nvPr/>
            </p:nvSpPr>
            <p:spPr>
              <a:xfrm rot="-790754">
                <a:off x="3836441" y="4990802"/>
                <a:ext cx="1011851" cy="3041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b="0" i="0" lang="en" sz="7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moderate</a:t>
                </a:r>
                <a:endParaRPr b="0" i="0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59" name="Google Shape;959;p72"/>
            <p:cNvSpPr txBox="1"/>
            <p:nvPr/>
          </p:nvSpPr>
          <p:spPr>
            <a:xfrm rot="4236">
              <a:off x="5731687" y="5443386"/>
              <a:ext cx="1704301" cy="42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800" u="none" cap="none" strike="noStrike">
                  <a:solidFill>
                    <a:srgbClr val="000000"/>
                  </a:solidFill>
                </a:rPr>
                <a:t>Duloxetine</a:t>
              </a:r>
              <a:endParaRPr sz="8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800" u="none" cap="none" strike="noStrike">
                  <a:solidFill>
                    <a:srgbClr val="000000"/>
                  </a:solidFill>
                </a:rPr>
                <a:t>CYMBALTA</a:t>
              </a:r>
              <a:endParaRPr sz="800"/>
            </a:p>
          </p:txBody>
        </p:sp>
      </p:grpSp>
      <p:grpSp>
        <p:nvGrpSpPr>
          <p:cNvPr id="960" name="Google Shape;960;p72"/>
          <p:cNvGrpSpPr/>
          <p:nvPr/>
        </p:nvGrpSpPr>
        <p:grpSpPr>
          <a:xfrm>
            <a:off x="6925560" y="8513827"/>
            <a:ext cx="476186" cy="338942"/>
            <a:chOff x="2885700" y="5418888"/>
            <a:chExt cx="476186" cy="338942"/>
          </a:xfrm>
        </p:grpSpPr>
        <p:pic>
          <p:nvPicPr>
            <p:cNvPr descr="A close up of a logo&#10;&#10;Description automatically generated" id="961" name="Google Shape;961;p72"/>
            <p:cNvPicPr preferRelativeResize="0"/>
            <p:nvPr/>
          </p:nvPicPr>
          <p:blipFill rotWithShape="1">
            <a:blip r:embed="rId24">
              <a:alphaModFix/>
            </a:blip>
            <a:srcRect b="0" l="0" r="0" t="0"/>
            <a:stretch/>
          </p:blipFill>
          <p:spPr>
            <a:xfrm>
              <a:off x="2899114" y="5488837"/>
              <a:ext cx="462772" cy="2689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2" name="Google Shape;962;p72"/>
            <p:cNvSpPr txBox="1"/>
            <p:nvPr/>
          </p:nvSpPr>
          <p:spPr>
            <a:xfrm>
              <a:off x="2885700" y="5418888"/>
              <a:ext cx="389400" cy="32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" sz="700" u="none" cap="none" strike="noStrike">
                  <a:solidFill>
                    <a:srgbClr val="E5BE8B"/>
                  </a:solidFill>
                  <a:latin typeface="Arial"/>
                  <a:ea typeface="Arial"/>
                  <a:cs typeface="Arial"/>
                  <a:sym typeface="Arial"/>
                </a:rPr>
                <a:t>page</a:t>
              </a:r>
              <a:r>
                <a:rPr b="0" i="0" lang="en" sz="7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700">
                <a:solidFill>
                  <a:srgbClr val="9D6923"/>
                </a:solidFill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700">
                  <a:solidFill>
                    <a:srgbClr val="9D6923"/>
                  </a:solidFill>
                </a:rPr>
                <a:t> 15</a:t>
              </a:r>
              <a:endParaRPr sz="700">
                <a:solidFill>
                  <a:srgbClr val="9D6923"/>
                </a:solidFill>
              </a:endParaRPr>
            </a:p>
          </p:txBody>
        </p:sp>
      </p:grpSp>
      <p:cxnSp>
        <p:nvCxnSpPr>
          <p:cNvPr id="963" name="Google Shape;963;p72"/>
          <p:cNvCxnSpPr/>
          <p:nvPr/>
        </p:nvCxnSpPr>
        <p:spPr>
          <a:xfrm rot="10800000">
            <a:off x="1791525" y="991850"/>
            <a:ext cx="0" cy="4088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sp>
        <p:nvSpPr>
          <p:cNvPr id="964" name="Google Shape;964;p72"/>
          <p:cNvSpPr txBox="1"/>
          <p:nvPr/>
        </p:nvSpPr>
        <p:spPr>
          <a:xfrm>
            <a:off x="5617595" y="1489159"/>
            <a:ext cx="3092100" cy="5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1100"/>
              <a:t>2D6 in</a:t>
            </a:r>
            <a:r>
              <a:rPr b="1" lang="en" sz="1100" u="sng"/>
              <a:t>H</a:t>
            </a:r>
            <a:r>
              <a:rPr lang="en" sz="1100"/>
              <a:t>ibitor antidepressants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65" name="Google Shape;965;p72"/>
          <p:cNvCxnSpPr/>
          <p:nvPr/>
        </p:nvCxnSpPr>
        <p:spPr>
          <a:xfrm rot="10800000">
            <a:off x="5372925" y="991850"/>
            <a:ext cx="0" cy="40881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lgDash"/>
            <a:round/>
            <a:headEnd len="sm" w="sm" type="none"/>
            <a:tailEnd len="sm" w="sm" type="none"/>
          </a:ln>
        </p:spPr>
      </p:cxnSp>
      <p:grpSp>
        <p:nvGrpSpPr>
          <p:cNvPr id="966" name="Google Shape;966;p72"/>
          <p:cNvGrpSpPr/>
          <p:nvPr/>
        </p:nvGrpSpPr>
        <p:grpSpPr>
          <a:xfrm>
            <a:off x="0" y="0"/>
            <a:ext cx="9144000" cy="895500"/>
            <a:chOff x="0" y="0"/>
            <a:chExt cx="9144000" cy="895500"/>
          </a:xfrm>
        </p:grpSpPr>
        <p:sp>
          <p:nvSpPr>
            <p:cNvPr id="967" name="Google Shape;967;p72"/>
            <p:cNvSpPr/>
            <p:nvPr/>
          </p:nvSpPr>
          <p:spPr>
            <a:xfrm>
              <a:off x="0" y="0"/>
              <a:ext cx="9144000" cy="895500"/>
            </a:xfrm>
            <a:prstGeom prst="rect">
              <a:avLst/>
            </a:prstGeom>
            <a:solidFill>
              <a:srgbClr val="EAD1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9900"/>
                </a:solidFill>
              </a:endParaRPr>
            </a:p>
          </p:txBody>
        </p:sp>
        <p:sp>
          <p:nvSpPr>
            <p:cNvPr id="968" name="Google Shape;968;p72"/>
            <p:cNvSpPr txBox="1"/>
            <p:nvPr/>
          </p:nvSpPr>
          <p:spPr>
            <a:xfrm>
              <a:off x="2956172" y="64999"/>
              <a:ext cx="3501300" cy="6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Tamoxifen (NOLVADEX)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900" u="none" cap="none" strike="noStrike">
                  <a:solidFill>
                    <a:srgbClr val="242424"/>
                  </a:solidFill>
                  <a:latin typeface="Roboto"/>
                  <a:ea typeface="Roboto"/>
                  <a:cs typeface="Roboto"/>
                  <a:sym typeface="Roboto"/>
                </a:rPr>
                <a:t>ta MOX i fen </a:t>
              </a:r>
              <a:r>
                <a:rPr lang="en" sz="1100">
                  <a:solidFill>
                    <a:srgbClr val="242424"/>
                  </a:solidFill>
                  <a:latin typeface="Roboto"/>
                  <a:ea typeface="Roboto"/>
                  <a:cs typeface="Roboto"/>
                  <a:sym typeface="Roboto"/>
                </a:rPr>
                <a:t> / NOLV a dex</a:t>
              </a:r>
              <a:endParaRPr sz="11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“Tame ox defends 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(against breast cancer)</a:t>
              </a:r>
              <a:r>
                <a:rPr b="0" i="0" lang="en" sz="12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”</a:t>
              </a:r>
              <a:r>
                <a:rPr b="0" i="0" lang="en" sz="13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b="0" i="0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72"/>
            <p:cNvSpPr txBox="1"/>
            <p:nvPr/>
          </p:nvSpPr>
          <p:spPr>
            <a:xfrm>
              <a:off x="6093925" y="171663"/>
              <a:ext cx="1826700" cy="64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❖ Selective estrogen</a:t>
              </a:r>
              <a:r>
                <a:rPr lang="en" sz="800"/>
                <a:t> 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receptor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000000"/>
                  </a:solidFill>
                </a:rPr>
                <a:t>     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modulator (SERM)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❖ Protein kinase C (PKC) inhibitor 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72"/>
            <p:cNvSpPr txBox="1"/>
            <p:nvPr/>
          </p:nvSpPr>
          <p:spPr>
            <a:xfrm>
              <a:off x="397190" y="172840"/>
              <a:ext cx="1247700" cy="47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#238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1990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$20</a:t>
              </a:r>
              <a:r>
                <a:rPr lang="en" sz="800"/>
                <a:t>–</a:t>
              </a: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$80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72"/>
            <p:cNvSpPr txBox="1"/>
            <p:nvPr/>
          </p:nvSpPr>
          <p:spPr>
            <a:xfrm>
              <a:off x="8311366" y="201415"/>
              <a:ext cx="397200" cy="64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10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sng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</a:t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00"/>
                <a:buFont typeface="Arial"/>
                <a:buNone/>
              </a:pPr>
              <a:r>
                <a:rPr b="0" i="0" lang="en" sz="6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mg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clipped result image" id="972" name="Google Shape;972;p7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8025255" y="333484"/>
              <a:ext cx="286111" cy="278481"/>
            </a:xfrm>
            <a:prstGeom prst="rect">
              <a:avLst/>
            </a:prstGeom>
            <a:noFill/>
            <a:ln>
              <a:noFill/>
            </a:ln>
            <a:effectLst>
              <a:outerShdw blurRad="14288" rotWithShape="0" algn="tl" dir="2700000" dist="9525">
                <a:srgbClr val="000000">
                  <a:alpha val="40000"/>
                </a:srgbClr>
              </a:outerShdw>
            </a:effectLst>
          </p:spPr>
        </p:pic>
        <p:pic>
          <p:nvPicPr>
            <p:cNvPr descr="Resultado de imagen para tamoxifen structure" id="973" name="Google Shape;973;p7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955601" y="83461"/>
              <a:ext cx="1000575" cy="74042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8" name="Google Shape;978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5850" y="323850"/>
            <a:ext cx="7067550" cy="44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73"/>
          <p:cNvSpPr/>
          <p:nvPr/>
        </p:nvSpPr>
        <p:spPr>
          <a:xfrm>
            <a:off x="6223250" y="4024875"/>
            <a:ext cx="1981200" cy="642300"/>
          </a:xfrm>
          <a:prstGeom prst="wedgeRectCallout">
            <a:avLst>
              <a:gd fmla="val 87808" name="adj1"/>
              <a:gd fmla="val 104881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drug are we talking about?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4" name="Google Shape;984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5850" y="323850"/>
            <a:ext cx="7067550" cy="449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300" y="230000"/>
            <a:ext cx="753627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9"/>
          <p:cNvSpPr/>
          <p:nvPr/>
        </p:nvSpPr>
        <p:spPr>
          <a:xfrm>
            <a:off x="3644563" y="1400875"/>
            <a:ext cx="489300" cy="3321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39"/>
          <p:cNvSpPr/>
          <p:nvPr/>
        </p:nvSpPr>
        <p:spPr>
          <a:xfrm>
            <a:off x="4343400" y="1400875"/>
            <a:ext cx="598500" cy="3321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39"/>
          <p:cNvSpPr/>
          <p:nvPr/>
        </p:nvSpPr>
        <p:spPr>
          <a:xfrm>
            <a:off x="3206432" y="2767700"/>
            <a:ext cx="779700" cy="3321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39"/>
          <p:cNvSpPr/>
          <p:nvPr/>
        </p:nvSpPr>
        <p:spPr>
          <a:xfrm>
            <a:off x="6715250" y="1400875"/>
            <a:ext cx="6999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39"/>
          <p:cNvSpPr/>
          <p:nvPr/>
        </p:nvSpPr>
        <p:spPr>
          <a:xfrm>
            <a:off x="5159075" y="1400875"/>
            <a:ext cx="14133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39"/>
          <p:cNvSpPr/>
          <p:nvPr/>
        </p:nvSpPr>
        <p:spPr>
          <a:xfrm>
            <a:off x="7558025" y="1400875"/>
            <a:ext cx="6384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39"/>
          <p:cNvSpPr/>
          <p:nvPr/>
        </p:nvSpPr>
        <p:spPr>
          <a:xfrm>
            <a:off x="3930325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39"/>
          <p:cNvSpPr/>
          <p:nvPr/>
        </p:nvSpPr>
        <p:spPr>
          <a:xfrm>
            <a:off x="4744713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39"/>
          <p:cNvSpPr txBox="1"/>
          <p:nvPr/>
        </p:nvSpPr>
        <p:spPr>
          <a:xfrm>
            <a:off x="3744725" y="1382275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?</a:t>
            </a:r>
            <a:endParaRPr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9" name="Google Shape;989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412" y="-46925"/>
            <a:ext cx="8157176" cy="5237350"/>
          </a:xfrm>
          <a:prstGeom prst="rect">
            <a:avLst/>
          </a:prstGeom>
          <a:noFill/>
          <a:ln>
            <a:noFill/>
          </a:ln>
        </p:spPr>
      </p:pic>
      <p:sp>
        <p:nvSpPr>
          <p:cNvPr id="990" name="Google Shape;990;p75"/>
          <p:cNvSpPr txBox="1"/>
          <p:nvPr/>
        </p:nvSpPr>
        <p:spPr>
          <a:xfrm>
            <a:off x="1063587" y="1683597"/>
            <a:ext cx="23406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First-line antipsychotic: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quetiapine (Seroquel) per Osser</a:t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Other potential first-line antipsychotics: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olanzapine (Zyprexa)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risperidone (Risperdal)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ziprasidone (Geodon)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asenapine (Saphris) </a:t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</p:txBody>
      </p:sp>
      <p:sp>
        <p:nvSpPr>
          <p:cNvPr id="991" name="Google Shape;991;p75"/>
          <p:cNvSpPr txBox="1"/>
          <p:nvPr/>
        </p:nvSpPr>
        <p:spPr>
          <a:xfrm>
            <a:off x="1950361" y="307232"/>
            <a:ext cx="54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60%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992" name="Google Shape;992;p75"/>
          <p:cNvSpPr txBox="1"/>
          <p:nvPr/>
        </p:nvSpPr>
        <p:spPr>
          <a:xfrm>
            <a:off x="4032794" y="307232"/>
            <a:ext cx="54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40%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993" name="Google Shape;993;p75"/>
          <p:cNvSpPr/>
          <p:nvPr/>
        </p:nvSpPr>
        <p:spPr>
          <a:xfrm>
            <a:off x="1197587" y="1218549"/>
            <a:ext cx="387300" cy="3837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4" name="Google Shape;994;p75"/>
          <p:cNvSpPr/>
          <p:nvPr/>
        </p:nvSpPr>
        <p:spPr>
          <a:xfrm>
            <a:off x="3481182" y="1218549"/>
            <a:ext cx="757500" cy="3837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5" name="Google Shape;995;p75"/>
          <p:cNvSpPr/>
          <p:nvPr/>
        </p:nvSpPr>
        <p:spPr>
          <a:xfrm>
            <a:off x="2996624" y="2692842"/>
            <a:ext cx="1103700" cy="383700"/>
          </a:xfrm>
          <a:prstGeom prst="ellipse">
            <a:avLst/>
          </a:prstGeom>
          <a:noFill/>
          <a:ln cap="flat" cmpd="sng" w="19050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96" name="Google Shape;996;p75"/>
          <p:cNvGrpSpPr/>
          <p:nvPr/>
        </p:nvGrpSpPr>
        <p:grpSpPr>
          <a:xfrm>
            <a:off x="3275857" y="4240817"/>
            <a:ext cx="617278" cy="657504"/>
            <a:chOff x="3374139" y="1912394"/>
            <a:chExt cx="2188929" cy="2347390"/>
          </a:xfrm>
        </p:grpSpPr>
        <p:pic>
          <p:nvPicPr>
            <p:cNvPr id="997" name="Google Shape;997;p7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74139" y="2813057"/>
              <a:ext cx="2188929" cy="14467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8" name="Google Shape;998;p7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502103" y="1912394"/>
              <a:ext cx="1419854" cy="12410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9" name="Google Shape;999;p7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9181826">
              <a:off x="4239680" y="3841219"/>
              <a:ext cx="89165" cy="2371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00" name="Google Shape;1000;p7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2906577">
              <a:off x="3640666" y="3696122"/>
              <a:ext cx="89169" cy="18272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01" name="Google Shape;1001;p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02894" y="4200585"/>
            <a:ext cx="387387" cy="738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6" name="Google Shape;1006;p76"/>
          <p:cNvGrpSpPr/>
          <p:nvPr/>
        </p:nvGrpSpPr>
        <p:grpSpPr>
          <a:xfrm>
            <a:off x="146054" y="360100"/>
            <a:ext cx="2256774" cy="399250"/>
            <a:chOff x="2301725" y="-25525"/>
            <a:chExt cx="2013000" cy="399250"/>
          </a:xfrm>
        </p:grpSpPr>
        <p:sp>
          <p:nvSpPr>
            <p:cNvPr id="1007" name="Google Shape;1007;p76"/>
            <p:cNvSpPr/>
            <p:nvPr/>
          </p:nvSpPr>
          <p:spPr>
            <a:xfrm>
              <a:off x="2301725" y="14925"/>
              <a:ext cx="2013000" cy="3588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285F4"/>
                </a:solidFill>
                <a:highlight>
                  <a:srgbClr val="4285F4"/>
                </a:highlight>
              </a:endParaRPr>
            </a:p>
          </p:txBody>
        </p:sp>
        <p:sp>
          <p:nvSpPr>
            <p:cNvPr id="1008" name="Google Shape;1008;p76"/>
            <p:cNvSpPr txBox="1"/>
            <p:nvPr/>
          </p:nvSpPr>
          <p:spPr>
            <a:xfrm>
              <a:off x="2847067" y="-25525"/>
              <a:ext cx="908700" cy="30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Mania</a:t>
              </a:r>
              <a:endPara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009" name="Google Shape;1009;p76"/>
          <p:cNvSpPr txBox="1"/>
          <p:nvPr/>
        </p:nvSpPr>
        <p:spPr>
          <a:xfrm>
            <a:off x="146050" y="99664"/>
            <a:ext cx="41373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"/>
                <a:ea typeface="Roboto"/>
                <a:cs typeface="Roboto"/>
                <a:sym typeface="Roboto"/>
              </a:rPr>
              <a:t>From Osser’s </a:t>
            </a:r>
            <a:r>
              <a:rPr lang="en" sz="800">
                <a:latin typeface="Roboto"/>
                <a:ea typeface="Roboto"/>
                <a:cs typeface="Roboto"/>
                <a:sym typeface="Roboto"/>
              </a:rPr>
              <a:t>algorithms (with</a:t>
            </a:r>
            <a:r>
              <a:rPr i="1" lang="en" sz="800">
                <a:latin typeface="Roboto"/>
                <a:ea typeface="Roboto"/>
                <a:cs typeface="Roboto"/>
                <a:sym typeface="Roboto"/>
              </a:rPr>
              <a:t> italicized</a:t>
            </a:r>
            <a:r>
              <a:rPr lang="en" sz="800">
                <a:latin typeface="Roboto"/>
                <a:ea typeface="Roboto"/>
                <a:cs typeface="Roboto"/>
                <a:sym typeface="Roboto"/>
              </a:rPr>
              <a:t> additions)</a:t>
            </a:r>
            <a:endParaRPr i="1" sz="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10" name="Google Shape;1010;p76"/>
          <p:cNvPicPr preferRelativeResize="0"/>
          <p:nvPr/>
        </p:nvPicPr>
        <p:blipFill rotWithShape="1">
          <a:blip r:embed="rId3">
            <a:alphaModFix/>
          </a:blip>
          <a:srcRect b="66005" l="5625" r="42761" t="10168"/>
          <a:stretch/>
        </p:blipFill>
        <p:spPr>
          <a:xfrm>
            <a:off x="3415125" y="600075"/>
            <a:ext cx="5624101" cy="1666876"/>
          </a:xfrm>
          <a:prstGeom prst="rect">
            <a:avLst/>
          </a:prstGeom>
          <a:noFill/>
          <a:ln>
            <a:noFill/>
          </a:ln>
        </p:spPr>
      </p:pic>
      <p:sp>
        <p:nvSpPr>
          <p:cNvPr id="1011" name="Google Shape;1011;p76"/>
          <p:cNvSpPr txBox="1"/>
          <p:nvPr/>
        </p:nvSpPr>
        <p:spPr>
          <a:xfrm>
            <a:off x="3889375" y="99664"/>
            <a:ext cx="41373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Roboto"/>
                <a:ea typeface="Roboto"/>
                <a:cs typeface="Roboto"/>
                <a:sym typeface="Roboto"/>
              </a:rPr>
              <a:t>From Carlat’s Medication Factbook</a:t>
            </a:r>
            <a:endParaRPr i="1" sz="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012" name="Google Shape;1012;p76"/>
          <p:cNvPicPr preferRelativeResize="0"/>
          <p:nvPr/>
        </p:nvPicPr>
        <p:blipFill rotWithShape="1">
          <a:blip r:embed="rId3">
            <a:alphaModFix/>
          </a:blip>
          <a:srcRect b="37382" l="30204" r="34389" t="38791"/>
          <a:stretch/>
        </p:blipFill>
        <p:spPr>
          <a:xfrm>
            <a:off x="4521475" y="2381250"/>
            <a:ext cx="3857924" cy="1666874"/>
          </a:xfrm>
          <a:prstGeom prst="rect">
            <a:avLst/>
          </a:prstGeom>
          <a:noFill/>
          <a:ln>
            <a:noFill/>
          </a:ln>
        </p:spPr>
      </p:pic>
      <p:sp>
        <p:nvSpPr>
          <p:cNvPr id="1013" name="Google Shape;1013;p76"/>
          <p:cNvSpPr txBox="1"/>
          <p:nvPr/>
        </p:nvSpPr>
        <p:spPr>
          <a:xfrm>
            <a:off x="146050" y="867375"/>
            <a:ext cx="30660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--</a:t>
            </a:r>
            <a:r>
              <a:rPr lang="en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Taper antidepressants.</a:t>
            </a:r>
            <a:endParaRPr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--Ensure sleep with  benzo +/- antipsychotic +/- </a:t>
            </a:r>
            <a:endParaRPr i="1"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    antihistamine (preferably not trazodone). </a:t>
            </a:r>
            <a:endParaRPr i="1"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--Consider blue-blocking glasses.</a:t>
            </a:r>
            <a:endParaRPr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--Preferred antipsychotic is </a:t>
            </a:r>
            <a:r>
              <a:rPr b="1" lang="en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quetiapine</a:t>
            </a:r>
            <a:r>
              <a:rPr lang="en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--*Alternate antipsychotics  include  olanzapine, risperidone, ziprasidone, asenapine.</a:t>
            </a:r>
            <a:endParaRPr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Classic mania</a:t>
            </a:r>
            <a:r>
              <a:rPr lang="en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(60%)</a:t>
            </a:r>
            <a:endParaRPr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Step 1: </a:t>
            </a:r>
            <a:r>
              <a:rPr lang="en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lithium</a:t>
            </a:r>
            <a:r>
              <a:rPr i="1" lang="en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(+/- antipsychotic)</a:t>
            </a:r>
            <a:endParaRPr i="1"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Step 2: add </a:t>
            </a:r>
            <a:r>
              <a:rPr b="1" lang="en" sz="1000">
                <a:latin typeface="Roboto"/>
                <a:ea typeface="Roboto"/>
                <a:cs typeface="Roboto"/>
                <a:sym typeface="Roboto"/>
              </a:rPr>
              <a:t>quetiapine</a:t>
            </a:r>
            <a:r>
              <a:rPr lang="en" sz="1000">
                <a:latin typeface="Roboto"/>
                <a:ea typeface="Roboto"/>
                <a:cs typeface="Roboto"/>
                <a:sym typeface="Roboto"/>
              </a:rPr>
              <a:t> (or alt antipsychotic*)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Step 3: </a:t>
            </a:r>
            <a:r>
              <a:rPr lang="en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add </a:t>
            </a:r>
            <a:r>
              <a:rPr b="1" lang="en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valproate</a:t>
            </a:r>
            <a:r>
              <a:rPr lang="en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(unless childbearing)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Mixed mania</a:t>
            </a:r>
            <a:r>
              <a:rPr lang="en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(40%) </a:t>
            </a:r>
            <a:endParaRPr b="1"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Step 1: </a:t>
            </a:r>
            <a:r>
              <a:rPr b="1" lang="en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quetiapine</a:t>
            </a:r>
            <a:r>
              <a:rPr lang="en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(or alternate antipsychotic*)</a:t>
            </a:r>
            <a:endParaRPr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           +/- valproate</a:t>
            </a:r>
            <a:endParaRPr i="1"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Step 2: add </a:t>
            </a:r>
            <a:r>
              <a:rPr b="1" lang="en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valproate</a:t>
            </a:r>
            <a:r>
              <a:rPr lang="en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(unless childbearing)</a:t>
            </a:r>
            <a:endParaRPr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Step 3: add </a:t>
            </a:r>
            <a:r>
              <a:rPr b="1" lang="en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lithium</a:t>
            </a:r>
            <a:endParaRPr b="1"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Steps 4-</a:t>
            </a:r>
            <a:r>
              <a:rPr lang="en" sz="1000" u="sng">
                <a:latin typeface="Roboto"/>
                <a:ea typeface="Roboto"/>
                <a:cs typeface="Roboto"/>
                <a:sym typeface="Roboto"/>
              </a:rPr>
              <a:t>6 for classic or mixed</a:t>
            </a:r>
            <a:endParaRPr sz="1000" u="sng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Stop any ineffective medications and add:</a:t>
            </a:r>
            <a:endParaRPr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 1st tier:</a:t>
            </a:r>
            <a:endParaRPr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carbamazepine** (unless childbearing)</a:t>
            </a:r>
            <a:endParaRPr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2921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Roboto"/>
              <a:buChar char="●"/>
            </a:pPr>
            <a:r>
              <a:rPr lang="en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olanzapine</a:t>
            </a:r>
            <a:r>
              <a:rPr lang="en" sz="100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risperidone</a:t>
            </a:r>
            <a:r>
              <a:rPr lang="en" sz="100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haloperidol</a:t>
            </a:r>
            <a:endParaRPr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 2nd tier:</a:t>
            </a:r>
            <a:r>
              <a:rPr lang="en" sz="10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aripiprazole</a:t>
            </a:r>
            <a:r>
              <a:rPr lang="en" sz="100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asenapine</a:t>
            </a:r>
            <a:r>
              <a:rPr lang="en" sz="1000"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ziprasidone</a:t>
            </a:r>
            <a:endParaRPr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  3rd tier:</a:t>
            </a:r>
            <a:r>
              <a:rPr lang="en" sz="1000">
                <a:latin typeface="Roboto"/>
                <a:ea typeface="Roboto"/>
                <a:cs typeface="Roboto"/>
                <a:sym typeface="Roboto"/>
              </a:rPr>
              <a:t>  </a:t>
            </a:r>
            <a:r>
              <a:rPr lang="en" sz="100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clozapine</a:t>
            </a:r>
            <a:endParaRPr sz="100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   Also consider: </a:t>
            </a:r>
            <a:r>
              <a:rPr i="1" lang="en" sz="1000">
                <a:latin typeface="Roboto"/>
                <a:ea typeface="Roboto"/>
                <a:cs typeface="Roboto"/>
                <a:sym typeface="Roboto"/>
              </a:rPr>
              <a:t>allopurinol or tamoxifen</a:t>
            </a:r>
            <a:endParaRPr i="1" sz="1000"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9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latin typeface="Roboto"/>
                <a:ea typeface="Roboto"/>
                <a:cs typeface="Roboto"/>
                <a:sym typeface="Roboto"/>
              </a:rPr>
              <a:t>**Carbamazepine is a 3A4 in</a:t>
            </a:r>
            <a:r>
              <a:rPr b="1" i="1" lang="en" sz="900" u="sng">
                <a:latin typeface="Roboto"/>
                <a:ea typeface="Roboto"/>
                <a:cs typeface="Roboto"/>
                <a:sym typeface="Roboto"/>
              </a:rPr>
              <a:t>D</a:t>
            </a:r>
            <a:r>
              <a:rPr i="1" lang="en" sz="900">
                <a:latin typeface="Roboto"/>
                <a:ea typeface="Roboto"/>
                <a:cs typeface="Roboto"/>
                <a:sym typeface="Roboto"/>
              </a:rPr>
              <a:t>ucer that will reduce blood levels of quetiapine by ~85%, aripiprazole by ~65%, haloperidol by ~40%, and  risperidone +metabolite by ~35% within a few weeks of starting carbamazepine. in</a:t>
            </a:r>
            <a:r>
              <a:rPr b="1" i="1" lang="en" sz="900" u="sng">
                <a:latin typeface="Roboto"/>
                <a:ea typeface="Roboto"/>
                <a:cs typeface="Roboto"/>
                <a:sym typeface="Roboto"/>
              </a:rPr>
              <a:t>D</a:t>
            </a:r>
            <a:r>
              <a:rPr i="1" lang="en" sz="900">
                <a:latin typeface="Roboto"/>
                <a:ea typeface="Roboto"/>
                <a:cs typeface="Roboto"/>
                <a:sym typeface="Roboto"/>
              </a:rPr>
              <a:t>uction - </a:t>
            </a:r>
            <a:r>
              <a:rPr b="1" i="1" lang="en" sz="900" u="sng">
                <a:latin typeface="Roboto"/>
                <a:ea typeface="Roboto"/>
                <a:cs typeface="Roboto"/>
                <a:sym typeface="Roboto"/>
              </a:rPr>
              <a:t>D</a:t>
            </a:r>
            <a:r>
              <a:rPr i="1" lang="en" sz="900">
                <a:latin typeface="Roboto"/>
                <a:ea typeface="Roboto"/>
                <a:cs typeface="Roboto"/>
                <a:sym typeface="Roboto"/>
              </a:rPr>
              <a:t>own and </a:t>
            </a:r>
            <a:r>
              <a:rPr b="1" i="1" lang="en" sz="900" u="sng">
                <a:latin typeface="Roboto"/>
                <a:ea typeface="Roboto"/>
                <a:cs typeface="Roboto"/>
                <a:sym typeface="Roboto"/>
              </a:rPr>
              <a:t>D</a:t>
            </a:r>
            <a:r>
              <a:rPr i="1" lang="en" sz="900">
                <a:latin typeface="Roboto"/>
                <a:ea typeface="Roboto"/>
                <a:cs typeface="Roboto"/>
                <a:sym typeface="Roboto"/>
              </a:rPr>
              <a:t>elayed</a:t>
            </a:r>
            <a:endParaRPr i="1" sz="9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77"/>
          <p:cNvSpPr txBox="1"/>
          <p:nvPr/>
        </p:nvSpPr>
        <p:spPr>
          <a:xfrm>
            <a:off x="671011" y="213975"/>
            <a:ext cx="8237400" cy="8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Blue light blocking glasses for elevated mood</a:t>
            </a:r>
            <a:endParaRPr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need </a:t>
            </a:r>
            <a:r>
              <a:rPr lang="en" sz="1200" u="sng">
                <a:solidFill>
                  <a:schemeClr val="dk1"/>
                </a:solidFill>
              </a:rPr>
              <a:t>100%</a:t>
            </a:r>
            <a:r>
              <a:rPr lang="en" sz="1200">
                <a:solidFill>
                  <a:schemeClr val="dk1"/>
                </a:solidFill>
              </a:rPr>
              <a:t> blue light blocking, heavy orange tint 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wear from 6pm - 8am if experiencing symptoms of mania, e.g., racing thoughts (unnecessary when eyes closed)</a:t>
            </a:r>
            <a:endParaRPr sz="1200">
              <a:solidFill>
                <a:schemeClr val="dk1"/>
              </a:solidFill>
            </a:endParaRPr>
          </a:p>
        </p:txBody>
      </p:sp>
      <p:cxnSp>
        <p:nvCxnSpPr>
          <p:cNvPr id="1019" name="Google Shape;1019;p77"/>
          <p:cNvCxnSpPr/>
          <p:nvPr/>
        </p:nvCxnSpPr>
        <p:spPr>
          <a:xfrm>
            <a:off x="-7050" y="1234750"/>
            <a:ext cx="9158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020" name="Google Shape;1020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600" y="1477525"/>
            <a:ext cx="2885037" cy="117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675" y="2897500"/>
            <a:ext cx="3104050" cy="1415316"/>
          </a:xfrm>
          <a:prstGeom prst="rect">
            <a:avLst/>
          </a:prstGeom>
          <a:noFill/>
          <a:ln>
            <a:noFill/>
          </a:ln>
        </p:spPr>
      </p:pic>
      <p:sp>
        <p:nvSpPr>
          <p:cNvPr id="1022" name="Google Shape;1022;p77"/>
          <p:cNvSpPr txBox="1"/>
          <p:nvPr/>
        </p:nvSpPr>
        <p:spPr>
          <a:xfrm>
            <a:off x="785717" y="4312825"/>
            <a:ext cx="2980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</a:rPr>
              <a:t>The $30 listing is for a 3-pack</a:t>
            </a:r>
            <a:endParaRPr sz="700">
              <a:solidFill>
                <a:schemeClr val="dk1"/>
              </a:solidFill>
            </a:endParaRPr>
          </a:p>
        </p:txBody>
      </p:sp>
      <p:pic>
        <p:nvPicPr>
          <p:cNvPr id="1023" name="Google Shape;1023;p77"/>
          <p:cNvPicPr preferRelativeResize="0"/>
          <p:nvPr/>
        </p:nvPicPr>
        <p:blipFill rotWithShape="1">
          <a:blip r:embed="rId5">
            <a:alphaModFix/>
          </a:blip>
          <a:srcRect b="16310" l="0" r="0" t="0"/>
          <a:stretch/>
        </p:blipFill>
        <p:spPr>
          <a:xfrm>
            <a:off x="5134610" y="1472652"/>
            <a:ext cx="2515071" cy="995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" name="Google Shape;1024;p7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4599" y="2823473"/>
            <a:ext cx="3089410" cy="1781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5" name="Google Shape;1025;p77"/>
          <p:cNvCxnSpPr/>
          <p:nvPr/>
        </p:nvCxnSpPr>
        <p:spPr>
          <a:xfrm>
            <a:off x="4609200" y="1333500"/>
            <a:ext cx="0" cy="3735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78"/>
          <p:cNvSpPr txBox="1"/>
          <p:nvPr/>
        </p:nvSpPr>
        <p:spPr>
          <a:xfrm>
            <a:off x="5000500" y="225700"/>
            <a:ext cx="2977800" cy="2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900"/>
              <a:t>“Shredder” in</a:t>
            </a:r>
            <a:r>
              <a:rPr b="1" lang="en" sz="3900" u="sng"/>
              <a:t>D</a:t>
            </a:r>
            <a:r>
              <a:rPr lang="en" sz="3900"/>
              <a:t>ucers</a:t>
            </a:r>
            <a:endParaRPr b="0" i="0" sz="3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p78"/>
          <p:cNvSpPr/>
          <p:nvPr/>
        </p:nvSpPr>
        <p:spPr>
          <a:xfrm flipH="1" rot="10800000">
            <a:off x="5878113" y="1812575"/>
            <a:ext cx="1345500" cy="10323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  <a:effectLst>
            <a:outerShdw blurRad="14288" rotWithShape="0" algn="bl" dir="5400000" dist="19050">
              <a:srgbClr val="000000">
                <a:alpha val="2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1032" name="Google Shape;1032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62023" y="1971540"/>
            <a:ext cx="577708" cy="573505"/>
          </a:xfrm>
          <a:prstGeom prst="rect">
            <a:avLst/>
          </a:prstGeom>
          <a:noFill/>
          <a:ln>
            <a:noFill/>
          </a:ln>
        </p:spPr>
      </p:pic>
      <p:sp>
        <p:nvSpPr>
          <p:cNvPr id="1033" name="Google Shape;1033;p78"/>
          <p:cNvSpPr txBox="1"/>
          <p:nvPr/>
        </p:nvSpPr>
        <p:spPr>
          <a:xfrm>
            <a:off x="4754175" y="2863250"/>
            <a:ext cx="55545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b="1" lang="en" sz="2400" u="sng">
                <a:solidFill>
                  <a:srgbClr val="FF0000"/>
                </a:solidFill>
              </a:rPr>
              <a:t>carb</a:t>
            </a:r>
            <a:r>
              <a:rPr b="1" lang="en" sz="2400">
                <a:solidFill>
                  <a:schemeClr val="dk1"/>
                </a:solidFill>
              </a:rPr>
              <a:t>amazepine </a:t>
            </a:r>
            <a:r>
              <a:rPr lang="en" sz="2400">
                <a:solidFill>
                  <a:schemeClr val="dk1"/>
                </a:solidFill>
              </a:rPr>
              <a:t>(Tegretol)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b="1" lang="en" sz="2400">
                <a:solidFill>
                  <a:schemeClr val="dk1"/>
                </a:solidFill>
              </a:rPr>
              <a:t>pheno</a:t>
            </a:r>
            <a:r>
              <a:rPr b="1" lang="en" sz="2400" u="sng">
                <a:solidFill>
                  <a:srgbClr val="0000FF"/>
                </a:solidFill>
              </a:rPr>
              <a:t>barb</a:t>
            </a:r>
            <a:r>
              <a:rPr b="1" lang="en" sz="2400">
                <a:solidFill>
                  <a:schemeClr val="dk1"/>
                </a:solidFill>
              </a:rPr>
              <a:t>ital</a:t>
            </a:r>
            <a:endParaRPr b="1"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b="1" lang="en" sz="2400">
                <a:solidFill>
                  <a:schemeClr val="dk1"/>
                </a:solidFill>
              </a:rPr>
              <a:t>phenytoin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b="1" lang="en" sz="2400">
                <a:solidFill>
                  <a:schemeClr val="dk1"/>
                </a:solidFill>
              </a:rPr>
              <a:t>rifampin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78"/>
          <p:cNvSpPr txBox="1"/>
          <p:nvPr/>
        </p:nvSpPr>
        <p:spPr>
          <a:xfrm>
            <a:off x="619000" y="3225200"/>
            <a:ext cx="55545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❖"/>
            </a:pPr>
            <a:r>
              <a:rPr b="1" i="0" lang="en" sz="2400" u="sng" cap="none" strike="noStrike">
                <a:solidFill>
                  <a:srgbClr val="FF0000"/>
                </a:solidFill>
                <a:highlight>
                  <a:schemeClr val="accent6"/>
                </a:highlight>
                <a:latin typeface="Arial"/>
                <a:ea typeface="Arial"/>
                <a:cs typeface="Arial"/>
                <a:sym typeface="Arial"/>
              </a:rPr>
              <a:t>flu</a:t>
            </a:r>
            <a:r>
              <a:rPr b="1" i="0" lang="en" sz="2400" u="none" cap="none" strike="noStrike">
                <a:solidFill>
                  <a:srgbClr val="000000"/>
                </a:solidFill>
                <a:highlight>
                  <a:schemeClr val="accent6"/>
                </a:highlight>
                <a:latin typeface="Arial"/>
                <a:ea typeface="Arial"/>
                <a:cs typeface="Arial"/>
                <a:sym typeface="Arial"/>
              </a:rPr>
              <a:t>voxamine</a:t>
            </a:r>
            <a:r>
              <a:rPr b="0" i="0" lang="en" sz="2400" u="none" cap="none" strike="noStrike">
                <a:solidFill>
                  <a:srgbClr val="000000"/>
                </a:solidFill>
                <a:highlight>
                  <a:schemeClr val="accent6"/>
                </a:highlight>
                <a:latin typeface="Arial"/>
                <a:ea typeface="Arial"/>
                <a:cs typeface="Arial"/>
                <a:sym typeface="Arial"/>
              </a:rPr>
              <a:t> (Luvox)</a:t>
            </a:r>
            <a:endParaRPr sz="2400">
              <a:highlight>
                <a:schemeClr val="accent6"/>
              </a:highlight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❖"/>
            </a:pPr>
            <a:r>
              <a:rPr b="1" i="0" lang="en" sz="2400" u="sng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flu</a:t>
            </a:r>
            <a:r>
              <a:rPr b="1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oxetine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(Prozac)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❖"/>
            </a:pPr>
            <a:r>
              <a:rPr b="1" i="0" lang="en" sz="2400" u="sng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flu</a:t>
            </a:r>
            <a:r>
              <a:rPr b="1" i="0" lang="en" sz="2400" u="sng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con</a:t>
            </a:r>
            <a:r>
              <a:rPr b="1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azole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❖"/>
            </a:pPr>
            <a:r>
              <a:rPr b="1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keto</a:t>
            </a:r>
            <a:r>
              <a:rPr b="1" i="0" lang="en" sz="2400" u="sng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con</a:t>
            </a:r>
            <a:r>
              <a:rPr b="1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azole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35" name="Google Shape;1035;p78"/>
          <p:cNvGrpSpPr/>
          <p:nvPr/>
        </p:nvGrpSpPr>
        <p:grpSpPr>
          <a:xfrm>
            <a:off x="1645550" y="1801025"/>
            <a:ext cx="1345412" cy="1124467"/>
            <a:chOff x="-2521759" y="897403"/>
            <a:chExt cx="1477500" cy="1089600"/>
          </a:xfrm>
        </p:grpSpPr>
        <p:sp>
          <p:nvSpPr>
            <p:cNvPr id="1036" name="Google Shape;1036;p78"/>
            <p:cNvSpPr/>
            <p:nvPr/>
          </p:nvSpPr>
          <p:spPr>
            <a:xfrm>
              <a:off x="-2521759" y="897403"/>
              <a:ext cx="1477500" cy="10896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FF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8" rotWithShape="0" algn="bl" dir="5400000" dist="19050">
                <a:srgbClr val="000000">
                  <a:alpha val="2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7" name="Google Shape;1037;p78"/>
            <p:cNvGrpSpPr/>
            <p:nvPr/>
          </p:nvGrpSpPr>
          <p:grpSpPr>
            <a:xfrm>
              <a:off x="-2127414" y="1275205"/>
              <a:ext cx="688733" cy="700658"/>
              <a:chOff x="40123" y="-1583761"/>
              <a:chExt cx="688733" cy="1109689"/>
            </a:xfrm>
          </p:grpSpPr>
          <p:grpSp>
            <p:nvGrpSpPr>
              <p:cNvPr id="1038" name="Google Shape;1038;p78"/>
              <p:cNvGrpSpPr/>
              <p:nvPr/>
            </p:nvGrpSpPr>
            <p:grpSpPr>
              <a:xfrm>
                <a:off x="45124" y="-1327179"/>
                <a:ext cx="683733" cy="853107"/>
                <a:chOff x="597574" y="1930371"/>
                <a:chExt cx="683733" cy="853107"/>
              </a:xfrm>
            </p:grpSpPr>
            <p:grpSp>
              <p:nvGrpSpPr>
                <p:cNvPr id="1039" name="Google Shape;1039;p78"/>
                <p:cNvGrpSpPr/>
                <p:nvPr/>
              </p:nvGrpSpPr>
              <p:grpSpPr>
                <a:xfrm rot="-5400000">
                  <a:off x="640721" y="2142893"/>
                  <a:ext cx="600335" cy="680836"/>
                  <a:chOff x="15239716" y="-12996420"/>
                  <a:chExt cx="1868456" cy="2463229"/>
                </a:xfrm>
              </p:grpSpPr>
              <p:pic>
                <p:nvPicPr>
                  <p:cNvPr descr="clipped result image" id="1040" name="Google Shape;1040;p78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 b="0" l="0" r="0" t="0"/>
                  <a:stretch/>
                </p:blipFill>
                <p:spPr>
                  <a:xfrm>
                    <a:off x="16010045" y="-12996420"/>
                    <a:ext cx="1098127" cy="245849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descr="clipped result image" id="1041" name="Google Shape;1041;p78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 b="0" l="0" r="0" t="0"/>
                  <a:stretch/>
                </p:blipFill>
                <p:spPr>
                  <a:xfrm>
                    <a:off x="15239716" y="-12991688"/>
                    <a:ext cx="1106322" cy="245849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descr="clipped result image" id="1042" name="Google Shape;1042;p78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0" l="0" r="0" t="0"/>
                <a:stretch/>
              </p:blipFill>
              <p:spPr>
                <a:xfrm rot="-5400000">
                  <a:off x="760924" y="1767021"/>
                  <a:ext cx="352828" cy="67952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descr="clipped result image" id="1043" name="Google Shape;1043;p78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 rot="-5400000">
                <a:off x="203473" y="-1747111"/>
                <a:ext cx="352828" cy="67952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044" name="Google Shape;1044;p78"/>
          <p:cNvSpPr txBox="1"/>
          <p:nvPr/>
        </p:nvSpPr>
        <p:spPr>
          <a:xfrm>
            <a:off x="684775" y="225700"/>
            <a:ext cx="2977800" cy="2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900"/>
              <a:t>“Fluffer</a:t>
            </a:r>
            <a:endParaRPr sz="3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900"/>
              <a:t>   in</a:t>
            </a:r>
            <a:r>
              <a:rPr b="1" lang="en" sz="3900" u="sng"/>
              <a:t>H</a:t>
            </a:r>
            <a:r>
              <a:rPr lang="en" sz="3900"/>
              <a:t>ibitors”</a:t>
            </a:r>
            <a:endParaRPr b="0" i="0" sz="3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79"/>
          <p:cNvSpPr txBox="1"/>
          <p:nvPr/>
        </p:nvSpPr>
        <p:spPr>
          <a:xfrm>
            <a:off x="5000500" y="225700"/>
            <a:ext cx="2977800" cy="2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900"/>
              <a:t>“Shredder” in</a:t>
            </a:r>
            <a:r>
              <a:rPr b="1" lang="en" sz="3900" u="sng"/>
              <a:t>D</a:t>
            </a:r>
            <a:r>
              <a:rPr lang="en" sz="3900"/>
              <a:t>ucers</a:t>
            </a:r>
            <a:endParaRPr b="0" i="0" sz="3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79"/>
          <p:cNvSpPr/>
          <p:nvPr/>
        </p:nvSpPr>
        <p:spPr>
          <a:xfrm flipH="1" rot="10800000">
            <a:off x="5878113" y="1812575"/>
            <a:ext cx="1345500" cy="10323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  <a:effectLst>
            <a:outerShdw blurRad="14288" rotWithShape="0" algn="bl" dir="5400000" dist="19050">
              <a:srgbClr val="000000">
                <a:alpha val="2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1051" name="Google Shape;1051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62023" y="1971540"/>
            <a:ext cx="577708" cy="5735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2" name="Google Shape;1052;p79"/>
          <p:cNvGrpSpPr/>
          <p:nvPr/>
        </p:nvGrpSpPr>
        <p:grpSpPr>
          <a:xfrm>
            <a:off x="1645550" y="1801025"/>
            <a:ext cx="1345412" cy="1124467"/>
            <a:chOff x="-2521759" y="897403"/>
            <a:chExt cx="1477500" cy="1089600"/>
          </a:xfrm>
        </p:grpSpPr>
        <p:sp>
          <p:nvSpPr>
            <p:cNvPr id="1053" name="Google Shape;1053;p79"/>
            <p:cNvSpPr/>
            <p:nvPr/>
          </p:nvSpPr>
          <p:spPr>
            <a:xfrm>
              <a:off x="-2521759" y="897403"/>
              <a:ext cx="1477500" cy="10896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FF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8" rotWithShape="0" algn="bl" dir="5400000" dist="19050">
                <a:srgbClr val="000000">
                  <a:alpha val="2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54" name="Google Shape;1054;p79"/>
            <p:cNvGrpSpPr/>
            <p:nvPr/>
          </p:nvGrpSpPr>
          <p:grpSpPr>
            <a:xfrm>
              <a:off x="-2127414" y="1275205"/>
              <a:ext cx="688733" cy="700658"/>
              <a:chOff x="40123" y="-1583761"/>
              <a:chExt cx="688733" cy="1109689"/>
            </a:xfrm>
          </p:grpSpPr>
          <p:grpSp>
            <p:nvGrpSpPr>
              <p:cNvPr id="1055" name="Google Shape;1055;p79"/>
              <p:cNvGrpSpPr/>
              <p:nvPr/>
            </p:nvGrpSpPr>
            <p:grpSpPr>
              <a:xfrm>
                <a:off x="45124" y="-1327179"/>
                <a:ext cx="683733" cy="853107"/>
                <a:chOff x="597574" y="1930371"/>
                <a:chExt cx="683733" cy="853107"/>
              </a:xfrm>
            </p:grpSpPr>
            <p:grpSp>
              <p:nvGrpSpPr>
                <p:cNvPr id="1056" name="Google Shape;1056;p79"/>
                <p:cNvGrpSpPr/>
                <p:nvPr/>
              </p:nvGrpSpPr>
              <p:grpSpPr>
                <a:xfrm rot="-5400000">
                  <a:off x="640721" y="2142893"/>
                  <a:ext cx="600335" cy="680836"/>
                  <a:chOff x="15239716" y="-12996420"/>
                  <a:chExt cx="1868456" cy="2463229"/>
                </a:xfrm>
              </p:grpSpPr>
              <p:pic>
                <p:nvPicPr>
                  <p:cNvPr descr="clipped result image" id="1057" name="Google Shape;1057;p79"/>
                  <p:cNvPicPr preferRelativeResize="0"/>
                  <p:nvPr/>
                </p:nvPicPr>
                <p:blipFill rotWithShape="1">
                  <a:blip r:embed="rId4">
                    <a:alphaModFix/>
                  </a:blip>
                  <a:srcRect b="0" l="0" r="0" t="0"/>
                  <a:stretch/>
                </p:blipFill>
                <p:spPr>
                  <a:xfrm>
                    <a:off x="16010045" y="-12996420"/>
                    <a:ext cx="1098127" cy="245849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descr="clipped result image" id="1058" name="Google Shape;1058;p79"/>
                  <p:cNvPicPr preferRelativeResize="0"/>
                  <p:nvPr/>
                </p:nvPicPr>
                <p:blipFill rotWithShape="1">
                  <a:blip r:embed="rId5">
                    <a:alphaModFix/>
                  </a:blip>
                  <a:srcRect b="0" l="0" r="0" t="0"/>
                  <a:stretch/>
                </p:blipFill>
                <p:spPr>
                  <a:xfrm>
                    <a:off x="15239716" y="-12991688"/>
                    <a:ext cx="1106322" cy="245849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descr="clipped result image" id="1059" name="Google Shape;1059;p79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b="0" l="0" r="0" t="0"/>
                <a:stretch/>
              </p:blipFill>
              <p:spPr>
                <a:xfrm rot="-5400000">
                  <a:off x="760924" y="1767021"/>
                  <a:ext cx="352828" cy="67952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descr="clipped result image" id="1060" name="Google Shape;1060;p79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 rot="-5400000">
                <a:off x="203473" y="-1747111"/>
                <a:ext cx="352828" cy="67952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061" name="Google Shape;1061;p79"/>
          <p:cNvSpPr txBox="1"/>
          <p:nvPr/>
        </p:nvSpPr>
        <p:spPr>
          <a:xfrm>
            <a:off x="684775" y="225700"/>
            <a:ext cx="2977800" cy="2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900"/>
              <a:t>“Fluffer</a:t>
            </a:r>
            <a:endParaRPr sz="3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900"/>
              <a:t>   in</a:t>
            </a:r>
            <a:r>
              <a:rPr b="1" lang="en" sz="3900" u="sng"/>
              <a:t>H</a:t>
            </a:r>
            <a:r>
              <a:rPr lang="en" sz="3900"/>
              <a:t>ibitors”</a:t>
            </a:r>
            <a:endParaRPr b="0" i="0" sz="3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2" name="Google Shape;1062;p79"/>
          <p:cNvSpPr txBox="1"/>
          <p:nvPr/>
        </p:nvSpPr>
        <p:spPr>
          <a:xfrm>
            <a:off x="4754175" y="2863250"/>
            <a:ext cx="55545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b="1" lang="en" sz="2400" u="sng">
                <a:solidFill>
                  <a:srgbClr val="FF0000"/>
                </a:solidFill>
                <a:highlight>
                  <a:schemeClr val="accent6"/>
                </a:highlight>
              </a:rPr>
              <a:t>carb</a:t>
            </a:r>
            <a:r>
              <a:rPr b="1" lang="en" sz="2400">
                <a:solidFill>
                  <a:schemeClr val="dk1"/>
                </a:solidFill>
                <a:highlight>
                  <a:schemeClr val="accent6"/>
                </a:highlight>
              </a:rPr>
              <a:t>amazepine </a:t>
            </a:r>
            <a:r>
              <a:rPr lang="en" sz="2400">
                <a:solidFill>
                  <a:schemeClr val="dk1"/>
                </a:solidFill>
                <a:highlight>
                  <a:schemeClr val="accent6"/>
                </a:highlight>
              </a:rPr>
              <a:t>(Tegretol)</a:t>
            </a:r>
            <a:endParaRPr sz="2400">
              <a:solidFill>
                <a:schemeClr val="dk1"/>
              </a:solidFill>
              <a:highlight>
                <a:schemeClr val="accent6"/>
              </a:highlight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b="1" lang="en" sz="2400">
                <a:solidFill>
                  <a:schemeClr val="dk1"/>
                </a:solidFill>
              </a:rPr>
              <a:t>pheno</a:t>
            </a:r>
            <a:r>
              <a:rPr b="1" lang="en" sz="2400" u="sng">
                <a:solidFill>
                  <a:srgbClr val="0000FF"/>
                </a:solidFill>
              </a:rPr>
              <a:t>barb</a:t>
            </a:r>
            <a:r>
              <a:rPr b="1" lang="en" sz="2400">
                <a:solidFill>
                  <a:schemeClr val="dk1"/>
                </a:solidFill>
              </a:rPr>
              <a:t>ital</a:t>
            </a:r>
            <a:endParaRPr b="1"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b="1" lang="en" sz="2400">
                <a:solidFill>
                  <a:schemeClr val="dk1"/>
                </a:solidFill>
              </a:rPr>
              <a:t>phenytoin</a:t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b="1" lang="en" sz="2400">
                <a:solidFill>
                  <a:schemeClr val="dk1"/>
                </a:solidFill>
              </a:rPr>
              <a:t>rifampin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3" name="Google Shape;1063;p79"/>
          <p:cNvSpPr txBox="1"/>
          <p:nvPr/>
        </p:nvSpPr>
        <p:spPr>
          <a:xfrm>
            <a:off x="619000" y="3225200"/>
            <a:ext cx="55545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❖"/>
            </a:pPr>
            <a:r>
              <a:rPr b="1" i="0" lang="en" sz="2400" u="sng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flu</a:t>
            </a:r>
            <a:r>
              <a:rPr b="1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voxamine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(Luvox)</a:t>
            </a:r>
            <a:endParaRPr sz="2400"/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❖"/>
            </a:pPr>
            <a:r>
              <a:rPr b="1" i="0" lang="en" sz="2400" u="sng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flu</a:t>
            </a:r>
            <a:r>
              <a:rPr b="1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oxetine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(Prozac)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❖"/>
            </a:pPr>
            <a:r>
              <a:rPr b="1" i="0" lang="en" sz="2400" u="sng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flu</a:t>
            </a:r>
            <a:r>
              <a:rPr b="1" i="0" lang="en" sz="2400" u="sng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con</a:t>
            </a:r>
            <a:r>
              <a:rPr b="1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azole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❖"/>
            </a:pPr>
            <a:r>
              <a:rPr b="1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keto</a:t>
            </a:r>
            <a:r>
              <a:rPr b="1" i="0" lang="en" sz="2400" u="sng" cap="none" strike="noStrik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con</a:t>
            </a:r>
            <a:r>
              <a:rPr b="1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azole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80"/>
          <p:cNvSpPr txBox="1"/>
          <p:nvPr/>
        </p:nvSpPr>
        <p:spPr>
          <a:xfrm>
            <a:off x="1347875" y="596050"/>
            <a:ext cx="67953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4500">
                <a:solidFill>
                  <a:schemeClr val="dk1"/>
                </a:solidFill>
              </a:rPr>
              <a:t>Carbamazine (Tegretol)</a:t>
            </a:r>
            <a:endParaRPr sz="45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2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81"/>
          <p:cNvSpPr txBox="1"/>
          <p:nvPr/>
        </p:nvSpPr>
        <p:spPr>
          <a:xfrm>
            <a:off x="1347875" y="596050"/>
            <a:ext cx="67953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4500">
                <a:solidFill>
                  <a:schemeClr val="dk1"/>
                </a:solidFill>
              </a:rPr>
              <a:t>Carbamazine (Tegretol)</a:t>
            </a:r>
            <a:endParaRPr sz="45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2500">
              <a:solidFill>
                <a:schemeClr val="dk1"/>
              </a:solidFill>
            </a:endParaRPr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AutoNum type="arabicPeriod"/>
            </a:pPr>
            <a:r>
              <a:rPr lang="en" sz="3800">
                <a:solidFill>
                  <a:schemeClr val="dk1"/>
                </a:solidFill>
              </a:rPr>
              <a:t>Enzyme in</a:t>
            </a:r>
            <a:r>
              <a:rPr lang="en" sz="3800" u="sng">
                <a:solidFill>
                  <a:schemeClr val="dk1"/>
                </a:solidFill>
              </a:rPr>
              <a:t>D</a:t>
            </a:r>
            <a:r>
              <a:rPr lang="en" sz="3800">
                <a:solidFill>
                  <a:schemeClr val="dk1"/>
                </a:solidFill>
              </a:rPr>
              <a:t>ucer</a:t>
            </a:r>
            <a:endParaRPr sz="3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82"/>
          <p:cNvSpPr txBox="1"/>
          <p:nvPr/>
        </p:nvSpPr>
        <p:spPr>
          <a:xfrm>
            <a:off x="1347875" y="596050"/>
            <a:ext cx="67953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4500">
                <a:solidFill>
                  <a:schemeClr val="dk1"/>
                </a:solidFill>
              </a:rPr>
              <a:t>Carbamazine (Tegretol)</a:t>
            </a:r>
            <a:endParaRPr sz="45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2500">
              <a:solidFill>
                <a:schemeClr val="dk1"/>
              </a:solidFill>
            </a:endParaRPr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AutoNum type="arabicPeriod"/>
            </a:pPr>
            <a:r>
              <a:rPr lang="en" sz="3800">
                <a:solidFill>
                  <a:schemeClr val="dk1"/>
                </a:solidFill>
              </a:rPr>
              <a:t>Enzyme in</a:t>
            </a:r>
            <a:r>
              <a:rPr lang="en" sz="3800" u="sng">
                <a:solidFill>
                  <a:schemeClr val="dk1"/>
                </a:solidFill>
              </a:rPr>
              <a:t>D</a:t>
            </a:r>
            <a:r>
              <a:rPr lang="en" sz="3800">
                <a:solidFill>
                  <a:schemeClr val="dk1"/>
                </a:solidFill>
              </a:rPr>
              <a:t>ucer</a:t>
            </a:r>
            <a:endParaRPr sz="3800">
              <a:solidFill>
                <a:schemeClr val="dk1"/>
              </a:solidFill>
            </a:endParaRPr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AutoNum type="arabicPeriod"/>
            </a:pPr>
            <a:r>
              <a:rPr lang="en" sz="3800">
                <a:solidFill>
                  <a:schemeClr val="dk1"/>
                </a:solidFill>
              </a:rPr>
              <a:t>Antiepileptic drug / mood stabilizer</a:t>
            </a:r>
            <a:endParaRPr sz="3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83"/>
          <p:cNvSpPr txBox="1"/>
          <p:nvPr/>
        </p:nvSpPr>
        <p:spPr>
          <a:xfrm>
            <a:off x="1347875" y="596050"/>
            <a:ext cx="67953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4500">
                <a:solidFill>
                  <a:schemeClr val="dk1"/>
                </a:solidFill>
              </a:rPr>
              <a:t>Carbamazine (Tegretol)</a:t>
            </a:r>
            <a:endParaRPr sz="45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2500">
              <a:solidFill>
                <a:schemeClr val="dk1"/>
              </a:solidFill>
            </a:endParaRPr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AutoNum type="arabicPeriod"/>
            </a:pPr>
            <a:r>
              <a:rPr lang="en" sz="3800">
                <a:solidFill>
                  <a:schemeClr val="dk1"/>
                </a:solidFill>
              </a:rPr>
              <a:t>Enzyme in</a:t>
            </a:r>
            <a:r>
              <a:rPr lang="en" sz="3800" u="sng">
                <a:solidFill>
                  <a:schemeClr val="dk1"/>
                </a:solidFill>
              </a:rPr>
              <a:t>D</a:t>
            </a:r>
            <a:r>
              <a:rPr lang="en" sz="3800">
                <a:solidFill>
                  <a:schemeClr val="dk1"/>
                </a:solidFill>
              </a:rPr>
              <a:t>ucer</a:t>
            </a:r>
            <a:endParaRPr sz="3800">
              <a:solidFill>
                <a:schemeClr val="dk1"/>
              </a:solidFill>
            </a:endParaRPr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AutoNum type="arabicPeriod"/>
            </a:pPr>
            <a:r>
              <a:rPr lang="en" sz="3800">
                <a:solidFill>
                  <a:schemeClr val="dk1"/>
                </a:solidFill>
              </a:rPr>
              <a:t>Antiepileptic drug / mood stabilizer</a:t>
            </a:r>
            <a:endParaRPr sz="3800">
              <a:solidFill>
                <a:schemeClr val="dk1"/>
              </a:solidFill>
            </a:endParaRPr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AutoNum type="arabicPeriod"/>
            </a:pPr>
            <a:r>
              <a:rPr lang="en" sz="3800">
                <a:solidFill>
                  <a:schemeClr val="dk1"/>
                </a:solidFill>
              </a:rPr>
              <a:t>Neuropathic pain med</a:t>
            </a:r>
            <a:endParaRPr sz="3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84"/>
          <p:cNvSpPr txBox="1"/>
          <p:nvPr/>
        </p:nvSpPr>
        <p:spPr>
          <a:xfrm>
            <a:off x="1347875" y="596050"/>
            <a:ext cx="67953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4500">
                <a:solidFill>
                  <a:schemeClr val="dk1"/>
                </a:solidFill>
              </a:rPr>
              <a:t>Carbamazine (Tegretol)</a:t>
            </a:r>
            <a:endParaRPr sz="45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2500">
              <a:solidFill>
                <a:schemeClr val="dk1"/>
              </a:solidFill>
            </a:endParaRPr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AutoNum type="arabicPeriod"/>
            </a:pPr>
            <a:r>
              <a:rPr lang="en" sz="3800">
                <a:solidFill>
                  <a:schemeClr val="dk1"/>
                </a:solidFill>
              </a:rPr>
              <a:t>Enzyme in</a:t>
            </a:r>
            <a:r>
              <a:rPr lang="en" sz="3800" u="sng">
                <a:solidFill>
                  <a:schemeClr val="dk1"/>
                </a:solidFill>
              </a:rPr>
              <a:t>D</a:t>
            </a:r>
            <a:r>
              <a:rPr lang="en" sz="3800">
                <a:solidFill>
                  <a:schemeClr val="dk1"/>
                </a:solidFill>
              </a:rPr>
              <a:t>ucer</a:t>
            </a:r>
            <a:endParaRPr sz="3800">
              <a:solidFill>
                <a:schemeClr val="dk1"/>
              </a:solidFill>
            </a:endParaRPr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AutoNum type="arabicPeriod"/>
            </a:pPr>
            <a:r>
              <a:rPr lang="en" sz="3800">
                <a:solidFill>
                  <a:schemeClr val="dk1"/>
                </a:solidFill>
              </a:rPr>
              <a:t>Antiepileptic drug / mood stabilizer</a:t>
            </a:r>
            <a:endParaRPr sz="3800">
              <a:solidFill>
                <a:schemeClr val="dk1"/>
              </a:solidFill>
            </a:endParaRPr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AutoNum type="arabicPeriod"/>
            </a:pPr>
            <a:r>
              <a:rPr lang="en" sz="3800">
                <a:solidFill>
                  <a:schemeClr val="dk1"/>
                </a:solidFill>
              </a:rPr>
              <a:t>Neuropathic pain med</a:t>
            </a:r>
            <a:endParaRPr sz="3800">
              <a:solidFill>
                <a:schemeClr val="dk1"/>
              </a:solidFill>
            </a:endParaRPr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AutoNum type="arabicPeriod"/>
            </a:pPr>
            <a:r>
              <a:rPr lang="en" sz="3800">
                <a:solidFill>
                  <a:schemeClr val="dk1"/>
                </a:solidFill>
              </a:rPr>
              <a:t>Teratogen</a:t>
            </a:r>
            <a:endParaRPr sz="3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300" y="230000"/>
            <a:ext cx="753627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40"/>
          <p:cNvSpPr/>
          <p:nvPr/>
        </p:nvSpPr>
        <p:spPr>
          <a:xfrm>
            <a:off x="4343400" y="1400875"/>
            <a:ext cx="598500" cy="3321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40"/>
          <p:cNvSpPr/>
          <p:nvPr/>
        </p:nvSpPr>
        <p:spPr>
          <a:xfrm>
            <a:off x="3206432" y="2767700"/>
            <a:ext cx="779700" cy="3321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40"/>
          <p:cNvSpPr/>
          <p:nvPr/>
        </p:nvSpPr>
        <p:spPr>
          <a:xfrm>
            <a:off x="6715250" y="1400875"/>
            <a:ext cx="6999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40"/>
          <p:cNvSpPr/>
          <p:nvPr/>
        </p:nvSpPr>
        <p:spPr>
          <a:xfrm>
            <a:off x="5159075" y="1400875"/>
            <a:ext cx="14133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40"/>
          <p:cNvSpPr/>
          <p:nvPr/>
        </p:nvSpPr>
        <p:spPr>
          <a:xfrm>
            <a:off x="7558025" y="1400875"/>
            <a:ext cx="6384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40"/>
          <p:cNvSpPr/>
          <p:nvPr/>
        </p:nvSpPr>
        <p:spPr>
          <a:xfrm>
            <a:off x="3930325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40"/>
          <p:cNvSpPr/>
          <p:nvPr/>
        </p:nvSpPr>
        <p:spPr>
          <a:xfrm>
            <a:off x="4744713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40"/>
          <p:cNvSpPr txBox="1"/>
          <p:nvPr/>
        </p:nvSpPr>
        <p:spPr>
          <a:xfrm>
            <a:off x="4485450" y="137275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?</a:t>
            </a:r>
            <a:endParaRPr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85"/>
          <p:cNvSpPr txBox="1"/>
          <p:nvPr/>
        </p:nvSpPr>
        <p:spPr>
          <a:xfrm>
            <a:off x="1119275" y="215050"/>
            <a:ext cx="67953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4500">
                <a:solidFill>
                  <a:schemeClr val="dk1"/>
                </a:solidFill>
              </a:rPr>
              <a:t>Carbamazine (Tegretol)</a:t>
            </a:r>
            <a:endParaRPr sz="4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  <p:pic>
        <p:nvPicPr>
          <p:cNvPr descr="Resultado de imagen para tiger" id="1094" name="Google Shape;1094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-312029">
            <a:off x="2529508" y="994806"/>
            <a:ext cx="4339059" cy="4260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8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86"/>
          <p:cNvSpPr txBox="1"/>
          <p:nvPr/>
        </p:nvSpPr>
        <p:spPr>
          <a:xfrm>
            <a:off x="1119275" y="215050"/>
            <a:ext cx="67953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4500">
                <a:solidFill>
                  <a:schemeClr val="dk1"/>
                </a:solidFill>
              </a:rPr>
              <a:t>Carbamazine (Tegretol)</a:t>
            </a:r>
            <a:endParaRPr sz="4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  <p:pic>
        <p:nvPicPr>
          <p:cNvPr descr="Resultado de imagen para tiger" id="1100" name="Google Shape;1100;p86"/>
          <p:cNvPicPr preferRelativeResize="0"/>
          <p:nvPr/>
        </p:nvPicPr>
        <p:blipFill rotWithShape="1">
          <a:blip r:embed="rId3">
            <a:alphaModFix amt="19000"/>
          </a:blip>
          <a:srcRect b="0" l="0" r="0" t="0"/>
          <a:stretch/>
        </p:blipFill>
        <p:spPr>
          <a:xfrm flipH="1" rot="-312029">
            <a:off x="2529508" y="994806"/>
            <a:ext cx="4339059" cy="42601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1" name="Google Shape;1101;p86"/>
          <p:cNvGrpSpPr/>
          <p:nvPr/>
        </p:nvGrpSpPr>
        <p:grpSpPr>
          <a:xfrm rot="-263198">
            <a:off x="4986498" y="3534887"/>
            <a:ext cx="604642" cy="558992"/>
            <a:chOff x="-1879626" y="-9"/>
            <a:chExt cx="2769275" cy="2559025"/>
          </a:xfrm>
        </p:grpSpPr>
        <p:pic>
          <p:nvPicPr>
            <p:cNvPr descr="clipped result image" id="1102" name="Google Shape;1102;p8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0">
              <a:off x="-1774501" y="-105134"/>
              <a:ext cx="2559025" cy="2769275"/>
            </a:xfrm>
            <a:prstGeom prst="rect">
              <a:avLst/>
            </a:prstGeom>
            <a:noFill/>
            <a:ln>
              <a:noFill/>
            </a:ln>
            <a:effectLst>
              <a:outerShdw blurRad="314325" rotWithShape="0" algn="bl" dir="11160000" dist="142875">
                <a:schemeClr val="accent6">
                  <a:alpha val="98000"/>
                </a:schemeClr>
              </a:outerShdw>
            </a:effectLst>
          </p:spPr>
        </p:pic>
        <p:pic>
          <p:nvPicPr>
            <p:cNvPr id="1103" name="Google Shape;1103;p8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200900" y="376392"/>
              <a:ext cx="1411825" cy="1411825"/>
            </a:xfrm>
            <a:prstGeom prst="rect">
              <a:avLst/>
            </a:prstGeom>
            <a:noFill/>
            <a:ln>
              <a:noFill/>
            </a:ln>
            <a:effectLst>
              <a:outerShdw blurRad="314325" rotWithShape="0" algn="bl" dir="11940000" dist="142875">
                <a:schemeClr val="accent6">
                  <a:alpha val="98000"/>
                </a:schemeClr>
              </a:outerShdw>
            </a:effectLst>
          </p:spPr>
        </p:pic>
      </p:grpSp>
      <p:grpSp>
        <p:nvGrpSpPr>
          <p:cNvPr id="1104" name="Google Shape;1104;p86"/>
          <p:cNvGrpSpPr/>
          <p:nvPr/>
        </p:nvGrpSpPr>
        <p:grpSpPr>
          <a:xfrm rot="-263198">
            <a:off x="5632098" y="3487262"/>
            <a:ext cx="604642" cy="558992"/>
            <a:chOff x="-1879626" y="-9"/>
            <a:chExt cx="2769275" cy="2559025"/>
          </a:xfrm>
        </p:grpSpPr>
        <p:pic>
          <p:nvPicPr>
            <p:cNvPr descr="clipped result image" id="1105" name="Google Shape;1105;p8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400000">
              <a:off x="-1774501" y="-105134"/>
              <a:ext cx="2559025" cy="2769275"/>
            </a:xfrm>
            <a:prstGeom prst="rect">
              <a:avLst/>
            </a:prstGeom>
            <a:noFill/>
            <a:ln>
              <a:noFill/>
            </a:ln>
            <a:effectLst>
              <a:outerShdw blurRad="314325" rotWithShape="0" algn="bl" dir="11160000" dist="142875">
                <a:schemeClr val="accent6">
                  <a:alpha val="98000"/>
                </a:schemeClr>
              </a:outerShdw>
            </a:effectLst>
          </p:spPr>
        </p:pic>
        <p:pic>
          <p:nvPicPr>
            <p:cNvPr id="1106" name="Google Shape;1106;p8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200900" y="376392"/>
              <a:ext cx="1411825" cy="1411825"/>
            </a:xfrm>
            <a:prstGeom prst="rect">
              <a:avLst/>
            </a:prstGeom>
            <a:noFill/>
            <a:ln>
              <a:noFill/>
            </a:ln>
            <a:effectLst>
              <a:outerShdw blurRad="314325" rotWithShape="0" algn="bl" dir="11940000" dist="142875">
                <a:schemeClr val="accent6">
                  <a:alpha val="98000"/>
                </a:schemeClr>
              </a:outerShdw>
            </a:effectLst>
          </p:spPr>
        </p:pic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87"/>
          <p:cNvSpPr txBox="1"/>
          <p:nvPr/>
        </p:nvSpPr>
        <p:spPr>
          <a:xfrm>
            <a:off x="628200" y="378100"/>
            <a:ext cx="5030100" cy="2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900"/>
              <a:t>Carbamazepine</a:t>
            </a:r>
            <a:endParaRPr sz="39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500"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Roboto"/>
              <a:buChar char="●"/>
            </a:pPr>
            <a:r>
              <a:rPr lang="en" sz="30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TEGretol</a:t>
            </a:r>
            <a:endParaRPr sz="30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Roboto"/>
              <a:buChar char="●"/>
            </a:pPr>
            <a:r>
              <a:rPr lang="en" sz="3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TEGretol-XR</a:t>
            </a:r>
            <a:endParaRPr sz="30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Roboto"/>
              <a:buChar char="●"/>
            </a:pPr>
            <a:r>
              <a:rPr lang="en" sz="3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Carbatrol</a:t>
            </a:r>
            <a:endParaRPr sz="30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Roboto"/>
              <a:buChar char="●"/>
            </a:pPr>
            <a:r>
              <a:rPr lang="en" sz="3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Equetro</a:t>
            </a:r>
            <a:endParaRPr sz="30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Roboto"/>
              <a:buChar char="●"/>
            </a:pPr>
            <a:r>
              <a:rPr lang="en" sz="3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Epitol</a:t>
            </a:r>
            <a:endParaRPr sz="30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900"/>
              <a:t> </a:t>
            </a:r>
            <a:endParaRPr sz="39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9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88"/>
          <p:cNvSpPr txBox="1"/>
          <p:nvPr/>
        </p:nvSpPr>
        <p:spPr>
          <a:xfrm>
            <a:off x="628200" y="378100"/>
            <a:ext cx="7353900" cy="2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900"/>
              <a:t>Carbamazepine</a:t>
            </a:r>
            <a:endParaRPr sz="39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500"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Roboto"/>
              <a:buChar char="●"/>
            </a:pPr>
            <a:r>
              <a:rPr lang="en" sz="3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TEGretol</a:t>
            </a:r>
            <a:endParaRPr sz="30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Roboto"/>
              <a:buChar char="●"/>
            </a:pPr>
            <a:r>
              <a:rPr lang="en" sz="3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TEGretol-XR</a:t>
            </a:r>
            <a:endParaRPr sz="30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Roboto"/>
              <a:buChar char="●"/>
            </a:pPr>
            <a:r>
              <a:rPr lang="en" sz="30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Carbatrol</a:t>
            </a:r>
            <a:endParaRPr sz="30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Roboto"/>
              <a:buChar char="●"/>
            </a:pPr>
            <a:r>
              <a:rPr lang="en" sz="3000">
                <a:solidFill>
                  <a:srgbClr val="202124"/>
                </a:solidFill>
                <a:highlight>
                  <a:schemeClr val="accent6"/>
                </a:highlight>
                <a:latin typeface="Roboto"/>
                <a:ea typeface="Roboto"/>
                <a:cs typeface="Roboto"/>
                <a:sym typeface="Roboto"/>
              </a:rPr>
              <a:t>Equetro</a:t>
            </a:r>
            <a:r>
              <a:rPr lang="en" sz="3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– FDA-approved for </a:t>
            </a:r>
            <a:r>
              <a:rPr lang="en" sz="3000">
                <a:solidFill>
                  <a:srgbClr val="202124"/>
                </a:solidFill>
                <a:highlight>
                  <a:schemeClr val="accent6"/>
                </a:highlight>
                <a:latin typeface="Roboto"/>
                <a:ea typeface="Roboto"/>
                <a:cs typeface="Roboto"/>
                <a:sym typeface="Roboto"/>
              </a:rPr>
              <a:t>bipolar</a:t>
            </a:r>
            <a:endParaRPr sz="3000">
              <a:solidFill>
                <a:srgbClr val="202124"/>
              </a:solidFill>
              <a:highlight>
                <a:schemeClr val="accent6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Roboto"/>
              <a:buChar char="●"/>
            </a:pPr>
            <a:r>
              <a:rPr lang="en" sz="3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Epitol</a:t>
            </a:r>
            <a:endParaRPr sz="30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900"/>
              <a:t> </a:t>
            </a:r>
            <a:endParaRPr sz="39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9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0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89"/>
          <p:cNvSpPr txBox="1"/>
          <p:nvPr/>
        </p:nvSpPr>
        <p:spPr>
          <a:xfrm>
            <a:off x="628200" y="378100"/>
            <a:ext cx="8630100" cy="2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900"/>
              <a:t>Carbamazepine</a:t>
            </a:r>
            <a:endParaRPr sz="39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500"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Roboto"/>
              <a:buChar char="●"/>
            </a:pPr>
            <a:r>
              <a:rPr lang="en" sz="3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TEGretol</a:t>
            </a:r>
            <a:endParaRPr sz="30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Roboto"/>
              <a:buChar char="●"/>
            </a:pPr>
            <a:r>
              <a:rPr lang="en" sz="3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TEGretol-XR</a:t>
            </a:r>
            <a:endParaRPr sz="30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Roboto"/>
              <a:buChar char="●"/>
            </a:pPr>
            <a:r>
              <a:rPr lang="en" sz="30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Carbatrol</a:t>
            </a:r>
            <a:endParaRPr sz="30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Roboto"/>
              <a:buChar char="●"/>
            </a:pPr>
            <a:r>
              <a:rPr lang="en" sz="3000">
                <a:solidFill>
                  <a:srgbClr val="202124"/>
                </a:solidFill>
                <a:highlight>
                  <a:schemeClr val="accent6"/>
                </a:highlight>
                <a:latin typeface="Roboto"/>
                <a:ea typeface="Roboto"/>
                <a:cs typeface="Roboto"/>
                <a:sym typeface="Roboto"/>
              </a:rPr>
              <a:t>Equetro</a:t>
            </a:r>
            <a:r>
              <a:rPr lang="en" sz="3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– FDA-approved for </a:t>
            </a:r>
            <a:r>
              <a:rPr lang="en" sz="3000">
                <a:solidFill>
                  <a:srgbClr val="202124"/>
                </a:solidFill>
                <a:highlight>
                  <a:schemeClr val="accent6"/>
                </a:highlight>
                <a:latin typeface="Roboto"/>
                <a:ea typeface="Roboto"/>
                <a:cs typeface="Roboto"/>
                <a:sym typeface="Roboto"/>
              </a:rPr>
              <a:t>bipolar</a:t>
            </a:r>
            <a:r>
              <a:rPr lang="en" sz="30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" sz="30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I disorder</a:t>
            </a:r>
            <a:endParaRPr b="1" sz="30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Roboto"/>
              <a:buChar char="●"/>
            </a:pPr>
            <a:r>
              <a:rPr lang="en" sz="3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Epitol</a:t>
            </a:r>
            <a:endParaRPr sz="30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900"/>
              <a:t> </a:t>
            </a:r>
            <a:endParaRPr sz="39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9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90"/>
          <p:cNvSpPr txBox="1"/>
          <p:nvPr/>
        </p:nvSpPr>
        <p:spPr>
          <a:xfrm>
            <a:off x="628200" y="378100"/>
            <a:ext cx="8630100" cy="2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900"/>
              <a:t>Carbamazepine</a:t>
            </a:r>
            <a:endParaRPr sz="39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500"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Roboto"/>
              <a:buChar char="●"/>
            </a:pPr>
            <a:r>
              <a:rPr lang="en" sz="3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TEGretol</a:t>
            </a:r>
            <a:endParaRPr sz="30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Roboto"/>
              <a:buChar char="●"/>
            </a:pPr>
            <a:r>
              <a:rPr lang="en" sz="3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TEGretol-XR</a:t>
            </a:r>
            <a:endParaRPr sz="30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Roboto"/>
              <a:buChar char="●"/>
            </a:pPr>
            <a:r>
              <a:rPr lang="en" sz="30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Carbatrol</a:t>
            </a:r>
            <a:endParaRPr sz="30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Roboto"/>
              <a:buChar char="●"/>
            </a:pPr>
            <a:r>
              <a:rPr lang="en" sz="3000">
                <a:solidFill>
                  <a:srgbClr val="202124"/>
                </a:solidFill>
                <a:highlight>
                  <a:schemeClr val="accent6"/>
                </a:highlight>
                <a:latin typeface="Roboto"/>
                <a:ea typeface="Roboto"/>
                <a:cs typeface="Roboto"/>
                <a:sym typeface="Roboto"/>
              </a:rPr>
              <a:t>Equetro</a:t>
            </a:r>
            <a:r>
              <a:rPr lang="en" sz="3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- FDA-approved for </a:t>
            </a:r>
            <a:r>
              <a:rPr lang="en" sz="3000">
                <a:solidFill>
                  <a:srgbClr val="202124"/>
                </a:solidFill>
                <a:highlight>
                  <a:schemeClr val="accent6"/>
                </a:highlight>
                <a:latin typeface="Roboto"/>
                <a:ea typeface="Roboto"/>
                <a:cs typeface="Roboto"/>
                <a:sym typeface="Roboto"/>
              </a:rPr>
              <a:t>bipolar</a:t>
            </a:r>
            <a:r>
              <a:rPr lang="en" sz="30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" sz="30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I disorder</a:t>
            </a:r>
            <a:endParaRPr b="1" sz="30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Roboto"/>
              <a:buChar char="●"/>
            </a:pPr>
            <a:r>
              <a:rPr lang="en" sz="3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Epitol</a:t>
            </a:r>
            <a:endParaRPr sz="30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900"/>
              <a:t> </a:t>
            </a:r>
            <a:endParaRPr sz="39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900"/>
          </a:p>
        </p:txBody>
      </p:sp>
      <p:sp>
        <p:nvSpPr>
          <p:cNvPr id="1127" name="Google Shape;1127;p90"/>
          <p:cNvSpPr txBox="1"/>
          <p:nvPr/>
        </p:nvSpPr>
        <p:spPr>
          <a:xfrm>
            <a:off x="4476750" y="1929150"/>
            <a:ext cx="2914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0000"/>
                </a:solidFill>
              </a:rPr>
              <a:t>manic episodes of</a:t>
            </a:r>
            <a:endParaRPr b="1" sz="2200">
              <a:solidFill>
                <a:srgbClr val="FF0000"/>
              </a:solidFill>
            </a:endParaRPr>
          </a:p>
        </p:txBody>
      </p:sp>
      <p:cxnSp>
        <p:nvCxnSpPr>
          <p:cNvPr id="1128" name="Google Shape;1128;p90"/>
          <p:cNvCxnSpPr/>
          <p:nvPr/>
        </p:nvCxnSpPr>
        <p:spPr>
          <a:xfrm flipH="1">
            <a:off x="5791200" y="2443500"/>
            <a:ext cx="9600" cy="517200"/>
          </a:xfrm>
          <a:prstGeom prst="straightConnector1">
            <a:avLst/>
          </a:prstGeom>
          <a:noFill/>
          <a:ln cap="flat" cmpd="sng" w="38100">
            <a:solidFill>
              <a:srgbClr val="D41F1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91"/>
          <p:cNvSpPr txBox="1"/>
          <p:nvPr/>
        </p:nvSpPr>
        <p:spPr>
          <a:xfrm>
            <a:off x="628200" y="378100"/>
            <a:ext cx="8630100" cy="2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900"/>
              <a:t>Carbamazepine</a:t>
            </a:r>
            <a:endParaRPr sz="39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500"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Roboto"/>
              <a:buChar char="●"/>
            </a:pPr>
            <a:r>
              <a:rPr lang="en" sz="3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TEGretol</a:t>
            </a:r>
            <a:endParaRPr sz="30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Roboto"/>
              <a:buChar char="●"/>
            </a:pPr>
            <a:r>
              <a:rPr lang="en" sz="3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TEGretol-XR</a:t>
            </a:r>
            <a:endParaRPr sz="30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Roboto"/>
              <a:buChar char="●"/>
            </a:pPr>
            <a:r>
              <a:rPr lang="en" sz="30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Carbatrol</a:t>
            </a:r>
            <a:endParaRPr sz="30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Roboto"/>
              <a:buChar char="●"/>
            </a:pPr>
            <a:r>
              <a:rPr lang="en" sz="3000">
                <a:solidFill>
                  <a:srgbClr val="202124"/>
                </a:solidFill>
                <a:highlight>
                  <a:schemeClr val="accent6"/>
                </a:highlight>
                <a:latin typeface="Roboto"/>
                <a:ea typeface="Roboto"/>
                <a:cs typeface="Roboto"/>
                <a:sym typeface="Roboto"/>
              </a:rPr>
              <a:t>Equetro</a:t>
            </a:r>
            <a:r>
              <a:rPr lang="en" sz="3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- FDA-approved for </a:t>
            </a:r>
            <a:r>
              <a:rPr lang="en" sz="3000">
                <a:solidFill>
                  <a:srgbClr val="202124"/>
                </a:solidFill>
                <a:highlight>
                  <a:schemeClr val="accent6"/>
                </a:highlight>
                <a:latin typeface="Roboto"/>
                <a:ea typeface="Roboto"/>
                <a:cs typeface="Roboto"/>
                <a:sym typeface="Roboto"/>
              </a:rPr>
              <a:t>bipolar</a:t>
            </a:r>
            <a:r>
              <a:rPr lang="en" sz="30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" sz="30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I disorder</a:t>
            </a:r>
            <a:endParaRPr b="1" sz="30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Roboto"/>
              <a:buChar char="●"/>
            </a:pPr>
            <a:r>
              <a:rPr lang="en" sz="3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Epitol</a:t>
            </a:r>
            <a:endParaRPr sz="30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900"/>
              <a:t> </a:t>
            </a:r>
            <a:endParaRPr sz="39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900"/>
          </a:p>
        </p:txBody>
      </p:sp>
      <p:sp>
        <p:nvSpPr>
          <p:cNvPr id="1134" name="Google Shape;1134;p91"/>
          <p:cNvSpPr txBox="1"/>
          <p:nvPr/>
        </p:nvSpPr>
        <p:spPr>
          <a:xfrm>
            <a:off x="4476750" y="1624350"/>
            <a:ext cx="29148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0000"/>
                </a:solidFill>
              </a:rPr>
              <a:t>manic or mixed episodes of</a:t>
            </a:r>
            <a:endParaRPr b="1" sz="2200">
              <a:solidFill>
                <a:srgbClr val="FF0000"/>
              </a:solidFill>
            </a:endParaRPr>
          </a:p>
        </p:txBody>
      </p:sp>
      <p:cxnSp>
        <p:nvCxnSpPr>
          <p:cNvPr id="1135" name="Google Shape;1135;p91"/>
          <p:cNvCxnSpPr/>
          <p:nvPr/>
        </p:nvCxnSpPr>
        <p:spPr>
          <a:xfrm flipH="1">
            <a:off x="5791200" y="2443500"/>
            <a:ext cx="9600" cy="517200"/>
          </a:xfrm>
          <a:prstGeom prst="straightConnector1">
            <a:avLst/>
          </a:prstGeom>
          <a:noFill/>
          <a:ln cap="flat" cmpd="sng" w="38100">
            <a:solidFill>
              <a:srgbClr val="D41F1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9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92"/>
          <p:cNvSpPr txBox="1"/>
          <p:nvPr/>
        </p:nvSpPr>
        <p:spPr>
          <a:xfrm>
            <a:off x="628200" y="378100"/>
            <a:ext cx="8211000" cy="2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900"/>
              <a:t>Carbamazepine</a:t>
            </a:r>
            <a:endParaRPr sz="39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500"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Roboto"/>
              <a:buChar char="●"/>
            </a:pPr>
            <a:r>
              <a:rPr lang="en" sz="3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TEGretol</a:t>
            </a:r>
            <a:endParaRPr sz="30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Roboto"/>
              <a:buChar char="●"/>
            </a:pPr>
            <a:r>
              <a:rPr lang="en" sz="3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TEGretol-XR</a:t>
            </a:r>
            <a:endParaRPr sz="30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Roboto"/>
              <a:buChar char="●"/>
            </a:pPr>
            <a:r>
              <a:rPr lang="en" sz="30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Carbatrol</a:t>
            </a:r>
            <a:endParaRPr sz="30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Roboto"/>
              <a:buChar char="●"/>
            </a:pPr>
            <a:r>
              <a:rPr lang="en" sz="3000">
                <a:solidFill>
                  <a:srgbClr val="202124"/>
                </a:solidFill>
                <a:highlight>
                  <a:schemeClr val="accent6"/>
                </a:highlight>
                <a:latin typeface="Roboto"/>
                <a:ea typeface="Roboto"/>
                <a:cs typeface="Roboto"/>
                <a:sym typeface="Roboto"/>
              </a:rPr>
              <a:t>Equetro</a:t>
            </a:r>
            <a:r>
              <a:rPr lang="en" sz="3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- </a:t>
            </a:r>
            <a:r>
              <a:rPr lang="en" sz="24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FDA-approved fo</a:t>
            </a:r>
            <a:r>
              <a:rPr lang="en" sz="24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r </a:t>
            </a:r>
            <a:r>
              <a:rPr b="1" lang="en" sz="24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Acute Manic or Mixed</a:t>
            </a:r>
            <a:endParaRPr b="1" sz="24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                     Episodes associated with Bipolar I Disorder</a:t>
            </a:r>
            <a:r>
              <a:rPr b="1" lang="en" sz="30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1" sz="30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Roboto"/>
              <a:buChar char="●"/>
            </a:pPr>
            <a:r>
              <a:rPr lang="en" sz="3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Epitol</a:t>
            </a:r>
            <a:endParaRPr sz="30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900"/>
              <a:t> </a:t>
            </a:r>
            <a:endParaRPr sz="39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9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4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p93"/>
          <p:cNvSpPr txBox="1"/>
          <p:nvPr/>
        </p:nvSpPr>
        <p:spPr>
          <a:xfrm>
            <a:off x="628200" y="378100"/>
            <a:ext cx="8211000" cy="2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900"/>
              <a:t>Carbamazepine</a:t>
            </a:r>
            <a:endParaRPr sz="39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500"/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Roboto"/>
              <a:buChar char="●"/>
            </a:pPr>
            <a:r>
              <a:rPr lang="en" sz="3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TEGretol</a:t>
            </a:r>
            <a:endParaRPr sz="30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Roboto"/>
              <a:buChar char="●"/>
            </a:pPr>
            <a:r>
              <a:rPr lang="en" sz="3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TEGretol-</a:t>
            </a:r>
            <a:r>
              <a:rPr lang="en" sz="3000">
                <a:solidFill>
                  <a:srgbClr val="202124"/>
                </a:solidFill>
                <a:highlight>
                  <a:schemeClr val="accent6"/>
                </a:highlight>
                <a:latin typeface="Roboto"/>
                <a:ea typeface="Roboto"/>
                <a:cs typeface="Roboto"/>
                <a:sym typeface="Roboto"/>
              </a:rPr>
              <a:t>XR</a:t>
            </a:r>
            <a:endParaRPr sz="3000">
              <a:solidFill>
                <a:srgbClr val="202124"/>
              </a:solidFill>
              <a:highlight>
                <a:schemeClr val="accent6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Roboto"/>
              <a:buChar char="●"/>
            </a:pPr>
            <a:r>
              <a:rPr lang="en" sz="30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Carbatrol</a:t>
            </a:r>
            <a:endParaRPr sz="3000">
              <a:solidFill>
                <a:srgbClr val="202124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Roboto"/>
              <a:buChar char="●"/>
            </a:pPr>
            <a:r>
              <a:rPr lang="en" sz="3000">
                <a:solidFill>
                  <a:srgbClr val="202124"/>
                </a:solidFill>
                <a:highlight>
                  <a:schemeClr val="accent6"/>
                </a:highlight>
                <a:latin typeface="Roboto"/>
                <a:ea typeface="Roboto"/>
                <a:cs typeface="Roboto"/>
                <a:sym typeface="Roboto"/>
              </a:rPr>
              <a:t>Equetro</a:t>
            </a:r>
            <a:r>
              <a:rPr lang="en" sz="3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- </a:t>
            </a:r>
            <a:r>
              <a:rPr lang="en" sz="24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FDA-approved fo</a:t>
            </a:r>
            <a:r>
              <a:rPr lang="en" sz="2400">
                <a:solidFill>
                  <a:srgbClr val="202124"/>
                </a:solidFill>
                <a:latin typeface="Roboto"/>
                <a:ea typeface="Roboto"/>
                <a:cs typeface="Roboto"/>
                <a:sym typeface="Roboto"/>
              </a:rPr>
              <a:t>r </a:t>
            </a:r>
            <a:r>
              <a:rPr lang="en" sz="24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Acute Manic or Mixed</a:t>
            </a:r>
            <a:endParaRPr sz="24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                     Episodes associated with Bipolar I Disorder</a:t>
            </a:r>
            <a:r>
              <a:rPr b="1" lang="en" sz="30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1" sz="30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202124"/>
              </a:buClr>
              <a:buSzPts val="3000"/>
              <a:buFont typeface="Roboto"/>
              <a:buChar char="●"/>
            </a:pPr>
            <a:r>
              <a:rPr lang="en" sz="30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Epitol</a:t>
            </a:r>
            <a:endParaRPr sz="3000">
              <a:solidFill>
                <a:srgbClr val="202124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900"/>
              <a:t> </a:t>
            </a:r>
            <a:endParaRPr sz="39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39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9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94"/>
          <p:cNvSpPr txBox="1"/>
          <p:nvPr/>
        </p:nvSpPr>
        <p:spPr>
          <a:xfrm>
            <a:off x="19050" y="-38275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(</a:t>
            </a:r>
            <a:r>
              <a:rPr lang="en" sz="2400">
                <a:solidFill>
                  <a:schemeClr val="dk1"/>
                </a:solidFill>
                <a:highlight>
                  <a:schemeClr val="accent6"/>
                </a:highlight>
              </a:rPr>
              <a:t>TEGRETOL</a:t>
            </a:r>
            <a:r>
              <a:rPr lang="en" sz="2400">
                <a:solidFill>
                  <a:schemeClr val="dk1"/>
                </a:solidFill>
              </a:rPr>
              <a:t>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100">
                <a:solidFill>
                  <a:schemeClr val="dk1"/>
                </a:solidFill>
              </a:rPr>
              <a:t>“</a:t>
            </a:r>
            <a:r>
              <a:rPr lang="en" sz="2100">
                <a:solidFill>
                  <a:schemeClr val="dk1"/>
                </a:solidFill>
                <a:highlight>
                  <a:schemeClr val="accent6"/>
                </a:highlight>
              </a:rPr>
              <a:t>Tiger tail</a:t>
            </a:r>
            <a:r>
              <a:rPr lang="en" sz="2100">
                <a:solidFill>
                  <a:schemeClr val="dk1"/>
                </a:solidFill>
              </a:rPr>
              <a:t> </a:t>
            </a:r>
            <a:r>
              <a:rPr lang="en" sz="1700">
                <a:solidFill>
                  <a:schemeClr val="dk1"/>
                </a:solidFill>
              </a:rPr>
              <a:t>(in the) </a:t>
            </a:r>
            <a:r>
              <a:rPr lang="en" sz="2100">
                <a:solidFill>
                  <a:schemeClr val="dk1"/>
                </a:solidFill>
              </a:rPr>
              <a:t>Car Maze”</a:t>
            </a:r>
            <a:endParaRPr sz="2900"/>
          </a:p>
        </p:txBody>
      </p:sp>
      <p:cxnSp>
        <p:nvCxnSpPr>
          <p:cNvPr id="1151" name="Google Shape;1151;p94"/>
          <p:cNvCxnSpPr/>
          <p:nvPr/>
        </p:nvCxnSpPr>
        <p:spPr>
          <a:xfrm rot="10800000">
            <a:off x="226500" y="1351550"/>
            <a:ext cx="0" cy="35697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52" name="Google Shape;1152;p94"/>
          <p:cNvCxnSpPr/>
          <p:nvPr/>
        </p:nvCxnSpPr>
        <p:spPr>
          <a:xfrm rot="10800000">
            <a:off x="5389677" y="589408"/>
            <a:ext cx="34041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53" name="Google Shape;1153;p94"/>
          <p:cNvCxnSpPr/>
          <p:nvPr/>
        </p:nvCxnSpPr>
        <p:spPr>
          <a:xfrm rot="10800000">
            <a:off x="3626139" y="1860160"/>
            <a:ext cx="33357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54" name="Google Shape;1154;p94"/>
          <p:cNvCxnSpPr/>
          <p:nvPr/>
        </p:nvCxnSpPr>
        <p:spPr>
          <a:xfrm rot="10800000">
            <a:off x="3573955" y="2874281"/>
            <a:ext cx="16275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55" name="Google Shape;1155;p94"/>
          <p:cNvCxnSpPr/>
          <p:nvPr/>
        </p:nvCxnSpPr>
        <p:spPr>
          <a:xfrm rot="10800000">
            <a:off x="3589884" y="2874644"/>
            <a:ext cx="0" cy="10296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56" name="Google Shape;1156;p94"/>
          <p:cNvCxnSpPr/>
          <p:nvPr/>
        </p:nvCxnSpPr>
        <p:spPr>
          <a:xfrm rot="10800000">
            <a:off x="3626428" y="928075"/>
            <a:ext cx="0" cy="9495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57" name="Google Shape;1157;p94"/>
          <p:cNvCxnSpPr/>
          <p:nvPr/>
        </p:nvCxnSpPr>
        <p:spPr>
          <a:xfrm>
            <a:off x="6943639" y="1844379"/>
            <a:ext cx="0" cy="10947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58" name="Google Shape;1158;p94"/>
          <p:cNvCxnSpPr/>
          <p:nvPr/>
        </p:nvCxnSpPr>
        <p:spPr>
          <a:xfrm rot="10800000">
            <a:off x="8787704" y="600125"/>
            <a:ext cx="0" cy="44313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59" name="Google Shape;1159;p94"/>
          <p:cNvCxnSpPr/>
          <p:nvPr/>
        </p:nvCxnSpPr>
        <p:spPr>
          <a:xfrm rot="10800000">
            <a:off x="213525" y="1351425"/>
            <a:ext cx="34155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60" name="Google Shape;1160;p94"/>
          <p:cNvCxnSpPr/>
          <p:nvPr/>
        </p:nvCxnSpPr>
        <p:spPr>
          <a:xfrm rot="10800000">
            <a:off x="1962163" y="5018281"/>
            <a:ext cx="68316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61" name="Google Shape;1161;p94"/>
          <p:cNvCxnSpPr/>
          <p:nvPr/>
        </p:nvCxnSpPr>
        <p:spPr>
          <a:xfrm rot="10800000">
            <a:off x="3578514" y="3899482"/>
            <a:ext cx="33357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62" name="Google Shape;1162;p94"/>
          <p:cNvSpPr/>
          <p:nvPr/>
        </p:nvSpPr>
        <p:spPr>
          <a:xfrm>
            <a:off x="3816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3" name="Google Shape;1163;p94"/>
          <p:cNvSpPr/>
          <p:nvPr/>
        </p:nvSpPr>
        <p:spPr>
          <a:xfrm flipH="1" rot="211287">
            <a:off x="6617405" y="1601123"/>
            <a:ext cx="39074" cy="28856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1164" name="Google Shape;1164;p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4002974" y="762350"/>
            <a:ext cx="3025589" cy="1029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5" name="Google Shape;1165;p94"/>
          <p:cNvCxnSpPr/>
          <p:nvPr/>
        </p:nvCxnSpPr>
        <p:spPr>
          <a:xfrm rot="10800000">
            <a:off x="1962380" y="3389456"/>
            <a:ext cx="16275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66" name="Google Shape;1166;p94"/>
          <p:cNvCxnSpPr/>
          <p:nvPr/>
        </p:nvCxnSpPr>
        <p:spPr>
          <a:xfrm rot="10800000">
            <a:off x="1981725" y="2369025"/>
            <a:ext cx="0" cy="26316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300" y="230000"/>
            <a:ext cx="753627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41"/>
          <p:cNvSpPr/>
          <p:nvPr/>
        </p:nvSpPr>
        <p:spPr>
          <a:xfrm>
            <a:off x="3206432" y="2767700"/>
            <a:ext cx="779700" cy="3321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41"/>
          <p:cNvSpPr/>
          <p:nvPr/>
        </p:nvSpPr>
        <p:spPr>
          <a:xfrm>
            <a:off x="6715250" y="1400875"/>
            <a:ext cx="6999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41"/>
          <p:cNvSpPr/>
          <p:nvPr/>
        </p:nvSpPr>
        <p:spPr>
          <a:xfrm>
            <a:off x="5159075" y="1400875"/>
            <a:ext cx="14133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41"/>
          <p:cNvSpPr/>
          <p:nvPr/>
        </p:nvSpPr>
        <p:spPr>
          <a:xfrm>
            <a:off x="7558025" y="1400875"/>
            <a:ext cx="6384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41"/>
          <p:cNvSpPr/>
          <p:nvPr/>
        </p:nvSpPr>
        <p:spPr>
          <a:xfrm>
            <a:off x="3930325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41"/>
          <p:cNvSpPr/>
          <p:nvPr/>
        </p:nvSpPr>
        <p:spPr>
          <a:xfrm>
            <a:off x="4744713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0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95"/>
          <p:cNvSpPr txBox="1"/>
          <p:nvPr/>
        </p:nvSpPr>
        <p:spPr>
          <a:xfrm>
            <a:off x="19050" y="-38275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  <a:highlight>
                  <a:schemeClr val="accent6"/>
                </a:highlight>
              </a:rPr>
              <a:t>Car</a:t>
            </a:r>
            <a:r>
              <a:rPr lang="en" sz="2400">
                <a:solidFill>
                  <a:schemeClr val="dk1"/>
                </a:solidFill>
              </a:rPr>
              <a:t>ba</a:t>
            </a:r>
            <a:r>
              <a:rPr lang="en" sz="2400">
                <a:solidFill>
                  <a:schemeClr val="dk1"/>
                </a:solidFill>
                <a:highlight>
                  <a:schemeClr val="accent6"/>
                </a:highlight>
              </a:rPr>
              <a:t>maze</a:t>
            </a:r>
            <a:r>
              <a:rPr lang="en" sz="2400">
                <a:solidFill>
                  <a:schemeClr val="dk1"/>
                </a:solidFill>
              </a:rPr>
              <a:t>pine 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100">
                <a:solidFill>
                  <a:schemeClr val="dk1"/>
                </a:solidFill>
              </a:rPr>
              <a:t>“Tiger tail </a:t>
            </a:r>
            <a:r>
              <a:rPr lang="en" sz="1700">
                <a:solidFill>
                  <a:schemeClr val="dk1"/>
                </a:solidFill>
              </a:rPr>
              <a:t>(in the) </a:t>
            </a:r>
            <a:r>
              <a:rPr lang="en" sz="2100">
                <a:solidFill>
                  <a:schemeClr val="dk1"/>
                </a:solidFill>
                <a:highlight>
                  <a:schemeClr val="accent6"/>
                </a:highlight>
              </a:rPr>
              <a:t>Car Maze</a:t>
            </a:r>
            <a:r>
              <a:rPr lang="en" sz="2100">
                <a:solidFill>
                  <a:schemeClr val="dk1"/>
                </a:solidFill>
              </a:rPr>
              <a:t>”</a:t>
            </a:r>
            <a:endParaRPr sz="2900"/>
          </a:p>
        </p:txBody>
      </p:sp>
      <p:cxnSp>
        <p:nvCxnSpPr>
          <p:cNvPr id="1172" name="Google Shape;1172;p95"/>
          <p:cNvCxnSpPr/>
          <p:nvPr/>
        </p:nvCxnSpPr>
        <p:spPr>
          <a:xfrm rot="10800000">
            <a:off x="226500" y="1351550"/>
            <a:ext cx="0" cy="35697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73" name="Google Shape;1173;p95"/>
          <p:cNvCxnSpPr/>
          <p:nvPr/>
        </p:nvCxnSpPr>
        <p:spPr>
          <a:xfrm rot="10800000">
            <a:off x="5389677" y="589408"/>
            <a:ext cx="34041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74" name="Google Shape;1174;p95"/>
          <p:cNvCxnSpPr/>
          <p:nvPr/>
        </p:nvCxnSpPr>
        <p:spPr>
          <a:xfrm rot="10800000">
            <a:off x="3626139" y="1860160"/>
            <a:ext cx="33357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75" name="Google Shape;1175;p95"/>
          <p:cNvCxnSpPr/>
          <p:nvPr/>
        </p:nvCxnSpPr>
        <p:spPr>
          <a:xfrm rot="10800000">
            <a:off x="3573955" y="2874281"/>
            <a:ext cx="16275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76" name="Google Shape;1176;p95"/>
          <p:cNvCxnSpPr/>
          <p:nvPr/>
        </p:nvCxnSpPr>
        <p:spPr>
          <a:xfrm rot="10800000">
            <a:off x="3589884" y="2874644"/>
            <a:ext cx="0" cy="10296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77" name="Google Shape;1177;p95"/>
          <p:cNvCxnSpPr/>
          <p:nvPr/>
        </p:nvCxnSpPr>
        <p:spPr>
          <a:xfrm rot="10800000">
            <a:off x="3626428" y="928075"/>
            <a:ext cx="0" cy="9495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78" name="Google Shape;1178;p95"/>
          <p:cNvCxnSpPr/>
          <p:nvPr/>
        </p:nvCxnSpPr>
        <p:spPr>
          <a:xfrm>
            <a:off x="6943639" y="1844379"/>
            <a:ext cx="0" cy="10947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79" name="Google Shape;1179;p95"/>
          <p:cNvCxnSpPr/>
          <p:nvPr/>
        </p:nvCxnSpPr>
        <p:spPr>
          <a:xfrm rot="10800000">
            <a:off x="8787704" y="600125"/>
            <a:ext cx="0" cy="44313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80" name="Google Shape;1180;p95"/>
          <p:cNvCxnSpPr/>
          <p:nvPr/>
        </p:nvCxnSpPr>
        <p:spPr>
          <a:xfrm rot="10800000">
            <a:off x="213525" y="1351425"/>
            <a:ext cx="34155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81" name="Google Shape;1181;p95"/>
          <p:cNvCxnSpPr/>
          <p:nvPr/>
        </p:nvCxnSpPr>
        <p:spPr>
          <a:xfrm rot="10800000">
            <a:off x="1962163" y="5018281"/>
            <a:ext cx="68316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82" name="Google Shape;1182;p95"/>
          <p:cNvCxnSpPr/>
          <p:nvPr/>
        </p:nvCxnSpPr>
        <p:spPr>
          <a:xfrm rot="10800000">
            <a:off x="3578514" y="3899482"/>
            <a:ext cx="33357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83" name="Google Shape;1183;p95"/>
          <p:cNvSpPr/>
          <p:nvPr/>
        </p:nvSpPr>
        <p:spPr>
          <a:xfrm>
            <a:off x="3816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4" name="Google Shape;1184;p95"/>
          <p:cNvSpPr/>
          <p:nvPr/>
        </p:nvSpPr>
        <p:spPr>
          <a:xfrm flipH="1" rot="211287">
            <a:off x="6617405" y="1601123"/>
            <a:ext cx="39074" cy="28856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1185" name="Google Shape;1185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4002974" y="762350"/>
            <a:ext cx="3025589" cy="1029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6" name="Google Shape;1186;p95"/>
          <p:cNvCxnSpPr/>
          <p:nvPr/>
        </p:nvCxnSpPr>
        <p:spPr>
          <a:xfrm rot="10800000">
            <a:off x="1962380" y="3389456"/>
            <a:ext cx="16275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87" name="Google Shape;1187;p95"/>
          <p:cNvCxnSpPr/>
          <p:nvPr/>
        </p:nvCxnSpPr>
        <p:spPr>
          <a:xfrm rot="10800000">
            <a:off x="1981725" y="2369025"/>
            <a:ext cx="0" cy="26316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96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3" name="Google Shape;1193;p96"/>
          <p:cNvSpPr/>
          <p:nvPr/>
        </p:nvSpPr>
        <p:spPr>
          <a:xfrm flipH="1" rot="211287">
            <a:off x="6998405" y="1601123"/>
            <a:ext cx="39074" cy="28856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4" name="Google Shape;1194;p96"/>
          <p:cNvSpPr txBox="1"/>
          <p:nvPr/>
        </p:nvSpPr>
        <p:spPr>
          <a:xfrm>
            <a:off x="3135209" y="-34413"/>
            <a:ext cx="2964600" cy="6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2200" u="none" cap="none" strike="noStrike">
                <a:solidFill>
                  <a:srgbClr val="000000"/>
                </a:solidFill>
                <a:highlight>
                  <a:schemeClr val="accent6"/>
                </a:highlight>
                <a:latin typeface="Arial"/>
                <a:ea typeface="Arial"/>
                <a:cs typeface="Arial"/>
                <a:sym typeface="Arial"/>
              </a:rPr>
              <a:t>Risks of CBZ:</a:t>
            </a:r>
            <a:endParaRPr b="0" i="0" sz="2200" u="none" cap="none" strike="noStrike">
              <a:solidFill>
                <a:srgbClr val="000000"/>
              </a:solidFill>
              <a:highlight>
                <a:schemeClr val="accent6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95" name="Google Shape;1195;p96"/>
          <p:cNvCxnSpPr/>
          <p:nvPr/>
        </p:nvCxnSpPr>
        <p:spPr>
          <a:xfrm>
            <a:off x="6876807" y="339559"/>
            <a:ext cx="0" cy="14526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196" name="Google Shape;1196;p96"/>
          <p:cNvSpPr txBox="1"/>
          <p:nvPr/>
        </p:nvSpPr>
        <p:spPr>
          <a:xfrm>
            <a:off x="6591515" y="-39174"/>
            <a:ext cx="18582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hyponatremia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97" name="Google Shape;1197;p96"/>
          <p:cNvCxnSpPr/>
          <p:nvPr/>
        </p:nvCxnSpPr>
        <p:spPr>
          <a:xfrm rot="10800000">
            <a:off x="6288571" y="3342770"/>
            <a:ext cx="0" cy="14637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198" name="Google Shape;1198;p96"/>
          <p:cNvSpPr txBox="1"/>
          <p:nvPr/>
        </p:nvSpPr>
        <p:spPr>
          <a:xfrm>
            <a:off x="4939584" y="4711282"/>
            <a:ext cx="22668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hepatotoxicity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1199" name="Google Shape;1199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365158">
            <a:off x="4708571" y="2538289"/>
            <a:ext cx="518326" cy="7180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1200" name="Google Shape;1200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365158">
            <a:off x="4723452" y="3092007"/>
            <a:ext cx="518326" cy="7180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1" name="Google Shape;1201;p96"/>
          <p:cNvCxnSpPr/>
          <p:nvPr/>
        </p:nvCxnSpPr>
        <p:spPr>
          <a:xfrm rot="10800000">
            <a:off x="4442676" y="592566"/>
            <a:ext cx="0" cy="39525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02" name="Google Shape;1202;p96"/>
          <p:cNvCxnSpPr/>
          <p:nvPr/>
        </p:nvCxnSpPr>
        <p:spPr>
          <a:xfrm rot="10800000">
            <a:off x="6584133" y="606496"/>
            <a:ext cx="20898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03" name="Google Shape;1203;p96"/>
          <p:cNvCxnSpPr/>
          <p:nvPr/>
        </p:nvCxnSpPr>
        <p:spPr>
          <a:xfrm rot="10800000">
            <a:off x="5463231" y="1514895"/>
            <a:ext cx="20481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04" name="Google Shape;1204;p96"/>
          <p:cNvCxnSpPr/>
          <p:nvPr/>
        </p:nvCxnSpPr>
        <p:spPr>
          <a:xfrm rot="10800000">
            <a:off x="5483617" y="2498130"/>
            <a:ext cx="9993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05" name="Google Shape;1205;p96"/>
          <p:cNvCxnSpPr/>
          <p:nvPr/>
        </p:nvCxnSpPr>
        <p:spPr>
          <a:xfrm rot="10800000">
            <a:off x="5487416" y="2484528"/>
            <a:ext cx="0" cy="9834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06" name="Google Shape;1206;p96"/>
          <p:cNvCxnSpPr/>
          <p:nvPr/>
        </p:nvCxnSpPr>
        <p:spPr>
          <a:xfrm rot="10800000">
            <a:off x="5483200" y="624034"/>
            <a:ext cx="0" cy="9075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07" name="Google Shape;1207;p96"/>
          <p:cNvCxnSpPr/>
          <p:nvPr/>
        </p:nvCxnSpPr>
        <p:spPr>
          <a:xfrm>
            <a:off x="7520627" y="1495903"/>
            <a:ext cx="0" cy="10455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08" name="Google Shape;1208;p96"/>
          <p:cNvCxnSpPr/>
          <p:nvPr/>
        </p:nvCxnSpPr>
        <p:spPr>
          <a:xfrm rot="10800000">
            <a:off x="8655987" y="606687"/>
            <a:ext cx="0" cy="39525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09" name="Google Shape;1209;p96"/>
          <p:cNvCxnSpPr/>
          <p:nvPr/>
        </p:nvCxnSpPr>
        <p:spPr>
          <a:xfrm rot="10800000">
            <a:off x="4426364" y="609212"/>
            <a:ext cx="10779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10" name="Google Shape;1210;p96"/>
          <p:cNvCxnSpPr/>
          <p:nvPr/>
        </p:nvCxnSpPr>
        <p:spPr>
          <a:xfrm rot="10800000">
            <a:off x="5561004" y="4547477"/>
            <a:ext cx="31023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11" name="Google Shape;1211;p96"/>
          <p:cNvCxnSpPr/>
          <p:nvPr/>
        </p:nvCxnSpPr>
        <p:spPr>
          <a:xfrm rot="10800000">
            <a:off x="5467993" y="3477453"/>
            <a:ext cx="20481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12" name="Google Shape;1212;p96"/>
          <p:cNvSpPr/>
          <p:nvPr/>
        </p:nvSpPr>
        <p:spPr>
          <a:xfrm flipH="1">
            <a:off x="6811727" y="748429"/>
            <a:ext cx="73500" cy="116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3" name="Google Shape;1213;p96"/>
          <p:cNvSpPr/>
          <p:nvPr/>
        </p:nvSpPr>
        <p:spPr>
          <a:xfrm flipH="1" rot="5031437">
            <a:off x="7387603" y="1335487"/>
            <a:ext cx="67286" cy="127411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n para capsule png" id="1214" name="Google Shape;1214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55065" y="3808208"/>
            <a:ext cx="500315" cy="463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capsule png" id="1215" name="Google Shape;1215;p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62316" y="1566227"/>
            <a:ext cx="829630" cy="3846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capsule png" id="1216" name="Google Shape;1216;p9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06923" y="2349239"/>
            <a:ext cx="699523" cy="4639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capsule png" id="1217" name="Google Shape;1217;p96"/>
          <p:cNvPicPr preferRelativeResize="0"/>
          <p:nvPr/>
        </p:nvPicPr>
        <p:blipFill rotWithShape="1">
          <a:blip r:embed="rId7">
            <a:alphaModFix/>
          </a:blip>
          <a:srcRect b="52233" l="0" r="-3231" t="0"/>
          <a:stretch/>
        </p:blipFill>
        <p:spPr>
          <a:xfrm>
            <a:off x="7591258" y="3200013"/>
            <a:ext cx="856413" cy="3690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red blood cell png" id="1218" name="Google Shape;1218;p9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94408" y="1992251"/>
            <a:ext cx="699543" cy="5409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red blood cell png" id="1219" name="Google Shape;1219;p9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08500" y="1515096"/>
            <a:ext cx="699543" cy="5409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liver png" id="1220" name="Google Shape;1220;p9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991348" y="2646661"/>
            <a:ext cx="1061417" cy="6897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1221" name="Google Shape;1221;p9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740197" y="3794368"/>
            <a:ext cx="612034" cy="5459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1222" name="Google Shape;1222;p9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596680" y="3828382"/>
            <a:ext cx="612034" cy="545930"/>
          </a:xfrm>
          <a:prstGeom prst="rect">
            <a:avLst/>
          </a:prstGeom>
          <a:noFill/>
          <a:ln>
            <a:noFill/>
          </a:ln>
        </p:spPr>
      </p:pic>
      <p:sp>
        <p:nvSpPr>
          <p:cNvPr id="1223" name="Google Shape;1223;p96"/>
          <p:cNvSpPr txBox="1"/>
          <p:nvPr/>
        </p:nvSpPr>
        <p:spPr>
          <a:xfrm>
            <a:off x="3172994" y="824338"/>
            <a:ext cx="1577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800"/>
              <a:t>t</a:t>
            </a: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erato-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genicity</a:t>
            </a:r>
            <a:endParaRPr sz="1800"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4" name="Google Shape;1224;p96"/>
          <p:cNvSpPr txBox="1"/>
          <p:nvPr/>
        </p:nvSpPr>
        <p:spPr>
          <a:xfrm>
            <a:off x="3173000" y="3761736"/>
            <a:ext cx="12411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agranulo-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cytosis (rare)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5" name="Google Shape;1225;p96"/>
          <p:cNvSpPr txBox="1"/>
          <p:nvPr/>
        </p:nvSpPr>
        <p:spPr>
          <a:xfrm>
            <a:off x="6947401" y="4468986"/>
            <a:ext cx="21195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reduced levels of many medications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6" name="Google Shape;1226;p96"/>
          <p:cNvSpPr txBox="1"/>
          <p:nvPr/>
        </p:nvSpPr>
        <p:spPr>
          <a:xfrm>
            <a:off x="3178457" y="2711234"/>
            <a:ext cx="13986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decreased bone mineral density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7" name="Google Shape;1227;p96"/>
          <p:cNvSpPr/>
          <p:nvPr/>
        </p:nvSpPr>
        <p:spPr>
          <a:xfrm flipH="1" rot="211071">
            <a:off x="6822575" y="869400"/>
            <a:ext cx="73338" cy="362635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n para capsule png" id="1228" name="Google Shape;1228;p96"/>
          <p:cNvPicPr preferRelativeResize="0"/>
          <p:nvPr/>
        </p:nvPicPr>
        <p:blipFill rotWithShape="1">
          <a:blip r:embed="rId7">
            <a:alphaModFix/>
          </a:blip>
          <a:srcRect b="0" l="2704" r="0" t="56604"/>
          <a:stretch/>
        </p:blipFill>
        <p:spPr>
          <a:xfrm>
            <a:off x="7623069" y="3889997"/>
            <a:ext cx="807206" cy="3352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1229" name="Google Shape;1229;p9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580752" y="820688"/>
            <a:ext cx="663996" cy="582391"/>
          </a:xfrm>
          <a:prstGeom prst="rect">
            <a:avLst/>
          </a:prstGeom>
          <a:noFill/>
          <a:ln>
            <a:noFill/>
          </a:ln>
        </p:spPr>
      </p:pic>
      <p:sp>
        <p:nvSpPr>
          <p:cNvPr id="1230" name="Google Shape;1230;p96"/>
          <p:cNvSpPr txBox="1"/>
          <p:nvPr/>
        </p:nvSpPr>
        <p:spPr>
          <a:xfrm>
            <a:off x="5610400" y="1667963"/>
            <a:ext cx="2743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baseline="30000"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     </a:t>
            </a:r>
            <a:r>
              <a:rPr lang="en" sz="3200"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baseline="30000" lang="en" sz="3200">
                <a:latin typeface="Calibri"/>
                <a:ea typeface="Calibri"/>
                <a:cs typeface="Calibri"/>
                <a:sym typeface="Calibri"/>
              </a:rPr>
              <a:t>+</a:t>
            </a:r>
            <a:endParaRPr baseline="30000" sz="3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lipped result image" id="1231" name="Google Shape;1231;p9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flipH="1">
            <a:off x="5918828" y="736825"/>
            <a:ext cx="1847655" cy="6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32" name="Google Shape;1232;p96"/>
          <p:cNvSpPr txBox="1"/>
          <p:nvPr/>
        </p:nvSpPr>
        <p:spPr>
          <a:xfrm>
            <a:off x="3177319" y="1641663"/>
            <a:ext cx="1577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aplastic </a:t>
            </a: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anemia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(rare)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3" name="Google Shape;1233;p96"/>
          <p:cNvSpPr txBox="1"/>
          <p:nvPr/>
        </p:nvSpPr>
        <p:spPr>
          <a:xfrm>
            <a:off x="95250" y="140650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100">
                <a:solidFill>
                  <a:schemeClr val="dk1"/>
                </a:solidFill>
              </a:rPr>
              <a:t>“Tiger tail </a:t>
            </a:r>
            <a:r>
              <a:rPr lang="en" sz="1700">
                <a:solidFill>
                  <a:schemeClr val="dk1"/>
                </a:solidFill>
              </a:rPr>
              <a:t>(in the)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100">
                <a:solidFill>
                  <a:schemeClr val="dk1"/>
                </a:solidFill>
              </a:rPr>
              <a:t> Car Maze”</a:t>
            </a:r>
            <a:endParaRPr sz="29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97"/>
          <p:cNvSpPr/>
          <p:nvPr/>
        </p:nvSpPr>
        <p:spPr>
          <a:xfrm>
            <a:off x="4533250" y="736825"/>
            <a:ext cx="856500" cy="689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accent6"/>
              </a:highlight>
            </a:endParaRPr>
          </a:p>
        </p:txBody>
      </p:sp>
      <p:sp>
        <p:nvSpPr>
          <p:cNvPr id="1239" name="Google Shape;1239;p97"/>
          <p:cNvSpPr txBox="1"/>
          <p:nvPr/>
        </p:nvSpPr>
        <p:spPr>
          <a:xfrm>
            <a:off x="95250" y="140650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100">
                <a:solidFill>
                  <a:schemeClr val="dk1"/>
                </a:solidFill>
              </a:rPr>
              <a:t>“Tiger tail </a:t>
            </a:r>
            <a:r>
              <a:rPr lang="en" sz="1700">
                <a:solidFill>
                  <a:schemeClr val="dk1"/>
                </a:solidFill>
              </a:rPr>
              <a:t>(in the)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100">
                <a:solidFill>
                  <a:schemeClr val="dk1"/>
                </a:solidFill>
              </a:rPr>
              <a:t> Car Maze”</a:t>
            </a:r>
            <a:endParaRPr sz="2900"/>
          </a:p>
        </p:txBody>
      </p:sp>
      <p:sp>
        <p:nvSpPr>
          <p:cNvPr id="1240" name="Google Shape;1240;p97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p97"/>
          <p:cNvSpPr/>
          <p:nvPr/>
        </p:nvSpPr>
        <p:spPr>
          <a:xfrm flipH="1" rot="211287">
            <a:off x="6998405" y="1601123"/>
            <a:ext cx="39074" cy="28856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2" name="Google Shape;1242;p97"/>
          <p:cNvSpPr txBox="1"/>
          <p:nvPr/>
        </p:nvSpPr>
        <p:spPr>
          <a:xfrm>
            <a:off x="3135209" y="-34413"/>
            <a:ext cx="2964600" cy="6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Risks of CBZ: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43" name="Google Shape;1243;p97"/>
          <p:cNvCxnSpPr/>
          <p:nvPr/>
        </p:nvCxnSpPr>
        <p:spPr>
          <a:xfrm>
            <a:off x="6876807" y="339559"/>
            <a:ext cx="0" cy="14526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244" name="Google Shape;1244;p97"/>
          <p:cNvSpPr txBox="1"/>
          <p:nvPr/>
        </p:nvSpPr>
        <p:spPr>
          <a:xfrm>
            <a:off x="6591515" y="-39174"/>
            <a:ext cx="18582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hyponatremia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45" name="Google Shape;1245;p97"/>
          <p:cNvCxnSpPr/>
          <p:nvPr/>
        </p:nvCxnSpPr>
        <p:spPr>
          <a:xfrm rot="10800000">
            <a:off x="6288571" y="3342770"/>
            <a:ext cx="0" cy="14637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246" name="Google Shape;1246;p97"/>
          <p:cNvSpPr txBox="1"/>
          <p:nvPr/>
        </p:nvSpPr>
        <p:spPr>
          <a:xfrm>
            <a:off x="4939584" y="4711282"/>
            <a:ext cx="22668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hepatotoxicity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1247" name="Google Shape;1247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365158">
            <a:off x="4708571" y="2538289"/>
            <a:ext cx="518326" cy="7180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1248" name="Google Shape;1248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365158">
            <a:off x="4723452" y="3092007"/>
            <a:ext cx="518326" cy="7180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9" name="Google Shape;1249;p97"/>
          <p:cNvCxnSpPr/>
          <p:nvPr/>
        </p:nvCxnSpPr>
        <p:spPr>
          <a:xfrm rot="10800000">
            <a:off x="4442676" y="592566"/>
            <a:ext cx="0" cy="39525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50" name="Google Shape;1250;p97"/>
          <p:cNvCxnSpPr/>
          <p:nvPr/>
        </p:nvCxnSpPr>
        <p:spPr>
          <a:xfrm rot="10800000">
            <a:off x="6584133" y="606496"/>
            <a:ext cx="20898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51" name="Google Shape;1251;p97"/>
          <p:cNvCxnSpPr/>
          <p:nvPr/>
        </p:nvCxnSpPr>
        <p:spPr>
          <a:xfrm rot="10800000">
            <a:off x="5463231" y="1514895"/>
            <a:ext cx="20481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52" name="Google Shape;1252;p97"/>
          <p:cNvCxnSpPr/>
          <p:nvPr/>
        </p:nvCxnSpPr>
        <p:spPr>
          <a:xfrm rot="10800000">
            <a:off x="5483617" y="2498130"/>
            <a:ext cx="9993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53" name="Google Shape;1253;p97"/>
          <p:cNvCxnSpPr/>
          <p:nvPr/>
        </p:nvCxnSpPr>
        <p:spPr>
          <a:xfrm rot="10800000">
            <a:off x="5487416" y="2484528"/>
            <a:ext cx="0" cy="9834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54" name="Google Shape;1254;p97"/>
          <p:cNvCxnSpPr/>
          <p:nvPr/>
        </p:nvCxnSpPr>
        <p:spPr>
          <a:xfrm rot="10800000">
            <a:off x="5483200" y="624034"/>
            <a:ext cx="0" cy="9075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55" name="Google Shape;1255;p97"/>
          <p:cNvCxnSpPr/>
          <p:nvPr/>
        </p:nvCxnSpPr>
        <p:spPr>
          <a:xfrm>
            <a:off x="7520627" y="1495903"/>
            <a:ext cx="0" cy="10455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56" name="Google Shape;1256;p97"/>
          <p:cNvCxnSpPr/>
          <p:nvPr/>
        </p:nvCxnSpPr>
        <p:spPr>
          <a:xfrm rot="10800000">
            <a:off x="8655987" y="606687"/>
            <a:ext cx="0" cy="39525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57" name="Google Shape;1257;p97"/>
          <p:cNvCxnSpPr/>
          <p:nvPr/>
        </p:nvCxnSpPr>
        <p:spPr>
          <a:xfrm rot="10800000">
            <a:off x="4426364" y="609212"/>
            <a:ext cx="10779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58" name="Google Shape;1258;p97"/>
          <p:cNvCxnSpPr/>
          <p:nvPr/>
        </p:nvCxnSpPr>
        <p:spPr>
          <a:xfrm rot="10800000">
            <a:off x="5561004" y="4547477"/>
            <a:ext cx="31023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59" name="Google Shape;1259;p97"/>
          <p:cNvCxnSpPr/>
          <p:nvPr/>
        </p:nvCxnSpPr>
        <p:spPr>
          <a:xfrm rot="10800000">
            <a:off x="5467993" y="3477453"/>
            <a:ext cx="20481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60" name="Google Shape;1260;p97"/>
          <p:cNvSpPr/>
          <p:nvPr/>
        </p:nvSpPr>
        <p:spPr>
          <a:xfrm flipH="1">
            <a:off x="6811727" y="748429"/>
            <a:ext cx="73500" cy="116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1" name="Google Shape;1261;p97"/>
          <p:cNvSpPr/>
          <p:nvPr/>
        </p:nvSpPr>
        <p:spPr>
          <a:xfrm flipH="1" rot="5031437">
            <a:off x="7387603" y="1335487"/>
            <a:ext cx="67286" cy="127411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n para capsule png" id="1262" name="Google Shape;1262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55065" y="3808208"/>
            <a:ext cx="500315" cy="463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capsule png" id="1263" name="Google Shape;1263;p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62316" y="1566227"/>
            <a:ext cx="829630" cy="3846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capsule png" id="1264" name="Google Shape;1264;p9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06923" y="2349239"/>
            <a:ext cx="699523" cy="4639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capsule png" id="1265" name="Google Shape;1265;p97"/>
          <p:cNvPicPr preferRelativeResize="0"/>
          <p:nvPr/>
        </p:nvPicPr>
        <p:blipFill rotWithShape="1">
          <a:blip r:embed="rId7">
            <a:alphaModFix/>
          </a:blip>
          <a:srcRect b="52233" l="0" r="-3231" t="0"/>
          <a:stretch/>
        </p:blipFill>
        <p:spPr>
          <a:xfrm>
            <a:off x="7591258" y="3200013"/>
            <a:ext cx="856413" cy="3690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red blood cell png" id="1266" name="Google Shape;1266;p9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94408" y="1992251"/>
            <a:ext cx="699543" cy="5409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red blood cell png" id="1267" name="Google Shape;1267;p9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08500" y="1515096"/>
            <a:ext cx="699543" cy="5409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liver png" id="1268" name="Google Shape;1268;p9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991348" y="2646661"/>
            <a:ext cx="1061417" cy="6897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1269" name="Google Shape;1269;p9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740197" y="3794368"/>
            <a:ext cx="612034" cy="5459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1270" name="Google Shape;1270;p9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596680" y="3828382"/>
            <a:ext cx="612034" cy="545930"/>
          </a:xfrm>
          <a:prstGeom prst="rect">
            <a:avLst/>
          </a:prstGeom>
          <a:noFill/>
          <a:ln>
            <a:noFill/>
          </a:ln>
        </p:spPr>
      </p:pic>
      <p:sp>
        <p:nvSpPr>
          <p:cNvPr id="1271" name="Google Shape;1271;p97"/>
          <p:cNvSpPr txBox="1"/>
          <p:nvPr/>
        </p:nvSpPr>
        <p:spPr>
          <a:xfrm>
            <a:off x="3172994" y="824338"/>
            <a:ext cx="1577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800">
                <a:highlight>
                  <a:schemeClr val="accent6"/>
                </a:highlight>
              </a:rPr>
              <a:t>t</a:t>
            </a:r>
            <a:r>
              <a:rPr b="0" i="0" lang="en" sz="1800" u="none" cap="none" strike="noStrike">
                <a:solidFill>
                  <a:srgbClr val="000000"/>
                </a:solidFill>
                <a:highlight>
                  <a:schemeClr val="accent6"/>
                </a:highlight>
                <a:latin typeface="Arial"/>
                <a:ea typeface="Arial"/>
                <a:cs typeface="Arial"/>
                <a:sym typeface="Arial"/>
              </a:rPr>
              <a:t>erato-</a:t>
            </a:r>
            <a:endParaRPr b="0" i="0" sz="1800" u="none" cap="none" strike="noStrike">
              <a:solidFill>
                <a:srgbClr val="000000"/>
              </a:solidFill>
              <a:highlight>
                <a:schemeClr val="accent6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highlight>
                  <a:schemeClr val="accent6"/>
                </a:highlight>
                <a:latin typeface="Arial"/>
                <a:ea typeface="Arial"/>
                <a:cs typeface="Arial"/>
                <a:sym typeface="Arial"/>
              </a:rPr>
              <a:t>genicity</a:t>
            </a:r>
            <a:endParaRPr sz="1800">
              <a:highlight>
                <a:schemeClr val="accent6"/>
              </a:highlight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2" name="Google Shape;1272;p97"/>
          <p:cNvSpPr txBox="1"/>
          <p:nvPr/>
        </p:nvSpPr>
        <p:spPr>
          <a:xfrm>
            <a:off x="3173000" y="3761736"/>
            <a:ext cx="12411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agranulo-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cytosis (rare)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3" name="Google Shape;1273;p97"/>
          <p:cNvSpPr txBox="1"/>
          <p:nvPr/>
        </p:nvSpPr>
        <p:spPr>
          <a:xfrm>
            <a:off x="6947401" y="4468986"/>
            <a:ext cx="21195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reduced levels of many medications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4" name="Google Shape;1274;p97"/>
          <p:cNvSpPr txBox="1"/>
          <p:nvPr/>
        </p:nvSpPr>
        <p:spPr>
          <a:xfrm>
            <a:off x="3178457" y="2711234"/>
            <a:ext cx="13986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decreased bone mineral density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5" name="Google Shape;1275;p97"/>
          <p:cNvSpPr/>
          <p:nvPr/>
        </p:nvSpPr>
        <p:spPr>
          <a:xfrm flipH="1" rot="211071">
            <a:off x="6822575" y="869400"/>
            <a:ext cx="73338" cy="362635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n para capsule png" id="1276" name="Google Shape;1276;p97"/>
          <p:cNvPicPr preferRelativeResize="0"/>
          <p:nvPr/>
        </p:nvPicPr>
        <p:blipFill rotWithShape="1">
          <a:blip r:embed="rId7">
            <a:alphaModFix/>
          </a:blip>
          <a:srcRect b="0" l="2704" r="0" t="56604"/>
          <a:stretch/>
        </p:blipFill>
        <p:spPr>
          <a:xfrm>
            <a:off x="7623069" y="3889997"/>
            <a:ext cx="807206" cy="3352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1277" name="Google Shape;1277;p9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580752" y="820688"/>
            <a:ext cx="663996" cy="582391"/>
          </a:xfrm>
          <a:prstGeom prst="rect">
            <a:avLst/>
          </a:prstGeom>
          <a:noFill/>
          <a:ln>
            <a:noFill/>
          </a:ln>
        </p:spPr>
      </p:pic>
      <p:sp>
        <p:nvSpPr>
          <p:cNvPr id="1278" name="Google Shape;1278;p97"/>
          <p:cNvSpPr txBox="1"/>
          <p:nvPr/>
        </p:nvSpPr>
        <p:spPr>
          <a:xfrm>
            <a:off x="5610400" y="1667963"/>
            <a:ext cx="2743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baseline="30000"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     </a:t>
            </a:r>
            <a:r>
              <a:rPr lang="en" sz="3200"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baseline="30000" lang="en" sz="3200">
                <a:latin typeface="Calibri"/>
                <a:ea typeface="Calibri"/>
                <a:cs typeface="Calibri"/>
                <a:sym typeface="Calibri"/>
              </a:rPr>
              <a:t>+</a:t>
            </a:r>
            <a:endParaRPr baseline="30000" sz="3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lipped result image" id="1279" name="Google Shape;1279;p9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flipH="1">
            <a:off x="5918828" y="736825"/>
            <a:ext cx="1847655" cy="6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0" name="Google Shape;1280;p97"/>
          <p:cNvSpPr txBox="1"/>
          <p:nvPr/>
        </p:nvSpPr>
        <p:spPr>
          <a:xfrm>
            <a:off x="3177319" y="1641663"/>
            <a:ext cx="1577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aplastic </a:t>
            </a: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anemia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(rare)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1281" name="Google Shape;1281;p9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65197" y="2200413"/>
            <a:ext cx="1672103" cy="236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2" name="Google Shape;1282;p97"/>
          <p:cNvSpPr/>
          <p:nvPr/>
        </p:nvSpPr>
        <p:spPr>
          <a:xfrm>
            <a:off x="274050" y="1950850"/>
            <a:ext cx="2288700" cy="2902800"/>
          </a:xfrm>
          <a:prstGeom prst="roundRect">
            <a:avLst>
              <a:gd fmla="val 16667" name="adj"/>
            </a:avLst>
          </a:prstGeom>
          <a:noFill/>
          <a:ln cap="flat" cmpd="sng" w="152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3" name="Google Shape;1283;p97"/>
          <p:cNvSpPr txBox="1"/>
          <p:nvPr/>
        </p:nvSpPr>
        <p:spPr>
          <a:xfrm>
            <a:off x="393599" y="4676932"/>
            <a:ext cx="18582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000"/>
              <a:t>neural tube defects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7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98"/>
          <p:cNvSpPr/>
          <p:nvPr/>
        </p:nvSpPr>
        <p:spPr>
          <a:xfrm>
            <a:off x="4523425" y="1568955"/>
            <a:ext cx="856500" cy="983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accent6"/>
              </a:highlight>
            </a:endParaRPr>
          </a:p>
        </p:txBody>
      </p:sp>
      <p:sp>
        <p:nvSpPr>
          <p:cNvPr id="1289" name="Google Shape;1289;p98"/>
          <p:cNvSpPr txBox="1"/>
          <p:nvPr/>
        </p:nvSpPr>
        <p:spPr>
          <a:xfrm>
            <a:off x="95250" y="140650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100">
                <a:solidFill>
                  <a:schemeClr val="dk1"/>
                </a:solidFill>
              </a:rPr>
              <a:t>“Tiger tail </a:t>
            </a:r>
            <a:r>
              <a:rPr lang="en" sz="1700">
                <a:solidFill>
                  <a:schemeClr val="dk1"/>
                </a:solidFill>
              </a:rPr>
              <a:t>(in the)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100">
                <a:solidFill>
                  <a:schemeClr val="dk1"/>
                </a:solidFill>
              </a:rPr>
              <a:t> Car Maze”</a:t>
            </a:r>
            <a:endParaRPr sz="2900"/>
          </a:p>
        </p:txBody>
      </p:sp>
      <p:sp>
        <p:nvSpPr>
          <p:cNvPr id="1290" name="Google Shape;1290;p98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1" name="Google Shape;1291;p98"/>
          <p:cNvSpPr/>
          <p:nvPr/>
        </p:nvSpPr>
        <p:spPr>
          <a:xfrm flipH="1" rot="211287">
            <a:off x="6998405" y="1601123"/>
            <a:ext cx="39074" cy="28856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2" name="Google Shape;1292;p98"/>
          <p:cNvSpPr txBox="1"/>
          <p:nvPr/>
        </p:nvSpPr>
        <p:spPr>
          <a:xfrm>
            <a:off x="3135209" y="-34413"/>
            <a:ext cx="2964600" cy="6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Risks of CBZ: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93" name="Google Shape;1293;p98"/>
          <p:cNvCxnSpPr/>
          <p:nvPr/>
        </p:nvCxnSpPr>
        <p:spPr>
          <a:xfrm>
            <a:off x="6876807" y="339559"/>
            <a:ext cx="0" cy="14526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294" name="Google Shape;1294;p98"/>
          <p:cNvSpPr txBox="1"/>
          <p:nvPr/>
        </p:nvSpPr>
        <p:spPr>
          <a:xfrm>
            <a:off x="6591515" y="-39174"/>
            <a:ext cx="18582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hyponatremia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95" name="Google Shape;1295;p98"/>
          <p:cNvCxnSpPr/>
          <p:nvPr/>
        </p:nvCxnSpPr>
        <p:spPr>
          <a:xfrm rot="10800000">
            <a:off x="6288571" y="3342770"/>
            <a:ext cx="0" cy="14637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296" name="Google Shape;1296;p98"/>
          <p:cNvSpPr txBox="1"/>
          <p:nvPr/>
        </p:nvSpPr>
        <p:spPr>
          <a:xfrm>
            <a:off x="4939584" y="4711282"/>
            <a:ext cx="22668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hepatotoxicity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1297" name="Google Shape;1297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365158">
            <a:off x="4708571" y="2538289"/>
            <a:ext cx="518326" cy="7180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1298" name="Google Shape;1298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365158">
            <a:off x="4723452" y="3092007"/>
            <a:ext cx="518326" cy="7180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9" name="Google Shape;1299;p98"/>
          <p:cNvCxnSpPr/>
          <p:nvPr/>
        </p:nvCxnSpPr>
        <p:spPr>
          <a:xfrm rot="10800000">
            <a:off x="4442676" y="592566"/>
            <a:ext cx="0" cy="39525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00" name="Google Shape;1300;p98"/>
          <p:cNvCxnSpPr/>
          <p:nvPr/>
        </p:nvCxnSpPr>
        <p:spPr>
          <a:xfrm rot="10800000">
            <a:off x="6584133" y="606496"/>
            <a:ext cx="20898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01" name="Google Shape;1301;p98"/>
          <p:cNvCxnSpPr/>
          <p:nvPr/>
        </p:nvCxnSpPr>
        <p:spPr>
          <a:xfrm rot="10800000">
            <a:off x="5463231" y="1514895"/>
            <a:ext cx="20481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02" name="Google Shape;1302;p98"/>
          <p:cNvCxnSpPr/>
          <p:nvPr/>
        </p:nvCxnSpPr>
        <p:spPr>
          <a:xfrm rot="10800000">
            <a:off x="5483617" y="2498130"/>
            <a:ext cx="9993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03" name="Google Shape;1303;p98"/>
          <p:cNvCxnSpPr/>
          <p:nvPr/>
        </p:nvCxnSpPr>
        <p:spPr>
          <a:xfrm rot="10800000">
            <a:off x="5487416" y="2484528"/>
            <a:ext cx="0" cy="9834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04" name="Google Shape;1304;p98"/>
          <p:cNvCxnSpPr/>
          <p:nvPr/>
        </p:nvCxnSpPr>
        <p:spPr>
          <a:xfrm rot="10800000">
            <a:off x="5483200" y="624034"/>
            <a:ext cx="0" cy="9075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05" name="Google Shape;1305;p98"/>
          <p:cNvCxnSpPr/>
          <p:nvPr/>
        </p:nvCxnSpPr>
        <p:spPr>
          <a:xfrm>
            <a:off x="7520627" y="1495903"/>
            <a:ext cx="0" cy="10455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06" name="Google Shape;1306;p98"/>
          <p:cNvCxnSpPr/>
          <p:nvPr/>
        </p:nvCxnSpPr>
        <p:spPr>
          <a:xfrm rot="10800000">
            <a:off x="8655987" y="606687"/>
            <a:ext cx="0" cy="39525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07" name="Google Shape;1307;p98"/>
          <p:cNvCxnSpPr/>
          <p:nvPr/>
        </p:nvCxnSpPr>
        <p:spPr>
          <a:xfrm rot="10800000">
            <a:off x="4426364" y="609212"/>
            <a:ext cx="10779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08" name="Google Shape;1308;p98"/>
          <p:cNvCxnSpPr/>
          <p:nvPr/>
        </p:nvCxnSpPr>
        <p:spPr>
          <a:xfrm rot="10800000">
            <a:off x="5561004" y="4547477"/>
            <a:ext cx="31023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09" name="Google Shape;1309;p98"/>
          <p:cNvCxnSpPr/>
          <p:nvPr/>
        </p:nvCxnSpPr>
        <p:spPr>
          <a:xfrm rot="10800000">
            <a:off x="5467993" y="3477453"/>
            <a:ext cx="20481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10" name="Google Shape;1310;p98"/>
          <p:cNvSpPr/>
          <p:nvPr/>
        </p:nvSpPr>
        <p:spPr>
          <a:xfrm flipH="1">
            <a:off x="6811727" y="748429"/>
            <a:ext cx="73500" cy="116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1" name="Google Shape;1311;p98"/>
          <p:cNvSpPr/>
          <p:nvPr/>
        </p:nvSpPr>
        <p:spPr>
          <a:xfrm flipH="1" rot="5031437">
            <a:off x="7387603" y="1335487"/>
            <a:ext cx="67286" cy="127411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n para capsule png" id="1312" name="Google Shape;1312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55065" y="3808208"/>
            <a:ext cx="500315" cy="463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capsule png" id="1313" name="Google Shape;1313;p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62316" y="1566227"/>
            <a:ext cx="829630" cy="3846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capsule png" id="1314" name="Google Shape;1314;p9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06923" y="2349239"/>
            <a:ext cx="699523" cy="4639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capsule png" id="1315" name="Google Shape;1315;p98"/>
          <p:cNvPicPr preferRelativeResize="0"/>
          <p:nvPr/>
        </p:nvPicPr>
        <p:blipFill rotWithShape="1">
          <a:blip r:embed="rId7">
            <a:alphaModFix/>
          </a:blip>
          <a:srcRect b="52233" l="0" r="-3231" t="0"/>
          <a:stretch/>
        </p:blipFill>
        <p:spPr>
          <a:xfrm>
            <a:off x="7591258" y="3200013"/>
            <a:ext cx="856413" cy="3690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red blood cell png" id="1316" name="Google Shape;1316;p9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94408" y="1992251"/>
            <a:ext cx="699543" cy="5409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red blood cell png" id="1317" name="Google Shape;1317;p9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08500" y="1515096"/>
            <a:ext cx="699543" cy="5409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liver png" id="1318" name="Google Shape;1318;p9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991348" y="2646661"/>
            <a:ext cx="1061417" cy="6897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1319" name="Google Shape;1319;p9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740197" y="3794368"/>
            <a:ext cx="612034" cy="5459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1320" name="Google Shape;1320;p9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596680" y="3828382"/>
            <a:ext cx="612034" cy="545930"/>
          </a:xfrm>
          <a:prstGeom prst="rect">
            <a:avLst/>
          </a:prstGeom>
          <a:noFill/>
          <a:ln>
            <a:noFill/>
          </a:ln>
        </p:spPr>
      </p:pic>
      <p:sp>
        <p:nvSpPr>
          <p:cNvPr id="1321" name="Google Shape;1321;p98"/>
          <p:cNvSpPr txBox="1"/>
          <p:nvPr/>
        </p:nvSpPr>
        <p:spPr>
          <a:xfrm>
            <a:off x="3172994" y="824338"/>
            <a:ext cx="1577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800"/>
              <a:t>t</a:t>
            </a: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erato-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genicity</a:t>
            </a:r>
            <a:endParaRPr sz="1800"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2" name="Google Shape;1322;p98"/>
          <p:cNvSpPr txBox="1"/>
          <p:nvPr/>
        </p:nvSpPr>
        <p:spPr>
          <a:xfrm>
            <a:off x="3173000" y="3761736"/>
            <a:ext cx="12411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agranulo-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cytosis (rare)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3" name="Google Shape;1323;p98"/>
          <p:cNvSpPr txBox="1"/>
          <p:nvPr/>
        </p:nvSpPr>
        <p:spPr>
          <a:xfrm>
            <a:off x="6947401" y="4468986"/>
            <a:ext cx="21195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reduced levels of many medications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4" name="Google Shape;1324;p98"/>
          <p:cNvSpPr txBox="1"/>
          <p:nvPr/>
        </p:nvSpPr>
        <p:spPr>
          <a:xfrm>
            <a:off x="3178457" y="2711234"/>
            <a:ext cx="13986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decreased bone mineral density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5" name="Google Shape;1325;p98"/>
          <p:cNvSpPr/>
          <p:nvPr/>
        </p:nvSpPr>
        <p:spPr>
          <a:xfrm flipH="1" rot="211071">
            <a:off x="6822575" y="869400"/>
            <a:ext cx="73338" cy="362635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n para capsule png" id="1326" name="Google Shape;1326;p98"/>
          <p:cNvPicPr preferRelativeResize="0"/>
          <p:nvPr/>
        </p:nvPicPr>
        <p:blipFill rotWithShape="1">
          <a:blip r:embed="rId7">
            <a:alphaModFix/>
          </a:blip>
          <a:srcRect b="0" l="2704" r="0" t="56604"/>
          <a:stretch/>
        </p:blipFill>
        <p:spPr>
          <a:xfrm>
            <a:off x="7623069" y="3889997"/>
            <a:ext cx="807206" cy="3352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1327" name="Google Shape;1327;p9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580752" y="820688"/>
            <a:ext cx="663996" cy="582391"/>
          </a:xfrm>
          <a:prstGeom prst="rect">
            <a:avLst/>
          </a:prstGeom>
          <a:noFill/>
          <a:ln>
            <a:noFill/>
          </a:ln>
        </p:spPr>
      </p:pic>
      <p:sp>
        <p:nvSpPr>
          <p:cNvPr id="1328" name="Google Shape;1328;p98"/>
          <p:cNvSpPr txBox="1"/>
          <p:nvPr/>
        </p:nvSpPr>
        <p:spPr>
          <a:xfrm>
            <a:off x="5610400" y="1667963"/>
            <a:ext cx="2743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baseline="30000"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     </a:t>
            </a:r>
            <a:r>
              <a:rPr lang="en" sz="3200"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baseline="30000" lang="en" sz="3200">
                <a:latin typeface="Calibri"/>
                <a:ea typeface="Calibri"/>
                <a:cs typeface="Calibri"/>
                <a:sym typeface="Calibri"/>
              </a:rPr>
              <a:t>+</a:t>
            </a:r>
            <a:endParaRPr baseline="30000" sz="3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lipped result image" id="1329" name="Google Shape;1329;p9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flipH="1">
            <a:off x="5918828" y="736825"/>
            <a:ext cx="1847655" cy="6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0" name="Google Shape;1330;p98"/>
          <p:cNvSpPr txBox="1"/>
          <p:nvPr/>
        </p:nvSpPr>
        <p:spPr>
          <a:xfrm>
            <a:off x="3177319" y="1641663"/>
            <a:ext cx="1577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highlight>
                  <a:schemeClr val="accent6"/>
                </a:highlight>
                <a:latin typeface="Arial"/>
                <a:ea typeface="Arial"/>
                <a:cs typeface="Arial"/>
                <a:sym typeface="Arial"/>
              </a:rPr>
              <a:t>aplastic </a:t>
            </a:r>
            <a:r>
              <a:rPr b="0" i="0" lang="en" sz="1800" u="none" cap="none" strike="noStrike">
                <a:solidFill>
                  <a:srgbClr val="000000"/>
                </a:solidFill>
                <a:highlight>
                  <a:schemeClr val="accent6"/>
                </a:highlight>
                <a:latin typeface="Arial"/>
                <a:ea typeface="Arial"/>
                <a:cs typeface="Arial"/>
                <a:sym typeface="Arial"/>
              </a:rPr>
              <a:t>anemia </a:t>
            </a:r>
            <a:endParaRPr b="0" i="0" sz="1800" u="none" cap="none" strike="noStrike">
              <a:solidFill>
                <a:srgbClr val="000000"/>
              </a:solidFill>
              <a:highlight>
                <a:schemeClr val="accent6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highlight>
                  <a:schemeClr val="accent6"/>
                </a:highlight>
                <a:latin typeface="Arial"/>
                <a:ea typeface="Arial"/>
                <a:cs typeface="Arial"/>
                <a:sym typeface="Arial"/>
              </a:rPr>
              <a:t>(rare)</a:t>
            </a:r>
            <a:endParaRPr b="0" i="0" sz="1800" u="none" cap="none" strike="noStrike">
              <a:solidFill>
                <a:srgbClr val="000000"/>
              </a:solidFill>
              <a:highlight>
                <a:schemeClr val="accent6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4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5" name="Google Shape;1335;p99"/>
          <p:cNvSpPr/>
          <p:nvPr/>
        </p:nvSpPr>
        <p:spPr>
          <a:xfrm>
            <a:off x="4536800" y="2565474"/>
            <a:ext cx="856500" cy="1196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accent6"/>
              </a:highlight>
            </a:endParaRPr>
          </a:p>
        </p:txBody>
      </p:sp>
      <p:sp>
        <p:nvSpPr>
          <p:cNvPr id="1336" name="Google Shape;1336;p99"/>
          <p:cNvSpPr txBox="1"/>
          <p:nvPr/>
        </p:nvSpPr>
        <p:spPr>
          <a:xfrm>
            <a:off x="95250" y="140650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100">
                <a:solidFill>
                  <a:schemeClr val="dk1"/>
                </a:solidFill>
              </a:rPr>
              <a:t>“Tiger tail </a:t>
            </a:r>
            <a:r>
              <a:rPr lang="en" sz="1700">
                <a:solidFill>
                  <a:schemeClr val="dk1"/>
                </a:solidFill>
              </a:rPr>
              <a:t>(in the)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100">
                <a:solidFill>
                  <a:schemeClr val="dk1"/>
                </a:solidFill>
              </a:rPr>
              <a:t> Car Maze”</a:t>
            </a:r>
            <a:endParaRPr sz="2900"/>
          </a:p>
        </p:txBody>
      </p:sp>
      <p:sp>
        <p:nvSpPr>
          <p:cNvPr id="1337" name="Google Shape;1337;p99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8" name="Google Shape;1338;p99"/>
          <p:cNvSpPr/>
          <p:nvPr/>
        </p:nvSpPr>
        <p:spPr>
          <a:xfrm flipH="1" rot="211287">
            <a:off x="6998405" y="1601123"/>
            <a:ext cx="39074" cy="28856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9" name="Google Shape;1339;p99"/>
          <p:cNvSpPr txBox="1"/>
          <p:nvPr/>
        </p:nvSpPr>
        <p:spPr>
          <a:xfrm>
            <a:off x="3135209" y="-34413"/>
            <a:ext cx="2964600" cy="6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Risks of CBZ: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40" name="Google Shape;1340;p99"/>
          <p:cNvCxnSpPr/>
          <p:nvPr/>
        </p:nvCxnSpPr>
        <p:spPr>
          <a:xfrm>
            <a:off x="6876807" y="339559"/>
            <a:ext cx="0" cy="14526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341" name="Google Shape;1341;p99"/>
          <p:cNvSpPr txBox="1"/>
          <p:nvPr/>
        </p:nvSpPr>
        <p:spPr>
          <a:xfrm>
            <a:off x="6591515" y="-39174"/>
            <a:ext cx="18582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hyponatremia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42" name="Google Shape;1342;p99"/>
          <p:cNvCxnSpPr/>
          <p:nvPr/>
        </p:nvCxnSpPr>
        <p:spPr>
          <a:xfrm rot="10800000">
            <a:off x="6288571" y="3342770"/>
            <a:ext cx="0" cy="14637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343" name="Google Shape;1343;p99"/>
          <p:cNvSpPr txBox="1"/>
          <p:nvPr/>
        </p:nvSpPr>
        <p:spPr>
          <a:xfrm>
            <a:off x="4939584" y="4711282"/>
            <a:ext cx="22668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hepatotoxicity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1344" name="Google Shape;1344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365158">
            <a:off x="4708571" y="2538289"/>
            <a:ext cx="518326" cy="7180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1345" name="Google Shape;1345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365158">
            <a:off x="4723452" y="3092007"/>
            <a:ext cx="518326" cy="7180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6" name="Google Shape;1346;p99"/>
          <p:cNvCxnSpPr/>
          <p:nvPr/>
        </p:nvCxnSpPr>
        <p:spPr>
          <a:xfrm rot="10800000">
            <a:off x="4442676" y="592566"/>
            <a:ext cx="0" cy="39525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47" name="Google Shape;1347;p99"/>
          <p:cNvCxnSpPr/>
          <p:nvPr/>
        </p:nvCxnSpPr>
        <p:spPr>
          <a:xfrm rot="10800000">
            <a:off x="6584133" y="606496"/>
            <a:ext cx="20898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48" name="Google Shape;1348;p99"/>
          <p:cNvCxnSpPr/>
          <p:nvPr/>
        </p:nvCxnSpPr>
        <p:spPr>
          <a:xfrm rot="10800000">
            <a:off x="5463231" y="1514895"/>
            <a:ext cx="20481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49" name="Google Shape;1349;p99"/>
          <p:cNvCxnSpPr/>
          <p:nvPr/>
        </p:nvCxnSpPr>
        <p:spPr>
          <a:xfrm rot="10800000">
            <a:off x="5483617" y="2498130"/>
            <a:ext cx="9993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50" name="Google Shape;1350;p99"/>
          <p:cNvCxnSpPr/>
          <p:nvPr/>
        </p:nvCxnSpPr>
        <p:spPr>
          <a:xfrm rot="10800000">
            <a:off x="5487416" y="2484528"/>
            <a:ext cx="0" cy="9834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51" name="Google Shape;1351;p99"/>
          <p:cNvCxnSpPr/>
          <p:nvPr/>
        </p:nvCxnSpPr>
        <p:spPr>
          <a:xfrm rot="10800000">
            <a:off x="5483200" y="624034"/>
            <a:ext cx="0" cy="9075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52" name="Google Shape;1352;p99"/>
          <p:cNvCxnSpPr/>
          <p:nvPr/>
        </p:nvCxnSpPr>
        <p:spPr>
          <a:xfrm>
            <a:off x="7520627" y="1495903"/>
            <a:ext cx="0" cy="10455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53" name="Google Shape;1353;p99"/>
          <p:cNvCxnSpPr/>
          <p:nvPr/>
        </p:nvCxnSpPr>
        <p:spPr>
          <a:xfrm rot="10800000">
            <a:off x="8655987" y="606687"/>
            <a:ext cx="0" cy="39525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54" name="Google Shape;1354;p99"/>
          <p:cNvCxnSpPr/>
          <p:nvPr/>
        </p:nvCxnSpPr>
        <p:spPr>
          <a:xfrm rot="10800000">
            <a:off x="4426364" y="609212"/>
            <a:ext cx="10779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55" name="Google Shape;1355;p99"/>
          <p:cNvCxnSpPr/>
          <p:nvPr/>
        </p:nvCxnSpPr>
        <p:spPr>
          <a:xfrm rot="10800000">
            <a:off x="5561004" y="4547477"/>
            <a:ext cx="31023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56" name="Google Shape;1356;p99"/>
          <p:cNvCxnSpPr/>
          <p:nvPr/>
        </p:nvCxnSpPr>
        <p:spPr>
          <a:xfrm rot="10800000">
            <a:off x="5467993" y="3477453"/>
            <a:ext cx="20481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57" name="Google Shape;1357;p99"/>
          <p:cNvSpPr/>
          <p:nvPr/>
        </p:nvSpPr>
        <p:spPr>
          <a:xfrm flipH="1">
            <a:off x="6811727" y="748429"/>
            <a:ext cx="73500" cy="116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8" name="Google Shape;1358;p99"/>
          <p:cNvSpPr/>
          <p:nvPr/>
        </p:nvSpPr>
        <p:spPr>
          <a:xfrm flipH="1" rot="5031437">
            <a:off x="7387603" y="1335487"/>
            <a:ext cx="67286" cy="127411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n para capsule png" id="1359" name="Google Shape;1359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55065" y="3808208"/>
            <a:ext cx="500315" cy="463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capsule png" id="1360" name="Google Shape;1360;p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62316" y="1566227"/>
            <a:ext cx="829630" cy="3846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capsule png" id="1361" name="Google Shape;1361;p9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06923" y="2349239"/>
            <a:ext cx="699523" cy="4639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capsule png" id="1362" name="Google Shape;1362;p99"/>
          <p:cNvPicPr preferRelativeResize="0"/>
          <p:nvPr/>
        </p:nvPicPr>
        <p:blipFill rotWithShape="1">
          <a:blip r:embed="rId7">
            <a:alphaModFix/>
          </a:blip>
          <a:srcRect b="52233" l="0" r="-3231" t="0"/>
          <a:stretch/>
        </p:blipFill>
        <p:spPr>
          <a:xfrm>
            <a:off x="7591258" y="3200013"/>
            <a:ext cx="856413" cy="3690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red blood cell png" id="1363" name="Google Shape;1363;p9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94408" y="1992251"/>
            <a:ext cx="699543" cy="5409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red blood cell png" id="1364" name="Google Shape;1364;p9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08500" y="1515096"/>
            <a:ext cx="699543" cy="5409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liver png" id="1365" name="Google Shape;1365;p9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991348" y="2646661"/>
            <a:ext cx="1061417" cy="6897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1366" name="Google Shape;1366;p9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740197" y="3794368"/>
            <a:ext cx="612034" cy="5459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1367" name="Google Shape;1367;p9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596680" y="3828382"/>
            <a:ext cx="612034" cy="545930"/>
          </a:xfrm>
          <a:prstGeom prst="rect">
            <a:avLst/>
          </a:prstGeom>
          <a:noFill/>
          <a:ln>
            <a:noFill/>
          </a:ln>
        </p:spPr>
      </p:pic>
      <p:sp>
        <p:nvSpPr>
          <p:cNvPr id="1368" name="Google Shape;1368;p99"/>
          <p:cNvSpPr txBox="1"/>
          <p:nvPr/>
        </p:nvSpPr>
        <p:spPr>
          <a:xfrm>
            <a:off x="3172994" y="824338"/>
            <a:ext cx="1577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800"/>
              <a:t>t</a:t>
            </a: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erato-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genicity</a:t>
            </a:r>
            <a:endParaRPr sz="1800"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9" name="Google Shape;1369;p99"/>
          <p:cNvSpPr txBox="1"/>
          <p:nvPr/>
        </p:nvSpPr>
        <p:spPr>
          <a:xfrm>
            <a:off x="3173000" y="3761736"/>
            <a:ext cx="12411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agranulo-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cytosis (rare)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0" name="Google Shape;1370;p99"/>
          <p:cNvSpPr txBox="1"/>
          <p:nvPr/>
        </p:nvSpPr>
        <p:spPr>
          <a:xfrm>
            <a:off x="6947401" y="4468986"/>
            <a:ext cx="21195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reduced levels of many medications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1" name="Google Shape;1371;p99"/>
          <p:cNvSpPr txBox="1"/>
          <p:nvPr/>
        </p:nvSpPr>
        <p:spPr>
          <a:xfrm>
            <a:off x="3178457" y="2711234"/>
            <a:ext cx="13986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highlight>
                  <a:schemeClr val="accent6"/>
                </a:highlight>
                <a:latin typeface="Arial"/>
                <a:ea typeface="Arial"/>
                <a:cs typeface="Arial"/>
                <a:sym typeface="Arial"/>
              </a:rPr>
              <a:t>decreased bone mineral density</a:t>
            </a:r>
            <a:endParaRPr b="0" i="0" sz="1800" u="none" cap="none" strike="noStrike">
              <a:solidFill>
                <a:srgbClr val="000000"/>
              </a:solidFill>
              <a:highlight>
                <a:schemeClr val="accent6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2" name="Google Shape;1372;p99"/>
          <p:cNvSpPr/>
          <p:nvPr/>
        </p:nvSpPr>
        <p:spPr>
          <a:xfrm flipH="1" rot="211071">
            <a:off x="6822575" y="869400"/>
            <a:ext cx="73338" cy="362635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n para capsule png" id="1373" name="Google Shape;1373;p99"/>
          <p:cNvPicPr preferRelativeResize="0"/>
          <p:nvPr/>
        </p:nvPicPr>
        <p:blipFill rotWithShape="1">
          <a:blip r:embed="rId7">
            <a:alphaModFix/>
          </a:blip>
          <a:srcRect b="0" l="2704" r="0" t="56604"/>
          <a:stretch/>
        </p:blipFill>
        <p:spPr>
          <a:xfrm>
            <a:off x="7623069" y="3889997"/>
            <a:ext cx="807206" cy="3352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1374" name="Google Shape;1374;p9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580752" y="820688"/>
            <a:ext cx="663996" cy="582391"/>
          </a:xfrm>
          <a:prstGeom prst="rect">
            <a:avLst/>
          </a:prstGeom>
          <a:noFill/>
          <a:ln>
            <a:noFill/>
          </a:ln>
        </p:spPr>
      </p:pic>
      <p:sp>
        <p:nvSpPr>
          <p:cNvPr id="1375" name="Google Shape;1375;p99"/>
          <p:cNvSpPr txBox="1"/>
          <p:nvPr/>
        </p:nvSpPr>
        <p:spPr>
          <a:xfrm>
            <a:off x="5610400" y="1667963"/>
            <a:ext cx="2743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baseline="30000"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     </a:t>
            </a:r>
            <a:r>
              <a:rPr lang="en" sz="3200"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baseline="30000" lang="en" sz="3200">
                <a:latin typeface="Calibri"/>
                <a:ea typeface="Calibri"/>
                <a:cs typeface="Calibri"/>
                <a:sym typeface="Calibri"/>
              </a:rPr>
              <a:t>+</a:t>
            </a:r>
            <a:endParaRPr baseline="30000" sz="3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lipped result image" id="1376" name="Google Shape;1376;p9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flipH="1">
            <a:off x="5918828" y="736825"/>
            <a:ext cx="1847655" cy="6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7" name="Google Shape;1377;p99"/>
          <p:cNvSpPr txBox="1"/>
          <p:nvPr/>
        </p:nvSpPr>
        <p:spPr>
          <a:xfrm>
            <a:off x="3177319" y="1641663"/>
            <a:ext cx="1577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aplastic </a:t>
            </a: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anemia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(rare)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100"/>
          <p:cNvSpPr/>
          <p:nvPr/>
        </p:nvSpPr>
        <p:spPr>
          <a:xfrm>
            <a:off x="4591425" y="3768350"/>
            <a:ext cx="1617300" cy="689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accent6"/>
              </a:highlight>
            </a:endParaRPr>
          </a:p>
        </p:txBody>
      </p:sp>
      <p:sp>
        <p:nvSpPr>
          <p:cNvPr id="1383" name="Google Shape;1383;p100"/>
          <p:cNvSpPr txBox="1"/>
          <p:nvPr/>
        </p:nvSpPr>
        <p:spPr>
          <a:xfrm>
            <a:off x="95250" y="140650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100">
                <a:solidFill>
                  <a:schemeClr val="dk1"/>
                </a:solidFill>
              </a:rPr>
              <a:t>“Tiger tail </a:t>
            </a:r>
            <a:r>
              <a:rPr lang="en" sz="1700">
                <a:solidFill>
                  <a:schemeClr val="dk1"/>
                </a:solidFill>
              </a:rPr>
              <a:t>(in the)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100">
                <a:solidFill>
                  <a:schemeClr val="dk1"/>
                </a:solidFill>
              </a:rPr>
              <a:t> Car Maze”</a:t>
            </a:r>
            <a:endParaRPr sz="2900"/>
          </a:p>
        </p:txBody>
      </p:sp>
      <p:sp>
        <p:nvSpPr>
          <p:cNvPr id="1384" name="Google Shape;1384;p100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5" name="Google Shape;1385;p100"/>
          <p:cNvSpPr/>
          <p:nvPr/>
        </p:nvSpPr>
        <p:spPr>
          <a:xfrm flipH="1" rot="211287">
            <a:off x="6998405" y="1601123"/>
            <a:ext cx="39074" cy="28856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6" name="Google Shape;1386;p100"/>
          <p:cNvSpPr txBox="1"/>
          <p:nvPr/>
        </p:nvSpPr>
        <p:spPr>
          <a:xfrm>
            <a:off x="3135209" y="-34413"/>
            <a:ext cx="2964600" cy="6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Risks of CBZ: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87" name="Google Shape;1387;p100"/>
          <p:cNvCxnSpPr/>
          <p:nvPr/>
        </p:nvCxnSpPr>
        <p:spPr>
          <a:xfrm>
            <a:off x="6876807" y="339559"/>
            <a:ext cx="0" cy="14526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388" name="Google Shape;1388;p100"/>
          <p:cNvSpPr txBox="1"/>
          <p:nvPr/>
        </p:nvSpPr>
        <p:spPr>
          <a:xfrm>
            <a:off x="6591515" y="-39174"/>
            <a:ext cx="18582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hyponatremia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89" name="Google Shape;1389;p100"/>
          <p:cNvCxnSpPr/>
          <p:nvPr/>
        </p:nvCxnSpPr>
        <p:spPr>
          <a:xfrm rot="10800000">
            <a:off x="6288571" y="3342770"/>
            <a:ext cx="0" cy="14637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390" name="Google Shape;1390;p100"/>
          <p:cNvSpPr txBox="1"/>
          <p:nvPr/>
        </p:nvSpPr>
        <p:spPr>
          <a:xfrm>
            <a:off x="4939584" y="4711282"/>
            <a:ext cx="22668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hepatotoxicity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1391" name="Google Shape;1391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365158">
            <a:off x="4708571" y="2538289"/>
            <a:ext cx="518326" cy="7180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1392" name="Google Shape;1392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365158">
            <a:off x="4723452" y="3092007"/>
            <a:ext cx="518326" cy="7180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3" name="Google Shape;1393;p100"/>
          <p:cNvCxnSpPr/>
          <p:nvPr/>
        </p:nvCxnSpPr>
        <p:spPr>
          <a:xfrm rot="10800000">
            <a:off x="4442676" y="592566"/>
            <a:ext cx="0" cy="39525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94" name="Google Shape;1394;p100"/>
          <p:cNvCxnSpPr/>
          <p:nvPr/>
        </p:nvCxnSpPr>
        <p:spPr>
          <a:xfrm rot="10800000">
            <a:off x="6584133" y="606496"/>
            <a:ext cx="20898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95" name="Google Shape;1395;p100"/>
          <p:cNvCxnSpPr/>
          <p:nvPr/>
        </p:nvCxnSpPr>
        <p:spPr>
          <a:xfrm rot="10800000">
            <a:off x="5463231" y="1514895"/>
            <a:ext cx="20481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96" name="Google Shape;1396;p100"/>
          <p:cNvCxnSpPr/>
          <p:nvPr/>
        </p:nvCxnSpPr>
        <p:spPr>
          <a:xfrm rot="10800000">
            <a:off x="5483617" y="2498130"/>
            <a:ext cx="9993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97" name="Google Shape;1397;p100"/>
          <p:cNvCxnSpPr/>
          <p:nvPr/>
        </p:nvCxnSpPr>
        <p:spPr>
          <a:xfrm rot="10800000">
            <a:off x="5487416" y="2484528"/>
            <a:ext cx="0" cy="9834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98" name="Google Shape;1398;p100"/>
          <p:cNvCxnSpPr/>
          <p:nvPr/>
        </p:nvCxnSpPr>
        <p:spPr>
          <a:xfrm rot="10800000">
            <a:off x="5483200" y="624034"/>
            <a:ext cx="0" cy="9075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99" name="Google Shape;1399;p100"/>
          <p:cNvCxnSpPr/>
          <p:nvPr/>
        </p:nvCxnSpPr>
        <p:spPr>
          <a:xfrm>
            <a:off x="7520627" y="1495903"/>
            <a:ext cx="0" cy="10455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00" name="Google Shape;1400;p100"/>
          <p:cNvCxnSpPr/>
          <p:nvPr/>
        </p:nvCxnSpPr>
        <p:spPr>
          <a:xfrm rot="10800000">
            <a:off x="8655987" y="606687"/>
            <a:ext cx="0" cy="39525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01" name="Google Shape;1401;p100"/>
          <p:cNvCxnSpPr/>
          <p:nvPr/>
        </p:nvCxnSpPr>
        <p:spPr>
          <a:xfrm rot="10800000">
            <a:off x="4426364" y="609212"/>
            <a:ext cx="10779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02" name="Google Shape;1402;p100"/>
          <p:cNvCxnSpPr/>
          <p:nvPr/>
        </p:nvCxnSpPr>
        <p:spPr>
          <a:xfrm rot="10800000">
            <a:off x="5561004" y="4547477"/>
            <a:ext cx="31023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03" name="Google Shape;1403;p100"/>
          <p:cNvCxnSpPr/>
          <p:nvPr/>
        </p:nvCxnSpPr>
        <p:spPr>
          <a:xfrm rot="10800000">
            <a:off x="5467993" y="3477453"/>
            <a:ext cx="20481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04" name="Google Shape;1404;p100"/>
          <p:cNvSpPr/>
          <p:nvPr/>
        </p:nvSpPr>
        <p:spPr>
          <a:xfrm flipH="1">
            <a:off x="6811727" y="748429"/>
            <a:ext cx="73500" cy="116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5" name="Google Shape;1405;p100"/>
          <p:cNvSpPr/>
          <p:nvPr/>
        </p:nvSpPr>
        <p:spPr>
          <a:xfrm flipH="1" rot="5031437">
            <a:off x="7387603" y="1335487"/>
            <a:ext cx="67286" cy="127411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n para capsule png" id="1406" name="Google Shape;1406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55065" y="3808208"/>
            <a:ext cx="500315" cy="463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capsule png" id="1407" name="Google Shape;1407;p1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62316" y="1566227"/>
            <a:ext cx="829630" cy="3846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capsule png" id="1408" name="Google Shape;1408;p10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06923" y="2349239"/>
            <a:ext cx="699523" cy="4639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capsule png" id="1409" name="Google Shape;1409;p100"/>
          <p:cNvPicPr preferRelativeResize="0"/>
          <p:nvPr/>
        </p:nvPicPr>
        <p:blipFill rotWithShape="1">
          <a:blip r:embed="rId7">
            <a:alphaModFix/>
          </a:blip>
          <a:srcRect b="52233" l="0" r="-3231" t="0"/>
          <a:stretch/>
        </p:blipFill>
        <p:spPr>
          <a:xfrm>
            <a:off x="7591258" y="3200013"/>
            <a:ext cx="856413" cy="3690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red blood cell png" id="1410" name="Google Shape;1410;p10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94408" y="1992251"/>
            <a:ext cx="699543" cy="5409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red blood cell png" id="1411" name="Google Shape;1411;p10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08500" y="1515096"/>
            <a:ext cx="699543" cy="5409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liver png" id="1412" name="Google Shape;1412;p10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991348" y="2646661"/>
            <a:ext cx="1061417" cy="6897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1413" name="Google Shape;1413;p10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713660" y="3840231"/>
            <a:ext cx="612034" cy="5459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1414" name="Google Shape;1414;p10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501117" y="3821407"/>
            <a:ext cx="612034" cy="545930"/>
          </a:xfrm>
          <a:prstGeom prst="rect">
            <a:avLst/>
          </a:prstGeom>
          <a:noFill/>
          <a:ln>
            <a:noFill/>
          </a:ln>
        </p:spPr>
      </p:pic>
      <p:sp>
        <p:nvSpPr>
          <p:cNvPr id="1415" name="Google Shape;1415;p100"/>
          <p:cNvSpPr txBox="1"/>
          <p:nvPr/>
        </p:nvSpPr>
        <p:spPr>
          <a:xfrm>
            <a:off x="3172994" y="824338"/>
            <a:ext cx="1577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800"/>
              <a:t>t</a:t>
            </a: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erato-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genicity</a:t>
            </a:r>
            <a:endParaRPr sz="1800"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6" name="Google Shape;1416;p100"/>
          <p:cNvSpPr txBox="1"/>
          <p:nvPr/>
        </p:nvSpPr>
        <p:spPr>
          <a:xfrm>
            <a:off x="3173000" y="3761736"/>
            <a:ext cx="12411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highlight>
                  <a:schemeClr val="accent6"/>
                </a:highlight>
                <a:latin typeface="Arial"/>
                <a:ea typeface="Arial"/>
                <a:cs typeface="Arial"/>
                <a:sym typeface="Arial"/>
              </a:rPr>
              <a:t>agranulo-</a:t>
            </a:r>
            <a:endParaRPr b="0" i="0" sz="1800" u="none" cap="none" strike="noStrike">
              <a:solidFill>
                <a:srgbClr val="000000"/>
              </a:solidFill>
              <a:highlight>
                <a:schemeClr val="accent6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highlight>
                  <a:schemeClr val="accent6"/>
                </a:highlight>
                <a:latin typeface="Arial"/>
                <a:ea typeface="Arial"/>
                <a:cs typeface="Arial"/>
                <a:sym typeface="Arial"/>
              </a:rPr>
              <a:t>cytosis (rare)</a:t>
            </a:r>
            <a:endParaRPr b="0" i="0" sz="1800" u="none" cap="none" strike="noStrike">
              <a:solidFill>
                <a:srgbClr val="000000"/>
              </a:solidFill>
              <a:highlight>
                <a:schemeClr val="accent6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7" name="Google Shape;1417;p100"/>
          <p:cNvSpPr txBox="1"/>
          <p:nvPr/>
        </p:nvSpPr>
        <p:spPr>
          <a:xfrm>
            <a:off x="6947401" y="4468986"/>
            <a:ext cx="21195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reduced levels of many medications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8" name="Google Shape;1418;p100"/>
          <p:cNvSpPr txBox="1"/>
          <p:nvPr/>
        </p:nvSpPr>
        <p:spPr>
          <a:xfrm>
            <a:off x="3178457" y="2711234"/>
            <a:ext cx="13986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decreased bone mineral density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9" name="Google Shape;1419;p100"/>
          <p:cNvSpPr/>
          <p:nvPr/>
        </p:nvSpPr>
        <p:spPr>
          <a:xfrm flipH="1" rot="211071">
            <a:off x="6822575" y="869400"/>
            <a:ext cx="73338" cy="362635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n para capsule png" id="1420" name="Google Shape;1420;p100"/>
          <p:cNvPicPr preferRelativeResize="0"/>
          <p:nvPr/>
        </p:nvPicPr>
        <p:blipFill rotWithShape="1">
          <a:blip r:embed="rId7">
            <a:alphaModFix/>
          </a:blip>
          <a:srcRect b="0" l="2704" r="0" t="56604"/>
          <a:stretch/>
        </p:blipFill>
        <p:spPr>
          <a:xfrm>
            <a:off x="7623069" y="3889997"/>
            <a:ext cx="807206" cy="3352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1421" name="Google Shape;1421;p10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580752" y="820688"/>
            <a:ext cx="663996" cy="582391"/>
          </a:xfrm>
          <a:prstGeom prst="rect">
            <a:avLst/>
          </a:prstGeom>
          <a:noFill/>
          <a:ln>
            <a:noFill/>
          </a:ln>
        </p:spPr>
      </p:pic>
      <p:sp>
        <p:nvSpPr>
          <p:cNvPr id="1422" name="Google Shape;1422;p100"/>
          <p:cNvSpPr txBox="1"/>
          <p:nvPr/>
        </p:nvSpPr>
        <p:spPr>
          <a:xfrm>
            <a:off x="5610400" y="1667963"/>
            <a:ext cx="2743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baseline="30000"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     </a:t>
            </a:r>
            <a:r>
              <a:rPr lang="en" sz="3200"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baseline="30000" lang="en" sz="3200">
                <a:latin typeface="Calibri"/>
                <a:ea typeface="Calibri"/>
                <a:cs typeface="Calibri"/>
                <a:sym typeface="Calibri"/>
              </a:rPr>
              <a:t>+</a:t>
            </a:r>
            <a:endParaRPr baseline="30000" sz="3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lipped result image" id="1423" name="Google Shape;1423;p10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flipH="1">
            <a:off x="5918828" y="736825"/>
            <a:ext cx="1847655" cy="6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4" name="Google Shape;1424;p100"/>
          <p:cNvSpPr txBox="1"/>
          <p:nvPr/>
        </p:nvSpPr>
        <p:spPr>
          <a:xfrm>
            <a:off x="3177319" y="1641663"/>
            <a:ext cx="1577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aplastic </a:t>
            </a: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anemia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(rare)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8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p101"/>
          <p:cNvSpPr txBox="1"/>
          <p:nvPr/>
        </p:nvSpPr>
        <p:spPr>
          <a:xfrm>
            <a:off x="95250" y="140650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100">
                <a:solidFill>
                  <a:schemeClr val="dk1"/>
                </a:solidFill>
              </a:rPr>
              <a:t>“Tiger tail </a:t>
            </a:r>
            <a:r>
              <a:rPr lang="en" sz="1700">
                <a:solidFill>
                  <a:schemeClr val="dk1"/>
                </a:solidFill>
              </a:rPr>
              <a:t>(in the)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100">
                <a:solidFill>
                  <a:schemeClr val="dk1"/>
                </a:solidFill>
              </a:rPr>
              <a:t> Car Maze”</a:t>
            </a:r>
            <a:endParaRPr sz="2900"/>
          </a:p>
        </p:txBody>
      </p:sp>
      <p:sp>
        <p:nvSpPr>
          <p:cNvPr id="1430" name="Google Shape;1430;p101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1" name="Google Shape;1431;p101"/>
          <p:cNvSpPr/>
          <p:nvPr/>
        </p:nvSpPr>
        <p:spPr>
          <a:xfrm flipH="1" rot="211287">
            <a:off x="6998405" y="1601123"/>
            <a:ext cx="39074" cy="28856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2" name="Google Shape;1432;p101"/>
          <p:cNvSpPr txBox="1"/>
          <p:nvPr/>
        </p:nvSpPr>
        <p:spPr>
          <a:xfrm>
            <a:off x="3135209" y="-34413"/>
            <a:ext cx="2964600" cy="6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Risks of CBZ: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33" name="Google Shape;1433;p101"/>
          <p:cNvCxnSpPr/>
          <p:nvPr/>
        </p:nvCxnSpPr>
        <p:spPr>
          <a:xfrm>
            <a:off x="6876807" y="339559"/>
            <a:ext cx="0" cy="14526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434" name="Google Shape;1434;p101"/>
          <p:cNvSpPr txBox="1"/>
          <p:nvPr/>
        </p:nvSpPr>
        <p:spPr>
          <a:xfrm>
            <a:off x="6591515" y="-39174"/>
            <a:ext cx="18582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highlight>
                  <a:schemeClr val="accent6"/>
                </a:highlight>
                <a:latin typeface="Arial"/>
                <a:ea typeface="Arial"/>
                <a:cs typeface="Arial"/>
                <a:sym typeface="Arial"/>
              </a:rPr>
              <a:t>hyponatremia</a:t>
            </a:r>
            <a:endParaRPr b="0" i="0" sz="1800" u="none" cap="none" strike="noStrike">
              <a:solidFill>
                <a:srgbClr val="000000"/>
              </a:solidFill>
              <a:highlight>
                <a:schemeClr val="accent6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35" name="Google Shape;1435;p101"/>
          <p:cNvCxnSpPr/>
          <p:nvPr/>
        </p:nvCxnSpPr>
        <p:spPr>
          <a:xfrm rot="10800000">
            <a:off x="6288571" y="3342770"/>
            <a:ext cx="0" cy="14637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436" name="Google Shape;1436;p101"/>
          <p:cNvSpPr txBox="1"/>
          <p:nvPr/>
        </p:nvSpPr>
        <p:spPr>
          <a:xfrm>
            <a:off x="4939584" y="4711282"/>
            <a:ext cx="22668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hepatotoxicity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1437" name="Google Shape;1437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365158">
            <a:off x="4708571" y="2538289"/>
            <a:ext cx="518326" cy="7180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1438" name="Google Shape;1438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365158">
            <a:off x="4723452" y="3092007"/>
            <a:ext cx="518326" cy="7180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9" name="Google Shape;1439;p101"/>
          <p:cNvCxnSpPr/>
          <p:nvPr/>
        </p:nvCxnSpPr>
        <p:spPr>
          <a:xfrm rot="10800000">
            <a:off x="4442676" y="592566"/>
            <a:ext cx="0" cy="39525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40" name="Google Shape;1440;p101"/>
          <p:cNvCxnSpPr/>
          <p:nvPr/>
        </p:nvCxnSpPr>
        <p:spPr>
          <a:xfrm rot="10800000">
            <a:off x="6584133" y="606496"/>
            <a:ext cx="20898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41" name="Google Shape;1441;p101"/>
          <p:cNvCxnSpPr/>
          <p:nvPr/>
        </p:nvCxnSpPr>
        <p:spPr>
          <a:xfrm rot="10800000">
            <a:off x="5463231" y="1514895"/>
            <a:ext cx="20481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42" name="Google Shape;1442;p101"/>
          <p:cNvCxnSpPr/>
          <p:nvPr/>
        </p:nvCxnSpPr>
        <p:spPr>
          <a:xfrm rot="10800000">
            <a:off x="5483617" y="2498130"/>
            <a:ext cx="9993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43" name="Google Shape;1443;p101"/>
          <p:cNvCxnSpPr/>
          <p:nvPr/>
        </p:nvCxnSpPr>
        <p:spPr>
          <a:xfrm rot="10800000">
            <a:off x="5487416" y="2484528"/>
            <a:ext cx="0" cy="9834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44" name="Google Shape;1444;p101"/>
          <p:cNvCxnSpPr/>
          <p:nvPr/>
        </p:nvCxnSpPr>
        <p:spPr>
          <a:xfrm rot="10800000">
            <a:off x="5483200" y="624034"/>
            <a:ext cx="0" cy="9075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45" name="Google Shape;1445;p101"/>
          <p:cNvCxnSpPr/>
          <p:nvPr/>
        </p:nvCxnSpPr>
        <p:spPr>
          <a:xfrm>
            <a:off x="7520627" y="1495903"/>
            <a:ext cx="0" cy="10455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46" name="Google Shape;1446;p101"/>
          <p:cNvCxnSpPr/>
          <p:nvPr/>
        </p:nvCxnSpPr>
        <p:spPr>
          <a:xfrm rot="10800000">
            <a:off x="8655987" y="606687"/>
            <a:ext cx="0" cy="39525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47" name="Google Shape;1447;p101"/>
          <p:cNvCxnSpPr/>
          <p:nvPr/>
        </p:nvCxnSpPr>
        <p:spPr>
          <a:xfrm rot="10800000">
            <a:off x="4426364" y="609212"/>
            <a:ext cx="10779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48" name="Google Shape;1448;p101"/>
          <p:cNvCxnSpPr/>
          <p:nvPr/>
        </p:nvCxnSpPr>
        <p:spPr>
          <a:xfrm rot="10800000">
            <a:off x="5561004" y="4547477"/>
            <a:ext cx="31023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49" name="Google Shape;1449;p101"/>
          <p:cNvCxnSpPr/>
          <p:nvPr/>
        </p:nvCxnSpPr>
        <p:spPr>
          <a:xfrm rot="10800000">
            <a:off x="5467993" y="3477453"/>
            <a:ext cx="20481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50" name="Google Shape;1450;p101"/>
          <p:cNvSpPr/>
          <p:nvPr/>
        </p:nvSpPr>
        <p:spPr>
          <a:xfrm flipH="1">
            <a:off x="6811727" y="748429"/>
            <a:ext cx="73500" cy="116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1" name="Google Shape;1451;p101"/>
          <p:cNvSpPr/>
          <p:nvPr/>
        </p:nvSpPr>
        <p:spPr>
          <a:xfrm flipH="1" rot="5031437">
            <a:off x="7387603" y="1335487"/>
            <a:ext cx="67286" cy="127411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n para capsule png" id="1452" name="Google Shape;1452;p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55065" y="3808208"/>
            <a:ext cx="500315" cy="463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capsule png" id="1453" name="Google Shape;1453;p10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62316" y="1566227"/>
            <a:ext cx="829630" cy="3846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capsule png" id="1454" name="Google Shape;1454;p10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06923" y="2349239"/>
            <a:ext cx="699523" cy="4639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capsule png" id="1455" name="Google Shape;1455;p101"/>
          <p:cNvPicPr preferRelativeResize="0"/>
          <p:nvPr/>
        </p:nvPicPr>
        <p:blipFill rotWithShape="1">
          <a:blip r:embed="rId7">
            <a:alphaModFix/>
          </a:blip>
          <a:srcRect b="52233" l="0" r="-3231" t="0"/>
          <a:stretch/>
        </p:blipFill>
        <p:spPr>
          <a:xfrm>
            <a:off x="7591258" y="3200013"/>
            <a:ext cx="856413" cy="3690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red blood cell png" id="1456" name="Google Shape;1456;p10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94408" y="1992251"/>
            <a:ext cx="699543" cy="5409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red blood cell png" id="1457" name="Google Shape;1457;p10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08500" y="1515096"/>
            <a:ext cx="699543" cy="5409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liver png" id="1458" name="Google Shape;1458;p10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991348" y="2646661"/>
            <a:ext cx="1061417" cy="6897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1459" name="Google Shape;1459;p10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740197" y="3794368"/>
            <a:ext cx="612034" cy="5459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1460" name="Google Shape;1460;p10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596680" y="3828382"/>
            <a:ext cx="612034" cy="545930"/>
          </a:xfrm>
          <a:prstGeom prst="rect">
            <a:avLst/>
          </a:prstGeom>
          <a:noFill/>
          <a:ln>
            <a:noFill/>
          </a:ln>
        </p:spPr>
      </p:pic>
      <p:sp>
        <p:nvSpPr>
          <p:cNvPr id="1461" name="Google Shape;1461;p101"/>
          <p:cNvSpPr txBox="1"/>
          <p:nvPr/>
        </p:nvSpPr>
        <p:spPr>
          <a:xfrm>
            <a:off x="3172994" y="824338"/>
            <a:ext cx="1577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800"/>
              <a:t>t</a:t>
            </a: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erato-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genicity</a:t>
            </a:r>
            <a:endParaRPr sz="1800"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2" name="Google Shape;1462;p101"/>
          <p:cNvSpPr txBox="1"/>
          <p:nvPr/>
        </p:nvSpPr>
        <p:spPr>
          <a:xfrm>
            <a:off x="3173000" y="3761736"/>
            <a:ext cx="12411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agranulo-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cytosis (rare)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3" name="Google Shape;1463;p101"/>
          <p:cNvSpPr txBox="1"/>
          <p:nvPr/>
        </p:nvSpPr>
        <p:spPr>
          <a:xfrm>
            <a:off x="6947401" y="4468986"/>
            <a:ext cx="21195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reduced levels of many medications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4" name="Google Shape;1464;p101"/>
          <p:cNvSpPr txBox="1"/>
          <p:nvPr/>
        </p:nvSpPr>
        <p:spPr>
          <a:xfrm>
            <a:off x="3178457" y="2711234"/>
            <a:ext cx="13986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decreased bone mineral density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5" name="Google Shape;1465;p101"/>
          <p:cNvSpPr/>
          <p:nvPr/>
        </p:nvSpPr>
        <p:spPr>
          <a:xfrm flipH="1" rot="211071">
            <a:off x="6822575" y="869400"/>
            <a:ext cx="73338" cy="362635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n para capsule png" id="1466" name="Google Shape;1466;p101"/>
          <p:cNvPicPr preferRelativeResize="0"/>
          <p:nvPr/>
        </p:nvPicPr>
        <p:blipFill rotWithShape="1">
          <a:blip r:embed="rId7">
            <a:alphaModFix/>
          </a:blip>
          <a:srcRect b="0" l="2704" r="0" t="56604"/>
          <a:stretch/>
        </p:blipFill>
        <p:spPr>
          <a:xfrm>
            <a:off x="7623069" y="3889997"/>
            <a:ext cx="807206" cy="3352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1467" name="Google Shape;1467;p10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580752" y="820688"/>
            <a:ext cx="663996" cy="582391"/>
          </a:xfrm>
          <a:prstGeom prst="rect">
            <a:avLst/>
          </a:prstGeom>
          <a:noFill/>
          <a:ln>
            <a:noFill/>
          </a:ln>
        </p:spPr>
      </p:pic>
      <p:sp>
        <p:nvSpPr>
          <p:cNvPr id="1468" name="Google Shape;1468;p101"/>
          <p:cNvSpPr txBox="1"/>
          <p:nvPr/>
        </p:nvSpPr>
        <p:spPr>
          <a:xfrm>
            <a:off x="5610400" y="1667963"/>
            <a:ext cx="2743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  <a:highlight>
                  <a:schemeClr val="accent6"/>
                </a:highlight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baseline="30000" lang="en" sz="3200">
                <a:solidFill>
                  <a:schemeClr val="dk1"/>
                </a:solidFill>
                <a:highlight>
                  <a:schemeClr val="accent6"/>
                </a:highlight>
                <a:latin typeface="Calibri"/>
                <a:ea typeface="Calibri"/>
                <a:cs typeface="Calibri"/>
                <a:sym typeface="Calibri"/>
              </a:rPr>
              <a:t>+      </a:t>
            </a:r>
            <a:r>
              <a:rPr lang="en" sz="3200">
                <a:highlight>
                  <a:schemeClr val="accent6"/>
                </a:highlight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baseline="30000" lang="en" sz="3200">
                <a:highlight>
                  <a:schemeClr val="accent6"/>
                </a:highlight>
                <a:latin typeface="Calibri"/>
                <a:ea typeface="Calibri"/>
                <a:cs typeface="Calibri"/>
                <a:sym typeface="Calibri"/>
              </a:rPr>
              <a:t>+</a:t>
            </a:r>
            <a:endParaRPr baseline="30000" sz="3200">
              <a:highlight>
                <a:schemeClr val="accent6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lipped result image" id="1469" name="Google Shape;1469;p10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flipH="1">
            <a:off x="5918828" y="736825"/>
            <a:ext cx="1847655" cy="6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470" name="Google Shape;1470;p101"/>
          <p:cNvSpPr txBox="1"/>
          <p:nvPr/>
        </p:nvSpPr>
        <p:spPr>
          <a:xfrm>
            <a:off x="3177319" y="1641663"/>
            <a:ext cx="1577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aplastic </a:t>
            </a: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anemia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(rare)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1" name="Google Shape;1471;p101"/>
          <p:cNvPicPr preferRelativeResize="0"/>
          <p:nvPr/>
        </p:nvPicPr>
        <p:blipFill rotWithShape="1">
          <a:blip r:embed="rId13">
            <a:alphaModFix/>
          </a:blip>
          <a:srcRect b="0" l="13423" r="12982" t="0"/>
          <a:stretch/>
        </p:blipFill>
        <p:spPr>
          <a:xfrm>
            <a:off x="253197" y="2152600"/>
            <a:ext cx="2288700" cy="2072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472" name="Google Shape;1472;p101"/>
          <p:cNvSpPr/>
          <p:nvPr/>
        </p:nvSpPr>
        <p:spPr>
          <a:xfrm>
            <a:off x="216900" y="2152600"/>
            <a:ext cx="2288700" cy="2072700"/>
          </a:xfrm>
          <a:prstGeom prst="roundRect">
            <a:avLst>
              <a:gd fmla="val 16667" name="adj"/>
            </a:avLst>
          </a:prstGeom>
          <a:noFill/>
          <a:ln cap="flat" cmpd="sng" w="152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6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102"/>
          <p:cNvSpPr/>
          <p:nvPr/>
        </p:nvSpPr>
        <p:spPr>
          <a:xfrm>
            <a:off x="5918825" y="2575600"/>
            <a:ext cx="1209300" cy="815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accent6"/>
              </a:highlight>
            </a:endParaRPr>
          </a:p>
        </p:txBody>
      </p:sp>
      <p:sp>
        <p:nvSpPr>
          <p:cNvPr id="1478" name="Google Shape;1478;p102"/>
          <p:cNvSpPr txBox="1"/>
          <p:nvPr/>
        </p:nvSpPr>
        <p:spPr>
          <a:xfrm>
            <a:off x="95250" y="140650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100">
                <a:solidFill>
                  <a:schemeClr val="dk1"/>
                </a:solidFill>
              </a:rPr>
              <a:t>“Tiger tail </a:t>
            </a:r>
            <a:r>
              <a:rPr lang="en" sz="1700">
                <a:solidFill>
                  <a:schemeClr val="dk1"/>
                </a:solidFill>
              </a:rPr>
              <a:t>(in the)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100">
                <a:solidFill>
                  <a:schemeClr val="dk1"/>
                </a:solidFill>
              </a:rPr>
              <a:t> Car Maze”</a:t>
            </a:r>
            <a:endParaRPr sz="2900"/>
          </a:p>
        </p:txBody>
      </p:sp>
      <p:sp>
        <p:nvSpPr>
          <p:cNvPr id="1479" name="Google Shape;1479;p102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0" name="Google Shape;1480;p102"/>
          <p:cNvSpPr/>
          <p:nvPr/>
        </p:nvSpPr>
        <p:spPr>
          <a:xfrm flipH="1" rot="211287">
            <a:off x="6998405" y="1601123"/>
            <a:ext cx="39074" cy="28856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1" name="Google Shape;1481;p102"/>
          <p:cNvSpPr txBox="1"/>
          <p:nvPr/>
        </p:nvSpPr>
        <p:spPr>
          <a:xfrm>
            <a:off x="3135209" y="-34413"/>
            <a:ext cx="2964600" cy="6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Risks of CBZ: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82" name="Google Shape;1482;p102"/>
          <p:cNvCxnSpPr/>
          <p:nvPr/>
        </p:nvCxnSpPr>
        <p:spPr>
          <a:xfrm>
            <a:off x="6876807" y="339559"/>
            <a:ext cx="0" cy="14526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483" name="Google Shape;1483;p102"/>
          <p:cNvSpPr txBox="1"/>
          <p:nvPr/>
        </p:nvSpPr>
        <p:spPr>
          <a:xfrm>
            <a:off x="6591515" y="-39174"/>
            <a:ext cx="18582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hyponatremia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84" name="Google Shape;1484;p102"/>
          <p:cNvCxnSpPr/>
          <p:nvPr/>
        </p:nvCxnSpPr>
        <p:spPr>
          <a:xfrm rot="10800000">
            <a:off x="6288571" y="3342770"/>
            <a:ext cx="0" cy="14637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485" name="Google Shape;1485;p102"/>
          <p:cNvSpPr txBox="1"/>
          <p:nvPr/>
        </p:nvSpPr>
        <p:spPr>
          <a:xfrm>
            <a:off x="4939584" y="4711282"/>
            <a:ext cx="22668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highlight>
                  <a:schemeClr val="accent6"/>
                </a:highlight>
                <a:latin typeface="Arial"/>
                <a:ea typeface="Arial"/>
                <a:cs typeface="Arial"/>
                <a:sym typeface="Arial"/>
              </a:rPr>
              <a:t>hepatotoxicity</a:t>
            </a:r>
            <a:endParaRPr b="0" i="0" sz="1800" u="none" cap="none" strike="noStrike">
              <a:solidFill>
                <a:srgbClr val="000000"/>
              </a:solidFill>
              <a:highlight>
                <a:schemeClr val="accent6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1486" name="Google Shape;1486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365158">
            <a:off x="4708571" y="2538289"/>
            <a:ext cx="518326" cy="7180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1487" name="Google Shape;1487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365158">
            <a:off x="4723452" y="3092007"/>
            <a:ext cx="518326" cy="7180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8" name="Google Shape;1488;p102"/>
          <p:cNvCxnSpPr/>
          <p:nvPr/>
        </p:nvCxnSpPr>
        <p:spPr>
          <a:xfrm rot="10800000">
            <a:off x="4442676" y="592566"/>
            <a:ext cx="0" cy="39525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89" name="Google Shape;1489;p102"/>
          <p:cNvCxnSpPr/>
          <p:nvPr/>
        </p:nvCxnSpPr>
        <p:spPr>
          <a:xfrm rot="10800000">
            <a:off x="6584133" y="606496"/>
            <a:ext cx="20898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90" name="Google Shape;1490;p102"/>
          <p:cNvCxnSpPr/>
          <p:nvPr/>
        </p:nvCxnSpPr>
        <p:spPr>
          <a:xfrm rot="10800000">
            <a:off x="5463231" y="1514895"/>
            <a:ext cx="20481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91" name="Google Shape;1491;p102"/>
          <p:cNvCxnSpPr/>
          <p:nvPr/>
        </p:nvCxnSpPr>
        <p:spPr>
          <a:xfrm rot="10800000">
            <a:off x="5483617" y="2498130"/>
            <a:ext cx="9993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92" name="Google Shape;1492;p102"/>
          <p:cNvCxnSpPr/>
          <p:nvPr/>
        </p:nvCxnSpPr>
        <p:spPr>
          <a:xfrm rot="10800000">
            <a:off x="5487416" y="2484528"/>
            <a:ext cx="0" cy="9834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93" name="Google Shape;1493;p102"/>
          <p:cNvCxnSpPr/>
          <p:nvPr/>
        </p:nvCxnSpPr>
        <p:spPr>
          <a:xfrm rot="10800000">
            <a:off x="5483200" y="624034"/>
            <a:ext cx="0" cy="9075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94" name="Google Shape;1494;p102"/>
          <p:cNvCxnSpPr/>
          <p:nvPr/>
        </p:nvCxnSpPr>
        <p:spPr>
          <a:xfrm>
            <a:off x="7520627" y="1495903"/>
            <a:ext cx="0" cy="10455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95" name="Google Shape;1495;p102"/>
          <p:cNvCxnSpPr/>
          <p:nvPr/>
        </p:nvCxnSpPr>
        <p:spPr>
          <a:xfrm rot="10800000">
            <a:off x="8655987" y="606687"/>
            <a:ext cx="0" cy="39525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96" name="Google Shape;1496;p102"/>
          <p:cNvCxnSpPr/>
          <p:nvPr/>
        </p:nvCxnSpPr>
        <p:spPr>
          <a:xfrm rot="10800000">
            <a:off x="4426364" y="609212"/>
            <a:ext cx="10779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97" name="Google Shape;1497;p102"/>
          <p:cNvCxnSpPr/>
          <p:nvPr/>
        </p:nvCxnSpPr>
        <p:spPr>
          <a:xfrm rot="10800000">
            <a:off x="5561004" y="4547477"/>
            <a:ext cx="31023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98" name="Google Shape;1498;p102"/>
          <p:cNvCxnSpPr/>
          <p:nvPr/>
        </p:nvCxnSpPr>
        <p:spPr>
          <a:xfrm rot="10800000">
            <a:off x="5467993" y="3477453"/>
            <a:ext cx="20481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99" name="Google Shape;1499;p102"/>
          <p:cNvSpPr/>
          <p:nvPr/>
        </p:nvSpPr>
        <p:spPr>
          <a:xfrm flipH="1">
            <a:off x="6811727" y="748429"/>
            <a:ext cx="73500" cy="116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0" name="Google Shape;1500;p102"/>
          <p:cNvSpPr/>
          <p:nvPr/>
        </p:nvSpPr>
        <p:spPr>
          <a:xfrm flipH="1" rot="5031437">
            <a:off x="7387603" y="1335487"/>
            <a:ext cx="67286" cy="127411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n para capsule png" id="1501" name="Google Shape;1501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55065" y="3808208"/>
            <a:ext cx="500315" cy="463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capsule png" id="1502" name="Google Shape;1502;p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62316" y="1566227"/>
            <a:ext cx="829630" cy="3846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capsule png" id="1503" name="Google Shape;1503;p10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06923" y="2349239"/>
            <a:ext cx="699523" cy="4639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capsule png" id="1504" name="Google Shape;1504;p102"/>
          <p:cNvPicPr preferRelativeResize="0"/>
          <p:nvPr/>
        </p:nvPicPr>
        <p:blipFill rotWithShape="1">
          <a:blip r:embed="rId7">
            <a:alphaModFix/>
          </a:blip>
          <a:srcRect b="52233" l="0" r="-3231" t="0"/>
          <a:stretch/>
        </p:blipFill>
        <p:spPr>
          <a:xfrm>
            <a:off x="7591258" y="3200013"/>
            <a:ext cx="856413" cy="3690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red blood cell png" id="1505" name="Google Shape;1505;p10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94408" y="1992251"/>
            <a:ext cx="699543" cy="5409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red blood cell png" id="1506" name="Google Shape;1506;p10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08500" y="1515096"/>
            <a:ext cx="699543" cy="5409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liver png" id="1507" name="Google Shape;1507;p10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991348" y="2646661"/>
            <a:ext cx="1061417" cy="6897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1508" name="Google Shape;1508;p10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740197" y="3794368"/>
            <a:ext cx="612034" cy="5459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1509" name="Google Shape;1509;p10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596680" y="3828382"/>
            <a:ext cx="612034" cy="545930"/>
          </a:xfrm>
          <a:prstGeom prst="rect">
            <a:avLst/>
          </a:prstGeom>
          <a:noFill/>
          <a:ln>
            <a:noFill/>
          </a:ln>
        </p:spPr>
      </p:pic>
      <p:sp>
        <p:nvSpPr>
          <p:cNvPr id="1510" name="Google Shape;1510;p102"/>
          <p:cNvSpPr txBox="1"/>
          <p:nvPr/>
        </p:nvSpPr>
        <p:spPr>
          <a:xfrm>
            <a:off x="3172994" y="824338"/>
            <a:ext cx="1577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800"/>
              <a:t>t</a:t>
            </a: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erato-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genicity</a:t>
            </a:r>
            <a:endParaRPr sz="1800"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1" name="Google Shape;1511;p102"/>
          <p:cNvSpPr txBox="1"/>
          <p:nvPr/>
        </p:nvSpPr>
        <p:spPr>
          <a:xfrm>
            <a:off x="3173000" y="3761736"/>
            <a:ext cx="12411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agranulo-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cytosis (rare)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2" name="Google Shape;1512;p102"/>
          <p:cNvSpPr txBox="1"/>
          <p:nvPr/>
        </p:nvSpPr>
        <p:spPr>
          <a:xfrm>
            <a:off x="6947401" y="4468986"/>
            <a:ext cx="21195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reduced levels of many medications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3" name="Google Shape;1513;p102"/>
          <p:cNvSpPr txBox="1"/>
          <p:nvPr/>
        </p:nvSpPr>
        <p:spPr>
          <a:xfrm>
            <a:off x="3178457" y="2711234"/>
            <a:ext cx="13986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decreased bone mineral density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4" name="Google Shape;1514;p102"/>
          <p:cNvSpPr/>
          <p:nvPr/>
        </p:nvSpPr>
        <p:spPr>
          <a:xfrm flipH="1" rot="211071">
            <a:off x="6822575" y="869400"/>
            <a:ext cx="73338" cy="362635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n para capsule png" id="1515" name="Google Shape;1515;p102"/>
          <p:cNvPicPr preferRelativeResize="0"/>
          <p:nvPr/>
        </p:nvPicPr>
        <p:blipFill rotWithShape="1">
          <a:blip r:embed="rId7">
            <a:alphaModFix/>
          </a:blip>
          <a:srcRect b="0" l="2704" r="0" t="56604"/>
          <a:stretch/>
        </p:blipFill>
        <p:spPr>
          <a:xfrm>
            <a:off x="7623069" y="3889997"/>
            <a:ext cx="807206" cy="3352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1516" name="Google Shape;1516;p10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580752" y="820688"/>
            <a:ext cx="663996" cy="582391"/>
          </a:xfrm>
          <a:prstGeom prst="rect">
            <a:avLst/>
          </a:prstGeom>
          <a:noFill/>
          <a:ln>
            <a:noFill/>
          </a:ln>
        </p:spPr>
      </p:pic>
      <p:sp>
        <p:nvSpPr>
          <p:cNvPr id="1517" name="Google Shape;1517;p102"/>
          <p:cNvSpPr txBox="1"/>
          <p:nvPr/>
        </p:nvSpPr>
        <p:spPr>
          <a:xfrm>
            <a:off x="5610400" y="1667963"/>
            <a:ext cx="2743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baseline="30000"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     </a:t>
            </a:r>
            <a:r>
              <a:rPr lang="en" sz="3200"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baseline="30000" lang="en" sz="3200">
                <a:latin typeface="Calibri"/>
                <a:ea typeface="Calibri"/>
                <a:cs typeface="Calibri"/>
                <a:sym typeface="Calibri"/>
              </a:rPr>
              <a:t>+</a:t>
            </a:r>
            <a:endParaRPr baseline="30000" sz="3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lipped result image" id="1518" name="Google Shape;1518;p10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flipH="1">
            <a:off x="5918828" y="736825"/>
            <a:ext cx="1847655" cy="6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9" name="Google Shape;1519;p102"/>
          <p:cNvSpPr txBox="1"/>
          <p:nvPr/>
        </p:nvSpPr>
        <p:spPr>
          <a:xfrm>
            <a:off x="3177319" y="1641663"/>
            <a:ext cx="1577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aplastic </a:t>
            </a: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anemia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(rare)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3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p103"/>
          <p:cNvSpPr/>
          <p:nvPr/>
        </p:nvSpPr>
        <p:spPr>
          <a:xfrm>
            <a:off x="7581750" y="1495900"/>
            <a:ext cx="999300" cy="2865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accent6"/>
              </a:highlight>
            </a:endParaRPr>
          </a:p>
        </p:txBody>
      </p:sp>
      <p:sp>
        <p:nvSpPr>
          <p:cNvPr id="1525" name="Google Shape;1525;p103"/>
          <p:cNvSpPr/>
          <p:nvPr/>
        </p:nvSpPr>
        <p:spPr>
          <a:xfrm>
            <a:off x="6507500" y="3611475"/>
            <a:ext cx="2048100" cy="8151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chemeClr val="accent6"/>
              </a:highlight>
            </a:endParaRPr>
          </a:p>
        </p:txBody>
      </p:sp>
      <p:sp>
        <p:nvSpPr>
          <p:cNvPr id="1526" name="Google Shape;1526;p103"/>
          <p:cNvSpPr txBox="1"/>
          <p:nvPr/>
        </p:nvSpPr>
        <p:spPr>
          <a:xfrm>
            <a:off x="95250" y="140650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100">
                <a:solidFill>
                  <a:schemeClr val="dk1"/>
                </a:solidFill>
              </a:rPr>
              <a:t>“Tiger tail </a:t>
            </a:r>
            <a:r>
              <a:rPr lang="en" sz="1700">
                <a:solidFill>
                  <a:schemeClr val="dk1"/>
                </a:solidFill>
              </a:rPr>
              <a:t>(in the)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100">
                <a:solidFill>
                  <a:schemeClr val="dk1"/>
                </a:solidFill>
              </a:rPr>
              <a:t> Car Maze”</a:t>
            </a:r>
            <a:endParaRPr sz="2900"/>
          </a:p>
        </p:txBody>
      </p:sp>
      <p:sp>
        <p:nvSpPr>
          <p:cNvPr id="1527" name="Google Shape;1527;p103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103"/>
          <p:cNvSpPr/>
          <p:nvPr/>
        </p:nvSpPr>
        <p:spPr>
          <a:xfrm flipH="1" rot="211287">
            <a:off x="6998405" y="1601123"/>
            <a:ext cx="39074" cy="28856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9" name="Google Shape;1529;p103"/>
          <p:cNvSpPr txBox="1"/>
          <p:nvPr/>
        </p:nvSpPr>
        <p:spPr>
          <a:xfrm>
            <a:off x="3135209" y="-34413"/>
            <a:ext cx="2964600" cy="6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2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Risks of CBZ: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30" name="Google Shape;1530;p103"/>
          <p:cNvCxnSpPr/>
          <p:nvPr/>
        </p:nvCxnSpPr>
        <p:spPr>
          <a:xfrm>
            <a:off x="6876807" y="339559"/>
            <a:ext cx="0" cy="14526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531" name="Google Shape;1531;p103"/>
          <p:cNvSpPr txBox="1"/>
          <p:nvPr/>
        </p:nvSpPr>
        <p:spPr>
          <a:xfrm>
            <a:off x="6591515" y="-39174"/>
            <a:ext cx="18582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hyponatremia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32" name="Google Shape;1532;p103"/>
          <p:cNvCxnSpPr/>
          <p:nvPr/>
        </p:nvCxnSpPr>
        <p:spPr>
          <a:xfrm rot="10800000">
            <a:off x="6288571" y="3342770"/>
            <a:ext cx="0" cy="14637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533" name="Google Shape;1533;p103"/>
          <p:cNvSpPr txBox="1"/>
          <p:nvPr/>
        </p:nvSpPr>
        <p:spPr>
          <a:xfrm>
            <a:off x="4939584" y="4711282"/>
            <a:ext cx="22668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hepatotoxicity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1534" name="Google Shape;1534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365158">
            <a:off x="4708571" y="2538289"/>
            <a:ext cx="518326" cy="7180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1535" name="Google Shape;1535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365158">
            <a:off x="4723452" y="3092007"/>
            <a:ext cx="518326" cy="7180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36" name="Google Shape;1536;p103"/>
          <p:cNvCxnSpPr/>
          <p:nvPr/>
        </p:nvCxnSpPr>
        <p:spPr>
          <a:xfrm rot="10800000">
            <a:off x="4442676" y="592566"/>
            <a:ext cx="0" cy="39525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37" name="Google Shape;1537;p103"/>
          <p:cNvCxnSpPr/>
          <p:nvPr/>
        </p:nvCxnSpPr>
        <p:spPr>
          <a:xfrm rot="10800000">
            <a:off x="6584133" y="606496"/>
            <a:ext cx="20898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38" name="Google Shape;1538;p103"/>
          <p:cNvCxnSpPr/>
          <p:nvPr/>
        </p:nvCxnSpPr>
        <p:spPr>
          <a:xfrm rot="10800000">
            <a:off x="5463231" y="1514895"/>
            <a:ext cx="20481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39" name="Google Shape;1539;p103"/>
          <p:cNvCxnSpPr/>
          <p:nvPr/>
        </p:nvCxnSpPr>
        <p:spPr>
          <a:xfrm rot="10800000">
            <a:off x="5483617" y="2498130"/>
            <a:ext cx="9993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40" name="Google Shape;1540;p103"/>
          <p:cNvCxnSpPr/>
          <p:nvPr/>
        </p:nvCxnSpPr>
        <p:spPr>
          <a:xfrm rot="10800000">
            <a:off x="5487416" y="2484528"/>
            <a:ext cx="0" cy="9834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41" name="Google Shape;1541;p103"/>
          <p:cNvCxnSpPr/>
          <p:nvPr/>
        </p:nvCxnSpPr>
        <p:spPr>
          <a:xfrm rot="10800000">
            <a:off x="5483200" y="624034"/>
            <a:ext cx="0" cy="9075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42" name="Google Shape;1542;p103"/>
          <p:cNvCxnSpPr/>
          <p:nvPr/>
        </p:nvCxnSpPr>
        <p:spPr>
          <a:xfrm>
            <a:off x="7520627" y="1495903"/>
            <a:ext cx="0" cy="10455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43" name="Google Shape;1543;p103"/>
          <p:cNvCxnSpPr/>
          <p:nvPr/>
        </p:nvCxnSpPr>
        <p:spPr>
          <a:xfrm rot="10800000">
            <a:off x="8655987" y="606687"/>
            <a:ext cx="0" cy="395250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44" name="Google Shape;1544;p103"/>
          <p:cNvCxnSpPr/>
          <p:nvPr/>
        </p:nvCxnSpPr>
        <p:spPr>
          <a:xfrm rot="10800000">
            <a:off x="4426364" y="609212"/>
            <a:ext cx="10779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45" name="Google Shape;1545;p103"/>
          <p:cNvCxnSpPr/>
          <p:nvPr/>
        </p:nvCxnSpPr>
        <p:spPr>
          <a:xfrm rot="10800000">
            <a:off x="5561004" y="4547477"/>
            <a:ext cx="31023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46" name="Google Shape;1546;p103"/>
          <p:cNvCxnSpPr/>
          <p:nvPr/>
        </p:nvCxnSpPr>
        <p:spPr>
          <a:xfrm rot="10800000">
            <a:off x="5467993" y="3477453"/>
            <a:ext cx="2048100" cy="0"/>
          </a:xfrm>
          <a:prstGeom prst="straightConnector1">
            <a:avLst/>
          </a:prstGeom>
          <a:noFill/>
          <a:ln cap="flat" cmpd="sng" w="381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547" name="Google Shape;1547;p103"/>
          <p:cNvSpPr/>
          <p:nvPr/>
        </p:nvSpPr>
        <p:spPr>
          <a:xfrm flipH="1">
            <a:off x="6811727" y="748429"/>
            <a:ext cx="73500" cy="116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8" name="Google Shape;1548;p103"/>
          <p:cNvSpPr/>
          <p:nvPr/>
        </p:nvSpPr>
        <p:spPr>
          <a:xfrm flipH="1" rot="5031437">
            <a:off x="7387603" y="1335487"/>
            <a:ext cx="67286" cy="127411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n para capsule png" id="1549" name="Google Shape;1549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55065" y="3808208"/>
            <a:ext cx="500315" cy="463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capsule png" id="1550" name="Google Shape;1550;p1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62316" y="1566227"/>
            <a:ext cx="829630" cy="3846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capsule png" id="1551" name="Google Shape;1551;p10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06923" y="2349239"/>
            <a:ext cx="699523" cy="4639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capsule png" id="1552" name="Google Shape;1552;p103"/>
          <p:cNvPicPr preferRelativeResize="0"/>
          <p:nvPr/>
        </p:nvPicPr>
        <p:blipFill rotWithShape="1">
          <a:blip r:embed="rId7">
            <a:alphaModFix/>
          </a:blip>
          <a:srcRect b="52233" l="0" r="-3231" t="0"/>
          <a:stretch/>
        </p:blipFill>
        <p:spPr>
          <a:xfrm>
            <a:off x="7667458" y="3200013"/>
            <a:ext cx="856413" cy="3690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red blood cell png" id="1553" name="Google Shape;1553;p10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94408" y="1992251"/>
            <a:ext cx="699543" cy="5409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red blood cell png" id="1554" name="Google Shape;1554;p10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608500" y="1515096"/>
            <a:ext cx="699543" cy="5409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liver png" id="1555" name="Google Shape;1555;p10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991348" y="2646661"/>
            <a:ext cx="1061417" cy="6897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1556" name="Google Shape;1556;p10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740197" y="3794368"/>
            <a:ext cx="612034" cy="5459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1557" name="Google Shape;1557;p10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596680" y="3828382"/>
            <a:ext cx="612034" cy="545930"/>
          </a:xfrm>
          <a:prstGeom prst="rect">
            <a:avLst/>
          </a:prstGeom>
          <a:noFill/>
          <a:ln>
            <a:noFill/>
          </a:ln>
        </p:spPr>
      </p:pic>
      <p:sp>
        <p:nvSpPr>
          <p:cNvPr id="1558" name="Google Shape;1558;p103"/>
          <p:cNvSpPr txBox="1"/>
          <p:nvPr/>
        </p:nvSpPr>
        <p:spPr>
          <a:xfrm>
            <a:off x="3172994" y="824338"/>
            <a:ext cx="1577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1800"/>
              <a:t>t</a:t>
            </a: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erato-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genicity</a:t>
            </a:r>
            <a:endParaRPr sz="1800"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9" name="Google Shape;1559;p103"/>
          <p:cNvSpPr txBox="1"/>
          <p:nvPr/>
        </p:nvSpPr>
        <p:spPr>
          <a:xfrm>
            <a:off x="3173000" y="3761736"/>
            <a:ext cx="12411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agranulo-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cytosis (rare)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0" name="Google Shape;1560;p103"/>
          <p:cNvSpPr txBox="1"/>
          <p:nvPr/>
        </p:nvSpPr>
        <p:spPr>
          <a:xfrm>
            <a:off x="6947401" y="4468986"/>
            <a:ext cx="21195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highlight>
                  <a:schemeClr val="accent6"/>
                </a:highlight>
                <a:latin typeface="Arial"/>
                <a:ea typeface="Arial"/>
                <a:cs typeface="Arial"/>
                <a:sym typeface="Arial"/>
              </a:rPr>
              <a:t>reduced levels of many medications</a:t>
            </a:r>
            <a:endParaRPr b="0" i="0" sz="1800" u="none" cap="none" strike="noStrike">
              <a:solidFill>
                <a:srgbClr val="000000"/>
              </a:solidFill>
              <a:highlight>
                <a:schemeClr val="accent6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1" name="Google Shape;1561;p103"/>
          <p:cNvSpPr txBox="1"/>
          <p:nvPr/>
        </p:nvSpPr>
        <p:spPr>
          <a:xfrm>
            <a:off x="3178457" y="2711234"/>
            <a:ext cx="13986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decreased bone mineral density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2" name="Google Shape;1562;p103"/>
          <p:cNvSpPr/>
          <p:nvPr/>
        </p:nvSpPr>
        <p:spPr>
          <a:xfrm flipH="1" rot="211071">
            <a:off x="6822575" y="869400"/>
            <a:ext cx="73338" cy="362635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Resultado de imagen para capsule png" id="1563" name="Google Shape;1563;p103"/>
          <p:cNvPicPr preferRelativeResize="0"/>
          <p:nvPr/>
        </p:nvPicPr>
        <p:blipFill rotWithShape="1">
          <a:blip r:embed="rId7">
            <a:alphaModFix/>
          </a:blip>
          <a:srcRect b="0" l="2704" r="0" t="56604"/>
          <a:stretch/>
        </p:blipFill>
        <p:spPr>
          <a:xfrm>
            <a:off x="7623069" y="3889997"/>
            <a:ext cx="807206" cy="3352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1564" name="Google Shape;1564;p10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580752" y="820688"/>
            <a:ext cx="663996" cy="582391"/>
          </a:xfrm>
          <a:prstGeom prst="rect">
            <a:avLst/>
          </a:prstGeom>
          <a:noFill/>
          <a:ln>
            <a:noFill/>
          </a:ln>
        </p:spPr>
      </p:pic>
      <p:sp>
        <p:nvSpPr>
          <p:cNvPr id="1565" name="Google Shape;1565;p103"/>
          <p:cNvSpPr txBox="1"/>
          <p:nvPr/>
        </p:nvSpPr>
        <p:spPr>
          <a:xfrm>
            <a:off x="5610400" y="1667963"/>
            <a:ext cx="2743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baseline="30000" lang="en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     </a:t>
            </a:r>
            <a:r>
              <a:rPr lang="en" sz="3200">
                <a:latin typeface="Calibri"/>
                <a:ea typeface="Calibri"/>
                <a:cs typeface="Calibri"/>
                <a:sym typeface="Calibri"/>
              </a:rPr>
              <a:t>Na</a:t>
            </a:r>
            <a:r>
              <a:rPr baseline="30000" lang="en" sz="3200">
                <a:latin typeface="Calibri"/>
                <a:ea typeface="Calibri"/>
                <a:cs typeface="Calibri"/>
                <a:sym typeface="Calibri"/>
              </a:rPr>
              <a:t>+</a:t>
            </a:r>
            <a:endParaRPr baseline="30000" sz="3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lipped result image" id="1566" name="Google Shape;1566;p10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flipH="1">
            <a:off x="5918828" y="736825"/>
            <a:ext cx="1847655" cy="6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67" name="Google Shape;1567;p103"/>
          <p:cNvSpPr txBox="1"/>
          <p:nvPr/>
        </p:nvSpPr>
        <p:spPr>
          <a:xfrm>
            <a:off x="3177319" y="1641663"/>
            <a:ext cx="15774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aplastic </a:t>
            </a: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anemia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(rare)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8" name="Google Shape;1568;p103"/>
          <p:cNvSpPr/>
          <p:nvPr/>
        </p:nvSpPr>
        <p:spPr>
          <a:xfrm>
            <a:off x="215700" y="1950850"/>
            <a:ext cx="2404200" cy="2335200"/>
          </a:xfrm>
          <a:prstGeom prst="roundRect">
            <a:avLst>
              <a:gd fmla="val 16667" name="adj"/>
            </a:avLst>
          </a:prstGeom>
          <a:noFill/>
          <a:ln cap="flat" cmpd="sng" w="152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9" name="Google Shape;1569;p103"/>
          <p:cNvSpPr/>
          <p:nvPr/>
        </p:nvSpPr>
        <p:spPr>
          <a:xfrm flipH="1" rot="10800000">
            <a:off x="404294" y="2393988"/>
            <a:ext cx="2048100" cy="15714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  <a:effectLst>
            <a:outerShdw blurRad="14288" rotWithShape="0" algn="bl" dir="5400000" dist="19050">
              <a:srgbClr val="000000">
                <a:alpha val="2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1570" name="Google Shape;1570;p10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988678" y="2636010"/>
            <a:ext cx="879379" cy="872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4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1575" name="Google Shape;1575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6025" y="891662"/>
            <a:ext cx="4844425" cy="1764225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1576" name="Google Shape;1576;p104"/>
          <p:cNvSpPr/>
          <p:nvPr/>
        </p:nvSpPr>
        <p:spPr>
          <a:xfrm>
            <a:off x="3816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7" name="Google Shape;1577;p104"/>
          <p:cNvSpPr/>
          <p:nvPr/>
        </p:nvSpPr>
        <p:spPr>
          <a:xfrm rot="-5063038">
            <a:off x="2402722" y="5770574"/>
            <a:ext cx="180868" cy="314422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8" name="Google Shape;1578;p104"/>
          <p:cNvPicPr preferRelativeResize="0"/>
          <p:nvPr/>
        </p:nvPicPr>
        <p:blipFill rotWithShape="1">
          <a:blip r:embed="rId4">
            <a:alphaModFix/>
          </a:blip>
          <a:srcRect b="5818" l="22577" r="59472" t="6284"/>
          <a:stretch/>
        </p:blipFill>
        <p:spPr>
          <a:xfrm rot="-3557404">
            <a:off x="-83745" y="7612938"/>
            <a:ext cx="90850" cy="5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9" name="Google Shape;1579;p104"/>
          <p:cNvPicPr preferRelativeResize="0"/>
          <p:nvPr/>
        </p:nvPicPr>
        <p:blipFill rotWithShape="1">
          <a:blip r:embed="rId4">
            <a:alphaModFix/>
          </a:blip>
          <a:srcRect b="5821" l="-1051" r="77938" t="2796"/>
          <a:stretch/>
        </p:blipFill>
        <p:spPr>
          <a:xfrm rot="10800000">
            <a:off x="384959" y="7596629"/>
            <a:ext cx="96361" cy="54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0" name="Google Shape;1580;p104"/>
          <p:cNvPicPr preferRelativeResize="0"/>
          <p:nvPr/>
        </p:nvPicPr>
        <p:blipFill rotWithShape="1">
          <a:blip r:embed="rId4">
            <a:alphaModFix/>
          </a:blip>
          <a:srcRect b="-1620" l="50660" r="26422" t="2796"/>
          <a:stretch/>
        </p:blipFill>
        <p:spPr>
          <a:xfrm>
            <a:off x="111928" y="7965121"/>
            <a:ext cx="105131" cy="58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1" name="Google Shape;1581;p104"/>
          <p:cNvPicPr preferRelativeResize="0"/>
          <p:nvPr/>
        </p:nvPicPr>
        <p:blipFill rotWithShape="1">
          <a:blip r:embed="rId4">
            <a:alphaModFix/>
          </a:blip>
          <a:srcRect b="5822" l="80983" r="543" t="-19990"/>
          <a:stretch/>
        </p:blipFill>
        <p:spPr>
          <a:xfrm rot="-5693703">
            <a:off x="-110930" y="7848721"/>
            <a:ext cx="99154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2" name="Google Shape;1582;p104"/>
          <p:cNvPicPr preferRelativeResize="0"/>
          <p:nvPr/>
        </p:nvPicPr>
        <p:blipFill rotWithShape="1">
          <a:blip r:embed="rId4">
            <a:alphaModFix/>
          </a:blip>
          <a:srcRect b="-6111" l="58335" r="18993" t="-9629"/>
          <a:stretch/>
        </p:blipFill>
        <p:spPr>
          <a:xfrm flipH="1" rot="10612294">
            <a:off x="569066" y="7943003"/>
            <a:ext cx="94140" cy="62265"/>
          </a:xfrm>
          <a:prstGeom prst="rect">
            <a:avLst/>
          </a:prstGeom>
          <a:noFill/>
          <a:ln>
            <a:noFill/>
          </a:ln>
        </p:spPr>
      </p:pic>
      <p:sp>
        <p:nvSpPr>
          <p:cNvPr id="1583" name="Google Shape;1583;p104"/>
          <p:cNvSpPr txBox="1"/>
          <p:nvPr/>
        </p:nvSpPr>
        <p:spPr>
          <a:xfrm>
            <a:off x="247650" y="190325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  <p:sp>
        <p:nvSpPr>
          <p:cNvPr id="1584" name="Google Shape;1584;p104"/>
          <p:cNvSpPr/>
          <p:nvPr/>
        </p:nvSpPr>
        <p:spPr>
          <a:xfrm flipH="1" rot="10800000">
            <a:off x="6379369" y="1171463"/>
            <a:ext cx="2048100" cy="15714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  <a:effectLst>
            <a:outerShdw blurRad="14288" rotWithShape="0" algn="bl" dir="5400000" dist="19050">
              <a:srgbClr val="000000">
                <a:alpha val="2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1585" name="Google Shape;1585;p1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63753" y="1413485"/>
            <a:ext cx="879379" cy="872981"/>
          </a:xfrm>
          <a:prstGeom prst="rect">
            <a:avLst/>
          </a:prstGeom>
          <a:noFill/>
          <a:ln>
            <a:noFill/>
          </a:ln>
        </p:spPr>
      </p:pic>
      <p:sp>
        <p:nvSpPr>
          <p:cNvPr id="1586" name="Google Shape;1586;p104"/>
          <p:cNvSpPr txBox="1"/>
          <p:nvPr/>
        </p:nvSpPr>
        <p:spPr>
          <a:xfrm>
            <a:off x="571075" y="3200100"/>
            <a:ext cx="5732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“eats its own tail”</a:t>
            </a:r>
            <a:endParaRPr sz="2900"/>
          </a:p>
        </p:txBody>
      </p:sp>
      <p:sp>
        <p:nvSpPr>
          <p:cNvPr id="1587" name="Google Shape;1587;p104"/>
          <p:cNvSpPr txBox="1"/>
          <p:nvPr/>
        </p:nvSpPr>
        <p:spPr>
          <a:xfrm>
            <a:off x="6074575" y="2732075"/>
            <a:ext cx="5732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en" sz="2400" u="sng">
                <a:solidFill>
                  <a:schemeClr val="dk1"/>
                </a:solidFill>
              </a:rPr>
              <a:t>D</a:t>
            </a:r>
            <a:r>
              <a:rPr lang="en" sz="2400">
                <a:solidFill>
                  <a:schemeClr val="dk1"/>
                </a:solidFill>
              </a:rPr>
              <a:t>own and </a:t>
            </a:r>
            <a:r>
              <a:rPr b="1" lang="en" sz="2400" u="sng">
                <a:solidFill>
                  <a:schemeClr val="dk1"/>
                </a:solidFill>
              </a:rPr>
              <a:t>D</a:t>
            </a:r>
            <a:r>
              <a:rPr lang="en" sz="2400">
                <a:solidFill>
                  <a:schemeClr val="dk1"/>
                </a:solidFill>
              </a:rPr>
              <a:t>elayed</a:t>
            </a:r>
            <a:endParaRPr sz="2900"/>
          </a:p>
        </p:txBody>
      </p:sp>
      <p:sp>
        <p:nvSpPr>
          <p:cNvPr id="1588" name="Google Shape;1588;p104"/>
          <p:cNvSpPr txBox="1"/>
          <p:nvPr/>
        </p:nvSpPr>
        <p:spPr>
          <a:xfrm>
            <a:off x="6666775" y="439450"/>
            <a:ext cx="17607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in</a:t>
            </a:r>
            <a:r>
              <a:rPr b="1" lang="en" sz="2400" u="sng">
                <a:solidFill>
                  <a:schemeClr val="dk1"/>
                </a:solidFill>
              </a:rPr>
              <a:t>D</a:t>
            </a:r>
            <a:r>
              <a:rPr lang="en" sz="2400">
                <a:solidFill>
                  <a:schemeClr val="dk1"/>
                </a:solidFill>
              </a:rPr>
              <a:t>uction</a:t>
            </a:r>
            <a:endParaRPr sz="29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300" y="230000"/>
            <a:ext cx="753627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42"/>
          <p:cNvSpPr/>
          <p:nvPr/>
        </p:nvSpPr>
        <p:spPr>
          <a:xfrm>
            <a:off x="3206432" y="2767700"/>
            <a:ext cx="779700" cy="3321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42"/>
          <p:cNvSpPr/>
          <p:nvPr/>
        </p:nvSpPr>
        <p:spPr>
          <a:xfrm>
            <a:off x="6715250" y="1400875"/>
            <a:ext cx="6999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42"/>
          <p:cNvSpPr/>
          <p:nvPr/>
        </p:nvSpPr>
        <p:spPr>
          <a:xfrm>
            <a:off x="5159075" y="1400875"/>
            <a:ext cx="14133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42"/>
          <p:cNvSpPr/>
          <p:nvPr/>
        </p:nvSpPr>
        <p:spPr>
          <a:xfrm>
            <a:off x="7558025" y="1400875"/>
            <a:ext cx="6384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42"/>
          <p:cNvSpPr/>
          <p:nvPr/>
        </p:nvSpPr>
        <p:spPr>
          <a:xfrm>
            <a:off x="3930325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42"/>
          <p:cNvSpPr/>
          <p:nvPr/>
        </p:nvSpPr>
        <p:spPr>
          <a:xfrm>
            <a:off x="4744713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42"/>
          <p:cNvSpPr/>
          <p:nvPr/>
        </p:nvSpPr>
        <p:spPr>
          <a:xfrm>
            <a:off x="1333500" y="1400875"/>
            <a:ext cx="504900" cy="3321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42"/>
          <p:cNvSpPr/>
          <p:nvPr/>
        </p:nvSpPr>
        <p:spPr>
          <a:xfrm>
            <a:off x="3586150" y="1400875"/>
            <a:ext cx="598500" cy="332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42"/>
          <p:cNvSpPr txBox="1"/>
          <p:nvPr/>
        </p:nvSpPr>
        <p:spPr>
          <a:xfrm>
            <a:off x="1614500" y="2066925"/>
            <a:ext cx="274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230" name="Google Shape;230;p42"/>
          <p:cNvSpPr txBox="1"/>
          <p:nvPr/>
        </p:nvSpPr>
        <p:spPr>
          <a:xfrm>
            <a:off x="2119350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0000"/>
                </a:solidFill>
              </a:rPr>
              <a:t>60%</a:t>
            </a:r>
            <a:endParaRPr sz="1200">
              <a:solidFill>
                <a:srgbClr val="FF0000"/>
              </a:solidFill>
            </a:endParaRPr>
          </a:p>
        </p:txBody>
      </p:sp>
      <p:sp>
        <p:nvSpPr>
          <p:cNvPr id="231" name="Google Shape;231;p42"/>
          <p:cNvSpPr txBox="1"/>
          <p:nvPr/>
        </p:nvSpPr>
        <p:spPr>
          <a:xfrm>
            <a:off x="4043275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38761D"/>
                </a:solidFill>
              </a:rPr>
              <a:t>40</a:t>
            </a:r>
            <a:r>
              <a:rPr lang="en" sz="1200">
                <a:solidFill>
                  <a:srgbClr val="38761D"/>
                </a:solidFill>
              </a:rPr>
              <a:t>%</a:t>
            </a:r>
            <a:endParaRPr sz="1200">
              <a:solidFill>
                <a:srgbClr val="38761D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2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1593" name="Google Shape;1593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6025" y="891662"/>
            <a:ext cx="4844425" cy="1764225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1594" name="Google Shape;1594;p105"/>
          <p:cNvSpPr/>
          <p:nvPr/>
        </p:nvSpPr>
        <p:spPr>
          <a:xfrm>
            <a:off x="3816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5" name="Google Shape;1595;p105"/>
          <p:cNvSpPr/>
          <p:nvPr/>
        </p:nvSpPr>
        <p:spPr>
          <a:xfrm rot="-5063038">
            <a:off x="2402722" y="5770574"/>
            <a:ext cx="180868" cy="314422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6" name="Google Shape;1596;p105"/>
          <p:cNvPicPr preferRelativeResize="0"/>
          <p:nvPr/>
        </p:nvPicPr>
        <p:blipFill rotWithShape="1">
          <a:blip r:embed="rId4">
            <a:alphaModFix/>
          </a:blip>
          <a:srcRect b="5818" l="22577" r="59472" t="6284"/>
          <a:stretch/>
        </p:blipFill>
        <p:spPr>
          <a:xfrm rot="-3557404">
            <a:off x="-83745" y="7612938"/>
            <a:ext cx="90850" cy="5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7" name="Google Shape;1597;p105"/>
          <p:cNvPicPr preferRelativeResize="0"/>
          <p:nvPr/>
        </p:nvPicPr>
        <p:blipFill rotWithShape="1">
          <a:blip r:embed="rId4">
            <a:alphaModFix/>
          </a:blip>
          <a:srcRect b="5821" l="-1051" r="77938" t="2796"/>
          <a:stretch/>
        </p:blipFill>
        <p:spPr>
          <a:xfrm rot="10800000">
            <a:off x="384959" y="7596629"/>
            <a:ext cx="96361" cy="54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Google Shape;1598;p105"/>
          <p:cNvPicPr preferRelativeResize="0"/>
          <p:nvPr/>
        </p:nvPicPr>
        <p:blipFill rotWithShape="1">
          <a:blip r:embed="rId4">
            <a:alphaModFix/>
          </a:blip>
          <a:srcRect b="-1620" l="50660" r="26422" t="2796"/>
          <a:stretch/>
        </p:blipFill>
        <p:spPr>
          <a:xfrm>
            <a:off x="111928" y="7965121"/>
            <a:ext cx="105131" cy="58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Google Shape;1599;p105"/>
          <p:cNvPicPr preferRelativeResize="0"/>
          <p:nvPr/>
        </p:nvPicPr>
        <p:blipFill rotWithShape="1">
          <a:blip r:embed="rId4">
            <a:alphaModFix/>
          </a:blip>
          <a:srcRect b="5822" l="80983" r="543" t="-19990"/>
          <a:stretch/>
        </p:blipFill>
        <p:spPr>
          <a:xfrm rot="-5693703">
            <a:off x="-110930" y="7848721"/>
            <a:ext cx="99154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Google Shape;1600;p105"/>
          <p:cNvPicPr preferRelativeResize="0"/>
          <p:nvPr/>
        </p:nvPicPr>
        <p:blipFill rotWithShape="1">
          <a:blip r:embed="rId4">
            <a:alphaModFix/>
          </a:blip>
          <a:srcRect b="-6111" l="58335" r="18993" t="-9629"/>
          <a:stretch/>
        </p:blipFill>
        <p:spPr>
          <a:xfrm flipH="1" rot="10612294">
            <a:off x="569066" y="7943003"/>
            <a:ext cx="94140" cy="62265"/>
          </a:xfrm>
          <a:prstGeom prst="rect">
            <a:avLst/>
          </a:prstGeom>
          <a:noFill/>
          <a:ln>
            <a:noFill/>
          </a:ln>
        </p:spPr>
      </p:pic>
      <p:sp>
        <p:nvSpPr>
          <p:cNvPr id="1601" name="Google Shape;1601;p105"/>
          <p:cNvSpPr txBox="1"/>
          <p:nvPr/>
        </p:nvSpPr>
        <p:spPr>
          <a:xfrm>
            <a:off x="247650" y="190325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  <p:grpSp>
        <p:nvGrpSpPr>
          <p:cNvPr id="1602" name="Google Shape;1602;p105"/>
          <p:cNvGrpSpPr/>
          <p:nvPr/>
        </p:nvGrpSpPr>
        <p:grpSpPr>
          <a:xfrm>
            <a:off x="6379369" y="1171463"/>
            <a:ext cx="2048100" cy="1571400"/>
            <a:chOff x="6379369" y="1171463"/>
            <a:chExt cx="2048100" cy="1571400"/>
          </a:xfrm>
        </p:grpSpPr>
        <p:sp>
          <p:nvSpPr>
            <p:cNvPr id="1603" name="Google Shape;1603;p105"/>
            <p:cNvSpPr/>
            <p:nvPr/>
          </p:nvSpPr>
          <p:spPr>
            <a:xfrm flipH="1" rot="10800000">
              <a:off x="6379369" y="1171463"/>
              <a:ext cx="2048100" cy="15714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FF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8" rotWithShape="0" algn="bl" dir="5400000" dist="19050">
                <a:srgbClr val="000000">
                  <a:alpha val="26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clipped result image" id="1604" name="Google Shape;1604;p10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6963753" y="1413485"/>
              <a:ext cx="879379" cy="87298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05" name="Google Shape;1605;p105"/>
          <p:cNvSpPr txBox="1"/>
          <p:nvPr/>
        </p:nvSpPr>
        <p:spPr>
          <a:xfrm>
            <a:off x="571075" y="3200100"/>
            <a:ext cx="5732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“eats its own tail”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inducing its own metabolism </a:t>
            </a:r>
            <a:endParaRPr sz="2900"/>
          </a:p>
        </p:txBody>
      </p:sp>
      <p:sp>
        <p:nvSpPr>
          <p:cNvPr id="1606" name="Google Shape;1606;p105"/>
          <p:cNvSpPr txBox="1"/>
          <p:nvPr/>
        </p:nvSpPr>
        <p:spPr>
          <a:xfrm>
            <a:off x="6074575" y="2732075"/>
            <a:ext cx="5732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en" sz="2400" u="sng">
                <a:solidFill>
                  <a:schemeClr val="dk1"/>
                </a:solidFill>
              </a:rPr>
              <a:t>D</a:t>
            </a:r>
            <a:r>
              <a:rPr lang="en" sz="2400">
                <a:solidFill>
                  <a:schemeClr val="dk1"/>
                </a:solidFill>
              </a:rPr>
              <a:t>own and </a:t>
            </a:r>
            <a:r>
              <a:rPr b="1" lang="en" sz="2400" u="sng">
                <a:solidFill>
                  <a:schemeClr val="dk1"/>
                </a:solidFill>
              </a:rPr>
              <a:t>D</a:t>
            </a:r>
            <a:r>
              <a:rPr lang="en" sz="2400">
                <a:solidFill>
                  <a:schemeClr val="dk1"/>
                </a:solidFill>
              </a:rPr>
              <a:t>elayed</a:t>
            </a:r>
            <a:endParaRPr sz="2900"/>
          </a:p>
        </p:txBody>
      </p:sp>
      <p:sp>
        <p:nvSpPr>
          <p:cNvPr id="1607" name="Google Shape;1607;p105"/>
          <p:cNvSpPr txBox="1"/>
          <p:nvPr/>
        </p:nvSpPr>
        <p:spPr>
          <a:xfrm>
            <a:off x="6666775" y="439450"/>
            <a:ext cx="17607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in</a:t>
            </a:r>
            <a:r>
              <a:rPr b="1" lang="en" sz="2400" u="sng">
                <a:solidFill>
                  <a:schemeClr val="dk1"/>
                </a:solidFill>
              </a:rPr>
              <a:t>D</a:t>
            </a:r>
            <a:r>
              <a:rPr lang="en" sz="2400">
                <a:solidFill>
                  <a:schemeClr val="dk1"/>
                </a:solidFill>
              </a:rPr>
              <a:t>uction</a:t>
            </a:r>
            <a:endParaRPr sz="2900"/>
          </a:p>
        </p:txBody>
      </p:sp>
      <p:grpSp>
        <p:nvGrpSpPr>
          <p:cNvPr id="1608" name="Google Shape;1608;p105"/>
          <p:cNvGrpSpPr/>
          <p:nvPr/>
        </p:nvGrpSpPr>
        <p:grpSpPr>
          <a:xfrm>
            <a:off x="897576" y="1931896"/>
            <a:ext cx="274800" cy="210900"/>
            <a:chOff x="745176" y="1779496"/>
            <a:chExt cx="274800" cy="210900"/>
          </a:xfrm>
        </p:grpSpPr>
        <p:sp>
          <p:nvSpPr>
            <p:cNvPr id="1609" name="Google Shape;1609;p105"/>
            <p:cNvSpPr/>
            <p:nvPr/>
          </p:nvSpPr>
          <p:spPr>
            <a:xfrm flipH="1" rot="10800000">
              <a:off x="745176" y="1779496"/>
              <a:ext cx="274800" cy="2109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FF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8" rotWithShape="0" algn="bl" dir="5400000" dist="19050">
                <a:srgbClr val="000000">
                  <a:alpha val="26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clipped result image" id="1610" name="Google Shape;1610;p10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23548" y="1812113"/>
              <a:ext cx="117934" cy="1170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11" name="Google Shape;1611;p105"/>
          <p:cNvGrpSpPr/>
          <p:nvPr/>
        </p:nvGrpSpPr>
        <p:grpSpPr>
          <a:xfrm>
            <a:off x="1142444" y="1943454"/>
            <a:ext cx="274800" cy="210900"/>
            <a:chOff x="837644" y="1638654"/>
            <a:chExt cx="274800" cy="210900"/>
          </a:xfrm>
        </p:grpSpPr>
        <p:sp>
          <p:nvSpPr>
            <p:cNvPr id="1612" name="Google Shape;1612;p105"/>
            <p:cNvSpPr/>
            <p:nvPr/>
          </p:nvSpPr>
          <p:spPr>
            <a:xfrm flipH="1" rot="10800000">
              <a:off x="837644" y="1638654"/>
              <a:ext cx="274800" cy="2109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FF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8" rotWithShape="0" algn="bl" dir="5400000" dist="19050">
                <a:srgbClr val="000000">
                  <a:alpha val="26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clipped result image" id="1613" name="Google Shape;1613;p10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16016" y="1671271"/>
              <a:ext cx="117934" cy="1170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14" name="Google Shape;1614;p105"/>
          <p:cNvSpPr txBox="1"/>
          <p:nvPr/>
        </p:nvSpPr>
        <p:spPr>
          <a:xfrm>
            <a:off x="1541975" y="2450388"/>
            <a:ext cx="5732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200">
                <a:solidFill>
                  <a:schemeClr val="dk1"/>
                </a:solidFill>
              </a:rPr>
              <a:t>Autoinduction of CYP3A4</a:t>
            </a:r>
            <a:endParaRPr sz="27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8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1619" name="Google Shape;1619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6025" y="891662"/>
            <a:ext cx="4844425" cy="1764225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1620" name="Google Shape;1620;p106"/>
          <p:cNvSpPr/>
          <p:nvPr/>
        </p:nvSpPr>
        <p:spPr>
          <a:xfrm>
            <a:off x="3816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1" name="Google Shape;1621;p106"/>
          <p:cNvSpPr/>
          <p:nvPr/>
        </p:nvSpPr>
        <p:spPr>
          <a:xfrm rot="-5063038">
            <a:off x="2402722" y="5770574"/>
            <a:ext cx="180868" cy="314422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2" name="Google Shape;1622;p106"/>
          <p:cNvPicPr preferRelativeResize="0"/>
          <p:nvPr/>
        </p:nvPicPr>
        <p:blipFill rotWithShape="1">
          <a:blip r:embed="rId4">
            <a:alphaModFix/>
          </a:blip>
          <a:srcRect b="5818" l="22577" r="59472" t="6284"/>
          <a:stretch/>
        </p:blipFill>
        <p:spPr>
          <a:xfrm rot="-3557404">
            <a:off x="-83745" y="7612938"/>
            <a:ext cx="90850" cy="5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3" name="Google Shape;1623;p106"/>
          <p:cNvPicPr preferRelativeResize="0"/>
          <p:nvPr/>
        </p:nvPicPr>
        <p:blipFill rotWithShape="1">
          <a:blip r:embed="rId4">
            <a:alphaModFix/>
          </a:blip>
          <a:srcRect b="5821" l="-1051" r="77938" t="2796"/>
          <a:stretch/>
        </p:blipFill>
        <p:spPr>
          <a:xfrm rot="10800000">
            <a:off x="384959" y="7596629"/>
            <a:ext cx="96361" cy="54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4" name="Google Shape;1624;p106"/>
          <p:cNvPicPr preferRelativeResize="0"/>
          <p:nvPr/>
        </p:nvPicPr>
        <p:blipFill rotWithShape="1">
          <a:blip r:embed="rId4">
            <a:alphaModFix/>
          </a:blip>
          <a:srcRect b="-1620" l="50660" r="26422" t="2796"/>
          <a:stretch/>
        </p:blipFill>
        <p:spPr>
          <a:xfrm>
            <a:off x="111928" y="7965121"/>
            <a:ext cx="105131" cy="58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5" name="Google Shape;1625;p106"/>
          <p:cNvPicPr preferRelativeResize="0"/>
          <p:nvPr/>
        </p:nvPicPr>
        <p:blipFill rotWithShape="1">
          <a:blip r:embed="rId4">
            <a:alphaModFix/>
          </a:blip>
          <a:srcRect b="5822" l="80983" r="543" t="-19990"/>
          <a:stretch/>
        </p:blipFill>
        <p:spPr>
          <a:xfrm rot="-5693703">
            <a:off x="-110930" y="7848721"/>
            <a:ext cx="99154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6" name="Google Shape;1626;p106"/>
          <p:cNvPicPr preferRelativeResize="0"/>
          <p:nvPr/>
        </p:nvPicPr>
        <p:blipFill rotWithShape="1">
          <a:blip r:embed="rId4">
            <a:alphaModFix/>
          </a:blip>
          <a:srcRect b="-6111" l="58335" r="18993" t="-9629"/>
          <a:stretch/>
        </p:blipFill>
        <p:spPr>
          <a:xfrm flipH="1" rot="10612294">
            <a:off x="569066" y="7943003"/>
            <a:ext cx="94140" cy="62265"/>
          </a:xfrm>
          <a:prstGeom prst="rect">
            <a:avLst/>
          </a:prstGeom>
          <a:noFill/>
          <a:ln>
            <a:noFill/>
          </a:ln>
        </p:spPr>
      </p:pic>
      <p:sp>
        <p:nvSpPr>
          <p:cNvPr id="1627" name="Google Shape;1627;p106"/>
          <p:cNvSpPr txBox="1"/>
          <p:nvPr/>
        </p:nvSpPr>
        <p:spPr>
          <a:xfrm>
            <a:off x="247650" y="190325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  <p:sp>
        <p:nvSpPr>
          <p:cNvPr id="1628" name="Google Shape;1628;p106"/>
          <p:cNvSpPr/>
          <p:nvPr/>
        </p:nvSpPr>
        <p:spPr>
          <a:xfrm flipH="1" rot="10800000">
            <a:off x="6379369" y="1171463"/>
            <a:ext cx="2048100" cy="15714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  <a:effectLst>
            <a:outerShdw blurRad="14288" rotWithShape="0" algn="bl" dir="5400000" dist="19050">
              <a:srgbClr val="000000">
                <a:alpha val="2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1629" name="Google Shape;1629;p1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63753" y="1413485"/>
            <a:ext cx="879379" cy="872981"/>
          </a:xfrm>
          <a:prstGeom prst="rect">
            <a:avLst/>
          </a:prstGeom>
          <a:noFill/>
          <a:ln>
            <a:noFill/>
          </a:ln>
        </p:spPr>
      </p:pic>
      <p:sp>
        <p:nvSpPr>
          <p:cNvPr id="1630" name="Google Shape;1630;p106"/>
          <p:cNvSpPr txBox="1"/>
          <p:nvPr/>
        </p:nvSpPr>
        <p:spPr>
          <a:xfrm>
            <a:off x="571075" y="3200100"/>
            <a:ext cx="5732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“eats its own tail” inducing its own metabolism as a CYP3A4 substrate and in</a:t>
            </a:r>
            <a:r>
              <a:rPr b="1" lang="en" sz="2400" u="sng">
                <a:solidFill>
                  <a:schemeClr val="dk1"/>
                </a:solidFill>
              </a:rPr>
              <a:t>D</a:t>
            </a:r>
            <a:r>
              <a:rPr lang="en" sz="2400">
                <a:solidFill>
                  <a:schemeClr val="dk1"/>
                </a:solidFill>
              </a:rPr>
              <a:t>ucer</a:t>
            </a:r>
            <a:endParaRPr sz="2900"/>
          </a:p>
        </p:txBody>
      </p:sp>
      <p:sp>
        <p:nvSpPr>
          <p:cNvPr id="1631" name="Google Shape;1631;p106"/>
          <p:cNvSpPr txBox="1"/>
          <p:nvPr/>
        </p:nvSpPr>
        <p:spPr>
          <a:xfrm>
            <a:off x="6074575" y="2732075"/>
            <a:ext cx="5732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en" sz="2400" u="sng">
                <a:solidFill>
                  <a:schemeClr val="dk1"/>
                </a:solidFill>
              </a:rPr>
              <a:t>D</a:t>
            </a:r>
            <a:r>
              <a:rPr lang="en" sz="2400">
                <a:solidFill>
                  <a:schemeClr val="dk1"/>
                </a:solidFill>
              </a:rPr>
              <a:t>own and </a:t>
            </a:r>
            <a:r>
              <a:rPr b="1" lang="en" sz="2400" u="sng">
                <a:solidFill>
                  <a:schemeClr val="dk1"/>
                </a:solidFill>
              </a:rPr>
              <a:t>D</a:t>
            </a:r>
            <a:r>
              <a:rPr lang="en" sz="2400">
                <a:solidFill>
                  <a:schemeClr val="dk1"/>
                </a:solidFill>
              </a:rPr>
              <a:t>elayed</a:t>
            </a:r>
            <a:endParaRPr sz="2900"/>
          </a:p>
        </p:txBody>
      </p:sp>
      <p:sp>
        <p:nvSpPr>
          <p:cNvPr id="1632" name="Google Shape;1632;p106"/>
          <p:cNvSpPr txBox="1"/>
          <p:nvPr/>
        </p:nvSpPr>
        <p:spPr>
          <a:xfrm>
            <a:off x="6666775" y="439450"/>
            <a:ext cx="17607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in</a:t>
            </a:r>
            <a:r>
              <a:rPr b="1" lang="en" sz="2400" u="sng">
                <a:solidFill>
                  <a:schemeClr val="dk1"/>
                </a:solidFill>
              </a:rPr>
              <a:t>D</a:t>
            </a:r>
            <a:r>
              <a:rPr lang="en" sz="2400">
                <a:solidFill>
                  <a:schemeClr val="dk1"/>
                </a:solidFill>
              </a:rPr>
              <a:t>uction</a:t>
            </a:r>
            <a:endParaRPr sz="2900"/>
          </a:p>
        </p:txBody>
      </p:sp>
      <p:grpSp>
        <p:nvGrpSpPr>
          <p:cNvPr id="1633" name="Google Shape;1633;p106"/>
          <p:cNvGrpSpPr/>
          <p:nvPr/>
        </p:nvGrpSpPr>
        <p:grpSpPr>
          <a:xfrm>
            <a:off x="897576" y="1931896"/>
            <a:ext cx="274800" cy="210900"/>
            <a:chOff x="745176" y="1779496"/>
            <a:chExt cx="274800" cy="210900"/>
          </a:xfrm>
        </p:grpSpPr>
        <p:sp>
          <p:nvSpPr>
            <p:cNvPr id="1634" name="Google Shape;1634;p106"/>
            <p:cNvSpPr/>
            <p:nvPr/>
          </p:nvSpPr>
          <p:spPr>
            <a:xfrm flipH="1" rot="10800000">
              <a:off x="745176" y="1779496"/>
              <a:ext cx="274800" cy="2109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FF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8" rotWithShape="0" algn="bl" dir="5400000" dist="19050">
                <a:srgbClr val="000000">
                  <a:alpha val="26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clipped result image" id="1635" name="Google Shape;1635;p10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23548" y="1812113"/>
              <a:ext cx="117934" cy="1170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36" name="Google Shape;1636;p106"/>
          <p:cNvGrpSpPr/>
          <p:nvPr/>
        </p:nvGrpSpPr>
        <p:grpSpPr>
          <a:xfrm>
            <a:off x="1142444" y="1943454"/>
            <a:ext cx="274800" cy="210900"/>
            <a:chOff x="837644" y="1638654"/>
            <a:chExt cx="274800" cy="210900"/>
          </a:xfrm>
        </p:grpSpPr>
        <p:sp>
          <p:nvSpPr>
            <p:cNvPr id="1637" name="Google Shape;1637;p106"/>
            <p:cNvSpPr/>
            <p:nvPr/>
          </p:nvSpPr>
          <p:spPr>
            <a:xfrm flipH="1" rot="10800000">
              <a:off x="837644" y="1638654"/>
              <a:ext cx="274800" cy="2109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FF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8" rotWithShape="0" algn="bl" dir="5400000" dist="19050">
                <a:srgbClr val="000000">
                  <a:alpha val="26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clipped result image" id="1638" name="Google Shape;1638;p10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16016" y="1671271"/>
              <a:ext cx="117934" cy="1170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39" name="Google Shape;1639;p106"/>
          <p:cNvSpPr txBox="1"/>
          <p:nvPr/>
        </p:nvSpPr>
        <p:spPr>
          <a:xfrm>
            <a:off x="1541975" y="2450388"/>
            <a:ext cx="5732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200">
                <a:solidFill>
                  <a:schemeClr val="dk1"/>
                </a:solidFill>
              </a:rPr>
              <a:t>Autoinduction of CYP3A4</a:t>
            </a:r>
            <a:endParaRPr sz="270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3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1644" name="Google Shape;1644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6025" y="891662"/>
            <a:ext cx="4844425" cy="1764225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1645" name="Google Shape;1645;p107"/>
          <p:cNvSpPr/>
          <p:nvPr/>
        </p:nvSpPr>
        <p:spPr>
          <a:xfrm>
            <a:off x="3816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6" name="Google Shape;1646;p107"/>
          <p:cNvSpPr/>
          <p:nvPr/>
        </p:nvSpPr>
        <p:spPr>
          <a:xfrm rot="-5063038">
            <a:off x="2402722" y="5770574"/>
            <a:ext cx="180868" cy="314422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7" name="Google Shape;1647;p107"/>
          <p:cNvPicPr preferRelativeResize="0"/>
          <p:nvPr/>
        </p:nvPicPr>
        <p:blipFill rotWithShape="1">
          <a:blip r:embed="rId4">
            <a:alphaModFix/>
          </a:blip>
          <a:srcRect b="5818" l="22577" r="59472" t="6284"/>
          <a:stretch/>
        </p:blipFill>
        <p:spPr>
          <a:xfrm rot="-3557404">
            <a:off x="-83745" y="7612938"/>
            <a:ext cx="90850" cy="5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8" name="Google Shape;1648;p107"/>
          <p:cNvPicPr preferRelativeResize="0"/>
          <p:nvPr/>
        </p:nvPicPr>
        <p:blipFill rotWithShape="1">
          <a:blip r:embed="rId4">
            <a:alphaModFix/>
          </a:blip>
          <a:srcRect b="5821" l="-1051" r="77938" t="2796"/>
          <a:stretch/>
        </p:blipFill>
        <p:spPr>
          <a:xfrm rot="10800000">
            <a:off x="384959" y="7596629"/>
            <a:ext cx="96361" cy="54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9" name="Google Shape;1649;p107"/>
          <p:cNvPicPr preferRelativeResize="0"/>
          <p:nvPr/>
        </p:nvPicPr>
        <p:blipFill rotWithShape="1">
          <a:blip r:embed="rId4">
            <a:alphaModFix/>
          </a:blip>
          <a:srcRect b="-1620" l="50660" r="26422" t="2796"/>
          <a:stretch/>
        </p:blipFill>
        <p:spPr>
          <a:xfrm>
            <a:off x="111928" y="7965121"/>
            <a:ext cx="105131" cy="58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0" name="Google Shape;1650;p107"/>
          <p:cNvPicPr preferRelativeResize="0"/>
          <p:nvPr/>
        </p:nvPicPr>
        <p:blipFill rotWithShape="1">
          <a:blip r:embed="rId4">
            <a:alphaModFix/>
          </a:blip>
          <a:srcRect b="5822" l="80983" r="543" t="-19990"/>
          <a:stretch/>
        </p:blipFill>
        <p:spPr>
          <a:xfrm rot="-5693703">
            <a:off x="-110930" y="7848721"/>
            <a:ext cx="99154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1" name="Google Shape;1651;p107"/>
          <p:cNvPicPr preferRelativeResize="0"/>
          <p:nvPr/>
        </p:nvPicPr>
        <p:blipFill rotWithShape="1">
          <a:blip r:embed="rId4">
            <a:alphaModFix/>
          </a:blip>
          <a:srcRect b="-6111" l="58335" r="18993" t="-9629"/>
          <a:stretch/>
        </p:blipFill>
        <p:spPr>
          <a:xfrm flipH="1" rot="10612294">
            <a:off x="569066" y="7943003"/>
            <a:ext cx="94140" cy="62265"/>
          </a:xfrm>
          <a:prstGeom prst="rect">
            <a:avLst/>
          </a:prstGeom>
          <a:noFill/>
          <a:ln>
            <a:noFill/>
          </a:ln>
        </p:spPr>
      </p:pic>
      <p:sp>
        <p:nvSpPr>
          <p:cNvPr id="1652" name="Google Shape;1652;p107"/>
          <p:cNvSpPr txBox="1"/>
          <p:nvPr/>
        </p:nvSpPr>
        <p:spPr>
          <a:xfrm>
            <a:off x="247650" y="190325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  <p:sp>
        <p:nvSpPr>
          <p:cNvPr id="1653" name="Google Shape;1653;p107"/>
          <p:cNvSpPr/>
          <p:nvPr/>
        </p:nvSpPr>
        <p:spPr>
          <a:xfrm flipH="1" rot="10800000">
            <a:off x="6379369" y="1171463"/>
            <a:ext cx="2048100" cy="15714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  <a:effectLst>
            <a:outerShdw blurRad="14288" rotWithShape="0" algn="bl" dir="5400000" dist="19050">
              <a:srgbClr val="000000">
                <a:alpha val="2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1654" name="Google Shape;1654;p1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63753" y="1413485"/>
            <a:ext cx="879379" cy="872981"/>
          </a:xfrm>
          <a:prstGeom prst="rect">
            <a:avLst/>
          </a:prstGeom>
          <a:noFill/>
          <a:ln>
            <a:noFill/>
          </a:ln>
        </p:spPr>
      </p:pic>
      <p:sp>
        <p:nvSpPr>
          <p:cNvPr id="1655" name="Google Shape;1655;p107"/>
          <p:cNvSpPr txBox="1"/>
          <p:nvPr/>
        </p:nvSpPr>
        <p:spPr>
          <a:xfrm>
            <a:off x="571075" y="3200100"/>
            <a:ext cx="5732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“eats its own tail” inducing its own metabolism as a CYP3A4 substrate and in</a:t>
            </a:r>
            <a:r>
              <a:rPr b="1" lang="en" sz="2400" u="sng">
                <a:solidFill>
                  <a:schemeClr val="dk1"/>
                </a:solidFill>
              </a:rPr>
              <a:t>D</a:t>
            </a:r>
            <a:r>
              <a:rPr lang="en" sz="2400">
                <a:solidFill>
                  <a:schemeClr val="dk1"/>
                </a:solidFill>
              </a:rPr>
              <a:t>ucer.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Half-life drops from 35 hr to 15 hr.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656" name="Google Shape;1656;p107"/>
          <p:cNvSpPr txBox="1"/>
          <p:nvPr/>
        </p:nvSpPr>
        <p:spPr>
          <a:xfrm>
            <a:off x="6074575" y="2732075"/>
            <a:ext cx="5732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b="1" lang="en" sz="2400" u="sng">
                <a:solidFill>
                  <a:schemeClr val="dk1"/>
                </a:solidFill>
              </a:rPr>
              <a:t>D</a:t>
            </a:r>
            <a:r>
              <a:rPr lang="en" sz="2400">
                <a:solidFill>
                  <a:schemeClr val="dk1"/>
                </a:solidFill>
              </a:rPr>
              <a:t>own and </a:t>
            </a:r>
            <a:r>
              <a:rPr b="1" lang="en" sz="2400" u="sng">
                <a:solidFill>
                  <a:schemeClr val="dk1"/>
                </a:solidFill>
              </a:rPr>
              <a:t>D</a:t>
            </a:r>
            <a:r>
              <a:rPr lang="en" sz="2400">
                <a:solidFill>
                  <a:schemeClr val="dk1"/>
                </a:solidFill>
              </a:rPr>
              <a:t>elayed</a:t>
            </a:r>
            <a:endParaRPr sz="2900"/>
          </a:p>
        </p:txBody>
      </p:sp>
      <p:sp>
        <p:nvSpPr>
          <p:cNvPr id="1657" name="Google Shape;1657;p107"/>
          <p:cNvSpPr txBox="1"/>
          <p:nvPr/>
        </p:nvSpPr>
        <p:spPr>
          <a:xfrm>
            <a:off x="6666775" y="439450"/>
            <a:ext cx="17607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in</a:t>
            </a:r>
            <a:r>
              <a:rPr b="1" lang="en" sz="2400" u="sng">
                <a:solidFill>
                  <a:schemeClr val="dk1"/>
                </a:solidFill>
              </a:rPr>
              <a:t>D</a:t>
            </a:r>
            <a:r>
              <a:rPr lang="en" sz="2400">
                <a:solidFill>
                  <a:schemeClr val="dk1"/>
                </a:solidFill>
              </a:rPr>
              <a:t>uction</a:t>
            </a:r>
            <a:endParaRPr sz="2900"/>
          </a:p>
        </p:txBody>
      </p:sp>
      <p:grpSp>
        <p:nvGrpSpPr>
          <p:cNvPr id="1658" name="Google Shape;1658;p107"/>
          <p:cNvGrpSpPr/>
          <p:nvPr/>
        </p:nvGrpSpPr>
        <p:grpSpPr>
          <a:xfrm>
            <a:off x="897576" y="1931896"/>
            <a:ext cx="274800" cy="210900"/>
            <a:chOff x="745176" y="1779496"/>
            <a:chExt cx="274800" cy="210900"/>
          </a:xfrm>
        </p:grpSpPr>
        <p:sp>
          <p:nvSpPr>
            <p:cNvPr id="1659" name="Google Shape;1659;p107"/>
            <p:cNvSpPr/>
            <p:nvPr/>
          </p:nvSpPr>
          <p:spPr>
            <a:xfrm flipH="1" rot="10800000">
              <a:off x="745176" y="1779496"/>
              <a:ext cx="274800" cy="2109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FF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8" rotWithShape="0" algn="bl" dir="5400000" dist="19050">
                <a:srgbClr val="000000">
                  <a:alpha val="26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clipped result image" id="1660" name="Google Shape;1660;p10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823548" y="1812113"/>
              <a:ext cx="117934" cy="1170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61" name="Google Shape;1661;p107"/>
          <p:cNvGrpSpPr/>
          <p:nvPr/>
        </p:nvGrpSpPr>
        <p:grpSpPr>
          <a:xfrm>
            <a:off x="1142444" y="1943454"/>
            <a:ext cx="274800" cy="210900"/>
            <a:chOff x="837644" y="1638654"/>
            <a:chExt cx="274800" cy="210900"/>
          </a:xfrm>
        </p:grpSpPr>
        <p:sp>
          <p:nvSpPr>
            <p:cNvPr id="1662" name="Google Shape;1662;p107"/>
            <p:cNvSpPr/>
            <p:nvPr/>
          </p:nvSpPr>
          <p:spPr>
            <a:xfrm flipH="1" rot="10800000">
              <a:off x="837644" y="1638654"/>
              <a:ext cx="274800" cy="210900"/>
            </a:xfrm>
            <a:prstGeom prst="upArrow">
              <a:avLst>
                <a:gd fmla="val 50000" name="adj1"/>
                <a:gd fmla="val 50000" name="adj2"/>
              </a:avLst>
            </a:prstGeom>
            <a:solidFill>
              <a:srgbClr val="FFFFFF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14288" rotWithShape="0" algn="bl" dir="5400000" dist="19050">
                <a:srgbClr val="000000">
                  <a:alpha val="26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descr="clipped result image" id="1663" name="Google Shape;1663;p10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16016" y="1671271"/>
              <a:ext cx="117934" cy="1170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64" name="Google Shape;1664;p107"/>
          <p:cNvSpPr txBox="1"/>
          <p:nvPr/>
        </p:nvSpPr>
        <p:spPr>
          <a:xfrm>
            <a:off x="1541975" y="2450388"/>
            <a:ext cx="5732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200">
                <a:solidFill>
                  <a:schemeClr val="dk1"/>
                </a:solidFill>
              </a:rPr>
              <a:t>Autoinduction of CYP3A4</a:t>
            </a:r>
            <a:endParaRPr sz="270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8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1669" name="Google Shape;1669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" y="1126801"/>
            <a:ext cx="2397206" cy="873000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1670" name="Google Shape;1670;p108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1" name="Google Shape;1671;p108"/>
          <p:cNvSpPr txBox="1"/>
          <p:nvPr/>
        </p:nvSpPr>
        <p:spPr>
          <a:xfrm>
            <a:off x="400050" y="210575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  <p:sp>
        <p:nvSpPr>
          <p:cNvPr id="1672" name="Google Shape;1672;p108"/>
          <p:cNvSpPr txBox="1"/>
          <p:nvPr/>
        </p:nvSpPr>
        <p:spPr>
          <a:xfrm>
            <a:off x="3469775" y="260525"/>
            <a:ext cx="5406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Mechanism of action:</a:t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6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1677" name="Google Shape;1677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" y="1126801"/>
            <a:ext cx="2397206" cy="873000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1678" name="Google Shape;1678;p109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9" name="Google Shape;1679;p109"/>
          <p:cNvSpPr txBox="1"/>
          <p:nvPr/>
        </p:nvSpPr>
        <p:spPr>
          <a:xfrm>
            <a:off x="400050" y="210575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  <p:sp>
        <p:nvSpPr>
          <p:cNvPr id="1680" name="Google Shape;1680;p109"/>
          <p:cNvSpPr txBox="1"/>
          <p:nvPr/>
        </p:nvSpPr>
        <p:spPr>
          <a:xfrm>
            <a:off x="3469775" y="260525"/>
            <a:ext cx="5406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Mechanism of action:</a:t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 ❖ Antiepileptic</a:t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4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1685" name="Google Shape;1685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" y="1126801"/>
            <a:ext cx="2397206" cy="873000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1686" name="Google Shape;1686;p110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7" name="Google Shape;1687;p110"/>
          <p:cNvSpPr txBox="1"/>
          <p:nvPr/>
        </p:nvSpPr>
        <p:spPr>
          <a:xfrm>
            <a:off x="400050" y="210575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  <p:sp>
        <p:nvSpPr>
          <p:cNvPr id="1688" name="Google Shape;1688;p110"/>
          <p:cNvSpPr txBox="1"/>
          <p:nvPr/>
        </p:nvSpPr>
        <p:spPr>
          <a:xfrm>
            <a:off x="3469775" y="260525"/>
            <a:ext cx="5406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Mechanism of action:</a:t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 ❖ Antiepileptic</a:t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 ❖ Voltage-gated sodium </a:t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     channel blocker</a:t>
            </a:r>
            <a:endParaRPr sz="240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2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1693" name="Google Shape;1693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" y="1126801"/>
            <a:ext cx="2397206" cy="873000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1694" name="Google Shape;1694;p111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5" name="Google Shape;1695;p111"/>
          <p:cNvSpPr txBox="1"/>
          <p:nvPr/>
        </p:nvSpPr>
        <p:spPr>
          <a:xfrm>
            <a:off x="400050" y="210575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  <a:highlight>
                  <a:srgbClr val="00FF00"/>
                </a:highlight>
              </a:rPr>
              <a:t>Car</a:t>
            </a:r>
            <a:r>
              <a:rPr lang="en" sz="2400">
                <a:solidFill>
                  <a:schemeClr val="dk1"/>
                </a:solidFill>
              </a:rPr>
              <a:t>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  <p:sp>
        <p:nvSpPr>
          <p:cNvPr id="1696" name="Google Shape;1696;p111"/>
          <p:cNvSpPr txBox="1"/>
          <p:nvPr/>
        </p:nvSpPr>
        <p:spPr>
          <a:xfrm>
            <a:off x="3469775" y="260525"/>
            <a:ext cx="5406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Mechanism of action:</a:t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 ❖ Antiepileptic</a:t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 ❖ Voltage-gated </a:t>
            </a:r>
            <a:r>
              <a:rPr lang="en" sz="2400">
                <a:highlight>
                  <a:schemeClr val="accent6"/>
                </a:highlight>
              </a:rPr>
              <a:t>sodium</a:t>
            </a:r>
            <a:r>
              <a:rPr lang="en" sz="2400"/>
              <a:t> </a:t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     channel blocker </a:t>
            </a:r>
            <a:r>
              <a:rPr i="1" lang="en" sz="2400">
                <a:solidFill>
                  <a:srgbClr val="FF0000"/>
                </a:solidFill>
              </a:rPr>
              <a:t>- </a:t>
            </a:r>
            <a:r>
              <a:rPr i="1" lang="en" sz="2400">
                <a:solidFill>
                  <a:srgbClr val="FF0000"/>
                </a:solidFill>
                <a:highlight>
                  <a:schemeClr val="accent6"/>
                </a:highlight>
              </a:rPr>
              <a:t>salt</a:t>
            </a:r>
            <a:r>
              <a:rPr i="1" lang="en" sz="2400">
                <a:solidFill>
                  <a:srgbClr val="FF0000"/>
                </a:solidFill>
              </a:rPr>
              <a:t> can get your</a:t>
            </a:r>
            <a:endParaRPr i="1" sz="2400">
              <a:solidFill>
                <a:srgbClr val="FF0000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2400">
                <a:solidFill>
                  <a:srgbClr val="FF0000"/>
                </a:solidFill>
              </a:rPr>
              <a:t>     </a:t>
            </a:r>
            <a:r>
              <a:rPr i="1" lang="en" sz="2400">
                <a:solidFill>
                  <a:srgbClr val="FF0000"/>
                </a:solidFill>
                <a:highlight>
                  <a:srgbClr val="00FF00"/>
                </a:highlight>
              </a:rPr>
              <a:t>car</a:t>
            </a:r>
            <a:r>
              <a:rPr i="1" lang="en" sz="2400">
                <a:solidFill>
                  <a:srgbClr val="FF0000"/>
                </a:solidFill>
              </a:rPr>
              <a:t> out of snow</a:t>
            </a:r>
            <a:endParaRPr i="1" sz="2400">
              <a:solidFill>
                <a:srgbClr val="FF0000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2400"/>
          </a:p>
        </p:txBody>
      </p:sp>
      <p:pic>
        <p:nvPicPr>
          <p:cNvPr id="1697" name="Google Shape;1697;p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9274" y="2534298"/>
            <a:ext cx="3059767" cy="2494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ipped result image" id="1698" name="Google Shape;1698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77953" y="4431800"/>
            <a:ext cx="1331974" cy="485075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2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1703" name="Google Shape;1703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" y="1126801"/>
            <a:ext cx="2397206" cy="873000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1704" name="Google Shape;1704;p112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5" name="Google Shape;1705;p112"/>
          <p:cNvSpPr txBox="1"/>
          <p:nvPr/>
        </p:nvSpPr>
        <p:spPr>
          <a:xfrm>
            <a:off x="400050" y="210575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  <a:highlight>
                  <a:srgbClr val="00FF00"/>
                </a:highlight>
              </a:rPr>
              <a:t>Car</a:t>
            </a:r>
            <a:r>
              <a:rPr lang="en" sz="2400">
                <a:solidFill>
                  <a:schemeClr val="dk1"/>
                </a:solidFill>
              </a:rPr>
              <a:t>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  <p:sp>
        <p:nvSpPr>
          <p:cNvPr id="1706" name="Google Shape;1706;p112"/>
          <p:cNvSpPr txBox="1"/>
          <p:nvPr/>
        </p:nvSpPr>
        <p:spPr>
          <a:xfrm>
            <a:off x="3469775" y="260525"/>
            <a:ext cx="5406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Mechanism of action:</a:t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 ❖ Antiepileptic</a:t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 ❖ Voltage-gated </a:t>
            </a:r>
            <a:r>
              <a:rPr lang="en" sz="2400">
                <a:highlight>
                  <a:schemeClr val="accent6"/>
                </a:highlight>
              </a:rPr>
              <a:t>sodium</a:t>
            </a:r>
            <a:r>
              <a:rPr lang="en" sz="2400"/>
              <a:t> </a:t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     channel blocker </a:t>
            </a:r>
            <a:r>
              <a:rPr i="1" lang="en" sz="2400">
                <a:solidFill>
                  <a:srgbClr val="FF0000"/>
                </a:solidFill>
              </a:rPr>
              <a:t>- </a:t>
            </a:r>
            <a:r>
              <a:rPr i="1" lang="en" sz="2400">
                <a:solidFill>
                  <a:srgbClr val="FF0000"/>
                </a:solidFill>
                <a:highlight>
                  <a:schemeClr val="accent6"/>
                </a:highlight>
              </a:rPr>
              <a:t>salt</a:t>
            </a:r>
            <a:r>
              <a:rPr i="1" lang="en" sz="2400">
                <a:solidFill>
                  <a:srgbClr val="FF0000"/>
                </a:solidFill>
              </a:rPr>
              <a:t> can get your</a:t>
            </a:r>
            <a:endParaRPr i="1" sz="2400">
              <a:solidFill>
                <a:srgbClr val="FF0000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2400">
                <a:solidFill>
                  <a:srgbClr val="FF0000"/>
                </a:solidFill>
              </a:rPr>
              <a:t>     </a:t>
            </a:r>
            <a:r>
              <a:rPr i="1" lang="en" sz="2400">
                <a:solidFill>
                  <a:srgbClr val="FF0000"/>
                </a:solidFill>
                <a:highlight>
                  <a:srgbClr val="00FF00"/>
                </a:highlight>
              </a:rPr>
              <a:t>car</a:t>
            </a:r>
            <a:r>
              <a:rPr i="1" lang="en" sz="2400">
                <a:solidFill>
                  <a:srgbClr val="FF0000"/>
                </a:solidFill>
              </a:rPr>
              <a:t> out of snow</a:t>
            </a:r>
            <a:endParaRPr i="1" sz="2400">
              <a:solidFill>
                <a:srgbClr val="FF0000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2400">
                <a:solidFill>
                  <a:srgbClr val="B7B7B7"/>
                </a:solidFill>
              </a:rPr>
              <a:t>Some other AEDs are voltage-gated </a:t>
            </a:r>
            <a:r>
              <a:rPr lang="en" sz="2400" u="sng">
                <a:solidFill>
                  <a:srgbClr val="B7B7B7"/>
                </a:solidFill>
              </a:rPr>
              <a:t>calcium</a:t>
            </a:r>
            <a:r>
              <a:rPr lang="en" sz="2400">
                <a:solidFill>
                  <a:srgbClr val="B7B7B7"/>
                </a:solidFill>
              </a:rPr>
              <a:t> channel blockers.</a:t>
            </a:r>
            <a:endParaRPr sz="2400">
              <a:solidFill>
                <a:srgbClr val="B7B7B7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0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1711" name="Google Shape;1711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" y="1126801"/>
            <a:ext cx="2397206" cy="873000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1712" name="Google Shape;1712;p113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3" name="Google Shape;1713;p113"/>
          <p:cNvSpPr txBox="1"/>
          <p:nvPr/>
        </p:nvSpPr>
        <p:spPr>
          <a:xfrm>
            <a:off x="400050" y="210575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  <a:highlight>
                  <a:srgbClr val="00FF00"/>
                </a:highlight>
              </a:rPr>
              <a:t>Car</a:t>
            </a:r>
            <a:r>
              <a:rPr lang="en" sz="2400">
                <a:solidFill>
                  <a:schemeClr val="dk1"/>
                </a:solidFill>
              </a:rPr>
              <a:t>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  <p:sp>
        <p:nvSpPr>
          <p:cNvPr id="1714" name="Google Shape;1714;p113"/>
          <p:cNvSpPr txBox="1"/>
          <p:nvPr/>
        </p:nvSpPr>
        <p:spPr>
          <a:xfrm>
            <a:off x="3469775" y="260525"/>
            <a:ext cx="5406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Mechanism of action:</a:t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 ❖ Antiepileptic</a:t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 ❖ Voltage-gated </a:t>
            </a:r>
            <a:r>
              <a:rPr lang="en" sz="2400">
                <a:highlight>
                  <a:schemeClr val="accent6"/>
                </a:highlight>
              </a:rPr>
              <a:t>sodium</a:t>
            </a:r>
            <a:r>
              <a:rPr lang="en" sz="2400"/>
              <a:t> </a:t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     channel blocker </a:t>
            </a:r>
            <a:r>
              <a:rPr i="1" lang="en" sz="2400">
                <a:solidFill>
                  <a:srgbClr val="FF0000"/>
                </a:solidFill>
              </a:rPr>
              <a:t>- </a:t>
            </a:r>
            <a:r>
              <a:rPr i="1" lang="en" sz="2400">
                <a:solidFill>
                  <a:srgbClr val="FF0000"/>
                </a:solidFill>
                <a:highlight>
                  <a:schemeClr val="accent6"/>
                </a:highlight>
              </a:rPr>
              <a:t>salt</a:t>
            </a:r>
            <a:r>
              <a:rPr i="1" lang="en" sz="2400">
                <a:solidFill>
                  <a:srgbClr val="FF0000"/>
                </a:solidFill>
              </a:rPr>
              <a:t> can get your</a:t>
            </a:r>
            <a:endParaRPr i="1" sz="2400">
              <a:solidFill>
                <a:srgbClr val="FF0000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2400">
                <a:solidFill>
                  <a:srgbClr val="FF0000"/>
                </a:solidFill>
              </a:rPr>
              <a:t>     </a:t>
            </a:r>
            <a:r>
              <a:rPr i="1" lang="en" sz="2400">
                <a:solidFill>
                  <a:srgbClr val="FF0000"/>
                </a:solidFill>
                <a:highlight>
                  <a:srgbClr val="00FF00"/>
                </a:highlight>
              </a:rPr>
              <a:t>car</a:t>
            </a:r>
            <a:r>
              <a:rPr i="1" lang="en" sz="2400">
                <a:solidFill>
                  <a:srgbClr val="FF0000"/>
                </a:solidFill>
              </a:rPr>
              <a:t> out of snow</a:t>
            </a:r>
            <a:endParaRPr i="1" sz="2400">
              <a:solidFill>
                <a:srgbClr val="FF0000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Can decrease serum </a:t>
            </a:r>
            <a:r>
              <a:rPr lang="en" sz="2400">
                <a:highlight>
                  <a:schemeClr val="accent6"/>
                </a:highlight>
              </a:rPr>
              <a:t>sodium</a:t>
            </a:r>
            <a:r>
              <a:rPr lang="en" sz="2400"/>
              <a:t>, causing hyponatremia</a:t>
            </a:r>
            <a:endParaRPr sz="2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 sz="2400"/>
          </a:p>
        </p:txBody>
      </p:sp>
      <p:pic>
        <p:nvPicPr>
          <p:cNvPr id="1715" name="Google Shape;1715;p113"/>
          <p:cNvPicPr preferRelativeResize="0"/>
          <p:nvPr/>
        </p:nvPicPr>
        <p:blipFill rotWithShape="1">
          <a:blip r:embed="rId4">
            <a:alphaModFix/>
          </a:blip>
          <a:srcRect b="0" l="13423" r="12982" t="0"/>
          <a:stretch/>
        </p:blipFill>
        <p:spPr>
          <a:xfrm>
            <a:off x="557820" y="2740526"/>
            <a:ext cx="2288700" cy="2072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716" name="Google Shape;1716;p113"/>
          <p:cNvSpPr/>
          <p:nvPr/>
        </p:nvSpPr>
        <p:spPr>
          <a:xfrm>
            <a:off x="550725" y="2749350"/>
            <a:ext cx="2288700" cy="2072700"/>
          </a:xfrm>
          <a:prstGeom prst="roundRect">
            <a:avLst>
              <a:gd fmla="val 16667" name="adj"/>
            </a:avLst>
          </a:prstGeom>
          <a:noFill/>
          <a:ln cap="flat" cmpd="sng" w="152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0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1721" name="Google Shape;1721;p1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" y="1126801"/>
            <a:ext cx="2397206" cy="873000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1722" name="Google Shape;1722;p114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3" name="Google Shape;1723;p114"/>
          <p:cNvSpPr txBox="1"/>
          <p:nvPr/>
        </p:nvSpPr>
        <p:spPr>
          <a:xfrm>
            <a:off x="400050" y="210575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  <a:highlight>
                  <a:srgbClr val="00FF00"/>
                </a:highlight>
              </a:rPr>
              <a:t>Car</a:t>
            </a:r>
            <a:r>
              <a:rPr lang="en" sz="2400">
                <a:solidFill>
                  <a:schemeClr val="dk1"/>
                </a:solidFill>
              </a:rPr>
              <a:t>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  <p:sp>
        <p:nvSpPr>
          <p:cNvPr id="1724" name="Google Shape;1724;p114"/>
          <p:cNvSpPr txBox="1"/>
          <p:nvPr/>
        </p:nvSpPr>
        <p:spPr>
          <a:xfrm>
            <a:off x="3469775" y="260525"/>
            <a:ext cx="5406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Mechanism of action:</a:t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 ❖ Antiepileptic</a:t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 ❖ Voltage-gated </a:t>
            </a:r>
            <a:r>
              <a:rPr lang="en" sz="2400">
                <a:highlight>
                  <a:schemeClr val="accent6"/>
                </a:highlight>
              </a:rPr>
              <a:t>sodium</a:t>
            </a:r>
            <a:r>
              <a:rPr lang="en" sz="2400"/>
              <a:t> </a:t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     channel blocker </a:t>
            </a:r>
            <a:r>
              <a:rPr i="1" lang="en" sz="2400">
                <a:solidFill>
                  <a:srgbClr val="FF0000"/>
                </a:solidFill>
              </a:rPr>
              <a:t>- </a:t>
            </a:r>
            <a:r>
              <a:rPr i="1" lang="en" sz="2400">
                <a:solidFill>
                  <a:srgbClr val="FF0000"/>
                </a:solidFill>
                <a:highlight>
                  <a:schemeClr val="accent6"/>
                </a:highlight>
              </a:rPr>
              <a:t>salt</a:t>
            </a:r>
            <a:r>
              <a:rPr i="1" lang="en" sz="2400">
                <a:solidFill>
                  <a:srgbClr val="FF0000"/>
                </a:solidFill>
              </a:rPr>
              <a:t> can get your</a:t>
            </a:r>
            <a:endParaRPr i="1" sz="2400">
              <a:solidFill>
                <a:srgbClr val="FF0000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2400">
                <a:solidFill>
                  <a:srgbClr val="FF0000"/>
                </a:solidFill>
              </a:rPr>
              <a:t>     </a:t>
            </a:r>
            <a:r>
              <a:rPr i="1" lang="en" sz="2400">
                <a:solidFill>
                  <a:srgbClr val="FF0000"/>
                </a:solidFill>
                <a:highlight>
                  <a:srgbClr val="00FF00"/>
                </a:highlight>
              </a:rPr>
              <a:t>car</a:t>
            </a:r>
            <a:r>
              <a:rPr i="1" lang="en" sz="2400">
                <a:solidFill>
                  <a:srgbClr val="FF0000"/>
                </a:solidFill>
              </a:rPr>
              <a:t> out of snow</a:t>
            </a:r>
            <a:endParaRPr i="1" sz="2400">
              <a:solidFill>
                <a:srgbClr val="FF0000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Can decrease serum </a:t>
            </a:r>
            <a:r>
              <a:rPr lang="en" sz="2400">
                <a:highlight>
                  <a:schemeClr val="accent6"/>
                </a:highlight>
              </a:rPr>
              <a:t>sodium</a:t>
            </a:r>
            <a:r>
              <a:rPr lang="en" sz="2400"/>
              <a:t>, causing hyponatremia (increased ADH secretion)</a:t>
            </a:r>
            <a:endParaRPr sz="2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 sz="2400"/>
          </a:p>
        </p:txBody>
      </p:sp>
      <p:pic>
        <p:nvPicPr>
          <p:cNvPr id="1725" name="Google Shape;1725;p114"/>
          <p:cNvPicPr preferRelativeResize="0"/>
          <p:nvPr/>
        </p:nvPicPr>
        <p:blipFill rotWithShape="1">
          <a:blip r:embed="rId4">
            <a:alphaModFix/>
          </a:blip>
          <a:srcRect b="0" l="13423" r="12982" t="0"/>
          <a:stretch/>
        </p:blipFill>
        <p:spPr>
          <a:xfrm>
            <a:off x="557820" y="2740526"/>
            <a:ext cx="2288700" cy="2072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726" name="Google Shape;1726;p114"/>
          <p:cNvSpPr/>
          <p:nvPr/>
        </p:nvSpPr>
        <p:spPr>
          <a:xfrm>
            <a:off x="550725" y="2749350"/>
            <a:ext cx="2288700" cy="2072700"/>
          </a:xfrm>
          <a:prstGeom prst="roundRect">
            <a:avLst>
              <a:gd fmla="val 16667" name="adj"/>
            </a:avLst>
          </a:prstGeom>
          <a:noFill/>
          <a:ln cap="flat" cmpd="sng" w="152400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300" y="230000"/>
            <a:ext cx="753627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3"/>
          <p:cNvSpPr/>
          <p:nvPr/>
        </p:nvSpPr>
        <p:spPr>
          <a:xfrm>
            <a:off x="3206432" y="2767700"/>
            <a:ext cx="779700" cy="3321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43"/>
          <p:cNvSpPr/>
          <p:nvPr/>
        </p:nvSpPr>
        <p:spPr>
          <a:xfrm>
            <a:off x="6715250" y="1400875"/>
            <a:ext cx="6999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43"/>
          <p:cNvSpPr/>
          <p:nvPr/>
        </p:nvSpPr>
        <p:spPr>
          <a:xfrm>
            <a:off x="5159075" y="1400875"/>
            <a:ext cx="14133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43"/>
          <p:cNvSpPr/>
          <p:nvPr/>
        </p:nvSpPr>
        <p:spPr>
          <a:xfrm>
            <a:off x="7558025" y="1400875"/>
            <a:ext cx="6384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43"/>
          <p:cNvSpPr/>
          <p:nvPr/>
        </p:nvSpPr>
        <p:spPr>
          <a:xfrm>
            <a:off x="3930325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43"/>
          <p:cNvSpPr/>
          <p:nvPr/>
        </p:nvSpPr>
        <p:spPr>
          <a:xfrm>
            <a:off x="4744713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43"/>
          <p:cNvSpPr/>
          <p:nvPr/>
        </p:nvSpPr>
        <p:spPr>
          <a:xfrm>
            <a:off x="2038363" y="1572325"/>
            <a:ext cx="504900" cy="104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43"/>
          <p:cNvSpPr/>
          <p:nvPr/>
        </p:nvSpPr>
        <p:spPr>
          <a:xfrm>
            <a:off x="3586150" y="1400875"/>
            <a:ext cx="598500" cy="332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43"/>
          <p:cNvSpPr txBox="1"/>
          <p:nvPr/>
        </p:nvSpPr>
        <p:spPr>
          <a:xfrm>
            <a:off x="1300075" y="1828800"/>
            <a:ext cx="2743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8761D"/>
                </a:solidFill>
              </a:rPr>
              <a:t>Which antipsychotic?</a:t>
            </a:r>
            <a:endParaRPr sz="1000">
              <a:solidFill>
                <a:srgbClr val="38761D"/>
              </a:solidFill>
            </a:endParaRPr>
          </a:p>
        </p:txBody>
      </p:sp>
      <p:sp>
        <p:nvSpPr>
          <p:cNvPr id="246" name="Google Shape;246;p43"/>
          <p:cNvSpPr txBox="1"/>
          <p:nvPr/>
        </p:nvSpPr>
        <p:spPr>
          <a:xfrm>
            <a:off x="2119350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60%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247" name="Google Shape;247;p43"/>
          <p:cNvSpPr txBox="1"/>
          <p:nvPr/>
        </p:nvSpPr>
        <p:spPr>
          <a:xfrm>
            <a:off x="4043275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40%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248" name="Google Shape;248;p43"/>
          <p:cNvSpPr/>
          <p:nvPr/>
        </p:nvSpPr>
        <p:spPr>
          <a:xfrm>
            <a:off x="2790838" y="1615188"/>
            <a:ext cx="504900" cy="104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43"/>
          <p:cNvSpPr/>
          <p:nvPr/>
        </p:nvSpPr>
        <p:spPr>
          <a:xfrm>
            <a:off x="4391038" y="1438975"/>
            <a:ext cx="504900" cy="104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0" name="Shape 1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1731" name="Google Shape;1731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" y="1126801"/>
            <a:ext cx="2397206" cy="873000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1732" name="Google Shape;1732;p115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3" name="Google Shape;1733;p115"/>
          <p:cNvSpPr txBox="1"/>
          <p:nvPr/>
        </p:nvSpPr>
        <p:spPr>
          <a:xfrm>
            <a:off x="400050" y="210575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  <p:sp>
        <p:nvSpPr>
          <p:cNvPr id="1734" name="Google Shape;1734;p115"/>
          <p:cNvSpPr txBox="1"/>
          <p:nvPr/>
        </p:nvSpPr>
        <p:spPr>
          <a:xfrm>
            <a:off x="3469775" y="260525"/>
            <a:ext cx="5406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Mechanism of action:</a:t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 ❖ Antiepileptic</a:t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 ❖ Voltage-gated sodium </a:t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     channel blocker</a:t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 ❖ </a:t>
            </a:r>
            <a:r>
              <a:rPr lang="en" sz="2400">
                <a:highlight>
                  <a:schemeClr val="accent6"/>
                </a:highlight>
              </a:rPr>
              <a:t>Glutamate ⇩</a:t>
            </a:r>
            <a:endParaRPr sz="2400">
              <a:highlight>
                <a:schemeClr val="accent6"/>
              </a:highlight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highlight>
                <a:schemeClr val="accent6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decreases release of glutamate, the brain’s principal excitatory neurotransmitter</a:t>
            </a:r>
            <a:endParaRPr sz="24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highlight>
                <a:schemeClr val="accent6"/>
              </a:highlight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8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1739" name="Google Shape;1739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" y="1126801"/>
            <a:ext cx="2397206" cy="873000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1740" name="Google Shape;1740;p116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1" name="Google Shape;1741;p116"/>
          <p:cNvSpPr txBox="1"/>
          <p:nvPr/>
        </p:nvSpPr>
        <p:spPr>
          <a:xfrm>
            <a:off x="400050" y="210575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  <p:sp>
        <p:nvSpPr>
          <p:cNvPr id="1742" name="Google Shape;1742;p116"/>
          <p:cNvSpPr txBox="1"/>
          <p:nvPr/>
        </p:nvSpPr>
        <p:spPr>
          <a:xfrm>
            <a:off x="3469775" y="260525"/>
            <a:ext cx="5406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FDA</a:t>
            </a:r>
            <a:r>
              <a:rPr lang="en" sz="2400"/>
              <a:t>-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approved for: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6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1747" name="Google Shape;1747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" y="1126801"/>
            <a:ext cx="2397206" cy="873000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1748" name="Google Shape;1748;p117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9" name="Google Shape;1749;p117"/>
          <p:cNvSpPr txBox="1"/>
          <p:nvPr/>
        </p:nvSpPr>
        <p:spPr>
          <a:xfrm>
            <a:off x="400050" y="210575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  <p:sp>
        <p:nvSpPr>
          <p:cNvPr id="1750" name="Google Shape;1750;p117"/>
          <p:cNvSpPr txBox="1"/>
          <p:nvPr/>
        </p:nvSpPr>
        <p:spPr>
          <a:xfrm>
            <a:off x="3469775" y="260525"/>
            <a:ext cx="5406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FDA</a:t>
            </a:r>
            <a:r>
              <a:rPr lang="en" sz="2400"/>
              <a:t>-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approved for: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Seizure disorder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4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1755" name="Google Shape;1755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" y="1126801"/>
            <a:ext cx="2397206" cy="873000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1756" name="Google Shape;1756;p118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7" name="Google Shape;1757;p118"/>
          <p:cNvSpPr txBox="1"/>
          <p:nvPr/>
        </p:nvSpPr>
        <p:spPr>
          <a:xfrm>
            <a:off x="400050" y="210575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  <p:sp>
        <p:nvSpPr>
          <p:cNvPr id="1758" name="Google Shape;1758;p118"/>
          <p:cNvSpPr txBox="1"/>
          <p:nvPr/>
        </p:nvSpPr>
        <p:spPr>
          <a:xfrm>
            <a:off x="3469775" y="260525"/>
            <a:ext cx="5406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FDA</a:t>
            </a:r>
            <a:r>
              <a:rPr lang="en" sz="2400"/>
              <a:t>-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approved for: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Seizure disorder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Trigeminal neuralgia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2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1763" name="Google Shape;1763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" y="1126801"/>
            <a:ext cx="2397206" cy="873000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1764" name="Google Shape;1764;p119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5" name="Google Shape;1765;p119"/>
          <p:cNvSpPr txBox="1"/>
          <p:nvPr/>
        </p:nvSpPr>
        <p:spPr>
          <a:xfrm>
            <a:off x="400050" y="210575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  <p:sp>
        <p:nvSpPr>
          <p:cNvPr id="1766" name="Google Shape;1766;p119"/>
          <p:cNvSpPr txBox="1"/>
          <p:nvPr/>
        </p:nvSpPr>
        <p:spPr>
          <a:xfrm>
            <a:off x="3469775" y="260525"/>
            <a:ext cx="5406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FDA</a:t>
            </a:r>
            <a:r>
              <a:rPr lang="en" sz="2400"/>
              <a:t>-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approved for: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Seizure disorder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Trigeminal neuralgia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 ❖  Bipolar</a:t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0" name="Shape 1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lipped result image" id="1771" name="Google Shape;1771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" y="1126801"/>
            <a:ext cx="2397206" cy="873000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1772" name="Google Shape;1772;p120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3" name="Google Shape;1773;p120"/>
          <p:cNvSpPr txBox="1"/>
          <p:nvPr/>
        </p:nvSpPr>
        <p:spPr>
          <a:xfrm>
            <a:off x="400050" y="210575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  <p:sp>
        <p:nvSpPr>
          <p:cNvPr id="1774" name="Google Shape;1774;p120"/>
          <p:cNvSpPr txBox="1"/>
          <p:nvPr/>
        </p:nvSpPr>
        <p:spPr>
          <a:xfrm>
            <a:off x="3469775" y="260525"/>
            <a:ext cx="5406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FDA</a:t>
            </a:r>
            <a:r>
              <a:rPr lang="en" sz="2400"/>
              <a:t>-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approved for: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Seizure disorder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Trigeminal neuralgia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Acute manic/mixed episode of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bipolar I disorder (ER formulation)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8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121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0" name="Google Shape;1780;p121"/>
          <p:cNvSpPr txBox="1"/>
          <p:nvPr/>
        </p:nvSpPr>
        <p:spPr>
          <a:xfrm>
            <a:off x="3469775" y="260525"/>
            <a:ext cx="5406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FDA</a:t>
            </a:r>
            <a:r>
              <a:rPr lang="en" sz="2400"/>
              <a:t>-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approved for: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Seizure disorder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Trigeminal neuralgia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Acute manic/mixed episode of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bipolar I disorder (ER formulation)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1" name="Google Shape;1781;p121"/>
          <p:cNvSpPr txBox="1"/>
          <p:nvPr/>
        </p:nvSpPr>
        <p:spPr>
          <a:xfrm>
            <a:off x="3469761" y="2470325"/>
            <a:ext cx="54972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Used off</a:t>
            </a:r>
            <a:r>
              <a:rPr lang="en" sz="2400"/>
              <a:t> l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abel for: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1782" name="Google Shape;1782;p1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" y="1126801"/>
            <a:ext cx="2397206" cy="873000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1783" name="Google Shape;1783;p121"/>
          <p:cNvSpPr txBox="1"/>
          <p:nvPr/>
        </p:nvSpPr>
        <p:spPr>
          <a:xfrm>
            <a:off x="400050" y="210575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7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p122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9" name="Google Shape;1789;p122"/>
          <p:cNvSpPr txBox="1"/>
          <p:nvPr/>
        </p:nvSpPr>
        <p:spPr>
          <a:xfrm>
            <a:off x="3469775" y="260525"/>
            <a:ext cx="5406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FDA</a:t>
            </a:r>
            <a:r>
              <a:rPr lang="en" sz="2400"/>
              <a:t>-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approved for: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Seizure disorder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Trigeminal neuralgia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Acute manic/mixed episode of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bipolar I disorder (ER formulation)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0" name="Google Shape;1790;p122"/>
          <p:cNvSpPr txBox="1"/>
          <p:nvPr/>
        </p:nvSpPr>
        <p:spPr>
          <a:xfrm>
            <a:off x="3469761" y="2470325"/>
            <a:ext cx="54972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Used </a:t>
            </a:r>
            <a:r>
              <a:rPr b="0" i="0" lang="en" sz="2400" u="none" cap="none" strike="noStrike">
                <a:solidFill>
                  <a:srgbClr val="000000"/>
                </a:solidFill>
                <a:highlight>
                  <a:schemeClr val="accent6"/>
                </a:highlight>
                <a:latin typeface="Arial"/>
                <a:ea typeface="Arial"/>
                <a:cs typeface="Arial"/>
                <a:sym typeface="Arial"/>
              </a:rPr>
              <a:t>off</a:t>
            </a:r>
            <a:r>
              <a:rPr lang="en" sz="2400">
                <a:highlight>
                  <a:schemeClr val="accent6"/>
                </a:highlight>
              </a:rPr>
              <a:t> l</a:t>
            </a:r>
            <a:r>
              <a:rPr b="0" i="0" lang="en" sz="2400" u="none" cap="none" strike="noStrike">
                <a:solidFill>
                  <a:srgbClr val="000000"/>
                </a:solidFill>
                <a:highlight>
                  <a:schemeClr val="accent6"/>
                </a:highlight>
                <a:latin typeface="Arial"/>
                <a:ea typeface="Arial"/>
                <a:cs typeface="Arial"/>
                <a:sym typeface="Arial"/>
              </a:rPr>
              <a:t>abel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for: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</a:t>
            </a:r>
            <a:r>
              <a:rPr b="0" i="0" lang="en" sz="2400" u="none" cap="none" strike="noStrike">
                <a:solidFill>
                  <a:srgbClr val="000000"/>
                </a:solidFill>
                <a:highlight>
                  <a:schemeClr val="accent6"/>
                </a:highlight>
                <a:latin typeface="Arial"/>
                <a:ea typeface="Arial"/>
                <a:cs typeface="Arial"/>
                <a:sym typeface="Arial"/>
              </a:rPr>
              <a:t>Bipolar maintenance</a:t>
            </a:r>
            <a:endParaRPr b="0" i="0" sz="2400" u="none" cap="none" strike="noStrike">
              <a:solidFill>
                <a:srgbClr val="000000"/>
              </a:solidFill>
              <a:highlight>
                <a:schemeClr val="accent6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1791" name="Google Shape;1791;p1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" y="1126801"/>
            <a:ext cx="2397206" cy="873000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1792" name="Google Shape;1792;p122"/>
          <p:cNvSpPr txBox="1"/>
          <p:nvPr/>
        </p:nvSpPr>
        <p:spPr>
          <a:xfrm>
            <a:off x="400050" y="210575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6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p123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8" name="Google Shape;1798;p123"/>
          <p:cNvSpPr txBox="1"/>
          <p:nvPr/>
        </p:nvSpPr>
        <p:spPr>
          <a:xfrm>
            <a:off x="3469775" y="260525"/>
            <a:ext cx="5406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FDA</a:t>
            </a:r>
            <a:r>
              <a:rPr lang="en" sz="2400"/>
              <a:t>-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approved for: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Seizure disorder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Trigeminal neuralgia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Acute manic/mixed episode of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bipolar I disorder (ER formulation)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9" name="Google Shape;1799;p123"/>
          <p:cNvSpPr txBox="1"/>
          <p:nvPr/>
        </p:nvSpPr>
        <p:spPr>
          <a:xfrm>
            <a:off x="3469761" y="2470325"/>
            <a:ext cx="54972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Used </a:t>
            </a:r>
            <a:r>
              <a:rPr b="0" i="0" lang="en" sz="2400" u="none" cap="none" strike="noStrike">
                <a:solidFill>
                  <a:srgbClr val="000000"/>
                </a:solidFill>
                <a:highlight>
                  <a:schemeClr val="accent6"/>
                </a:highlight>
                <a:latin typeface="Arial"/>
                <a:ea typeface="Arial"/>
                <a:cs typeface="Arial"/>
                <a:sym typeface="Arial"/>
              </a:rPr>
              <a:t>off</a:t>
            </a:r>
            <a:r>
              <a:rPr lang="en" sz="2400">
                <a:highlight>
                  <a:schemeClr val="accent6"/>
                </a:highlight>
              </a:rPr>
              <a:t> l</a:t>
            </a:r>
            <a:r>
              <a:rPr b="0" i="0" lang="en" sz="2400" u="none" cap="none" strike="noStrike">
                <a:solidFill>
                  <a:srgbClr val="000000"/>
                </a:solidFill>
                <a:highlight>
                  <a:schemeClr val="accent6"/>
                </a:highlight>
                <a:latin typeface="Arial"/>
                <a:ea typeface="Arial"/>
                <a:cs typeface="Arial"/>
                <a:sym typeface="Arial"/>
              </a:rPr>
              <a:t>abel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for: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</a:t>
            </a:r>
            <a:r>
              <a:rPr b="0" i="0" lang="en" sz="2400" u="none" cap="none" strike="noStrike">
                <a:solidFill>
                  <a:srgbClr val="000000"/>
                </a:solidFill>
                <a:highlight>
                  <a:schemeClr val="accent6"/>
                </a:highlight>
                <a:latin typeface="Arial"/>
                <a:ea typeface="Arial"/>
                <a:cs typeface="Arial"/>
                <a:sym typeface="Arial"/>
              </a:rPr>
              <a:t>Bipolar maintenance</a:t>
            </a:r>
            <a:endParaRPr b="0" i="0" sz="2400" u="none" cap="none" strike="noStrike">
              <a:solidFill>
                <a:srgbClr val="000000"/>
              </a:solidFill>
              <a:highlight>
                <a:schemeClr val="accent6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Neuropathic pain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Restless legs syndrome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Migraine prophylaxis </a:t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1800" name="Google Shape;1800;p1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" y="1126801"/>
            <a:ext cx="2397206" cy="873000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1801" name="Google Shape;1801;p123"/>
          <p:cNvSpPr txBox="1"/>
          <p:nvPr/>
        </p:nvSpPr>
        <p:spPr>
          <a:xfrm>
            <a:off x="400050" y="210575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5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p124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7" name="Google Shape;1807;p124"/>
          <p:cNvSpPr txBox="1"/>
          <p:nvPr/>
        </p:nvSpPr>
        <p:spPr>
          <a:xfrm>
            <a:off x="3469775" y="260525"/>
            <a:ext cx="5406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FDA</a:t>
            </a:r>
            <a:r>
              <a:rPr lang="en" sz="2400"/>
              <a:t>-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approved for: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Seizure disorder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Trigeminal neuralgia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Acute manic/mixed episode of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bipolar I disorder (ER formulation)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8" name="Google Shape;1808;p124"/>
          <p:cNvSpPr txBox="1"/>
          <p:nvPr/>
        </p:nvSpPr>
        <p:spPr>
          <a:xfrm>
            <a:off x="3469761" y="2470325"/>
            <a:ext cx="54972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Used </a:t>
            </a:r>
            <a:r>
              <a:rPr b="0" i="0" lang="en" sz="2400" u="none" cap="none" strike="noStrike">
                <a:solidFill>
                  <a:srgbClr val="000000"/>
                </a:solidFill>
                <a:highlight>
                  <a:schemeClr val="accent6"/>
                </a:highlight>
                <a:latin typeface="Arial"/>
                <a:ea typeface="Arial"/>
                <a:cs typeface="Arial"/>
                <a:sym typeface="Arial"/>
              </a:rPr>
              <a:t>off</a:t>
            </a:r>
            <a:r>
              <a:rPr lang="en" sz="2400">
                <a:highlight>
                  <a:schemeClr val="accent6"/>
                </a:highlight>
              </a:rPr>
              <a:t> l</a:t>
            </a:r>
            <a:r>
              <a:rPr b="0" i="0" lang="en" sz="2400" u="none" cap="none" strike="noStrike">
                <a:solidFill>
                  <a:srgbClr val="000000"/>
                </a:solidFill>
                <a:highlight>
                  <a:schemeClr val="accent6"/>
                </a:highlight>
                <a:latin typeface="Arial"/>
                <a:ea typeface="Arial"/>
                <a:cs typeface="Arial"/>
                <a:sym typeface="Arial"/>
              </a:rPr>
              <a:t>abel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for: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</a:t>
            </a:r>
            <a:r>
              <a:rPr b="0" i="0" lang="en" sz="2400" u="none" cap="none" strike="noStrike">
                <a:solidFill>
                  <a:srgbClr val="000000"/>
                </a:solidFill>
                <a:highlight>
                  <a:schemeClr val="accent6"/>
                </a:highlight>
                <a:latin typeface="Arial"/>
                <a:ea typeface="Arial"/>
                <a:cs typeface="Arial"/>
                <a:sym typeface="Arial"/>
              </a:rPr>
              <a:t>Bipolar maintenance</a:t>
            </a:r>
            <a:endParaRPr b="0" i="0" sz="2400" u="none" cap="none" strike="noStrike">
              <a:solidFill>
                <a:srgbClr val="000000"/>
              </a:solidFill>
              <a:highlight>
                <a:schemeClr val="accent6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Neuropathic pain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Restless legs syndrome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Migraine prophylaxis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>
                <a:solidFill>
                  <a:srgbClr val="000000"/>
                </a:solidFill>
              </a:rPr>
              <a:t> ❖  Alcohol use disorder</a:t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1809" name="Google Shape;1809;p1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" y="1126801"/>
            <a:ext cx="2397206" cy="873000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1810" name="Google Shape;1810;p124"/>
          <p:cNvSpPr txBox="1"/>
          <p:nvPr/>
        </p:nvSpPr>
        <p:spPr>
          <a:xfrm>
            <a:off x="400050" y="210575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300" y="230000"/>
            <a:ext cx="753627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4"/>
          <p:cNvSpPr/>
          <p:nvPr/>
        </p:nvSpPr>
        <p:spPr>
          <a:xfrm>
            <a:off x="3206432" y="2767700"/>
            <a:ext cx="779700" cy="3321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44"/>
          <p:cNvSpPr/>
          <p:nvPr/>
        </p:nvSpPr>
        <p:spPr>
          <a:xfrm>
            <a:off x="6715250" y="1400875"/>
            <a:ext cx="6999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44"/>
          <p:cNvSpPr/>
          <p:nvPr/>
        </p:nvSpPr>
        <p:spPr>
          <a:xfrm>
            <a:off x="5159075" y="1400875"/>
            <a:ext cx="14133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44"/>
          <p:cNvSpPr/>
          <p:nvPr/>
        </p:nvSpPr>
        <p:spPr>
          <a:xfrm>
            <a:off x="7558025" y="1400875"/>
            <a:ext cx="638400" cy="5994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44"/>
          <p:cNvSpPr/>
          <p:nvPr/>
        </p:nvSpPr>
        <p:spPr>
          <a:xfrm>
            <a:off x="3930325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44"/>
          <p:cNvSpPr/>
          <p:nvPr/>
        </p:nvSpPr>
        <p:spPr>
          <a:xfrm>
            <a:off x="4744713" y="4225025"/>
            <a:ext cx="598500" cy="1755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44"/>
          <p:cNvSpPr/>
          <p:nvPr/>
        </p:nvSpPr>
        <p:spPr>
          <a:xfrm>
            <a:off x="2038363" y="1572325"/>
            <a:ext cx="504900" cy="104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44"/>
          <p:cNvSpPr/>
          <p:nvPr/>
        </p:nvSpPr>
        <p:spPr>
          <a:xfrm>
            <a:off x="3586150" y="1400875"/>
            <a:ext cx="598500" cy="332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44"/>
          <p:cNvSpPr txBox="1"/>
          <p:nvPr/>
        </p:nvSpPr>
        <p:spPr>
          <a:xfrm>
            <a:off x="1300075" y="1828800"/>
            <a:ext cx="27432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First-line </a:t>
            </a:r>
            <a:r>
              <a:rPr lang="en" sz="700">
                <a:solidFill>
                  <a:srgbClr val="38761D"/>
                </a:solidFill>
              </a:rPr>
              <a:t>antipsychotic: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rPr lang="en" sz="700">
                <a:solidFill>
                  <a:srgbClr val="38761D"/>
                </a:solidFill>
              </a:rPr>
              <a:t>q</a:t>
            </a:r>
            <a:r>
              <a:rPr lang="en" sz="700">
                <a:solidFill>
                  <a:srgbClr val="38761D"/>
                </a:solidFill>
              </a:rPr>
              <a:t>uetiapine (Seroquel) per Osser</a:t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38761D"/>
                </a:solidFill>
              </a:rPr>
              <a:t>Other potential first-line antipsychotics:</a:t>
            </a:r>
            <a:endParaRPr sz="700">
              <a:solidFill>
                <a:srgbClr val="38761D"/>
              </a:solidFill>
            </a:endParaRPr>
          </a:p>
          <a:p>
            <a:pPr indent="-27305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700"/>
              <a:buChar char="●"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38761D"/>
              </a:solidFill>
            </a:endParaRPr>
          </a:p>
        </p:txBody>
      </p:sp>
      <p:sp>
        <p:nvSpPr>
          <p:cNvPr id="264" name="Google Shape;264;p44"/>
          <p:cNvSpPr txBox="1"/>
          <p:nvPr/>
        </p:nvSpPr>
        <p:spPr>
          <a:xfrm>
            <a:off x="2119350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60%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265" name="Google Shape;265;p44"/>
          <p:cNvSpPr txBox="1"/>
          <p:nvPr/>
        </p:nvSpPr>
        <p:spPr>
          <a:xfrm>
            <a:off x="4043275" y="557200"/>
            <a:ext cx="504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FF"/>
                </a:solidFill>
              </a:rPr>
              <a:t>40%</a:t>
            </a:r>
            <a:endParaRPr sz="1200">
              <a:solidFill>
                <a:srgbClr val="0000FF"/>
              </a:solidFill>
            </a:endParaRPr>
          </a:p>
        </p:txBody>
      </p:sp>
      <p:sp>
        <p:nvSpPr>
          <p:cNvPr id="266" name="Google Shape;266;p44"/>
          <p:cNvSpPr/>
          <p:nvPr/>
        </p:nvSpPr>
        <p:spPr>
          <a:xfrm>
            <a:off x="2790838" y="1615188"/>
            <a:ext cx="504900" cy="104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44"/>
          <p:cNvSpPr/>
          <p:nvPr/>
        </p:nvSpPr>
        <p:spPr>
          <a:xfrm>
            <a:off x="4391038" y="1438975"/>
            <a:ext cx="504900" cy="1041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4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p125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6" name="Google Shape;1816;p125"/>
          <p:cNvSpPr txBox="1"/>
          <p:nvPr/>
        </p:nvSpPr>
        <p:spPr>
          <a:xfrm>
            <a:off x="3469775" y="260525"/>
            <a:ext cx="5406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Recommendation:</a:t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Generally avoid prescribing it.</a:t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1817" name="Google Shape;1817;p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" y="1126801"/>
            <a:ext cx="2397206" cy="873000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1818" name="Google Shape;1818;p125"/>
          <p:cNvSpPr txBox="1"/>
          <p:nvPr/>
        </p:nvSpPr>
        <p:spPr>
          <a:xfrm>
            <a:off x="400050" y="203325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2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p126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4" name="Google Shape;1824;p126"/>
          <p:cNvSpPr txBox="1"/>
          <p:nvPr/>
        </p:nvSpPr>
        <p:spPr>
          <a:xfrm>
            <a:off x="3469775" y="260525"/>
            <a:ext cx="54060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Recommendation:</a:t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Generally avoid prescribing it.</a:t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But does it have advantages over alternative meds?</a:t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ipped result image" id="1825" name="Google Shape;1825;p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50" y="1126801"/>
            <a:ext cx="2397206" cy="873000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1826" name="Google Shape;1826;p126"/>
          <p:cNvSpPr txBox="1"/>
          <p:nvPr/>
        </p:nvSpPr>
        <p:spPr>
          <a:xfrm>
            <a:off x="400050" y="203325"/>
            <a:ext cx="4553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0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p127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2" name="Google Shape;1832;p127"/>
          <p:cNvSpPr/>
          <p:nvPr/>
        </p:nvSpPr>
        <p:spPr>
          <a:xfrm rot="-5063038">
            <a:off x="2783722" y="5770574"/>
            <a:ext cx="180868" cy="314422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3" name="Google Shape;1833;p127"/>
          <p:cNvPicPr preferRelativeResize="0"/>
          <p:nvPr/>
        </p:nvPicPr>
        <p:blipFill rotWithShape="1">
          <a:blip r:embed="rId3">
            <a:alphaModFix/>
          </a:blip>
          <a:srcRect b="5818" l="22577" r="59472" t="6284"/>
          <a:stretch/>
        </p:blipFill>
        <p:spPr>
          <a:xfrm rot="-3557404">
            <a:off x="297255" y="7612938"/>
            <a:ext cx="90850" cy="5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4" name="Google Shape;1834;p127"/>
          <p:cNvPicPr preferRelativeResize="0"/>
          <p:nvPr/>
        </p:nvPicPr>
        <p:blipFill rotWithShape="1">
          <a:blip r:embed="rId3">
            <a:alphaModFix/>
          </a:blip>
          <a:srcRect b="5821" l="-1051" r="77938" t="2796"/>
          <a:stretch/>
        </p:blipFill>
        <p:spPr>
          <a:xfrm rot="10800000">
            <a:off x="765959" y="7596629"/>
            <a:ext cx="96361" cy="54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5" name="Google Shape;1835;p127"/>
          <p:cNvPicPr preferRelativeResize="0"/>
          <p:nvPr/>
        </p:nvPicPr>
        <p:blipFill rotWithShape="1">
          <a:blip r:embed="rId3">
            <a:alphaModFix/>
          </a:blip>
          <a:srcRect b="-1620" l="50660" r="26422" t="2796"/>
          <a:stretch/>
        </p:blipFill>
        <p:spPr>
          <a:xfrm>
            <a:off x="492928" y="7965121"/>
            <a:ext cx="105131" cy="58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6" name="Google Shape;1836;p127"/>
          <p:cNvPicPr preferRelativeResize="0"/>
          <p:nvPr/>
        </p:nvPicPr>
        <p:blipFill rotWithShape="1">
          <a:blip r:embed="rId3">
            <a:alphaModFix/>
          </a:blip>
          <a:srcRect b="5822" l="80983" r="543" t="-19990"/>
          <a:stretch/>
        </p:blipFill>
        <p:spPr>
          <a:xfrm rot="-5693703">
            <a:off x="270070" y="7848721"/>
            <a:ext cx="99154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7" name="Google Shape;1837;p127"/>
          <p:cNvPicPr preferRelativeResize="0"/>
          <p:nvPr/>
        </p:nvPicPr>
        <p:blipFill rotWithShape="1">
          <a:blip r:embed="rId3">
            <a:alphaModFix/>
          </a:blip>
          <a:srcRect b="-6111" l="58335" r="18993" t="-9629"/>
          <a:stretch/>
        </p:blipFill>
        <p:spPr>
          <a:xfrm flipH="1" rot="10612294">
            <a:off x="950066" y="7943003"/>
            <a:ext cx="94140" cy="62265"/>
          </a:xfrm>
          <a:prstGeom prst="rect">
            <a:avLst/>
          </a:prstGeom>
          <a:noFill/>
          <a:ln>
            <a:noFill/>
          </a:ln>
        </p:spPr>
      </p:pic>
      <p:sp>
        <p:nvSpPr>
          <p:cNvPr id="1838" name="Google Shape;1838;p127"/>
          <p:cNvSpPr txBox="1"/>
          <p:nvPr/>
        </p:nvSpPr>
        <p:spPr>
          <a:xfrm>
            <a:off x="3286500" y="1139388"/>
            <a:ext cx="5654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Three mood stabilizers FDA-approved for bipolar mania: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descr="clipped result image" id="1839" name="Google Shape;1839;p1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050" y="1126801"/>
            <a:ext cx="2397206" cy="873000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1840" name="Google Shape;1840;p127"/>
          <p:cNvSpPr txBox="1"/>
          <p:nvPr/>
        </p:nvSpPr>
        <p:spPr>
          <a:xfrm>
            <a:off x="400050" y="210575"/>
            <a:ext cx="24717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4" name="Shape 1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" name="Google Shape;1845;p128"/>
          <p:cNvSpPr txBox="1"/>
          <p:nvPr/>
        </p:nvSpPr>
        <p:spPr>
          <a:xfrm>
            <a:off x="3362700" y="2084463"/>
            <a:ext cx="5002200" cy="14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</a:t>
            </a:r>
            <a:r>
              <a:rPr lang="en" sz="2400"/>
              <a:t>Lithium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6" name="Google Shape;1846;p128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7" name="Google Shape;1847;p128"/>
          <p:cNvSpPr/>
          <p:nvPr/>
        </p:nvSpPr>
        <p:spPr>
          <a:xfrm rot="-5063038">
            <a:off x="2783722" y="5770574"/>
            <a:ext cx="180868" cy="314422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8" name="Google Shape;1848;p128"/>
          <p:cNvPicPr preferRelativeResize="0"/>
          <p:nvPr/>
        </p:nvPicPr>
        <p:blipFill rotWithShape="1">
          <a:blip r:embed="rId3">
            <a:alphaModFix/>
          </a:blip>
          <a:srcRect b="5818" l="22577" r="59472" t="6284"/>
          <a:stretch/>
        </p:blipFill>
        <p:spPr>
          <a:xfrm rot="-3557404">
            <a:off x="297255" y="7612938"/>
            <a:ext cx="90850" cy="5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9" name="Google Shape;1849;p128"/>
          <p:cNvPicPr preferRelativeResize="0"/>
          <p:nvPr/>
        </p:nvPicPr>
        <p:blipFill rotWithShape="1">
          <a:blip r:embed="rId3">
            <a:alphaModFix/>
          </a:blip>
          <a:srcRect b="5821" l="-1051" r="77938" t="2796"/>
          <a:stretch/>
        </p:blipFill>
        <p:spPr>
          <a:xfrm rot="10800000">
            <a:off x="765959" y="7596629"/>
            <a:ext cx="96361" cy="54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0" name="Google Shape;1850;p128"/>
          <p:cNvPicPr preferRelativeResize="0"/>
          <p:nvPr/>
        </p:nvPicPr>
        <p:blipFill rotWithShape="1">
          <a:blip r:embed="rId3">
            <a:alphaModFix/>
          </a:blip>
          <a:srcRect b="-1620" l="50660" r="26422" t="2796"/>
          <a:stretch/>
        </p:blipFill>
        <p:spPr>
          <a:xfrm>
            <a:off x="492928" y="7965121"/>
            <a:ext cx="105131" cy="58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1" name="Google Shape;1851;p128"/>
          <p:cNvPicPr preferRelativeResize="0"/>
          <p:nvPr/>
        </p:nvPicPr>
        <p:blipFill rotWithShape="1">
          <a:blip r:embed="rId3">
            <a:alphaModFix/>
          </a:blip>
          <a:srcRect b="5822" l="80983" r="543" t="-19990"/>
          <a:stretch/>
        </p:blipFill>
        <p:spPr>
          <a:xfrm rot="-5693703">
            <a:off x="270070" y="7848721"/>
            <a:ext cx="99154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2" name="Google Shape;1852;p128"/>
          <p:cNvPicPr preferRelativeResize="0"/>
          <p:nvPr/>
        </p:nvPicPr>
        <p:blipFill rotWithShape="1">
          <a:blip r:embed="rId3">
            <a:alphaModFix/>
          </a:blip>
          <a:srcRect b="-6111" l="58335" r="18993" t="-9629"/>
          <a:stretch/>
        </p:blipFill>
        <p:spPr>
          <a:xfrm flipH="1" rot="10612294">
            <a:off x="950066" y="7943003"/>
            <a:ext cx="94140" cy="62265"/>
          </a:xfrm>
          <a:prstGeom prst="rect">
            <a:avLst/>
          </a:prstGeom>
          <a:noFill/>
          <a:ln>
            <a:noFill/>
          </a:ln>
        </p:spPr>
      </p:pic>
      <p:sp>
        <p:nvSpPr>
          <p:cNvPr id="1853" name="Google Shape;1853;p128"/>
          <p:cNvSpPr txBox="1"/>
          <p:nvPr/>
        </p:nvSpPr>
        <p:spPr>
          <a:xfrm>
            <a:off x="3286500" y="1139388"/>
            <a:ext cx="5654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Three mood stabilizers FDA-approved for bipolar mania: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descr="clipped result image" id="1854" name="Google Shape;1854;p1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050" y="1126801"/>
            <a:ext cx="2397206" cy="873000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1855" name="Google Shape;1855;p128"/>
          <p:cNvSpPr txBox="1"/>
          <p:nvPr/>
        </p:nvSpPr>
        <p:spPr>
          <a:xfrm>
            <a:off x="400050" y="210575"/>
            <a:ext cx="24717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9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p129"/>
          <p:cNvSpPr txBox="1"/>
          <p:nvPr/>
        </p:nvSpPr>
        <p:spPr>
          <a:xfrm>
            <a:off x="3362700" y="2084463"/>
            <a:ext cx="5002200" cy="14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</a:t>
            </a:r>
            <a:r>
              <a:rPr lang="en" sz="2400"/>
              <a:t>Lithium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</a:t>
            </a:r>
            <a:r>
              <a:rPr lang="en" sz="2400"/>
              <a:t>Valproate</a:t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1" name="Google Shape;1861;p129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2" name="Google Shape;1862;p129"/>
          <p:cNvSpPr/>
          <p:nvPr/>
        </p:nvSpPr>
        <p:spPr>
          <a:xfrm rot="-5063038">
            <a:off x="2783722" y="5770574"/>
            <a:ext cx="180868" cy="314422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3" name="Google Shape;1863;p129"/>
          <p:cNvPicPr preferRelativeResize="0"/>
          <p:nvPr/>
        </p:nvPicPr>
        <p:blipFill rotWithShape="1">
          <a:blip r:embed="rId3">
            <a:alphaModFix/>
          </a:blip>
          <a:srcRect b="5818" l="22577" r="59472" t="6284"/>
          <a:stretch/>
        </p:blipFill>
        <p:spPr>
          <a:xfrm rot="-3557404">
            <a:off x="297255" y="7612938"/>
            <a:ext cx="90850" cy="5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4" name="Google Shape;1864;p129"/>
          <p:cNvPicPr preferRelativeResize="0"/>
          <p:nvPr/>
        </p:nvPicPr>
        <p:blipFill rotWithShape="1">
          <a:blip r:embed="rId3">
            <a:alphaModFix/>
          </a:blip>
          <a:srcRect b="5821" l="-1051" r="77938" t="2796"/>
          <a:stretch/>
        </p:blipFill>
        <p:spPr>
          <a:xfrm rot="10800000">
            <a:off x="765959" y="7596629"/>
            <a:ext cx="96361" cy="54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5" name="Google Shape;1865;p129"/>
          <p:cNvPicPr preferRelativeResize="0"/>
          <p:nvPr/>
        </p:nvPicPr>
        <p:blipFill rotWithShape="1">
          <a:blip r:embed="rId3">
            <a:alphaModFix/>
          </a:blip>
          <a:srcRect b="-1620" l="50660" r="26422" t="2796"/>
          <a:stretch/>
        </p:blipFill>
        <p:spPr>
          <a:xfrm>
            <a:off x="492928" y="7965121"/>
            <a:ext cx="105131" cy="58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6" name="Google Shape;1866;p129"/>
          <p:cNvPicPr preferRelativeResize="0"/>
          <p:nvPr/>
        </p:nvPicPr>
        <p:blipFill rotWithShape="1">
          <a:blip r:embed="rId3">
            <a:alphaModFix/>
          </a:blip>
          <a:srcRect b="5822" l="80983" r="543" t="-19990"/>
          <a:stretch/>
        </p:blipFill>
        <p:spPr>
          <a:xfrm rot="-5693703">
            <a:off x="270070" y="7848721"/>
            <a:ext cx="99154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7" name="Google Shape;1867;p129"/>
          <p:cNvPicPr preferRelativeResize="0"/>
          <p:nvPr/>
        </p:nvPicPr>
        <p:blipFill rotWithShape="1">
          <a:blip r:embed="rId3">
            <a:alphaModFix/>
          </a:blip>
          <a:srcRect b="-6111" l="58335" r="18993" t="-9629"/>
          <a:stretch/>
        </p:blipFill>
        <p:spPr>
          <a:xfrm flipH="1" rot="10612294">
            <a:off x="950066" y="7943003"/>
            <a:ext cx="94140" cy="62265"/>
          </a:xfrm>
          <a:prstGeom prst="rect">
            <a:avLst/>
          </a:prstGeom>
          <a:noFill/>
          <a:ln>
            <a:noFill/>
          </a:ln>
        </p:spPr>
      </p:pic>
      <p:sp>
        <p:nvSpPr>
          <p:cNvPr id="1868" name="Google Shape;1868;p129"/>
          <p:cNvSpPr txBox="1"/>
          <p:nvPr/>
        </p:nvSpPr>
        <p:spPr>
          <a:xfrm>
            <a:off x="3286500" y="1139388"/>
            <a:ext cx="5654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Three mood stabilizers FDA-approved for bipolar mania: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descr="clipped result image" id="1869" name="Google Shape;1869;p1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050" y="1126801"/>
            <a:ext cx="2397206" cy="873000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1870" name="Google Shape;1870;p129"/>
          <p:cNvSpPr txBox="1"/>
          <p:nvPr/>
        </p:nvSpPr>
        <p:spPr>
          <a:xfrm>
            <a:off x="400050" y="210575"/>
            <a:ext cx="24717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4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5" name="Google Shape;1875;p130"/>
          <p:cNvSpPr txBox="1"/>
          <p:nvPr/>
        </p:nvSpPr>
        <p:spPr>
          <a:xfrm>
            <a:off x="3362700" y="2084463"/>
            <a:ext cx="5002200" cy="14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</a:t>
            </a:r>
            <a:r>
              <a:rPr lang="en" sz="2400"/>
              <a:t>Lithium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</a:t>
            </a:r>
            <a:r>
              <a:rPr lang="en" sz="2400"/>
              <a:t>Valproate</a:t>
            </a:r>
            <a:endParaRPr sz="24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sz="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 ❖  Carbamazepine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6" name="Google Shape;1876;p130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7" name="Google Shape;1877;p130"/>
          <p:cNvSpPr/>
          <p:nvPr/>
        </p:nvSpPr>
        <p:spPr>
          <a:xfrm rot="-5063038">
            <a:off x="2783722" y="5770574"/>
            <a:ext cx="180868" cy="314422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8" name="Google Shape;1878;p130"/>
          <p:cNvPicPr preferRelativeResize="0"/>
          <p:nvPr/>
        </p:nvPicPr>
        <p:blipFill rotWithShape="1">
          <a:blip r:embed="rId3">
            <a:alphaModFix/>
          </a:blip>
          <a:srcRect b="5818" l="22577" r="59472" t="6284"/>
          <a:stretch/>
        </p:blipFill>
        <p:spPr>
          <a:xfrm rot="-3557404">
            <a:off x="297255" y="7612938"/>
            <a:ext cx="90850" cy="5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9" name="Google Shape;1879;p130"/>
          <p:cNvPicPr preferRelativeResize="0"/>
          <p:nvPr/>
        </p:nvPicPr>
        <p:blipFill rotWithShape="1">
          <a:blip r:embed="rId3">
            <a:alphaModFix/>
          </a:blip>
          <a:srcRect b="5821" l="-1051" r="77938" t="2796"/>
          <a:stretch/>
        </p:blipFill>
        <p:spPr>
          <a:xfrm rot="10800000">
            <a:off x="765959" y="7596629"/>
            <a:ext cx="96361" cy="54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0" name="Google Shape;1880;p130"/>
          <p:cNvPicPr preferRelativeResize="0"/>
          <p:nvPr/>
        </p:nvPicPr>
        <p:blipFill rotWithShape="1">
          <a:blip r:embed="rId3">
            <a:alphaModFix/>
          </a:blip>
          <a:srcRect b="-1620" l="50660" r="26422" t="2796"/>
          <a:stretch/>
        </p:blipFill>
        <p:spPr>
          <a:xfrm>
            <a:off x="492928" y="7965121"/>
            <a:ext cx="105131" cy="58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1" name="Google Shape;1881;p130"/>
          <p:cNvPicPr preferRelativeResize="0"/>
          <p:nvPr/>
        </p:nvPicPr>
        <p:blipFill rotWithShape="1">
          <a:blip r:embed="rId3">
            <a:alphaModFix/>
          </a:blip>
          <a:srcRect b="5822" l="80983" r="543" t="-19990"/>
          <a:stretch/>
        </p:blipFill>
        <p:spPr>
          <a:xfrm rot="-5693703">
            <a:off x="270070" y="7848721"/>
            <a:ext cx="99154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2" name="Google Shape;1882;p130"/>
          <p:cNvPicPr preferRelativeResize="0"/>
          <p:nvPr/>
        </p:nvPicPr>
        <p:blipFill rotWithShape="1">
          <a:blip r:embed="rId3">
            <a:alphaModFix/>
          </a:blip>
          <a:srcRect b="-6111" l="58335" r="18993" t="-9629"/>
          <a:stretch/>
        </p:blipFill>
        <p:spPr>
          <a:xfrm flipH="1" rot="10612294">
            <a:off x="950066" y="7943003"/>
            <a:ext cx="94140" cy="62265"/>
          </a:xfrm>
          <a:prstGeom prst="rect">
            <a:avLst/>
          </a:prstGeom>
          <a:noFill/>
          <a:ln>
            <a:noFill/>
          </a:ln>
        </p:spPr>
      </p:pic>
      <p:sp>
        <p:nvSpPr>
          <p:cNvPr id="1883" name="Google Shape;1883;p130"/>
          <p:cNvSpPr txBox="1"/>
          <p:nvPr/>
        </p:nvSpPr>
        <p:spPr>
          <a:xfrm>
            <a:off x="3286500" y="1139388"/>
            <a:ext cx="5654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Three mood stabilizers FDA-approved for bipolar mania: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descr="clipped result image" id="1884" name="Google Shape;1884;p1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050" y="1126801"/>
            <a:ext cx="2397206" cy="873000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1885" name="Google Shape;1885;p130"/>
          <p:cNvSpPr txBox="1"/>
          <p:nvPr/>
        </p:nvSpPr>
        <p:spPr>
          <a:xfrm>
            <a:off x="400050" y="210575"/>
            <a:ext cx="24717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  <p:pic>
        <p:nvPicPr>
          <p:cNvPr descr="Resultado de imagen para tiger" id="1886" name="Google Shape;1886;p1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31563">
            <a:off x="3473728" y="3041534"/>
            <a:ext cx="457099" cy="448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0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131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2" name="Google Shape;1892;p131"/>
          <p:cNvSpPr/>
          <p:nvPr/>
        </p:nvSpPr>
        <p:spPr>
          <a:xfrm rot="-5063038">
            <a:off x="2783722" y="5770574"/>
            <a:ext cx="180868" cy="314422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3" name="Google Shape;1893;p131"/>
          <p:cNvPicPr preferRelativeResize="0"/>
          <p:nvPr/>
        </p:nvPicPr>
        <p:blipFill rotWithShape="1">
          <a:blip r:embed="rId3">
            <a:alphaModFix/>
          </a:blip>
          <a:srcRect b="5818" l="22577" r="59472" t="6284"/>
          <a:stretch/>
        </p:blipFill>
        <p:spPr>
          <a:xfrm rot="-3557404">
            <a:off x="297255" y="7612938"/>
            <a:ext cx="90850" cy="5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4" name="Google Shape;1894;p131"/>
          <p:cNvPicPr preferRelativeResize="0"/>
          <p:nvPr/>
        </p:nvPicPr>
        <p:blipFill rotWithShape="1">
          <a:blip r:embed="rId3">
            <a:alphaModFix/>
          </a:blip>
          <a:srcRect b="5821" l="-1051" r="77938" t="2796"/>
          <a:stretch/>
        </p:blipFill>
        <p:spPr>
          <a:xfrm rot="10800000">
            <a:off x="765959" y="7596629"/>
            <a:ext cx="96361" cy="54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5" name="Google Shape;1895;p131"/>
          <p:cNvPicPr preferRelativeResize="0"/>
          <p:nvPr/>
        </p:nvPicPr>
        <p:blipFill rotWithShape="1">
          <a:blip r:embed="rId3">
            <a:alphaModFix/>
          </a:blip>
          <a:srcRect b="-1620" l="50660" r="26422" t="2796"/>
          <a:stretch/>
        </p:blipFill>
        <p:spPr>
          <a:xfrm>
            <a:off x="492928" y="7965121"/>
            <a:ext cx="105131" cy="58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6" name="Google Shape;1896;p131"/>
          <p:cNvPicPr preferRelativeResize="0"/>
          <p:nvPr/>
        </p:nvPicPr>
        <p:blipFill rotWithShape="1">
          <a:blip r:embed="rId3">
            <a:alphaModFix/>
          </a:blip>
          <a:srcRect b="5822" l="80983" r="543" t="-19990"/>
          <a:stretch/>
        </p:blipFill>
        <p:spPr>
          <a:xfrm rot="-5693703">
            <a:off x="270070" y="7848721"/>
            <a:ext cx="99154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7" name="Google Shape;1897;p131"/>
          <p:cNvPicPr preferRelativeResize="0"/>
          <p:nvPr/>
        </p:nvPicPr>
        <p:blipFill rotWithShape="1">
          <a:blip r:embed="rId3">
            <a:alphaModFix/>
          </a:blip>
          <a:srcRect b="-6111" l="58335" r="18993" t="-9629"/>
          <a:stretch/>
        </p:blipFill>
        <p:spPr>
          <a:xfrm flipH="1" rot="10612294">
            <a:off x="950066" y="7943003"/>
            <a:ext cx="94140" cy="62265"/>
          </a:xfrm>
          <a:prstGeom prst="rect">
            <a:avLst/>
          </a:prstGeom>
          <a:noFill/>
          <a:ln>
            <a:noFill/>
          </a:ln>
        </p:spPr>
      </p:pic>
      <p:sp>
        <p:nvSpPr>
          <p:cNvPr id="1898" name="Google Shape;1898;p131"/>
          <p:cNvSpPr txBox="1"/>
          <p:nvPr/>
        </p:nvSpPr>
        <p:spPr>
          <a:xfrm>
            <a:off x="3286500" y="1139388"/>
            <a:ext cx="5654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Advantages over valproate and lithium: </a:t>
            </a:r>
            <a:endParaRPr sz="2900"/>
          </a:p>
        </p:txBody>
      </p:sp>
      <p:pic>
        <p:nvPicPr>
          <p:cNvPr descr="clipped result image" id="1899" name="Google Shape;1899;p1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050" y="1126801"/>
            <a:ext cx="2397206" cy="873000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1900" name="Google Shape;1900;p131"/>
          <p:cNvSpPr txBox="1"/>
          <p:nvPr/>
        </p:nvSpPr>
        <p:spPr>
          <a:xfrm>
            <a:off x="400050" y="210575"/>
            <a:ext cx="24717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4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p132"/>
          <p:cNvSpPr txBox="1"/>
          <p:nvPr/>
        </p:nvSpPr>
        <p:spPr>
          <a:xfrm>
            <a:off x="3362700" y="1627213"/>
            <a:ext cx="50022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</a:t>
            </a:r>
            <a:r>
              <a:rPr lang="en" sz="2400"/>
              <a:t>No weight gain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6" name="Google Shape;1906;p132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7" name="Google Shape;1907;p132"/>
          <p:cNvSpPr/>
          <p:nvPr/>
        </p:nvSpPr>
        <p:spPr>
          <a:xfrm rot="-5063038">
            <a:off x="2783722" y="5770574"/>
            <a:ext cx="180868" cy="314422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8" name="Google Shape;1908;p132"/>
          <p:cNvPicPr preferRelativeResize="0"/>
          <p:nvPr/>
        </p:nvPicPr>
        <p:blipFill rotWithShape="1">
          <a:blip r:embed="rId3">
            <a:alphaModFix/>
          </a:blip>
          <a:srcRect b="5818" l="22577" r="59472" t="6284"/>
          <a:stretch/>
        </p:blipFill>
        <p:spPr>
          <a:xfrm rot="-3557404">
            <a:off x="297255" y="7612938"/>
            <a:ext cx="90850" cy="5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9" name="Google Shape;1909;p132"/>
          <p:cNvPicPr preferRelativeResize="0"/>
          <p:nvPr/>
        </p:nvPicPr>
        <p:blipFill rotWithShape="1">
          <a:blip r:embed="rId3">
            <a:alphaModFix/>
          </a:blip>
          <a:srcRect b="5821" l="-1051" r="77938" t="2796"/>
          <a:stretch/>
        </p:blipFill>
        <p:spPr>
          <a:xfrm rot="10800000">
            <a:off x="765959" y="7596629"/>
            <a:ext cx="96361" cy="54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0" name="Google Shape;1910;p132"/>
          <p:cNvPicPr preferRelativeResize="0"/>
          <p:nvPr/>
        </p:nvPicPr>
        <p:blipFill rotWithShape="1">
          <a:blip r:embed="rId3">
            <a:alphaModFix/>
          </a:blip>
          <a:srcRect b="-1620" l="50660" r="26422" t="2796"/>
          <a:stretch/>
        </p:blipFill>
        <p:spPr>
          <a:xfrm>
            <a:off x="492928" y="7965121"/>
            <a:ext cx="105131" cy="58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1" name="Google Shape;1911;p132"/>
          <p:cNvPicPr preferRelativeResize="0"/>
          <p:nvPr/>
        </p:nvPicPr>
        <p:blipFill rotWithShape="1">
          <a:blip r:embed="rId3">
            <a:alphaModFix/>
          </a:blip>
          <a:srcRect b="5822" l="80983" r="543" t="-19990"/>
          <a:stretch/>
        </p:blipFill>
        <p:spPr>
          <a:xfrm rot="-5693703">
            <a:off x="270070" y="7848721"/>
            <a:ext cx="99154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2" name="Google Shape;1912;p132"/>
          <p:cNvPicPr preferRelativeResize="0"/>
          <p:nvPr/>
        </p:nvPicPr>
        <p:blipFill rotWithShape="1">
          <a:blip r:embed="rId3">
            <a:alphaModFix/>
          </a:blip>
          <a:srcRect b="-6111" l="58335" r="18993" t="-9629"/>
          <a:stretch/>
        </p:blipFill>
        <p:spPr>
          <a:xfrm flipH="1" rot="10612294">
            <a:off x="950066" y="7943003"/>
            <a:ext cx="94140" cy="62265"/>
          </a:xfrm>
          <a:prstGeom prst="rect">
            <a:avLst/>
          </a:prstGeom>
          <a:noFill/>
          <a:ln>
            <a:noFill/>
          </a:ln>
        </p:spPr>
      </p:pic>
      <p:sp>
        <p:nvSpPr>
          <p:cNvPr id="1913" name="Google Shape;1913;p132"/>
          <p:cNvSpPr txBox="1"/>
          <p:nvPr/>
        </p:nvSpPr>
        <p:spPr>
          <a:xfrm>
            <a:off x="3286500" y="1139388"/>
            <a:ext cx="5654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Advantages over valproate and lithium: </a:t>
            </a:r>
            <a:endParaRPr sz="2900"/>
          </a:p>
        </p:txBody>
      </p:sp>
      <p:pic>
        <p:nvPicPr>
          <p:cNvPr descr="clipped result image" id="1914" name="Google Shape;1914;p1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050" y="1126801"/>
            <a:ext cx="2397206" cy="873000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1915" name="Google Shape;1915;p132"/>
          <p:cNvSpPr txBox="1"/>
          <p:nvPr/>
        </p:nvSpPr>
        <p:spPr>
          <a:xfrm>
            <a:off x="400050" y="210575"/>
            <a:ext cx="24717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9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920;p133"/>
          <p:cNvSpPr txBox="1"/>
          <p:nvPr/>
        </p:nvSpPr>
        <p:spPr>
          <a:xfrm>
            <a:off x="3362700" y="1627225"/>
            <a:ext cx="56541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</a:t>
            </a:r>
            <a:r>
              <a:rPr lang="en" sz="2400"/>
              <a:t>No weight gain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</a:t>
            </a:r>
            <a:r>
              <a:rPr lang="en" sz="2400"/>
              <a:t>No tremor</a:t>
            </a:r>
            <a:endParaRPr sz="2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1" name="Google Shape;1921;p133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2" name="Google Shape;1922;p133"/>
          <p:cNvSpPr/>
          <p:nvPr/>
        </p:nvSpPr>
        <p:spPr>
          <a:xfrm rot="-5063038">
            <a:off x="2783722" y="5770574"/>
            <a:ext cx="180868" cy="314422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3" name="Google Shape;1923;p133"/>
          <p:cNvPicPr preferRelativeResize="0"/>
          <p:nvPr/>
        </p:nvPicPr>
        <p:blipFill rotWithShape="1">
          <a:blip r:embed="rId3">
            <a:alphaModFix/>
          </a:blip>
          <a:srcRect b="5818" l="22577" r="59472" t="6284"/>
          <a:stretch/>
        </p:blipFill>
        <p:spPr>
          <a:xfrm rot="-3557404">
            <a:off x="297255" y="7612938"/>
            <a:ext cx="90850" cy="5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4" name="Google Shape;1924;p133"/>
          <p:cNvPicPr preferRelativeResize="0"/>
          <p:nvPr/>
        </p:nvPicPr>
        <p:blipFill rotWithShape="1">
          <a:blip r:embed="rId3">
            <a:alphaModFix/>
          </a:blip>
          <a:srcRect b="5821" l="-1051" r="77938" t="2796"/>
          <a:stretch/>
        </p:blipFill>
        <p:spPr>
          <a:xfrm rot="10800000">
            <a:off x="765959" y="7596629"/>
            <a:ext cx="96361" cy="54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5" name="Google Shape;1925;p133"/>
          <p:cNvPicPr preferRelativeResize="0"/>
          <p:nvPr/>
        </p:nvPicPr>
        <p:blipFill rotWithShape="1">
          <a:blip r:embed="rId3">
            <a:alphaModFix/>
          </a:blip>
          <a:srcRect b="-1620" l="50660" r="26422" t="2796"/>
          <a:stretch/>
        </p:blipFill>
        <p:spPr>
          <a:xfrm>
            <a:off x="492928" y="7965121"/>
            <a:ext cx="105131" cy="58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6" name="Google Shape;1926;p133"/>
          <p:cNvPicPr preferRelativeResize="0"/>
          <p:nvPr/>
        </p:nvPicPr>
        <p:blipFill rotWithShape="1">
          <a:blip r:embed="rId3">
            <a:alphaModFix/>
          </a:blip>
          <a:srcRect b="5822" l="80983" r="543" t="-19990"/>
          <a:stretch/>
        </p:blipFill>
        <p:spPr>
          <a:xfrm rot="-5693703">
            <a:off x="270070" y="7848721"/>
            <a:ext cx="99154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7" name="Google Shape;1927;p133"/>
          <p:cNvPicPr preferRelativeResize="0"/>
          <p:nvPr/>
        </p:nvPicPr>
        <p:blipFill rotWithShape="1">
          <a:blip r:embed="rId3">
            <a:alphaModFix/>
          </a:blip>
          <a:srcRect b="-6111" l="58335" r="18993" t="-9629"/>
          <a:stretch/>
        </p:blipFill>
        <p:spPr>
          <a:xfrm flipH="1" rot="10612294">
            <a:off x="950066" y="7943003"/>
            <a:ext cx="94140" cy="62265"/>
          </a:xfrm>
          <a:prstGeom prst="rect">
            <a:avLst/>
          </a:prstGeom>
          <a:noFill/>
          <a:ln>
            <a:noFill/>
          </a:ln>
        </p:spPr>
      </p:pic>
      <p:sp>
        <p:nvSpPr>
          <p:cNvPr id="1928" name="Google Shape;1928;p133"/>
          <p:cNvSpPr txBox="1"/>
          <p:nvPr/>
        </p:nvSpPr>
        <p:spPr>
          <a:xfrm>
            <a:off x="3286500" y="1139388"/>
            <a:ext cx="5654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Advantages over valproate and lithium: </a:t>
            </a:r>
            <a:endParaRPr sz="2900"/>
          </a:p>
        </p:txBody>
      </p:sp>
      <p:pic>
        <p:nvPicPr>
          <p:cNvPr descr="clipped result image" id="1929" name="Google Shape;1929;p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050" y="1126801"/>
            <a:ext cx="2397206" cy="873000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1930" name="Google Shape;1930;p133"/>
          <p:cNvSpPr txBox="1"/>
          <p:nvPr/>
        </p:nvSpPr>
        <p:spPr>
          <a:xfrm>
            <a:off x="400050" y="210575"/>
            <a:ext cx="24717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4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" name="Google Shape;1935;p134"/>
          <p:cNvSpPr txBox="1"/>
          <p:nvPr/>
        </p:nvSpPr>
        <p:spPr>
          <a:xfrm>
            <a:off x="3362700" y="1627225"/>
            <a:ext cx="56541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</a:t>
            </a:r>
            <a:r>
              <a:rPr lang="en" sz="2400"/>
              <a:t>No weight gain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" sz="2400"/>
              <a:t> </a:t>
            </a:r>
            <a:r>
              <a:rPr b="0" i="0" lang="en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❖  </a:t>
            </a:r>
            <a:r>
              <a:rPr lang="en" sz="2400"/>
              <a:t>No tremor</a:t>
            </a:r>
            <a:endParaRPr sz="24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 ❖  Also effective for neuropathic pain</a:t>
            </a:r>
            <a:endParaRPr sz="2400"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6" name="Google Shape;1936;p134"/>
          <p:cNvSpPr/>
          <p:nvPr/>
        </p:nvSpPr>
        <p:spPr>
          <a:xfrm>
            <a:off x="4197050" y="4174550"/>
            <a:ext cx="180900" cy="314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7" name="Google Shape;1937;p134"/>
          <p:cNvSpPr/>
          <p:nvPr/>
        </p:nvSpPr>
        <p:spPr>
          <a:xfrm rot="-5063038">
            <a:off x="2783722" y="5770574"/>
            <a:ext cx="180868" cy="314422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8" name="Google Shape;1938;p134"/>
          <p:cNvPicPr preferRelativeResize="0"/>
          <p:nvPr/>
        </p:nvPicPr>
        <p:blipFill rotWithShape="1">
          <a:blip r:embed="rId3">
            <a:alphaModFix/>
          </a:blip>
          <a:srcRect b="5818" l="22577" r="59472" t="6284"/>
          <a:stretch/>
        </p:blipFill>
        <p:spPr>
          <a:xfrm rot="-3557404">
            <a:off x="297255" y="7612938"/>
            <a:ext cx="90850" cy="5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9" name="Google Shape;1939;p134"/>
          <p:cNvPicPr preferRelativeResize="0"/>
          <p:nvPr/>
        </p:nvPicPr>
        <p:blipFill rotWithShape="1">
          <a:blip r:embed="rId3">
            <a:alphaModFix/>
          </a:blip>
          <a:srcRect b="5821" l="-1051" r="77938" t="2796"/>
          <a:stretch/>
        </p:blipFill>
        <p:spPr>
          <a:xfrm rot="10800000">
            <a:off x="765959" y="7596629"/>
            <a:ext cx="96361" cy="54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0" name="Google Shape;1940;p134"/>
          <p:cNvPicPr preferRelativeResize="0"/>
          <p:nvPr/>
        </p:nvPicPr>
        <p:blipFill rotWithShape="1">
          <a:blip r:embed="rId3">
            <a:alphaModFix/>
          </a:blip>
          <a:srcRect b="-1620" l="50660" r="26422" t="2796"/>
          <a:stretch/>
        </p:blipFill>
        <p:spPr>
          <a:xfrm>
            <a:off x="492928" y="7965121"/>
            <a:ext cx="105131" cy="58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1" name="Google Shape;1941;p134"/>
          <p:cNvPicPr preferRelativeResize="0"/>
          <p:nvPr/>
        </p:nvPicPr>
        <p:blipFill rotWithShape="1">
          <a:blip r:embed="rId3">
            <a:alphaModFix/>
          </a:blip>
          <a:srcRect b="5822" l="80983" r="543" t="-19990"/>
          <a:stretch/>
        </p:blipFill>
        <p:spPr>
          <a:xfrm rot="-5693703">
            <a:off x="270070" y="7848721"/>
            <a:ext cx="99154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2" name="Google Shape;1942;p134"/>
          <p:cNvPicPr preferRelativeResize="0"/>
          <p:nvPr/>
        </p:nvPicPr>
        <p:blipFill rotWithShape="1">
          <a:blip r:embed="rId3">
            <a:alphaModFix/>
          </a:blip>
          <a:srcRect b="-6111" l="58335" r="18993" t="-9629"/>
          <a:stretch/>
        </p:blipFill>
        <p:spPr>
          <a:xfrm flipH="1" rot="10612294">
            <a:off x="950066" y="7943003"/>
            <a:ext cx="94140" cy="62265"/>
          </a:xfrm>
          <a:prstGeom prst="rect">
            <a:avLst/>
          </a:prstGeom>
          <a:noFill/>
          <a:ln>
            <a:noFill/>
          </a:ln>
        </p:spPr>
      </p:pic>
      <p:sp>
        <p:nvSpPr>
          <p:cNvPr id="1943" name="Google Shape;1943;p134"/>
          <p:cNvSpPr txBox="1"/>
          <p:nvPr/>
        </p:nvSpPr>
        <p:spPr>
          <a:xfrm>
            <a:off x="3286500" y="1139388"/>
            <a:ext cx="56541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Advantages over valproate and lithium: </a:t>
            </a:r>
            <a:endParaRPr sz="2900"/>
          </a:p>
        </p:txBody>
      </p:sp>
      <p:pic>
        <p:nvPicPr>
          <p:cNvPr descr="clipped result image" id="1944" name="Google Shape;1944;p1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050" y="1126801"/>
            <a:ext cx="2397206" cy="873000"/>
          </a:xfrm>
          <a:prstGeom prst="rect">
            <a:avLst/>
          </a:prstGeom>
          <a:noFill/>
          <a:ln>
            <a:noFill/>
          </a:ln>
          <a:effectLst>
            <a:outerShdw blurRad="28575" rotWithShape="0" algn="tl" dir="2700000" dist="19050">
              <a:srgbClr val="000000">
                <a:alpha val="34000"/>
              </a:srgbClr>
            </a:outerShdw>
          </a:effectLst>
        </p:spPr>
      </p:pic>
      <p:sp>
        <p:nvSpPr>
          <p:cNvPr id="1945" name="Google Shape;1945;p134"/>
          <p:cNvSpPr txBox="1"/>
          <p:nvPr/>
        </p:nvSpPr>
        <p:spPr>
          <a:xfrm>
            <a:off x="400050" y="210575"/>
            <a:ext cx="2471700" cy="6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Carbamazepine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(TEGRETOL)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29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