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170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179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54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178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159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180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57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71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160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32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15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</p:sldIdLst>
  <p:sldSz cy="5143500" cx="9144000"/>
  <p:notesSz cx="6858000" cy="9144000"/>
  <p:embeddedFontLst>
    <p:embeddedFont>
      <p:font typeface="Roboto"/>
      <p:regular r:id="rId186"/>
      <p:bold r:id="rId187"/>
      <p:italic r:id="rId188"/>
      <p:boldItalic r:id="rId189"/>
    </p:embeddedFont>
    <p:embeddedFont>
      <p:font typeface="Arial Narrow"/>
      <p:regular r:id="rId190"/>
      <p:bold r:id="rId191"/>
      <p:italic r:id="rId192"/>
      <p:boldItalic r:id="rId19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190" Type="http://schemas.openxmlformats.org/officeDocument/2006/relationships/font" Target="fonts/ArialNarrow-regular.fntdata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193" Type="http://schemas.openxmlformats.org/officeDocument/2006/relationships/font" Target="fonts/ArialNarrow-boldItalic.fntdata"/><Relationship Id="rId46" Type="http://schemas.openxmlformats.org/officeDocument/2006/relationships/slide" Target="slides/slide41.xml"/><Relationship Id="rId192" Type="http://schemas.openxmlformats.org/officeDocument/2006/relationships/font" Target="fonts/ArialNarrow-italic.fntdata"/><Relationship Id="rId45" Type="http://schemas.openxmlformats.org/officeDocument/2006/relationships/slide" Target="slides/slide40.xml"/><Relationship Id="rId191" Type="http://schemas.openxmlformats.org/officeDocument/2006/relationships/font" Target="fonts/ArialNarrow-bold.fntdata"/><Relationship Id="rId48" Type="http://schemas.openxmlformats.org/officeDocument/2006/relationships/slide" Target="slides/slide43.xml"/><Relationship Id="rId187" Type="http://schemas.openxmlformats.org/officeDocument/2006/relationships/font" Target="fonts/Roboto-bold.fntdata"/><Relationship Id="rId47" Type="http://schemas.openxmlformats.org/officeDocument/2006/relationships/slide" Target="slides/slide42.xml"/><Relationship Id="rId186" Type="http://schemas.openxmlformats.org/officeDocument/2006/relationships/font" Target="fonts/Roboto-regular.fntdata"/><Relationship Id="rId185" Type="http://schemas.openxmlformats.org/officeDocument/2006/relationships/slide" Target="slides/slide180.xml"/><Relationship Id="rId49" Type="http://schemas.openxmlformats.org/officeDocument/2006/relationships/slide" Target="slides/slide44.xml"/><Relationship Id="rId184" Type="http://schemas.openxmlformats.org/officeDocument/2006/relationships/slide" Target="slides/slide179.xml"/><Relationship Id="rId189" Type="http://schemas.openxmlformats.org/officeDocument/2006/relationships/font" Target="fonts/Roboto-boldItalic.fntdata"/><Relationship Id="rId188" Type="http://schemas.openxmlformats.org/officeDocument/2006/relationships/font" Target="fonts/Roboto-italic.fntdata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183" Type="http://schemas.openxmlformats.org/officeDocument/2006/relationships/slide" Target="slides/slide178.xml"/><Relationship Id="rId32" Type="http://schemas.openxmlformats.org/officeDocument/2006/relationships/slide" Target="slides/slide27.xml"/><Relationship Id="rId182" Type="http://schemas.openxmlformats.org/officeDocument/2006/relationships/slide" Target="slides/slide177.xml"/><Relationship Id="rId35" Type="http://schemas.openxmlformats.org/officeDocument/2006/relationships/slide" Target="slides/slide30.xml"/><Relationship Id="rId181" Type="http://schemas.openxmlformats.org/officeDocument/2006/relationships/slide" Target="slides/slide176.xml"/><Relationship Id="rId34" Type="http://schemas.openxmlformats.org/officeDocument/2006/relationships/slide" Target="slides/slide29.xml"/><Relationship Id="rId180" Type="http://schemas.openxmlformats.org/officeDocument/2006/relationships/slide" Target="slides/slide175.xml"/><Relationship Id="rId37" Type="http://schemas.openxmlformats.org/officeDocument/2006/relationships/slide" Target="slides/slide32.xml"/><Relationship Id="rId176" Type="http://schemas.openxmlformats.org/officeDocument/2006/relationships/slide" Target="slides/slide171.xml"/><Relationship Id="rId36" Type="http://schemas.openxmlformats.org/officeDocument/2006/relationships/slide" Target="slides/slide31.xml"/><Relationship Id="rId175" Type="http://schemas.openxmlformats.org/officeDocument/2006/relationships/slide" Target="slides/slide170.xml"/><Relationship Id="rId39" Type="http://schemas.openxmlformats.org/officeDocument/2006/relationships/slide" Target="slides/slide34.xml"/><Relationship Id="rId174" Type="http://schemas.openxmlformats.org/officeDocument/2006/relationships/slide" Target="slides/slide169.xml"/><Relationship Id="rId38" Type="http://schemas.openxmlformats.org/officeDocument/2006/relationships/slide" Target="slides/slide33.xml"/><Relationship Id="rId173" Type="http://schemas.openxmlformats.org/officeDocument/2006/relationships/slide" Target="slides/slide168.xml"/><Relationship Id="rId179" Type="http://schemas.openxmlformats.org/officeDocument/2006/relationships/slide" Target="slides/slide174.xml"/><Relationship Id="rId178" Type="http://schemas.openxmlformats.org/officeDocument/2006/relationships/slide" Target="slides/slide173.xml"/><Relationship Id="rId177" Type="http://schemas.openxmlformats.org/officeDocument/2006/relationships/slide" Target="slides/slide172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86" Type="http://schemas.openxmlformats.org/officeDocument/2006/relationships/slide" Target="slides/slide81.xml"/><Relationship Id="rId85" Type="http://schemas.openxmlformats.org/officeDocument/2006/relationships/slide" Target="slides/slide80.xml"/><Relationship Id="rId88" Type="http://schemas.openxmlformats.org/officeDocument/2006/relationships/slide" Target="slides/slide83.xml"/><Relationship Id="rId150" Type="http://schemas.openxmlformats.org/officeDocument/2006/relationships/slide" Target="slides/slide145.xml"/><Relationship Id="rId87" Type="http://schemas.openxmlformats.org/officeDocument/2006/relationships/slide" Target="slides/slide82.xml"/><Relationship Id="rId89" Type="http://schemas.openxmlformats.org/officeDocument/2006/relationships/slide" Target="slides/slide84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4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3.xml"/><Relationship Id="rId9" Type="http://schemas.openxmlformats.org/officeDocument/2006/relationships/slide" Target="slides/slide4.xml"/><Relationship Id="rId143" Type="http://schemas.openxmlformats.org/officeDocument/2006/relationships/slide" Target="slides/slide138.xml"/><Relationship Id="rId142" Type="http://schemas.openxmlformats.org/officeDocument/2006/relationships/slide" Target="slides/slide137.xml"/><Relationship Id="rId141" Type="http://schemas.openxmlformats.org/officeDocument/2006/relationships/slide" Target="slides/slide136.xml"/><Relationship Id="rId140" Type="http://schemas.openxmlformats.org/officeDocument/2006/relationships/slide" Target="slides/slide135.xml"/><Relationship Id="rId5" Type="http://schemas.openxmlformats.org/officeDocument/2006/relationships/notesMaster" Target="notesMasters/notesMaster1.xml"/><Relationship Id="rId147" Type="http://schemas.openxmlformats.org/officeDocument/2006/relationships/slide" Target="slides/slide142.xml"/><Relationship Id="rId6" Type="http://schemas.openxmlformats.org/officeDocument/2006/relationships/slide" Target="slides/slide1.xml"/><Relationship Id="rId146" Type="http://schemas.openxmlformats.org/officeDocument/2006/relationships/slide" Target="slides/slide141.xml"/><Relationship Id="rId7" Type="http://schemas.openxmlformats.org/officeDocument/2006/relationships/slide" Target="slides/slide2.xml"/><Relationship Id="rId145" Type="http://schemas.openxmlformats.org/officeDocument/2006/relationships/slide" Target="slides/slide140.xml"/><Relationship Id="rId8" Type="http://schemas.openxmlformats.org/officeDocument/2006/relationships/slide" Target="slides/slide3.xml"/><Relationship Id="rId144" Type="http://schemas.openxmlformats.org/officeDocument/2006/relationships/slide" Target="slides/slide139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75" Type="http://schemas.openxmlformats.org/officeDocument/2006/relationships/slide" Target="slides/slide70.xml"/><Relationship Id="rId74" Type="http://schemas.openxmlformats.org/officeDocument/2006/relationships/slide" Target="slides/slide69.xml"/><Relationship Id="rId77" Type="http://schemas.openxmlformats.org/officeDocument/2006/relationships/slide" Target="slides/slide72.xml"/><Relationship Id="rId76" Type="http://schemas.openxmlformats.org/officeDocument/2006/relationships/slide" Target="slides/slide71.xml"/><Relationship Id="rId79" Type="http://schemas.openxmlformats.org/officeDocument/2006/relationships/slide" Target="slides/slide74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139" Type="http://schemas.openxmlformats.org/officeDocument/2006/relationships/slide" Target="slides/slide134.xml"/><Relationship Id="rId138" Type="http://schemas.openxmlformats.org/officeDocument/2006/relationships/slide" Target="slides/slide133.xml"/><Relationship Id="rId137" Type="http://schemas.openxmlformats.org/officeDocument/2006/relationships/slide" Target="slides/slide132.xml"/><Relationship Id="rId132" Type="http://schemas.openxmlformats.org/officeDocument/2006/relationships/slide" Target="slides/slide127.xml"/><Relationship Id="rId131" Type="http://schemas.openxmlformats.org/officeDocument/2006/relationships/slide" Target="slides/slide126.xml"/><Relationship Id="rId130" Type="http://schemas.openxmlformats.org/officeDocument/2006/relationships/slide" Target="slides/slide125.xml"/><Relationship Id="rId136" Type="http://schemas.openxmlformats.org/officeDocument/2006/relationships/slide" Target="slides/slide131.xml"/><Relationship Id="rId135" Type="http://schemas.openxmlformats.org/officeDocument/2006/relationships/slide" Target="slides/slide130.xml"/><Relationship Id="rId134" Type="http://schemas.openxmlformats.org/officeDocument/2006/relationships/slide" Target="slides/slide129.xml"/><Relationship Id="rId133" Type="http://schemas.openxmlformats.org/officeDocument/2006/relationships/slide" Target="slides/slide128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66" Type="http://schemas.openxmlformats.org/officeDocument/2006/relationships/slide" Target="slides/slide61.xml"/><Relationship Id="rId172" Type="http://schemas.openxmlformats.org/officeDocument/2006/relationships/slide" Target="slides/slide167.xml"/><Relationship Id="rId65" Type="http://schemas.openxmlformats.org/officeDocument/2006/relationships/slide" Target="slides/slide60.xml"/><Relationship Id="rId171" Type="http://schemas.openxmlformats.org/officeDocument/2006/relationships/slide" Target="slides/slide166.xml"/><Relationship Id="rId68" Type="http://schemas.openxmlformats.org/officeDocument/2006/relationships/slide" Target="slides/slide63.xml"/><Relationship Id="rId170" Type="http://schemas.openxmlformats.org/officeDocument/2006/relationships/slide" Target="slides/slide165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165" Type="http://schemas.openxmlformats.org/officeDocument/2006/relationships/slide" Target="slides/slide160.xml"/><Relationship Id="rId69" Type="http://schemas.openxmlformats.org/officeDocument/2006/relationships/slide" Target="slides/slide64.xml"/><Relationship Id="rId164" Type="http://schemas.openxmlformats.org/officeDocument/2006/relationships/slide" Target="slides/slide159.xml"/><Relationship Id="rId163" Type="http://schemas.openxmlformats.org/officeDocument/2006/relationships/slide" Target="slides/slide158.xml"/><Relationship Id="rId162" Type="http://schemas.openxmlformats.org/officeDocument/2006/relationships/slide" Target="slides/slide157.xml"/><Relationship Id="rId169" Type="http://schemas.openxmlformats.org/officeDocument/2006/relationships/slide" Target="slides/slide164.xml"/><Relationship Id="rId168" Type="http://schemas.openxmlformats.org/officeDocument/2006/relationships/slide" Target="slides/slide163.xml"/><Relationship Id="rId167" Type="http://schemas.openxmlformats.org/officeDocument/2006/relationships/slide" Target="slides/slide162.xml"/><Relationship Id="rId166" Type="http://schemas.openxmlformats.org/officeDocument/2006/relationships/slide" Target="slides/slide161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5" Type="http://schemas.openxmlformats.org/officeDocument/2006/relationships/slide" Target="slides/slide50.xml"/><Relationship Id="rId161" Type="http://schemas.openxmlformats.org/officeDocument/2006/relationships/slide" Target="slides/slide156.xml"/><Relationship Id="rId54" Type="http://schemas.openxmlformats.org/officeDocument/2006/relationships/slide" Target="slides/slide49.xml"/><Relationship Id="rId160" Type="http://schemas.openxmlformats.org/officeDocument/2006/relationships/slide" Target="slides/slide155.xml"/><Relationship Id="rId57" Type="http://schemas.openxmlformats.org/officeDocument/2006/relationships/slide" Target="slides/slide52.xml"/><Relationship Id="rId56" Type="http://schemas.openxmlformats.org/officeDocument/2006/relationships/slide" Target="slides/slide51.xml"/><Relationship Id="rId159" Type="http://schemas.openxmlformats.org/officeDocument/2006/relationships/slide" Target="slides/slide154.xml"/><Relationship Id="rId59" Type="http://schemas.openxmlformats.org/officeDocument/2006/relationships/slide" Target="slides/slide54.xml"/><Relationship Id="rId154" Type="http://schemas.openxmlformats.org/officeDocument/2006/relationships/slide" Target="slides/slide149.xml"/><Relationship Id="rId58" Type="http://schemas.openxmlformats.org/officeDocument/2006/relationships/slide" Target="slides/slide53.xml"/><Relationship Id="rId153" Type="http://schemas.openxmlformats.org/officeDocument/2006/relationships/slide" Target="slides/slide148.xml"/><Relationship Id="rId152" Type="http://schemas.openxmlformats.org/officeDocument/2006/relationships/slide" Target="slides/slide147.xml"/><Relationship Id="rId151" Type="http://schemas.openxmlformats.org/officeDocument/2006/relationships/slide" Target="slides/slide146.xml"/><Relationship Id="rId158" Type="http://schemas.openxmlformats.org/officeDocument/2006/relationships/slide" Target="slides/slide153.xml"/><Relationship Id="rId157" Type="http://schemas.openxmlformats.org/officeDocument/2006/relationships/slide" Target="slides/slide152.xml"/><Relationship Id="rId156" Type="http://schemas.openxmlformats.org/officeDocument/2006/relationships/slide" Target="slides/slide151.xml"/><Relationship Id="rId155" Type="http://schemas.openxmlformats.org/officeDocument/2006/relationships/slide" Target="slides/slide150.xml"/><Relationship Id="rId107" Type="http://schemas.openxmlformats.org/officeDocument/2006/relationships/slide" Target="slides/slide102.xml"/><Relationship Id="rId106" Type="http://schemas.openxmlformats.org/officeDocument/2006/relationships/slide" Target="slides/slide101.xml"/><Relationship Id="rId105" Type="http://schemas.openxmlformats.org/officeDocument/2006/relationships/slide" Target="slides/slide100.xml"/><Relationship Id="rId104" Type="http://schemas.openxmlformats.org/officeDocument/2006/relationships/slide" Target="slides/slide99.xml"/><Relationship Id="rId109" Type="http://schemas.openxmlformats.org/officeDocument/2006/relationships/slide" Target="slides/slide104.xml"/><Relationship Id="rId108" Type="http://schemas.openxmlformats.org/officeDocument/2006/relationships/slide" Target="slides/slide103.xml"/><Relationship Id="rId103" Type="http://schemas.openxmlformats.org/officeDocument/2006/relationships/slide" Target="slides/slide98.xml"/><Relationship Id="rId102" Type="http://schemas.openxmlformats.org/officeDocument/2006/relationships/slide" Target="slides/slide97.xml"/><Relationship Id="rId101" Type="http://schemas.openxmlformats.org/officeDocument/2006/relationships/slide" Target="slides/slide96.xml"/><Relationship Id="rId100" Type="http://schemas.openxmlformats.org/officeDocument/2006/relationships/slide" Target="slides/slide95.xml"/><Relationship Id="rId129" Type="http://schemas.openxmlformats.org/officeDocument/2006/relationships/slide" Target="slides/slide124.xml"/><Relationship Id="rId128" Type="http://schemas.openxmlformats.org/officeDocument/2006/relationships/slide" Target="slides/slide123.xml"/><Relationship Id="rId127" Type="http://schemas.openxmlformats.org/officeDocument/2006/relationships/slide" Target="slides/slide122.xml"/><Relationship Id="rId126" Type="http://schemas.openxmlformats.org/officeDocument/2006/relationships/slide" Target="slides/slide121.xml"/><Relationship Id="rId121" Type="http://schemas.openxmlformats.org/officeDocument/2006/relationships/slide" Target="slides/slide116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24" Type="http://schemas.openxmlformats.org/officeDocument/2006/relationships/slide" Target="slides/slide119.xml"/><Relationship Id="rId123" Type="http://schemas.openxmlformats.org/officeDocument/2006/relationships/slide" Target="slides/slide118.xml"/><Relationship Id="rId122" Type="http://schemas.openxmlformats.org/officeDocument/2006/relationships/slide" Target="slides/slide117.xml"/><Relationship Id="rId95" Type="http://schemas.openxmlformats.org/officeDocument/2006/relationships/slide" Target="slides/slide90.xml"/><Relationship Id="rId94" Type="http://schemas.openxmlformats.org/officeDocument/2006/relationships/slide" Target="slides/slide89.xml"/><Relationship Id="rId97" Type="http://schemas.openxmlformats.org/officeDocument/2006/relationships/slide" Target="slides/slide92.xml"/><Relationship Id="rId96" Type="http://schemas.openxmlformats.org/officeDocument/2006/relationships/slide" Target="slides/slide91.xml"/><Relationship Id="rId99" Type="http://schemas.openxmlformats.org/officeDocument/2006/relationships/slide" Target="slides/slide94.xml"/><Relationship Id="rId98" Type="http://schemas.openxmlformats.org/officeDocument/2006/relationships/slide" Target="slides/slide93.xml"/><Relationship Id="rId91" Type="http://schemas.openxmlformats.org/officeDocument/2006/relationships/slide" Target="slides/slide86.xml"/><Relationship Id="rId90" Type="http://schemas.openxmlformats.org/officeDocument/2006/relationships/slide" Target="slides/slide85.xml"/><Relationship Id="rId93" Type="http://schemas.openxmlformats.org/officeDocument/2006/relationships/slide" Target="slides/slide88.xml"/><Relationship Id="rId92" Type="http://schemas.openxmlformats.org/officeDocument/2006/relationships/slide" Target="slides/slide87.xml"/><Relationship Id="rId118" Type="http://schemas.openxmlformats.org/officeDocument/2006/relationships/slide" Target="slides/slide113.xml"/><Relationship Id="rId117" Type="http://schemas.openxmlformats.org/officeDocument/2006/relationships/slide" Target="slides/slide112.xml"/><Relationship Id="rId116" Type="http://schemas.openxmlformats.org/officeDocument/2006/relationships/slide" Target="slides/slide111.xml"/><Relationship Id="rId115" Type="http://schemas.openxmlformats.org/officeDocument/2006/relationships/slide" Target="slides/slide110.xml"/><Relationship Id="rId119" Type="http://schemas.openxmlformats.org/officeDocument/2006/relationships/slide" Target="slides/slide114.xml"/><Relationship Id="rId110" Type="http://schemas.openxmlformats.org/officeDocument/2006/relationships/slide" Target="slides/slide105.xml"/><Relationship Id="rId114" Type="http://schemas.openxmlformats.org/officeDocument/2006/relationships/slide" Target="slides/slide109.xml"/><Relationship Id="rId113" Type="http://schemas.openxmlformats.org/officeDocument/2006/relationships/slide" Target="slides/slide108.xml"/><Relationship Id="rId112" Type="http://schemas.openxmlformats.org/officeDocument/2006/relationships/slide" Target="slides/slide107.xml"/><Relationship Id="rId111" Type="http://schemas.openxmlformats.org/officeDocument/2006/relationships/slide" Target="slides/slide10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72023bfd0a32ed04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72023bfd0a32ed04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2bbab41ccef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2bbab41ccef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2c0471daa8f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2c0471daa8f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4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72023bfd0a32ed04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72023bfd0a32ed04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72023bfd0a32ed04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72023bfd0a32ed04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5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g72023bfd0a32ed04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7" name="Google Shape;1267;g72023bfd0a32ed04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72023bfd0a32ed04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6" name="Google Shape;1276;g72023bfd0a32ed04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3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72023bfd0a32ed04_5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72023bfd0a32ed04_5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2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72023bfd0a32ed04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72023bfd0a32ed04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72023bfd0a32ed04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72023bfd0a32ed04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72023bfd0a32ed04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72023bfd0a32ed04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bf051037d4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bf051037d4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72023bfd0a32ed04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72023bfd0a32ed04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72023bfd0a32ed04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72023bfd0a32ed04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8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2bf051037d4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2bf051037d4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72023bfd0a32ed04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72023bfd0a32ed04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72023bfd0a32ed04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72023bfd0a32ed04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72023bfd0a32ed04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72023bfd0a32ed04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72023bfd0a32ed04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72023bfd0a32ed04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3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72023bfd0a32ed04_5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72023bfd0a32ed04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g72023bfd0a32ed04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3" name="Google Shape;1393;g72023bfd0a32ed04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argument to you, and to myself, is that, in doing this thing I do—to an extreme extent —does not lose the major point of the activity. </a:t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3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2c0471daa8f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2c0471daa8f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I call this?  Paper brain?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72023bfd0a32ed04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72023bfd0a32ed04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9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72023bfd0a32ed04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72023bfd0a32ed04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72023bfd0a32ed04_6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72023bfd0a32ed04_6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9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g72023bfd0a32ed04_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1" name="Google Shape;1421;g72023bfd0a32ed04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4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g72023bfd0a32ed04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6" name="Google Shape;1426;g72023bfd0a32ed04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72023bfd0a32ed04_6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72023bfd0a32ed04_6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4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72023bfd0a32ed04_6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72023bfd0a32ed04_6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9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2c0471daa8f_0_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2c0471daa8f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72023bfd0a32ed04_6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72023bfd0a32ed04_6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g72023bfd0a32ed04_6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5" name="Google Shape;1455;g72023bfd0a32ed04_6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8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" name="Google Shape;1459;g72023bfd0a32ed04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0" name="Google Shape;1460;g72023bfd0a32ed04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2023bfd0a32ed04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2023bfd0a32ed04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3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72023bfd0a32ed04_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72023bfd0a32ed04_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72023bfd0a32ed04_6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72023bfd0a32ed04_6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72023bfd0a32ed04_6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5" name="Google Shape;1475;g72023bfd0a32ed04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2c0471daa8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2c0471daa8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g72023bfd0a32ed04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6" name="Google Shape;1486;g72023bfd0a32ed04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72023bfd0a32ed04_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72023bfd0a32ed04_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72023bfd0a32ed04_6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6" name="Google Shape;1496;g72023bfd0a32ed04_6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g72023bfd0a32ed04_6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1" name="Google Shape;1501;g72023bfd0a32ed04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72023bfd0a32ed04_6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72023bfd0a32ed04_6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72023bfd0a32ed04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72023bfd0a32ed04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2023bfd0a32ed04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2023bfd0a32ed04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4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Google Shape;1515;g72023bfd0a32ed04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6" name="Google Shape;1516;g72023bfd0a32ed04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9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g72023bfd0a32ed04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1" name="Google Shape;1521;g72023bfd0a32ed04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g72023bfd0a32ed04_6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6" name="Google Shape;1526;g72023bfd0a32ed04_6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72023bfd0a32ed04_6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72023bfd0a32ed04_6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72023bfd0a32ed04_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72023bfd0a32ed04_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72023bfd0a32ed04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5" name="Google Shape;1545;g72023bfd0a32ed04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72023bfd0a32ed04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72023bfd0a32ed04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g72023bfd0a32ed04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5" name="Google Shape;1555;g72023bfd0a32ed04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72023bfd0a32ed04_7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Google Shape;1560;g72023bfd0a32ed04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72023bfd0a32ed04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Google Shape;1565;g72023bfd0a32ed04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2023bfd0a32ed04_10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2023bfd0a32ed04_10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8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g72023bfd0a32ed04_7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0" name="Google Shape;1570;g72023bfd0a32ed04_7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3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72023bfd0a32ed04_7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72023bfd0a32ed04_7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0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72023bfd0a32ed04_7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72023bfd0a32ed04_7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72023bfd0a32ed04_7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72023bfd0a32ed04_7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g72023bfd0a32ed04_7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4" name="Google Shape;1594;g72023bfd0a32ed04_7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g72023bfd0a32ed04_7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9" name="Google Shape;1599;g72023bfd0a32ed04_7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g72023bfd0a32ed04_7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5" name="Google Shape;1605;g72023bfd0a32ed04_7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8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2bffb83ba5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2bffb83ba5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2bffb83ba5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6" name="Google Shape;1616;g2bffb83ba5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g2bffb83ba5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Google Shape;1623;g2bffb83ba5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2023bfd0a32ed04_10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2023bfd0a32ed04_10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9" name="Shape 1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0" name="Google Shape;1630;g2bffb83ba5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1" name="Google Shape;1631;g2bffb83ba5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6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2bffb83ba5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2bffb83ba5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g2bffb83ba51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5" name="Google Shape;1645;g2bffb83ba51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0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g2bffb83ba5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2" name="Google Shape;1652;g2bffb83ba5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8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72023bfd0a32ed04_7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72023bfd0a32ed04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g2c0471daa8f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9" name="Google Shape;1669;g2c0471daa8f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72023bfd0a32ed04_8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8" name="Google Shape;1678;g72023bfd0a32ed04_8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g72023bfd0a32ed04_8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7" name="Google Shape;1687;g72023bfd0a32ed04_8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4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72023bfd0a32ed04_18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72023bfd0a32ed04_18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3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2bf03f3ebd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2bf03f3ebd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2023bfd0a32ed04_10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2023bfd0a32ed04_10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4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g72023bfd0a32ed04_7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6" name="Google Shape;1746;g72023bfd0a32ed04_7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7" name="Google Shape;1787;g2bf03f3ebdf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8" name="Google Shape;1788;g2bf03f3ebdf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2bf03f3ebd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2bf03f3ebd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8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g2c0471daa8f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0" name="Google Shape;1870;g2c0471daa8f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5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6" name="Google Shape;1876;g2bf869741a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7" name="Google Shape;1877;g2bf869741a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0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Google Shape;1881;g2bf869741a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2" name="Google Shape;1882;g2bf869741a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2bf869741a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2bf869741a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g2bf869741aa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2" name="Google Shape;1892;g2bf869741aa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g2bf869741aa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9" name="Google Shape;1899;g2bf869741aa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2" name="Shape 1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3" name="Google Shape;1903;g2bf869741aa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4" name="Google Shape;1904;g2bf869741aa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2023bfd0a32ed04_10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2023bfd0a32ed04_1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g2bffb83ba51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9" name="Google Shape;1909;g2bffb83ba51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2023bfd0a32ed04_1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2023bfd0a32ed04_1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bbab41cce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bbab41cce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72023bfd0a32ed04_10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72023bfd0a32ed04_10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2023bfd0a32ed04_10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2023bfd0a32ed04_10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bf051037d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2bf051037d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2023bfd0a32ed04_10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2023bfd0a32ed04_10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bf051037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bf051037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bbab41ccef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bbab41ccef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bbab41ccef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bbab41ccef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6a94e2bfd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26a94e2bfd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6a94e2bfd6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6a94e2bfd6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Had to rearrange items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2023bfd0a32ed04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2023bfd0a32ed04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6a94e2bfd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6a94e2bfd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Begs the question - why?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6a94e2bfd6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6a94e2bfd6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2023bfd0a32ed04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2023bfd0a32ed04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2023bfd0a32ed04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72023bfd0a32ed04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6a94e2bfd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6a94e2bfd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2023bfd0a32ed04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2023bfd0a32ed04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2023bfd0a32ed04_3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2023bfd0a32ed04_3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72023bfd0a32ed04_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72023bfd0a32ed04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6a94e2bfd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26a94e2bfd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72023bfd0a32ed04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72023bfd0a32ed04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72023bfd0a32ed04_4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72023bfd0a32ed04_4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6a94e2bfd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6a94e2bfd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bbab41ccef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bbab41ccef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6a94e2bfd6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26a94e2bfd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of 5 visualizations of drug interactions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6a94e2bfd6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26a94e2bfd6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26a94e2bfd6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26a94e2bfd6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bef03aef82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bef03aef82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72023bfd0a32ed04_1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72023bfd0a32ed04_1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2023bfd0a32ed04_1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72023bfd0a32ed04_1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 of 5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72023bfd0a32ed04_1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72023bfd0a32ed04_1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2023bfd0a32ed04_1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72023bfd0a32ed04_1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 of 5 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72023bfd0a32ed04_1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7" name="Google Shape;497;g72023bfd0a32ed04_1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2023bfd0a32ed04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2023bfd0a32ed04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72023bfd0a32ed04_1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72023bfd0a32ed04_1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72023bfd0a32ed04_1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72023bfd0a32ed04_1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72023bfd0a32ed04_14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72023bfd0a32ed04_1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72023bfd0a32ed04_1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" name="Google Shape;632;g72023bfd0a32ed04_1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72023bfd0a32ed04_1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72023bfd0a32ed04_1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72023bfd0a32ed04_1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72023bfd0a32ed04_1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72023bfd0a32ed04_1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72023bfd0a32ed04_1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72023bfd0a32ed04_1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72023bfd0a32ed04_1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72023bfd0a32ed04_1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72023bfd0a32ed04_1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g72023bfd0a32ed04_1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6" name="Google Shape;786;g72023bfd0a32ed04_1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6a94e2bfd6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6a94e2bfd6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I call this?  Paper brain?</a:t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72023bfd0a32ed04_16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72023bfd0a32ed04_16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72023bfd0a32ed04_16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72023bfd0a32ed04_16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72023bfd0a32ed04_1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72023bfd0a32ed04_1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72023bfd0a32ed04_16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72023bfd0a32ed04_16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5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72023bfd0a32ed04_16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72023bfd0a32ed04_16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2bbab41ccef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2bbab41ccef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3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g72023bfd0a32ed04_18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5" name="Google Shape;935;g72023bfd0a32ed04_18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72023bfd0a32ed04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72023bfd0a32ed04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2bbab41cce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2bbab41cce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72023bfd0a32ed04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72023bfd0a32ed04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c0471daa8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c0471daa8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I call this?  Paper brain?</a:t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g72023bfd0a32ed04_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5" name="Google Shape;965;g72023bfd0a32ed04_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2c0471daa8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2c0471daa8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c0471daa8f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c0471daa8f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0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2bbab41ccef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2bbab41ccef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g26a94e2bfd6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9" name="Google Shape;999;g26a94e2bfd6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72023bfd0a32ed04_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72023bfd0a32ed04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Decided I’d list the first 5 things that came to mind and not edit revise them. 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72023bfd0a32ed04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72023bfd0a32ed04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Sounds shallow but it’s the first thing that came to mind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g72023bfd0a32ed04_4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4" name="Google Shape;1024;g72023bfd0a32ed04_4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bffb83ba51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2bffb83ba51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g72023bfd0a32ed04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4" name="Google Shape;1044;g72023bfd0a32ed04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6a94e2bfd6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6a94e2bfd6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72023bfd0a32ed04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72023bfd0a32ed04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C’mon guys – Everybody uses SIGECAPS and DIGFAST...why not put diagnostic criteria in that order??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72023bfd0a32ed04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72023bfd0a32ed04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72023bfd0a32ed04_5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72023bfd0a32ed04_5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Again, first example. There are worse. This is a scam and the harm done is to people worried about developing dementia not looking into neuroprotectants that actually work. 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2c0471daa8f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2c0471daa8f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Again, first example. There are worse. This is a scam and the harm done is to people worried about developing dementia not looking into neuroprotectants that actually work. 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72023bfd0a32ed04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7" name="Google Shape;1087;g72023bfd0a32ed04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g72023bfd0a32ed04_5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4" name="Google Shape;1094;g72023bfd0a32ed04_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g72023bfd0a32ed04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2" name="Google Shape;1102;g72023bfd0a32ed04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2c0471daa8f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2c0471daa8f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72023bfd0a32ed04_5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72023bfd0a32ed04_5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2bef03aef8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2bef03aef8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bbab41cce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bbab41cce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2bef03aef8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9" name="Google Shape;1139;g2bef03aef8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2bffb83ba5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2bffb83ba5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2bef03aef8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2bef03aef8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2bbab41ccef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2bbab41cce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2bf051037d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2bf051037d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72023bfd0a32ed04_18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72023bfd0a32ed04_18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2bf051037d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2bf051037d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2bbab41ccef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2bbab41ccef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2bf051037d4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2bf051037d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2bbab41cce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2bbab41cce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4.jp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4.jpg"/><Relationship Id="rId4" Type="http://schemas.openxmlformats.org/officeDocument/2006/relationships/image" Target="../media/image37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4.jp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4.jp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4.jp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4.jp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4.jp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4.jp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4.jp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4.jp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4.jpg"/><Relationship Id="rId4" Type="http://schemas.openxmlformats.org/officeDocument/2006/relationships/image" Target="../media/image61.jp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4.jpg"/><Relationship Id="rId4" Type="http://schemas.openxmlformats.org/officeDocument/2006/relationships/image" Target="../media/image61.jpg"/><Relationship Id="rId5" Type="http://schemas.openxmlformats.org/officeDocument/2006/relationships/image" Target="../media/image37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4.jp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4.jp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4.jp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61.jp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61.jp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4.jp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51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50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57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60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58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59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57.png"/><Relationship Id="rId4" Type="http://schemas.openxmlformats.org/officeDocument/2006/relationships/image" Target="../media/image49.png"/><Relationship Id="rId5" Type="http://schemas.openxmlformats.org/officeDocument/2006/relationships/image" Target="../media/image47.png"/><Relationship Id="rId6" Type="http://schemas.openxmlformats.org/officeDocument/2006/relationships/image" Target="../media/image60.png"/><Relationship Id="rId7" Type="http://schemas.openxmlformats.org/officeDocument/2006/relationships/image" Target="../media/image52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54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56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6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55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64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65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65.png"/><Relationship Id="rId4" Type="http://schemas.openxmlformats.org/officeDocument/2006/relationships/image" Target="../media/image47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67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66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80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70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72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7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71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73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69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75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86.pn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74.pn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91.pn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81.pn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76.pn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8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77.pn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89.pn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78.pn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68.pn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87.pn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84.png"/><Relationship Id="rId4" Type="http://schemas.openxmlformats.org/officeDocument/2006/relationships/image" Target="../media/image82.pn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14.png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92.png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92.png"/><Relationship Id="rId4" Type="http://schemas.openxmlformats.org/officeDocument/2006/relationships/image" Target="../media/image95.png"/><Relationship Id="rId5" Type="http://schemas.openxmlformats.org/officeDocument/2006/relationships/image" Target="../media/image93.pn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95.png"/><Relationship Id="rId4" Type="http://schemas.openxmlformats.org/officeDocument/2006/relationships/image" Target="../media/image90.png"/><Relationship Id="rId5" Type="http://schemas.openxmlformats.org/officeDocument/2006/relationships/image" Target="../media/image85.png"/><Relationship Id="rId6" Type="http://schemas.openxmlformats.org/officeDocument/2006/relationships/image" Target="../media/image10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88.png"/><Relationship Id="rId4" Type="http://schemas.openxmlformats.org/officeDocument/2006/relationships/image" Target="../media/image96.png"/><Relationship Id="rId5" Type="http://schemas.openxmlformats.org/officeDocument/2006/relationships/image" Target="../media/image102.pn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99.png"/><Relationship Id="rId4" Type="http://schemas.openxmlformats.org/officeDocument/2006/relationships/image" Target="../media/image98.png"/><Relationship Id="rId5" Type="http://schemas.openxmlformats.org/officeDocument/2006/relationships/image" Target="../media/image101.pn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97.png"/><Relationship Id="rId4" Type="http://schemas.openxmlformats.org/officeDocument/2006/relationships/image" Target="../media/image104.png"/><Relationship Id="rId5" Type="http://schemas.openxmlformats.org/officeDocument/2006/relationships/image" Target="../media/image110.png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04.png"/><Relationship Id="rId4" Type="http://schemas.openxmlformats.org/officeDocument/2006/relationships/image" Target="../media/image108.png"/><Relationship Id="rId5" Type="http://schemas.openxmlformats.org/officeDocument/2006/relationships/image" Target="../media/image94.png"/><Relationship Id="rId6" Type="http://schemas.openxmlformats.org/officeDocument/2006/relationships/image" Target="../media/image113.pn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4.xml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5.xml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6.xml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7.xml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8.xml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111.png"/><Relationship Id="rId5" Type="http://schemas.openxmlformats.org/officeDocument/2006/relationships/image" Target="../media/image105.png"/><Relationship Id="rId6" Type="http://schemas.openxmlformats.org/officeDocument/2006/relationships/image" Target="../media/image109.png"/><Relationship Id="rId7" Type="http://schemas.openxmlformats.org/officeDocument/2006/relationships/image" Target="../media/image106.png"/><Relationship Id="rId8" Type="http://schemas.openxmlformats.org/officeDocument/2006/relationships/image" Target="../media/image1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111.png"/><Relationship Id="rId5" Type="http://schemas.openxmlformats.org/officeDocument/2006/relationships/image" Target="../media/image105.png"/><Relationship Id="rId6" Type="http://schemas.openxmlformats.org/officeDocument/2006/relationships/image" Target="../media/image109.png"/><Relationship Id="rId7" Type="http://schemas.openxmlformats.org/officeDocument/2006/relationships/image" Target="../media/image106.png"/><Relationship Id="rId8" Type="http://schemas.openxmlformats.org/officeDocument/2006/relationships/image" Target="../media/image112.png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111.png"/><Relationship Id="rId5" Type="http://schemas.openxmlformats.org/officeDocument/2006/relationships/image" Target="../media/image105.png"/><Relationship Id="rId6" Type="http://schemas.openxmlformats.org/officeDocument/2006/relationships/image" Target="../media/image109.png"/><Relationship Id="rId7" Type="http://schemas.openxmlformats.org/officeDocument/2006/relationships/image" Target="../media/image106.png"/><Relationship Id="rId8" Type="http://schemas.openxmlformats.org/officeDocument/2006/relationships/image" Target="../media/image112.pn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107.png"/><Relationship Id="rId4" Type="http://schemas.openxmlformats.org/officeDocument/2006/relationships/image" Target="../media/image103.png"/><Relationship Id="rId9" Type="http://schemas.openxmlformats.org/officeDocument/2006/relationships/image" Target="../media/image111.png"/><Relationship Id="rId5" Type="http://schemas.openxmlformats.org/officeDocument/2006/relationships/image" Target="../media/image105.png"/><Relationship Id="rId6" Type="http://schemas.openxmlformats.org/officeDocument/2006/relationships/image" Target="../media/image109.png"/><Relationship Id="rId7" Type="http://schemas.openxmlformats.org/officeDocument/2006/relationships/image" Target="../media/image106.png"/><Relationship Id="rId8" Type="http://schemas.openxmlformats.org/officeDocument/2006/relationships/image" Target="../media/image112.pn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15.png"/><Relationship Id="rId4" Type="http://schemas.openxmlformats.org/officeDocument/2006/relationships/image" Target="../media/image116.pn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24.pn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23.pn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120.png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21.png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122.png"/></Relationships>
</file>

<file path=ppt/slides/_rels/slide1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121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Relationship Id="rId7" Type="http://schemas.openxmlformats.org/officeDocument/2006/relationships/image" Target="../media/image14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11" Type="http://schemas.openxmlformats.org/officeDocument/2006/relationships/image" Target="../media/image24.png"/><Relationship Id="rId10" Type="http://schemas.openxmlformats.org/officeDocument/2006/relationships/image" Target="../media/image53.png"/><Relationship Id="rId12" Type="http://schemas.openxmlformats.org/officeDocument/2006/relationships/image" Target="../media/image26.png"/><Relationship Id="rId9" Type="http://schemas.openxmlformats.org/officeDocument/2006/relationships/image" Target="../media/image22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8" Type="http://schemas.openxmlformats.org/officeDocument/2006/relationships/image" Target="../media/image2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Relationship Id="rId4" Type="http://schemas.openxmlformats.org/officeDocument/2006/relationships/image" Target="../media/image31.png"/><Relationship Id="rId5" Type="http://schemas.openxmlformats.org/officeDocument/2006/relationships/image" Target="../media/image29.png"/><Relationship Id="rId6" Type="http://schemas.openxmlformats.org/officeDocument/2006/relationships/image" Target="../media/image1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28.png"/><Relationship Id="rId6" Type="http://schemas.openxmlformats.org/officeDocument/2006/relationships/image" Target="../media/image10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28.png"/><Relationship Id="rId6" Type="http://schemas.openxmlformats.org/officeDocument/2006/relationships/image" Target="../media/image10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28.png"/><Relationship Id="rId6" Type="http://schemas.openxmlformats.org/officeDocument/2006/relationships/image" Target="../media/image10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5" Type="http://schemas.openxmlformats.org/officeDocument/2006/relationships/image" Target="../media/image28.png"/><Relationship Id="rId6" Type="http://schemas.openxmlformats.org/officeDocument/2006/relationships/image" Target="../media/image10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Relationship Id="rId5" Type="http://schemas.openxmlformats.org/officeDocument/2006/relationships/image" Target="../media/image19.png"/><Relationship Id="rId6" Type="http://schemas.openxmlformats.org/officeDocument/2006/relationships/image" Target="../media/image15.png"/><Relationship Id="rId7" Type="http://schemas.openxmlformats.org/officeDocument/2006/relationships/image" Target="../media/image28.png"/><Relationship Id="rId8" Type="http://schemas.openxmlformats.org/officeDocument/2006/relationships/image" Target="../media/image35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5.png"/><Relationship Id="rId4" Type="http://schemas.openxmlformats.org/officeDocument/2006/relationships/image" Target="../media/image10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5" Type="http://schemas.openxmlformats.org/officeDocument/2006/relationships/image" Target="../media/image2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5" Type="http://schemas.openxmlformats.org/officeDocument/2006/relationships/image" Target="../media/image28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5" Type="http://schemas.openxmlformats.org/officeDocument/2006/relationships/image" Target="../media/image2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35.png"/><Relationship Id="rId4" Type="http://schemas.openxmlformats.org/officeDocument/2006/relationships/image" Target="../media/image14.png"/><Relationship Id="rId5" Type="http://schemas.openxmlformats.org/officeDocument/2006/relationships/image" Target="../media/image28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0.png"/><Relationship Id="rId7" Type="http://schemas.openxmlformats.org/officeDocument/2006/relationships/image" Target="../media/image21.png"/><Relationship Id="rId8" Type="http://schemas.openxmlformats.org/officeDocument/2006/relationships/image" Target="../media/image1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4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4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.jpg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36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4.jp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4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.jpg"/><Relationship Id="rId4" Type="http://schemas.openxmlformats.org/officeDocument/2006/relationships/image" Target="../media/image40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4.jpg"/><Relationship Id="rId4" Type="http://schemas.openxmlformats.org/officeDocument/2006/relationships/image" Target="../media/image39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17.jp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.jpg"/><Relationship Id="rId4" Type="http://schemas.openxmlformats.org/officeDocument/2006/relationships/image" Target="../media/image43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.jp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.jpg"/><Relationship Id="rId4" Type="http://schemas.openxmlformats.org/officeDocument/2006/relationships/image" Target="../media/image4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.jpg"/><Relationship Id="rId4" Type="http://schemas.openxmlformats.org/officeDocument/2006/relationships/image" Target="../media/image48.png"/><Relationship Id="rId5" Type="http://schemas.openxmlformats.org/officeDocument/2006/relationships/image" Target="../media/image37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.jpg"/><Relationship Id="rId4" Type="http://schemas.openxmlformats.org/officeDocument/2006/relationships/image" Target="../media/image62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.jpg"/><Relationship Id="rId4" Type="http://schemas.openxmlformats.org/officeDocument/2006/relationships/image" Target="../media/image37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4.jpg"/><Relationship Id="rId4" Type="http://schemas.openxmlformats.org/officeDocument/2006/relationships/image" Target="../media/image46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4.jpg"/><Relationship Id="rId4" Type="http://schemas.openxmlformats.org/officeDocument/2006/relationships/image" Target="../media/image4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.jpg"/><Relationship Id="rId4" Type="http://schemas.openxmlformats.org/officeDocument/2006/relationships/image" Target="../media/image42.png"/><Relationship Id="rId5" Type="http://schemas.openxmlformats.org/officeDocument/2006/relationships/image" Target="../media/image37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.jpg"/><Relationship Id="rId4" Type="http://schemas.openxmlformats.org/officeDocument/2006/relationships/image" Target="../media/image42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44.png"/><Relationship Id="rId4" Type="http://schemas.openxmlformats.org/officeDocument/2006/relationships/image" Target="../media/image4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4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4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4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4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4.jp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-15075" y="0"/>
            <a:ext cx="9159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682850" y="550550"/>
            <a:ext cx="7778299" cy="40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Obsessive-Compulsive Personality Disorder</a:t>
            </a:r>
            <a:endParaRPr/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Jason Cafer MD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b="0" l="50830" r="0" t="10080"/>
          <a:stretch/>
        </p:blipFill>
        <p:spPr>
          <a:xfrm>
            <a:off x="4975850" y="1195975"/>
            <a:ext cx="2256849" cy="27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/>
          <p:nvPr/>
        </p:nvSpPr>
        <p:spPr>
          <a:xfrm>
            <a:off x="1103875" y="529800"/>
            <a:ext cx="357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Intrusive Thought</a:t>
            </a:r>
            <a:endParaRPr sz="1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Disorder</a:t>
            </a:r>
            <a:endParaRPr sz="1000"/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3">
            <a:alphaModFix/>
          </a:blip>
          <a:srcRect b="0" l="0" r="50828" t="10080"/>
          <a:stretch/>
        </p:blipFill>
        <p:spPr>
          <a:xfrm>
            <a:off x="1842650" y="1195963"/>
            <a:ext cx="2256849" cy="27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/>
          <p:nvPr/>
        </p:nvSpPr>
        <p:spPr>
          <a:xfrm>
            <a:off x="4357600" y="542335"/>
            <a:ext cx="357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Perfectionistic</a:t>
            </a:r>
            <a:endParaRPr sz="1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Disorder</a:t>
            </a:r>
            <a:endParaRPr sz="1000"/>
          </a:p>
        </p:txBody>
      </p:sp>
      <p:sp>
        <p:nvSpPr>
          <p:cNvPr id="127" name="Google Shape;127;p22"/>
          <p:cNvSpPr txBox="1"/>
          <p:nvPr/>
        </p:nvSpPr>
        <p:spPr>
          <a:xfrm>
            <a:off x="1592725" y="4149300"/>
            <a:ext cx="6961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Can someone have both OCD and OCPD?</a:t>
            </a:r>
            <a:endParaRPr sz="250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112"/>
          <p:cNvSpPr txBox="1"/>
          <p:nvPr/>
        </p:nvSpPr>
        <p:spPr>
          <a:xfrm>
            <a:off x="475150" y="363000"/>
            <a:ext cx="83790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productivity to the exclusion of leisure activities and friendships.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overconscientious, scrupulous, and inflexible about matters of morality, ethics, or values.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unable to discard worn-out or worthless objects even when no sentimental value.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reluctant to delegate tasks or to work with others unless they submit to exactly his or her way of doing things.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Adopts a miserly spending style; money is viewed as something to be hoarded for future catastrophes.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</a:t>
            </a:r>
            <a:r>
              <a:rPr b="1" lang="en" sz="1500"/>
              <a:t>rigidity </a:t>
            </a:r>
            <a:r>
              <a:rPr lang="en" sz="1500"/>
              <a:t>and </a:t>
            </a:r>
            <a:r>
              <a:rPr b="1" lang="en" sz="1500"/>
              <a:t>stubbornness</a:t>
            </a:r>
            <a:r>
              <a:rPr lang="en" sz="1500"/>
              <a:t>.</a:t>
            </a:r>
            <a:endParaRPr sz="1500"/>
          </a:p>
        </p:txBody>
      </p:sp>
      <p:pic>
        <p:nvPicPr>
          <p:cNvPr id="1232" name="Google Shape;1232;p112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112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13"/>
          <p:cNvSpPr txBox="1"/>
          <p:nvPr/>
        </p:nvSpPr>
        <p:spPr>
          <a:xfrm>
            <a:off x="475150" y="363000"/>
            <a:ext cx="83790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 u="sng"/>
              <a:t>excessively devoted</a:t>
            </a:r>
            <a:r>
              <a:rPr lang="en" sz="1500"/>
              <a:t> to work and </a:t>
            </a:r>
            <a:r>
              <a:rPr b="1" lang="en" sz="1500" u="sng"/>
              <a:t>productivity</a:t>
            </a:r>
            <a:r>
              <a:rPr lang="en" sz="1500"/>
              <a:t> to the exclusion of leisure activities and friendships.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overconscientious, scrupulous, and inflexible about matters of morality, ethics, or values.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unable to discard worn-out or worthless objects even when no sentimental value.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reluctant to delegate tasks or to work with others unless they submit to exactly his or her way of doing things.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Adopts a miserly spending style; money is viewed as something to be hoarded for future catastrophes.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rigidity and stubbornness.</a:t>
            </a:r>
            <a:endParaRPr sz="1500"/>
          </a:p>
        </p:txBody>
      </p:sp>
      <p:pic>
        <p:nvPicPr>
          <p:cNvPr id="1239" name="Google Shape;1239;p113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0" name="Google Shape;1240;p113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1241" name="Google Shape;1241;p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2900" y="4082237"/>
            <a:ext cx="2769851" cy="332188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113"/>
          <p:cNvSpPr/>
          <p:nvPr/>
        </p:nvSpPr>
        <p:spPr>
          <a:xfrm>
            <a:off x="6918450" y="4033675"/>
            <a:ext cx="1601700" cy="4293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3" name="Google Shape;1243;p113"/>
          <p:cNvSpPr txBox="1"/>
          <p:nvPr/>
        </p:nvSpPr>
        <p:spPr>
          <a:xfrm>
            <a:off x="6965400" y="4017473"/>
            <a:ext cx="217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Ego syntonic</a:t>
            </a:r>
            <a:endParaRPr sz="18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8" name="Google Shape;1248;p114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49" name="Google Shape;1249;p114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Prevalence of OCPD in Medical Students</a:t>
            </a:r>
            <a:endParaRPr sz="1500"/>
          </a:p>
        </p:txBody>
      </p:sp>
      <p:pic>
        <p:nvPicPr>
          <p:cNvPr id="1250" name="Google Shape;1250;p114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114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Al-Na’she, M., Massad, A. ., Al Khraisat, L., Al Rafai, M. ., Albashtawi, Y. ., Almohtasib, S. ., Alhayek, A. ., Elheet, A. ., Alaqtash, R. ., &amp; Jaber, R. . (2024).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Prevalence of Obsessive-Compulsive Personality Disorder in Medical Students . Jordan Medical Journal, 58(1). https://doi.org/10.35516/jmj.v58i1.2397</a:t>
            </a:r>
            <a:endParaRPr sz="800"/>
          </a:p>
        </p:txBody>
      </p:sp>
      <p:sp>
        <p:nvSpPr>
          <p:cNvPr id="1252" name="Google Shape;1252;p114"/>
          <p:cNvSpPr txBox="1"/>
          <p:nvPr/>
        </p:nvSpPr>
        <p:spPr>
          <a:xfrm>
            <a:off x="663900" y="1087950"/>
            <a:ext cx="81120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508 medical students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University of Jordan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Questionnaire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40% met DSM-5 criteria for OCPD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51% if you include those with moderate+ expression of rigid perfectionism</a:t>
            </a:r>
            <a:endParaRPr sz="16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per Personality Inventory for the DSM-5 (PID-5) </a:t>
            </a:r>
            <a:endParaRPr sz="1100"/>
          </a:p>
        </p:txBody>
      </p:sp>
      <p:sp>
        <p:nvSpPr>
          <p:cNvPr id="1253" name="Google Shape;1253;p114"/>
          <p:cNvSpPr/>
          <p:nvPr/>
        </p:nvSpPr>
        <p:spPr>
          <a:xfrm>
            <a:off x="871150" y="1998400"/>
            <a:ext cx="5865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?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254" name="Google Shape;1254;p114"/>
          <p:cNvSpPr/>
          <p:nvPr/>
        </p:nvSpPr>
        <p:spPr>
          <a:xfrm>
            <a:off x="871150" y="2280306"/>
            <a:ext cx="5865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?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Google Shape;1259;p11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15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Prevalence of OCPD in Medical Students</a:t>
            </a:r>
            <a:endParaRPr sz="1500"/>
          </a:p>
        </p:txBody>
      </p:sp>
      <p:pic>
        <p:nvPicPr>
          <p:cNvPr id="1261" name="Google Shape;1261;p11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15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Al-Na’she, M., Massad, A. ., Al Khraisat, L., Al Rafai, M. ., Albashtawi, Y. ., Almohtasib, S. ., Alhayek, A. ., Elheet, A. ., Alaqtash, R. ., &amp; Jaber, R. . (2024).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Prevalence of Obsessive-Compulsive Personality Disorder in Medical Students . Jordan Medical Journal, 58(1). https://doi.org/10.35516/jmj.v58i1.2397</a:t>
            </a:r>
            <a:endParaRPr sz="800"/>
          </a:p>
        </p:txBody>
      </p:sp>
      <p:sp>
        <p:nvSpPr>
          <p:cNvPr id="1263" name="Google Shape;1263;p115"/>
          <p:cNvSpPr txBox="1"/>
          <p:nvPr/>
        </p:nvSpPr>
        <p:spPr>
          <a:xfrm>
            <a:off x="663900" y="1087950"/>
            <a:ext cx="81120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508 medical students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University of Jordan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Questionnaire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40% met DSM-5 criteria for OCPD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51% if you include those with moderate+ expression of rigid perfectionism</a:t>
            </a:r>
            <a:endParaRPr sz="16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per Personality Inventory for the DSM-5 (PID-5) </a:t>
            </a:r>
            <a:endParaRPr sz="1100"/>
          </a:p>
        </p:txBody>
      </p:sp>
      <p:sp>
        <p:nvSpPr>
          <p:cNvPr id="1264" name="Google Shape;1264;p115"/>
          <p:cNvSpPr/>
          <p:nvPr/>
        </p:nvSpPr>
        <p:spPr>
          <a:xfrm>
            <a:off x="871150" y="2280306"/>
            <a:ext cx="5865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?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8" name="Shape 1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" name="Google Shape;1269;p11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0" name="Google Shape;1270;p116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Prevalence of OCPD in Medical Students</a:t>
            </a:r>
            <a:endParaRPr sz="1500"/>
          </a:p>
        </p:txBody>
      </p:sp>
      <p:pic>
        <p:nvPicPr>
          <p:cNvPr id="1271" name="Google Shape;1271;p11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2" name="Google Shape;1272;p116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Al-Na’she, M., Massad, A. ., Al Khraisat, L., Al Rafai, M. ., Albashtawi, Y. ., Almohtasib, S. ., Alhayek, A. ., Elheet, A. ., Alaqtash, R. ., &amp; Jaber, R. . (2024).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Prevalence of Obsessive-Compulsive Personality Disorder in Medical Students . Jordan Medical Journal, 58(1). https://doi.org/10.35516/jmj.v58i1.2397</a:t>
            </a:r>
            <a:endParaRPr sz="800"/>
          </a:p>
        </p:txBody>
      </p:sp>
      <p:sp>
        <p:nvSpPr>
          <p:cNvPr id="1273" name="Google Shape;1273;p116"/>
          <p:cNvSpPr txBox="1"/>
          <p:nvPr/>
        </p:nvSpPr>
        <p:spPr>
          <a:xfrm>
            <a:off x="663900" y="1087950"/>
            <a:ext cx="81120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508 medical students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University of Jordan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Questionnaire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40% met DSM-5 criteria for OCPD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51% if you include those with moderate+ expression of rigid perfectionism</a:t>
            </a:r>
            <a:endParaRPr sz="16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per Personality Inventory for the DSM-5 (PID-5) </a:t>
            </a:r>
            <a:endParaRPr sz="110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8" name="Google Shape;1278;p11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117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Prevalence of OCPD in Medical Students</a:t>
            </a:r>
            <a:endParaRPr sz="1500"/>
          </a:p>
        </p:txBody>
      </p:sp>
      <p:pic>
        <p:nvPicPr>
          <p:cNvPr id="1280" name="Google Shape;1280;p11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1" name="Google Shape;1281;p117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Al-Na’she, M., Massad, A. ., Al Khraisat, L., Al Rafai, M. ., Albashtawi, Y. ., Almohtasib, S. ., Alhayek, A. ., Elheet, A. ., Alaqtash, R. ., &amp; Jaber, R. . (2024).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Prevalence of Obsessive-Compulsive Personality Disorder in Medical Students . Jordan Medical Journal, 58(1). https://doi.org/10.35516/jmj.v58i1.2397</a:t>
            </a:r>
            <a:endParaRPr sz="800"/>
          </a:p>
        </p:txBody>
      </p:sp>
      <p:sp>
        <p:nvSpPr>
          <p:cNvPr id="1282" name="Google Shape;1282;p117"/>
          <p:cNvSpPr txBox="1"/>
          <p:nvPr/>
        </p:nvSpPr>
        <p:spPr>
          <a:xfrm>
            <a:off x="663900" y="1087950"/>
            <a:ext cx="8112000" cy="20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508 medical students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University of Jordan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Questionnaire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40% met DSM-5 criteria for OCPD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51% if you include those with moderate+ expression of rigid perfectionism</a:t>
            </a:r>
            <a:endParaRPr sz="16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per Personality Inventory for the DSM-5 (PID-5) </a:t>
            </a:r>
            <a:endParaRPr sz="12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/>
              <a:t>Of those meeting OCPD criteria:</a:t>
            </a:r>
            <a:endParaRPr sz="110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6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7" name="Google Shape;1287;p118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118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Prevalence of OCPD in Medical Students</a:t>
            </a:r>
            <a:endParaRPr sz="1500"/>
          </a:p>
        </p:txBody>
      </p:sp>
      <p:pic>
        <p:nvPicPr>
          <p:cNvPr id="1289" name="Google Shape;1289;p118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118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Al-Na’she, M., Massad, A. ., Al Khraisat, L., Al Rafai, M. ., Albashtawi, Y. ., Almohtasib, S. ., Alhayek, A. ., Elheet, A. ., Alaqtash, R. ., &amp; Jaber, R. . (2024).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Prevalence of Obsessive-Compulsive Personality Disorder in Medical Students . Jordan Medical Journal, 58(1). https://doi.org/10.35516/jmj.v58i1.2397</a:t>
            </a:r>
            <a:endParaRPr sz="800"/>
          </a:p>
        </p:txBody>
      </p:sp>
      <p:sp>
        <p:nvSpPr>
          <p:cNvPr id="1291" name="Google Shape;1291;p118"/>
          <p:cNvSpPr txBox="1"/>
          <p:nvPr/>
        </p:nvSpPr>
        <p:spPr>
          <a:xfrm>
            <a:off x="663900" y="1087950"/>
            <a:ext cx="8112000" cy="23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508 medical students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University of Jordan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Questionnaire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40% met DSM-5 criteria for OCPD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51% if you include those with moderate+ expression of rigid perfectionism</a:t>
            </a:r>
            <a:endParaRPr sz="16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per Personality Inventory for the DSM-5 (PID-5) </a:t>
            </a:r>
            <a:endParaRPr sz="12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/>
              <a:t>Of those meeting OCPD criteria: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/>
              <a:t>More than ⅔ overwhelmed with anxiety and stress at times of exams</a:t>
            </a:r>
            <a:endParaRPr sz="11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5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6" name="Google Shape;1296;p11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119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Prevalence of OCPD in Medical Students</a:t>
            </a:r>
            <a:endParaRPr sz="1500"/>
          </a:p>
        </p:txBody>
      </p:sp>
      <p:pic>
        <p:nvPicPr>
          <p:cNvPr id="1298" name="Google Shape;1298;p11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9" name="Google Shape;1299;p119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Al-Na’she, M., Massad, A. ., Al Khraisat, L., Al Rafai, M. ., Albashtawi, Y. ., Almohtasib, S. ., Alhayek, A. ., Elheet, A. ., Alaqtash, R. ., &amp; Jaber, R. . (2024).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Prevalence of Obsessive-Compulsive Personality Disorder in Medical Students . Jordan Medical Journal, 58(1). https://doi.org/10.35516/jmj.v58i1.2397</a:t>
            </a:r>
            <a:endParaRPr sz="800"/>
          </a:p>
        </p:txBody>
      </p:sp>
      <p:sp>
        <p:nvSpPr>
          <p:cNvPr id="1300" name="Google Shape;1300;p119"/>
          <p:cNvSpPr txBox="1"/>
          <p:nvPr/>
        </p:nvSpPr>
        <p:spPr>
          <a:xfrm>
            <a:off x="663900" y="1087950"/>
            <a:ext cx="8112000" cy="26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508 medical students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University of Jordan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Questionnaire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40% met DSM-5 criteria for OCPD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51% if you include those with moderate+ expression of rigid perfectionism</a:t>
            </a:r>
            <a:endParaRPr sz="16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per Personality Inventory for the DSM-5 (PID-5) </a:t>
            </a:r>
            <a:endParaRPr sz="12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/>
              <a:t>Of those meeting OCPD criteria: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/>
              <a:t>More than ⅔ overwhelmed with anxiety and stress at times of exams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 association between OCPD and academic performance</a:t>
            </a:r>
            <a:endParaRPr sz="1100"/>
          </a:p>
        </p:txBody>
      </p:sp>
      <p:sp>
        <p:nvSpPr>
          <p:cNvPr id="1301" name="Google Shape;1301;p119"/>
          <p:cNvSpPr/>
          <p:nvPr/>
        </p:nvSpPr>
        <p:spPr>
          <a:xfrm>
            <a:off x="1153500" y="3348700"/>
            <a:ext cx="54630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Did they have better grades?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6" name="Google Shape;1306;p12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120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Prevalence of OCPD in Medical Students</a:t>
            </a:r>
            <a:endParaRPr sz="1500"/>
          </a:p>
        </p:txBody>
      </p:sp>
      <p:pic>
        <p:nvPicPr>
          <p:cNvPr id="1308" name="Google Shape;1308;p12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9" name="Google Shape;1309;p120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Al-Na’she, M., Massad, A. ., Al Khraisat, L., Al Rafai, M. ., Albashtawi, Y. ., Almohtasib, S. ., Alhayek, A. ., Elheet, A. ., Alaqtash, R. ., &amp; Jaber, R. . (2024).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Prevalence of Obsessive-Compulsive Personality Disorder in Medical Students . Jordan Medical Journal, 58(1). https://doi.org/10.35516/jmj.v58i1.2397</a:t>
            </a:r>
            <a:endParaRPr sz="800"/>
          </a:p>
        </p:txBody>
      </p:sp>
      <p:sp>
        <p:nvSpPr>
          <p:cNvPr id="1310" name="Google Shape;1310;p120"/>
          <p:cNvSpPr txBox="1"/>
          <p:nvPr/>
        </p:nvSpPr>
        <p:spPr>
          <a:xfrm>
            <a:off x="663900" y="1087950"/>
            <a:ext cx="8112000" cy="26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508 medical students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University of Jordan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Questionnaire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40% met DSM-5 criteria for OCPD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51% if you include those with moderate+ expression of rigid perfectionism</a:t>
            </a:r>
            <a:endParaRPr sz="16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per Personality Inventory for the DSM-5 (PID-5) </a:t>
            </a:r>
            <a:endParaRPr sz="12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/>
              <a:t>Of those meeting OCPD criteria: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/>
              <a:t>More than ⅔ overwhelmed with anxiety and stress at times of exams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 association between OCPD and academic performance</a:t>
            </a:r>
            <a:endParaRPr sz="11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p121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p121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Prevalence of OCPD in Medical Students</a:t>
            </a:r>
            <a:endParaRPr sz="1500"/>
          </a:p>
        </p:txBody>
      </p:sp>
      <p:pic>
        <p:nvPicPr>
          <p:cNvPr id="1317" name="Google Shape;1317;p121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8" name="Google Shape;1318;p121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Al-Na’she, M., Massad, A. ., Al Khraisat, L., Al Rafai, M. ., Albashtawi, Y. ., Almohtasib, S. ., Alhayek, A. ., Elheet, A. ., Alaqtash, R. ., &amp; Jaber, R. . (2024).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Prevalence of Obsessive-Compulsive Personality Disorder in Medical Students . Jordan Medical Journal, 58(1). https://doi.org/10.35516/jmj.v58i1.2397</a:t>
            </a:r>
            <a:endParaRPr sz="800"/>
          </a:p>
        </p:txBody>
      </p:sp>
      <p:sp>
        <p:nvSpPr>
          <p:cNvPr id="1319" name="Google Shape;1319;p121"/>
          <p:cNvSpPr txBox="1"/>
          <p:nvPr/>
        </p:nvSpPr>
        <p:spPr>
          <a:xfrm>
            <a:off x="663900" y="1087950"/>
            <a:ext cx="81120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508 medical students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University of Jordan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Questionnaire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40% met DSM-5 criteria for OCPD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51% if you include those with moderate+ expression of rigid perfectionism</a:t>
            </a:r>
            <a:endParaRPr sz="16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per Personality Inventory for the DSM-5 (PID-5) </a:t>
            </a:r>
            <a:endParaRPr sz="12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/>
              <a:t>Of those meeting OCPD criteria: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/>
              <a:t>More than ⅔ overwhelmed with anxiety and stress at times of exams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 association between OCPD and academic performance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53% of OCPD "happy studying medicine" vs 47% non-OCPD</a:t>
            </a:r>
            <a:r>
              <a:rPr lang="en" sz="1100"/>
              <a:t> (not statistically significant)</a:t>
            </a:r>
            <a:endParaRPr sz="1100"/>
          </a:p>
        </p:txBody>
      </p:sp>
      <p:sp>
        <p:nvSpPr>
          <p:cNvPr id="1320" name="Google Shape;1320;p121"/>
          <p:cNvSpPr/>
          <p:nvPr/>
        </p:nvSpPr>
        <p:spPr>
          <a:xfrm>
            <a:off x="1138250" y="3600525"/>
            <a:ext cx="73707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Were they less likely to be “happy studying medicine”?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/>
        </p:nvSpPr>
        <p:spPr>
          <a:xfrm>
            <a:off x="1157975" y="1315500"/>
            <a:ext cx="53952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23% – 32%</a:t>
            </a:r>
            <a:r>
              <a:rPr lang="en" sz="2500"/>
              <a:t> of individuals with OCD also have OCP.</a:t>
            </a:r>
            <a:endParaRPr sz="2500"/>
          </a:p>
        </p:txBody>
      </p:sp>
      <p:pic>
        <p:nvPicPr>
          <p:cNvPr id="133" name="Google Shape;133;p23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5" name="Google Shape;1325;p122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6" name="Google Shape;1326;p122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Prevalence of OCPD in Medical Students</a:t>
            </a:r>
            <a:endParaRPr sz="1500"/>
          </a:p>
        </p:txBody>
      </p:sp>
      <p:pic>
        <p:nvPicPr>
          <p:cNvPr id="1327" name="Google Shape;1327;p122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122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Al-Na’she, M., Massad, A. ., Al Khraisat, L., Al Rafai, M. ., Albashtawi, Y. ., Almohtasib, S. ., Alhayek, A. ., Elheet, A. ., Alaqtash, R. ., &amp; Jaber, R. . (2024). </a:t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Prevalence of Obsessive-Compulsive Personality Disorder in Medical Students . Jordan Medical Journal, 58(1). https://doi.org/10.35516/jmj.v58i1.2397</a:t>
            </a:r>
            <a:endParaRPr sz="800"/>
          </a:p>
        </p:txBody>
      </p:sp>
      <p:sp>
        <p:nvSpPr>
          <p:cNvPr id="1329" name="Google Shape;1329;p122"/>
          <p:cNvSpPr txBox="1"/>
          <p:nvPr/>
        </p:nvSpPr>
        <p:spPr>
          <a:xfrm>
            <a:off x="663900" y="1087950"/>
            <a:ext cx="8112000" cy="29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508 medical students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University of Jordan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Questionnaire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40% met DSM-5 criteria for OCPD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51% if you include those with moderate+ expression of rigid perfectionism</a:t>
            </a:r>
            <a:endParaRPr sz="1600">
              <a:solidFill>
                <a:schemeClr val="dk1"/>
              </a:solidFill>
            </a:endParaRPr>
          </a:p>
          <a:p>
            <a: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per Personality Inventory for the DSM-5 (PID-5) </a:t>
            </a:r>
            <a:endParaRPr sz="1200">
              <a:solidFill>
                <a:schemeClr val="dk1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/>
              <a:t>Of those meeting OCPD criteria:</a:t>
            </a:r>
            <a:endParaRPr sz="1600"/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" sz="1600"/>
              <a:t>More than ⅔ overwhelmed with anxiety and stress at times of exams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No association between OCPD and academic performance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53% of OCPD "happy studying medicine" vs 47% non-OCPD</a:t>
            </a:r>
            <a:r>
              <a:rPr lang="en" sz="1100"/>
              <a:t> (not statistically significant)</a:t>
            </a:r>
            <a:endParaRPr sz="110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123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5" name="Google Shape;1335;p123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Pharmacotherapy for OCPD</a:t>
            </a:r>
            <a:endParaRPr sz="1500"/>
          </a:p>
        </p:txBody>
      </p:sp>
      <p:pic>
        <p:nvPicPr>
          <p:cNvPr id="1336" name="Google Shape;1336;p123"/>
          <p:cNvPicPr preferRelativeResize="0"/>
          <p:nvPr/>
        </p:nvPicPr>
        <p:blipFill rotWithShape="1">
          <a:blip r:embed="rId4">
            <a:alphaModFix/>
          </a:blip>
          <a:srcRect b="18260" l="5214" r="2983" t="0"/>
          <a:stretch/>
        </p:blipFill>
        <p:spPr>
          <a:xfrm>
            <a:off x="3414525" y="1372663"/>
            <a:ext cx="5098931" cy="34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123"/>
          <p:cNvSpPr txBox="1"/>
          <p:nvPr/>
        </p:nvSpPr>
        <p:spPr>
          <a:xfrm>
            <a:off x="480175" y="1254925"/>
            <a:ext cx="2709600" cy="27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P</a:t>
            </a:r>
            <a:r>
              <a:rPr lang="en" sz="1800">
                <a:solidFill>
                  <a:schemeClr val="dk1"/>
                </a:solidFill>
              </a:rPr>
              <a:t>ervasive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P</a:t>
            </a:r>
            <a:r>
              <a:rPr lang="en" sz="1800">
                <a:solidFill>
                  <a:schemeClr val="dk1"/>
                </a:solidFill>
              </a:rPr>
              <a:t>attern of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P</a:t>
            </a:r>
            <a:r>
              <a:rPr lang="en" sz="1800">
                <a:solidFill>
                  <a:schemeClr val="dk1"/>
                </a:solidFill>
              </a:rPr>
              <a:t>reoccupation 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    </a:t>
            </a:r>
            <a:r>
              <a:rPr b="1" lang="en" sz="1800" u="sng">
                <a:solidFill>
                  <a:schemeClr val="dk1"/>
                </a:solidFill>
              </a:rPr>
              <a:t>O</a:t>
            </a:r>
            <a:r>
              <a:rPr lang="en" sz="1800">
                <a:solidFill>
                  <a:schemeClr val="dk1"/>
                </a:solidFill>
              </a:rPr>
              <a:t>rderliness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 </a:t>
            </a: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FFCC00"/>
                </a:highlight>
              </a:rPr>
              <a:t>mental</a:t>
            </a:r>
            <a:endParaRPr sz="1800">
              <a:solidFill>
                <a:schemeClr val="dk1"/>
              </a:solidFill>
              <a:highlight>
                <a:srgbClr val="FFCC00"/>
              </a:highlight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interpersonal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 </a:t>
            </a:r>
            <a:r>
              <a:rPr b="1" lang="en" sz="1800" u="sng">
                <a:solidFill>
                  <a:schemeClr val="dk1"/>
                </a:solidFill>
              </a:rPr>
              <a:t>P</a:t>
            </a:r>
            <a:r>
              <a:rPr lang="en" sz="1800">
                <a:solidFill>
                  <a:schemeClr val="dk1"/>
                </a:solidFill>
              </a:rPr>
              <a:t>erfectionism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2" name="Google Shape;1342;p124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124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Pharmacotherapy for OCPD</a:t>
            </a:r>
            <a:endParaRPr sz="1500"/>
          </a:p>
        </p:txBody>
      </p:sp>
      <p:pic>
        <p:nvPicPr>
          <p:cNvPr id="1344" name="Google Shape;1344;p124"/>
          <p:cNvPicPr preferRelativeResize="0"/>
          <p:nvPr/>
        </p:nvPicPr>
        <p:blipFill rotWithShape="1">
          <a:blip r:embed="rId4">
            <a:alphaModFix/>
          </a:blip>
          <a:srcRect b="18260" l="5214" r="2983" t="0"/>
          <a:stretch/>
        </p:blipFill>
        <p:spPr>
          <a:xfrm>
            <a:off x="3414525" y="1372663"/>
            <a:ext cx="5098931" cy="341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p124"/>
          <p:cNvSpPr txBox="1"/>
          <p:nvPr/>
        </p:nvSpPr>
        <p:spPr>
          <a:xfrm>
            <a:off x="480175" y="1254925"/>
            <a:ext cx="2709600" cy="27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P</a:t>
            </a:r>
            <a:r>
              <a:rPr lang="en" sz="1800">
                <a:solidFill>
                  <a:schemeClr val="dk1"/>
                </a:solidFill>
              </a:rPr>
              <a:t>ervasive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P</a:t>
            </a:r>
            <a:r>
              <a:rPr lang="en" sz="1800">
                <a:solidFill>
                  <a:schemeClr val="dk1"/>
                </a:solidFill>
              </a:rPr>
              <a:t>attern of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</a:rPr>
              <a:t>P</a:t>
            </a:r>
            <a:r>
              <a:rPr lang="en" sz="1800">
                <a:solidFill>
                  <a:schemeClr val="dk1"/>
                </a:solidFill>
              </a:rPr>
              <a:t>reoccupation </a:t>
            </a:r>
            <a:endParaRPr b="1" sz="18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    </a:t>
            </a:r>
            <a:r>
              <a:rPr b="1" lang="en" sz="1800" u="sng">
                <a:solidFill>
                  <a:schemeClr val="dk1"/>
                </a:solidFill>
              </a:rPr>
              <a:t>O</a:t>
            </a:r>
            <a:r>
              <a:rPr lang="en" sz="1800">
                <a:solidFill>
                  <a:schemeClr val="dk1"/>
                </a:solidFill>
              </a:rPr>
              <a:t>rderliness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 </a:t>
            </a: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  <a:highlight>
                  <a:srgbClr val="FFCC00"/>
                </a:highlight>
              </a:rPr>
              <a:t>mental</a:t>
            </a:r>
            <a:endParaRPr sz="1800">
              <a:solidFill>
                <a:schemeClr val="dk1"/>
              </a:solidFill>
              <a:highlight>
                <a:srgbClr val="FFCC00"/>
              </a:highlight>
            </a:endParaRPr>
          </a:p>
          <a:p>
            <a:pPr indent="-34290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interpersonal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    </a:t>
            </a:r>
            <a:r>
              <a:rPr b="1" lang="en" sz="1800" u="sng">
                <a:solidFill>
                  <a:schemeClr val="dk1"/>
                </a:solidFill>
              </a:rPr>
              <a:t>P</a:t>
            </a:r>
            <a:r>
              <a:rPr lang="en" sz="1800">
                <a:solidFill>
                  <a:schemeClr val="dk1"/>
                </a:solidFill>
              </a:rPr>
              <a:t>erfectionism</a:t>
            </a:r>
            <a:endParaRPr/>
          </a:p>
        </p:txBody>
      </p:sp>
      <p:pic>
        <p:nvPicPr>
          <p:cNvPr id="1346" name="Google Shape;1346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150" y="4086800"/>
            <a:ext cx="2252499" cy="27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Google Shape;1351;p12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52" name="Google Shape;1352;p125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Pharmacotherapy for OCPD</a:t>
            </a:r>
            <a:endParaRPr sz="1500"/>
          </a:p>
        </p:txBody>
      </p:sp>
      <p:pic>
        <p:nvPicPr>
          <p:cNvPr id="1353" name="Google Shape;1353;p12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125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Julija Gecaite-Stonciene, Taryn Williams, Christine Lochner, Jacob Hoffman &amp; Dan J. Stein (2022) Efficacy and tolerability of pharmacotherapy for obsessive-compulsive personality disorder: a systematic review of randomized controlled trials, Expert Opinion on Pharmacotherapy, 23:11, 1351-1358, DOI: 10.1080/14656566.2022.2100695</a:t>
            </a:r>
            <a:endParaRPr sz="800"/>
          </a:p>
        </p:txBody>
      </p:sp>
      <p:sp>
        <p:nvSpPr>
          <p:cNvPr id="1355" name="Google Shape;1355;p125"/>
          <p:cNvSpPr txBox="1"/>
          <p:nvPr/>
        </p:nvSpPr>
        <p:spPr>
          <a:xfrm>
            <a:off x="663900" y="1087950"/>
            <a:ext cx="57465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Only 2 small randomized controlled trials</a:t>
            </a:r>
            <a:endParaRPr sz="1900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0" name="Google Shape;1360;p12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61" name="Google Shape;1361;p126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Pharmacotherapy for OCPD</a:t>
            </a:r>
            <a:endParaRPr sz="1500"/>
          </a:p>
        </p:txBody>
      </p:sp>
      <p:pic>
        <p:nvPicPr>
          <p:cNvPr id="1362" name="Google Shape;1362;p12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3" name="Google Shape;1363;p126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Julija Gecaite-Stonciene, Taryn Williams, Christine Lochner, Jacob Hoffman &amp; Dan J. Stein (2022) Efficacy and tolerability of pharmacotherapy for obsessive-compulsive personality disorder: a systematic review of randomized controlled trials, Expert Opinion on Pharmacotherapy, 23:11, 1351-1358, DOI: 10.1080/14656566.2022.2100695</a:t>
            </a:r>
            <a:endParaRPr sz="800"/>
          </a:p>
        </p:txBody>
      </p:sp>
      <p:sp>
        <p:nvSpPr>
          <p:cNvPr id="1364" name="Google Shape;1364;p126"/>
          <p:cNvSpPr txBox="1"/>
          <p:nvPr/>
        </p:nvSpPr>
        <p:spPr>
          <a:xfrm>
            <a:off x="663900" y="1087950"/>
            <a:ext cx="57465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Only 2 small randomized controlled trials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MDD + OCPD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Citalopram was more effective than sertraline with fewer dropouts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Google Shape;1369;p12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99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0" name="Google Shape;1370;p127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Pharmacotherapy for OCPD</a:t>
            </a:r>
            <a:endParaRPr sz="1500"/>
          </a:p>
        </p:txBody>
      </p:sp>
      <p:pic>
        <p:nvPicPr>
          <p:cNvPr id="1371" name="Google Shape;1371;p12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716150"/>
            <a:ext cx="9144003" cy="42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2" name="Google Shape;1372;p127"/>
          <p:cNvSpPr txBox="1"/>
          <p:nvPr/>
        </p:nvSpPr>
        <p:spPr>
          <a:xfrm>
            <a:off x="426900" y="4714275"/>
            <a:ext cx="8631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Julija Gecaite-Stonciene, Taryn Williams, Christine Lochner, Jacob Hoffman &amp; Dan J. Stein (2022) Efficacy and tolerability of pharmacotherapy for obsessive-compulsive personality disorder: a systematic review of randomized controlled trials, Expert Opinion on Pharmacotherapy, 23:11, 1351-1358, DOI: 10.1080/14656566.2022.2100695</a:t>
            </a:r>
            <a:endParaRPr sz="800"/>
          </a:p>
        </p:txBody>
      </p:sp>
      <p:sp>
        <p:nvSpPr>
          <p:cNvPr id="1373" name="Google Shape;1373;p127"/>
          <p:cNvSpPr txBox="1"/>
          <p:nvPr/>
        </p:nvSpPr>
        <p:spPr>
          <a:xfrm>
            <a:off x="663900" y="1087950"/>
            <a:ext cx="5746500" cy="24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Only 2 small randomized controlled trials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MDD + OCPD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Citalopram was more effective than sertraline with fewer dropouts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OCPD</a:t>
            </a:r>
            <a:endParaRPr sz="1900"/>
          </a:p>
          <a:p>
            <a: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</a:pPr>
            <a:r>
              <a:rPr lang="en" sz="1900"/>
              <a:t>Fluvoxamine was more effective than placebo</a:t>
            </a:r>
            <a:endParaRPr sz="190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8" name="Google Shape;1378;p128"/>
          <p:cNvPicPr preferRelativeResize="0"/>
          <p:nvPr/>
        </p:nvPicPr>
        <p:blipFill rotWithShape="1">
          <a:blip r:embed="rId3">
            <a:alphaModFix/>
          </a:blip>
          <a:srcRect b="18260" l="5214" r="2983" t="0"/>
          <a:stretch/>
        </p:blipFill>
        <p:spPr>
          <a:xfrm>
            <a:off x="5279386" y="1367804"/>
            <a:ext cx="3310264" cy="2219127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128"/>
          <p:cNvSpPr txBox="1"/>
          <p:nvPr/>
        </p:nvSpPr>
        <p:spPr>
          <a:xfrm>
            <a:off x="480175" y="1254925"/>
            <a:ext cx="2709600" cy="272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0" name="Google Shape;1380;p128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1381" name="Google Shape;1381;p128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Neuroprotection</a:t>
            </a:r>
            <a:endParaRPr sz="1500"/>
          </a:p>
        </p:txBody>
      </p:sp>
      <p:sp>
        <p:nvSpPr>
          <p:cNvPr id="1382" name="Google Shape;1382;p128"/>
          <p:cNvSpPr txBox="1"/>
          <p:nvPr/>
        </p:nvSpPr>
        <p:spPr>
          <a:xfrm>
            <a:off x="669100" y="1286075"/>
            <a:ext cx="3952200" cy="23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Since nothing is evidence-based for OCPD, why not use neuroprotectants that could help any mental illness by “healthy brain” mechanism?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7" name="Google Shape;1387;p129"/>
          <p:cNvPicPr preferRelativeResize="0"/>
          <p:nvPr/>
        </p:nvPicPr>
        <p:blipFill rotWithShape="1">
          <a:blip r:embed="rId3">
            <a:alphaModFix/>
          </a:blip>
          <a:srcRect b="18260" l="5214" r="2983" t="0"/>
          <a:stretch/>
        </p:blipFill>
        <p:spPr>
          <a:xfrm>
            <a:off x="5279386" y="1367804"/>
            <a:ext cx="3310264" cy="2219127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129"/>
          <p:cNvSpPr txBox="1"/>
          <p:nvPr/>
        </p:nvSpPr>
        <p:spPr>
          <a:xfrm>
            <a:off x="669100" y="1286075"/>
            <a:ext cx="3952200" cy="34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Since nothing is evidence-based for OCPD, why not use neuroprotectants that could help any mental illness by “healthy brain” mechanism?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Omega 3’s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N-acetylcysteine (NAC)</a:t>
            </a:r>
            <a:endParaRPr sz="1900"/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Low dose lithium </a:t>
            </a:r>
            <a:endParaRPr sz="19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1389" name="Google Shape;1389;p129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1390" name="Google Shape;1390;p129"/>
          <p:cNvSpPr txBox="1"/>
          <p:nvPr/>
        </p:nvSpPr>
        <p:spPr>
          <a:xfrm>
            <a:off x="475150" y="218000"/>
            <a:ext cx="8379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Neuroprotection</a:t>
            </a:r>
            <a:endParaRPr sz="150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4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30"/>
          <p:cNvSpPr txBox="1"/>
          <p:nvPr/>
        </p:nvSpPr>
        <p:spPr>
          <a:xfrm>
            <a:off x="475150" y="820200"/>
            <a:ext cx="8379000" cy="100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</a:t>
            </a:r>
            <a:r>
              <a:rPr lang="en" sz="1500"/>
              <a:t>es, lists, order, organization, </a:t>
            </a:r>
            <a:r>
              <a:rPr lang="en" sz="1500"/>
              <a:t>or schedules </a:t>
            </a:r>
            <a:r>
              <a:rPr b="1" lang="en" sz="1500"/>
              <a:t>to the extent that the major point of the activity is lost.</a:t>
            </a:r>
            <a:endParaRPr b="1" sz="1500"/>
          </a:p>
        </p:txBody>
      </p:sp>
      <p:sp>
        <p:nvSpPr>
          <p:cNvPr id="1396" name="Google Shape;1396;p130"/>
          <p:cNvSpPr/>
          <p:nvPr/>
        </p:nvSpPr>
        <p:spPr>
          <a:xfrm>
            <a:off x="1832650" y="2046150"/>
            <a:ext cx="5018700" cy="2818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97" name="Google Shape;1397;p13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3261084" y="2111999"/>
            <a:ext cx="2076032" cy="2686627"/>
          </a:xfrm>
          <a:prstGeom prst="rect">
            <a:avLst/>
          </a:prstGeom>
          <a:noFill/>
          <a:ln>
            <a:noFill/>
          </a:ln>
        </p:spPr>
      </p:pic>
      <p:sp>
        <p:nvSpPr>
          <p:cNvPr id="1398" name="Google Shape;1398;p130"/>
          <p:cNvSpPr txBox="1"/>
          <p:nvPr/>
        </p:nvSpPr>
        <p:spPr>
          <a:xfrm>
            <a:off x="3331839" y="2376024"/>
            <a:ext cx="19344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34343"/>
                </a:solidFill>
              </a:rPr>
              <a:t>A Systematic A</a:t>
            </a:r>
            <a:r>
              <a:rPr lang="en" sz="1050">
                <a:solidFill>
                  <a:srgbClr val="434343"/>
                </a:solidFill>
              </a:rPr>
              <a:t>pproach to Psychiatric Medication Management</a:t>
            </a:r>
            <a:endParaRPr sz="1050">
              <a:solidFill>
                <a:srgbClr val="434343"/>
              </a:solidFill>
            </a:endParaRPr>
          </a:p>
        </p:txBody>
      </p:sp>
      <p:pic>
        <p:nvPicPr>
          <p:cNvPr id="1399" name="Google Shape;1399;p130"/>
          <p:cNvPicPr preferRelativeResize="0"/>
          <p:nvPr/>
        </p:nvPicPr>
        <p:blipFill rotWithShape="1">
          <a:blip r:embed="rId3">
            <a:alphaModFix/>
          </a:blip>
          <a:srcRect b="0" l="8662" r="10607" t="0"/>
          <a:stretch/>
        </p:blipFill>
        <p:spPr>
          <a:xfrm>
            <a:off x="3264596" y="3030652"/>
            <a:ext cx="2039823" cy="10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30"/>
          <p:cNvSpPr txBox="1"/>
          <p:nvPr/>
        </p:nvSpPr>
        <p:spPr>
          <a:xfrm>
            <a:off x="3331838" y="4264885"/>
            <a:ext cx="19344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Jason Cafer MD</a:t>
            </a:r>
            <a:endParaRPr sz="1000">
              <a:solidFill>
                <a:srgbClr val="434343"/>
              </a:solidFill>
            </a:endParaRPr>
          </a:p>
        </p:txBody>
      </p:sp>
      <p:pic>
        <p:nvPicPr>
          <p:cNvPr id="1401" name="Google Shape;1401;p13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2" name="Google Shape;1402;p130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6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31"/>
          <p:cNvSpPr/>
          <p:nvPr/>
        </p:nvSpPr>
        <p:spPr>
          <a:xfrm>
            <a:off x="-47700" y="-47712"/>
            <a:ext cx="9239400" cy="523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08" name="Google Shape;1408;p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342" y="0"/>
            <a:ext cx="683131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/>
        </p:nvSpPr>
        <p:spPr>
          <a:xfrm>
            <a:off x="1157975" y="1315500"/>
            <a:ext cx="48771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chemeClr val="dk1"/>
                </a:solidFill>
              </a:rPr>
              <a:t>~27%</a:t>
            </a:r>
            <a:r>
              <a:rPr lang="en" sz="2500"/>
              <a:t> of individuals with OCD also have OCP.</a:t>
            </a:r>
            <a:endParaRPr sz="2500"/>
          </a:p>
        </p:txBody>
      </p:sp>
      <p:pic>
        <p:nvPicPr>
          <p:cNvPr id="140" name="Google Shape;140;p24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2150" y="152400"/>
            <a:ext cx="375971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8" name="Google Shape;1418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8925" y="495300"/>
            <a:ext cx="3931625" cy="434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2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" name="Google Shape;1423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8075" y="154612"/>
            <a:ext cx="7909575" cy="343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7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8" name="Google Shape;1428;p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137" y="441826"/>
            <a:ext cx="7818125" cy="325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Google Shape;1433;p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725" y="980401"/>
            <a:ext cx="7932425" cy="337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7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8" name="Google Shape;1438;p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150" y="708575"/>
            <a:ext cx="7940027" cy="390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2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" name="Google Shape;1443;p138"/>
          <p:cNvPicPr preferRelativeResize="0"/>
          <p:nvPr/>
        </p:nvPicPr>
        <p:blipFill rotWithShape="1">
          <a:blip r:embed="rId3">
            <a:alphaModFix/>
          </a:blip>
          <a:srcRect b="0" l="0" r="42860" t="0"/>
          <a:stretch/>
        </p:blipFill>
        <p:spPr>
          <a:xfrm>
            <a:off x="588075" y="154600"/>
            <a:ext cx="4519499" cy="343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Google Shape;1444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650" y="2915102"/>
            <a:ext cx="4023800" cy="152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Google Shape;1445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4600" y="401523"/>
            <a:ext cx="3229675" cy="19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Google Shape;1446;p138"/>
          <p:cNvPicPr preferRelativeResize="0"/>
          <p:nvPr/>
        </p:nvPicPr>
        <p:blipFill rotWithShape="1">
          <a:blip r:embed="rId6">
            <a:alphaModFix/>
          </a:blip>
          <a:srcRect b="0" l="59195" r="0" t="0"/>
          <a:stretch/>
        </p:blipFill>
        <p:spPr>
          <a:xfrm>
            <a:off x="5107574" y="154600"/>
            <a:ext cx="3603226" cy="368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Google Shape;1447;p138"/>
          <p:cNvPicPr preferRelativeResize="0"/>
          <p:nvPr/>
        </p:nvPicPr>
        <p:blipFill rotWithShape="1">
          <a:blip r:embed="rId7">
            <a:alphaModFix/>
          </a:blip>
          <a:srcRect b="814" l="0" r="0" t="71481"/>
          <a:stretch/>
        </p:blipFill>
        <p:spPr>
          <a:xfrm>
            <a:off x="5040913" y="3235450"/>
            <a:ext cx="3736551" cy="1175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2" name="Google Shape;1452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2525" y="152400"/>
            <a:ext cx="381894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7" name="Google Shape;1457;p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2675" y="152400"/>
            <a:ext cx="397864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2" name="Google Shape;1462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4700" y="152400"/>
            <a:ext cx="381460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/>
          <p:nvPr/>
        </p:nvSpPr>
        <p:spPr>
          <a:xfrm flipH="1">
            <a:off x="2065862" y="2277132"/>
            <a:ext cx="1652700" cy="1629000"/>
          </a:xfrm>
          <a:prstGeom prst="ellipse">
            <a:avLst/>
          </a:prstGeom>
          <a:solidFill>
            <a:srgbClr val="FFCC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5"/>
          <p:cNvSpPr txBox="1"/>
          <p:nvPr/>
        </p:nvSpPr>
        <p:spPr>
          <a:xfrm>
            <a:off x="1276400" y="209125"/>
            <a:ext cx="7999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/>
              <a:t>~ 27 % of individuals with </a:t>
            </a:r>
            <a:r>
              <a:rPr lang="en" sz="2200">
                <a:highlight>
                  <a:srgbClr val="FFCC00"/>
                </a:highlight>
              </a:rPr>
              <a:t>OCD</a:t>
            </a:r>
            <a:r>
              <a:rPr lang="en" sz="2200"/>
              <a:t> also have </a:t>
            </a:r>
            <a:r>
              <a:rPr lang="en" sz="2200">
                <a:highlight>
                  <a:srgbClr val="FF6B6B"/>
                </a:highlight>
              </a:rPr>
              <a:t>OCPD</a:t>
            </a:r>
            <a:endParaRPr sz="2200">
              <a:highlight>
                <a:srgbClr val="FF6B6B"/>
              </a:highlight>
            </a:endParaRPr>
          </a:p>
        </p:txBody>
      </p:sp>
      <p:pic>
        <p:nvPicPr>
          <p:cNvPr id="148" name="Google Shape;148;p25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flipH="1">
            <a:off x="3191655" y="1203950"/>
            <a:ext cx="3704445" cy="365124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5"/>
          <p:cNvSpPr txBox="1"/>
          <p:nvPr/>
        </p:nvSpPr>
        <p:spPr>
          <a:xfrm>
            <a:off x="2280650" y="2558225"/>
            <a:ext cx="12231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OCD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   ~1%</a:t>
            </a:r>
            <a:endParaRPr/>
          </a:p>
        </p:txBody>
      </p:sp>
      <p:sp>
        <p:nvSpPr>
          <p:cNvPr id="150" name="Google Shape;150;p25"/>
          <p:cNvSpPr txBox="1"/>
          <p:nvPr/>
        </p:nvSpPr>
        <p:spPr>
          <a:xfrm>
            <a:off x="4664600" y="2489250"/>
            <a:ext cx="12231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OCPD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   ~5%</a:t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7" name="Google Shape;1467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0725" y="198125"/>
            <a:ext cx="370254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2" name="Google Shape;1472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4138" y="152400"/>
            <a:ext cx="687571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7" name="Google Shape;1477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188" y="152400"/>
            <a:ext cx="683961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Google Shape;1482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188" y="152400"/>
            <a:ext cx="6839619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145"/>
          <p:cNvPicPr preferRelativeResize="0"/>
          <p:nvPr/>
        </p:nvPicPr>
        <p:blipFill rotWithShape="1">
          <a:blip r:embed="rId4">
            <a:alphaModFix/>
          </a:blip>
          <a:srcRect b="50000" l="0" r="67505" t="0"/>
          <a:stretch/>
        </p:blipFill>
        <p:spPr>
          <a:xfrm>
            <a:off x="7204550" y="524425"/>
            <a:ext cx="584550" cy="53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7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8" name="Google Shape;1488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5150" y="152400"/>
            <a:ext cx="673370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2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3" name="Google Shape;1493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700" y="152400"/>
            <a:ext cx="750202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" name="Google Shape;1498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527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2" name="Shape 1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Google Shape;1503;p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625" y="106675"/>
            <a:ext cx="8416741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" name="Google Shape;1508;p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89550"/>
            <a:ext cx="8839198" cy="4300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3" name="Google Shape;1513;p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58150"/>
            <a:ext cx="8839199" cy="43638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/>
        </p:nvSpPr>
        <p:spPr>
          <a:xfrm>
            <a:off x="1276400" y="209125"/>
            <a:ext cx="7999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/>
              <a:t>~ 27 % of individuals with </a:t>
            </a:r>
            <a:r>
              <a:rPr lang="en" sz="2200">
                <a:highlight>
                  <a:srgbClr val="FF6B6B"/>
                </a:highlight>
              </a:rPr>
              <a:t>OCD</a:t>
            </a:r>
            <a:r>
              <a:rPr lang="en" sz="2200"/>
              <a:t> also have </a:t>
            </a:r>
            <a:r>
              <a:rPr lang="en" sz="2200">
                <a:highlight>
                  <a:srgbClr val="FFCC00"/>
                </a:highlight>
              </a:rPr>
              <a:t>OCPD</a:t>
            </a:r>
            <a:endParaRPr sz="2200">
              <a:highlight>
                <a:srgbClr val="FFCC00"/>
              </a:highlight>
            </a:endParaRPr>
          </a:p>
        </p:txBody>
      </p:sp>
      <p:sp>
        <p:nvSpPr>
          <p:cNvPr id="156" name="Google Shape;156;p26"/>
          <p:cNvSpPr/>
          <p:nvPr/>
        </p:nvSpPr>
        <p:spPr>
          <a:xfrm flipH="1">
            <a:off x="3192264" y="1210375"/>
            <a:ext cx="3703200" cy="3638400"/>
          </a:xfrm>
          <a:prstGeom prst="ellipse">
            <a:avLst/>
          </a:prstGeom>
          <a:solidFill>
            <a:srgbClr val="FFCC00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 flipH="1">
            <a:off x="2064673" y="2272363"/>
            <a:ext cx="1655064" cy="163851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/>
          <p:nvPr/>
        </p:nvSpPr>
        <p:spPr>
          <a:xfrm>
            <a:off x="2280650" y="2558225"/>
            <a:ext cx="12231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OCD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   ~1%</a:t>
            </a:r>
            <a:endParaRPr/>
          </a:p>
        </p:txBody>
      </p:sp>
      <p:sp>
        <p:nvSpPr>
          <p:cNvPr id="159" name="Google Shape;159;p26"/>
          <p:cNvSpPr txBox="1"/>
          <p:nvPr/>
        </p:nvSpPr>
        <p:spPr>
          <a:xfrm>
            <a:off x="4664600" y="2489250"/>
            <a:ext cx="12231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OCPD</a:t>
            </a:r>
            <a:endParaRPr sz="22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   ~5%</a:t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7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8" name="Google Shape;1518;p152"/>
          <p:cNvPicPr preferRelativeResize="0"/>
          <p:nvPr/>
        </p:nvPicPr>
        <p:blipFill rotWithShape="1">
          <a:blip r:embed="rId3">
            <a:alphaModFix/>
          </a:blip>
          <a:srcRect b="2315" l="0" r="0" t="0"/>
          <a:stretch/>
        </p:blipFill>
        <p:spPr>
          <a:xfrm>
            <a:off x="152400" y="152400"/>
            <a:ext cx="8839199" cy="456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3" name="Google Shape;1523;p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5339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8" name="Google Shape;1528;p1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288" y="190500"/>
            <a:ext cx="784742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9" name="Google Shape;1529;p154"/>
          <p:cNvSpPr/>
          <p:nvPr/>
        </p:nvSpPr>
        <p:spPr>
          <a:xfrm>
            <a:off x="487675" y="830575"/>
            <a:ext cx="1950900" cy="427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0" name="Google Shape;1530;p154"/>
          <p:cNvSpPr/>
          <p:nvPr/>
        </p:nvSpPr>
        <p:spPr>
          <a:xfrm>
            <a:off x="335275" y="129525"/>
            <a:ext cx="381300" cy="427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4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5" name="Google Shape;1535;p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975" y="182900"/>
            <a:ext cx="807852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6" name="Google Shape;1536;p155"/>
          <p:cNvSpPr/>
          <p:nvPr/>
        </p:nvSpPr>
        <p:spPr>
          <a:xfrm>
            <a:off x="-274325" y="1028700"/>
            <a:ext cx="1950900" cy="427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7" name="Google Shape;1537;p155"/>
          <p:cNvSpPr/>
          <p:nvPr/>
        </p:nvSpPr>
        <p:spPr>
          <a:xfrm>
            <a:off x="-1485925" y="0"/>
            <a:ext cx="1950900" cy="427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Google Shape;1542;p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3916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7" name="Google Shape;1547;p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5463" y="152400"/>
            <a:ext cx="593308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2" name="Google Shape;1552;p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250" y="106675"/>
            <a:ext cx="809020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6" name="Shape 1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7" name="Google Shape;1557;p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513" y="91450"/>
            <a:ext cx="803098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2" name="Google Shape;1562;p160"/>
          <p:cNvPicPr preferRelativeResize="0"/>
          <p:nvPr/>
        </p:nvPicPr>
        <p:blipFill rotWithShape="1">
          <a:blip r:embed="rId3">
            <a:alphaModFix/>
          </a:blip>
          <a:srcRect b="0" l="0" r="1039" t="0"/>
          <a:stretch/>
        </p:blipFill>
        <p:spPr>
          <a:xfrm>
            <a:off x="1009638" y="152400"/>
            <a:ext cx="71247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7" name="Google Shape;1567;p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7" cy="4766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50" y="365750"/>
            <a:ext cx="3665226" cy="2607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65" name="Google Shape;165;p27"/>
          <p:cNvSpPr txBox="1"/>
          <p:nvPr/>
        </p:nvSpPr>
        <p:spPr>
          <a:xfrm>
            <a:off x="4655525" y="365750"/>
            <a:ext cx="393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This color coding is...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2" name="Google Shape;1572;p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863" y="190500"/>
            <a:ext cx="739228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6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7" name="Google Shape;1577;p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0650" y="152400"/>
            <a:ext cx="6207497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1578" name="Google Shape;1578;p163"/>
          <p:cNvSpPr/>
          <p:nvPr/>
        </p:nvSpPr>
        <p:spPr>
          <a:xfrm>
            <a:off x="853425" y="53350"/>
            <a:ext cx="876300" cy="493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9" name="Google Shape;1579;p163"/>
          <p:cNvSpPr/>
          <p:nvPr/>
        </p:nvSpPr>
        <p:spPr>
          <a:xfrm>
            <a:off x="1310650" y="861075"/>
            <a:ext cx="876300" cy="4937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3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4" name="Google Shape;1584;p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688" y="213350"/>
            <a:ext cx="652863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5" name="Google Shape;1585;p164"/>
          <p:cNvSpPr/>
          <p:nvPr/>
        </p:nvSpPr>
        <p:spPr>
          <a:xfrm>
            <a:off x="7551475" y="137150"/>
            <a:ext cx="1554300" cy="427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6" name="Google Shape;1586;p164"/>
          <p:cNvSpPr/>
          <p:nvPr/>
        </p:nvSpPr>
        <p:spPr>
          <a:xfrm>
            <a:off x="7780075" y="838200"/>
            <a:ext cx="1325700" cy="4274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1" name="Google Shape;1591;p165"/>
          <p:cNvPicPr preferRelativeResize="0"/>
          <p:nvPr/>
        </p:nvPicPr>
        <p:blipFill rotWithShape="1">
          <a:blip r:embed="rId3">
            <a:alphaModFix/>
          </a:blip>
          <a:srcRect b="0" l="1242" r="929" t="0"/>
          <a:stretch/>
        </p:blipFill>
        <p:spPr>
          <a:xfrm>
            <a:off x="952500" y="152400"/>
            <a:ext cx="72618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6" name="Google Shape;1596;p166"/>
          <p:cNvPicPr preferRelativeResize="0"/>
          <p:nvPr/>
        </p:nvPicPr>
        <p:blipFill rotWithShape="1">
          <a:blip r:embed="rId3">
            <a:alphaModFix/>
          </a:blip>
          <a:srcRect b="0" l="0" r="2123" t="0"/>
          <a:stretch/>
        </p:blipFill>
        <p:spPr>
          <a:xfrm>
            <a:off x="998200" y="152400"/>
            <a:ext cx="644655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0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Google Shape;1601;p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025" y="190500"/>
            <a:ext cx="762169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Google Shape;1602;p1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0075" y="194290"/>
            <a:ext cx="2741500" cy="62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Google Shape;1607;p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5" y="152400"/>
            <a:ext cx="7274780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2" name="Google Shape;1612;p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25" y="876150"/>
            <a:ext cx="8440676" cy="351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3" name="Google Shape;1613;p169"/>
          <p:cNvSpPr txBox="1"/>
          <p:nvPr/>
        </p:nvSpPr>
        <p:spPr>
          <a:xfrm>
            <a:off x="315314" y="306750"/>
            <a:ext cx="37008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Arial Narrow"/>
                <a:ea typeface="Arial Narrow"/>
                <a:cs typeface="Arial Narrow"/>
                <a:sym typeface="Arial Narrow"/>
              </a:rPr>
              <a:t>cafermed.com/november </a:t>
            </a:r>
            <a:endParaRPr sz="25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" name="Google Shape;1618;p170"/>
          <p:cNvPicPr preferRelativeResize="0"/>
          <p:nvPr/>
        </p:nvPicPr>
        <p:blipFill rotWithShape="1">
          <a:blip r:embed="rId3">
            <a:alphaModFix/>
          </a:blip>
          <a:srcRect b="14007" l="4269" r="0" t="78798"/>
          <a:stretch/>
        </p:blipFill>
        <p:spPr>
          <a:xfrm>
            <a:off x="610075" y="228525"/>
            <a:ext cx="11033601" cy="345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19" name="Google Shape;1619;p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075" y="675475"/>
            <a:ext cx="3364916" cy="43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Google Shape;1620;p1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7391" y="668200"/>
            <a:ext cx="3376891" cy="432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4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" name="Google Shape;1625;p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075" y="675475"/>
            <a:ext cx="3364916" cy="432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171"/>
          <p:cNvPicPr preferRelativeResize="0"/>
          <p:nvPr/>
        </p:nvPicPr>
        <p:blipFill rotWithShape="1">
          <a:blip r:embed="rId4">
            <a:alphaModFix/>
          </a:blip>
          <a:srcRect b="0" l="872" r="0" t="0"/>
          <a:stretch/>
        </p:blipFill>
        <p:spPr>
          <a:xfrm>
            <a:off x="675625" y="715775"/>
            <a:ext cx="3299376" cy="428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Google Shape;1627;p1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625" y="221650"/>
            <a:ext cx="8068399" cy="3522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28" name="Google Shape;1628;p1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27391" y="748959"/>
            <a:ext cx="3314827" cy="427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50" y="365750"/>
            <a:ext cx="3665226" cy="2607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1" name="Google Shape;171;p28"/>
          <p:cNvSpPr txBox="1"/>
          <p:nvPr/>
        </p:nvSpPr>
        <p:spPr>
          <a:xfrm>
            <a:off x="4655525" y="365750"/>
            <a:ext cx="39321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This color coding is...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Good educational design?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2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3" name="Google Shape;1633;p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9400" y="225075"/>
            <a:ext cx="8594076" cy="276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34" name="Google Shape;1634;p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100" y="654150"/>
            <a:ext cx="3445753" cy="44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Google Shape;1635;p1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7250" y="653675"/>
            <a:ext cx="3445750" cy="4429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9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" name="Google Shape;1640;p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00" y="712052"/>
            <a:ext cx="3314825" cy="426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Google Shape;1641;p173"/>
          <p:cNvPicPr preferRelativeResize="0"/>
          <p:nvPr/>
        </p:nvPicPr>
        <p:blipFill rotWithShape="1">
          <a:blip r:embed="rId4">
            <a:alphaModFix/>
          </a:blip>
          <a:srcRect b="0" l="0" r="0" t="15325"/>
          <a:stretch/>
        </p:blipFill>
        <p:spPr>
          <a:xfrm>
            <a:off x="317150" y="203400"/>
            <a:ext cx="8826851" cy="297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42" name="Google Shape;1642;p1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9250" y="733038"/>
            <a:ext cx="3314825" cy="4225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6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7" name="Google Shape;1647;p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825" y="159650"/>
            <a:ext cx="4210050" cy="285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48" name="Google Shape;1648;p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850" y="610149"/>
            <a:ext cx="3405400" cy="438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8900" y="608376"/>
            <a:ext cx="3405400" cy="439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Google Shape;1654;p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850" y="610149"/>
            <a:ext cx="3405400" cy="4388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5" name="Google Shape;1655;p1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850" y="643900"/>
            <a:ext cx="3369075" cy="435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Google Shape;1656;p175"/>
          <p:cNvPicPr preferRelativeResize="0"/>
          <p:nvPr/>
        </p:nvPicPr>
        <p:blipFill rotWithShape="1">
          <a:blip r:embed="rId5">
            <a:alphaModFix/>
          </a:blip>
          <a:srcRect b="0" l="0" r="0" t="19736"/>
          <a:stretch/>
        </p:blipFill>
        <p:spPr>
          <a:xfrm>
            <a:off x="633850" y="297850"/>
            <a:ext cx="7000875" cy="23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657" name="Google Shape;1657;p1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1650" y="687250"/>
            <a:ext cx="3322165" cy="430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176"/>
          <p:cNvSpPr txBox="1"/>
          <p:nvPr/>
        </p:nvSpPr>
        <p:spPr>
          <a:xfrm>
            <a:off x="383439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IE = ineffective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Ef</a:t>
            </a:r>
            <a:r>
              <a:rPr baseline="30000" lang="en" sz="2100">
                <a:latin typeface="Arial Narrow"/>
                <a:ea typeface="Arial Narrow"/>
                <a:cs typeface="Arial Narrow"/>
                <a:sym typeface="Arial Narrow"/>
              </a:rPr>
              <a:t>V</a:t>
            </a: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 = 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Ey = early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 = take / took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NT = not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DNL = does not like 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 = try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trying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= medication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M’ = medications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b. = bad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g. = good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v. = very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663" name="Google Shape;1663;p176"/>
          <p:cNvGrpSpPr/>
          <p:nvPr/>
        </p:nvGrpSpPr>
        <p:grpSpPr>
          <a:xfrm>
            <a:off x="3177562" y="323750"/>
            <a:ext cx="2865159" cy="4063500"/>
            <a:chOff x="4282414" y="339000"/>
            <a:chExt cx="3700800" cy="4063500"/>
          </a:xfrm>
        </p:grpSpPr>
        <p:sp>
          <p:nvSpPr>
            <p:cNvPr id="1664" name="Google Shape;1664;p176"/>
            <p:cNvSpPr txBox="1"/>
            <p:nvPr/>
          </p:nvSpPr>
          <p:spPr>
            <a:xfrm>
              <a:off x="4282414" y="339000"/>
              <a:ext cx="3700800" cy="406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Ψo = psychosis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aΨ = antipsychotic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 = psychiatrist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</a:t>
              </a: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= psychotherapist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 = want(s)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latin typeface="Arial Narrow"/>
                  <a:ea typeface="Arial Narrow"/>
                  <a:cs typeface="Arial Narrow"/>
                  <a:sym typeface="Arial Narrow"/>
                </a:rPr>
                <a:t>g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wanting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wanted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Y = you (the prescriber) 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M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mother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GF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grandfather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daughter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cxnSp>
          <p:nvCxnSpPr>
            <p:cNvPr id="1665" name="Google Shape;1665;p176"/>
            <p:cNvCxnSpPr/>
            <p:nvPr/>
          </p:nvCxnSpPr>
          <p:spPr>
            <a:xfrm>
              <a:off x="4347850" y="1447825"/>
              <a:ext cx="3576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666" name="Google Shape;1666;p176"/>
          <p:cNvSpPr txBox="1"/>
          <p:nvPr/>
        </p:nvSpPr>
        <p:spPr>
          <a:xfrm>
            <a:off x="5999364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yd = yesterday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td = today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tm = tomorrow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2da = 2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one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7da’ = 7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1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2wa’ = 2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fda’ = few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fwa’ = few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fma’ = few months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ya’ = years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LTA = long time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Nv = never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0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177"/>
          <p:cNvSpPr txBox="1"/>
          <p:nvPr/>
        </p:nvSpPr>
        <p:spPr>
          <a:xfrm>
            <a:off x="383439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IE = ineffective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Ef</a:t>
            </a:r>
            <a:r>
              <a:rPr baseline="30000" lang="en" sz="2100">
                <a:latin typeface="Arial Narrow"/>
                <a:ea typeface="Arial Narrow"/>
                <a:cs typeface="Arial Narrow"/>
                <a:sym typeface="Arial Narrow"/>
              </a:rPr>
              <a:t>V</a:t>
            </a: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 = 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Ey = early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take / took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NT = not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DNL = does not like 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try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trying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M</a:t>
            </a: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= medication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M’ = medications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b. = bad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g. = good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v. = very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672" name="Google Shape;1672;p177"/>
          <p:cNvGrpSpPr/>
          <p:nvPr/>
        </p:nvGrpSpPr>
        <p:grpSpPr>
          <a:xfrm>
            <a:off x="3177562" y="323750"/>
            <a:ext cx="2865159" cy="4063500"/>
            <a:chOff x="4282414" y="339000"/>
            <a:chExt cx="3700800" cy="4063500"/>
          </a:xfrm>
        </p:grpSpPr>
        <p:sp>
          <p:nvSpPr>
            <p:cNvPr id="1673" name="Google Shape;1673;p177"/>
            <p:cNvSpPr txBox="1"/>
            <p:nvPr/>
          </p:nvSpPr>
          <p:spPr>
            <a:xfrm>
              <a:off x="4282414" y="339000"/>
              <a:ext cx="3700800" cy="406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Ψo = psychosis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aΨ = antipsychotic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 = psychiatrist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</a:t>
              </a: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= psychotherapist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want(s)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latin typeface="Arial Narrow"/>
                  <a:ea typeface="Arial Narrow"/>
                  <a:cs typeface="Arial Narrow"/>
                  <a:sym typeface="Arial Narrow"/>
                </a:rPr>
                <a:t>g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wanting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wanted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Y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you (the prescriber) 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M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mother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GF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grandfather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daughter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cxnSp>
          <p:nvCxnSpPr>
            <p:cNvPr id="1674" name="Google Shape;1674;p177"/>
            <p:cNvCxnSpPr/>
            <p:nvPr/>
          </p:nvCxnSpPr>
          <p:spPr>
            <a:xfrm>
              <a:off x="4347850" y="1447825"/>
              <a:ext cx="3576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675" name="Google Shape;1675;p177"/>
          <p:cNvSpPr txBox="1"/>
          <p:nvPr/>
        </p:nvSpPr>
        <p:spPr>
          <a:xfrm>
            <a:off x="5999364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yd = yesterday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td = today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tm = tomorrow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2da = 2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one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7da’ = 7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1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2wa’ = 2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fda’ = few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fwa’ = few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fma’ = few months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ya’ = years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LTA = long time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Nv = never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78"/>
          <p:cNvSpPr txBox="1"/>
          <p:nvPr/>
        </p:nvSpPr>
        <p:spPr>
          <a:xfrm>
            <a:off x="383439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IE = ineffective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Ef</a:t>
            </a:r>
            <a:r>
              <a:rPr baseline="30000" lang="en" sz="2100">
                <a:latin typeface="Arial Narrow"/>
                <a:ea typeface="Arial Narrow"/>
                <a:cs typeface="Arial Narrow"/>
                <a:sym typeface="Arial Narrow"/>
              </a:rPr>
              <a:t>V</a:t>
            </a: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 = 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Ey = early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 = take / took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NT = not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DNL = does not like 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 = try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trying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= medication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M’ </a:t>
            </a: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= medications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b. = bad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g. = good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v. = very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681" name="Google Shape;1681;p178"/>
          <p:cNvGrpSpPr/>
          <p:nvPr/>
        </p:nvGrpSpPr>
        <p:grpSpPr>
          <a:xfrm>
            <a:off x="3177562" y="323750"/>
            <a:ext cx="2865159" cy="4063500"/>
            <a:chOff x="4282414" y="339000"/>
            <a:chExt cx="3700800" cy="4063500"/>
          </a:xfrm>
        </p:grpSpPr>
        <p:sp>
          <p:nvSpPr>
            <p:cNvPr id="1682" name="Google Shape;1682;p178"/>
            <p:cNvSpPr txBox="1"/>
            <p:nvPr/>
          </p:nvSpPr>
          <p:spPr>
            <a:xfrm>
              <a:off x="4282414" y="339000"/>
              <a:ext cx="3700800" cy="406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Ψo = psychosis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aΨ = antipsychotic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 = psychiatrist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</a:t>
              </a: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= psychotherapist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 = want(s)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latin typeface="Arial Narrow"/>
                  <a:ea typeface="Arial Narrow"/>
                  <a:cs typeface="Arial Narrow"/>
                  <a:sym typeface="Arial Narrow"/>
                </a:rPr>
                <a:t>g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wanting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wanted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Y = you (the prescriber) 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M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mother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GF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grandfather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daughter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cxnSp>
          <p:nvCxnSpPr>
            <p:cNvPr id="1683" name="Google Shape;1683;p178"/>
            <p:cNvCxnSpPr/>
            <p:nvPr/>
          </p:nvCxnSpPr>
          <p:spPr>
            <a:xfrm>
              <a:off x="4347850" y="1447825"/>
              <a:ext cx="3576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684" name="Google Shape;1684;p178"/>
          <p:cNvSpPr txBox="1"/>
          <p:nvPr/>
        </p:nvSpPr>
        <p:spPr>
          <a:xfrm>
            <a:off x="5999364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yd = yesterday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td = today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tm = tomorrow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2da = 2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one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7da’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7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1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2wa’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2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fda’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few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fwa’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few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fma’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few months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ya’ 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= years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LTA = long time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Nv = never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179"/>
          <p:cNvSpPr txBox="1"/>
          <p:nvPr/>
        </p:nvSpPr>
        <p:spPr>
          <a:xfrm>
            <a:off x="383439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IE = ineffective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Ef</a:t>
            </a:r>
            <a:r>
              <a:rPr baseline="30000" lang="en" sz="2100"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V</a:t>
            </a:r>
            <a:r>
              <a:rPr lang="en" sz="2100"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= 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Ey = early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 = take / took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=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NT = not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DNL = does not like 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 = try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highlight>
                  <a:srgbClr val="FFFF00"/>
                </a:highlight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= trying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= medication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M’ = medications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b. = bad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g. = good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v. = very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690" name="Google Shape;1690;p179"/>
          <p:cNvGrpSpPr/>
          <p:nvPr/>
        </p:nvGrpSpPr>
        <p:grpSpPr>
          <a:xfrm>
            <a:off x="3177562" y="323750"/>
            <a:ext cx="2865159" cy="4063500"/>
            <a:chOff x="4282414" y="339000"/>
            <a:chExt cx="3700800" cy="4063500"/>
          </a:xfrm>
        </p:grpSpPr>
        <p:sp>
          <p:nvSpPr>
            <p:cNvPr id="1691" name="Google Shape;1691;p179"/>
            <p:cNvSpPr txBox="1"/>
            <p:nvPr/>
          </p:nvSpPr>
          <p:spPr>
            <a:xfrm>
              <a:off x="4282414" y="339000"/>
              <a:ext cx="3700800" cy="406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Ψo = psychosis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aΨ = antipsychotic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 = psychiatrist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</a:t>
              </a: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= psychotherapist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 = want(s)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g</a:t>
              </a:r>
              <a:r>
                <a:rPr lang="en" sz="2100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= wanting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 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= wanted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Y = you (the prescriber) 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M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mother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GF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grandfather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daughter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cxnSp>
          <p:nvCxnSpPr>
            <p:cNvPr id="1692" name="Google Shape;1692;p179"/>
            <p:cNvCxnSpPr/>
            <p:nvPr/>
          </p:nvCxnSpPr>
          <p:spPr>
            <a:xfrm>
              <a:off x="4347850" y="1447825"/>
              <a:ext cx="3576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693" name="Google Shape;1693;p179"/>
          <p:cNvSpPr txBox="1"/>
          <p:nvPr/>
        </p:nvSpPr>
        <p:spPr>
          <a:xfrm>
            <a:off x="5999364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yd = yesterday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td = today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tm = tomorrow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2da = 2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one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7da’ = 7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1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2wa’ = 2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fda’ = few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fwa’ = few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fma’ = few months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ya’ = years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LTA = long time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Nv = never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80"/>
          <p:cNvSpPr txBox="1"/>
          <p:nvPr/>
        </p:nvSpPr>
        <p:spPr>
          <a:xfrm>
            <a:off x="383439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IE = ineffective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Ef</a:t>
            </a:r>
            <a:r>
              <a:rPr baseline="30000" lang="en" sz="2100">
                <a:latin typeface="Arial Narrow"/>
                <a:ea typeface="Arial Narrow"/>
                <a:cs typeface="Arial Narrow"/>
                <a:sym typeface="Arial Narrow"/>
              </a:rPr>
              <a:t>V</a:t>
            </a: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 = effective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Ey = early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 = take / took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NT = not taking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DNL = does not like 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 = try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</a:t>
            </a:r>
            <a:r>
              <a:rPr baseline="30000"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= trying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= medication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M’ = medications</a:t>
            </a:r>
            <a:endParaRPr sz="2100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b. = bad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g. = good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Arial Narrow"/>
                <a:ea typeface="Arial Narrow"/>
                <a:cs typeface="Arial Narrow"/>
                <a:sym typeface="Arial Narrow"/>
              </a:rPr>
              <a:t>v. = very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699" name="Google Shape;1699;p180"/>
          <p:cNvGrpSpPr/>
          <p:nvPr/>
        </p:nvGrpSpPr>
        <p:grpSpPr>
          <a:xfrm>
            <a:off x="3177562" y="323750"/>
            <a:ext cx="2865159" cy="4063500"/>
            <a:chOff x="4282414" y="339000"/>
            <a:chExt cx="3700800" cy="4063500"/>
          </a:xfrm>
        </p:grpSpPr>
        <p:sp>
          <p:nvSpPr>
            <p:cNvPr id="1700" name="Google Shape;1700;p180"/>
            <p:cNvSpPr txBox="1"/>
            <p:nvPr/>
          </p:nvSpPr>
          <p:spPr>
            <a:xfrm>
              <a:off x="4282414" y="339000"/>
              <a:ext cx="3700800" cy="406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Ψo = psychosis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aΨ = antipsychotic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 = psychiatrist</a:t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21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Ψ</a:t>
              </a:r>
              <a:r>
                <a:rPr lang="en" sz="2100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= psychotherapist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 = want(s)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latin typeface="Arial Narrow"/>
                  <a:ea typeface="Arial Narrow"/>
                  <a:cs typeface="Arial Narrow"/>
                  <a:sym typeface="Arial Narrow"/>
                </a:rPr>
                <a:t>g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wanting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W</a:t>
              </a:r>
              <a:r>
                <a:rPr baseline="30000" lang="en" sz="2100"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wanted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Y = you (the prescriber) 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M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mother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GF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grandfather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u="sng">
                  <a:highlight>
                    <a:srgbClr val="FFFF00"/>
                  </a:highlight>
                  <a:latin typeface="Arial Narrow"/>
                  <a:ea typeface="Arial Narrow"/>
                  <a:cs typeface="Arial Narrow"/>
                  <a:sym typeface="Arial Narrow"/>
                </a:rPr>
                <a:t>D</a:t>
              </a:r>
              <a:r>
                <a:rPr lang="en" sz="2100">
                  <a:latin typeface="Arial Narrow"/>
                  <a:ea typeface="Arial Narrow"/>
                  <a:cs typeface="Arial Narrow"/>
                  <a:sym typeface="Arial Narrow"/>
                </a:rPr>
                <a:t> = daughter</a:t>
              </a:r>
              <a:endParaRPr sz="2100">
                <a:latin typeface="Arial Narrow"/>
                <a:ea typeface="Arial Narrow"/>
                <a:cs typeface="Arial Narrow"/>
                <a:sym typeface="Arial Narrow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sz="2100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  <p:cxnSp>
          <p:nvCxnSpPr>
            <p:cNvPr id="1701" name="Google Shape;1701;p180"/>
            <p:cNvCxnSpPr/>
            <p:nvPr/>
          </p:nvCxnSpPr>
          <p:spPr>
            <a:xfrm>
              <a:off x="4347850" y="1447825"/>
              <a:ext cx="357600" cy="0"/>
            </a:xfrm>
            <a:prstGeom prst="straightConnector1">
              <a:avLst/>
            </a:prstGeom>
            <a:noFill/>
            <a:ln cap="flat" cmpd="sng" w="19050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02" name="Google Shape;1702;p180"/>
          <p:cNvSpPr txBox="1"/>
          <p:nvPr/>
        </p:nvSpPr>
        <p:spPr>
          <a:xfrm>
            <a:off x="5999364" y="270425"/>
            <a:ext cx="3700800" cy="50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yd = yesterday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td = today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tm = tomorrow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2da = 2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one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7da’ = 7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1wa = 1 week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2wa’ = 2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fda’ = few days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fwa’ = few weeks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fma’ = few months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ya’ = years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LTA = long time ago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Nv = never</a:t>
            </a:r>
            <a:endParaRPr sz="21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6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7" name="Google Shape;1707;p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655" y="1302840"/>
            <a:ext cx="1419380" cy="65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p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54" y="2289853"/>
            <a:ext cx="1419380" cy="6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Google Shape;1709;p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49" y="325298"/>
            <a:ext cx="1604226" cy="64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Google Shape;1710;p1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6792" y="356589"/>
            <a:ext cx="572019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Google Shape;1711;p18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314" y="4347169"/>
            <a:ext cx="406064" cy="49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Google Shape;1712;p18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9753" y="2440822"/>
            <a:ext cx="406095" cy="49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Google Shape;1713;p18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82188" y="3495841"/>
            <a:ext cx="621225" cy="510860"/>
          </a:xfrm>
          <a:prstGeom prst="rect">
            <a:avLst/>
          </a:prstGeom>
          <a:noFill/>
          <a:ln>
            <a:noFill/>
          </a:ln>
        </p:spPr>
      </p:pic>
      <p:sp>
        <p:nvSpPr>
          <p:cNvPr id="1714" name="Google Shape;1714;p181"/>
          <p:cNvSpPr txBox="1"/>
          <p:nvPr/>
        </p:nvSpPr>
        <p:spPr>
          <a:xfrm>
            <a:off x="2410342" y="45332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seen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15" name="Google Shape;1715;p181"/>
          <p:cNvSpPr txBox="1"/>
          <p:nvPr/>
        </p:nvSpPr>
        <p:spPr>
          <a:xfrm>
            <a:off x="2410342" y="136772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start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16" name="Google Shape;1716;p181"/>
          <p:cNvSpPr txBox="1"/>
          <p:nvPr/>
        </p:nvSpPr>
        <p:spPr>
          <a:xfrm>
            <a:off x="2410342" y="24650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started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17" name="Google Shape;1717;p181"/>
          <p:cNvSpPr txBox="1"/>
          <p:nvPr/>
        </p:nvSpPr>
        <p:spPr>
          <a:xfrm>
            <a:off x="4658242" y="3566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dead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18" name="Google Shape;1718;p181"/>
          <p:cNvSpPr txBox="1"/>
          <p:nvPr/>
        </p:nvSpPr>
        <p:spPr>
          <a:xfrm>
            <a:off x="1407792" y="4309680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last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19" name="Google Shape;1719;p181"/>
          <p:cNvSpPr txBox="1"/>
          <p:nvPr/>
        </p:nvSpPr>
        <p:spPr>
          <a:xfrm>
            <a:off x="4658249" y="2414000"/>
            <a:ext cx="14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compliance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20" name="Google Shape;1720;p181"/>
          <p:cNvSpPr txBox="1"/>
          <p:nvPr/>
        </p:nvSpPr>
        <p:spPr>
          <a:xfrm>
            <a:off x="4658249" y="3419840"/>
            <a:ext cx="14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compliant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21" name="Google Shape;1721;p181"/>
          <p:cNvSpPr/>
          <p:nvPr/>
        </p:nvSpPr>
        <p:spPr>
          <a:xfrm>
            <a:off x="6598988" y="4167325"/>
            <a:ext cx="654600" cy="6546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2" name="Google Shape;1722;p181"/>
          <p:cNvSpPr txBox="1"/>
          <p:nvPr/>
        </p:nvSpPr>
        <p:spPr>
          <a:xfrm>
            <a:off x="7434204" y="4240675"/>
            <a:ext cx="131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guardian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23" name="Google Shape;1723;p181"/>
          <p:cNvSpPr/>
          <p:nvPr/>
        </p:nvSpPr>
        <p:spPr>
          <a:xfrm>
            <a:off x="6530320" y="410039"/>
            <a:ext cx="621264" cy="594455"/>
          </a:xfrm>
          <a:custGeom>
            <a:rect b="b" l="l" r="r" t="t"/>
            <a:pathLst>
              <a:path extrusionOk="0" h="50091" w="52350">
                <a:moveTo>
                  <a:pt x="20117" y="50091"/>
                </a:moveTo>
                <a:cubicBezTo>
                  <a:pt x="20117" y="39906"/>
                  <a:pt x="20195" y="29553"/>
                  <a:pt x="17984" y="19611"/>
                </a:cubicBezTo>
                <a:cubicBezTo>
                  <a:pt x="16748" y="14053"/>
                  <a:pt x="12638" y="5701"/>
                  <a:pt x="17374" y="2542"/>
                </a:cubicBezTo>
                <a:cubicBezTo>
                  <a:pt x="23390" y="-1471"/>
                  <a:pt x="31816" y="332"/>
                  <a:pt x="39015" y="1018"/>
                </a:cubicBezTo>
                <a:cubicBezTo>
                  <a:pt x="42907" y="1389"/>
                  <a:pt x="48734" y="2102"/>
                  <a:pt x="49683" y="5895"/>
                </a:cubicBezTo>
                <a:cubicBezTo>
                  <a:pt x="50808" y="10391"/>
                  <a:pt x="47246" y="15547"/>
                  <a:pt x="43587" y="18392"/>
                </a:cubicBezTo>
                <a:cubicBezTo>
                  <a:pt x="38537" y="22319"/>
                  <a:pt x="31087" y="21745"/>
                  <a:pt x="24689" y="21745"/>
                </a:cubicBezTo>
                <a:cubicBezTo>
                  <a:pt x="22950" y="21745"/>
                  <a:pt x="19930" y="20667"/>
                  <a:pt x="19508" y="22354"/>
                </a:cubicBezTo>
                <a:cubicBezTo>
                  <a:pt x="18497" y="26399"/>
                  <a:pt x="25704" y="27941"/>
                  <a:pt x="28652" y="30889"/>
                </a:cubicBezTo>
                <a:cubicBezTo>
                  <a:pt x="34633" y="36870"/>
                  <a:pt x="50623" y="49626"/>
                  <a:pt x="51816" y="41252"/>
                </a:cubicBezTo>
                <a:cubicBezTo>
                  <a:pt x="52381" y="37283"/>
                  <a:pt x="52823" y="32200"/>
                  <a:pt x="49988" y="29365"/>
                </a:cubicBezTo>
                <a:cubicBezTo>
                  <a:pt x="46746" y="26123"/>
                  <a:pt x="41024" y="27429"/>
                  <a:pt x="36576" y="26317"/>
                </a:cubicBezTo>
                <a:cubicBezTo>
                  <a:pt x="24514" y="23302"/>
                  <a:pt x="12137" y="21699"/>
                  <a:pt x="0" y="19001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4" name="Google Shape;1724;p181"/>
          <p:cNvSpPr txBox="1"/>
          <p:nvPr/>
        </p:nvSpPr>
        <p:spPr>
          <a:xfrm>
            <a:off x="7226213" y="393950"/>
            <a:ext cx="1170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resolved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25" name="Google Shape;1725;p181"/>
          <p:cNvSpPr/>
          <p:nvPr/>
        </p:nvSpPr>
        <p:spPr>
          <a:xfrm>
            <a:off x="6648820" y="1374762"/>
            <a:ext cx="502779" cy="510830"/>
          </a:xfrm>
          <a:custGeom>
            <a:rect b="b" l="l" r="r" t="t"/>
            <a:pathLst>
              <a:path extrusionOk="0" h="26013" w="25603">
                <a:moveTo>
                  <a:pt x="0" y="26013"/>
                </a:moveTo>
                <a:cubicBezTo>
                  <a:pt x="1016" y="22152"/>
                  <a:pt x="2388" y="6709"/>
                  <a:pt x="6096" y="2848"/>
                </a:cubicBezTo>
                <a:cubicBezTo>
                  <a:pt x="9805" y="-1013"/>
                  <a:pt x="19000" y="-860"/>
                  <a:pt x="22251" y="2848"/>
                </a:cubicBezTo>
                <a:cubicBezTo>
                  <a:pt x="25502" y="6557"/>
                  <a:pt x="25044" y="21391"/>
                  <a:pt x="25603" y="25099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6" name="Google Shape;1726;p181"/>
          <p:cNvSpPr/>
          <p:nvPr/>
        </p:nvSpPr>
        <p:spPr>
          <a:xfrm>
            <a:off x="6852845" y="1374750"/>
            <a:ext cx="396225" cy="367925"/>
          </a:xfrm>
          <a:custGeom>
            <a:rect b="b" l="l" r="r" t="t"/>
            <a:pathLst>
              <a:path extrusionOk="0" h="14717" w="15849">
                <a:moveTo>
                  <a:pt x="0" y="9753"/>
                </a:moveTo>
                <a:cubicBezTo>
                  <a:pt x="2181" y="9027"/>
                  <a:pt x="2695" y="13902"/>
                  <a:pt x="4876" y="14630"/>
                </a:cubicBezTo>
                <a:cubicBezTo>
                  <a:pt x="5914" y="14976"/>
                  <a:pt x="5782" y="12630"/>
                  <a:pt x="6096" y="11582"/>
                </a:cubicBezTo>
                <a:cubicBezTo>
                  <a:pt x="7546" y="6748"/>
                  <a:pt x="11061" y="1598"/>
                  <a:pt x="15849" y="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7" name="Google Shape;1727;p181"/>
          <p:cNvSpPr txBox="1"/>
          <p:nvPr/>
        </p:nvSpPr>
        <p:spPr>
          <a:xfrm>
            <a:off x="7249069" y="13083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appropriate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28" name="Google Shape;1728;p181"/>
          <p:cNvSpPr/>
          <p:nvPr/>
        </p:nvSpPr>
        <p:spPr>
          <a:xfrm rot="325832">
            <a:off x="778947" y="3241119"/>
            <a:ext cx="406103" cy="748050"/>
          </a:xfrm>
          <a:custGeom>
            <a:rect b="b" l="l" r="r" t="t"/>
            <a:pathLst>
              <a:path extrusionOk="0" h="44949" w="24402">
                <a:moveTo>
                  <a:pt x="22793" y="6525"/>
                </a:moveTo>
                <a:cubicBezTo>
                  <a:pt x="20513" y="5874"/>
                  <a:pt x="19733" y="2709"/>
                  <a:pt x="17612" y="1649"/>
                </a:cubicBezTo>
                <a:cubicBezTo>
                  <a:pt x="14147" y="-82"/>
                  <a:pt x="9703" y="-492"/>
                  <a:pt x="6029" y="734"/>
                </a:cubicBezTo>
                <a:cubicBezTo>
                  <a:pt x="964" y="2424"/>
                  <a:pt x="-517" y="10383"/>
                  <a:pt x="238" y="15669"/>
                </a:cubicBezTo>
                <a:cubicBezTo>
                  <a:pt x="1542" y="24791"/>
                  <a:pt x="17199" y="24135"/>
                  <a:pt x="23098" y="31214"/>
                </a:cubicBezTo>
                <a:cubicBezTo>
                  <a:pt x="25611" y="34230"/>
                  <a:pt x="23980" y="40284"/>
                  <a:pt x="20964" y="42797"/>
                </a:cubicBezTo>
                <a:cubicBezTo>
                  <a:pt x="16203" y="46764"/>
                  <a:pt x="5448" y="44987"/>
                  <a:pt x="2676" y="39444"/>
                </a:cubicBezTo>
                <a:cubicBezTo>
                  <a:pt x="115" y="34323"/>
                  <a:pt x="6552" y="28253"/>
                  <a:pt x="10601" y="24204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9" name="Google Shape;1729;p181"/>
          <p:cNvSpPr txBox="1"/>
          <p:nvPr/>
        </p:nvSpPr>
        <p:spPr>
          <a:xfrm>
            <a:off x="1419742" y="33032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some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30" name="Google Shape;1730;p181"/>
          <p:cNvSpPr/>
          <p:nvPr/>
        </p:nvSpPr>
        <p:spPr>
          <a:xfrm>
            <a:off x="6776710" y="2222762"/>
            <a:ext cx="502779" cy="510830"/>
          </a:xfrm>
          <a:custGeom>
            <a:rect b="b" l="l" r="r" t="t"/>
            <a:pathLst>
              <a:path extrusionOk="0" h="26013" w="25603">
                <a:moveTo>
                  <a:pt x="0" y="26013"/>
                </a:moveTo>
                <a:cubicBezTo>
                  <a:pt x="1016" y="22152"/>
                  <a:pt x="2388" y="6709"/>
                  <a:pt x="6096" y="2848"/>
                </a:cubicBezTo>
                <a:cubicBezTo>
                  <a:pt x="9805" y="-1013"/>
                  <a:pt x="19000" y="-860"/>
                  <a:pt x="22251" y="2848"/>
                </a:cubicBezTo>
                <a:cubicBezTo>
                  <a:pt x="25502" y="6557"/>
                  <a:pt x="25044" y="21391"/>
                  <a:pt x="25603" y="25099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1" name="Google Shape;1731;p181"/>
          <p:cNvSpPr/>
          <p:nvPr/>
        </p:nvSpPr>
        <p:spPr>
          <a:xfrm>
            <a:off x="6741750" y="4288334"/>
            <a:ext cx="369075" cy="41259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G</a:t>
            </a:r>
          </a:p>
        </p:txBody>
      </p:sp>
      <p:sp>
        <p:nvSpPr>
          <p:cNvPr id="1732" name="Google Shape;1732;p181"/>
          <p:cNvSpPr/>
          <p:nvPr/>
        </p:nvSpPr>
        <p:spPr>
          <a:xfrm>
            <a:off x="6679272" y="2334397"/>
            <a:ext cx="49061" cy="39920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i</a:t>
            </a:r>
          </a:p>
        </p:txBody>
      </p:sp>
      <p:sp>
        <p:nvSpPr>
          <p:cNvPr id="1733" name="Google Shape;1733;p181"/>
          <p:cNvSpPr txBox="1"/>
          <p:nvPr/>
        </p:nvSpPr>
        <p:spPr>
          <a:xfrm>
            <a:off x="7363359" y="22227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inappropriate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34" name="Google Shape;1734;p181"/>
          <p:cNvSpPr/>
          <p:nvPr/>
        </p:nvSpPr>
        <p:spPr>
          <a:xfrm>
            <a:off x="6692825" y="3140098"/>
            <a:ext cx="731137" cy="691120"/>
          </a:xfrm>
          <a:custGeom>
            <a:rect b="b" l="l" r="r" t="t"/>
            <a:pathLst>
              <a:path extrusionOk="0" h="37167" w="39319">
                <a:moveTo>
                  <a:pt x="0" y="35764"/>
                </a:moveTo>
                <a:cubicBezTo>
                  <a:pt x="7738" y="27252"/>
                  <a:pt x="15509" y="13134"/>
                  <a:pt x="10363" y="2845"/>
                </a:cubicBezTo>
                <a:cubicBezTo>
                  <a:pt x="9785" y="1689"/>
                  <a:pt x="8847" y="-307"/>
                  <a:pt x="7620" y="102"/>
                </a:cubicBezTo>
                <a:cubicBezTo>
                  <a:pt x="1060" y="2290"/>
                  <a:pt x="6349" y="14267"/>
                  <a:pt x="8534" y="20829"/>
                </a:cubicBezTo>
                <a:cubicBezTo>
                  <a:pt x="10601" y="27037"/>
                  <a:pt x="14264" y="39603"/>
                  <a:pt x="20117" y="36678"/>
                </a:cubicBezTo>
                <a:cubicBezTo>
                  <a:pt x="23900" y="34787"/>
                  <a:pt x="24104" y="29153"/>
                  <a:pt x="25298" y="25096"/>
                </a:cubicBezTo>
                <a:cubicBezTo>
                  <a:pt x="27671" y="17029"/>
                  <a:pt x="28362" y="-1243"/>
                  <a:pt x="20117" y="407"/>
                </a:cubicBezTo>
                <a:cubicBezTo>
                  <a:pt x="18201" y="791"/>
                  <a:pt x="19202" y="4244"/>
                  <a:pt x="19202" y="6198"/>
                </a:cubicBezTo>
                <a:cubicBezTo>
                  <a:pt x="19202" y="17537"/>
                  <a:pt x="35733" y="44387"/>
                  <a:pt x="39319" y="3363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5" name="Google Shape;1735;p181"/>
          <p:cNvSpPr txBox="1"/>
          <p:nvPr/>
        </p:nvSpPr>
        <p:spPr>
          <a:xfrm>
            <a:off x="7508149" y="31371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little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736" name="Google Shape;1736;p181"/>
          <p:cNvGrpSpPr/>
          <p:nvPr/>
        </p:nvGrpSpPr>
        <p:grpSpPr>
          <a:xfrm>
            <a:off x="3989750" y="1443269"/>
            <a:ext cx="475074" cy="555444"/>
            <a:chOff x="744450" y="4249332"/>
            <a:chExt cx="475074" cy="555444"/>
          </a:xfrm>
        </p:grpSpPr>
        <p:sp>
          <p:nvSpPr>
            <p:cNvPr id="1737" name="Google Shape;1737;p181"/>
            <p:cNvSpPr/>
            <p:nvPr/>
          </p:nvSpPr>
          <p:spPr>
            <a:xfrm>
              <a:off x="744450" y="4249332"/>
              <a:ext cx="475074" cy="55544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dk1"/>
                  </a:solidFill>
                  <a:latin typeface="Arial"/>
                </a:rPr>
                <a:t>C</a:t>
              </a:r>
            </a:p>
          </p:txBody>
        </p:sp>
        <p:cxnSp>
          <p:nvCxnSpPr>
            <p:cNvPr id="1738" name="Google Shape;1738;p181"/>
            <p:cNvCxnSpPr/>
            <p:nvPr/>
          </p:nvCxnSpPr>
          <p:spPr>
            <a:xfrm>
              <a:off x="975350" y="4274825"/>
              <a:ext cx="0" cy="4647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39" name="Google Shape;1739;p181"/>
          <p:cNvSpPr txBox="1"/>
          <p:nvPr/>
        </p:nvSpPr>
        <p:spPr>
          <a:xfrm>
            <a:off x="4631592" y="1467043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claim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40" name="Google Shape;1740;p181"/>
          <p:cNvSpPr/>
          <p:nvPr/>
        </p:nvSpPr>
        <p:spPr>
          <a:xfrm>
            <a:off x="3906800" y="4288332"/>
            <a:ext cx="475074" cy="5554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C</a:t>
            </a:r>
          </a:p>
        </p:txBody>
      </p:sp>
      <p:sp>
        <p:nvSpPr>
          <p:cNvPr id="1741" name="Google Shape;1741;p181"/>
          <p:cNvSpPr/>
          <p:nvPr/>
        </p:nvSpPr>
        <p:spPr>
          <a:xfrm>
            <a:off x="4195963" y="4479697"/>
            <a:ext cx="261800" cy="1655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=</a:t>
            </a:r>
          </a:p>
        </p:txBody>
      </p:sp>
      <p:sp>
        <p:nvSpPr>
          <p:cNvPr id="1742" name="Google Shape;1742;p181"/>
          <p:cNvSpPr txBox="1"/>
          <p:nvPr/>
        </p:nvSpPr>
        <p:spPr>
          <a:xfrm>
            <a:off x="4658242" y="42731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call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43" name="Google Shape;1743;p181"/>
          <p:cNvSpPr/>
          <p:nvPr/>
        </p:nvSpPr>
        <p:spPr>
          <a:xfrm>
            <a:off x="312450" y="192200"/>
            <a:ext cx="3131700" cy="39750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50" y="365750"/>
            <a:ext cx="3665226" cy="2607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7" name="Google Shape;177;p29"/>
          <p:cNvSpPr txBox="1"/>
          <p:nvPr/>
        </p:nvSpPr>
        <p:spPr>
          <a:xfrm>
            <a:off x="4655525" y="365750"/>
            <a:ext cx="3932100" cy="14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This color coding is...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Good educational design?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Suggestive of </a:t>
            </a:r>
            <a:r>
              <a:rPr lang="en" sz="2200">
                <a:solidFill>
                  <a:schemeClr val="dk1"/>
                </a:solidFill>
                <a:highlight>
                  <a:srgbClr val="FF6B6B"/>
                </a:highlight>
              </a:rPr>
              <a:t>OCD</a:t>
            </a:r>
            <a:r>
              <a:rPr lang="en" sz="2200">
                <a:solidFill>
                  <a:schemeClr val="dk1"/>
                </a:solidFill>
              </a:rPr>
              <a:t>?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8" name="Google Shape;1748;p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655" y="1302840"/>
            <a:ext cx="1419380" cy="65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Google Shape;1749;p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54" y="2289853"/>
            <a:ext cx="1419380" cy="6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Google Shape;1750;p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49" y="325298"/>
            <a:ext cx="1604226" cy="64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1" name="Google Shape;1751;p1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6792" y="356589"/>
            <a:ext cx="572019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2" name="Google Shape;1752;p1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314" y="4347169"/>
            <a:ext cx="406064" cy="49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18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9753" y="2440822"/>
            <a:ext cx="406095" cy="49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4" name="Google Shape;1754;p18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82188" y="3495841"/>
            <a:ext cx="621225" cy="510860"/>
          </a:xfrm>
          <a:prstGeom prst="rect">
            <a:avLst/>
          </a:prstGeom>
          <a:noFill/>
          <a:ln>
            <a:noFill/>
          </a:ln>
        </p:spPr>
      </p:pic>
      <p:sp>
        <p:nvSpPr>
          <p:cNvPr id="1755" name="Google Shape;1755;p182"/>
          <p:cNvSpPr txBox="1"/>
          <p:nvPr/>
        </p:nvSpPr>
        <p:spPr>
          <a:xfrm>
            <a:off x="2410342" y="45332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seen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56" name="Google Shape;1756;p182"/>
          <p:cNvSpPr txBox="1"/>
          <p:nvPr/>
        </p:nvSpPr>
        <p:spPr>
          <a:xfrm>
            <a:off x="2410342" y="136772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start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57" name="Google Shape;1757;p182"/>
          <p:cNvSpPr txBox="1"/>
          <p:nvPr/>
        </p:nvSpPr>
        <p:spPr>
          <a:xfrm>
            <a:off x="2410342" y="24650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started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58" name="Google Shape;1758;p182"/>
          <p:cNvSpPr txBox="1"/>
          <p:nvPr/>
        </p:nvSpPr>
        <p:spPr>
          <a:xfrm>
            <a:off x="4658242" y="3566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dead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59" name="Google Shape;1759;p182"/>
          <p:cNvSpPr txBox="1"/>
          <p:nvPr/>
        </p:nvSpPr>
        <p:spPr>
          <a:xfrm>
            <a:off x="1407792" y="4309680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last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60" name="Google Shape;1760;p182"/>
          <p:cNvSpPr txBox="1"/>
          <p:nvPr/>
        </p:nvSpPr>
        <p:spPr>
          <a:xfrm>
            <a:off x="4658249" y="2414000"/>
            <a:ext cx="14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compliance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61" name="Google Shape;1761;p182"/>
          <p:cNvSpPr txBox="1"/>
          <p:nvPr/>
        </p:nvSpPr>
        <p:spPr>
          <a:xfrm>
            <a:off x="4658249" y="3419840"/>
            <a:ext cx="14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</a:t>
            </a: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ompliant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62" name="Google Shape;1762;p182"/>
          <p:cNvSpPr/>
          <p:nvPr/>
        </p:nvSpPr>
        <p:spPr>
          <a:xfrm>
            <a:off x="6598988" y="4167325"/>
            <a:ext cx="654600" cy="6546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3" name="Google Shape;1763;p182"/>
          <p:cNvSpPr txBox="1"/>
          <p:nvPr/>
        </p:nvSpPr>
        <p:spPr>
          <a:xfrm>
            <a:off x="7434204" y="4240675"/>
            <a:ext cx="131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guardian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64" name="Google Shape;1764;p182"/>
          <p:cNvSpPr/>
          <p:nvPr/>
        </p:nvSpPr>
        <p:spPr>
          <a:xfrm>
            <a:off x="6530320" y="410039"/>
            <a:ext cx="621264" cy="594455"/>
          </a:xfrm>
          <a:custGeom>
            <a:rect b="b" l="l" r="r" t="t"/>
            <a:pathLst>
              <a:path extrusionOk="0" h="50091" w="52350">
                <a:moveTo>
                  <a:pt x="20117" y="50091"/>
                </a:moveTo>
                <a:cubicBezTo>
                  <a:pt x="20117" y="39906"/>
                  <a:pt x="20195" y="29553"/>
                  <a:pt x="17984" y="19611"/>
                </a:cubicBezTo>
                <a:cubicBezTo>
                  <a:pt x="16748" y="14053"/>
                  <a:pt x="12638" y="5701"/>
                  <a:pt x="17374" y="2542"/>
                </a:cubicBezTo>
                <a:cubicBezTo>
                  <a:pt x="23390" y="-1471"/>
                  <a:pt x="31816" y="332"/>
                  <a:pt x="39015" y="1018"/>
                </a:cubicBezTo>
                <a:cubicBezTo>
                  <a:pt x="42907" y="1389"/>
                  <a:pt x="48734" y="2102"/>
                  <a:pt x="49683" y="5895"/>
                </a:cubicBezTo>
                <a:cubicBezTo>
                  <a:pt x="50808" y="10391"/>
                  <a:pt x="47246" y="15547"/>
                  <a:pt x="43587" y="18392"/>
                </a:cubicBezTo>
                <a:cubicBezTo>
                  <a:pt x="38537" y="22319"/>
                  <a:pt x="31087" y="21745"/>
                  <a:pt x="24689" y="21745"/>
                </a:cubicBezTo>
                <a:cubicBezTo>
                  <a:pt x="22950" y="21745"/>
                  <a:pt x="19930" y="20667"/>
                  <a:pt x="19508" y="22354"/>
                </a:cubicBezTo>
                <a:cubicBezTo>
                  <a:pt x="18497" y="26399"/>
                  <a:pt x="25704" y="27941"/>
                  <a:pt x="28652" y="30889"/>
                </a:cubicBezTo>
                <a:cubicBezTo>
                  <a:pt x="34633" y="36870"/>
                  <a:pt x="50623" y="49626"/>
                  <a:pt x="51816" y="41252"/>
                </a:cubicBezTo>
                <a:cubicBezTo>
                  <a:pt x="52381" y="37283"/>
                  <a:pt x="52823" y="32200"/>
                  <a:pt x="49988" y="29365"/>
                </a:cubicBezTo>
                <a:cubicBezTo>
                  <a:pt x="46746" y="26123"/>
                  <a:pt x="41024" y="27429"/>
                  <a:pt x="36576" y="26317"/>
                </a:cubicBezTo>
                <a:cubicBezTo>
                  <a:pt x="24514" y="23302"/>
                  <a:pt x="12137" y="21699"/>
                  <a:pt x="0" y="19001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65" name="Google Shape;1765;p182"/>
          <p:cNvSpPr txBox="1"/>
          <p:nvPr/>
        </p:nvSpPr>
        <p:spPr>
          <a:xfrm>
            <a:off x="7226213" y="393950"/>
            <a:ext cx="1170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resolved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66" name="Google Shape;1766;p182"/>
          <p:cNvSpPr/>
          <p:nvPr/>
        </p:nvSpPr>
        <p:spPr>
          <a:xfrm>
            <a:off x="6648820" y="1374762"/>
            <a:ext cx="502779" cy="510830"/>
          </a:xfrm>
          <a:custGeom>
            <a:rect b="b" l="l" r="r" t="t"/>
            <a:pathLst>
              <a:path extrusionOk="0" h="26013" w="25603">
                <a:moveTo>
                  <a:pt x="0" y="26013"/>
                </a:moveTo>
                <a:cubicBezTo>
                  <a:pt x="1016" y="22152"/>
                  <a:pt x="2388" y="6709"/>
                  <a:pt x="6096" y="2848"/>
                </a:cubicBezTo>
                <a:cubicBezTo>
                  <a:pt x="9805" y="-1013"/>
                  <a:pt x="19000" y="-860"/>
                  <a:pt x="22251" y="2848"/>
                </a:cubicBezTo>
                <a:cubicBezTo>
                  <a:pt x="25502" y="6557"/>
                  <a:pt x="25044" y="21391"/>
                  <a:pt x="25603" y="25099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67" name="Google Shape;1767;p182"/>
          <p:cNvSpPr/>
          <p:nvPr/>
        </p:nvSpPr>
        <p:spPr>
          <a:xfrm>
            <a:off x="6852845" y="1374750"/>
            <a:ext cx="396225" cy="367925"/>
          </a:xfrm>
          <a:custGeom>
            <a:rect b="b" l="l" r="r" t="t"/>
            <a:pathLst>
              <a:path extrusionOk="0" h="14717" w="15849">
                <a:moveTo>
                  <a:pt x="0" y="9753"/>
                </a:moveTo>
                <a:cubicBezTo>
                  <a:pt x="2181" y="9027"/>
                  <a:pt x="2695" y="13902"/>
                  <a:pt x="4876" y="14630"/>
                </a:cubicBezTo>
                <a:cubicBezTo>
                  <a:pt x="5914" y="14976"/>
                  <a:pt x="5782" y="12630"/>
                  <a:pt x="6096" y="11582"/>
                </a:cubicBezTo>
                <a:cubicBezTo>
                  <a:pt x="7546" y="6748"/>
                  <a:pt x="11061" y="1598"/>
                  <a:pt x="15849" y="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68" name="Google Shape;1768;p182"/>
          <p:cNvSpPr txBox="1"/>
          <p:nvPr/>
        </p:nvSpPr>
        <p:spPr>
          <a:xfrm>
            <a:off x="7249069" y="13083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appropriate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69" name="Google Shape;1769;p182"/>
          <p:cNvSpPr/>
          <p:nvPr/>
        </p:nvSpPr>
        <p:spPr>
          <a:xfrm rot="325832">
            <a:off x="778947" y="3241119"/>
            <a:ext cx="406103" cy="748050"/>
          </a:xfrm>
          <a:custGeom>
            <a:rect b="b" l="l" r="r" t="t"/>
            <a:pathLst>
              <a:path extrusionOk="0" h="44949" w="24402">
                <a:moveTo>
                  <a:pt x="22793" y="6525"/>
                </a:moveTo>
                <a:cubicBezTo>
                  <a:pt x="20513" y="5874"/>
                  <a:pt x="19733" y="2709"/>
                  <a:pt x="17612" y="1649"/>
                </a:cubicBezTo>
                <a:cubicBezTo>
                  <a:pt x="14147" y="-82"/>
                  <a:pt x="9703" y="-492"/>
                  <a:pt x="6029" y="734"/>
                </a:cubicBezTo>
                <a:cubicBezTo>
                  <a:pt x="964" y="2424"/>
                  <a:pt x="-517" y="10383"/>
                  <a:pt x="238" y="15669"/>
                </a:cubicBezTo>
                <a:cubicBezTo>
                  <a:pt x="1542" y="24791"/>
                  <a:pt x="17199" y="24135"/>
                  <a:pt x="23098" y="31214"/>
                </a:cubicBezTo>
                <a:cubicBezTo>
                  <a:pt x="25611" y="34230"/>
                  <a:pt x="23980" y="40284"/>
                  <a:pt x="20964" y="42797"/>
                </a:cubicBezTo>
                <a:cubicBezTo>
                  <a:pt x="16203" y="46764"/>
                  <a:pt x="5448" y="44987"/>
                  <a:pt x="2676" y="39444"/>
                </a:cubicBezTo>
                <a:cubicBezTo>
                  <a:pt x="115" y="34323"/>
                  <a:pt x="6552" y="28253"/>
                  <a:pt x="10601" y="24204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0" name="Google Shape;1770;p182"/>
          <p:cNvSpPr txBox="1"/>
          <p:nvPr/>
        </p:nvSpPr>
        <p:spPr>
          <a:xfrm>
            <a:off x="1419742" y="33032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some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71" name="Google Shape;1771;p182"/>
          <p:cNvSpPr/>
          <p:nvPr/>
        </p:nvSpPr>
        <p:spPr>
          <a:xfrm>
            <a:off x="6776710" y="2222762"/>
            <a:ext cx="502779" cy="510830"/>
          </a:xfrm>
          <a:custGeom>
            <a:rect b="b" l="l" r="r" t="t"/>
            <a:pathLst>
              <a:path extrusionOk="0" h="26013" w="25603">
                <a:moveTo>
                  <a:pt x="0" y="26013"/>
                </a:moveTo>
                <a:cubicBezTo>
                  <a:pt x="1016" y="22152"/>
                  <a:pt x="2388" y="6709"/>
                  <a:pt x="6096" y="2848"/>
                </a:cubicBezTo>
                <a:cubicBezTo>
                  <a:pt x="9805" y="-1013"/>
                  <a:pt x="19000" y="-860"/>
                  <a:pt x="22251" y="2848"/>
                </a:cubicBezTo>
                <a:cubicBezTo>
                  <a:pt x="25502" y="6557"/>
                  <a:pt x="25044" y="21391"/>
                  <a:pt x="25603" y="25099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2" name="Google Shape;1772;p182"/>
          <p:cNvSpPr/>
          <p:nvPr/>
        </p:nvSpPr>
        <p:spPr>
          <a:xfrm>
            <a:off x="6741750" y="4288334"/>
            <a:ext cx="369075" cy="41259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G</a:t>
            </a:r>
          </a:p>
        </p:txBody>
      </p:sp>
      <p:sp>
        <p:nvSpPr>
          <p:cNvPr id="1773" name="Google Shape;1773;p182"/>
          <p:cNvSpPr/>
          <p:nvPr/>
        </p:nvSpPr>
        <p:spPr>
          <a:xfrm>
            <a:off x="6679272" y="2334397"/>
            <a:ext cx="49061" cy="39920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i</a:t>
            </a:r>
          </a:p>
        </p:txBody>
      </p:sp>
      <p:sp>
        <p:nvSpPr>
          <p:cNvPr id="1774" name="Google Shape;1774;p182"/>
          <p:cNvSpPr txBox="1"/>
          <p:nvPr/>
        </p:nvSpPr>
        <p:spPr>
          <a:xfrm>
            <a:off x="7363359" y="22227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inappropriate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75" name="Google Shape;1775;p182"/>
          <p:cNvSpPr/>
          <p:nvPr/>
        </p:nvSpPr>
        <p:spPr>
          <a:xfrm>
            <a:off x="6692825" y="3140098"/>
            <a:ext cx="731137" cy="691120"/>
          </a:xfrm>
          <a:custGeom>
            <a:rect b="b" l="l" r="r" t="t"/>
            <a:pathLst>
              <a:path extrusionOk="0" h="37167" w="39319">
                <a:moveTo>
                  <a:pt x="0" y="35764"/>
                </a:moveTo>
                <a:cubicBezTo>
                  <a:pt x="7738" y="27252"/>
                  <a:pt x="15509" y="13134"/>
                  <a:pt x="10363" y="2845"/>
                </a:cubicBezTo>
                <a:cubicBezTo>
                  <a:pt x="9785" y="1689"/>
                  <a:pt x="8847" y="-307"/>
                  <a:pt x="7620" y="102"/>
                </a:cubicBezTo>
                <a:cubicBezTo>
                  <a:pt x="1060" y="2290"/>
                  <a:pt x="6349" y="14267"/>
                  <a:pt x="8534" y="20829"/>
                </a:cubicBezTo>
                <a:cubicBezTo>
                  <a:pt x="10601" y="27037"/>
                  <a:pt x="14264" y="39603"/>
                  <a:pt x="20117" y="36678"/>
                </a:cubicBezTo>
                <a:cubicBezTo>
                  <a:pt x="23900" y="34787"/>
                  <a:pt x="24104" y="29153"/>
                  <a:pt x="25298" y="25096"/>
                </a:cubicBezTo>
                <a:cubicBezTo>
                  <a:pt x="27671" y="17029"/>
                  <a:pt x="28362" y="-1243"/>
                  <a:pt x="20117" y="407"/>
                </a:cubicBezTo>
                <a:cubicBezTo>
                  <a:pt x="18201" y="791"/>
                  <a:pt x="19202" y="4244"/>
                  <a:pt x="19202" y="6198"/>
                </a:cubicBezTo>
                <a:cubicBezTo>
                  <a:pt x="19202" y="17537"/>
                  <a:pt x="35733" y="44387"/>
                  <a:pt x="39319" y="3363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76" name="Google Shape;1776;p182"/>
          <p:cNvSpPr txBox="1"/>
          <p:nvPr/>
        </p:nvSpPr>
        <p:spPr>
          <a:xfrm>
            <a:off x="7508149" y="31371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little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777" name="Google Shape;1777;p182"/>
          <p:cNvGrpSpPr/>
          <p:nvPr/>
        </p:nvGrpSpPr>
        <p:grpSpPr>
          <a:xfrm>
            <a:off x="3989750" y="1443269"/>
            <a:ext cx="475074" cy="555444"/>
            <a:chOff x="744450" y="4249332"/>
            <a:chExt cx="475074" cy="555444"/>
          </a:xfrm>
        </p:grpSpPr>
        <p:sp>
          <p:nvSpPr>
            <p:cNvPr id="1778" name="Google Shape;1778;p182"/>
            <p:cNvSpPr/>
            <p:nvPr/>
          </p:nvSpPr>
          <p:spPr>
            <a:xfrm>
              <a:off x="744450" y="4249332"/>
              <a:ext cx="475074" cy="55544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dk1"/>
                  </a:solidFill>
                  <a:latin typeface="Arial"/>
                </a:rPr>
                <a:t>C</a:t>
              </a:r>
            </a:p>
          </p:txBody>
        </p:sp>
        <p:cxnSp>
          <p:nvCxnSpPr>
            <p:cNvPr id="1779" name="Google Shape;1779;p182"/>
            <p:cNvCxnSpPr/>
            <p:nvPr/>
          </p:nvCxnSpPr>
          <p:spPr>
            <a:xfrm>
              <a:off x="975350" y="4274825"/>
              <a:ext cx="0" cy="4647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780" name="Google Shape;1780;p182"/>
          <p:cNvSpPr txBox="1"/>
          <p:nvPr/>
        </p:nvSpPr>
        <p:spPr>
          <a:xfrm>
            <a:off x="4631592" y="1467043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claim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81" name="Google Shape;1781;p182"/>
          <p:cNvSpPr/>
          <p:nvPr/>
        </p:nvSpPr>
        <p:spPr>
          <a:xfrm>
            <a:off x="3906800" y="4288332"/>
            <a:ext cx="475074" cy="5554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C</a:t>
            </a:r>
          </a:p>
        </p:txBody>
      </p:sp>
      <p:sp>
        <p:nvSpPr>
          <p:cNvPr id="1782" name="Google Shape;1782;p182"/>
          <p:cNvSpPr/>
          <p:nvPr/>
        </p:nvSpPr>
        <p:spPr>
          <a:xfrm>
            <a:off x="4195963" y="4479697"/>
            <a:ext cx="261800" cy="1655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=</a:t>
            </a:r>
          </a:p>
        </p:txBody>
      </p:sp>
      <p:sp>
        <p:nvSpPr>
          <p:cNvPr id="1783" name="Google Shape;1783;p182"/>
          <p:cNvSpPr txBox="1"/>
          <p:nvPr/>
        </p:nvSpPr>
        <p:spPr>
          <a:xfrm>
            <a:off x="4658242" y="42731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call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84" name="Google Shape;1784;p182"/>
          <p:cNvSpPr/>
          <p:nvPr/>
        </p:nvSpPr>
        <p:spPr>
          <a:xfrm>
            <a:off x="287100" y="4167325"/>
            <a:ext cx="3131700" cy="8316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5" name="Google Shape;1785;p182"/>
          <p:cNvSpPr/>
          <p:nvPr/>
        </p:nvSpPr>
        <p:spPr>
          <a:xfrm>
            <a:off x="6476575" y="2980950"/>
            <a:ext cx="1863300" cy="9906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9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0" name="Google Shape;1790;p1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655" y="1302840"/>
            <a:ext cx="1419380" cy="65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Google Shape;1791;p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54" y="2289853"/>
            <a:ext cx="1419380" cy="6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Google Shape;1792;p1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49" y="325298"/>
            <a:ext cx="1604226" cy="64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Google Shape;1793;p1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6792" y="356589"/>
            <a:ext cx="572019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Google Shape;1794;p1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314" y="4347169"/>
            <a:ext cx="406064" cy="49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5" name="Google Shape;1795;p1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9753" y="2440822"/>
            <a:ext cx="406095" cy="49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6" name="Google Shape;1796;p18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82188" y="3495841"/>
            <a:ext cx="621225" cy="510860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Google Shape;1797;p183"/>
          <p:cNvSpPr txBox="1"/>
          <p:nvPr/>
        </p:nvSpPr>
        <p:spPr>
          <a:xfrm>
            <a:off x="2410342" y="45332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seen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98" name="Google Shape;1798;p183"/>
          <p:cNvSpPr txBox="1"/>
          <p:nvPr/>
        </p:nvSpPr>
        <p:spPr>
          <a:xfrm>
            <a:off x="2410342" y="136772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start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99" name="Google Shape;1799;p183"/>
          <p:cNvSpPr txBox="1"/>
          <p:nvPr/>
        </p:nvSpPr>
        <p:spPr>
          <a:xfrm>
            <a:off x="2410342" y="24650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started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00" name="Google Shape;1800;p183"/>
          <p:cNvSpPr txBox="1"/>
          <p:nvPr/>
        </p:nvSpPr>
        <p:spPr>
          <a:xfrm>
            <a:off x="4658242" y="3566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dead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01" name="Google Shape;1801;p183"/>
          <p:cNvSpPr txBox="1"/>
          <p:nvPr/>
        </p:nvSpPr>
        <p:spPr>
          <a:xfrm>
            <a:off x="1407792" y="4309680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last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02" name="Google Shape;1802;p183"/>
          <p:cNvSpPr txBox="1"/>
          <p:nvPr/>
        </p:nvSpPr>
        <p:spPr>
          <a:xfrm>
            <a:off x="4658249" y="2414000"/>
            <a:ext cx="14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compliance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03" name="Google Shape;1803;p183"/>
          <p:cNvSpPr txBox="1"/>
          <p:nvPr/>
        </p:nvSpPr>
        <p:spPr>
          <a:xfrm>
            <a:off x="4658249" y="3419840"/>
            <a:ext cx="14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compliant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04" name="Google Shape;1804;p183"/>
          <p:cNvSpPr/>
          <p:nvPr/>
        </p:nvSpPr>
        <p:spPr>
          <a:xfrm>
            <a:off x="6598988" y="4167325"/>
            <a:ext cx="654600" cy="6546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5" name="Google Shape;1805;p183"/>
          <p:cNvSpPr txBox="1"/>
          <p:nvPr/>
        </p:nvSpPr>
        <p:spPr>
          <a:xfrm>
            <a:off x="7434204" y="4240675"/>
            <a:ext cx="131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guardian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06" name="Google Shape;1806;p183"/>
          <p:cNvSpPr/>
          <p:nvPr/>
        </p:nvSpPr>
        <p:spPr>
          <a:xfrm>
            <a:off x="6530320" y="410039"/>
            <a:ext cx="621264" cy="594455"/>
          </a:xfrm>
          <a:custGeom>
            <a:rect b="b" l="l" r="r" t="t"/>
            <a:pathLst>
              <a:path extrusionOk="0" h="50091" w="52350">
                <a:moveTo>
                  <a:pt x="20117" y="50091"/>
                </a:moveTo>
                <a:cubicBezTo>
                  <a:pt x="20117" y="39906"/>
                  <a:pt x="20195" y="29553"/>
                  <a:pt x="17984" y="19611"/>
                </a:cubicBezTo>
                <a:cubicBezTo>
                  <a:pt x="16748" y="14053"/>
                  <a:pt x="12638" y="5701"/>
                  <a:pt x="17374" y="2542"/>
                </a:cubicBezTo>
                <a:cubicBezTo>
                  <a:pt x="23390" y="-1471"/>
                  <a:pt x="31816" y="332"/>
                  <a:pt x="39015" y="1018"/>
                </a:cubicBezTo>
                <a:cubicBezTo>
                  <a:pt x="42907" y="1389"/>
                  <a:pt x="48734" y="2102"/>
                  <a:pt x="49683" y="5895"/>
                </a:cubicBezTo>
                <a:cubicBezTo>
                  <a:pt x="50808" y="10391"/>
                  <a:pt x="47246" y="15547"/>
                  <a:pt x="43587" y="18392"/>
                </a:cubicBezTo>
                <a:cubicBezTo>
                  <a:pt x="38537" y="22319"/>
                  <a:pt x="31087" y="21745"/>
                  <a:pt x="24689" y="21745"/>
                </a:cubicBezTo>
                <a:cubicBezTo>
                  <a:pt x="22950" y="21745"/>
                  <a:pt x="19930" y="20667"/>
                  <a:pt x="19508" y="22354"/>
                </a:cubicBezTo>
                <a:cubicBezTo>
                  <a:pt x="18497" y="26399"/>
                  <a:pt x="25704" y="27941"/>
                  <a:pt x="28652" y="30889"/>
                </a:cubicBezTo>
                <a:cubicBezTo>
                  <a:pt x="34633" y="36870"/>
                  <a:pt x="50623" y="49626"/>
                  <a:pt x="51816" y="41252"/>
                </a:cubicBezTo>
                <a:cubicBezTo>
                  <a:pt x="52381" y="37283"/>
                  <a:pt x="52823" y="32200"/>
                  <a:pt x="49988" y="29365"/>
                </a:cubicBezTo>
                <a:cubicBezTo>
                  <a:pt x="46746" y="26123"/>
                  <a:pt x="41024" y="27429"/>
                  <a:pt x="36576" y="26317"/>
                </a:cubicBezTo>
                <a:cubicBezTo>
                  <a:pt x="24514" y="23302"/>
                  <a:pt x="12137" y="21699"/>
                  <a:pt x="0" y="19001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07" name="Google Shape;1807;p183"/>
          <p:cNvSpPr txBox="1"/>
          <p:nvPr/>
        </p:nvSpPr>
        <p:spPr>
          <a:xfrm>
            <a:off x="7226213" y="393950"/>
            <a:ext cx="1170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resolved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08" name="Google Shape;1808;p183"/>
          <p:cNvSpPr/>
          <p:nvPr/>
        </p:nvSpPr>
        <p:spPr>
          <a:xfrm>
            <a:off x="6648820" y="1374762"/>
            <a:ext cx="502779" cy="510830"/>
          </a:xfrm>
          <a:custGeom>
            <a:rect b="b" l="l" r="r" t="t"/>
            <a:pathLst>
              <a:path extrusionOk="0" h="26013" w="25603">
                <a:moveTo>
                  <a:pt x="0" y="26013"/>
                </a:moveTo>
                <a:cubicBezTo>
                  <a:pt x="1016" y="22152"/>
                  <a:pt x="2388" y="6709"/>
                  <a:pt x="6096" y="2848"/>
                </a:cubicBezTo>
                <a:cubicBezTo>
                  <a:pt x="9805" y="-1013"/>
                  <a:pt x="19000" y="-860"/>
                  <a:pt x="22251" y="2848"/>
                </a:cubicBezTo>
                <a:cubicBezTo>
                  <a:pt x="25502" y="6557"/>
                  <a:pt x="25044" y="21391"/>
                  <a:pt x="25603" y="25099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09" name="Google Shape;1809;p183"/>
          <p:cNvSpPr/>
          <p:nvPr/>
        </p:nvSpPr>
        <p:spPr>
          <a:xfrm>
            <a:off x="6852845" y="1374750"/>
            <a:ext cx="396225" cy="367925"/>
          </a:xfrm>
          <a:custGeom>
            <a:rect b="b" l="l" r="r" t="t"/>
            <a:pathLst>
              <a:path extrusionOk="0" h="14717" w="15849">
                <a:moveTo>
                  <a:pt x="0" y="9753"/>
                </a:moveTo>
                <a:cubicBezTo>
                  <a:pt x="2181" y="9027"/>
                  <a:pt x="2695" y="13902"/>
                  <a:pt x="4876" y="14630"/>
                </a:cubicBezTo>
                <a:cubicBezTo>
                  <a:pt x="5914" y="14976"/>
                  <a:pt x="5782" y="12630"/>
                  <a:pt x="6096" y="11582"/>
                </a:cubicBezTo>
                <a:cubicBezTo>
                  <a:pt x="7546" y="6748"/>
                  <a:pt x="11061" y="1598"/>
                  <a:pt x="15849" y="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0" name="Google Shape;1810;p183"/>
          <p:cNvSpPr txBox="1"/>
          <p:nvPr/>
        </p:nvSpPr>
        <p:spPr>
          <a:xfrm>
            <a:off x="7249069" y="13083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appropriate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11" name="Google Shape;1811;p183"/>
          <p:cNvSpPr/>
          <p:nvPr/>
        </p:nvSpPr>
        <p:spPr>
          <a:xfrm rot="325832">
            <a:off x="778947" y="3241119"/>
            <a:ext cx="406103" cy="748050"/>
          </a:xfrm>
          <a:custGeom>
            <a:rect b="b" l="l" r="r" t="t"/>
            <a:pathLst>
              <a:path extrusionOk="0" h="44949" w="24402">
                <a:moveTo>
                  <a:pt x="22793" y="6525"/>
                </a:moveTo>
                <a:cubicBezTo>
                  <a:pt x="20513" y="5874"/>
                  <a:pt x="19733" y="2709"/>
                  <a:pt x="17612" y="1649"/>
                </a:cubicBezTo>
                <a:cubicBezTo>
                  <a:pt x="14147" y="-82"/>
                  <a:pt x="9703" y="-492"/>
                  <a:pt x="6029" y="734"/>
                </a:cubicBezTo>
                <a:cubicBezTo>
                  <a:pt x="964" y="2424"/>
                  <a:pt x="-517" y="10383"/>
                  <a:pt x="238" y="15669"/>
                </a:cubicBezTo>
                <a:cubicBezTo>
                  <a:pt x="1542" y="24791"/>
                  <a:pt x="17199" y="24135"/>
                  <a:pt x="23098" y="31214"/>
                </a:cubicBezTo>
                <a:cubicBezTo>
                  <a:pt x="25611" y="34230"/>
                  <a:pt x="23980" y="40284"/>
                  <a:pt x="20964" y="42797"/>
                </a:cubicBezTo>
                <a:cubicBezTo>
                  <a:pt x="16203" y="46764"/>
                  <a:pt x="5448" y="44987"/>
                  <a:pt x="2676" y="39444"/>
                </a:cubicBezTo>
                <a:cubicBezTo>
                  <a:pt x="115" y="34323"/>
                  <a:pt x="6552" y="28253"/>
                  <a:pt x="10601" y="24204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2" name="Google Shape;1812;p183"/>
          <p:cNvSpPr txBox="1"/>
          <p:nvPr/>
        </p:nvSpPr>
        <p:spPr>
          <a:xfrm>
            <a:off x="1419742" y="33032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some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13" name="Google Shape;1813;p183"/>
          <p:cNvSpPr/>
          <p:nvPr/>
        </p:nvSpPr>
        <p:spPr>
          <a:xfrm>
            <a:off x="6776710" y="2222762"/>
            <a:ext cx="502779" cy="510830"/>
          </a:xfrm>
          <a:custGeom>
            <a:rect b="b" l="l" r="r" t="t"/>
            <a:pathLst>
              <a:path extrusionOk="0" h="26013" w="25603">
                <a:moveTo>
                  <a:pt x="0" y="26013"/>
                </a:moveTo>
                <a:cubicBezTo>
                  <a:pt x="1016" y="22152"/>
                  <a:pt x="2388" y="6709"/>
                  <a:pt x="6096" y="2848"/>
                </a:cubicBezTo>
                <a:cubicBezTo>
                  <a:pt x="9805" y="-1013"/>
                  <a:pt x="19000" y="-860"/>
                  <a:pt x="22251" y="2848"/>
                </a:cubicBezTo>
                <a:cubicBezTo>
                  <a:pt x="25502" y="6557"/>
                  <a:pt x="25044" y="21391"/>
                  <a:pt x="25603" y="25099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4" name="Google Shape;1814;p183"/>
          <p:cNvSpPr/>
          <p:nvPr/>
        </p:nvSpPr>
        <p:spPr>
          <a:xfrm>
            <a:off x="6741750" y="4288334"/>
            <a:ext cx="369075" cy="41259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G</a:t>
            </a:r>
          </a:p>
        </p:txBody>
      </p:sp>
      <p:sp>
        <p:nvSpPr>
          <p:cNvPr id="1815" name="Google Shape;1815;p183"/>
          <p:cNvSpPr/>
          <p:nvPr/>
        </p:nvSpPr>
        <p:spPr>
          <a:xfrm>
            <a:off x="6679272" y="2334397"/>
            <a:ext cx="49061" cy="39920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i</a:t>
            </a:r>
          </a:p>
        </p:txBody>
      </p:sp>
      <p:sp>
        <p:nvSpPr>
          <p:cNvPr id="1816" name="Google Shape;1816;p183"/>
          <p:cNvSpPr txBox="1"/>
          <p:nvPr/>
        </p:nvSpPr>
        <p:spPr>
          <a:xfrm>
            <a:off x="7363359" y="22227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inappropriate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17" name="Google Shape;1817;p183"/>
          <p:cNvSpPr/>
          <p:nvPr/>
        </p:nvSpPr>
        <p:spPr>
          <a:xfrm>
            <a:off x="6692825" y="3140098"/>
            <a:ext cx="731137" cy="691120"/>
          </a:xfrm>
          <a:custGeom>
            <a:rect b="b" l="l" r="r" t="t"/>
            <a:pathLst>
              <a:path extrusionOk="0" h="37167" w="39319">
                <a:moveTo>
                  <a:pt x="0" y="35764"/>
                </a:moveTo>
                <a:cubicBezTo>
                  <a:pt x="7738" y="27252"/>
                  <a:pt x="15509" y="13134"/>
                  <a:pt x="10363" y="2845"/>
                </a:cubicBezTo>
                <a:cubicBezTo>
                  <a:pt x="9785" y="1689"/>
                  <a:pt x="8847" y="-307"/>
                  <a:pt x="7620" y="102"/>
                </a:cubicBezTo>
                <a:cubicBezTo>
                  <a:pt x="1060" y="2290"/>
                  <a:pt x="6349" y="14267"/>
                  <a:pt x="8534" y="20829"/>
                </a:cubicBezTo>
                <a:cubicBezTo>
                  <a:pt x="10601" y="27037"/>
                  <a:pt x="14264" y="39603"/>
                  <a:pt x="20117" y="36678"/>
                </a:cubicBezTo>
                <a:cubicBezTo>
                  <a:pt x="23900" y="34787"/>
                  <a:pt x="24104" y="29153"/>
                  <a:pt x="25298" y="25096"/>
                </a:cubicBezTo>
                <a:cubicBezTo>
                  <a:pt x="27671" y="17029"/>
                  <a:pt x="28362" y="-1243"/>
                  <a:pt x="20117" y="407"/>
                </a:cubicBezTo>
                <a:cubicBezTo>
                  <a:pt x="18201" y="791"/>
                  <a:pt x="19202" y="4244"/>
                  <a:pt x="19202" y="6198"/>
                </a:cubicBezTo>
                <a:cubicBezTo>
                  <a:pt x="19202" y="17537"/>
                  <a:pt x="35733" y="44387"/>
                  <a:pt x="39319" y="3363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18" name="Google Shape;1818;p183"/>
          <p:cNvSpPr txBox="1"/>
          <p:nvPr/>
        </p:nvSpPr>
        <p:spPr>
          <a:xfrm>
            <a:off x="7508149" y="31371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little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819" name="Google Shape;1819;p183"/>
          <p:cNvGrpSpPr/>
          <p:nvPr/>
        </p:nvGrpSpPr>
        <p:grpSpPr>
          <a:xfrm>
            <a:off x="3989750" y="1443269"/>
            <a:ext cx="475074" cy="555444"/>
            <a:chOff x="744450" y="4249332"/>
            <a:chExt cx="475074" cy="555444"/>
          </a:xfrm>
        </p:grpSpPr>
        <p:sp>
          <p:nvSpPr>
            <p:cNvPr id="1820" name="Google Shape;1820;p183"/>
            <p:cNvSpPr/>
            <p:nvPr/>
          </p:nvSpPr>
          <p:spPr>
            <a:xfrm>
              <a:off x="744450" y="4249332"/>
              <a:ext cx="475074" cy="55544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dk1"/>
                  </a:solidFill>
                  <a:latin typeface="Arial"/>
                </a:rPr>
                <a:t>C</a:t>
              </a:r>
            </a:p>
          </p:txBody>
        </p:sp>
        <p:cxnSp>
          <p:nvCxnSpPr>
            <p:cNvPr id="1821" name="Google Shape;1821;p183"/>
            <p:cNvCxnSpPr/>
            <p:nvPr/>
          </p:nvCxnSpPr>
          <p:spPr>
            <a:xfrm>
              <a:off x="975350" y="4274825"/>
              <a:ext cx="0" cy="4647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22" name="Google Shape;1822;p183"/>
          <p:cNvSpPr txBox="1"/>
          <p:nvPr/>
        </p:nvSpPr>
        <p:spPr>
          <a:xfrm>
            <a:off x="4631592" y="1467043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claim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23" name="Google Shape;1823;p183"/>
          <p:cNvSpPr/>
          <p:nvPr/>
        </p:nvSpPr>
        <p:spPr>
          <a:xfrm>
            <a:off x="3906800" y="4288332"/>
            <a:ext cx="475074" cy="5554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C</a:t>
            </a:r>
          </a:p>
        </p:txBody>
      </p:sp>
      <p:sp>
        <p:nvSpPr>
          <p:cNvPr id="1824" name="Google Shape;1824;p183"/>
          <p:cNvSpPr/>
          <p:nvPr/>
        </p:nvSpPr>
        <p:spPr>
          <a:xfrm>
            <a:off x="4195963" y="4479697"/>
            <a:ext cx="261800" cy="1655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=</a:t>
            </a:r>
          </a:p>
        </p:txBody>
      </p:sp>
      <p:sp>
        <p:nvSpPr>
          <p:cNvPr id="1825" name="Google Shape;1825;p183"/>
          <p:cNvSpPr txBox="1"/>
          <p:nvPr/>
        </p:nvSpPr>
        <p:spPr>
          <a:xfrm>
            <a:off x="4658242" y="42731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call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26" name="Google Shape;1826;p183"/>
          <p:cNvSpPr/>
          <p:nvPr/>
        </p:nvSpPr>
        <p:spPr>
          <a:xfrm>
            <a:off x="3498950" y="1260800"/>
            <a:ext cx="2667600" cy="37884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1" name="Google Shape;1831;p1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655" y="1302840"/>
            <a:ext cx="1419380" cy="654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Google Shape;1832;p1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654" y="2289853"/>
            <a:ext cx="1419380" cy="6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3" name="Google Shape;1833;p1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649" y="325298"/>
            <a:ext cx="1604226" cy="64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1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6792" y="356589"/>
            <a:ext cx="572019" cy="582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1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9314" y="4347169"/>
            <a:ext cx="406064" cy="496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Google Shape;1836;p18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9753" y="2440822"/>
            <a:ext cx="406095" cy="49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1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882188" y="3495841"/>
            <a:ext cx="621225" cy="510860"/>
          </a:xfrm>
          <a:prstGeom prst="rect">
            <a:avLst/>
          </a:prstGeom>
          <a:noFill/>
          <a:ln>
            <a:noFill/>
          </a:ln>
        </p:spPr>
      </p:pic>
      <p:sp>
        <p:nvSpPr>
          <p:cNvPr id="1838" name="Google Shape;1838;p184"/>
          <p:cNvSpPr txBox="1"/>
          <p:nvPr/>
        </p:nvSpPr>
        <p:spPr>
          <a:xfrm>
            <a:off x="2410342" y="45332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seen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39" name="Google Shape;1839;p184"/>
          <p:cNvSpPr txBox="1"/>
          <p:nvPr/>
        </p:nvSpPr>
        <p:spPr>
          <a:xfrm>
            <a:off x="2410342" y="136772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start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40" name="Google Shape;1840;p184"/>
          <p:cNvSpPr txBox="1"/>
          <p:nvPr/>
        </p:nvSpPr>
        <p:spPr>
          <a:xfrm>
            <a:off x="2410342" y="24650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started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41" name="Google Shape;1841;p184"/>
          <p:cNvSpPr txBox="1"/>
          <p:nvPr/>
        </p:nvSpPr>
        <p:spPr>
          <a:xfrm>
            <a:off x="4658242" y="3566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dead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42" name="Google Shape;1842;p184"/>
          <p:cNvSpPr txBox="1"/>
          <p:nvPr/>
        </p:nvSpPr>
        <p:spPr>
          <a:xfrm>
            <a:off x="1407792" y="4309680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last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43" name="Google Shape;1843;p184"/>
          <p:cNvSpPr txBox="1"/>
          <p:nvPr/>
        </p:nvSpPr>
        <p:spPr>
          <a:xfrm>
            <a:off x="4658249" y="2414000"/>
            <a:ext cx="14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compliance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44" name="Google Shape;1844;p184"/>
          <p:cNvSpPr txBox="1"/>
          <p:nvPr/>
        </p:nvSpPr>
        <p:spPr>
          <a:xfrm>
            <a:off x="4658249" y="3419840"/>
            <a:ext cx="14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compliant 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45" name="Google Shape;1845;p184"/>
          <p:cNvSpPr/>
          <p:nvPr/>
        </p:nvSpPr>
        <p:spPr>
          <a:xfrm>
            <a:off x="6598988" y="4167325"/>
            <a:ext cx="654600" cy="654600"/>
          </a:xfrm>
          <a:prstGeom prst="ellipse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6" name="Google Shape;1846;p184"/>
          <p:cNvSpPr txBox="1"/>
          <p:nvPr/>
        </p:nvSpPr>
        <p:spPr>
          <a:xfrm>
            <a:off x="7434204" y="4240675"/>
            <a:ext cx="1315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guardian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47" name="Google Shape;1847;p184"/>
          <p:cNvSpPr/>
          <p:nvPr/>
        </p:nvSpPr>
        <p:spPr>
          <a:xfrm>
            <a:off x="6530320" y="410039"/>
            <a:ext cx="621264" cy="594455"/>
          </a:xfrm>
          <a:custGeom>
            <a:rect b="b" l="l" r="r" t="t"/>
            <a:pathLst>
              <a:path extrusionOk="0" h="50091" w="52350">
                <a:moveTo>
                  <a:pt x="20117" y="50091"/>
                </a:moveTo>
                <a:cubicBezTo>
                  <a:pt x="20117" y="39906"/>
                  <a:pt x="20195" y="29553"/>
                  <a:pt x="17984" y="19611"/>
                </a:cubicBezTo>
                <a:cubicBezTo>
                  <a:pt x="16748" y="14053"/>
                  <a:pt x="12638" y="5701"/>
                  <a:pt x="17374" y="2542"/>
                </a:cubicBezTo>
                <a:cubicBezTo>
                  <a:pt x="23390" y="-1471"/>
                  <a:pt x="31816" y="332"/>
                  <a:pt x="39015" y="1018"/>
                </a:cubicBezTo>
                <a:cubicBezTo>
                  <a:pt x="42907" y="1389"/>
                  <a:pt x="48734" y="2102"/>
                  <a:pt x="49683" y="5895"/>
                </a:cubicBezTo>
                <a:cubicBezTo>
                  <a:pt x="50808" y="10391"/>
                  <a:pt x="47246" y="15547"/>
                  <a:pt x="43587" y="18392"/>
                </a:cubicBezTo>
                <a:cubicBezTo>
                  <a:pt x="38537" y="22319"/>
                  <a:pt x="31087" y="21745"/>
                  <a:pt x="24689" y="21745"/>
                </a:cubicBezTo>
                <a:cubicBezTo>
                  <a:pt x="22950" y="21745"/>
                  <a:pt x="19930" y="20667"/>
                  <a:pt x="19508" y="22354"/>
                </a:cubicBezTo>
                <a:cubicBezTo>
                  <a:pt x="18497" y="26399"/>
                  <a:pt x="25704" y="27941"/>
                  <a:pt x="28652" y="30889"/>
                </a:cubicBezTo>
                <a:cubicBezTo>
                  <a:pt x="34633" y="36870"/>
                  <a:pt x="50623" y="49626"/>
                  <a:pt x="51816" y="41252"/>
                </a:cubicBezTo>
                <a:cubicBezTo>
                  <a:pt x="52381" y="37283"/>
                  <a:pt x="52823" y="32200"/>
                  <a:pt x="49988" y="29365"/>
                </a:cubicBezTo>
                <a:cubicBezTo>
                  <a:pt x="46746" y="26123"/>
                  <a:pt x="41024" y="27429"/>
                  <a:pt x="36576" y="26317"/>
                </a:cubicBezTo>
                <a:cubicBezTo>
                  <a:pt x="24514" y="23302"/>
                  <a:pt x="12137" y="21699"/>
                  <a:pt x="0" y="19001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48" name="Google Shape;1848;p184"/>
          <p:cNvSpPr txBox="1"/>
          <p:nvPr/>
        </p:nvSpPr>
        <p:spPr>
          <a:xfrm>
            <a:off x="7226213" y="393950"/>
            <a:ext cx="1170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resolved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49" name="Google Shape;1849;p184"/>
          <p:cNvSpPr/>
          <p:nvPr/>
        </p:nvSpPr>
        <p:spPr>
          <a:xfrm>
            <a:off x="6648820" y="1374762"/>
            <a:ext cx="502779" cy="510830"/>
          </a:xfrm>
          <a:custGeom>
            <a:rect b="b" l="l" r="r" t="t"/>
            <a:pathLst>
              <a:path extrusionOk="0" h="26013" w="25603">
                <a:moveTo>
                  <a:pt x="0" y="26013"/>
                </a:moveTo>
                <a:cubicBezTo>
                  <a:pt x="1016" y="22152"/>
                  <a:pt x="2388" y="6709"/>
                  <a:pt x="6096" y="2848"/>
                </a:cubicBezTo>
                <a:cubicBezTo>
                  <a:pt x="9805" y="-1013"/>
                  <a:pt x="19000" y="-860"/>
                  <a:pt x="22251" y="2848"/>
                </a:cubicBezTo>
                <a:cubicBezTo>
                  <a:pt x="25502" y="6557"/>
                  <a:pt x="25044" y="21391"/>
                  <a:pt x="25603" y="25099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0" name="Google Shape;1850;p184"/>
          <p:cNvSpPr/>
          <p:nvPr/>
        </p:nvSpPr>
        <p:spPr>
          <a:xfrm>
            <a:off x="6852845" y="1374750"/>
            <a:ext cx="396225" cy="367925"/>
          </a:xfrm>
          <a:custGeom>
            <a:rect b="b" l="l" r="r" t="t"/>
            <a:pathLst>
              <a:path extrusionOk="0" h="14717" w="15849">
                <a:moveTo>
                  <a:pt x="0" y="9753"/>
                </a:moveTo>
                <a:cubicBezTo>
                  <a:pt x="2181" y="9027"/>
                  <a:pt x="2695" y="13902"/>
                  <a:pt x="4876" y="14630"/>
                </a:cubicBezTo>
                <a:cubicBezTo>
                  <a:pt x="5914" y="14976"/>
                  <a:pt x="5782" y="12630"/>
                  <a:pt x="6096" y="11582"/>
                </a:cubicBezTo>
                <a:cubicBezTo>
                  <a:pt x="7546" y="6748"/>
                  <a:pt x="11061" y="1598"/>
                  <a:pt x="15849" y="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1" name="Google Shape;1851;p184"/>
          <p:cNvSpPr txBox="1"/>
          <p:nvPr/>
        </p:nvSpPr>
        <p:spPr>
          <a:xfrm>
            <a:off x="7249069" y="13083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appropriate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52" name="Google Shape;1852;p184"/>
          <p:cNvSpPr/>
          <p:nvPr/>
        </p:nvSpPr>
        <p:spPr>
          <a:xfrm rot="325832">
            <a:off x="778947" y="3241119"/>
            <a:ext cx="406103" cy="748050"/>
          </a:xfrm>
          <a:custGeom>
            <a:rect b="b" l="l" r="r" t="t"/>
            <a:pathLst>
              <a:path extrusionOk="0" h="44949" w="24402">
                <a:moveTo>
                  <a:pt x="22793" y="6525"/>
                </a:moveTo>
                <a:cubicBezTo>
                  <a:pt x="20513" y="5874"/>
                  <a:pt x="19733" y="2709"/>
                  <a:pt x="17612" y="1649"/>
                </a:cubicBezTo>
                <a:cubicBezTo>
                  <a:pt x="14147" y="-82"/>
                  <a:pt x="9703" y="-492"/>
                  <a:pt x="6029" y="734"/>
                </a:cubicBezTo>
                <a:cubicBezTo>
                  <a:pt x="964" y="2424"/>
                  <a:pt x="-517" y="10383"/>
                  <a:pt x="238" y="15669"/>
                </a:cubicBezTo>
                <a:cubicBezTo>
                  <a:pt x="1542" y="24791"/>
                  <a:pt x="17199" y="24135"/>
                  <a:pt x="23098" y="31214"/>
                </a:cubicBezTo>
                <a:cubicBezTo>
                  <a:pt x="25611" y="34230"/>
                  <a:pt x="23980" y="40284"/>
                  <a:pt x="20964" y="42797"/>
                </a:cubicBezTo>
                <a:cubicBezTo>
                  <a:pt x="16203" y="46764"/>
                  <a:pt x="5448" y="44987"/>
                  <a:pt x="2676" y="39444"/>
                </a:cubicBezTo>
                <a:cubicBezTo>
                  <a:pt x="115" y="34323"/>
                  <a:pt x="6552" y="28253"/>
                  <a:pt x="10601" y="24204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3" name="Google Shape;1853;p184"/>
          <p:cNvSpPr txBox="1"/>
          <p:nvPr/>
        </p:nvSpPr>
        <p:spPr>
          <a:xfrm>
            <a:off x="1419742" y="33032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some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54" name="Google Shape;1854;p184"/>
          <p:cNvSpPr/>
          <p:nvPr/>
        </p:nvSpPr>
        <p:spPr>
          <a:xfrm>
            <a:off x="6776710" y="2222762"/>
            <a:ext cx="502779" cy="510830"/>
          </a:xfrm>
          <a:custGeom>
            <a:rect b="b" l="l" r="r" t="t"/>
            <a:pathLst>
              <a:path extrusionOk="0" h="26013" w="25603">
                <a:moveTo>
                  <a:pt x="0" y="26013"/>
                </a:moveTo>
                <a:cubicBezTo>
                  <a:pt x="1016" y="22152"/>
                  <a:pt x="2388" y="6709"/>
                  <a:pt x="6096" y="2848"/>
                </a:cubicBezTo>
                <a:cubicBezTo>
                  <a:pt x="9805" y="-1013"/>
                  <a:pt x="19000" y="-860"/>
                  <a:pt x="22251" y="2848"/>
                </a:cubicBezTo>
                <a:cubicBezTo>
                  <a:pt x="25502" y="6557"/>
                  <a:pt x="25044" y="21391"/>
                  <a:pt x="25603" y="25099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5" name="Google Shape;1855;p184"/>
          <p:cNvSpPr/>
          <p:nvPr/>
        </p:nvSpPr>
        <p:spPr>
          <a:xfrm>
            <a:off x="6741750" y="4288334"/>
            <a:ext cx="369075" cy="41259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G</a:t>
            </a:r>
          </a:p>
        </p:txBody>
      </p:sp>
      <p:sp>
        <p:nvSpPr>
          <p:cNvPr id="1856" name="Google Shape;1856;p184"/>
          <p:cNvSpPr/>
          <p:nvPr/>
        </p:nvSpPr>
        <p:spPr>
          <a:xfrm>
            <a:off x="6679272" y="2334397"/>
            <a:ext cx="49061" cy="39920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i</a:t>
            </a:r>
          </a:p>
        </p:txBody>
      </p:sp>
      <p:sp>
        <p:nvSpPr>
          <p:cNvPr id="1857" name="Google Shape;1857;p184"/>
          <p:cNvSpPr txBox="1"/>
          <p:nvPr/>
        </p:nvSpPr>
        <p:spPr>
          <a:xfrm>
            <a:off x="7363359" y="22227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inappropriate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58" name="Google Shape;1858;p184"/>
          <p:cNvSpPr/>
          <p:nvPr/>
        </p:nvSpPr>
        <p:spPr>
          <a:xfrm>
            <a:off x="6692825" y="3140098"/>
            <a:ext cx="731137" cy="691120"/>
          </a:xfrm>
          <a:custGeom>
            <a:rect b="b" l="l" r="r" t="t"/>
            <a:pathLst>
              <a:path extrusionOk="0" h="37167" w="39319">
                <a:moveTo>
                  <a:pt x="0" y="35764"/>
                </a:moveTo>
                <a:cubicBezTo>
                  <a:pt x="7738" y="27252"/>
                  <a:pt x="15509" y="13134"/>
                  <a:pt x="10363" y="2845"/>
                </a:cubicBezTo>
                <a:cubicBezTo>
                  <a:pt x="9785" y="1689"/>
                  <a:pt x="8847" y="-307"/>
                  <a:pt x="7620" y="102"/>
                </a:cubicBezTo>
                <a:cubicBezTo>
                  <a:pt x="1060" y="2290"/>
                  <a:pt x="6349" y="14267"/>
                  <a:pt x="8534" y="20829"/>
                </a:cubicBezTo>
                <a:cubicBezTo>
                  <a:pt x="10601" y="27037"/>
                  <a:pt x="14264" y="39603"/>
                  <a:pt x="20117" y="36678"/>
                </a:cubicBezTo>
                <a:cubicBezTo>
                  <a:pt x="23900" y="34787"/>
                  <a:pt x="24104" y="29153"/>
                  <a:pt x="25298" y="25096"/>
                </a:cubicBezTo>
                <a:cubicBezTo>
                  <a:pt x="27671" y="17029"/>
                  <a:pt x="28362" y="-1243"/>
                  <a:pt x="20117" y="407"/>
                </a:cubicBezTo>
                <a:cubicBezTo>
                  <a:pt x="18201" y="791"/>
                  <a:pt x="19202" y="4244"/>
                  <a:pt x="19202" y="6198"/>
                </a:cubicBezTo>
                <a:cubicBezTo>
                  <a:pt x="19202" y="17537"/>
                  <a:pt x="35733" y="44387"/>
                  <a:pt x="39319" y="33630"/>
                </a:cubicBezTo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9" name="Google Shape;1859;p184"/>
          <p:cNvSpPr txBox="1"/>
          <p:nvPr/>
        </p:nvSpPr>
        <p:spPr>
          <a:xfrm>
            <a:off x="7508149" y="3137150"/>
            <a:ext cx="1468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little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pSp>
        <p:nvGrpSpPr>
          <p:cNvPr id="1860" name="Google Shape;1860;p184"/>
          <p:cNvGrpSpPr/>
          <p:nvPr/>
        </p:nvGrpSpPr>
        <p:grpSpPr>
          <a:xfrm>
            <a:off x="3989750" y="1443269"/>
            <a:ext cx="475074" cy="555444"/>
            <a:chOff x="744450" y="4249332"/>
            <a:chExt cx="475074" cy="555444"/>
          </a:xfrm>
        </p:grpSpPr>
        <p:sp>
          <p:nvSpPr>
            <p:cNvPr id="1861" name="Google Shape;1861;p184"/>
            <p:cNvSpPr/>
            <p:nvPr/>
          </p:nvSpPr>
          <p:spPr>
            <a:xfrm>
              <a:off x="744450" y="4249332"/>
              <a:ext cx="475074" cy="555444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>
                    <a:noFill/>
                  </a:ln>
                  <a:solidFill>
                    <a:schemeClr val="dk1"/>
                  </a:solidFill>
                  <a:latin typeface="Arial"/>
                </a:rPr>
                <a:t>C</a:t>
              </a:r>
            </a:p>
          </p:txBody>
        </p:sp>
        <p:cxnSp>
          <p:nvCxnSpPr>
            <p:cNvPr id="1862" name="Google Shape;1862;p184"/>
            <p:cNvCxnSpPr/>
            <p:nvPr/>
          </p:nvCxnSpPr>
          <p:spPr>
            <a:xfrm>
              <a:off x="975350" y="4274825"/>
              <a:ext cx="0" cy="464700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63" name="Google Shape;1863;p184"/>
          <p:cNvSpPr txBox="1"/>
          <p:nvPr/>
        </p:nvSpPr>
        <p:spPr>
          <a:xfrm>
            <a:off x="4631592" y="1467043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claim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64" name="Google Shape;1864;p184"/>
          <p:cNvSpPr/>
          <p:nvPr/>
        </p:nvSpPr>
        <p:spPr>
          <a:xfrm>
            <a:off x="3906800" y="4288332"/>
            <a:ext cx="475074" cy="55544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C</a:t>
            </a:r>
          </a:p>
        </p:txBody>
      </p:sp>
      <p:sp>
        <p:nvSpPr>
          <p:cNvPr id="1865" name="Google Shape;1865;p184"/>
          <p:cNvSpPr/>
          <p:nvPr/>
        </p:nvSpPr>
        <p:spPr>
          <a:xfrm>
            <a:off x="4195963" y="4479697"/>
            <a:ext cx="261800" cy="16550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chemeClr val="dk1"/>
                </a:solidFill>
                <a:latin typeface="Arial"/>
              </a:rPr>
              <a:t>=</a:t>
            </a:r>
          </a:p>
        </p:txBody>
      </p:sp>
      <p:sp>
        <p:nvSpPr>
          <p:cNvPr id="1866" name="Google Shape;1866;p184"/>
          <p:cNvSpPr txBox="1"/>
          <p:nvPr/>
        </p:nvSpPr>
        <p:spPr>
          <a:xfrm>
            <a:off x="4658242" y="4273105"/>
            <a:ext cx="866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call</a:t>
            </a:r>
            <a:endParaRPr sz="21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867" name="Google Shape;1867;p184"/>
          <p:cNvSpPr/>
          <p:nvPr/>
        </p:nvSpPr>
        <p:spPr>
          <a:xfrm>
            <a:off x="6261575" y="178325"/>
            <a:ext cx="2347200" cy="9477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185"/>
          <p:cNvSpPr/>
          <p:nvPr/>
        </p:nvSpPr>
        <p:spPr>
          <a:xfrm>
            <a:off x="-71825" y="-57475"/>
            <a:ext cx="9215700" cy="5280000"/>
          </a:xfrm>
          <a:prstGeom prst="rect">
            <a:avLst/>
          </a:prstGeom>
          <a:solidFill>
            <a:srgbClr val="22222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3" name="Google Shape;1873;p1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425" y="117363"/>
            <a:ext cx="3807273" cy="490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874" name="Google Shape;1874;p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5390" y="135839"/>
            <a:ext cx="3749235" cy="4871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9" name="Google Shape;1879;p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7919"/>
            <a:ext cx="9143999" cy="4527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3" name="Shape 1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" name="Google Shape;1884;p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8" cy="4427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8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9" name="Google Shape;1889;p1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11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3" name="Shape 1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" name="Google Shape;1894;p18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5" name="Google Shape;1895;p1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96" name="Google Shape;1896;p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40832"/>
            <a:ext cx="9143998" cy="3861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0" name="Shape 1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1" name="Google Shape;1901;p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336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5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6" name="Google Shape;1906;p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66338"/>
            <a:ext cx="8839199" cy="4210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150" y="365750"/>
            <a:ext cx="3665226" cy="2607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83" name="Google Shape;183;p30"/>
          <p:cNvSpPr txBox="1"/>
          <p:nvPr/>
        </p:nvSpPr>
        <p:spPr>
          <a:xfrm>
            <a:off x="4655525" y="365750"/>
            <a:ext cx="3932100" cy="18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This color coding is...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Good educational design?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Suggestive of </a:t>
            </a:r>
            <a:r>
              <a:rPr lang="en" sz="2200">
                <a:solidFill>
                  <a:schemeClr val="dk1"/>
                </a:solidFill>
                <a:highlight>
                  <a:srgbClr val="FF6B6B"/>
                </a:highlight>
              </a:rPr>
              <a:t>OCD</a:t>
            </a:r>
            <a:r>
              <a:rPr lang="en" sz="2200">
                <a:solidFill>
                  <a:schemeClr val="dk1"/>
                </a:solidFill>
              </a:rPr>
              <a:t>?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" sz="2200">
                <a:solidFill>
                  <a:schemeClr val="dk1"/>
                </a:solidFill>
              </a:rPr>
              <a:t>Suggestive of </a:t>
            </a:r>
            <a:r>
              <a:rPr lang="en" sz="2200">
                <a:solidFill>
                  <a:schemeClr val="dk1"/>
                </a:solidFill>
                <a:highlight>
                  <a:srgbClr val="FFCC00"/>
                </a:highlight>
              </a:rPr>
              <a:t>OCPD</a:t>
            </a:r>
            <a:r>
              <a:rPr lang="en" sz="2200">
                <a:solidFill>
                  <a:schemeClr val="dk1"/>
                </a:solidFill>
              </a:rPr>
              <a:t>?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0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1" name="Google Shape;1911;p192"/>
          <p:cNvPicPr preferRelativeResize="0"/>
          <p:nvPr/>
        </p:nvPicPr>
        <p:blipFill rotWithShape="1">
          <a:blip r:embed="rId3">
            <a:alphaModFix/>
          </a:blip>
          <a:srcRect b="0" l="31459" r="33581" t="58088"/>
          <a:stretch/>
        </p:blipFill>
        <p:spPr>
          <a:xfrm>
            <a:off x="225175" y="646825"/>
            <a:ext cx="3196527" cy="161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1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1000" y="842725"/>
            <a:ext cx="1722575" cy="381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Google Shape;1913;p1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425" y="2373950"/>
            <a:ext cx="4942769" cy="2732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4" name="Google Shape;1914;p192"/>
          <p:cNvSpPr txBox="1"/>
          <p:nvPr>
            <p:ph type="title"/>
          </p:nvPr>
        </p:nvSpPr>
        <p:spPr>
          <a:xfrm>
            <a:off x="355300" y="-344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Dirty Dozen – 8 in</a:t>
            </a:r>
            <a:r>
              <a:rPr b="1" lang="en" u="sng"/>
              <a:t>H</a:t>
            </a:r>
            <a:r>
              <a:rPr lang="en"/>
              <a:t>ibitors and 4 in</a:t>
            </a:r>
            <a:r>
              <a:rPr b="1" lang="en" u="sng"/>
              <a:t>D</a:t>
            </a:r>
            <a:r>
              <a:rPr lang="en"/>
              <a:t>ucers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1"/>
          <p:cNvSpPr txBox="1"/>
          <p:nvPr/>
        </p:nvSpPr>
        <p:spPr>
          <a:xfrm>
            <a:off x="380695" y="388600"/>
            <a:ext cx="393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To find the answer...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>
            <a:off x="-15075" y="0"/>
            <a:ext cx="9159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682850" y="550550"/>
            <a:ext cx="7778299" cy="402732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Obsessive-Compulsive Personality Disorder?</a:t>
            </a:r>
            <a:endParaRPr/>
          </a:p>
        </p:txBody>
      </p:sp>
      <p:sp>
        <p:nvSpPr>
          <p:cNvPr id="65" name="Google Shape;65;p14"/>
          <p:cNvSpPr txBox="1"/>
          <p:nvPr>
            <p:ph idx="1" type="subTitle"/>
          </p:nvPr>
        </p:nvSpPr>
        <p:spPr>
          <a:xfrm>
            <a:off x="281525" y="4433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Does </a:t>
            </a:r>
            <a:r>
              <a:rPr lang="en"/>
              <a:t>Jason Cafer MD have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2"/>
          <p:cNvSpPr txBox="1"/>
          <p:nvPr/>
        </p:nvSpPr>
        <p:spPr>
          <a:xfrm>
            <a:off x="380695" y="388600"/>
            <a:ext cx="393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To find the answer...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194" name="Google Shape;19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575" y="1320350"/>
            <a:ext cx="7261851" cy="13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2"/>
          <p:cNvSpPr txBox="1"/>
          <p:nvPr/>
        </p:nvSpPr>
        <p:spPr>
          <a:xfrm>
            <a:off x="449575" y="990600"/>
            <a:ext cx="393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cafermed.com/november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3"/>
          <p:cNvSpPr txBox="1"/>
          <p:nvPr/>
        </p:nvSpPr>
        <p:spPr>
          <a:xfrm>
            <a:off x="380695" y="388600"/>
            <a:ext cx="3932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To find the answer...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01" name="Google Shape;201;p33"/>
          <p:cNvSpPr txBox="1"/>
          <p:nvPr/>
        </p:nvSpPr>
        <p:spPr>
          <a:xfrm>
            <a:off x="449575" y="990600"/>
            <a:ext cx="3932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cafermed.com/november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4675" y="388600"/>
            <a:ext cx="5441026" cy="45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 rotWithShape="1">
          <a:blip r:embed="rId4">
            <a:alphaModFix/>
          </a:blip>
          <a:srcRect b="19544" l="3252" r="87827" t="19587"/>
          <a:stretch/>
        </p:blipFill>
        <p:spPr>
          <a:xfrm>
            <a:off x="685800" y="1592575"/>
            <a:ext cx="647700" cy="845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/>
          <p:nvPr/>
        </p:nvSpPr>
        <p:spPr>
          <a:xfrm>
            <a:off x="-7625" y="-7625"/>
            <a:ext cx="9144000" cy="839400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34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Disorder</a:t>
            </a:r>
            <a:endParaRPr sz="1500"/>
          </a:p>
        </p:txBody>
      </p:sp>
      <p:sp>
        <p:nvSpPr>
          <p:cNvPr id="210" name="Google Shape;210;p34"/>
          <p:cNvSpPr txBox="1"/>
          <p:nvPr/>
        </p:nvSpPr>
        <p:spPr>
          <a:xfrm>
            <a:off x="504225" y="995450"/>
            <a:ext cx="56451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Acts that the individual feels driven to perform in response to an obsession or according to rules that must be applied rigidly</a:t>
            </a:r>
            <a:endParaRPr sz="2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/>
          <p:nvPr/>
        </p:nvSpPr>
        <p:spPr>
          <a:xfrm>
            <a:off x="-7625" y="-7625"/>
            <a:ext cx="9144000" cy="839400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6" name="Google Shape;216;p3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297180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5"/>
          <p:cNvSpPr txBox="1"/>
          <p:nvPr/>
        </p:nvSpPr>
        <p:spPr>
          <a:xfrm>
            <a:off x="480175" y="31286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218" name="Google Shape;218;p35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Disorder</a:t>
            </a:r>
            <a:endParaRPr sz="1500"/>
          </a:p>
        </p:txBody>
      </p:sp>
      <p:sp>
        <p:nvSpPr>
          <p:cNvPr id="219" name="Google Shape;219;p35"/>
          <p:cNvSpPr txBox="1"/>
          <p:nvPr/>
        </p:nvSpPr>
        <p:spPr>
          <a:xfrm>
            <a:off x="504223" y="3982490"/>
            <a:ext cx="53022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P</a:t>
            </a:r>
            <a:r>
              <a:rPr lang="en" sz="2500"/>
              <a:t>reoccupation with orderliness and perfectionism</a:t>
            </a:r>
            <a:endParaRPr sz="2500"/>
          </a:p>
        </p:txBody>
      </p:sp>
      <p:sp>
        <p:nvSpPr>
          <p:cNvPr id="220" name="Google Shape;220;p35"/>
          <p:cNvSpPr txBox="1"/>
          <p:nvPr/>
        </p:nvSpPr>
        <p:spPr>
          <a:xfrm>
            <a:off x="504225" y="995450"/>
            <a:ext cx="56451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Acts that the individual feels driven to perform in response to an obsession or according to rules that must be applied rigidly</a:t>
            </a:r>
            <a:endParaRPr sz="2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6"/>
          <p:cNvSpPr/>
          <p:nvPr/>
        </p:nvSpPr>
        <p:spPr>
          <a:xfrm>
            <a:off x="-7625" y="-7625"/>
            <a:ext cx="9144000" cy="839400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3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297180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6"/>
          <p:cNvSpPr txBox="1"/>
          <p:nvPr/>
        </p:nvSpPr>
        <p:spPr>
          <a:xfrm>
            <a:off x="480175" y="31286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228" name="Google Shape;228;p36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Disorder</a:t>
            </a:r>
            <a:endParaRPr sz="1500"/>
          </a:p>
        </p:txBody>
      </p:sp>
      <p:sp>
        <p:nvSpPr>
          <p:cNvPr id="229" name="Google Shape;229;p36"/>
          <p:cNvSpPr txBox="1"/>
          <p:nvPr/>
        </p:nvSpPr>
        <p:spPr>
          <a:xfrm>
            <a:off x="504223" y="3982490"/>
            <a:ext cx="5302200" cy="10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Preoccupation with orderliness and perfectionism</a:t>
            </a:r>
            <a:endParaRPr sz="2500"/>
          </a:p>
        </p:txBody>
      </p:sp>
      <p:sp>
        <p:nvSpPr>
          <p:cNvPr id="230" name="Google Shape;230;p36"/>
          <p:cNvSpPr txBox="1"/>
          <p:nvPr/>
        </p:nvSpPr>
        <p:spPr>
          <a:xfrm>
            <a:off x="504225" y="995450"/>
            <a:ext cx="5645100" cy="18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/>
              <a:t>Acts that the individual feels driven to perform in response to an obsession or according to rules that must be applied rigidly</a:t>
            </a:r>
            <a:endParaRPr sz="2500"/>
          </a:p>
        </p:txBody>
      </p:sp>
      <p:sp>
        <p:nvSpPr>
          <p:cNvPr id="231" name="Google Shape;231;p36"/>
          <p:cNvSpPr/>
          <p:nvPr/>
        </p:nvSpPr>
        <p:spPr>
          <a:xfrm>
            <a:off x="6103600" y="1145500"/>
            <a:ext cx="2659500" cy="15126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FF6B6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6"/>
          <p:cNvSpPr txBox="1"/>
          <p:nvPr/>
        </p:nvSpPr>
        <p:spPr>
          <a:xfrm>
            <a:off x="6344050" y="1402613"/>
            <a:ext cx="21786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Tries to suppress (ego dystonic)</a:t>
            </a:r>
            <a:endParaRPr sz="2000"/>
          </a:p>
        </p:txBody>
      </p:sp>
      <p:sp>
        <p:nvSpPr>
          <p:cNvPr id="233" name="Google Shape;233;p36"/>
          <p:cNvSpPr/>
          <p:nvPr/>
        </p:nvSpPr>
        <p:spPr>
          <a:xfrm>
            <a:off x="6149325" y="4043450"/>
            <a:ext cx="2659500" cy="9630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6"/>
          <p:cNvSpPr txBox="1"/>
          <p:nvPr/>
        </p:nvSpPr>
        <p:spPr>
          <a:xfrm>
            <a:off x="6648850" y="4244873"/>
            <a:ext cx="2178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Ego syntonic</a:t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7"/>
          <p:cNvSpPr txBox="1"/>
          <p:nvPr/>
        </p:nvSpPr>
        <p:spPr>
          <a:xfrm>
            <a:off x="610900" y="363000"/>
            <a:ext cx="6961200" cy="4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500"/>
              <a:t>A pervasive pattern of preoccupation with orderliness, perfectionism, and mental and interpersonal control, at the expense of flexibility, openness, and efficiency, beginning by early adulthood and present in a variety of contexts, as indicated by four (or more) of the following:</a:t>
            </a:r>
            <a:endParaRPr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/>
          </a:p>
        </p:txBody>
      </p:sp>
      <p:pic>
        <p:nvPicPr>
          <p:cNvPr id="240" name="Google Shape;240;p3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7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/>
          <p:nvPr/>
        </p:nvSpPr>
        <p:spPr>
          <a:xfrm>
            <a:off x="626000" y="327825"/>
            <a:ext cx="7730400" cy="29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/>
              <a:t>P</a:t>
            </a:r>
            <a:r>
              <a:rPr lang="en" sz="1800"/>
              <a:t>ervasive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7" name="Google Shape;247;p38"/>
          <p:cNvSpPr/>
          <p:nvPr/>
        </p:nvSpPr>
        <p:spPr>
          <a:xfrm>
            <a:off x="1788983" y="2432250"/>
            <a:ext cx="14178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rgbClr val="FFCC00"/>
                </a:highlight>
              </a:rPr>
              <a:t>?</a:t>
            </a:r>
            <a:endParaRPr b="1">
              <a:solidFill>
                <a:schemeClr val="dk1"/>
              </a:solidFill>
              <a:highlight>
                <a:srgbClr val="FFCC00"/>
              </a:highlight>
            </a:endParaRPr>
          </a:p>
        </p:txBody>
      </p:sp>
      <p:pic>
        <p:nvPicPr>
          <p:cNvPr id="248" name="Google Shape;248;p38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8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250" name="Google Shape;250;p38"/>
          <p:cNvSpPr/>
          <p:nvPr/>
        </p:nvSpPr>
        <p:spPr>
          <a:xfrm>
            <a:off x="3004113" y="1014925"/>
            <a:ext cx="14178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highlight>
                  <a:srgbClr val="FFCC00"/>
                </a:highlight>
              </a:rPr>
              <a:t>?</a:t>
            </a:r>
            <a:endParaRPr b="1">
              <a:solidFill>
                <a:schemeClr val="dk1"/>
              </a:solidFill>
              <a:highlight>
                <a:srgbClr val="FFCC00"/>
              </a:highlight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/>
        </p:nvSpPr>
        <p:spPr>
          <a:xfrm>
            <a:off x="626000" y="327825"/>
            <a:ext cx="7730400" cy="29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/>
              <a:t>P</a:t>
            </a:r>
            <a:r>
              <a:rPr lang="en" sz="1800"/>
              <a:t>ervasive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56" name="Google Shape;256;p39"/>
          <p:cNvSpPr/>
          <p:nvPr/>
        </p:nvSpPr>
        <p:spPr>
          <a:xfrm>
            <a:off x="1788983" y="2432250"/>
            <a:ext cx="14178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40C28"/>
                </a:solidFill>
              </a:rPr>
              <a:t>?</a:t>
            </a:r>
            <a:endParaRPr b="1">
              <a:solidFill>
                <a:srgbClr val="040C28"/>
              </a:solidFill>
            </a:endParaRPr>
          </a:p>
        </p:txBody>
      </p:sp>
      <p:pic>
        <p:nvPicPr>
          <p:cNvPr id="257" name="Google Shape;257;p3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9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/>
          <p:nvPr/>
        </p:nvSpPr>
        <p:spPr>
          <a:xfrm>
            <a:off x="626000" y="327825"/>
            <a:ext cx="7730400" cy="29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/>
              <a:t>P</a:t>
            </a:r>
            <a:r>
              <a:rPr lang="en" sz="1800"/>
              <a:t>ervasive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64" name="Google Shape;264;p4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0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/>
          <p:nvPr/>
        </p:nvSpPr>
        <p:spPr>
          <a:xfrm>
            <a:off x="626000" y="327825"/>
            <a:ext cx="7730400" cy="29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/>
              <a:t>P</a:t>
            </a:r>
            <a:r>
              <a:rPr lang="en" sz="1800"/>
              <a:t>ervasive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71" name="Google Shape;271;p41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41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273" name="Google Shape;273;p41"/>
          <p:cNvSpPr/>
          <p:nvPr/>
        </p:nvSpPr>
        <p:spPr>
          <a:xfrm>
            <a:off x="750700" y="2739950"/>
            <a:ext cx="23964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It’s expensive 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-15075" y="0"/>
            <a:ext cx="9159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2591836" y="120175"/>
            <a:ext cx="3788790" cy="49031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2720966" y="602027"/>
            <a:ext cx="35304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rgbClr val="434343"/>
                </a:solidFill>
              </a:rPr>
              <a:t>A Systematic </a:t>
            </a:r>
            <a:r>
              <a:rPr lang="en" sz="1750">
                <a:solidFill>
                  <a:srgbClr val="434343"/>
                </a:solidFill>
              </a:rPr>
              <a:t>Approach to Psychiatric Medication Management</a:t>
            </a:r>
            <a:endParaRPr sz="1750">
              <a:solidFill>
                <a:srgbClr val="434343"/>
              </a:solidFill>
            </a:endParaRPr>
          </a:p>
        </p:txBody>
      </p:sp>
      <p:sp>
        <p:nvSpPr>
          <p:cNvPr id="73" name="Google Shape;73;p15"/>
          <p:cNvSpPr txBox="1"/>
          <p:nvPr/>
        </p:nvSpPr>
        <p:spPr>
          <a:xfrm>
            <a:off x="2720964" y="4049236"/>
            <a:ext cx="35304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</a:rPr>
              <a:t>Jason Cafer MD</a:t>
            </a:r>
            <a:endParaRPr sz="1700">
              <a:solidFill>
                <a:srgbClr val="434343"/>
              </a:solidFill>
            </a:endParaRPr>
          </a:p>
        </p:txBody>
      </p:sp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b="0" l="8662" r="10607" t="0"/>
          <a:stretch/>
        </p:blipFill>
        <p:spPr>
          <a:xfrm>
            <a:off x="2598246" y="1796736"/>
            <a:ext cx="3722711" cy="1844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2"/>
          <p:cNvSpPr txBox="1"/>
          <p:nvPr/>
        </p:nvSpPr>
        <p:spPr>
          <a:xfrm>
            <a:off x="626000" y="327825"/>
            <a:ext cx="7730400" cy="3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/>
              <a:t>P</a:t>
            </a:r>
            <a:r>
              <a:rPr lang="en" sz="1800"/>
              <a:t>ervasive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at the expense of 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79" name="Google Shape;279;p42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42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3"/>
          <p:cNvSpPr txBox="1"/>
          <p:nvPr/>
        </p:nvSpPr>
        <p:spPr>
          <a:xfrm>
            <a:off x="626000" y="327825"/>
            <a:ext cx="7730400" cy="47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/>
              <a:t>P</a:t>
            </a:r>
            <a:r>
              <a:rPr lang="en" sz="1800"/>
              <a:t>ervasive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at the expense of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flexibility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openness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efficiency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86" name="Google Shape;286;p43"/>
          <p:cNvSpPr/>
          <p:nvPr/>
        </p:nvSpPr>
        <p:spPr>
          <a:xfrm>
            <a:off x="1749700" y="3691750"/>
            <a:ext cx="912600" cy="279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?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287" name="Google Shape;287;p43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3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/>
          <p:nvPr/>
        </p:nvSpPr>
        <p:spPr>
          <a:xfrm>
            <a:off x="626000" y="327825"/>
            <a:ext cx="7730400" cy="47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/>
              <a:t>P</a:t>
            </a:r>
            <a:r>
              <a:rPr lang="en" sz="1800"/>
              <a:t>ervasive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at the expense of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flexibility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openness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efficiency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294" name="Google Shape;294;p44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/>
          <p:nvPr/>
        </p:nvSpPr>
        <p:spPr>
          <a:xfrm>
            <a:off x="626000" y="327825"/>
            <a:ext cx="7730400" cy="45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/>
              <a:t>P</a:t>
            </a:r>
            <a:r>
              <a:rPr lang="en" sz="1800"/>
              <a:t>ervasive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at the expense of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flexibility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openness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efficiency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by early adulthood / variety of contexts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01" name="Google Shape;301;p4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5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46"/>
          <p:cNvSpPr txBox="1"/>
          <p:nvPr/>
        </p:nvSpPr>
        <p:spPr>
          <a:xfrm>
            <a:off x="626000" y="327825"/>
            <a:ext cx="7730400" cy="45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>
                <a:highlight>
                  <a:srgbClr val="FFCC00"/>
                </a:highlight>
              </a:rPr>
              <a:t>P</a:t>
            </a:r>
            <a:r>
              <a:rPr lang="en" sz="1800">
                <a:highlight>
                  <a:srgbClr val="FFCC00"/>
                </a:highlight>
              </a:rPr>
              <a:t>ervasive</a:t>
            </a:r>
            <a:r>
              <a:rPr lang="en" sz="1800"/>
              <a:t>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at the expense of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flexibility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openness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efficiency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by early adulthood / </a:t>
            </a:r>
            <a:r>
              <a:rPr lang="en" sz="1800">
                <a:highlight>
                  <a:srgbClr val="FFCC00"/>
                </a:highlight>
              </a:rPr>
              <a:t>variety of contexts</a:t>
            </a:r>
            <a:endParaRPr sz="1800">
              <a:highlight>
                <a:srgbClr val="FFCC00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08" name="Google Shape;308;p4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6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7"/>
          <p:cNvSpPr txBox="1"/>
          <p:nvPr/>
        </p:nvSpPr>
        <p:spPr>
          <a:xfrm>
            <a:off x="626000" y="327825"/>
            <a:ext cx="7730400" cy="48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Obsessive-Compulsive Personality Disorder</a:t>
            </a:r>
            <a:endParaRPr b="1" sz="2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800" u="sng"/>
              <a:t>P</a:t>
            </a:r>
            <a:r>
              <a:rPr lang="en" sz="1800"/>
              <a:t>ervasive </a:t>
            </a:r>
            <a:r>
              <a:rPr b="1" lang="en" sz="1800" u="sng"/>
              <a:t>P</a:t>
            </a:r>
            <a:r>
              <a:rPr lang="en" sz="1800"/>
              <a:t>attern of </a:t>
            </a:r>
            <a:r>
              <a:rPr b="1" lang="en" sz="1800" u="sng"/>
              <a:t>P</a:t>
            </a:r>
            <a:r>
              <a:rPr lang="en" sz="1800"/>
              <a:t>reoccupation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O</a:t>
            </a:r>
            <a:r>
              <a:rPr lang="en" sz="1800"/>
              <a:t>rderliness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>
                <a:solidFill>
                  <a:schemeClr val="dk1"/>
                </a:solidFill>
              </a:rPr>
              <a:t>C</a:t>
            </a:r>
            <a:r>
              <a:rPr lang="en" sz="1800">
                <a:solidFill>
                  <a:schemeClr val="dk1"/>
                </a:solidFill>
              </a:rPr>
              <a:t>ontrol </a:t>
            </a:r>
            <a:endParaRPr sz="1800">
              <a:solidFill>
                <a:schemeClr val="dk1"/>
              </a:solidFill>
            </a:endParaRPr>
          </a:p>
          <a:p>
            <a: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</a:pPr>
            <a:r>
              <a:rPr lang="en" sz="1800">
                <a:solidFill>
                  <a:schemeClr val="dk1"/>
                </a:solidFill>
              </a:rPr>
              <a:t>mental and interpersonal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b="1" lang="en" sz="1800" u="sng"/>
              <a:t>P</a:t>
            </a:r>
            <a:r>
              <a:rPr lang="en" sz="1800"/>
              <a:t>erfectionism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at the expense of 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flexibility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openness</a:t>
            </a:r>
            <a:endParaRPr sz="1800"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efficiency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by early adulthood / variety of contexts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4+ of 8 criteria...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/>
          </a:p>
        </p:txBody>
      </p:sp>
      <p:pic>
        <p:nvPicPr>
          <p:cNvPr id="315" name="Google Shape;315;p4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7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8"/>
          <p:cNvSpPr txBox="1"/>
          <p:nvPr/>
        </p:nvSpPr>
        <p:spPr>
          <a:xfrm>
            <a:off x="475150" y="363000"/>
            <a:ext cx="8379000" cy="44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</a:t>
            </a:r>
            <a:r>
              <a:rPr b="1" lang="en" sz="1500" u="sng"/>
              <a:t>organization</a:t>
            </a:r>
            <a:r>
              <a:rPr lang="en" sz="1500"/>
              <a:t>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</a:t>
            </a:r>
            <a:r>
              <a:rPr b="1" lang="en" sz="1500" u="sng"/>
              <a:t>perfectionism</a:t>
            </a:r>
            <a:r>
              <a:rPr lang="en" sz="1500"/>
              <a:t>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</a:t>
            </a:r>
            <a:r>
              <a:rPr b="1" lang="en" sz="1500" u="sng"/>
              <a:t>productivity</a:t>
            </a:r>
            <a:r>
              <a:rPr lang="en" sz="1500"/>
              <a:t> to the exclusion of leisure activities and friendships.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 u="sng"/>
              <a:t>overconscientious</a:t>
            </a:r>
            <a:r>
              <a:rPr lang="en" sz="1500"/>
              <a:t>, scrupulous, and inflexible about matters of morality, ethics, or values.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 u="sng"/>
              <a:t>unable to discard</a:t>
            </a:r>
            <a:r>
              <a:rPr lang="en" sz="1500"/>
              <a:t> worn-out or worthless objects even when no sentimental value.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 u="sng"/>
              <a:t>reluctant to delegate</a:t>
            </a:r>
            <a:r>
              <a:rPr lang="en" sz="1500"/>
              <a:t> tasks or to work with others unless they submit to exactly his or her way of doing things.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Adopts a </a:t>
            </a:r>
            <a:r>
              <a:rPr b="1" lang="en" sz="1500" u="sng"/>
              <a:t>miserly</a:t>
            </a:r>
            <a:r>
              <a:rPr lang="en" sz="1500"/>
              <a:t> spending style; money is viewed as something to be hoarded for future catastrophes.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</a:t>
            </a:r>
            <a:r>
              <a:rPr b="1" lang="en" sz="1500" u="sng"/>
              <a:t>rigidity</a:t>
            </a:r>
            <a:r>
              <a:rPr lang="en" sz="1500"/>
              <a:t> and stubbornness.</a:t>
            </a:r>
            <a:endParaRPr sz="1500"/>
          </a:p>
        </p:txBody>
      </p:sp>
      <p:pic>
        <p:nvPicPr>
          <p:cNvPr id="322" name="Google Shape;322;p48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8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9"/>
          <p:cNvSpPr txBox="1"/>
          <p:nvPr/>
        </p:nvSpPr>
        <p:spPr>
          <a:xfrm>
            <a:off x="475150" y="363000"/>
            <a:ext cx="8379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</a:t>
            </a:r>
            <a:r>
              <a:rPr b="1" lang="en" sz="1500"/>
              <a:t>details</a:t>
            </a:r>
            <a:r>
              <a:rPr lang="en" sz="1500"/>
              <a:t>, rules, lists, </a:t>
            </a:r>
            <a:r>
              <a:rPr b="1" lang="en" sz="1500"/>
              <a:t>order, organization</a:t>
            </a:r>
            <a:r>
              <a:rPr lang="en" sz="1500"/>
              <a:t>, or schedules</a:t>
            </a:r>
            <a:endParaRPr sz="1500"/>
          </a:p>
        </p:txBody>
      </p:sp>
      <p:sp>
        <p:nvSpPr>
          <p:cNvPr id="329" name="Google Shape;329;p49"/>
          <p:cNvSpPr/>
          <p:nvPr/>
        </p:nvSpPr>
        <p:spPr>
          <a:xfrm>
            <a:off x="1832650" y="2046150"/>
            <a:ext cx="5018700" cy="2818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4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3261084" y="2111999"/>
            <a:ext cx="2076032" cy="2686627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9"/>
          <p:cNvSpPr txBox="1"/>
          <p:nvPr/>
        </p:nvSpPr>
        <p:spPr>
          <a:xfrm>
            <a:off x="3331839" y="2376024"/>
            <a:ext cx="1934400" cy="58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34343"/>
                </a:solidFill>
              </a:rPr>
              <a:t>A Systematic </a:t>
            </a:r>
            <a:r>
              <a:rPr lang="en" sz="1050">
                <a:solidFill>
                  <a:srgbClr val="434343"/>
                </a:solidFill>
              </a:rPr>
              <a:t>Approach to Psychiatric Medication Management</a:t>
            </a:r>
            <a:endParaRPr sz="1050">
              <a:solidFill>
                <a:srgbClr val="434343"/>
              </a:solidFill>
            </a:endParaRPr>
          </a:p>
        </p:txBody>
      </p:sp>
      <p:sp>
        <p:nvSpPr>
          <p:cNvPr id="332" name="Google Shape;332;p49"/>
          <p:cNvSpPr txBox="1"/>
          <p:nvPr/>
        </p:nvSpPr>
        <p:spPr>
          <a:xfrm>
            <a:off x="3331838" y="4264885"/>
            <a:ext cx="1934400" cy="4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</a:rPr>
              <a:t>Jason Cafer MD</a:t>
            </a:r>
            <a:endParaRPr sz="1000">
              <a:solidFill>
                <a:srgbClr val="434343"/>
              </a:solidFill>
            </a:endParaRPr>
          </a:p>
        </p:txBody>
      </p:sp>
      <p:pic>
        <p:nvPicPr>
          <p:cNvPr id="333" name="Google Shape;333;p49"/>
          <p:cNvPicPr preferRelativeResize="0"/>
          <p:nvPr/>
        </p:nvPicPr>
        <p:blipFill rotWithShape="1">
          <a:blip r:embed="rId3">
            <a:alphaModFix/>
          </a:blip>
          <a:srcRect b="0" l="8662" r="10607" t="0"/>
          <a:stretch/>
        </p:blipFill>
        <p:spPr>
          <a:xfrm>
            <a:off x="3264596" y="3030652"/>
            <a:ext cx="2039823" cy="1010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9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5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0"/>
          <p:cNvSpPr txBox="1"/>
          <p:nvPr/>
        </p:nvSpPr>
        <p:spPr>
          <a:xfrm>
            <a:off x="475150" y="363000"/>
            <a:ext cx="8379000" cy="14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</a:t>
            </a:r>
            <a:r>
              <a:rPr b="1" lang="en" sz="1500"/>
              <a:t>details</a:t>
            </a:r>
            <a:r>
              <a:rPr lang="en" sz="1500"/>
              <a:t>, rules, lists, </a:t>
            </a:r>
            <a:r>
              <a:rPr b="1" lang="en" sz="1500"/>
              <a:t>order, organization</a:t>
            </a:r>
            <a:r>
              <a:rPr lang="en" sz="1500"/>
              <a:t>, or schedules to the extent that the major point of the activity is lost.</a:t>
            </a:r>
            <a:endParaRPr sz="1500"/>
          </a:p>
        </p:txBody>
      </p:sp>
      <p:sp>
        <p:nvSpPr>
          <p:cNvPr id="342" name="Google Shape;342;p50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/>
          <p:nvPr/>
        </p:nvSpPr>
        <p:spPr>
          <a:xfrm>
            <a:off x="1005825" y="2024150"/>
            <a:ext cx="3749100" cy="1145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1"/>
          <p:cNvSpPr txBox="1"/>
          <p:nvPr/>
        </p:nvSpPr>
        <p:spPr>
          <a:xfrm>
            <a:off x="475150" y="363000"/>
            <a:ext cx="83790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/>
              <a:t>preoccupied </a:t>
            </a:r>
            <a:r>
              <a:rPr lang="en" sz="1500"/>
              <a:t>with details, rules, lists, order, organization, or schedules to the extent that the major point of the activity is lost.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49" name="Google Shape;349;p51"/>
          <p:cNvSpPr txBox="1"/>
          <p:nvPr/>
        </p:nvSpPr>
        <p:spPr>
          <a:xfrm>
            <a:off x="1176825" y="2112625"/>
            <a:ext cx="390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preoccupation</a:t>
            </a:r>
            <a:r>
              <a:rPr lang="en" sz="16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 – the state of being worried about or thinking about something most of the time</a:t>
            </a:r>
            <a:endParaRPr sz="1800"/>
          </a:p>
        </p:txBody>
      </p:sp>
      <p:pic>
        <p:nvPicPr>
          <p:cNvPr id="350" name="Google Shape;350;p51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1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-15075" y="0"/>
            <a:ext cx="9159000" cy="51435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2591836" y="120175"/>
            <a:ext cx="3788790" cy="49031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/>
        </p:nvSpPr>
        <p:spPr>
          <a:xfrm>
            <a:off x="2720966" y="602027"/>
            <a:ext cx="35304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rgbClr val="434343"/>
                </a:solidFill>
              </a:rPr>
              <a:t>A </a:t>
            </a:r>
            <a:r>
              <a:rPr lang="en" sz="1750" strike="sngStrike">
                <a:solidFill>
                  <a:srgbClr val="434343"/>
                </a:solidFill>
              </a:rPr>
              <a:t>Systematic</a:t>
            </a:r>
            <a:r>
              <a:rPr lang="en" sz="1750">
                <a:solidFill>
                  <a:srgbClr val="434343"/>
                </a:solidFill>
              </a:rPr>
              <a:t> Approach to Psychiatric Medication Management</a:t>
            </a:r>
            <a:endParaRPr sz="1750">
              <a:solidFill>
                <a:srgbClr val="434343"/>
              </a:solidFill>
            </a:endParaRPr>
          </a:p>
        </p:txBody>
      </p:sp>
      <p:sp>
        <p:nvSpPr>
          <p:cNvPr id="82" name="Google Shape;82;p16"/>
          <p:cNvSpPr txBox="1"/>
          <p:nvPr/>
        </p:nvSpPr>
        <p:spPr>
          <a:xfrm>
            <a:off x="2720964" y="4049236"/>
            <a:ext cx="35304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</a:rPr>
              <a:t>Jason Cafer MD</a:t>
            </a:r>
            <a:endParaRPr sz="1700">
              <a:solidFill>
                <a:srgbClr val="434343"/>
              </a:solidFill>
            </a:endParaRPr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0" l="8662" r="10607" t="0"/>
          <a:stretch/>
        </p:blipFill>
        <p:spPr>
          <a:xfrm>
            <a:off x="2598246" y="1796736"/>
            <a:ext cx="3722711" cy="184423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2217325" y="446728"/>
            <a:ext cx="3530400" cy="428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50">
                <a:solidFill>
                  <a:srgbClr val="434343"/>
                </a:solidFill>
              </a:rPr>
              <a:t>Visual?</a:t>
            </a:r>
            <a:endParaRPr sz="175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/>
          <p:nvPr/>
        </p:nvSpPr>
        <p:spPr>
          <a:xfrm>
            <a:off x="475150" y="363000"/>
            <a:ext cx="8379000" cy="19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/>
              <a:t>preoccupied </a:t>
            </a:r>
            <a:r>
              <a:rPr lang="en" sz="1500"/>
              <a:t>with details, rules, lists, order, organization, or schedules to the extent that the major point of the activity is lost.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357" name="Google Shape;357;p52"/>
          <p:cNvSpPr txBox="1"/>
          <p:nvPr/>
        </p:nvSpPr>
        <p:spPr>
          <a:xfrm>
            <a:off x="2292775" y="2852463"/>
            <a:ext cx="38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vs</a:t>
            </a:r>
            <a:endParaRPr/>
          </a:p>
        </p:txBody>
      </p:sp>
      <p:pic>
        <p:nvPicPr>
          <p:cNvPr id="358" name="Google Shape;358;p52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2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360" name="Google Shape;360;p52"/>
          <p:cNvSpPr/>
          <p:nvPr/>
        </p:nvSpPr>
        <p:spPr>
          <a:xfrm>
            <a:off x="1005825" y="2024150"/>
            <a:ext cx="3749100" cy="1145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52"/>
          <p:cNvSpPr txBox="1"/>
          <p:nvPr/>
        </p:nvSpPr>
        <p:spPr>
          <a:xfrm>
            <a:off x="1176825" y="2112625"/>
            <a:ext cx="39057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preoccupation</a:t>
            </a:r>
            <a:r>
              <a:rPr lang="en" sz="16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 – the state of being worried about or thinking about something most of the time</a:t>
            </a:r>
            <a:endParaRPr sz="1800"/>
          </a:p>
        </p:txBody>
      </p:sp>
      <p:sp>
        <p:nvSpPr>
          <p:cNvPr id="362" name="Google Shape;362;p52"/>
          <p:cNvSpPr/>
          <p:nvPr/>
        </p:nvSpPr>
        <p:spPr>
          <a:xfrm>
            <a:off x="1005825" y="3471950"/>
            <a:ext cx="5696400" cy="1145700"/>
          </a:xfrm>
          <a:prstGeom prst="rect">
            <a:avLst/>
          </a:prstGeom>
          <a:solidFill>
            <a:schemeClr val="lt1"/>
          </a:solidFill>
          <a:ln cap="flat" cmpd="sng" w="76200">
            <a:solidFill>
              <a:srgbClr val="00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363" name="Google Shape;363;p52"/>
          <p:cNvSpPr txBox="1"/>
          <p:nvPr/>
        </p:nvSpPr>
        <p:spPr>
          <a:xfrm>
            <a:off x="1176825" y="3606145"/>
            <a:ext cx="5696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ASD criterion: Highly restricted, </a:t>
            </a:r>
            <a:r>
              <a:rPr lang="en" sz="1600" u="sng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fixated interests</a:t>
            </a:r>
            <a:r>
              <a:rPr lang="en" sz="16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 that are abnormal in intensity or focus (e.g., excessively circumscribed or perseverative interests).</a:t>
            </a:r>
            <a:endParaRPr sz="1600">
              <a:solidFill>
                <a:srgbClr val="040C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3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grpSp>
        <p:nvGrpSpPr>
          <p:cNvPr id="369" name="Google Shape;369;p53"/>
          <p:cNvGrpSpPr/>
          <p:nvPr/>
        </p:nvGrpSpPr>
        <p:grpSpPr>
          <a:xfrm>
            <a:off x="0" y="1804009"/>
            <a:ext cx="9144001" cy="2516782"/>
            <a:chOff x="0" y="1194409"/>
            <a:chExt cx="9144001" cy="2516782"/>
          </a:xfrm>
        </p:grpSpPr>
        <p:pic>
          <p:nvPicPr>
            <p:cNvPr id="370" name="Google Shape;370;p5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1194409"/>
              <a:ext cx="9144001" cy="2516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1" name="Google Shape;371;p53"/>
            <p:cNvSpPr txBox="1"/>
            <p:nvPr/>
          </p:nvSpPr>
          <p:spPr>
            <a:xfrm>
              <a:off x="197351" y="3046875"/>
              <a:ext cx="17106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1200">
                  <a:solidFill>
                    <a:schemeClr val="dk1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(If the patient were a UGT1A4 poor metabolizer there would be up arrows.)</a:t>
              </a:r>
              <a:endParaRPr sz="22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372" name="Google Shape;372;p53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54"/>
          <p:cNvPicPr preferRelativeResize="0"/>
          <p:nvPr/>
        </p:nvPicPr>
        <p:blipFill rotWithShape="1">
          <a:blip r:embed="rId3">
            <a:alphaModFix/>
          </a:blip>
          <a:srcRect b="0" l="25827" r="0" t="27446"/>
          <a:stretch/>
        </p:blipFill>
        <p:spPr>
          <a:xfrm>
            <a:off x="1569075" y="734775"/>
            <a:ext cx="6280550" cy="413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6938" y="152400"/>
            <a:ext cx="650117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3374" y="896001"/>
            <a:ext cx="6437274" cy="367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7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393" name="Google Shape;393;p57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  <p:grpSp>
        <p:nvGrpSpPr>
          <p:cNvPr id="394" name="Google Shape;394;p57"/>
          <p:cNvGrpSpPr/>
          <p:nvPr/>
        </p:nvGrpSpPr>
        <p:grpSpPr>
          <a:xfrm>
            <a:off x="1246994" y="1757371"/>
            <a:ext cx="2530218" cy="2114585"/>
            <a:chOff x="-3811898" y="444373"/>
            <a:chExt cx="3506400" cy="2585700"/>
          </a:xfrm>
        </p:grpSpPr>
        <p:sp>
          <p:nvSpPr>
            <p:cNvPr id="395" name="Google Shape;395;p57"/>
            <p:cNvSpPr/>
            <p:nvPr/>
          </p:nvSpPr>
          <p:spPr>
            <a:xfrm>
              <a:off x="-3811898" y="444373"/>
              <a:ext cx="3506400" cy="25857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96" name="Google Shape;396;p57"/>
            <p:cNvGrpSpPr/>
            <p:nvPr/>
          </p:nvGrpSpPr>
          <p:grpSpPr>
            <a:xfrm>
              <a:off x="-2876086" y="1340926"/>
              <a:ext cx="1634417" cy="1662716"/>
              <a:chOff x="-708549" y="-1479673"/>
              <a:chExt cx="1634417" cy="2633379"/>
            </a:xfrm>
          </p:grpSpPr>
          <p:grpSp>
            <p:nvGrpSpPr>
              <p:cNvPr id="397" name="Google Shape;397;p57"/>
              <p:cNvGrpSpPr/>
              <p:nvPr/>
            </p:nvGrpSpPr>
            <p:grpSpPr>
              <a:xfrm>
                <a:off x="-696683" y="-870783"/>
                <a:ext cx="1622550" cy="2024489"/>
                <a:chOff x="-144233" y="2386767"/>
                <a:chExt cx="1622550" cy="2024489"/>
              </a:xfrm>
            </p:grpSpPr>
            <p:grpSp>
              <p:nvGrpSpPr>
                <p:cNvPr id="398" name="Google Shape;398;p57"/>
                <p:cNvGrpSpPr/>
                <p:nvPr/>
              </p:nvGrpSpPr>
              <p:grpSpPr>
                <a:xfrm rot="-5400000">
                  <a:off x="-41842" y="2891097"/>
                  <a:ext cx="1424641" cy="1615677"/>
                  <a:chOff x="10173493" y="-15665848"/>
                  <a:chExt cx="4433990" cy="5845432"/>
                </a:xfrm>
              </p:grpSpPr>
              <p:pic>
                <p:nvPicPr>
                  <p:cNvPr descr="clipped result image" id="399" name="Google Shape;399;p57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12001541" y="-15665848"/>
                    <a:ext cx="2605942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400" name="Google Shape;400;p57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10173493" y="-15654618"/>
                    <a:ext cx="2625389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401" name="Google Shape;401;p57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 rot="-5400000">
                  <a:off x="243410" y="1999124"/>
                  <a:ext cx="837288" cy="1612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402" name="Google Shape;402;p57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-5400000">
                <a:off x="-320906" y="-1867316"/>
                <a:ext cx="837288" cy="16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03" name="Google Shape;403;p57"/>
          <p:cNvGrpSpPr/>
          <p:nvPr/>
        </p:nvGrpSpPr>
        <p:grpSpPr>
          <a:xfrm>
            <a:off x="4939425" y="1729124"/>
            <a:ext cx="2829343" cy="2171097"/>
            <a:chOff x="4981627" y="1952964"/>
            <a:chExt cx="3570600" cy="2739900"/>
          </a:xfrm>
        </p:grpSpPr>
        <p:sp>
          <p:nvSpPr>
            <p:cNvPr id="404" name="Google Shape;404;p57"/>
            <p:cNvSpPr/>
            <p:nvPr/>
          </p:nvSpPr>
          <p:spPr>
            <a:xfrm flipH="1" rot="10800000">
              <a:off x="4981627" y="1952964"/>
              <a:ext cx="3570600" cy="27399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6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405" name="Google Shape;405;p5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6006169" y="2688696"/>
              <a:ext cx="1532944" cy="1521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6" name="Google Shape;406;p57"/>
          <p:cNvSpPr txBox="1"/>
          <p:nvPr/>
        </p:nvSpPr>
        <p:spPr>
          <a:xfrm>
            <a:off x="1874738" y="1095475"/>
            <a:ext cx="80226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700"/>
              <a:t>in</a:t>
            </a:r>
            <a:r>
              <a:rPr b="1" lang="en" sz="2700" u="sng"/>
              <a:t>H</a:t>
            </a:r>
            <a:r>
              <a:rPr lang="en" sz="2700"/>
              <a:t>ibitor 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7"/>
          <p:cNvSpPr txBox="1"/>
          <p:nvPr/>
        </p:nvSpPr>
        <p:spPr>
          <a:xfrm>
            <a:off x="5720888" y="1095475"/>
            <a:ext cx="80226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700"/>
              <a:t>in</a:t>
            </a:r>
            <a:r>
              <a:rPr b="1" lang="en" sz="2700" u="sng"/>
              <a:t>D</a:t>
            </a:r>
            <a:r>
              <a:rPr lang="en" sz="2700"/>
              <a:t>ucer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57"/>
          <p:cNvSpPr txBox="1"/>
          <p:nvPr/>
        </p:nvSpPr>
        <p:spPr>
          <a:xfrm>
            <a:off x="1324967" y="4386225"/>
            <a:ext cx="26559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700" u="sng"/>
              <a:t>H</a:t>
            </a:r>
            <a:r>
              <a:rPr lang="en" sz="2700"/>
              <a:t>igh &amp; </a:t>
            </a:r>
            <a:r>
              <a:rPr b="1" lang="en" sz="2700" u="sng"/>
              <a:t>H</a:t>
            </a:r>
            <a:r>
              <a:rPr lang="en" sz="2700"/>
              <a:t>urried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57"/>
          <p:cNvSpPr txBox="1"/>
          <p:nvPr/>
        </p:nvSpPr>
        <p:spPr>
          <a:xfrm>
            <a:off x="5505450" y="4389150"/>
            <a:ext cx="30645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2700" u="sng"/>
              <a:t>D</a:t>
            </a:r>
            <a:r>
              <a:rPr lang="en" sz="2700"/>
              <a:t>own &amp; </a:t>
            </a:r>
            <a:r>
              <a:rPr b="1" lang="en" sz="2700" u="sng"/>
              <a:t>D</a:t>
            </a:r>
            <a:r>
              <a:rPr lang="en" sz="2700"/>
              <a:t>elayed</a:t>
            </a:r>
            <a:endParaRPr b="0" i="0" sz="2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8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415" name="Google Shape;415;p58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  <p:sp>
        <p:nvSpPr>
          <p:cNvPr id="416" name="Google Shape;416;p58"/>
          <p:cNvSpPr txBox="1"/>
          <p:nvPr/>
        </p:nvSpPr>
        <p:spPr>
          <a:xfrm>
            <a:off x="803750" y="2317300"/>
            <a:ext cx="2077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Fluvoxamine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Lumateperone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17" name="Google Shape;417;p58"/>
          <p:cNvSpPr txBox="1"/>
          <p:nvPr/>
        </p:nvSpPr>
        <p:spPr>
          <a:xfrm>
            <a:off x="5288125" y="2256525"/>
            <a:ext cx="2077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CYP3A4 inHibitor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CYP3A4 substrate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18" name="Google Shape;418;p58"/>
          <p:cNvSpPr txBox="1"/>
          <p:nvPr/>
        </p:nvSpPr>
        <p:spPr>
          <a:xfrm>
            <a:off x="7493950" y="1224150"/>
            <a:ext cx="207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in</a:t>
            </a:r>
            <a:r>
              <a:rPr b="1" lang="en" sz="2000" u="sng">
                <a:solidFill>
                  <a:srgbClr val="000000"/>
                </a:solidFill>
              </a:rPr>
              <a:t>H</a:t>
            </a:r>
            <a:r>
              <a:rPr lang="en" sz="2000">
                <a:solidFill>
                  <a:srgbClr val="000000"/>
                </a:solidFill>
              </a:rPr>
              <a:t>ibition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19" name="Google Shape;419;p58"/>
          <p:cNvSpPr txBox="1"/>
          <p:nvPr/>
        </p:nvSpPr>
        <p:spPr>
          <a:xfrm>
            <a:off x="7597875" y="2488600"/>
            <a:ext cx="2077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000000"/>
                </a:solidFill>
              </a:rPr>
              <a:t>H</a:t>
            </a:r>
            <a:r>
              <a:rPr lang="en" sz="2000">
                <a:solidFill>
                  <a:srgbClr val="000000"/>
                </a:solidFill>
              </a:rPr>
              <a:t>igh &amp;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000000"/>
                </a:solidFill>
              </a:rPr>
              <a:t>H</a:t>
            </a:r>
            <a:r>
              <a:rPr lang="en" sz="2000">
                <a:solidFill>
                  <a:srgbClr val="000000"/>
                </a:solidFill>
              </a:rPr>
              <a:t>urried</a:t>
            </a:r>
            <a:endParaRPr sz="2000">
              <a:solidFill>
                <a:srgbClr val="000000"/>
              </a:solidFill>
            </a:endParaRPr>
          </a:p>
        </p:txBody>
      </p:sp>
      <p:grpSp>
        <p:nvGrpSpPr>
          <p:cNvPr id="420" name="Google Shape;420;p58"/>
          <p:cNvGrpSpPr/>
          <p:nvPr/>
        </p:nvGrpSpPr>
        <p:grpSpPr>
          <a:xfrm>
            <a:off x="7682410" y="1718575"/>
            <a:ext cx="919027" cy="768211"/>
            <a:chOff x="-3811898" y="444373"/>
            <a:chExt cx="3506400" cy="2585700"/>
          </a:xfrm>
        </p:grpSpPr>
        <p:sp>
          <p:nvSpPr>
            <p:cNvPr id="421" name="Google Shape;421;p58"/>
            <p:cNvSpPr/>
            <p:nvPr/>
          </p:nvSpPr>
          <p:spPr>
            <a:xfrm>
              <a:off x="-3811898" y="444373"/>
              <a:ext cx="3506400" cy="25857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2" name="Google Shape;422;p58"/>
            <p:cNvGrpSpPr/>
            <p:nvPr/>
          </p:nvGrpSpPr>
          <p:grpSpPr>
            <a:xfrm>
              <a:off x="-2876086" y="1340926"/>
              <a:ext cx="1634417" cy="1662716"/>
              <a:chOff x="-708549" y="-1479673"/>
              <a:chExt cx="1634417" cy="2633379"/>
            </a:xfrm>
          </p:grpSpPr>
          <p:grpSp>
            <p:nvGrpSpPr>
              <p:cNvPr id="423" name="Google Shape;423;p58"/>
              <p:cNvGrpSpPr/>
              <p:nvPr/>
            </p:nvGrpSpPr>
            <p:grpSpPr>
              <a:xfrm>
                <a:off x="-696683" y="-870783"/>
                <a:ext cx="1622550" cy="2024489"/>
                <a:chOff x="-144233" y="2386767"/>
                <a:chExt cx="1622550" cy="2024489"/>
              </a:xfrm>
            </p:grpSpPr>
            <p:grpSp>
              <p:nvGrpSpPr>
                <p:cNvPr id="424" name="Google Shape;424;p58"/>
                <p:cNvGrpSpPr/>
                <p:nvPr/>
              </p:nvGrpSpPr>
              <p:grpSpPr>
                <a:xfrm rot="-5400000">
                  <a:off x="-41842" y="2891097"/>
                  <a:ext cx="1424641" cy="1615677"/>
                  <a:chOff x="10173493" y="-15665848"/>
                  <a:chExt cx="4433990" cy="5845432"/>
                </a:xfrm>
              </p:grpSpPr>
              <p:pic>
                <p:nvPicPr>
                  <p:cNvPr descr="clipped result image" id="425" name="Google Shape;425;p58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12001541" y="-15665848"/>
                    <a:ext cx="2605942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426" name="Google Shape;426;p5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10173493" y="-15654618"/>
                    <a:ext cx="2625389" cy="58342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427" name="Google Shape;427;p58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 b="0" l="0" r="0" t="0"/>
                <a:stretch/>
              </p:blipFill>
              <p:spPr>
                <a:xfrm rot="-5400000">
                  <a:off x="243410" y="1999124"/>
                  <a:ext cx="837288" cy="161257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428" name="Google Shape;428;p58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-5400000">
                <a:off x="-320906" y="-1867316"/>
                <a:ext cx="837288" cy="16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429" name="Google Shape;429;p58"/>
          <p:cNvGrpSpPr/>
          <p:nvPr/>
        </p:nvGrpSpPr>
        <p:grpSpPr>
          <a:xfrm>
            <a:off x="3275900" y="918692"/>
            <a:ext cx="1779685" cy="2367956"/>
            <a:chOff x="6341803" y="8627002"/>
            <a:chExt cx="1281086" cy="1782160"/>
          </a:xfrm>
        </p:grpSpPr>
        <p:grpSp>
          <p:nvGrpSpPr>
            <p:cNvPr id="430" name="Google Shape;430;p58"/>
            <p:cNvGrpSpPr/>
            <p:nvPr/>
          </p:nvGrpSpPr>
          <p:grpSpPr>
            <a:xfrm>
              <a:off x="6341803" y="8627002"/>
              <a:ext cx="1281086" cy="1782160"/>
              <a:chOff x="5637682" y="291768"/>
              <a:chExt cx="2086800" cy="2774221"/>
            </a:xfrm>
          </p:grpSpPr>
          <p:pic>
            <p:nvPicPr>
              <p:cNvPr id="431" name="Google Shape;431;p5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 flipH="1">
                <a:off x="6022034" y="1656972"/>
                <a:ext cx="1386654" cy="140901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descr="Resultado de imagen para fishing bob png" id="432" name="Google Shape;432;p58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5637682" y="291768"/>
                <a:ext cx="2086800" cy="2086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descr="clipped result image" id="433" name="Google Shape;433;p5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-6324026">
              <a:off x="7077837" y="9829050"/>
              <a:ext cx="378564" cy="198083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bl" dir="5400000" dist="9525">
                <a:srgbClr val="000000">
                  <a:alpha val="49800"/>
                </a:srgbClr>
              </a:outerShdw>
            </a:effectLst>
          </p:spPr>
        </p:pic>
        <p:pic>
          <p:nvPicPr>
            <p:cNvPr descr="clipped result image" id="434" name="Google Shape;434;p5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-6324026">
              <a:off x="6691573" y="9829050"/>
              <a:ext cx="378564" cy="198083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bl" dir="5400000" dist="9525">
                <a:srgbClr val="000000">
                  <a:alpha val="49800"/>
                </a:srgbClr>
              </a:outerShdw>
            </a:effectLst>
          </p:spPr>
        </p:pic>
        <p:pic>
          <p:nvPicPr>
            <p:cNvPr descr="clipped result image" id="435" name="Google Shape;435;p58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 rot="-6324026">
              <a:off x="6597446" y="9867150"/>
              <a:ext cx="378564" cy="198083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bl" dir="5400000" dist="9525">
                <a:srgbClr val="000000">
                  <a:alpha val="49800"/>
                </a:srgbClr>
              </a:outerShdw>
            </a:effectLst>
          </p:spPr>
        </p:pic>
      </p:grpSp>
      <p:grpSp>
        <p:nvGrpSpPr>
          <p:cNvPr id="436" name="Google Shape;436;p58"/>
          <p:cNvGrpSpPr/>
          <p:nvPr/>
        </p:nvGrpSpPr>
        <p:grpSpPr>
          <a:xfrm>
            <a:off x="3100017" y="3215634"/>
            <a:ext cx="2077126" cy="1375040"/>
            <a:chOff x="3758442" y="2737184"/>
            <a:chExt cx="2077126" cy="1375040"/>
          </a:xfrm>
        </p:grpSpPr>
        <p:pic>
          <p:nvPicPr>
            <p:cNvPr id="437" name="Google Shape;437;p58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 flipH="1">
              <a:off x="3758442" y="2737184"/>
              <a:ext cx="2077126" cy="1375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n para number 4 orange" id="438" name="Google Shape;438;p58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 rot="-1426620">
              <a:off x="5002667" y="2812905"/>
              <a:ext cx="116363" cy="1797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Resultado de imagen para Presentation Alphabet Set: Orange Varsity Numeral 2" id="439" name="Google Shape;439;p58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 rot="-1279004">
              <a:off x="5120783" y="2768484"/>
              <a:ext cx="123787" cy="1762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0" name="Google Shape;440;p58"/>
          <p:cNvSpPr txBox="1"/>
          <p:nvPr/>
        </p:nvSpPr>
        <p:spPr>
          <a:xfrm>
            <a:off x="574225" y="1297650"/>
            <a:ext cx="283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“3 A’s 4 fishing”</a:t>
            </a:r>
            <a:endParaRPr sz="2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9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446" name="Google Shape;446;p59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  <p:sp>
        <p:nvSpPr>
          <p:cNvPr id="447" name="Google Shape;447;p59"/>
          <p:cNvSpPr txBox="1"/>
          <p:nvPr/>
        </p:nvSpPr>
        <p:spPr>
          <a:xfrm>
            <a:off x="803750" y="2012500"/>
            <a:ext cx="2077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Carbamazepine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Quetiapine 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448" name="Google Shape;44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0950" y="2848700"/>
            <a:ext cx="2162900" cy="13728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59"/>
          <p:cNvGrpSpPr/>
          <p:nvPr/>
        </p:nvGrpSpPr>
        <p:grpSpPr>
          <a:xfrm>
            <a:off x="3148852" y="1739968"/>
            <a:ext cx="1818406" cy="1108725"/>
            <a:chOff x="7966789" y="9151553"/>
            <a:chExt cx="897358" cy="547113"/>
          </a:xfrm>
        </p:grpSpPr>
        <p:pic>
          <p:nvPicPr>
            <p:cNvPr id="450" name="Google Shape;450;p5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966789" y="9151553"/>
              <a:ext cx="897358" cy="5471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1" name="Google Shape;451;p59"/>
            <p:cNvSpPr/>
            <p:nvPr/>
          </p:nvSpPr>
          <p:spPr>
            <a:xfrm>
              <a:off x="8392976" y="9371570"/>
              <a:ext cx="164400" cy="164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descr="clipped result image" id="452" name="Google Shape;452;p5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416301" y="9390339"/>
              <a:ext cx="121041" cy="1201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3" name="Google Shape;453;p59"/>
          <p:cNvSpPr txBox="1"/>
          <p:nvPr/>
        </p:nvSpPr>
        <p:spPr>
          <a:xfrm>
            <a:off x="5288125" y="1951725"/>
            <a:ext cx="2077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CYP3A4 inDucer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CYP3A4 substrate</a:t>
            </a:r>
            <a:endParaRPr sz="2000">
              <a:solidFill>
                <a:srgbClr val="000000"/>
              </a:solidFill>
            </a:endParaRPr>
          </a:p>
        </p:txBody>
      </p:sp>
      <p:grpSp>
        <p:nvGrpSpPr>
          <p:cNvPr id="454" name="Google Shape;454;p59"/>
          <p:cNvGrpSpPr/>
          <p:nvPr/>
        </p:nvGrpSpPr>
        <p:grpSpPr>
          <a:xfrm>
            <a:off x="7597872" y="1420104"/>
            <a:ext cx="1042972" cy="800325"/>
            <a:chOff x="4981627" y="1952964"/>
            <a:chExt cx="3570600" cy="2739900"/>
          </a:xfrm>
        </p:grpSpPr>
        <p:sp>
          <p:nvSpPr>
            <p:cNvPr id="455" name="Google Shape;455;p59"/>
            <p:cNvSpPr/>
            <p:nvPr/>
          </p:nvSpPr>
          <p:spPr>
            <a:xfrm flipH="1" rot="10800000">
              <a:off x="4981627" y="1952964"/>
              <a:ext cx="3570600" cy="27399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6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456" name="Google Shape;456;p5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006169" y="2688696"/>
              <a:ext cx="1532944" cy="15217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7" name="Google Shape;457;p59"/>
          <p:cNvSpPr txBox="1"/>
          <p:nvPr/>
        </p:nvSpPr>
        <p:spPr>
          <a:xfrm>
            <a:off x="7493950" y="919350"/>
            <a:ext cx="207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in</a:t>
            </a:r>
            <a:r>
              <a:rPr b="1" lang="en" sz="2000" u="sng">
                <a:solidFill>
                  <a:srgbClr val="000000"/>
                </a:solidFill>
              </a:rPr>
              <a:t>D</a:t>
            </a:r>
            <a:r>
              <a:rPr lang="en" sz="2000">
                <a:solidFill>
                  <a:srgbClr val="000000"/>
                </a:solidFill>
              </a:rPr>
              <a:t>uction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58" name="Google Shape;458;p59"/>
          <p:cNvSpPr txBox="1"/>
          <p:nvPr/>
        </p:nvSpPr>
        <p:spPr>
          <a:xfrm>
            <a:off x="7597875" y="2183800"/>
            <a:ext cx="2077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000000"/>
                </a:solidFill>
              </a:rPr>
              <a:t>D</a:t>
            </a:r>
            <a:r>
              <a:rPr lang="en" sz="2000">
                <a:solidFill>
                  <a:srgbClr val="000000"/>
                </a:solidFill>
              </a:rPr>
              <a:t>own &amp;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 u="sng">
                <a:solidFill>
                  <a:srgbClr val="000000"/>
                </a:solidFill>
              </a:rPr>
              <a:t>D</a:t>
            </a:r>
            <a:r>
              <a:rPr lang="en" sz="2000">
                <a:solidFill>
                  <a:srgbClr val="000000"/>
                </a:solidFill>
              </a:rPr>
              <a:t>elayed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59" name="Google Shape;459;p59"/>
          <p:cNvSpPr txBox="1"/>
          <p:nvPr/>
        </p:nvSpPr>
        <p:spPr>
          <a:xfrm>
            <a:off x="574225" y="992850"/>
            <a:ext cx="2838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“3 A’s 4 fishing”</a:t>
            </a:r>
            <a:endParaRPr sz="2000">
              <a:solidFill>
                <a:srgbClr val="000000"/>
              </a:solidFill>
            </a:endParaRPr>
          </a:p>
        </p:txBody>
      </p:sp>
      <p:sp>
        <p:nvSpPr>
          <p:cNvPr id="460" name="Google Shape;460;p59"/>
          <p:cNvSpPr txBox="1"/>
          <p:nvPr/>
        </p:nvSpPr>
        <p:spPr>
          <a:xfrm>
            <a:off x="1410676" y="4447925"/>
            <a:ext cx="5702700" cy="2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4A86E8"/>
                </a:solidFill>
              </a:rPr>
              <a:t>6-fold decrease</a:t>
            </a:r>
            <a:endParaRPr sz="1800"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314" y="2123166"/>
            <a:ext cx="1629575" cy="1719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p60"/>
          <p:cNvGrpSpPr/>
          <p:nvPr/>
        </p:nvGrpSpPr>
        <p:grpSpPr>
          <a:xfrm>
            <a:off x="3095625" y="3716461"/>
            <a:ext cx="870600" cy="668400"/>
            <a:chOff x="3028370" y="3716461"/>
            <a:chExt cx="870600" cy="668400"/>
          </a:xfrm>
        </p:grpSpPr>
        <p:sp>
          <p:nvSpPr>
            <p:cNvPr id="467" name="Google Shape;467;p60"/>
            <p:cNvSpPr/>
            <p:nvPr/>
          </p:nvSpPr>
          <p:spPr>
            <a:xfrm flipH="1" rot="10800000">
              <a:off x="3028370" y="3716461"/>
              <a:ext cx="870600" cy="6684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rgbClr val="000000">
                  <a:alpha val="4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468" name="Google Shape;468;p6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6051" y="3907444"/>
              <a:ext cx="351506" cy="348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9" name="Google Shape;469;p60"/>
          <p:cNvPicPr preferRelativeResize="0"/>
          <p:nvPr/>
        </p:nvPicPr>
        <p:blipFill rotWithShape="1">
          <a:blip r:embed="rId5">
            <a:alphaModFix/>
          </a:blip>
          <a:srcRect b="0" l="793" r="0" t="0"/>
          <a:stretch/>
        </p:blipFill>
        <p:spPr>
          <a:xfrm flipH="1">
            <a:off x="2723698" y="2052345"/>
            <a:ext cx="1629574" cy="1861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0" name="Google Shape;470;p60"/>
          <p:cNvGrpSpPr/>
          <p:nvPr/>
        </p:nvGrpSpPr>
        <p:grpSpPr>
          <a:xfrm>
            <a:off x="1095316" y="1561116"/>
            <a:ext cx="799528" cy="668385"/>
            <a:chOff x="1511700" y="2795700"/>
            <a:chExt cx="1717200" cy="1266600"/>
          </a:xfrm>
        </p:grpSpPr>
        <p:sp>
          <p:nvSpPr>
            <p:cNvPr id="471" name="Google Shape;471;p60"/>
            <p:cNvSpPr/>
            <p:nvPr/>
          </p:nvSpPr>
          <p:spPr>
            <a:xfrm>
              <a:off x="1511700" y="2795700"/>
              <a:ext cx="1717200" cy="12666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2" name="Google Shape;472;p60"/>
            <p:cNvGrpSpPr/>
            <p:nvPr/>
          </p:nvGrpSpPr>
          <p:grpSpPr>
            <a:xfrm>
              <a:off x="1970046" y="3234818"/>
              <a:ext cx="800511" cy="814372"/>
              <a:chOff x="4137583" y="1519839"/>
              <a:chExt cx="800511" cy="1289788"/>
            </a:xfrm>
          </p:grpSpPr>
          <p:grpSp>
            <p:nvGrpSpPr>
              <p:cNvPr id="473" name="Google Shape;473;p60"/>
              <p:cNvGrpSpPr/>
              <p:nvPr/>
            </p:nvGrpSpPr>
            <p:grpSpPr>
              <a:xfrm>
                <a:off x="4143395" y="1818064"/>
                <a:ext cx="794699" cy="991563"/>
                <a:chOff x="4695845" y="5075614"/>
                <a:chExt cx="794699" cy="991563"/>
              </a:xfrm>
            </p:grpSpPr>
            <p:grpSp>
              <p:nvGrpSpPr>
                <p:cNvPr id="474" name="Google Shape;474;p60"/>
                <p:cNvGrpSpPr/>
                <p:nvPr/>
              </p:nvGrpSpPr>
              <p:grpSpPr>
                <a:xfrm rot="-5400000">
                  <a:off x="4745994" y="5322627"/>
                  <a:ext cx="697767" cy="791333"/>
                  <a:chOff x="5019675" y="1832600"/>
                  <a:chExt cx="2171700" cy="2863000"/>
                </a:xfrm>
              </p:grpSpPr>
              <p:pic>
                <p:nvPicPr>
                  <p:cNvPr descr="clipped result image" id="475" name="Google Shape;475;p60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>
                    <a:off x="5915025" y="1832600"/>
                    <a:ext cx="1276350" cy="2857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476" name="Google Shape;476;p60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>
                    <a:off x="5019675" y="1838100"/>
                    <a:ext cx="1285875" cy="2857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477" name="Google Shape;477;p60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 rot="-5400000">
                  <a:off x="4885706" y="4885753"/>
                  <a:ext cx="410091" cy="7898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478" name="Google Shape;478;p60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 rot="-5400000">
                <a:off x="4327444" y="1329978"/>
                <a:ext cx="410091" cy="7898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479" name="Google Shape;479;p60"/>
          <p:cNvPicPr preferRelativeResize="0"/>
          <p:nvPr/>
        </p:nvPicPr>
        <p:blipFill rotWithShape="1">
          <a:blip r:embed="rId5">
            <a:alphaModFix/>
          </a:blip>
          <a:srcRect b="0" l="793" r="0" t="0"/>
          <a:stretch/>
        </p:blipFill>
        <p:spPr>
          <a:xfrm flipH="1">
            <a:off x="692136" y="2052345"/>
            <a:ext cx="1629574" cy="186129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60"/>
          <p:cNvSpPr txBox="1"/>
          <p:nvPr/>
        </p:nvSpPr>
        <p:spPr>
          <a:xfrm rot="4765">
            <a:off x="801014" y="4027701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H</a:t>
            </a:r>
            <a:r>
              <a:rPr b="1" lang="en" sz="1700">
                <a:solidFill>
                  <a:schemeClr val="dk1"/>
                </a:solidFill>
              </a:rPr>
              <a:t>ibitor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481" name="Google Shape;481;p60"/>
          <p:cNvSpPr txBox="1"/>
          <p:nvPr/>
        </p:nvSpPr>
        <p:spPr>
          <a:xfrm rot="4765">
            <a:off x="2889132" y="1638225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D</a:t>
            </a:r>
            <a:r>
              <a:rPr b="1" lang="en" sz="1700">
                <a:solidFill>
                  <a:schemeClr val="dk1"/>
                </a:solidFill>
              </a:rPr>
              <a:t>ucer</a:t>
            </a:r>
            <a:endParaRPr b="1" sz="1700">
              <a:solidFill>
                <a:schemeClr val="dk1"/>
              </a:solidFill>
            </a:endParaRPr>
          </a:p>
        </p:txBody>
      </p:sp>
      <p:grpSp>
        <p:nvGrpSpPr>
          <p:cNvPr id="482" name="Google Shape;482;p60"/>
          <p:cNvGrpSpPr/>
          <p:nvPr/>
        </p:nvGrpSpPr>
        <p:grpSpPr>
          <a:xfrm>
            <a:off x="6767935" y="2052345"/>
            <a:ext cx="1629574" cy="1861292"/>
            <a:chOff x="6767935" y="2052345"/>
            <a:chExt cx="1629574" cy="1861292"/>
          </a:xfrm>
        </p:grpSpPr>
        <p:grpSp>
          <p:nvGrpSpPr>
            <p:cNvPr id="483" name="Google Shape;483;p60"/>
            <p:cNvGrpSpPr/>
            <p:nvPr/>
          </p:nvGrpSpPr>
          <p:grpSpPr>
            <a:xfrm>
              <a:off x="6767935" y="2052345"/>
              <a:ext cx="1629574" cy="1861292"/>
              <a:chOff x="6767935" y="2052345"/>
              <a:chExt cx="1629574" cy="1861292"/>
            </a:xfrm>
          </p:grpSpPr>
          <p:pic>
            <p:nvPicPr>
              <p:cNvPr id="484" name="Google Shape;484;p60"/>
              <p:cNvPicPr preferRelativeResize="0"/>
              <p:nvPr/>
            </p:nvPicPr>
            <p:blipFill rotWithShape="1">
              <a:blip r:embed="rId5">
                <a:alphaModFix/>
              </a:blip>
              <a:srcRect b="0" l="793" r="0" t="0"/>
              <a:stretch/>
            </p:blipFill>
            <p:spPr>
              <a:xfrm flipH="1">
                <a:off x="6767935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5" name="Google Shape;485;p60"/>
              <p:cNvSpPr/>
              <p:nvPr/>
            </p:nvSpPr>
            <p:spPr>
              <a:xfrm>
                <a:off x="7490763" y="2180825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6" name="Google Shape;486;p60"/>
              <p:cNvSpPr/>
              <p:nvPr/>
            </p:nvSpPr>
            <p:spPr>
              <a:xfrm>
                <a:off x="7490763" y="3758959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87" name="Google Shape;487;p60"/>
            <p:cNvSpPr/>
            <p:nvPr/>
          </p:nvSpPr>
          <p:spPr>
            <a:xfrm>
              <a:off x="7490763" y="2844559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60"/>
            <p:cNvSpPr/>
            <p:nvPr/>
          </p:nvSpPr>
          <p:spPr>
            <a:xfrm>
              <a:off x="7490763" y="2898694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60"/>
            <p:cNvSpPr/>
            <p:nvPr/>
          </p:nvSpPr>
          <p:spPr>
            <a:xfrm>
              <a:off x="7490763" y="2956506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90" name="Google Shape;490;p60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491" name="Google Shape;491;p60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60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493" name="Google Shape;493;p60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494" name="Google Shape;494;p60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314" y="2123166"/>
            <a:ext cx="1629575" cy="1719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0" name="Google Shape;500;p61"/>
          <p:cNvGrpSpPr/>
          <p:nvPr/>
        </p:nvGrpSpPr>
        <p:grpSpPr>
          <a:xfrm>
            <a:off x="3095625" y="3716461"/>
            <a:ext cx="870600" cy="668400"/>
            <a:chOff x="3028370" y="3716461"/>
            <a:chExt cx="870600" cy="668400"/>
          </a:xfrm>
        </p:grpSpPr>
        <p:sp>
          <p:nvSpPr>
            <p:cNvPr id="501" name="Google Shape;501;p61"/>
            <p:cNvSpPr/>
            <p:nvPr/>
          </p:nvSpPr>
          <p:spPr>
            <a:xfrm flipH="1" rot="10800000">
              <a:off x="3028370" y="3716461"/>
              <a:ext cx="870600" cy="6684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rgbClr val="000000">
                  <a:alpha val="4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502" name="Google Shape;502;p6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6051" y="3907444"/>
              <a:ext cx="351506" cy="348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03" name="Google Shape;503;p61"/>
          <p:cNvPicPr preferRelativeResize="0"/>
          <p:nvPr/>
        </p:nvPicPr>
        <p:blipFill rotWithShape="1">
          <a:blip r:embed="rId5">
            <a:alphaModFix/>
          </a:blip>
          <a:srcRect b="0" l="793" r="0" t="0"/>
          <a:stretch/>
        </p:blipFill>
        <p:spPr>
          <a:xfrm flipH="1">
            <a:off x="2723698" y="2052345"/>
            <a:ext cx="1629574" cy="1861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4" name="Google Shape;504;p61"/>
          <p:cNvGrpSpPr/>
          <p:nvPr/>
        </p:nvGrpSpPr>
        <p:grpSpPr>
          <a:xfrm>
            <a:off x="1095316" y="1561116"/>
            <a:ext cx="799528" cy="668385"/>
            <a:chOff x="1511700" y="2795700"/>
            <a:chExt cx="1717200" cy="1266600"/>
          </a:xfrm>
        </p:grpSpPr>
        <p:sp>
          <p:nvSpPr>
            <p:cNvPr id="505" name="Google Shape;505;p61"/>
            <p:cNvSpPr/>
            <p:nvPr/>
          </p:nvSpPr>
          <p:spPr>
            <a:xfrm>
              <a:off x="1511700" y="2795700"/>
              <a:ext cx="1717200" cy="12666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6" name="Google Shape;506;p61"/>
            <p:cNvGrpSpPr/>
            <p:nvPr/>
          </p:nvGrpSpPr>
          <p:grpSpPr>
            <a:xfrm>
              <a:off x="1970046" y="3234818"/>
              <a:ext cx="800511" cy="814372"/>
              <a:chOff x="4137583" y="1519839"/>
              <a:chExt cx="800511" cy="1289788"/>
            </a:xfrm>
          </p:grpSpPr>
          <p:grpSp>
            <p:nvGrpSpPr>
              <p:cNvPr id="507" name="Google Shape;507;p61"/>
              <p:cNvGrpSpPr/>
              <p:nvPr/>
            </p:nvGrpSpPr>
            <p:grpSpPr>
              <a:xfrm>
                <a:off x="4143395" y="1818064"/>
                <a:ext cx="794699" cy="991563"/>
                <a:chOff x="4695845" y="5075614"/>
                <a:chExt cx="794699" cy="991563"/>
              </a:xfrm>
            </p:grpSpPr>
            <p:grpSp>
              <p:nvGrpSpPr>
                <p:cNvPr id="508" name="Google Shape;508;p61"/>
                <p:cNvGrpSpPr/>
                <p:nvPr/>
              </p:nvGrpSpPr>
              <p:grpSpPr>
                <a:xfrm rot="-5400000">
                  <a:off x="4745994" y="5322627"/>
                  <a:ext cx="697767" cy="791333"/>
                  <a:chOff x="5019675" y="1832600"/>
                  <a:chExt cx="2171700" cy="2863000"/>
                </a:xfrm>
              </p:grpSpPr>
              <p:pic>
                <p:nvPicPr>
                  <p:cNvPr descr="clipped result image" id="509" name="Google Shape;509;p61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>
                    <a:off x="5915025" y="1832600"/>
                    <a:ext cx="1276350" cy="2857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510" name="Google Shape;510;p61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>
                    <a:off x="5019675" y="1838100"/>
                    <a:ext cx="1285875" cy="2857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511" name="Google Shape;511;p61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 rot="-5400000">
                  <a:off x="4885706" y="4885753"/>
                  <a:ext cx="410091" cy="7898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512" name="Google Shape;512;p61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 rot="-5400000">
                <a:off x="4327444" y="1329978"/>
                <a:ext cx="410091" cy="7898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513" name="Google Shape;513;p61"/>
          <p:cNvPicPr preferRelativeResize="0"/>
          <p:nvPr/>
        </p:nvPicPr>
        <p:blipFill rotWithShape="1">
          <a:blip r:embed="rId5">
            <a:alphaModFix/>
          </a:blip>
          <a:srcRect b="0" l="793" r="0" t="0"/>
          <a:stretch/>
        </p:blipFill>
        <p:spPr>
          <a:xfrm flipH="1">
            <a:off x="692136" y="2052345"/>
            <a:ext cx="1629574" cy="1861292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61"/>
          <p:cNvSpPr txBox="1"/>
          <p:nvPr/>
        </p:nvSpPr>
        <p:spPr>
          <a:xfrm rot="4765">
            <a:off x="801014" y="4027701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H</a:t>
            </a:r>
            <a:r>
              <a:rPr b="1" lang="en" sz="1700">
                <a:solidFill>
                  <a:schemeClr val="dk1"/>
                </a:solidFill>
              </a:rPr>
              <a:t>ibitor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15" name="Google Shape;515;p61"/>
          <p:cNvSpPr txBox="1"/>
          <p:nvPr/>
        </p:nvSpPr>
        <p:spPr>
          <a:xfrm rot="4765">
            <a:off x="902294" y="1066338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igh and 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urried”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516" name="Google Shape;516;p61"/>
          <p:cNvSpPr txBox="1"/>
          <p:nvPr/>
        </p:nvSpPr>
        <p:spPr>
          <a:xfrm rot="4765">
            <a:off x="2889132" y="1638225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D</a:t>
            </a:r>
            <a:r>
              <a:rPr b="1" lang="en" sz="1700">
                <a:solidFill>
                  <a:schemeClr val="dk1"/>
                </a:solidFill>
              </a:rPr>
              <a:t>ucer</a:t>
            </a:r>
            <a:endParaRPr b="1" sz="1700">
              <a:solidFill>
                <a:schemeClr val="dk1"/>
              </a:solidFill>
            </a:endParaRPr>
          </a:p>
        </p:txBody>
      </p:sp>
      <p:grpSp>
        <p:nvGrpSpPr>
          <p:cNvPr id="517" name="Google Shape;517;p61"/>
          <p:cNvGrpSpPr/>
          <p:nvPr/>
        </p:nvGrpSpPr>
        <p:grpSpPr>
          <a:xfrm>
            <a:off x="6767935" y="2052345"/>
            <a:ext cx="1629574" cy="1861292"/>
            <a:chOff x="6767935" y="2052345"/>
            <a:chExt cx="1629574" cy="1861292"/>
          </a:xfrm>
        </p:grpSpPr>
        <p:grpSp>
          <p:nvGrpSpPr>
            <p:cNvPr id="518" name="Google Shape;518;p61"/>
            <p:cNvGrpSpPr/>
            <p:nvPr/>
          </p:nvGrpSpPr>
          <p:grpSpPr>
            <a:xfrm>
              <a:off x="6767935" y="2052345"/>
              <a:ext cx="1629574" cy="1861292"/>
              <a:chOff x="6767935" y="2052345"/>
              <a:chExt cx="1629574" cy="1861292"/>
            </a:xfrm>
          </p:grpSpPr>
          <p:pic>
            <p:nvPicPr>
              <p:cNvPr id="519" name="Google Shape;519;p61"/>
              <p:cNvPicPr preferRelativeResize="0"/>
              <p:nvPr/>
            </p:nvPicPr>
            <p:blipFill rotWithShape="1">
              <a:blip r:embed="rId5">
                <a:alphaModFix/>
              </a:blip>
              <a:srcRect b="0" l="793" r="0" t="0"/>
              <a:stretch/>
            </p:blipFill>
            <p:spPr>
              <a:xfrm flipH="1">
                <a:off x="6767935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20" name="Google Shape;520;p61"/>
              <p:cNvSpPr/>
              <p:nvPr/>
            </p:nvSpPr>
            <p:spPr>
              <a:xfrm>
                <a:off x="7490763" y="2180825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1" name="Google Shape;521;p61"/>
              <p:cNvSpPr/>
              <p:nvPr/>
            </p:nvSpPr>
            <p:spPr>
              <a:xfrm>
                <a:off x="7490763" y="3758959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22" name="Google Shape;522;p61"/>
            <p:cNvSpPr/>
            <p:nvPr/>
          </p:nvSpPr>
          <p:spPr>
            <a:xfrm>
              <a:off x="7490763" y="2844559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61"/>
            <p:cNvSpPr/>
            <p:nvPr/>
          </p:nvSpPr>
          <p:spPr>
            <a:xfrm>
              <a:off x="7490763" y="2898694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61"/>
            <p:cNvSpPr/>
            <p:nvPr/>
          </p:nvSpPr>
          <p:spPr>
            <a:xfrm>
              <a:off x="7490763" y="2956506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5" name="Google Shape;525;p61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526" name="Google Shape;526;p61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61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528" name="Google Shape;528;p61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529" name="Google Shape;529;p61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800100" y="1145225"/>
            <a:ext cx="7869900" cy="36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Obsessive-compulsive personality disorder (OCPD)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Case study of obsessive-compulsive personality +/- disorder 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Pharmacotherapy of OCPD (one slide)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5 examples of visualization of drug-drug interactions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Example of an information management technique related to prescribing decisions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Discussion of “paper brain” as a teaching tool</a:t>
            </a:r>
            <a:endParaRPr sz="1900">
              <a:solidFill>
                <a:schemeClr val="dk1"/>
              </a:solidFill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</a:rPr>
              <a:t>Examples of shorthand 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9373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Topics</a:t>
            </a:r>
            <a:endParaRPr sz="15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314" y="2123166"/>
            <a:ext cx="1629575" cy="1719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5" name="Google Shape;535;p62"/>
          <p:cNvGrpSpPr/>
          <p:nvPr/>
        </p:nvGrpSpPr>
        <p:grpSpPr>
          <a:xfrm>
            <a:off x="3095625" y="3716461"/>
            <a:ext cx="870600" cy="668400"/>
            <a:chOff x="3028370" y="3716461"/>
            <a:chExt cx="870600" cy="668400"/>
          </a:xfrm>
        </p:grpSpPr>
        <p:sp>
          <p:nvSpPr>
            <p:cNvPr id="536" name="Google Shape;536;p62"/>
            <p:cNvSpPr/>
            <p:nvPr/>
          </p:nvSpPr>
          <p:spPr>
            <a:xfrm flipH="1" rot="10800000">
              <a:off x="3028370" y="3716461"/>
              <a:ext cx="870600" cy="6684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rgbClr val="000000">
                  <a:alpha val="4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537" name="Google Shape;537;p6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6051" y="3907444"/>
              <a:ext cx="351506" cy="348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8" name="Google Shape;538;p62"/>
          <p:cNvPicPr preferRelativeResize="0"/>
          <p:nvPr/>
        </p:nvPicPr>
        <p:blipFill rotWithShape="1">
          <a:blip r:embed="rId5">
            <a:alphaModFix/>
          </a:blip>
          <a:srcRect b="0" l="793" r="0" t="0"/>
          <a:stretch/>
        </p:blipFill>
        <p:spPr>
          <a:xfrm flipH="1">
            <a:off x="2723698" y="2052345"/>
            <a:ext cx="1629574" cy="1861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9" name="Google Shape;539;p62"/>
          <p:cNvGrpSpPr/>
          <p:nvPr/>
        </p:nvGrpSpPr>
        <p:grpSpPr>
          <a:xfrm>
            <a:off x="1095316" y="1561116"/>
            <a:ext cx="799528" cy="668385"/>
            <a:chOff x="1511700" y="2795700"/>
            <a:chExt cx="1717200" cy="1266600"/>
          </a:xfrm>
        </p:grpSpPr>
        <p:sp>
          <p:nvSpPr>
            <p:cNvPr id="540" name="Google Shape;540;p62"/>
            <p:cNvSpPr/>
            <p:nvPr/>
          </p:nvSpPr>
          <p:spPr>
            <a:xfrm>
              <a:off x="1511700" y="2795700"/>
              <a:ext cx="1717200" cy="12666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41" name="Google Shape;541;p62"/>
            <p:cNvGrpSpPr/>
            <p:nvPr/>
          </p:nvGrpSpPr>
          <p:grpSpPr>
            <a:xfrm>
              <a:off x="1970046" y="3234818"/>
              <a:ext cx="800511" cy="814372"/>
              <a:chOff x="4137583" y="1519839"/>
              <a:chExt cx="800511" cy="1289788"/>
            </a:xfrm>
          </p:grpSpPr>
          <p:grpSp>
            <p:nvGrpSpPr>
              <p:cNvPr id="542" name="Google Shape;542;p62"/>
              <p:cNvGrpSpPr/>
              <p:nvPr/>
            </p:nvGrpSpPr>
            <p:grpSpPr>
              <a:xfrm>
                <a:off x="4143395" y="1818064"/>
                <a:ext cx="794699" cy="991563"/>
                <a:chOff x="4695845" y="5075614"/>
                <a:chExt cx="794699" cy="991563"/>
              </a:xfrm>
            </p:grpSpPr>
            <p:grpSp>
              <p:nvGrpSpPr>
                <p:cNvPr id="543" name="Google Shape;543;p62"/>
                <p:cNvGrpSpPr/>
                <p:nvPr/>
              </p:nvGrpSpPr>
              <p:grpSpPr>
                <a:xfrm rot="-5400000">
                  <a:off x="4745994" y="5322627"/>
                  <a:ext cx="697767" cy="791333"/>
                  <a:chOff x="5019675" y="1832600"/>
                  <a:chExt cx="2171700" cy="2863000"/>
                </a:xfrm>
              </p:grpSpPr>
              <p:pic>
                <p:nvPicPr>
                  <p:cNvPr descr="clipped result image" id="544" name="Google Shape;544;p62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>
                    <a:off x="5915025" y="1832600"/>
                    <a:ext cx="1276350" cy="2857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545" name="Google Shape;545;p62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>
                    <a:off x="5019675" y="1838100"/>
                    <a:ext cx="1285875" cy="2857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546" name="Google Shape;546;p62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 rot="-5400000">
                  <a:off x="4885706" y="4885753"/>
                  <a:ext cx="410091" cy="7898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547" name="Google Shape;547;p62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 rot="-5400000">
                <a:off x="4327444" y="1329978"/>
                <a:ext cx="410091" cy="7898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548" name="Google Shape;548;p62"/>
          <p:cNvPicPr preferRelativeResize="0"/>
          <p:nvPr/>
        </p:nvPicPr>
        <p:blipFill rotWithShape="1">
          <a:blip r:embed="rId5">
            <a:alphaModFix/>
          </a:blip>
          <a:srcRect b="0" l="793" r="0" t="0"/>
          <a:stretch/>
        </p:blipFill>
        <p:spPr>
          <a:xfrm flipH="1">
            <a:off x="692136" y="2052345"/>
            <a:ext cx="1629574" cy="1861292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62"/>
          <p:cNvSpPr txBox="1"/>
          <p:nvPr/>
        </p:nvSpPr>
        <p:spPr>
          <a:xfrm rot="4765">
            <a:off x="801014" y="4027701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H</a:t>
            </a:r>
            <a:r>
              <a:rPr b="1" lang="en" sz="1700">
                <a:solidFill>
                  <a:schemeClr val="dk1"/>
                </a:solidFill>
              </a:rPr>
              <a:t>ibitor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50" name="Google Shape;550;p62"/>
          <p:cNvSpPr txBox="1"/>
          <p:nvPr/>
        </p:nvSpPr>
        <p:spPr>
          <a:xfrm rot="4765">
            <a:off x="902294" y="1066338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igh and 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urried”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551" name="Google Shape;551;p62"/>
          <p:cNvSpPr txBox="1"/>
          <p:nvPr/>
        </p:nvSpPr>
        <p:spPr>
          <a:xfrm rot="4765">
            <a:off x="2889132" y="1638225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D</a:t>
            </a:r>
            <a:r>
              <a:rPr b="1" lang="en" sz="1700">
                <a:solidFill>
                  <a:schemeClr val="dk1"/>
                </a:solidFill>
              </a:rPr>
              <a:t>ucer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52" name="Google Shape;552;p62"/>
          <p:cNvSpPr txBox="1"/>
          <p:nvPr/>
        </p:nvSpPr>
        <p:spPr>
          <a:xfrm rot="4765">
            <a:off x="2889119" y="4465863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</a:t>
            </a:r>
            <a:r>
              <a:rPr lang="en" sz="1700" u="sng">
                <a:solidFill>
                  <a:schemeClr val="dk1"/>
                </a:solidFill>
              </a:rPr>
              <a:t>D</a:t>
            </a:r>
            <a:r>
              <a:rPr lang="en" sz="1700">
                <a:solidFill>
                  <a:schemeClr val="dk1"/>
                </a:solidFill>
              </a:rPr>
              <a:t>own and </a:t>
            </a:r>
            <a:r>
              <a:rPr lang="en" sz="1700" u="sng">
                <a:solidFill>
                  <a:schemeClr val="dk1"/>
                </a:solidFill>
              </a:rPr>
              <a:t>D</a:t>
            </a:r>
            <a:r>
              <a:rPr lang="en" sz="1700">
                <a:solidFill>
                  <a:schemeClr val="dk1"/>
                </a:solidFill>
              </a:rPr>
              <a:t>elayed”</a:t>
            </a:r>
            <a:endParaRPr sz="1700">
              <a:solidFill>
                <a:schemeClr val="dk1"/>
              </a:solidFill>
            </a:endParaRPr>
          </a:p>
        </p:txBody>
      </p:sp>
      <p:grpSp>
        <p:nvGrpSpPr>
          <p:cNvPr id="553" name="Google Shape;553;p62"/>
          <p:cNvGrpSpPr/>
          <p:nvPr/>
        </p:nvGrpSpPr>
        <p:grpSpPr>
          <a:xfrm>
            <a:off x="6767935" y="2052345"/>
            <a:ext cx="1629574" cy="1861292"/>
            <a:chOff x="6767935" y="2052345"/>
            <a:chExt cx="1629574" cy="1861292"/>
          </a:xfrm>
        </p:grpSpPr>
        <p:grpSp>
          <p:nvGrpSpPr>
            <p:cNvPr id="554" name="Google Shape;554;p62"/>
            <p:cNvGrpSpPr/>
            <p:nvPr/>
          </p:nvGrpSpPr>
          <p:grpSpPr>
            <a:xfrm>
              <a:off x="6767935" y="2052345"/>
              <a:ext cx="1629574" cy="1861292"/>
              <a:chOff x="6767935" y="2052345"/>
              <a:chExt cx="1629574" cy="1861292"/>
            </a:xfrm>
          </p:grpSpPr>
          <p:pic>
            <p:nvPicPr>
              <p:cNvPr id="555" name="Google Shape;555;p62"/>
              <p:cNvPicPr preferRelativeResize="0"/>
              <p:nvPr/>
            </p:nvPicPr>
            <p:blipFill rotWithShape="1">
              <a:blip r:embed="rId5">
                <a:alphaModFix/>
              </a:blip>
              <a:srcRect b="0" l="793" r="0" t="0"/>
              <a:stretch/>
            </p:blipFill>
            <p:spPr>
              <a:xfrm flipH="1">
                <a:off x="6767935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56" name="Google Shape;556;p62"/>
              <p:cNvSpPr/>
              <p:nvPr/>
            </p:nvSpPr>
            <p:spPr>
              <a:xfrm>
                <a:off x="7490763" y="2180825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7" name="Google Shape;557;p62"/>
              <p:cNvSpPr/>
              <p:nvPr/>
            </p:nvSpPr>
            <p:spPr>
              <a:xfrm>
                <a:off x="7490763" y="3758959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58" name="Google Shape;558;p62"/>
            <p:cNvSpPr/>
            <p:nvPr/>
          </p:nvSpPr>
          <p:spPr>
            <a:xfrm>
              <a:off x="7490763" y="2844559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62"/>
            <p:cNvSpPr/>
            <p:nvPr/>
          </p:nvSpPr>
          <p:spPr>
            <a:xfrm>
              <a:off x="7490763" y="2898694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62"/>
            <p:cNvSpPr/>
            <p:nvPr/>
          </p:nvSpPr>
          <p:spPr>
            <a:xfrm>
              <a:off x="7490763" y="2956506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61" name="Google Shape;561;p62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562" name="Google Shape;562;p62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62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564" name="Google Shape;564;p62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565" name="Google Shape;565;p62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314" y="2123166"/>
            <a:ext cx="1629575" cy="1719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1" name="Google Shape;571;p63"/>
          <p:cNvGrpSpPr/>
          <p:nvPr/>
        </p:nvGrpSpPr>
        <p:grpSpPr>
          <a:xfrm>
            <a:off x="2723698" y="2052345"/>
            <a:ext cx="1629574" cy="2332515"/>
            <a:chOff x="2723698" y="2052345"/>
            <a:chExt cx="1629574" cy="2332515"/>
          </a:xfrm>
        </p:grpSpPr>
        <p:grpSp>
          <p:nvGrpSpPr>
            <p:cNvPr id="572" name="Google Shape;572;p63"/>
            <p:cNvGrpSpPr/>
            <p:nvPr/>
          </p:nvGrpSpPr>
          <p:grpSpPr>
            <a:xfrm>
              <a:off x="3095625" y="3716461"/>
              <a:ext cx="870600" cy="668400"/>
              <a:chOff x="3028370" y="3716461"/>
              <a:chExt cx="870600" cy="668400"/>
            </a:xfrm>
          </p:grpSpPr>
          <p:sp>
            <p:nvSpPr>
              <p:cNvPr id="573" name="Google Shape;573;p63"/>
              <p:cNvSpPr/>
              <p:nvPr/>
            </p:nvSpPr>
            <p:spPr>
              <a:xfrm flipH="1" rot="10800000">
                <a:off x="3028370" y="3716461"/>
                <a:ext cx="870600" cy="668400"/>
              </a:xfrm>
              <a:prstGeom prst="upArrow">
                <a:avLst>
                  <a:gd fmla="val 50000" name="adj1"/>
                  <a:gd fmla="val 50000" name="adj2"/>
                </a:avLst>
              </a:prstGeom>
              <a:solidFill>
                <a:srgbClr val="FFFFFF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14288" rotWithShape="0" algn="bl" dir="5400000" dist="9525">
                  <a:srgbClr val="000000">
                    <a:alpha val="4941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clipped result image" id="574" name="Google Shape;574;p63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3276051" y="3907444"/>
                <a:ext cx="351506" cy="3489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75" name="Google Shape;575;p63"/>
            <p:cNvPicPr preferRelativeResize="0"/>
            <p:nvPr/>
          </p:nvPicPr>
          <p:blipFill rotWithShape="1">
            <a:blip r:embed="rId5">
              <a:alphaModFix/>
            </a:blip>
            <a:srcRect b="0" l="793" r="0" t="0"/>
            <a:stretch/>
          </p:blipFill>
          <p:spPr>
            <a:xfrm flipH="1">
              <a:off x="2723698" y="2052345"/>
              <a:ext cx="1629574" cy="18612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6" name="Google Shape;576;p63"/>
          <p:cNvGrpSpPr/>
          <p:nvPr/>
        </p:nvGrpSpPr>
        <p:grpSpPr>
          <a:xfrm>
            <a:off x="692136" y="1561116"/>
            <a:ext cx="1629574" cy="2352521"/>
            <a:chOff x="692136" y="1561116"/>
            <a:chExt cx="1629574" cy="2352521"/>
          </a:xfrm>
        </p:grpSpPr>
        <p:grpSp>
          <p:nvGrpSpPr>
            <p:cNvPr id="577" name="Google Shape;577;p63"/>
            <p:cNvGrpSpPr/>
            <p:nvPr/>
          </p:nvGrpSpPr>
          <p:grpSpPr>
            <a:xfrm>
              <a:off x="1095316" y="1561116"/>
              <a:ext cx="799528" cy="668385"/>
              <a:chOff x="1511700" y="2795700"/>
              <a:chExt cx="1717200" cy="1266600"/>
            </a:xfrm>
          </p:grpSpPr>
          <p:sp>
            <p:nvSpPr>
              <p:cNvPr id="578" name="Google Shape;578;p63"/>
              <p:cNvSpPr/>
              <p:nvPr/>
            </p:nvSpPr>
            <p:spPr>
              <a:xfrm>
                <a:off x="1511700" y="2795700"/>
                <a:ext cx="1717200" cy="1266600"/>
              </a:xfrm>
              <a:prstGeom prst="upArrow">
                <a:avLst>
                  <a:gd fmla="val 50000" name="adj1"/>
                  <a:gd fmla="val 50000" name="adj2"/>
                </a:avLst>
              </a:prstGeom>
              <a:solidFill>
                <a:srgbClr val="FFFFFF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579" name="Google Shape;579;p63"/>
              <p:cNvGrpSpPr/>
              <p:nvPr/>
            </p:nvGrpSpPr>
            <p:grpSpPr>
              <a:xfrm>
                <a:off x="1970046" y="3234818"/>
                <a:ext cx="800511" cy="814372"/>
                <a:chOff x="4137583" y="1519839"/>
                <a:chExt cx="800511" cy="1289788"/>
              </a:xfrm>
            </p:grpSpPr>
            <p:grpSp>
              <p:nvGrpSpPr>
                <p:cNvPr id="580" name="Google Shape;580;p63"/>
                <p:cNvGrpSpPr/>
                <p:nvPr/>
              </p:nvGrpSpPr>
              <p:grpSpPr>
                <a:xfrm>
                  <a:off x="4143395" y="1818064"/>
                  <a:ext cx="794699" cy="991563"/>
                  <a:chOff x="4695845" y="5075614"/>
                  <a:chExt cx="794699" cy="991563"/>
                </a:xfrm>
              </p:grpSpPr>
              <p:grpSp>
                <p:nvGrpSpPr>
                  <p:cNvPr id="581" name="Google Shape;581;p63"/>
                  <p:cNvGrpSpPr/>
                  <p:nvPr/>
                </p:nvGrpSpPr>
                <p:grpSpPr>
                  <a:xfrm rot="-5400000">
                    <a:off x="4745994" y="5322627"/>
                    <a:ext cx="697767" cy="791333"/>
                    <a:chOff x="5019675" y="1832600"/>
                    <a:chExt cx="2171700" cy="2863000"/>
                  </a:xfrm>
                </p:grpSpPr>
                <p:pic>
                  <p:nvPicPr>
                    <p:cNvPr descr="clipped result image" id="582" name="Google Shape;582;p63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5915025" y="1832600"/>
                      <a:ext cx="1276350" cy="2857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descr="clipped result image" id="583" name="Google Shape;583;p63"/>
                    <p:cNvPicPr preferRelativeResize="0"/>
                    <p:nvPr/>
                  </p:nvPicPr>
                  <p:blipFill rotWithShape="1">
                    <a:blip r:embed="rId7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5019675" y="1838100"/>
                      <a:ext cx="1285875" cy="28575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descr="clipped result image" id="584" name="Google Shape;584;p63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0" r="0" t="0"/>
                  <a:stretch/>
                </p:blipFill>
                <p:spPr>
                  <a:xfrm rot="-5400000">
                    <a:off x="4885706" y="4885753"/>
                    <a:ext cx="410091" cy="7898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585" name="Google Shape;585;p63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 b="0" l="0" r="0" t="0"/>
                <a:stretch/>
              </p:blipFill>
              <p:spPr>
                <a:xfrm rot="-5400000">
                  <a:off x="4327444" y="1329978"/>
                  <a:ext cx="410091" cy="7898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pic>
          <p:nvPicPr>
            <p:cNvPr id="586" name="Google Shape;586;p63"/>
            <p:cNvPicPr preferRelativeResize="0"/>
            <p:nvPr/>
          </p:nvPicPr>
          <p:blipFill rotWithShape="1">
            <a:blip r:embed="rId5">
              <a:alphaModFix/>
            </a:blip>
            <a:srcRect b="0" l="793" r="0" t="0"/>
            <a:stretch/>
          </p:blipFill>
          <p:spPr>
            <a:xfrm flipH="1">
              <a:off x="692136" y="2052345"/>
              <a:ext cx="1629574" cy="18612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7" name="Google Shape;587;p63"/>
          <p:cNvSpPr txBox="1"/>
          <p:nvPr/>
        </p:nvSpPr>
        <p:spPr>
          <a:xfrm rot="4765">
            <a:off x="801014" y="4027701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H</a:t>
            </a:r>
            <a:r>
              <a:rPr b="1" lang="en" sz="1700">
                <a:solidFill>
                  <a:schemeClr val="dk1"/>
                </a:solidFill>
              </a:rPr>
              <a:t>ibitor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88" name="Google Shape;588;p63"/>
          <p:cNvSpPr txBox="1"/>
          <p:nvPr/>
        </p:nvSpPr>
        <p:spPr>
          <a:xfrm rot="4765">
            <a:off x="902294" y="1066338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igh and 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urried”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589" name="Google Shape;589;p63"/>
          <p:cNvSpPr txBox="1"/>
          <p:nvPr/>
        </p:nvSpPr>
        <p:spPr>
          <a:xfrm rot="4765">
            <a:off x="2889132" y="1638225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D</a:t>
            </a:r>
            <a:r>
              <a:rPr b="1" lang="en" sz="1700">
                <a:solidFill>
                  <a:schemeClr val="dk1"/>
                </a:solidFill>
              </a:rPr>
              <a:t>ucer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90" name="Google Shape;590;p63"/>
          <p:cNvSpPr txBox="1"/>
          <p:nvPr/>
        </p:nvSpPr>
        <p:spPr>
          <a:xfrm rot="4765">
            <a:off x="2889119" y="4465863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</a:t>
            </a:r>
            <a:r>
              <a:rPr lang="en" sz="1700" u="sng">
                <a:solidFill>
                  <a:schemeClr val="dk1"/>
                </a:solidFill>
              </a:rPr>
              <a:t>D</a:t>
            </a:r>
            <a:r>
              <a:rPr lang="en" sz="1700">
                <a:solidFill>
                  <a:schemeClr val="dk1"/>
                </a:solidFill>
              </a:rPr>
              <a:t>own and </a:t>
            </a:r>
            <a:r>
              <a:rPr lang="en" sz="1700" u="sng">
                <a:solidFill>
                  <a:schemeClr val="dk1"/>
                </a:solidFill>
              </a:rPr>
              <a:t>D</a:t>
            </a:r>
            <a:r>
              <a:rPr lang="en" sz="1700">
                <a:solidFill>
                  <a:schemeClr val="dk1"/>
                </a:solidFill>
              </a:rPr>
              <a:t>elayed”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591" name="Google Shape;591;p63"/>
          <p:cNvSpPr txBox="1"/>
          <p:nvPr/>
        </p:nvSpPr>
        <p:spPr>
          <a:xfrm rot="4765">
            <a:off x="4912769" y="3982975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sensitive substrate</a:t>
            </a:r>
            <a:endParaRPr b="1" sz="1700">
              <a:solidFill>
                <a:schemeClr val="dk1"/>
              </a:solidFill>
            </a:endParaRPr>
          </a:p>
        </p:txBody>
      </p:sp>
      <p:grpSp>
        <p:nvGrpSpPr>
          <p:cNvPr id="592" name="Google Shape;592;p63"/>
          <p:cNvGrpSpPr/>
          <p:nvPr/>
        </p:nvGrpSpPr>
        <p:grpSpPr>
          <a:xfrm>
            <a:off x="6767935" y="2052345"/>
            <a:ext cx="1629574" cy="1861292"/>
            <a:chOff x="6767935" y="2052345"/>
            <a:chExt cx="1629574" cy="1861292"/>
          </a:xfrm>
        </p:grpSpPr>
        <p:grpSp>
          <p:nvGrpSpPr>
            <p:cNvPr id="593" name="Google Shape;593;p63"/>
            <p:cNvGrpSpPr/>
            <p:nvPr/>
          </p:nvGrpSpPr>
          <p:grpSpPr>
            <a:xfrm>
              <a:off x="6767935" y="2052345"/>
              <a:ext cx="1629574" cy="1861292"/>
              <a:chOff x="6767935" y="2052345"/>
              <a:chExt cx="1629574" cy="1861292"/>
            </a:xfrm>
          </p:grpSpPr>
          <p:pic>
            <p:nvPicPr>
              <p:cNvPr id="594" name="Google Shape;594;p63"/>
              <p:cNvPicPr preferRelativeResize="0"/>
              <p:nvPr/>
            </p:nvPicPr>
            <p:blipFill rotWithShape="1">
              <a:blip r:embed="rId5">
                <a:alphaModFix/>
              </a:blip>
              <a:srcRect b="0" l="793" r="0" t="0"/>
              <a:stretch/>
            </p:blipFill>
            <p:spPr>
              <a:xfrm flipH="1">
                <a:off x="6767935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95" name="Google Shape;595;p63"/>
              <p:cNvSpPr/>
              <p:nvPr/>
            </p:nvSpPr>
            <p:spPr>
              <a:xfrm>
                <a:off x="7490763" y="2180825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6" name="Google Shape;596;p63"/>
              <p:cNvSpPr/>
              <p:nvPr/>
            </p:nvSpPr>
            <p:spPr>
              <a:xfrm>
                <a:off x="7490763" y="3758959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97" name="Google Shape;597;p63"/>
            <p:cNvSpPr/>
            <p:nvPr/>
          </p:nvSpPr>
          <p:spPr>
            <a:xfrm>
              <a:off x="7490763" y="2844559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63"/>
            <p:cNvSpPr/>
            <p:nvPr/>
          </p:nvSpPr>
          <p:spPr>
            <a:xfrm>
              <a:off x="7490763" y="2898694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63"/>
            <p:cNvSpPr/>
            <p:nvPr/>
          </p:nvSpPr>
          <p:spPr>
            <a:xfrm>
              <a:off x="7490763" y="2956506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00" name="Google Shape;600;p63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601" name="Google Shape;601;p63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63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603" name="Google Shape;603;p63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604" name="Google Shape;604;p63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64"/>
          <p:cNvGrpSpPr/>
          <p:nvPr/>
        </p:nvGrpSpPr>
        <p:grpSpPr>
          <a:xfrm>
            <a:off x="4174548" y="3392803"/>
            <a:ext cx="1629574" cy="2352521"/>
            <a:chOff x="4174548" y="2630803"/>
            <a:chExt cx="1629574" cy="2352521"/>
          </a:xfrm>
        </p:grpSpPr>
        <p:grpSp>
          <p:nvGrpSpPr>
            <p:cNvPr id="610" name="Google Shape;610;p64"/>
            <p:cNvGrpSpPr/>
            <p:nvPr/>
          </p:nvGrpSpPr>
          <p:grpSpPr>
            <a:xfrm>
              <a:off x="4174548" y="2630803"/>
              <a:ext cx="1629574" cy="2352521"/>
              <a:chOff x="692136" y="1561116"/>
              <a:chExt cx="1629574" cy="2352521"/>
            </a:xfrm>
          </p:grpSpPr>
          <p:grpSp>
            <p:nvGrpSpPr>
              <p:cNvPr id="611" name="Google Shape;611;p64"/>
              <p:cNvGrpSpPr/>
              <p:nvPr/>
            </p:nvGrpSpPr>
            <p:grpSpPr>
              <a:xfrm>
                <a:off x="1095316" y="1561116"/>
                <a:ext cx="799528" cy="668385"/>
                <a:chOff x="1511700" y="2795700"/>
                <a:chExt cx="1717200" cy="1266600"/>
              </a:xfrm>
            </p:grpSpPr>
            <p:sp>
              <p:nvSpPr>
                <p:cNvPr id="612" name="Google Shape;612;p64"/>
                <p:cNvSpPr/>
                <p:nvPr/>
              </p:nvSpPr>
              <p:spPr>
                <a:xfrm>
                  <a:off x="1511700" y="2795700"/>
                  <a:ext cx="1717200" cy="1266600"/>
                </a:xfrm>
                <a:prstGeom prst="upArrow">
                  <a:avLst>
                    <a:gd fmla="val 50000" name="adj1"/>
                    <a:gd fmla="val 50000" name="adj2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13" name="Google Shape;613;p64"/>
                <p:cNvGrpSpPr/>
                <p:nvPr/>
              </p:nvGrpSpPr>
              <p:grpSpPr>
                <a:xfrm>
                  <a:off x="1970046" y="3234818"/>
                  <a:ext cx="800511" cy="814372"/>
                  <a:chOff x="4137583" y="1519839"/>
                  <a:chExt cx="800511" cy="1289788"/>
                </a:xfrm>
              </p:grpSpPr>
              <p:grpSp>
                <p:nvGrpSpPr>
                  <p:cNvPr id="614" name="Google Shape;614;p64"/>
                  <p:cNvGrpSpPr/>
                  <p:nvPr/>
                </p:nvGrpSpPr>
                <p:grpSpPr>
                  <a:xfrm>
                    <a:off x="4143395" y="1818064"/>
                    <a:ext cx="794699" cy="991563"/>
                    <a:chOff x="4695845" y="5075614"/>
                    <a:chExt cx="794699" cy="991563"/>
                  </a:xfrm>
                </p:grpSpPr>
                <p:grpSp>
                  <p:nvGrpSpPr>
                    <p:cNvPr id="615" name="Google Shape;615;p64"/>
                    <p:cNvGrpSpPr/>
                    <p:nvPr/>
                  </p:nvGrpSpPr>
                  <p:grpSpPr>
                    <a:xfrm rot="-5400000">
                      <a:off x="4745994" y="5322627"/>
                      <a:ext cx="697767" cy="791333"/>
                      <a:chOff x="5019675" y="1832600"/>
                      <a:chExt cx="2171700" cy="2863000"/>
                    </a:xfrm>
                  </p:grpSpPr>
                  <p:pic>
                    <p:nvPicPr>
                      <p:cNvPr descr="clipped result image" id="616" name="Google Shape;616;p64"/>
                      <p:cNvPicPr preferRelativeResize="0"/>
                      <p:nvPr/>
                    </p:nvPicPr>
                    <p:blipFill rotWithShape="1">
                      <a:blip r:embed="rId3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915025" y="1832600"/>
                        <a:ext cx="12763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descr="clipped result image" id="617" name="Google Shape;617;p64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019675" y="1838100"/>
                        <a:ext cx="1285875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pic>
                  <p:nvPicPr>
                    <p:cNvPr descr="clipped result image" id="618" name="Google Shape;618;p64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b="0" l="0" r="0" t="0"/>
                    <a:stretch/>
                  </p:blipFill>
                  <p:spPr>
                    <a:xfrm rot="-5400000">
                      <a:off x="4885706" y="4885753"/>
                      <a:ext cx="410091" cy="7898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descr="clipped result image" id="619" name="Google Shape;619;p64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 rot="-5400000">
                    <a:off x="4327444" y="1329978"/>
                    <a:ext cx="410091" cy="7898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620" name="Google Shape;620;p64"/>
              <p:cNvPicPr preferRelativeResize="0"/>
              <p:nvPr/>
            </p:nvPicPr>
            <p:blipFill rotWithShape="1">
              <a:blip r:embed="rId7">
                <a:alphaModFix/>
              </a:blip>
              <a:srcRect b="0" l="793" r="0" t="0"/>
              <a:stretch/>
            </p:blipFill>
            <p:spPr>
              <a:xfrm flipH="1">
                <a:off x="692136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21" name="Google Shape;621;p64"/>
            <p:cNvSpPr txBox="1"/>
            <p:nvPr/>
          </p:nvSpPr>
          <p:spPr>
            <a:xfrm rot="4765">
              <a:off x="4357948" y="3892916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in</a:t>
              </a:r>
              <a:r>
                <a:rPr b="1" lang="en" sz="1700" u="sng">
                  <a:solidFill>
                    <a:schemeClr val="lt1"/>
                  </a:solidFill>
                </a:rPr>
                <a:t>H</a:t>
              </a:r>
              <a:r>
                <a:rPr b="1" lang="en" sz="1700">
                  <a:solidFill>
                    <a:schemeClr val="lt1"/>
                  </a:solidFill>
                </a:rPr>
                <a:t>ibitor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622" name="Google Shape;622;p64"/>
          <p:cNvGrpSpPr/>
          <p:nvPr/>
        </p:nvGrpSpPr>
        <p:grpSpPr>
          <a:xfrm>
            <a:off x="4163507" y="1587291"/>
            <a:ext cx="1631269" cy="1719634"/>
            <a:chOff x="4174539" y="825291"/>
            <a:chExt cx="1631269" cy="1719634"/>
          </a:xfrm>
        </p:grpSpPr>
        <p:pic>
          <p:nvPicPr>
            <p:cNvPr id="623" name="Google Shape;623;p64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74539" y="825291"/>
              <a:ext cx="1629575" cy="1719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4" name="Google Shape;624;p64"/>
            <p:cNvSpPr txBox="1"/>
            <p:nvPr/>
          </p:nvSpPr>
          <p:spPr>
            <a:xfrm rot="4765">
              <a:off x="4507107" y="1125050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substrate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625" name="Google Shape;625;p64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626" name="Google Shape;626;p64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64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628" name="Google Shape;628;p64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629" name="Google Shape;629;p64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oogle Shape;634;p65"/>
          <p:cNvGrpSpPr/>
          <p:nvPr/>
        </p:nvGrpSpPr>
        <p:grpSpPr>
          <a:xfrm>
            <a:off x="4163507" y="1587291"/>
            <a:ext cx="1631269" cy="1719634"/>
            <a:chOff x="4174539" y="825291"/>
            <a:chExt cx="1631269" cy="1719634"/>
          </a:xfrm>
        </p:grpSpPr>
        <p:pic>
          <p:nvPicPr>
            <p:cNvPr id="635" name="Google Shape;635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74539" y="825291"/>
              <a:ext cx="1629575" cy="1719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Google Shape;636;p65"/>
            <p:cNvSpPr txBox="1"/>
            <p:nvPr/>
          </p:nvSpPr>
          <p:spPr>
            <a:xfrm rot="4765">
              <a:off x="4507107" y="1125050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substrate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637" name="Google Shape;637;p65"/>
          <p:cNvGrpSpPr/>
          <p:nvPr/>
        </p:nvGrpSpPr>
        <p:grpSpPr>
          <a:xfrm>
            <a:off x="4174548" y="3088003"/>
            <a:ext cx="1629574" cy="2352521"/>
            <a:chOff x="4174548" y="2630803"/>
            <a:chExt cx="1629574" cy="2352521"/>
          </a:xfrm>
        </p:grpSpPr>
        <p:grpSp>
          <p:nvGrpSpPr>
            <p:cNvPr id="638" name="Google Shape;638;p65"/>
            <p:cNvGrpSpPr/>
            <p:nvPr/>
          </p:nvGrpSpPr>
          <p:grpSpPr>
            <a:xfrm>
              <a:off x="4174548" y="2630803"/>
              <a:ext cx="1629574" cy="2352521"/>
              <a:chOff x="692136" y="1561116"/>
              <a:chExt cx="1629574" cy="2352521"/>
            </a:xfrm>
          </p:grpSpPr>
          <p:grpSp>
            <p:nvGrpSpPr>
              <p:cNvPr id="639" name="Google Shape;639;p65"/>
              <p:cNvGrpSpPr/>
              <p:nvPr/>
            </p:nvGrpSpPr>
            <p:grpSpPr>
              <a:xfrm>
                <a:off x="1095316" y="1561116"/>
                <a:ext cx="799528" cy="668385"/>
                <a:chOff x="1511700" y="2795700"/>
                <a:chExt cx="1717200" cy="1266600"/>
              </a:xfrm>
            </p:grpSpPr>
            <p:sp>
              <p:nvSpPr>
                <p:cNvPr id="640" name="Google Shape;640;p65"/>
                <p:cNvSpPr/>
                <p:nvPr/>
              </p:nvSpPr>
              <p:spPr>
                <a:xfrm>
                  <a:off x="1511700" y="2795700"/>
                  <a:ext cx="1717200" cy="1266600"/>
                </a:xfrm>
                <a:prstGeom prst="upArrow">
                  <a:avLst>
                    <a:gd fmla="val 50000" name="adj1"/>
                    <a:gd fmla="val 50000" name="adj2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41" name="Google Shape;641;p65"/>
                <p:cNvGrpSpPr/>
                <p:nvPr/>
              </p:nvGrpSpPr>
              <p:grpSpPr>
                <a:xfrm>
                  <a:off x="1970046" y="3234818"/>
                  <a:ext cx="800511" cy="814372"/>
                  <a:chOff x="4137583" y="1519839"/>
                  <a:chExt cx="800511" cy="1289788"/>
                </a:xfrm>
              </p:grpSpPr>
              <p:grpSp>
                <p:nvGrpSpPr>
                  <p:cNvPr id="642" name="Google Shape;642;p65"/>
                  <p:cNvGrpSpPr/>
                  <p:nvPr/>
                </p:nvGrpSpPr>
                <p:grpSpPr>
                  <a:xfrm>
                    <a:off x="4143395" y="1818064"/>
                    <a:ext cx="794699" cy="991563"/>
                    <a:chOff x="4695845" y="5075614"/>
                    <a:chExt cx="794699" cy="991563"/>
                  </a:xfrm>
                </p:grpSpPr>
                <p:grpSp>
                  <p:nvGrpSpPr>
                    <p:cNvPr id="643" name="Google Shape;643;p65"/>
                    <p:cNvGrpSpPr/>
                    <p:nvPr/>
                  </p:nvGrpSpPr>
                  <p:grpSpPr>
                    <a:xfrm rot="-5400000">
                      <a:off x="4745994" y="5322627"/>
                      <a:ext cx="697767" cy="791333"/>
                      <a:chOff x="5019675" y="1832600"/>
                      <a:chExt cx="2171700" cy="2863000"/>
                    </a:xfrm>
                  </p:grpSpPr>
                  <p:pic>
                    <p:nvPicPr>
                      <p:cNvPr descr="clipped result image" id="644" name="Google Shape;644;p65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915025" y="1832600"/>
                        <a:ext cx="12763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descr="clipped result image" id="645" name="Google Shape;645;p65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019675" y="1838100"/>
                        <a:ext cx="1285875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pic>
                  <p:nvPicPr>
                    <p:cNvPr descr="clipped result image" id="646" name="Google Shape;646;p65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 b="0" l="0" r="0" t="0"/>
                    <a:stretch/>
                  </p:blipFill>
                  <p:spPr>
                    <a:xfrm rot="-5400000">
                      <a:off x="4885706" y="4885753"/>
                      <a:ext cx="410091" cy="7898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descr="clipped result image" id="647" name="Google Shape;647;p65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 rot="-5400000">
                    <a:off x="4327444" y="1329978"/>
                    <a:ext cx="410091" cy="7898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648" name="Google Shape;648;p65"/>
              <p:cNvPicPr preferRelativeResize="0"/>
              <p:nvPr/>
            </p:nvPicPr>
            <p:blipFill rotWithShape="1">
              <a:blip r:embed="rId8">
                <a:alphaModFix/>
              </a:blip>
              <a:srcRect b="0" l="793" r="0" t="0"/>
              <a:stretch/>
            </p:blipFill>
            <p:spPr>
              <a:xfrm flipH="1">
                <a:off x="692136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49" name="Google Shape;649;p65"/>
            <p:cNvSpPr txBox="1"/>
            <p:nvPr/>
          </p:nvSpPr>
          <p:spPr>
            <a:xfrm rot="4765">
              <a:off x="4357948" y="3892916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in</a:t>
              </a:r>
              <a:r>
                <a:rPr b="1" lang="en" sz="1700" u="sng">
                  <a:solidFill>
                    <a:schemeClr val="lt1"/>
                  </a:solidFill>
                </a:rPr>
                <a:t>H</a:t>
              </a:r>
              <a:r>
                <a:rPr b="1" lang="en" sz="1700">
                  <a:solidFill>
                    <a:schemeClr val="lt1"/>
                  </a:solidFill>
                </a:rPr>
                <a:t>ibitor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650" name="Google Shape;650;p65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651" name="Google Shape;651;p65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65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653" name="Google Shape;653;p65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654" name="Google Shape;654;p65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9" name="Google Shape;659;p66"/>
          <p:cNvGrpSpPr/>
          <p:nvPr/>
        </p:nvGrpSpPr>
        <p:grpSpPr>
          <a:xfrm>
            <a:off x="4163507" y="1587291"/>
            <a:ext cx="1631269" cy="1719634"/>
            <a:chOff x="4174539" y="825291"/>
            <a:chExt cx="1631269" cy="1719634"/>
          </a:xfrm>
        </p:grpSpPr>
        <p:pic>
          <p:nvPicPr>
            <p:cNvPr id="660" name="Google Shape;660;p6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74539" y="825291"/>
              <a:ext cx="1629575" cy="1719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1" name="Google Shape;661;p66"/>
            <p:cNvSpPr txBox="1"/>
            <p:nvPr/>
          </p:nvSpPr>
          <p:spPr>
            <a:xfrm rot="4765">
              <a:off x="4507107" y="1125050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substrate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662" name="Google Shape;662;p66"/>
          <p:cNvGrpSpPr/>
          <p:nvPr/>
        </p:nvGrpSpPr>
        <p:grpSpPr>
          <a:xfrm>
            <a:off x="4174548" y="2783203"/>
            <a:ext cx="1629574" cy="2352521"/>
            <a:chOff x="4174548" y="2630803"/>
            <a:chExt cx="1629574" cy="2352521"/>
          </a:xfrm>
        </p:grpSpPr>
        <p:grpSp>
          <p:nvGrpSpPr>
            <p:cNvPr id="663" name="Google Shape;663;p66"/>
            <p:cNvGrpSpPr/>
            <p:nvPr/>
          </p:nvGrpSpPr>
          <p:grpSpPr>
            <a:xfrm>
              <a:off x="4174548" y="2630803"/>
              <a:ext cx="1629574" cy="2352521"/>
              <a:chOff x="692136" y="1561116"/>
              <a:chExt cx="1629574" cy="2352521"/>
            </a:xfrm>
          </p:grpSpPr>
          <p:grpSp>
            <p:nvGrpSpPr>
              <p:cNvPr id="664" name="Google Shape;664;p66"/>
              <p:cNvGrpSpPr/>
              <p:nvPr/>
            </p:nvGrpSpPr>
            <p:grpSpPr>
              <a:xfrm>
                <a:off x="1095316" y="1561116"/>
                <a:ext cx="799528" cy="668385"/>
                <a:chOff x="1511700" y="2795700"/>
                <a:chExt cx="1717200" cy="1266600"/>
              </a:xfrm>
            </p:grpSpPr>
            <p:sp>
              <p:nvSpPr>
                <p:cNvPr id="665" name="Google Shape;665;p66"/>
                <p:cNvSpPr/>
                <p:nvPr/>
              </p:nvSpPr>
              <p:spPr>
                <a:xfrm>
                  <a:off x="1511700" y="2795700"/>
                  <a:ext cx="1717200" cy="1266600"/>
                </a:xfrm>
                <a:prstGeom prst="upArrow">
                  <a:avLst>
                    <a:gd fmla="val 50000" name="adj1"/>
                    <a:gd fmla="val 50000" name="adj2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66" name="Google Shape;666;p66"/>
                <p:cNvGrpSpPr/>
                <p:nvPr/>
              </p:nvGrpSpPr>
              <p:grpSpPr>
                <a:xfrm>
                  <a:off x="1970046" y="3234818"/>
                  <a:ext cx="800511" cy="814372"/>
                  <a:chOff x="4137583" y="1519839"/>
                  <a:chExt cx="800511" cy="1289788"/>
                </a:xfrm>
              </p:grpSpPr>
              <p:grpSp>
                <p:nvGrpSpPr>
                  <p:cNvPr id="667" name="Google Shape;667;p66"/>
                  <p:cNvGrpSpPr/>
                  <p:nvPr/>
                </p:nvGrpSpPr>
                <p:grpSpPr>
                  <a:xfrm>
                    <a:off x="4143395" y="1818064"/>
                    <a:ext cx="794699" cy="991563"/>
                    <a:chOff x="4695845" y="5075614"/>
                    <a:chExt cx="794699" cy="991563"/>
                  </a:xfrm>
                </p:grpSpPr>
                <p:grpSp>
                  <p:nvGrpSpPr>
                    <p:cNvPr id="668" name="Google Shape;668;p66"/>
                    <p:cNvGrpSpPr/>
                    <p:nvPr/>
                  </p:nvGrpSpPr>
                  <p:grpSpPr>
                    <a:xfrm rot="-5400000">
                      <a:off x="4745994" y="5322627"/>
                      <a:ext cx="697767" cy="791333"/>
                      <a:chOff x="5019675" y="1832600"/>
                      <a:chExt cx="2171700" cy="2863000"/>
                    </a:xfrm>
                  </p:grpSpPr>
                  <p:pic>
                    <p:nvPicPr>
                      <p:cNvPr descr="clipped result image" id="669" name="Google Shape;669;p66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915025" y="1832600"/>
                        <a:ext cx="12763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descr="clipped result image" id="670" name="Google Shape;670;p66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019675" y="1838100"/>
                        <a:ext cx="1285875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pic>
                  <p:nvPicPr>
                    <p:cNvPr descr="clipped result image" id="671" name="Google Shape;671;p66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 b="0" l="0" r="0" t="0"/>
                    <a:stretch/>
                  </p:blipFill>
                  <p:spPr>
                    <a:xfrm rot="-5400000">
                      <a:off x="4885706" y="4885753"/>
                      <a:ext cx="410091" cy="7898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descr="clipped result image" id="672" name="Google Shape;672;p66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 rot="-5400000">
                    <a:off x="4327444" y="1329978"/>
                    <a:ext cx="410091" cy="7898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673" name="Google Shape;673;p66"/>
              <p:cNvPicPr preferRelativeResize="0"/>
              <p:nvPr/>
            </p:nvPicPr>
            <p:blipFill rotWithShape="1">
              <a:blip r:embed="rId8">
                <a:alphaModFix/>
              </a:blip>
              <a:srcRect b="0" l="793" r="0" t="0"/>
              <a:stretch/>
            </p:blipFill>
            <p:spPr>
              <a:xfrm flipH="1">
                <a:off x="692136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4" name="Google Shape;674;p66"/>
            <p:cNvSpPr txBox="1"/>
            <p:nvPr/>
          </p:nvSpPr>
          <p:spPr>
            <a:xfrm rot="4765">
              <a:off x="4357948" y="3892916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in</a:t>
              </a:r>
              <a:r>
                <a:rPr b="1" lang="en" sz="1700" u="sng">
                  <a:solidFill>
                    <a:schemeClr val="lt1"/>
                  </a:solidFill>
                </a:rPr>
                <a:t>H</a:t>
              </a:r>
              <a:r>
                <a:rPr b="1" lang="en" sz="1700">
                  <a:solidFill>
                    <a:schemeClr val="lt1"/>
                  </a:solidFill>
                </a:rPr>
                <a:t>ibitor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675" name="Google Shape;675;p66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676" name="Google Shape;676;p66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66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678" name="Google Shape;678;p66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679" name="Google Shape;679;p66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67"/>
          <p:cNvGrpSpPr/>
          <p:nvPr/>
        </p:nvGrpSpPr>
        <p:grpSpPr>
          <a:xfrm>
            <a:off x="4163507" y="1587291"/>
            <a:ext cx="1631269" cy="1719634"/>
            <a:chOff x="4174539" y="825291"/>
            <a:chExt cx="1631269" cy="1719634"/>
          </a:xfrm>
        </p:grpSpPr>
        <p:pic>
          <p:nvPicPr>
            <p:cNvPr id="685" name="Google Shape;685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74539" y="825291"/>
              <a:ext cx="1629575" cy="1719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6" name="Google Shape;686;p67"/>
            <p:cNvSpPr txBox="1"/>
            <p:nvPr/>
          </p:nvSpPr>
          <p:spPr>
            <a:xfrm rot="4765">
              <a:off x="4507107" y="1125050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substrate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687" name="Google Shape;687;p67"/>
          <p:cNvGrpSpPr/>
          <p:nvPr/>
        </p:nvGrpSpPr>
        <p:grpSpPr>
          <a:xfrm>
            <a:off x="4174548" y="2478403"/>
            <a:ext cx="1629574" cy="2352521"/>
            <a:chOff x="4174548" y="2630803"/>
            <a:chExt cx="1629574" cy="2352521"/>
          </a:xfrm>
        </p:grpSpPr>
        <p:grpSp>
          <p:nvGrpSpPr>
            <p:cNvPr id="688" name="Google Shape;688;p67"/>
            <p:cNvGrpSpPr/>
            <p:nvPr/>
          </p:nvGrpSpPr>
          <p:grpSpPr>
            <a:xfrm>
              <a:off x="4174548" y="2630803"/>
              <a:ext cx="1629574" cy="2352521"/>
              <a:chOff x="692136" y="1561116"/>
              <a:chExt cx="1629574" cy="2352521"/>
            </a:xfrm>
          </p:grpSpPr>
          <p:grpSp>
            <p:nvGrpSpPr>
              <p:cNvPr id="689" name="Google Shape;689;p67"/>
              <p:cNvGrpSpPr/>
              <p:nvPr/>
            </p:nvGrpSpPr>
            <p:grpSpPr>
              <a:xfrm>
                <a:off x="1095316" y="1561116"/>
                <a:ext cx="799528" cy="668385"/>
                <a:chOff x="1511700" y="2795700"/>
                <a:chExt cx="1717200" cy="1266600"/>
              </a:xfrm>
            </p:grpSpPr>
            <p:sp>
              <p:nvSpPr>
                <p:cNvPr id="690" name="Google Shape;690;p67"/>
                <p:cNvSpPr/>
                <p:nvPr/>
              </p:nvSpPr>
              <p:spPr>
                <a:xfrm>
                  <a:off x="1511700" y="2795700"/>
                  <a:ext cx="1717200" cy="1266600"/>
                </a:xfrm>
                <a:prstGeom prst="upArrow">
                  <a:avLst>
                    <a:gd fmla="val 50000" name="adj1"/>
                    <a:gd fmla="val 50000" name="adj2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91" name="Google Shape;691;p67"/>
                <p:cNvGrpSpPr/>
                <p:nvPr/>
              </p:nvGrpSpPr>
              <p:grpSpPr>
                <a:xfrm>
                  <a:off x="1970046" y="3234818"/>
                  <a:ext cx="800511" cy="814372"/>
                  <a:chOff x="4137583" y="1519839"/>
                  <a:chExt cx="800511" cy="1289788"/>
                </a:xfrm>
              </p:grpSpPr>
              <p:grpSp>
                <p:nvGrpSpPr>
                  <p:cNvPr id="692" name="Google Shape;692;p67"/>
                  <p:cNvGrpSpPr/>
                  <p:nvPr/>
                </p:nvGrpSpPr>
                <p:grpSpPr>
                  <a:xfrm>
                    <a:off x="4143395" y="1818064"/>
                    <a:ext cx="794699" cy="991563"/>
                    <a:chOff x="4695845" y="5075614"/>
                    <a:chExt cx="794699" cy="991563"/>
                  </a:xfrm>
                </p:grpSpPr>
                <p:grpSp>
                  <p:nvGrpSpPr>
                    <p:cNvPr id="693" name="Google Shape;693;p67"/>
                    <p:cNvGrpSpPr/>
                    <p:nvPr/>
                  </p:nvGrpSpPr>
                  <p:grpSpPr>
                    <a:xfrm rot="-5400000">
                      <a:off x="4745994" y="5322627"/>
                      <a:ext cx="697767" cy="791333"/>
                      <a:chOff x="5019675" y="1832600"/>
                      <a:chExt cx="2171700" cy="2863000"/>
                    </a:xfrm>
                  </p:grpSpPr>
                  <p:pic>
                    <p:nvPicPr>
                      <p:cNvPr descr="clipped result image" id="694" name="Google Shape;694;p6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915025" y="1832600"/>
                        <a:ext cx="12763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descr="clipped result image" id="695" name="Google Shape;695;p67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019675" y="1838100"/>
                        <a:ext cx="1285875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pic>
                  <p:nvPicPr>
                    <p:cNvPr descr="clipped result image" id="696" name="Google Shape;696;p67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 b="0" l="0" r="0" t="0"/>
                    <a:stretch/>
                  </p:blipFill>
                  <p:spPr>
                    <a:xfrm rot="-5400000">
                      <a:off x="4885706" y="4885753"/>
                      <a:ext cx="410091" cy="7898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descr="clipped result image" id="697" name="Google Shape;697;p67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 rot="-5400000">
                    <a:off x="4327444" y="1329978"/>
                    <a:ext cx="410091" cy="7898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698" name="Google Shape;698;p67"/>
              <p:cNvPicPr preferRelativeResize="0"/>
              <p:nvPr/>
            </p:nvPicPr>
            <p:blipFill rotWithShape="1">
              <a:blip r:embed="rId8">
                <a:alphaModFix/>
              </a:blip>
              <a:srcRect b="0" l="793" r="0" t="0"/>
              <a:stretch/>
            </p:blipFill>
            <p:spPr>
              <a:xfrm flipH="1">
                <a:off x="692136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99" name="Google Shape;699;p67"/>
            <p:cNvSpPr txBox="1"/>
            <p:nvPr/>
          </p:nvSpPr>
          <p:spPr>
            <a:xfrm rot="4765">
              <a:off x="4357948" y="3892916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in</a:t>
              </a:r>
              <a:r>
                <a:rPr b="1" lang="en" sz="1700" u="sng">
                  <a:solidFill>
                    <a:schemeClr val="lt1"/>
                  </a:solidFill>
                </a:rPr>
                <a:t>H</a:t>
              </a:r>
              <a:r>
                <a:rPr b="1" lang="en" sz="1700">
                  <a:solidFill>
                    <a:schemeClr val="lt1"/>
                  </a:solidFill>
                </a:rPr>
                <a:t>ibitor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700" name="Google Shape;700;p67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701" name="Google Shape;701;p67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67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703" name="Google Shape;703;p67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704" name="Google Shape;704;p67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68"/>
          <p:cNvGrpSpPr/>
          <p:nvPr/>
        </p:nvGrpSpPr>
        <p:grpSpPr>
          <a:xfrm>
            <a:off x="4163507" y="1587291"/>
            <a:ext cx="1631269" cy="1719634"/>
            <a:chOff x="4174539" y="825291"/>
            <a:chExt cx="1631269" cy="1719634"/>
          </a:xfrm>
        </p:grpSpPr>
        <p:pic>
          <p:nvPicPr>
            <p:cNvPr id="710" name="Google Shape;710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74539" y="825291"/>
              <a:ext cx="1629575" cy="17196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1" name="Google Shape;711;p68"/>
            <p:cNvSpPr txBox="1"/>
            <p:nvPr/>
          </p:nvSpPr>
          <p:spPr>
            <a:xfrm rot="4765">
              <a:off x="4507107" y="1125050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substrate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712" name="Google Shape;712;p68"/>
          <p:cNvGrpSpPr/>
          <p:nvPr/>
        </p:nvGrpSpPr>
        <p:grpSpPr>
          <a:xfrm>
            <a:off x="4174548" y="2173603"/>
            <a:ext cx="1629574" cy="2352521"/>
            <a:chOff x="4174548" y="2630803"/>
            <a:chExt cx="1629574" cy="2352521"/>
          </a:xfrm>
        </p:grpSpPr>
        <p:grpSp>
          <p:nvGrpSpPr>
            <p:cNvPr id="713" name="Google Shape;713;p68"/>
            <p:cNvGrpSpPr/>
            <p:nvPr/>
          </p:nvGrpSpPr>
          <p:grpSpPr>
            <a:xfrm>
              <a:off x="4174548" y="2630803"/>
              <a:ext cx="1629574" cy="2352521"/>
              <a:chOff x="692136" y="1561116"/>
              <a:chExt cx="1629574" cy="2352521"/>
            </a:xfrm>
          </p:grpSpPr>
          <p:grpSp>
            <p:nvGrpSpPr>
              <p:cNvPr id="714" name="Google Shape;714;p68"/>
              <p:cNvGrpSpPr/>
              <p:nvPr/>
            </p:nvGrpSpPr>
            <p:grpSpPr>
              <a:xfrm>
                <a:off x="1095316" y="1561116"/>
                <a:ext cx="799528" cy="668385"/>
                <a:chOff x="1511700" y="2795700"/>
                <a:chExt cx="1717200" cy="1266600"/>
              </a:xfrm>
            </p:grpSpPr>
            <p:sp>
              <p:nvSpPr>
                <p:cNvPr id="715" name="Google Shape;715;p68"/>
                <p:cNvSpPr/>
                <p:nvPr/>
              </p:nvSpPr>
              <p:spPr>
                <a:xfrm>
                  <a:off x="1511700" y="2795700"/>
                  <a:ext cx="1717200" cy="1266600"/>
                </a:xfrm>
                <a:prstGeom prst="upArrow">
                  <a:avLst>
                    <a:gd fmla="val 50000" name="adj1"/>
                    <a:gd fmla="val 50000" name="adj2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16" name="Google Shape;716;p68"/>
                <p:cNvGrpSpPr/>
                <p:nvPr/>
              </p:nvGrpSpPr>
              <p:grpSpPr>
                <a:xfrm>
                  <a:off x="1970046" y="3234818"/>
                  <a:ext cx="800511" cy="814372"/>
                  <a:chOff x="4137583" y="1519839"/>
                  <a:chExt cx="800511" cy="1289788"/>
                </a:xfrm>
              </p:grpSpPr>
              <p:grpSp>
                <p:nvGrpSpPr>
                  <p:cNvPr id="717" name="Google Shape;717;p68"/>
                  <p:cNvGrpSpPr/>
                  <p:nvPr/>
                </p:nvGrpSpPr>
                <p:grpSpPr>
                  <a:xfrm>
                    <a:off x="4143395" y="1818064"/>
                    <a:ext cx="794699" cy="991563"/>
                    <a:chOff x="4695845" y="5075614"/>
                    <a:chExt cx="794699" cy="991563"/>
                  </a:xfrm>
                </p:grpSpPr>
                <p:grpSp>
                  <p:nvGrpSpPr>
                    <p:cNvPr id="718" name="Google Shape;718;p68"/>
                    <p:cNvGrpSpPr/>
                    <p:nvPr/>
                  </p:nvGrpSpPr>
                  <p:grpSpPr>
                    <a:xfrm rot="-5400000">
                      <a:off x="4745994" y="5322627"/>
                      <a:ext cx="697767" cy="791333"/>
                      <a:chOff x="5019675" y="1832600"/>
                      <a:chExt cx="2171700" cy="2863000"/>
                    </a:xfrm>
                  </p:grpSpPr>
                  <p:pic>
                    <p:nvPicPr>
                      <p:cNvPr descr="clipped result image" id="719" name="Google Shape;719;p68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915025" y="1832600"/>
                        <a:ext cx="12763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descr="clipped result image" id="720" name="Google Shape;720;p68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5019675" y="1838100"/>
                        <a:ext cx="1285875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pic>
                  <p:nvPicPr>
                    <p:cNvPr descr="clipped result image" id="721" name="Google Shape;721;p68"/>
                    <p:cNvPicPr preferRelativeResize="0"/>
                    <p:nvPr/>
                  </p:nvPicPr>
                  <p:blipFill rotWithShape="1">
                    <a:blip r:embed="rId6">
                      <a:alphaModFix/>
                    </a:blip>
                    <a:srcRect b="0" l="0" r="0" t="0"/>
                    <a:stretch/>
                  </p:blipFill>
                  <p:spPr>
                    <a:xfrm rot="-5400000">
                      <a:off x="4885706" y="4885753"/>
                      <a:ext cx="410091" cy="7898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descr="clipped result image" id="722" name="Google Shape;722;p68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 rot="-5400000">
                    <a:off x="4327444" y="1329978"/>
                    <a:ext cx="410091" cy="78981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id="723" name="Google Shape;723;p68"/>
              <p:cNvPicPr preferRelativeResize="0"/>
              <p:nvPr/>
            </p:nvPicPr>
            <p:blipFill rotWithShape="1">
              <a:blip r:embed="rId8">
                <a:alphaModFix/>
              </a:blip>
              <a:srcRect b="0" l="793" r="0" t="0"/>
              <a:stretch/>
            </p:blipFill>
            <p:spPr>
              <a:xfrm flipH="1">
                <a:off x="692136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24" name="Google Shape;724;p68"/>
            <p:cNvSpPr txBox="1"/>
            <p:nvPr/>
          </p:nvSpPr>
          <p:spPr>
            <a:xfrm rot="4765">
              <a:off x="4357948" y="3892916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in</a:t>
              </a:r>
              <a:r>
                <a:rPr b="1" lang="en" sz="1700" u="sng">
                  <a:solidFill>
                    <a:schemeClr val="lt1"/>
                  </a:solidFill>
                </a:rPr>
                <a:t>H</a:t>
              </a:r>
              <a:r>
                <a:rPr b="1" lang="en" sz="1700">
                  <a:solidFill>
                    <a:schemeClr val="lt1"/>
                  </a:solidFill>
                </a:rPr>
                <a:t>ibitor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725" name="Google Shape;725;p68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726" name="Google Shape;726;p68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68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728" name="Google Shape;728;p68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729" name="Google Shape;729;p68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" name="Google Shape;734;p69"/>
          <p:cNvGrpSpPr/>
          <p:nvPr/>
        </p:nvGrpSpPr>
        <p:grpSpPr>
          <a:xfrm>
            <a:off x="4159829" y="1587291"/>
            <a:ext cx="1644293" cy="2871836"/>
            <a:chOff x="4159829" y="1587291"/>
            <a:chExt cx="1644293" cy="2871836"/>
          </a:xfrm>
        </p:grpSpPr>
        <p:grpSp>
          <p:nvGrpSpPr>
            <p:cNvPr id="735" name="Google Shape;735;p69"/>
            <p:cNvGrpSpPr/>
            <p:nvPr/>
          </p:nvGrpSpPr>
          <p:grpSpPr>
            <a:xfrm>
              <a:off x="4159829" y="1587291"/>
              <a:ext cx="1644293" cy="2871836"/>
              <a:chOff x="4159829" y="1587291"/>
              <a:chExt cx="1644293" cy="2871836"/>
            </a:xfrm>
          </p:grpSpPr>
          <p:pic>
            <p:nvPicPr>
              <p:cNvPr id="736" name="Google Shape;736;p6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159829" y="1587291"/>
                <a:ext cx="1629575" cy="171963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37" name="Google Shape;737;p69"/>
              <p:cNvGrpSpPr/>
              <p:nvPr/>
            </p:nvGrpSpPr>
            <p:grpSpPr>
              <a:xfrm>
                <a:off x="4174548" y="2106606"/>
                <a:ext cx="1629574" cy="2352521"/>
                <a:chOff x="4174548" y="2630803"/>
                <a:chExt cx="1629574" cy="2352521"/>
              </a:xfrm>
            </p:grpSpPr>
            <p:grpSp>
              <p:nvGrpSpPr>
                <p:cNvPr id="738" name="Google Shape;738;p69"/>
                <p:cNvGrpSpPr/>
                <p:nvPr/>
              </p:nvGrpSpPr>
              <p:grpSpPr>
                <a:xfrm>
                  <a:off x="4174548" y="2630803"/>
                  <a:ext cx="1629574" cy="2352521"/>
                  <a:chOff x="692136" y="1561116"/>
                  <a:chExt cx="1629574" cy="2352521"/>
                </a:xfrm>
              </p:grpSpPr>
              <p:grpSp>
                <p:nvGrpSpPr>
                  <p:cNvPr id="739" name="Google Shape;739;p69"/>
                  <p:cNvGrpSpPr/>
                  <p:nvPr/>
                </p:nvGrpSpPr>
                <p:grpSpPr>
                  <a:xfrm>
                    <a:off x="1095316" y="1561116"/>
                    <a:ext cx="799528" cy="668385"/>
                    <a:chOff x="1511700" y="2795700"/>
                    <a:chExt cx="1717200" cy="1266600"/>
                  </a:xfrm>
                </p:grpSpPr>
                <p:sp>
                  <p:nvSpPr>
                    <p:cNvPr id="740" name="Google Shape;740;p69"/>
                    <p:cNvSpPr/>
                    <p:nvPr/>
                  </p:nvSpPr>
                  <p:spPr>
                    <a:xfrm>
                      <a:off x="1511700" y="2795700"/>
                      <a:ext cx="1717200" cy="1266600"/>
                    </a:xfrm>
                    <a:prstGeom prst="upArrow">
                      <a:avLst>
                        <a:gd fmla="val 50000" name="adj1"/>
                        <a:gd fmla="val 50000" name="adj2"/>
                      </a:avLst>
                    </a:prstGeom>
                    <a:solidFill>
                      <a:srgbClr val="FFFFFF"/>
                    </a:solidFill>
                    <a:ln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741" name="Google Shape;741;p69"/>
                    <p:cNvGrpSpPr/>
                    <p:nvPr/>
                  </p:nvGrpSpPr>
                  <p:grpSpPr>
                    <a:xfrm>
                      <a:off x="1970046" y="3234818"/>
                      <a:ext cx="800511" cy="814372"/>
                      <a:chOff x="4137583" y="1519839"/>
                      <a:chExt cx="800511" cy="1289788"/>
                    </a:xfrm>
                  </p:grpSpPr>
                  <p:grpSp>
                    <p:nvGrpSpPr>
                      <p:cNvPr id="742" name="Google Shape;742;p69"/>
                      <p:cNvGrpSpPr/>
                      <p:nvPr/>
                    </p:nvGrpSpPr>
                    <p:grpSpPr>
                      <a:xfrm>
                        <a:off x="4143395" y="1818064"/>
                        <a:ext cx="794699" cy="991563"/>
                        <a:chOff x="4695845" y="5075614"/>
                        <a:chExt cx="794699" cy="991563"/>
                      </a:xfrm>
                    </p:grpSpPr>
                    <p:grpSp>
                      <p:nvGrpSpPr>
                        <p:cNvPr id="743" name="Google Shape;743;p69"/>
                        <p:cNvGrpSpPr/>
                        <p:nvPr/>
                      </p:nvGrpSpPr>
                      <p:grpSpPr>
                        <a:xfrm rot="-5400000">
                          <a:off x="4745994" y="5322627"/>
                          <a:ext cx="697767" cy="791333"/>
                          <a:chOff x="5019675" y="1832600"/>
                          <a:chExt cx="2171700" cy="2863000"/>
                        </a:xfrm>
                      </p:grpSpPr>
                      <p:pic>
                        <p:nvPicPr>
                          <p:cNvPr descr="clipped result image" id="744" name="Google Shape;744;p69"/>
                          <p:cNvPicPr preferRelativeResize="0"/>
                          <p:nvPr/>
                        </p:nvPicPr>
                        <p:blipFill rotWithShape="1">
                          <a:blip r:embed="rId4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5915025" y="1832600"/>
                            <a:ext cx="1276350" cy="2857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  <p:pic>
                        <p:nvPicPr>
                          <p:cNvPr descr="clipped result image" id="745" name="Google Shape;745;p69"/>
                          <p:cNvPicPr preferRelativeResize="0"/>
                          <p:nvPr/>
                        </p:nvPicPr>
                        <p:blipFill rotWithShape="1">
                          <a:blip r:embed="rId5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5019675" y="1838100"/>
                            <a:ext cx="1285875" cy="2857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grpSp>
                    <p:pic>
                      <p:nvPicPr>
                        <p:cNvPr descr="clipped result image" id="746" name="Google Shape;746;p69"/>
                        <p:cNvPicPr preferRelativeResize="0"/>
                        <p:nvPr/>
                      </p:nvPicPr>
                      <p:blipFill rotWithShape="1">
                        <a:blip r:embed="rId6">
                          <a:alphaModFix/>
                        </a:blip>
                        <a:srcRect b="0" l="0" r="0" t="0"/>
                        <a:stretch/>
                      </p:blipFill>
                      <p:spPr>
                        <a:xfrm rot="-5400000">
                          <a:off x="4885706" y="4885753"/>
                          <a:ext cx="410091" cy="789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  <p:pic>
                    <p:nvPicPr>
                      <p:cNvPr descr="clipped result image" id="747" name="Google Shape;747;p69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 rot="-5400000">
                        <a:off x="4327444" y="1329978"/>
                        <a:ext cx="410091" cy="78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  <p:pic>
                <p:nvPicPr>
                  <p:cNvPr id="748" name="Google Shape;748;p69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793" r="0" t="0"/>
                  <a:stretch/>
                </p:blipFill>
                <p:spPr>
                  <a:xfrm flipH="1">
                    <a:off x="692136" y="2052345"/>
                    <a:ext cx="1629574" cy="18612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749" name="Google Shape;749;p69"/>
                <p:cNvSpPr txBox="1"/>
                <p:nvPr/>
              </p:nvSpPr>
              <p:spPr>
                <a:xfrm rot="4765">
                  <a:off x="4357948" y="3892916"/>
                  <a:ext cx="1298701" cy="39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700">
                      <a:solidFill>
                        <a:schemeClr val="lt1"/>
                      </a:solidFill>
                    </a:rPr>
                    <a:t>in</a:t>
                  </a:r>
                  <a:r>
                    <a:rPr b="1" lang="en" sz="1700" u="sng">
                      <a:solidFill>
                        <a:schemeClr val="lt1"/>
                      </a:solidFill>
                    </a:rPr>
                    <a:t>H</a:t>
                  </a:r>
                  <a:r>
                    <a:rPr b="1" lang="en" sz="1700">
                      <a:solidFill>
                        <a:schemeClr val="lt1"/>
                      </a:solidFill>
                    </a:rPr>
                    <a:t>ibitor</a:t>
                  </a:r>
                  <a:endParaRPr b="1" sz="1700">
                    <a:solidFill>
                      <a:schemeClr val="lt1"/>
                    </a:solidFill>
                  </a:endParaRPr>
                </a:p>
              </p:txBody>
            </p:sp>
          </p:grpSp>
          <p:pic>
            <p:nvPicPr>
              <p:cNvPr id="750" name="Google Shape;750;p69"/>
              <p:cNvPicPr preferRelativeResize="0"/>
              <p:nvPr/>
            </p:nvPicPr>
            <p:blipFill rotWithShape="1">
              <a:blip r:embed="rId3">
                <a:alphaModFix/>
              </a:blip>
              <a:srcRect b="56405" l="41185" r="40741" t="26469"/>
              <a:stretch/>
            </p:blipFill>
            <p:spPr>
              <a:xfrm>
                <a:off x="4826926" y="2045075"/>
                <a:ext cx="294500" cy="294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51" name="Google Shape;751;p69"/>
            <p:cNvSpPr txBox="1"/>
            <p:nvPr/>
          </p:nvSpPr>
          <p:spPr>
            <a:xfrm rot="4765">
              <a:off x="4496075" y="1887050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substrate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752" name="Google Shape;752;p69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753" name="Google Shape;753;p69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69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755" name="Google Shape;755;p69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756" name="Google Shape;756;p69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1" name="Google Shape;761;p70"/>
          <p:cNvGrpSpPr/>
          <p:nvPr/>
        </p:nvGrpSpPr>
        <p:grpSpPr>
          <a:xfrm>
            <a:off x="4159829" y="1282491"/>
            <a:ext cx="1644293" cy="2871836"/>
            <a:chOff x="4159829" y="1587291"/>
            <a:chExt cx="1644293" cy="2871836"/>
          </a:xfrm>
        </p:grpSpPr>
        <p:grpSp>
          <p:nvGrpSpPr>
            <p:cNvPr id="762" name="Google Shape;762;p70"/>
            <p:cNvGrpSpPr/>
            <p:nvPr/>
          </p:nvGrpSpPr>
          <p:grpSpPr>
            <a:xfrm>
              <a:off x="4159829" y="1587291"/>
              <a:ext cx="1644293" cy="2871836"/>
              <a:chOff x="4159829" y="1587291"/>
              <a:chExt cx="1644293" cy="2871836"/>
            </a:xfrm>
          </p:grpSpPr>
          <p:pic>
            <p:nvPicPr>
              <p:cNvPr id="763" name="Google Shape;763;p70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159829" y="1587291"/>
                <a:ext cx="1629575" cy="171963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64" name="Google Shape;764;p70"/>
              <p:cNvGrpSpPr/>
              <p:nvPr/>
            </p:nvGrpSpPr>
            <p:grpSpPr>
              <a:xfrm>
                <a:off x="4174548" y="2106606"/>
                <a:ext cx="1629574" cy="2352521"/>
                <a:chOff x="4174548" y="2630803"/>
                <a:chExt cx="1629574" cy="2352521"/>
              </a:xfrm>
            </p:grpSpPr>
            <p:grpSp>
              <p:nvGrpSpPr>
                <p:cNvPr id="765" name="Google Shape;765;p70"/>
                <p:cNvGrpSpPr/>
                <p:nvPr/>
              </p:nvGrpSpPr>
              <p:grpSpPr>
                <a:xfrm>
                  <a:off x="4174548" y="2630803"/>
                  <a:ext cx="1629574" cy="2352521"/>
                  <a:chOff x="692136" y="1561116"/>
                  <a:chExt cx="1629574" cy="2352521"/>
                </a:xfrm>
              </p:grpSpPr>
              <p:grpSp>
                <p:nvGrpSpPr>
                  <p:cNvPr id="766" name="Google Shape;766;p70"/>
                  <p:cNvGrpSpPr/>
                  <p:nvPr/>
                </p:nvGrpSpPr>
                <p:grpSpPr>
                  <a:xfrm>
                    <a:off x="1095316" y="1561116"/>
                    <a:ext cx="799528" cy="668385"/>
                    <a:chOff x="1511700" y="2795700"/>
                    <a:chExt cx="1717200" cy="1266600"/>
                  </a:xfrm>
                </p:grpSpPr>
                <p:sp>
                  <p:nvSpPr>
                    <p:cNvPr id="767" name="Google Shape;767;p70"/>
                    <p:cNvSpPr/>
                    <p:nvPr/>
                  </p:nvSpPr>
                  <p:spPr>
                    <a:xfrm>
                      <a:off x="1511700" y="2795700"/>
                      <a:ext cx="1717200" cy="1266600"/>
                    </a:xfrm>
                    <a:prstGeom prst="upArrow">
                      <a:avLst>
                        <a:gd fmla="val 50000" name="adj1"/>
                        <a:gd fmla="val 50000" name="adj2"/>
                      </a:avLst>
                    </a:prstGeom>
                    <a:solidFill>
                      <a:srgbClr val="FFFFFF"/>
                    </a:solidFill>
                    <a:ln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768" name="Google Shape;768;p70"/>
                    <p:cNvGrpSpPr/>
                    <p:nvPr/>
                  </p:nvGrpSpPr>
                  <p:grpSpPr>
                    <a:xfrm>
                      <a:off x="1970046" y="3234818"/>
                      <a:ext cx="800511" cy="814372"/>
                      <a:chOff x="4137583" y="1519839"/>
                      <a:chExt cx="800511" cy="1289788"/>
                    </a:xfrm>
                  </p:grpSpPr>
                  <p:grpSp>
                    <p:nvGrpSpPr>
                      <p:cNvPr id="769" name="Google Shape;769;p70"/>
                      <p:cNvGrpSpPr/>
                      <p:nvPr/>
                    </p:nvGrpSpPr>
                    <p:grpSpPr>
                      <a:xfrm>
                        <a:off x="4143395" y="1818064"/>
                        <a:ext cx="794699" cy="991563"/>
                        <a:chOff x="4695845" y="5075614"/>
                        <a:chExt cx="794699" cy="991563"/>
                      </a:xfrm>
                    </p:grpSpPr>
                    <p:grpSp>
                      <p:nvGrpSpPr>
                        <p:cNvPr id="770" name="Google Shape;770;p70"/>
                        <p:cNvGrpSpPr/>
                        <p:nvPr/>
                      </p:nvGrpSpPr>
                      <p:grpSpPr>
                        <a:xfrm rot="-5400000">
                          <a:off x="4745994" y="5322627"/>
                          <a:ext cx="697767" cy="791333"/>
                          <a:chOff x="5019675" y="1832600"/>
                          <a:chExt cx="2171700" cy="2863000"/>
                        </a:xfrm>
                      </p:grpSpPr>
                      <p:pic>
                        <p:nvPicPr>
                          <p:cNvPr descr="clipped result image" id="771" name="Google Shape;771;p70"/>
                          <p:cNvPicPr preferRelativeResize="0"/>
                          <p:nvPr/>
                        </p:nvPicPr>
                        <p:blipFill rotWithShape="1">
                          <a:blip r:embed="rId4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5915025" y="1832600"/>
                            <a:ext cx="1276350" cy="2857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  <p:pic>
                        <p:nvPicPr>
                          <p:cNvPr descr="clipped result image" id="772" name="Google Shape;772;p70"/>
                          <p:cNvPicPr preferRelativeResize="0"/>
                          <p:nvPr/>
                        </p:nvPicPr>
                        <p:blipFill rotWithShape="1">
                          <a:blip r:embed="rId5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5019675" y="1838100"/>
                            <a:ext cx="1285875" cy="2857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grpSp>
                    <p:pic>
                      <p:nvPicPr>
                        <p:cNvPr descr="clipped result image" id="773" name="Google Shape;773;p70"/>
                        <p:cNvPicPr preferRelativeResize="0"/>
                        <p:nvPr/>
                      </p:nvPicPr>
                      <p:blipFill rotWithShape="1">
                        <a:blip r:embed="rId6">
                          <a:alphaModFix/>
                        </a:blip>
                        <a:srcRect b="0" l="0" r="0" t="0"/>
                        <a:stretch/>
                      </p:blipFill>
                      <p:spPr>
                        <a:xfrm rot="-5400000">
                          <a:off x="4885706" y="4885753"/>
                          <a:ext cx="410091" cy="789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  <p:pic>
                    <p:nvPicPr>
                      <p:cNvPr descr="clipped result image" id="774" name="Google Shape;774;p70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 rot="-5400000">
                        <a:off x="4327444" y="1329978"/>
                        <a:ext cx="410091" cy="78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  <p:pic>
                <p:nvPicPr>
                  <p:cNvPr id="775" name="Google Shape;775;p70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793" r="0" t="0"/>
                  <a:stretch/>
                </p:blipFill>
                <p:spPr>
                  <a:xfrm flipH="1">
                    <a:off x="692136" y="2052345"/>
                    <a:ext cx="1629574" cy="18612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776" name="Google Shape;776;p70"/>
                <p:cNvSpPr txBox="1"/>
                <p:nvPr/>
              </p:nvSpPr>
              <p:spPr>
                <a:xfrm rot="4765">
                  <a:off x="4357948" y="3892916"/>
                  <a:ext cx="1298701" cy="39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700">
                      <a:solidFill>
                        <a:schemeClr val="lt1"/>
                      </a:solidFill>
                    </a:rPr>
                    <a:t>in</a:t>
                  </a:r>
                  <a:r>
                    <a:rPr b="1" lang="en" sz="1700" u="sng">
                      <a:solidFill>
                        <a:schemeClr val="lt1"/>
                      </a:solidFill>
                    </a:rPr>
                    <a:t>H</a:t>
                  </a:r>
                  <a:r>
                    <a:rPr b="1" lang="en" sz="1700">
                      <a:solidFill>
                        <a:schemeClr val="lt1"/>
                      </a:solidFill>
                    </a:rPr>
                    <a:t>ibitor</a:t>
                  </a:r>
                  <a:endParaRPr b="1" sz="1700">
                    <a:solidFill>
                      <a:schemeClr val="lt1"/>
                    </a:solidFill>
                  </a:endParaRPr>
                </a:p>
              </p:txBody>
            </p:sp>
          </p:grpSp>
          <p:pic>
            <p:nvPicPr>
              <p:cNvPr id="777" name="Google Shape;777;p70"/>
              <p:cNvPicPr preferRelativeResize="0"/>
              <p:nvPr/>
            </p:nvPicPr>
            <p:blipFill rotWithShape="1">
              <a:blip r:embed="rId3">
                <a:alphaModFix/>
              </a:blip>
              <a:srcRect b="56405" l="41185" r="40741" t="26469"/>
              <a:stretch/>
            </p:blipFill>
            <p:spPr>
              <a:xfrm>
                <a:off x="4826926" y="2045075"/>
                <a:ext cx="294500" cy="294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78" name="Google Shape;778;p70"/>
            <p:cNvSpPr txBox="1"/>
            <p:nvPr/>
          </p:nvSpPr>
          <p:spPr>
            <a:xfrm rot="4765">
              <a:off x="4496075" y="1887050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substrate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779" name="Google Shape;779;p70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780" name="Google Shape;780;p70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70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782" name="Google Shape;782;p70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783" name="Google Shape;783;p70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" name="Google Shape;788;p71"/>
          <p:cNvGrpSpPr/>
          <p:nvPr/>
        </p:nvGrpSpPr>
        <p:grpSpPr>
          <a:xfrm>
            <a:off x="4159829" y="977691"/>
            <a:ext cx="1644293" cy="2871836"/>
            <a:chOff x="4159829" y="1587291"/>
            <a:chExt cx="1644293" cy="2871836"/>
          </a:xfrm>
        </p:grpSpPr>
        <p:grpSp>
          <p:nvGrpSpPr>
            <p:cNvPr id="789" name="Google Shape;789;p71"/>
            <p:cNvGrpSpPr/>
            <p:nvPr/>
          </p:nvGrpSpPr>
          <p:grpSpPr>
            <a:xfrm>
              <a:off x="4159829" y="1587291"/>
              <a:ext cx="1644293" cy="2871836"/>
              <a:chOff x="4159829" y="1587291"/>
              <a:chExt cx="1644293" cy="2871836"/>
            </a:xfrm>
          </p:grpSpPr>
          <p:pic>
            <p:nvPicPr>
              <p:cNvPr id="790" name="Google Shape;790;p7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159829" y="1587291"/>
                <a:ext cx="1629575" cy="1719634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91" name="Google Shape;791;p71"/>
              <p:cNvGrpSpPr/>
              <p:nvPr/>
            </p:nvGrpSpPr>
            <p:grpSpPr>
              <a:xfrm>
                <a:off x="4174548" y="2106606"/>
                <a:ext cx="1629574" cy="2352521"/>
                <a:chOff x="4174548" y="2630803"/>
                <a:chExt cx="1629574" cy="2352521"/>
              </a:xfrm>
            </p:grpSpPr>
            <p:grpSp>
              <p:nvGrpSpPr>
                <p:cNvPr id="792" name="Google Shape;792;p71"/>
                <p:cNvGrpSpPr/>
                <p:nvPr/>
              </p:nvGrpSpPr>
              <p:grpSpPr>
                <a:xfrm>
                  <a:off x="4174548" y="2630803"/>
                  <a:ext cx="1629574" cy="2352521"/>
                  <a:chOff x="692136" y="1561116"/>
                  <a:chExt cx="1629574" cy="2352521"/>
                </a:xfrm>
              </p:grpSpPr>
              <p:grpSp>
                <p:nvGrpSpPr>
                  <p:cNvPr id="793" name="Google Shape;793;p71"/>
                  <p:cNvGrpSpPr/>
                  <p:nvPr/>
                </p:nvGrpSpPr>
                <p:grpSpPr>
                  <a:xfrm>
                    <a:off x="1095316" y="1561116"/>
                    <a:ext cx="799528" cy="668385"/>
                    <a:chOff x="1511700" y="2795700"/>
                    <a:chExt cx="1717200" cy="1266600"/>
                  </a:xfrm>
                </p:grpSpPr>
                <p:sp>
                  <p:nvSpPr>
                    <p:cNvPr id="794" name="Google Shape;794;p71"/>
                    <p:cNvSpPr/>
                    <p:nvPr/>
                  </p:nvSpPr>
                  <p:spPr>
                    <a:xfrm>
                      <a:off x="1511700" y="2795700"/>
                      <a:ext cx="1717200" cy="1266600"/>
                    </a:xfrm>
                    <a:prstGeom prst="upArrow">
                      <a:avLst>
                        <a:gd fmla="val 50000" name="adj1"/>
                        <a:gd fmla="val 50000" name="adj2"/>
                      </a:avLst>
                    </a:prstGeom>
                    <a:solidFill>
                      <a:srgbClr val="FFFFFF"/>
                    </a:solidFill>
                    <a:ln cap="flat" cmpd="sng" w="9525">
                      <a:solidFill>
                        <a:srgbClr val="59595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grpSp>
                  <p:nvGrpSpPr>
                    <p:cNvPr id="795" name="Google Shape;795;p71"/>
                    <p:cNvGrpSpPr/>
                    <p:nvPr/>
                  </p:nvGrpSpPr>
                  <p:grpSpPr>
                    <a:xfrm>
                      <a:off x="1970046" y="3234818"/>
                      <a:ext cx="800511" cy="814372"/>
                      <a:chOff x="4137583" y="1519839"/>
                      <a:chExt cx="800511" cy="1289788"/>
                    </a:xfrm>
                  </p:grpSpPr>
                  <p:grpSp>
                    <p:nvGrpSpPr>
                      <p:cNvPr id="796" name="Google Shape;796;p71"/>
                      <p:cNvGrpSpPr/>
                      <p:nvPr/>
                    </p:nvGrpSpPr>
                    <p:grpSpPr>
                      <a:xfrm>
                        <a:off x="4143395" y="1818064"/>
                        <a:ext cx="794699" cy="991563"/>
                        <a:chOff x="4695845" y="5075614"/>
                        <a:chExt cx="794699" cy="991563"/>
                      </a:xfrm>
                    </p:grpSpPr>
                    <p:grpSp>
                      <p:nvGrpSpPr>
                        <p:cNvPr id="797" name="Google Shape;797;p71"/>
                        <p:cNvGrpSpPr/>
                        <p:nvPr/>
                      </p:nvGrpSpPr>
                      <p:grpSpPr>
                        <a:xfrm rot="-5400000">
                          <a:off x="4745994" y="5322627"/>
                          <a:ext cx="697767" cy="791333"/>
                          <a:chOff x="5019675" y="1832600"/>
                          <a:chExt cx="2171700" cy="2863000"/>
                        </a:xfrm>
                      </p:grpSpPr>
                      <p:pic>
                        <p:nvPicPr>
                          <p:cNvPr descr="clipped result image" id="798" name="Google Shape;798;p71"/>
                          <p:cNvPicPr preferRelativeResize="0"/>
                          <p:nvPr/>
                        </p:nvPicPr>
                        <p:blipFill rotWithShape="1">
                          <a:blip r:embed="rId4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5915025" y="1832600"/>
                            <a:ext cx="1276350" cy="2857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  <p:pic>
                        <p:nvPicPr>
                          <p:cNvPr descr="clipped result image" id="799" name="Google Shape;799;p71"/>
                          <p:cNvPicPr preferRelativeResize="0"/>
                          <p:nvPr/>
                        </p:nvPicPr>
                        <p:blipFill rotWithShape="1">
                          <a:blip r:embed="rId5">
                            <a:alphaModFix/>
                          </a:blip>
                          <a:srcRect b="0" l="0" r="0" t="0"/>
                          <a:stretch/>
                        </p:blipFill>
                        <p:spPr>
                          <a:xfrm>
                            <a:off x="5019675" y="1838100"/>
                            <a:ext cx="1285875" cy="28575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grpSp>
                    <p:pic>
                      <p:nvPicPr>
                        <p:cNvPr descr="clipped result image" id="800" name="Google Shape;800;p71"/>
                        <p:cNvPicPr preferRelativeResize="0"/>
                        <p:nvPr/>
                      </p:nvPicPr>
                      <p:blipFill rotWithShape="1">
                        <a:blip r:embed="rId6">
                          <a:alphaModFix/>
                        </a:blip>
                        <a:srcRect b="0" l="0" r="0" t="0"/>
                        <a:stretch/>
                      </p:blipFill>
                      <p:spPr>
                        <a:xfrm rot="-5400000">
                          <a:off x="4885706" y="4885753"/>
                          <a:ext cx="410091" cy="7898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  <p:pic>
                    <p:nvPicPr>
                      <p:cNvPr descr="clipped result image" id="801" name="Google Shape;801;p71"/>
                      <p:cNvPicPr preferRelativeResize="0"/>
                      <p:nvPr/>
                    </p:nvPicPr>
                    <p:blipFill rotWithShape="1">
                      <a:blip r:embed="rId7">
                        <a:alphaModFix/>
                      </a:blip>
                      <a:srcRect b="0" l="0" r="0" t="0"/>
                      <a:stretch/>
                    </p:blipFill>
                    <p:spPr>
                      <a:xfrm rot="-5400000">
                        <a:off x="4327444" y="1329978"/>
                        <a:ext cx="410091" cy="78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  <p:pic>
                <p:nvPicPr>
                  <p:cNvPr id="802" name="Google Shape;802;p71"/>
                  <p:cNvPicPr preferRelativeResize="0"/>
                  <p:nvPr/>
                </p:nvPicPr>
                <p:blipFill rotWithShape="1">
                  <a:blip r:embed="rId8">
                    <a:alphaModFix/>
                  </a:blip>
                  <a:srcRect b="0" l="793" r="0" t="0"/>
                  <a:stretch/>
                </p:blipFill>
                <p:spPr>
                  <a:xfrm flipH="1">
                    <a:off x="692136" y="2052345"/>
                    <a:ext cx="1629574" cy="186129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803" name="Google Shape;803;p71"/>
                <p:cNvSpPr txBox="1"/>
                <p:nvPr/>
              </p:nvSpPr>
              <p:spPr>
                <a:xfrm rot="4765">
                  <a:off x="4357948" y="3892916"/>
                  <a:ext cx="1298701" cy="39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" sz="1700">
                      <a:solidFill>
                        <a:schemeClr val="lt1"/>
                      </a:solidFill>
                    </a:rPr>
                    <a:t>in</a:t>
                  </a:r>
                  <a:r>
                    <a:rPr b="1" lang="en" sz="1700" u="sng">
                      <a:solidFill>
                        <a:schemeClr val="lt1"/>
                      </a:solidFill>
                    </a:rPr>
                    <a:t>H</a:t>
                  </a:r>
                  <a:r>
                    <a:rPr b="1" lang="en" sz="1700">
                      <a:solidFill>
                        <a:schemeClr val="lt1"/>
                      </a:solidFill>
                    </a:rPr>
                    <a:t>ibitor</a:t>
                  </a:r>
                  <a:endParaRPr b="1" sz="1700">
                    <a:solidFill>
                      <a:schemeClr val="lt1"/>
                    </a:solidFill>
                  </a:endParaRPr>
                </a:p>
              </p:txBody>
            </p:sp>
          </p:grpSp>
          <p:pic>
            <p:nvPicPr>
              <p:cNvPr id="804" name="Google Shape;804;p71"/>
              <p:cNvPicPr preferRelativeResize="0"/>
              <p:nvPr/>
            </p:nvPicPr>
            <p:blipFill rotWithShape="1">
              <a:blip r:embed="rId3">
                <a:alphaModFix/>
              </a:blip>
              <a:srcRect b="56405" l="41185" r="40741" t="26469"/>
              <a:stretch/>
            </p:blipFill>
            <p:spPr>
              <a:xfrm>
                <a:off x="4826926" y="2045075"/>
                <a:ext cx="294500" cy="2944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05" name="Google Shape;805;p71"/>
            <p:cNvSpPr txBox="1"/>
            <p:nvPr/>
          </p:nvSpPr>
          <p:spPr>
            <a:xfrm rot="4765">
              <a:off x="4496075" y="1887050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substrate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sp>
        <p:nvSpPr>
          <p:cNvPr id="806" name="Google Shape;806;p71"/>
          <p:cNvSpPr txBox="1"/>
          <p:nvPr/>
        </p:nvSpPr>
        <p:spPr>
          <a:xfrm rot="4726">
            <a:off x="5862477" y="967950"/>
            <a:ext cx="1964102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igh and 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urried”</a:t>
            </a:r>
            <a:endParaRPr sz="1700">
              <a:solidFill>
                <a:schemeClr val="dk1"/>
              </a:solidFill>
            </a:endParaRPr>
          </a:p>
        </p:txBody>
      </p:sp>
      <p:grpSp>
        <p:nvGrpSpPr>
          <p:cNvPr id="807" name="Google Shape;807;p71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808" name="Google Shape;808;p71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71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810" name="Google Shape;810;p71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811" name="Google Shape;811;p71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-47700" y="-47712"/>
            <a:ext cx="9239400" cy="523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6342" y="0"/>
            <a:ext cx="683131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Google Shape;816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7814" y="2771253"/>
            <a:ext cx="1629575" cy="1719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7" name="Google Shape;817;p72"/>
          <p:cNvGrpSpPr/>
          <p:nvPr/>
        </p:nvGrpSpPr>
        <p:grpSpPr>
          <a:xfrm>
            <a:off x="4559750" y="2646798"/>
            <a:ext cx="870600" cy="668400"/>
            <a:chOff x="3028370" y="3716461"/>
            <a:chExt cx="870600" cy="668400"/>
          </a:xfrm>
        </p:grpSpPr>
        <p:sp>
          <p:nvSpPr>
            <p:cNvPr id="818" name="Google Shape;818;p72"/>
            <p:cNvSpPr/>
            <p:nvPr/>
          </p:nvSpPr>
          <p:spPr>
            <a:xfrm flipH="1" rot="10800000">
              <a:off x="3028370" y="3716461"/>
              <a:ext cx="870600" cy="6684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rgbClr val="000000">
                  <a:alpha val="4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819" name="Google Shape;819;p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276051" y="3907444"/>
              <a:ext cx="351506" cy="348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0" name="Google Shape;820;p72"/>
          <p:cNvPicPr preferRelativeResize="0"/>
          <p:nvPr/>
        </p:nvPicPr>
        <p:blipFill rotWithShape="1">
          <a:blip r:embed="rId3">
            <a:alphaModFix/>
          </a:blip>
          <a:srcRect b="-3" l="0" r="0" t="61134"/>
          <a:stretch/>
        </p:blipFill>
        <p:spPr>
          <a:xfrm>
            <a:off x="4180275" y="3844475"/>
            <a:ext cx="1629550" cy="668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1" name="Google Shape;821;p72"/>
          <p:cNvGrpSpPr/>
          <p:nvPr/>
        </p:nvGrpSpPr>
        <p:grpSpPr>
          <a:xfrm>
            <a:off x="4187823" y="982683"/>
            <a:ext cx="1629574" cy="1861292"/>
            <a:chOff x="4187823" y="754083"/>
            <a:chExt cx="1629574" cy="1861292"/>
          </a:xfrm>
        </p:grpSpPr>
        <p:pic>
          <p:nvPicPr>
            <p:cNvPr id="822" name="Google Shape;822;p72"/>
            <p:cNvPicPr preferRelativeResize="0"/>
            <p:nvPr/>
          </p:nvPicPr>
          <p:blipFill rotWithShape="1">
            <a:blip r:embed="rId5">
              <a:alphaModFix/>
            </a:blip>
            <a:srcRect b="0" l="793" r="0" t="0"/>
            <a:stretch/>
          </p:blipFill>
          <p:spPr>
            <a:xfrm flipH="1">
              <a:off x="4187823" y="754083"/>
              <a:ext cx="1629574" cy="18612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3" name="Google Shape;823;p72"/>
            <p:cNvSpPr txBox="1"/>
            <p:nvPr/>
          </p:nvSpPr>
          <p:spPr>
            <a:xfrm rot="4765">
              <a:off x="4372677" y="1571998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in</a:t>
              </a:r>
              <a:r>
                <a:rPr b="1" lang="en" sz="1700" u="sng">
                  <a:solidFill>
                    <a:schemeClr val="lt1"/>
                  </a:solidFill>
                </a:rPr>
                <a:t>D</a:t>
              </a:r>
              <a:r>
                <a:rPr b="1" lang="en" sz="1700">
                  <a:solidFill>
                    <a:schemeClr val="lt1"/>
                  </a:solidFill>
                </a:rPr>
                <a:t>ucer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sp>
        <p:nvSpPr>
          <p:cNvPr id="824" name="Google Shape;824;p72"/>
          <p:cNvSpPr txBox="1"/>
          <p:nvPr/>
        </p:nvSpPr>
        <p:spPr>
          <a:xfrm rot="4765">
            <a:off x="4507092" y="4000875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</a:rPr>
              <a:t>substrate</a:t>
            </a:r>
            <a:endParaRPr b="1" sz="1700">
              <a:solidFill>
                <a:schemeClr val="lt1"/>
              </a:solidFill>
            </a:endParaRPr>
          </a:p>
        </p:txBody>
      </p:sp>
      <p:sp>
        <p:nvSpPr>
          <p:cNvPr id="825" name="Google Shape;825;p72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826" name="Google Shape;826;p72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1" name="Google Shape;831;p73"/>
          <p:cNvGrpSpPr/>
          <p:nvPr/>
        </p:nvGrpSpPr>
        <p:grpSpPr>
          <a:xfrm>
            <a:off x="4180275" y="1439883"/>
            <a:ext cx="1637122" cy="2844392"/>
            <a:chOff x="4180275" y="1439883"/>
            <a:chExt cx="1637122" cy="2844392"/>
          </a:xfrm>
        </p:grpSpPr>
        <p:pic>
          <p:nvPicPr>
            <p:cNvPr id="832" name="Google Shape;832;p7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87814" y="2542653"/>
              <a:ext cx="1629575" cy="17196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33" name="Google Shape;833;p73"/>
            <p:cNvGrpSpPr/>
            <p:nvPr/>
          </p:nvGrpSpPr>
          <p:grpSpPr>
            <a:xfrm>
              <a:off x="4180275" y="1439883"/>
              <a:ext cx="1637122" cy="2844392"/>
              <a:chOff x="4180275" y="1439883"/>
              <a:chExt cx="1637122" cy="2844392"/>
            </a:xfrm>
          </p:grpSpPr>
          <p:grpSp>
            <p:nvGrpSpPr>
              <p:cNvPr id="834" name="Google Shape;834;p73"/>
              <p:cNvGrpSpPr/>
              <p:nvPr/>
            </p:nvGrpSpPr>
            <p:grpSpPr>
              <a:xfrm>
                <a:off x="4559750" y="3103998"/>
                <a:ext cx="870600" cy="668400"/>
                <a:chOff x="3028370" y="3716461"/>
                <a:chExt cx="870600" cy="668400"/>
              </a:xfrm>
            </p:grpSpPr>
            <p:sp>
              <p:nvSpPr>
                <p:cNvPr id="835" name="Google Shape;835;p73"/>
                <p:cNvSpPr/>
                <p:nvPr/>
              </p:nvSpPr>
              <p:spPr>
                <a:xfrm flipH="1" rot="10800000">
                  <a:off x="3028370" y="3716461"/>
                  <a:ext cx="870600" cy="668400"/>
                </a:xfrm>
                <a:prstGeom prst="upArrow">
                  <a:avLst>
                    <a:gd fmla="val 50000" name="adj1"/>
                    <a:gd fmla="val 50000" name="adj2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14288" rotWithShape="0" algn="bl" dir="5400000" dist="9525">
                    <a:srgbClr val="000000">
                      <a:alpha val="4941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clipped result image" id="836" name="Google Shape;836;p73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3276051" y="3907444"/>
                  <a:ext cx="351506" cy="3489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37" name="Google Shape;837;p73"/>
              <p:cNvPicPr preferRelativeResize="0"/>
              <p:nvPr/>
            </p:nvPicPr>
            <p:blipFill rotWithShape="1">
              <a:blip r:embed="rId5">
                <a:alphaModFix/>
              </a:blip>
              <a:srcRect b="0" l="793" r="0" t="0"/>
              <a:stretch/>
            </p:blipFill>
            <p:spPr>
              <a:xfrm flipH="1">
                <a:off x="4187823" y="1439883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38" name="Google Shape;838;p73"/>
              <p:cNvPicPr preferRelativeResize="0"/>
              <p:nvPr/>
            </p:nvPicPr>
            <p:blipFill rotWithShape="1">
              <a:blip r:embed="rId3">
                <a:alphaModFix/>
              </a:blip>
              <a:srcRect b="-3" l="0" r="0" t="61134"/>
              <a:stretch/>
            </p:blipFill>
            <p:spPr>
              <a:xfrm>
                <a:off x="4180275" y="3615875"/>
                <a:ext cx="1629550" cy="668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39" name="Google Shape;839;p73"/>
              <p:cNvSpPr txBox="1"/>
              <p:nvPr/>
            </p:nvSpPr>
            <p:spPr>
              <a:xfrm rot="4765">
                <a:off x="4507092" y="3772275"/>
                <a:ext cx="1298701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700">
                    <a:solidFill>
                      <a:schemeClr val="lt1"/>
                    </a:solidFill>
                  </a:rPr>
                  <a:t>substrate</a:t>
                </a:r>
                <a:endParaRPr b="1" sz="170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840" name="Google Shape;840;p73"/>
            <p:cNvSpPr txBox="1"/>
            <p:nvPr/>
          </p:nvSpPr>
          <p:spPr>
            <a:xfrm rot="4765">
              <a:off x="4345707" y="2172075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in</a:t>
              </a:r>
              <a:r>
                <a:rPr b="1" lang="en" sz="1700" u="sng">
                  <a:solidFill>
                    <a:schemeClr val="lt1"/>
                  </a:solidFill>
                </a:rPr>
                <a:t>D</a:t>
              </a:r>
              <a:r>
                <a:rPr b="1" lang="en" sz="1700">
                  <a:solidFill>
                    <a:schemeClr val="lt1"/>
                  </a:solidFill>
                </a:rPr>
                <a:t>ucer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841" name="Google Shape;841;p73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842" name="Google Shape;842;p73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73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844" name="Google Shape;844;p73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845" name="Google Shape;845;p73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0" name="Google Shape;850;p74"/>
          <p:cNvGrpSpPr/>
          <p:nvPr/>
        </p:nvGrpSpPr>
        <p:grpSpPr>
          <a:xfrm>
            <a:off x="4180275" y="1744683"/>
            <a:ext cx="1637122" cy="2844392"/>
            <a:chOff x="4180275" y="1439883"/>
            <a:chExt cx="1637122" cy="2844392"/>
          </a:xfrm>
        </p:grpSpPr>
        <p:pic>
          <p:nvPicPr>
            <p:cNvPr id="851" name="Google Shape;851;p7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87814" y="2542653"/>
              <a:ext cx="1629575" cy="17196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52" name="Google Shape;852;p74"/>
            <p:cNvGrpSpPr/>
            <p:nvPr/>
          </p:nvGrpSpPr>
          <p:grpSpPr>
            <a:xfrm>
              <a:off x="4180275" y="1439883"/>
              <a:ext cx="1637122" cy="2844392"/>
              <a:chOff x="4180275" y="1439883"/>
              <a:chExt cx="1637122" cy="2844392"/>
            </a:xfrm>
          </p:grpSpPr>
          <p:grpSp>
            <p:nvGrpSpPr>
              <p:cNvPr id="853" name="Google Shape;853;p74"/>
              <p:cNvGrpSpPr/>
              <p:nvPr/>
            </p:nvGrpSpPr>
            <p:grpSpPr>
              <a:xfrm>
                <a:off x="4559750" y="3103998"/>
                <a:ext cx="870600" cy="668400"/>
                <a:chOff x="3028370" y="3716461"/>
                <a:chExt cx="870600" cy="668400"/>
              </a:xfrm>
            </p:grpSpPr>
            <p:sp>
              <p:nvSpPr>
                <p:cNvPr id="854" name="Google Shape;854;p74"/>
                <p:cNvSpPr/>
                <p:nvPr/>
              </p:nvSpPr>
              <p:spPr>
                <a:xfrm flipH="1" rot="10800000">
                  <a:off x="3028370" y="3716461"/>
                  <a:ext cx="870600" cy="668400"/>
                </a:xfrm>
                <a:prstGeom prst="upArrow">
                  <a:avLst>
                    <a:gd fmla="val 50000" name="adj1"/>
                    <a:gd fmla="val 50000" name="adj2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14288" rotWithShape="0" algn="bl" dir="5400000" dist="9525">
                    <a:srgbClr val="000000">
                      <a:alpha val="4941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clipped result image" id="855" name="Google Shape;855;p74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3276051" y="3907444"/>
                  <a:ext cx="351506" cy="3489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56" name="Google Shape;856;p74"/>
              <p:cNvPicPr preferRelativeResize="0"/>
              <p:nvPr/>
            </p:nvPicPr>
            <p:blipFill rotWithShape="1">
              <a:blip r:embed="rId5">
                <a:alphaModFix/>
              </a:blip>
              <a:srcRect b="0" l="793" r="0" t="0"/>
              <a:stretch/>
            </p:blipFill>
            <p:spPr>
              <a:xfrm flipH="1">
                <a:off x="4187823" y="1439883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7" name="Google Shape;857;p74"/>
              <p:cNvPicPr preferRelativeResize="0"/>
              <p:nvPr/>
            </p:nvPicPr>
            <p:blipFill rotWithShape="1">
              <a:blip r:embed="rId3">
                <a:alphaModFix/>
              </a:blip>
              <a:srcRect b="-3" l="0" r="0" t="61134"/>
              <a:stretch/>
            </p:blipFill>
            <p:spPr>
              <a:xfrm>
                <a:off x="4180275" y="3615875"/>
                <a:ext cx="1629550" cy="668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58" name="Google Shape;858;p74"/>
              <p:cNvSpPr txBox="1"/>
              <p:nvPr/>
            </p:nvSpPr>
            <p:spPr>
              <a:xfrm rot="4765">
                <a:off x="4507092" y="3772275"/>
                <a:ext cx="1298701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700">
                    <a:solidFill>
                      <a:schemeClr val="lt1"/>
                    </a:solidFill>
                  </a:rPr>
                  <a:t>substrate</a:t>
                </a:r>
                <a:endParaRPr b="1" sz="170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859" name="Google Shape;859;p74"/>
            <p:cNvSpPr txBox="1"/>
            <p:nvPr/>
          </p:nvSpPr>
          <p:spPr>
            <a:xfrm rot="4765">
              <a:off x="4345707" y="2172075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in</a:t>
              </a:r>
              <a:r>
                <a:rPr b="1" lang="en" sz="1700" u="sng">
                  <a:solidFill>
                    <a:schemeClr val="lt1"/>
                  </a:solidFill>
                </a:rPr>
                <a:t>D</a:t>
              </a:r>
              <a:r>
                <a:rPr b="1" lang="en" sz="1700">
                  <a:solidFill>
                    <a:schemeClr val="lt1"/>
                  </a:solidFill>
                </a:rPr>
                <a:t>ucer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grpSp>
        <p:nvGrpSpPr>
          <p:cNvPr id="860" name="Google Shape;860;p74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861" name="Google Shape;861;p74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74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863" name="Google Shape;863;p74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864" name="Google Shape;864;p74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Google Shape;869;p75"/>
          <p:cNvGrpSpPr/>
          <p:nvPr/>
        </p:nvGrpSpPr>
        <p:grpSpPr>
          <a:xfrm>
            <a:off x="4180275" y="2049483"/>
            <a:ext cx="1637122" cy="2844392"/>
            <a:chOff x="4180275" y="1439883"/>
            <a:chExt cx="1637122" cy="2844392"/>
          </a:xfrm>
        </p:grpSpPr>
        <p:pic>
          <p:nvPicPr>
            <p:cNvPr id="870" name="Google Shape;870;p7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187814" y="2542653"/>
              <a:ext cx="1629575" cy="171963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71" name="Google Shape;871;p75"/>
            <p:cNvGrpSpPr/>
            <p:nvPr/>
          </p:nvGrpSpPr>
          <p:grpSpPr>
            <a:xfrm>
              <a:off x="4180275" y="1439883"/>
              <a:ext cx="1637122" cy="2844392"/>
              <a:chOff x="4180275" y="1439883"/>
              <a:chExt cx="1637122" cy="2844392"/>
            </a:xfrm>
          </p:grpSpPr>
          <p:grpSp>
            <p:nvGrpSpPr>
              <p:cNvPr id="872" name="Google Shape;872;p75"/>
              <p:cNvGrpSpPr/>
              <p:nvPr/>
            </p:nvGrpSpPr>
            <p:grpSpPr>
              <a:xfrm>
                <a:off x="4559750" y="3103998"/>
                <a:ext cx="870600" cy="668400"/>
                <a:chOff x="3028370" y="3716461"/>
                <a:chExt cx="870600" cy="668400"/>
              </a:xfrm>
            </p:grpSpPr>
            <p:sp>
              <p:nvSpPr>
                <p:cNvPr id="873" name="Google Shape;873;p75"/>
                <p:cNvSpPr/>
                <p:nvPr/>
              </p:nvSpPr>
              <p:spPr>
                <a:xfrm flipH="1" rot="10800000">
                  <a:off x="3028370" y="3716461"/>
                  <a:ext cx="870600" cy="668400"/>
                </a:xfrm>
                <a:prstGeom prst="upArrow">
                  <a:avLst>
                    <a:gd fmla="val 50000" name="adj1"/>
                    <a:gd fmla="val 50000" name="adj2"/>
                  </a:avLst>
                </a:prstGeom>
                <a:solidFill>
                  <a:srgbClr val="FFFFFF"/>
                </a:solidFill>
                <a:ln cap="flat" cmpd="sng" w="9525">
                  <a:solidFill>
                    <a:srgbClr val="595959"/>
                  </a:solidFill>
                  <a:prstDash val="solid"/>
                  <a:round/>
                  <a:headEnd len="sm" w="sm" type="none"/>
                  <a:tailEnd len="sm" w="sm" type="none"/>
                </a:ln>
                <a:effectLst>
                  <a:outerShdw blurRad="14288" rotWithShape="0" algn="bl" dir="5400000" dist="9525">
                    <a:srgbClr val="000000">
                      <a:alpha val="49410"/>
                    </a:srgbClr>
                  </a:outerShdw>
                </a:effectLst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pic>
              <p:nvPicPr>
                <p:cNvPr descr="clipped result image" id="874" name="Google Shape;874;p75"/>
                <p:cNvPicPr preferRelativeResize="0"/>
                <p:nvPr/>
              </p:nvPicPr>
              <p:blipFill rotWithShape="1">
                <a:blip r:embed="rId4">
                  <a:alphaModFix/>
                </a:blip>
                <a:srcRect b="0" l="0" r="0" t="0"/>
                <a:stretch/>
              </p:blipFill>
              <p:spPr>
                <a:xfrm>
                  <a:off x="3276051" y="3907444"/>
                  <a:ext cx="351506" cy="34894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875" name="Google Shape;875;p75"/>
              <p:cNvPicPr preferRelativeResize="0"/>
              <p:nvPr/>
            </p:nvPicPr>
            <p:blipFill rotWithShape="1">
              <a:blip r:embed="rId5">
                <a:alphaModFix/>
              </a:blip>
              <a:srcRect b="0" l="793" r="0" t="0"/>
              <a:stretch/>
            </p:blipFill>
            <p:spPr>
              <a:xfrm flipH="1">
                <a:off x="4187823" y="1439883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76" name="Google Shape;876;p75"/>
              <p:cNvPicPr preferRelativeResize="0"/>
              <p:nvPr/>
            </p:nvPicPr>
            <p:blipFill rotWithShape="1">
              <a:blip r:embed="rId3">
                <a:alphaModFix/>
              </a:blip>
              <a:srcRect b="-3" l="0" r="0" t="61134"/>
              <a:stretch/>
            </p:blipFill>
            <p:spPr>
              <a:xfrm>
                <a:off x="4180275" y="3615875"/>
                <a:ext cx="1629550" cy="668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77" name="Google Shape;877;p75"/>
              <p:cNvSpPr txBox="1"/>
              <p:nvPr/>
            </p:nvSpPr>
            <p:spPr>
              <a:xfrm rot="4765">
                <a:off x="4507092" y="3772275"/>
                <a:ext cx="1298701" cy="39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" sz="1700">
                    <a:solidFill>
                      <a:schemeClr val="lt1"/>
                    </a:solidFill>
                  </a:rPr>
                  <a:t>substrate</a:t>
                </a:r>
                <a:endParaRPr b="1" sz="1700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878" name="Google Shape;878;p75"/>
            <p:cNvSpPr txBox="1"/>
            <p:nvPr/>
          </p:nvSpPr>
          <p:spPr>
            <a:xfrm rot="4765">
              <a:off x="4345707" y="2172075"/>
              <a:ext cx="1298701" cy="3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700">
                  <a:solidFill>
                    <a:schemeClr val="lt1"/>
                  </a:solidFill>
                </a:rPr>
                <a:t>in</a:t>
              </a:r>
              <a:r>
                <a:rPr b="1" lang="en" sz="1700" u="sng">
                  <a:solidFill>
                    <a:schemeClr val="lt1"/>
                  </a:solidFill>
                </a:rPr>
                <a:t>D</a:t>
              </a:r>
              <a:r>
                <a:rPr b="1" lang="en" sz="1700">
                  <a:solidFill>
                    <a:schemeClr val="lt1"/>
                  </a:solidFill>
                </a:rPr>
                <a:t>ucer</a:t>
              </a:r>
              <a:endParaRPr b="1" sz="1700">
                <a:solidFill>
                  <a:schemeClr val="lt1"/>
                </a:solidFill>
              </a:endParaRPr>
            </a:p>
          </p:txBody>
        </p:sp>
      </p:grpSp>
      <p:sp>
        <p:nvSpPr>
          <p:cNvPr id="879" name="Google Shape;879;p75"/>
          <p:cNvSpPr txBox="1"/>
          <p:nvPr/>
        </p:nvSpPr>
        <p:spPr>
          <a:xfrm rot="5001">
            <a:off x="6025199" y="4429150"/>
            <a:ext cx="2062202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</a:t>
            </a:r>
            <a:r>
              <a:rPr lang="en" sz="1700" u="sng">
                <a:solidFill>
                  <a:schemeClr val="dk1"/>
                </a:solidFill>
              </a:rPr>
              <a:t>D</a:t>
            </a:r>
            <a:r>
              <a:rPr lang="en" sz="1700">
                <a:solidFill>
                  <a:schemeClr val="dk1"/>
                </a:solidFill>
              </a:rPr>
              <a:t>own and </a:t>
            </a:r>
            <a:r>
              <a:rPr lang="en" sz="1700" u="sng">
                <a:solidFill>
                  <a:schemeClr val="dk1"/>
                </a:solidFill>
              </a:rPr>
              <a:t>D</a:t>
            </a:r>
            <a:r>
              <a:rPr lang="en" sz="1700">
                <a:solidFill>
                  <a:schemeClr val="dk1"/>
                </a:solidFill>
              </a:rPr>
              <a:t>elayed”</a:t>
            </a:r>
            <a:endParaRPr sz="1700">
              <a:solidFill>
                <a:schemeClr val="dk1"/>
              </a:solidFill>
            </a:endParaRPr>
          </a:p>
        </p:txBody>
      </p:sp>
      <p:grpSp>
        <p:nvGrpSpPr>
          <p:cNvPr id="880" name="Google Shape;880;p75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881" name="Google Shape;881;p75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75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883" name="Google Shape;883;p75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884" name="Google Shape;884;p75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9" name="Google Shape;88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314" y="2123166"/>
            <a:ext cx="1629575" cy="1719634"/>
          </a:xfrm>
          <a:prstGeom prst="rect">
            <a:avLst/>
          </a:prstGeom>
          <a:noFill/>
          <a:ln>
            <a:noFill/>
          </a:ln>
        </p:spPr>
      </p:pic>
      <p:sp>
        <p:nvSpPr>
          <p:cNvPr id="890" name="Google Shape;890;p76"/>
          <p:cNvSpPr txBox="1"/>
          <p:nvPr/>
        </p:nvSpPr>
        <p:spPr>
          <a:xfrm rot="4765">
            <a:off x="4912769" y="3982975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sensitive substrate</a:t>
            </a:r>
            <a:endParaRPr b="1" sz="1700">
              <a:solidFill>
                <a:schemeClr val="dk1"/>
              </a:solidFill>
            </a:endParaRPr>
          </a:p>
        </p:txBody>
      </p:sp>
      <p:grpSp>
        <p:nvGrpSpPr>
          <p:cNvPr id="891" name="Google Shape;891;p76"/>
          <p:cNvGrpSpPr/>
          <p:nvPr/>
        </p:nvGrpSpPr>
        <p:grpSpPr>
          <a:xfrm>
            <a:off x="6767935" y="2052345"/>
            <a:ext cx="1629574" cy="1861292"/>
            <a:chOff x="6767935" y="2052345"/>
            <a:chExt cx="1629574" cy="1861292"/>
          </a:xfrm>
        </p:grpSpPr>
        <p:grpSp>
          <p:nvGrpSpPr>
            <p:cNvPr id="892" name="Google Shape;892;p76"/>
            <p:cNvGrpSpPr/>
            <p:nvPr/>
          </p:nvGrpSpPr>
          <p:grpSpPr>
            <a:xfrm>
              <a:off x="6767935" y="2052345"/>
              <a:ext cx="1629574" cy="1861292"/>
              <a:chOff x="6767935" y="2052345"/>
              <a:chExt cx="1629574" cy="1861292"/>
            </a:xfrm>
          </p:grpSpPr>
          <p:pic>
            <p:nvPicPr>
              <p:cNvPr id="893" name="Google Shape;893;p76"/>
              <p:cNvPicPr preferRelativeResize="0"/>
              <p:nvPr/>
            </p:nvPicPr>
            <p:blipFill rotWithShape="1">
              <a:blip r:embed="rId4">
                <a:alphaModFix/>
              </a:blip>
              <a:srcRect b="0" l="793" r="0" t="0"/>
              <a:stretch/>
            </p:blipFill>
            <p:spPr>
              <a:xfrm flipH="1">
                <a:off x="6767935" y="2052345"/>
                <a:ext cx="1629574" cy="186129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94" name="Google Shape;894;p76"/>
              <p:cNvSpPr/>
              <p:nvPr/>
            </p:nvSpPr>
            <p:spPr>
              <a:xfrm>
                <a:off x="7490763" y="2180825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p76"/>
              <p:cNvSpPr/>
              <p:nvPr/>
            </p:nvSpPr>
            <p:spPr>
              <a:xfrm>
                <a:off x="7490763" y="3758959"/>
                <a:ext cx="183900" cy="25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96" name="Google Shape;896;p76"/>
            <p:cNvSpPr/>
            <p:nvPr/>
          </p:nvSpPr>
          <p:spPr>
            <a:xfrm>
              <a:off x="7490763" y="2844559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76"/>
            <p:cNvSpPr/>
            <p:nvPr/>
          </p:nvSpPr>
          <p:spPr>
            <a:xfrm>
              <a:off x="7490763" y="2898694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76"/>
            <p:cNvSpPr/>
            <p:nvPr/>
          </p:nvSpPr>
          <p:spPr>
            <a:xfrm>
              <a:off x="7490763" y="2956506"/>
              <a:ext cx="183900" cy="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9" name="Google Shape;899;p76"/>
          <p:cNvSpPr txBox="1"/>
          <p:nvPr/>
        </p:nvSpPr>
        <p:spPr>
          <a:xfrm rot="4765">
            <a:off x="6933362" y="1696863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not an inHibitor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900" name="Google Shape;900;p76"/>
          <p:cNvSpPr txBox="1"/>
          <p:nvPr/>
        </p:nvSpPr>
        <p:spPr>
          <a:xfrm rot="4765">
            <a:off x="6933362" y="3914525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not an inDucer</a:t>
            </a:r>
            <a:endParaRPr sz="1700">
              <a:solidFill>
                <a:schemeClr val="dk1"/>
              </a:solidFill>
            </a:endParaRPr>
          </a:p>
        </p:txBody>
      </p:sp>
      <p:cxnSp>
        <p:nvCxnSpPr>
          <p:cNvPr id="901" name="Google Shape;901;p76"/>
          <p:cNvCxnSpPr/>
          <p:nvPr/>
        </p:nvCxnSpPr>
        <p:spPr>
          <a:xfrm flipH="1">
            <a:off x="6631663" y="2993100"/>
            <a:ext cx="939600" cy="168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2" name="Google Shape;902;p76"/>
          <p:cNvSpPr txBox="1"/>
          <p:nvPr/>
        </p:nvSpPr>
        <p:spPr>
          <a:xfrm rot="4598">
            <a:off x="5841087" y="4683300"/>
            <a:ext cx="2691302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not a sensitive substrate</a:t>
            </a:r>
            <a:endParaRPr sz="1700">
              <a:solidFill>
                <a:schemeClr val="dk1"/>
              </a:solidFill>
            </a:endParaRPr>
          </a:p>
        </p:txBody>
      </p:sp>
      <p:grpSp>
        <p:nvGrpSpPr>
          <p:cNvPr id="903" name="Google Shape;903;p76"/>
          <p:cNvGrpSpPr/>
          <p:nvPr/>
        </p:nvGrpSpPr>
        <p:grpSpPr>
          <a:xfrm>
            <a:off x="3095625" y="3716461"/>
            <a:ext cx="870600" cy="668400"/>
            <a:chOff x="3028370" y="3716461"/>
            <a:chExt cx="870600" cy="668400"/>
          </a:xfrm>
        </p:grpSpPr>
        <p:sp>
          <p:nvSpPr>
            <p:cNvPr id="904" name="Google Shape;904;p76"/>
            <p:cNvSpPr/>
            <p:nvPr/>
          </p:nvSpPr>
          <p:spPr>
            <a:xfrm flipH="1" rot="10800000">
              <a:off x="3028370" y="3716461"/>
              <a:ext cx="870600" cy="6684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9525">
                <a:srgbClr val="000000">
                  <a:alpha val="4941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905" name="Google Shape;905;p7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276051" y="3907444"/>
              <a:ext cx="351506" cy="3489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6" name="Google Shape;906;p76"/>
          <p:cNvPicPr preferRelativeResize="0"/>
          <p:nvPr/>
        </p:nvPicPr>
        <p:blipFill rotWithShape="1">
          <a:blip r:embed="rId4">
            <a:alphaModFix/>
          </a:blip>
          <a:srcRect b="0" l="793" r="0" t="0"/>
          <a:stretch/>
        </p:blipFill>
        <p:spPr>
          <a:xfrm flipH="1">
            <a:off x="2723698" y="2052345"/>
            <a:ext cx="1629574" cy="18612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07" name="Google Shape;907;p76"/>
          <p:cNvGrpSpPr/>
          <p:nvPr/>
        </p:nvGrpSpPr>
        <p:grpSpPr>
          <a:xfrm>
            <a:off x="1095316" y="1561116"/>
            <a:ext cx="799528" cy="668385"/>
            <a:chOff x="1511700" y="2795700"/>
            <a:chExt cx="1717200" cy="1266600"/>
          </a:xfrm>
        </p:grpSpPr>
        <p:sp>
          <p:nvSpPr>
            <p:cNvPr id="908" name="Google Shape;908;p76"/>
            <p:cNvSpPr/>
            <p:nvPr/>
          </p:nvSpPr>
          <p:spPr>
            <a:xfrm>
              <a:off x="1511700" y="2795700"/>
              <a:ext cx="1717200" cy="12666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9" name="Google Shape;909;p76"/>
            <p:cNvGrpSpPr/>
            <p:nvPr/>
          </p:nvGrpSpPr>
          <p:grpSpPr>
            <a:xfrm>
              <a:off x="1970046" y="3234818"/>
              <a:ext cx="800511" cy="814372"/>
              <a:chOff x="4137583" y="1519839"/>
              <a:chExt cx="800511" cy="1289788"/>
            </a:xfrm>
          </p:grpSpPr>
          <p:grpSp>
            <p:nvGrpSpPr>
              <p:cNvPr id="910" name="Google Shape;910;p76"/>
              <p:cNvGrpSpPr/>
              <p:nvPr/>
            </p:nvGrpSpPr>
            <p:grpSpPr>
              <a:xfrm>
                <a:off x="4143395" y="1818064"/>
                <a:ext cx="794699" cy="991563"/>
                <a:chOff x="4695845" y="5075614"/>
                <a:chExt cx="794699" cy="991563"/>
              </a:xfrm>
            </p:grpSpPr>
            <p:grpSp>
              <p:nvGrpSpPr>
                <p:cNvPr id="911" name="Google Shape;911;p76"/>
                <p:cNvGrpSpPr/>
                <p:nvPr/>
              </p:nvGrpSpPr>
              <p:grpSpPr>
                <a:xfrm rot="-5400000">
                  <a:off x="4745994" y="5322627"/>
                  <a:ext cx="697767" cy="791333"/>
                  <a:chOff x="5019675" y="1832600"/>
                  <a:chExt cx="2171700" cy="2863000"/>
                </a:xfrm>
              </p:grpSpPr>
              <p:pic>
                <p:nvPicPr>
                  <p:cNvPr descr="clipped result image" id="912" name="Google Shape;912;p76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>
                    <a:off x="5915025" y="1832600"/>
                    <a:ext cx="1276350" cy="2857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913" name="Google Shape;913;p76"/>
                  <p:cNvPicPr preferRelativeResize="0"/>
                  <p:nvPr/>
                </p:nvPicPr>
                <p:blipFill rotWithShape="1">
                  <a:blip r:embed="rId7">
                    <a:alphaModFix/>
                  </a:blip>
                  <a:srcRect b="0" l="0" r="0" t="0"/>
                  <a:stretch/>
                </p:blipFill>
                <p:spPr>
                  <a:xfrm>
                    <a:off x="5019675" y="1838100"/>
                    <a:ext cx="1285875" cy="28575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914" name="Google Shape;914;p76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0" l="0" r="0" t="0"/>
                <a:stretch/>
              </p:blipFill>
              <p:spPr>
                <a:xfrm rot="-5400000">
                  <a:off x="4885706" y="4885753"/>
                  <a:ext cx="410091" cy="78981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915" name="Google Shape;915;p76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 rot="-5400000">
                <a:off x="4327444" y="1329978"/>
                <a:ext cx="410091" cy="7898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916" name="Google Shape;916;p76"/>
          <p:cNvPicPr preferRelativeResize="0"/>
          <p:nvPr/>
        </p:nvPicPr>
        <p:blipFill rotWithShape="1">
          <a:blip r:embed="rId4">
            <a:alphaModFix/>
          </a:blip>
          <a:srcRect b="0" l="793" r="0" t="0"/>
          <a:stretch/>
        </p:blipFill>
        <p:spPr>
          <a:xfrm flipH="1">
            <a:off x="692136" y="2052345"/>
            <a:ext cx="1629574" cy="1861292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Google Shape;917;p76"/>
          <p:cNvSpPr txBox="1"/>
          <p:nvPr/>
        </p:nvSpPr>
        <p:spPr>
          <a:xfrm rot="4765">
            <a:off x="801014" y="4027701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H</a:t>
            </a:r>
            <a:r>
              <a:rPr b="1" lang="en" sz="1700">
                <a:solidFill>
                  <a:schemeClr val="dk1"/>
                </a:solidFill>
              </a:rPr>
              <a:t>ibitor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918" name="Google Shape;918;p76"/>
          <p:cNvSpPr txBox="1"/>
          <p:nvPr/>
        </p:nvSpPr>
        <p:spPr>
          <a:xfrm rot="4765">
            <a:off x="902294" y="1066338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igh and </a:t>
            </a:r>
            <a:r>
              <a:rPr lang="en" sz="1700" u="sng">
                <a:solidFill>
                  <a:schemeClr val="dk1"/>
                </a:solidFill>
              </a:rPr>
              <a:t>H</a:t>
            </a:r>
            <a:r>
              <a:rPr lang="en" sz="1700">
                <a:solidFill>
                  <a:schemeClr val="dk1"/>
                </a:solidFill>
              </a:rPr>
              <a:t>urried”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919" name="Google Shape;919;p76"/>
          <p:cNvSpPr txBox="1"/>
          <p:nvPr/>
        </p:nvSpPr>
        <p:spPr>
          <a:xfrm rot="4765">
            <a:off x="2889119" y="4465863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</a:t>
            </a:r>
            <a:r>
              <a:rPr lang="en" sz="1700" u="sng">
                <a:solidFill>
                  <a:schemeClr val="dk1"/>
                </a:solidFill>
              </a:rPr>
              <a:t>D</a:t>
            </a:r>
            <a:r>
              <a:rPr lang="en" sz="1700">
                <a:solidFill>
                  <a:schemeClr val="dk1"/>
                </a:solidFill>
              </a:rPr>
              <a:t>own and </a:t>
            </a:r>
            <a:r>
              <a:rPr lang="en" sz="1700" u="sng">
                <a:solidFill>
                  <a:schemeClr val="dk1"/>
                </a:solidFill>
              </a:rPr>
              <a:t>D</a:t>
            </a:r>
            <a:r>
              <a:rPr lang="en" sz="1700">
                <a:solidFill>
                  <a:schemeClr val="dk1"/>
                </a:solidFill>
              </a:rPr>
              <a:t>elayed”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920" name="Google Shape;920;p76"/>
          <p:cNvSpPr txBox="1"/>
          <p:nvPr/>
        </p:nvSpPr>
        <p:spPr>
          <a:xfrm rot="4765">
            <a:off x="2889132" y="1638225"/>
            <a:ext cx="1298701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in</a:t>
            </a:r>
            <a:r>
              <a:rPr b="1" lang="en" sz="1700" u="sng">
                <a:solidFill>
                  <a:schemeClr val="dk1"/>
                </a:solidFill>
              </a:rPr>
              <a:t>D</a:t>
            </a:r>
            <a:r>
              <a:rPr b="1" lang="en" sz="1700">
                <a:solidFill>
                  <a:schemeClr val="dk1"/>
                </a:solidFill>
              </a:rPr>
              <a:t>ucer</a:t>
            </a:r>
            <a:endParaRPr b="1" sz="1700">
              <a:solidFill>
                <a:schemeClr val="dk1"/>
              </a:solidFill>
            </a:endParaRPr>
          </a:p>
        </p:txBody>
      </p:sp>
      <p:grpSp>
        <p:nvGrpSpPr>
          <p:cNvPr id="921" name="Google Shape;921;p76"/>
          <p:cNvGrpSpPr/>
          <p:nvPr/>
        </p:nvGrpSpPr>
        <p:grpSpPr>
          <a:xfrm>
            <a:off x="0" y="0"/>
            <a:ext cx="9144000" cy="724800"/>
            <a:chOff x="0" y="0"/>
            <a:chExt cx="9144000" cy="724800"/>
          </a:xfrm>
        </p:grpSpPr>
        <p:sp>
          <p:nvSpPr>
            <p:cNvPr id="922" name="Google Shape;922;p76"/>
            <p:cNvSpPr/>
            <p:nvPr/>
          </p:nvSpPr>
          <p:spPr>
            <a:xfrm>
              <a:off x="0" y="0"/>
              <a:ext cx="9144000" cy="724800"/>
            </a:xfrm>
            <a:prstGeom prst="rect">
              <a:avLst/>
            </a:pr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76"/>
            <p:cNvSpPr txBox="1"/>
            <p:nvPr/>
          </p:nvSpPr>
          <p:spPr>
            <a:xfrm>
              <a:off x="1979107" y="66000"/>
              <a:ext cx="5185800" cy="65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en" sz="2500">
                  <a:solidFill>
                    <a:schemeClr val="lt1"/>
                  </a:solidFill>
                </a:rPr>
                <a:t>Ballicules</a:t>
              </a:r>
              <a:endParaRPr sz="3500">
                <a:solidFill>
                  <a:schemeClr val="lt1"/>
                </a:solidFill>
              </a:endParaRPr>
            </a:p>
          </p:txBody>
        </p:sp>
      </p:grpSp>
      <p:sp>
        <p:nvSpPr>
          <p:cNvPr id="924" name="Google Shape;924;p76"/>
          <p:cNvSpPr/>
          <p:nvPr/>
        </p:nvSpPr>
        <p:spPr>
          <a:xfrm>
            <a:off x="0" y="0"/>
            <a:ext cx="9144000" cy="8394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00FFFF"/>
              </a:highlight>
            </a:endParaRPr>
          </a:p>
        </p:txBody>
      </p:sp>
      <p:sp>
        <p:nvSpPr>
          <p:cNvPr id="925" name="Google Shape;925;p76"/>
          <p:cNvSpPr txBox="1"/>
          <p:nvPr/>
        </p:nvSpPr>
        <p:spPr>
          <a:xfrm>
            <a:off x="480175" y="156850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Fixated Interest – Visualization of Drug Interactions</a:t>
            </a:r>
            <a:endParaRPr sz="15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77"/>
          <p:cNvSpPr txBox="1"/>
          <p:nvPr/>
        </p:nvSpPr>
        <p:spPr>
          <a:xfrm>
            <a:off x="475150" y="363000"/>
            <a:ext cx="8379000" cy="17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/>
              <a:t>preoccupied </a:t>
            </a:r>
            <a:r>
              <a:rPr lang="en" sz="1500"/>
              <a:t>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</a:t>
            </a:r>
            <a:r>
              <a:rPr b="1" lang="en" sz="1500"/>
              <a:t>perfectionism</a:t>
            </a:r>
            <a:r>
              <a:rPr lang="en" sz="1500"/>
              <a:t> that interferes with task completion.</a:t>
            </a:r>
            <a:endParaRPr sz="1500"/>
          </a:p>
        </p:txBody>
      </p:sp>
      <p:pic>
        <p:nvPicPr>
          <p:cNvPr id="931" name="Google Shape;931;p7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77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78"/>
          <p:cNvSpPr txBox="1"/>
          <p:nvPr/>
        </p:nvSpPr>
        <p:spPr>
          <a:xfrm>
            <a:off x="475150" y="363000"/>
            <a:ext cx="8379000" cy="3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/>
              <a:t>preoccupied </a:t>
            </a:r>
            <a:r>
              <a:rPr lang="en" sz="1500"/>
              <a:t>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</a:t>
            </a:r>
            <a:r>
              <a:rPr b="1" lang="en" sz="1500"/>
              <a:t>perfectionism</a:t>
            </a:r>
            <a:r>
              <a:rPr lang="en" sz="1500"/>
              <a:t> that interferes with task completion.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“Rigid perfectionism” trait in DSM Personality Inventory: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rigid insistence on everything being flawless, perfect, and without errors or faults, including one’s own and others’ performance</a:t>
            </a:r>
            <a:endParaRPr sz="1500"/>
          </a:p>
        </p:txBody>
      </p:sp>
      <p:pic>
        <p:nvPicPr>
          <p:cNvPr id="938" name="Google Shape;938;p78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39" name="Google Shape;939;p78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940" name="Google Shape;940;p78"/>
          <p:cNvSpPr/>
          <p:nvPr/>
        </p:nvSpPr>
        <p:spPr>
          <a:xfrm>
            <a:off x="475150" y="2472550"/>
            <a:ext cx="8331300" cy="1251600"/>
          </a:xfrm>
          <a:prstGeom prst="rect">
            <a:avLst/>
          </a:prstGeom>
          <a:noFill/>
          <a:ln cap="flat" cmpd="sng" w="381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79"/>
          <p:cNvSpPr/>
          <p:nvPr/>
        </p:nvSpPr>
        <p:spPr>
          <a:xfrm>
            <a:off x="475150" y="2472550"/>
            <a:ext cx="8331300" cy="1251600"/>
          </a:xfrm>
          <a:prstGeom prst="rect">
            <a:avLst/>
          </a:prstGeom>
          <a:noFill/>
          <a:ln cap="flat" cmpd="sng" w="381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p79"/>
          <p:cNvSpPr txBox="1"/>
          <p:nvPr/>
        </p:nvSpPr>
        <p:spPr>
          <a:xfrm>
            <a:off x="475150" y="363000"/>
            <a:ext cx="8379000" cy="3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/>
              <a:t>preoccupied </a:t>
            </a:r>
            <a:r>
              <a:rPr lang="en" sz="1500"/>
              <a:t>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</a:t>
            </a:r>
            <a:r>
              <a:rPr b="1" lang="en" sz="1500"/>
              <a:t>perfectionism</a:t>
            </a:r>
            <a:r>
              <a:rPr lang="en" sz="1500"/>
              <a:t> that interferes with task completion.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/>
              <a:t>“Rigid perfectionism” trait in DSM Personality Inventory: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rigid insistence on everything being flawless, perfect, and without errors or faults, including one’s own </a:t>
            </a:r>
            <a:r>
              <a:rPr b="1" lang="en" sz="1500" u="sng"/>
              <a:t>and others</a:t>
            </a:r>
            <a:r>
              <a:rPr lang="en" sz="1500"/>
              <a:t>’ performance</a:t>
            </a:r>
            <a:endParaRPr sz="1500"/>
          </a:p>
        </p:txBody>
      </p:sp>
      <p:pic>
        <p:nvPicPr>
          <p:cNvPr id="947" name="Google Shape;947;p7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79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80"/>
          <p:cNvSpPr txBox="1"/>
          <p:nvPr/>
        </p:nvSpPr>
        <p:spPr>
          <a:xfrm>
            <a:off x="475150" y="363000"/>
            <a:ext cx="8379000" cy="27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</a:t>
            </a:r>
            <a:r>
              <a:rPr b="1" lang="en" sz="1500"/>
              <a:t>productivity</a:t>
            </a:r>
            <a:r>
              <a:rPr lang="en" sz="1500"/>
              <a:t> to the exclusion of leisure activities and friendships.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954" name="Google Shape;954;p8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80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81"/>
          <p:cNvSpPr txBox="1"/>
          <p:nvPr/>
        </p:nvSpPr>
        <p:spPr>
          <a:xfrm>
            <a:off x="475150" y="363000"/>
            <a:ext cx="8379000" cy="31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</a:t>
            </a:r>
            <a:r>
              <a:rPr b="1" lang="en" sz="1500"/>
              <a:t>productivity</a:t>
            </a:r>
            <a:r>
              <a:rPr lang="en" sz="1500"/>
              <a:t> to the exclusion of leisure activities and friendships.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 u="sng"/>
              <a:t>P</a:t>
            </a:r>
            <a:r>
              <a:rPr lang="en" sz="1500"/>
              <a:t>ervasive </a:t>
            </a:r>
            <a:r>
              <a:rPr b="1" lang="en" sz="1500" u="sng"/>
              <a:t>P</a:t>
            </a:r>
            <a:r>
              <a:rPr lang="en" sz="1500"/>
              <a:t>attern of </a:t>
            </a:r>
            <a:r>
              <a:rPr b="1" lang="en" sz="1500" u="sng"/>
              <a:t>P</a:t>
            </a:r>
            <a:r>
              <a:rPr lang="en" sz="1500"/>
              <a:t>reoccupation with </a:t>
            </a:r>
            <a:r>
              <a:rPr b="1" lang="en" sz="1500" u="sng"/>
              <a:t>P</a:t>
            </a:r>
            <a:r>
              <a:rPr lang="en" sz="1500"/>
              <a:t>erfectionism and </a:t>
            </a:r>
            <a:r>
              <a:rPr b="1" lang="en" sz="1500" u="sng"/>
              <a:t>P</a:t>
            </a:r>
            <a:r>
              <a:rPr lang="en" sz="1500"/>
              <a:t>roductivity </a:t>
            </a:r>
            <a:endParaRPr sz="1500"/>
          </a:p>
        </p:txBody>
      </p:sp>
      <p:pic>
        <p:nvPicPr>
          <p:cNvPr id="961" name="Google Shape;961;p81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81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>
            <a:off x="-47700" y="-47712"/>
            <a:ext cx="9239400" cy="523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2550" y="72250"/>
            <a:ext cx="6544527" cy="4927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82"/>
          <p:cNvSpPr txBox="1"/>
          <p:nvPr/>
        </p:nvSpPr>
        <p:spPr>
          <a:xfrm>
            <a:off x="475150" y="363000"/>
            <a:ext cx="8379000" cy="31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</a:t>
            </a:r>
            <a:r>
              <a:rPr b="1" lang="en" sz="1500"/>
              <a:t>productivity</a:t>
            </a:r>
            <a:r>
              <a:rPr lang="en" sz="1500"/>
              <a:t> to the exclusion of leisure activities and friendships.</a:t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500" u="sng"/>
              <a:t>P</a:t>
            </a:r>
            <a:r>
              <a:rPr lang="en" sz="1500"/>
              <a:t>ervasive </a:t>
            </a:r>
            <a:r>
              <a:rPr b="1" lang="en" sz="1500" u="sng"/>
              <a:t>P</a:t>
            </a:r>
            <a:r>
              <a:rPr lang="en" sz="1500"/>
              <a:t>attern of </a:t>
            </a:r>
            <a:r>
              <a:rPr b="1" lang="en" sz="1500" u="sng"/>
              <a:t>P</a:t>
            </a:r>
            <a:r>
              <a:rPr lang="en" sz="1500"/>
              <a:t>reoccupation with </a:t>
            </a:r>
            <a:r>
              <a:rPr b="1" lang="en" sz="1500" u="sng"/>
              <a:t>P</a:t>
            </a:r>
            <a:r>
              <a:rPr lang="en" sz="1500"/>
              <a:t>erfectionism and </a:t>
            </a:r>
            <a:r>
              <a:rPr b="1" lang="en" sz="1500" u="sng"/>
              <a:t>P</a:t>
            </a:r>
            <a:r>
              <a:rPr lang="en" sz="1500"/>
              <a:t>roductivity</a:t>
            </a:r>
            <a:endParaRPr sz="1500"/>
          </a:p>
        </p:txBody>
      </p:sp>
      <p:pic>
        <p:nvPicPr>
          <p:cNvPr id="968" name="Google Shape;968;p82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82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83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83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976" name="Google Shape;976;p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800" y="1119125"/>
            <a:ext cx="6321626" cy="7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Google Shape;977;p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5950" y="2234125"/>
            <a:ext cx="3661775" cy="2074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78" name="Google Shape;978;p83"/>
          <p:cNvPicPr preferRelativeResize="0"/>
          <p:nvPr/>
        </p:nvPicPr>
        <p:blipFill rotWithShape="1">
          <a:blip r:embed="rId6">
            <a:alphaModFix/>
          </a:blip>
          <a:srcRect b="33168" l="0" r="24035" t="0"/>
          <a:stretch/>
        </p:blipFill>
        <p:spPr>
          <a:xfrm>
            <a:off x="4769950" y="2234125"/>
            <a:ext cx="4170522" cy="20745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79" name="Google Shape;979;p83"/>
          <p:cNvCxnSpPr/>
          <p:nvPr/>
        </p:nvCxnSpPr>
        <p:spPr>
          <a:xfrm>
            <a:off x="4015650" y="3211100"/>
            <a:ext cx="6753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84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85" name="Google Shape;985;p84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986" name="Google Shape;986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800" y="1119125"/>
            <a:ext cx="6321626" cy="75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84"/>
          <p:cNvPicPr preferRelativeResize="0"/>
          <p:nvPr/>
        </p:nvPicPr>
        <p:blipFill rotWithShape="1">
          <a:blip r:embed="rId5">
            <a:alphaModFix/>
          </a:blip>
          <a:srcRect b="0" l="9302" r="13757" t="0"/>
          <a:stretch/>
        </p:blipFill>
        <p:spPr>
          <a:xfrm>
            <a:off x="653725" y="2156950"/>
            <a:ext cx="3548726" cy="2607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88" name="Google Shape;988;p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6600" y="2156950"/>
            <a:ext cx="3665226" cy="26078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989" name="Google Shape;989;p84"/>
          <p:cNvCxnSpPr/>
          <p:nvPr/>
        </p:nvCxnSpPr>
        <p:spPr>
          <a:xfrm>
            <a:off x="4015650" y="3211100"/>
            <a:ext cx="6753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3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85"/>
          <p:cNvSpPr txBox="1"/>
          <p:nvPr/>
        </p:nvSpPr>
        <p:spPr>
          <a:xfrm>
            <a:off x="475150" y="363000"/>
            <a:ext cx="8379000" cy="25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productivity to the exclusion of leisure activities and friendships.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/>
          </a:p>
        </p:txBody>
      </p:sp>
      <p:pic>
        <p:nvPicPr>
          <p:cNvPr id="995" name="Google Shape;995;p8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85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p86"/>
          <p:cNvSpPr txBox="1"/>
          <p:nvPr/>
        </p:nvSpPr>
        <p:spPr>
          <a:xfrm>
            <a:off x="475150" y="363000"/>
            <a:ext cx="8379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02" name="Google Shape;1002;p8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86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1004" name="Google Shape;1004;p86"/>
          <p:cNvSpPr/>
          <p:nvPr/>
        </p:nvSpPr>
        <p:spPr>
          <a:xfrm>
            <a:off x="1714500" y="1586825"/>
            <a:ext cx="1150500" cy="510600"/>
          </a:xfrm>
          <a:prstGeom prst="wedgeRectCallout">
            <a:avLst>
              <a:gd fmla="val -68544" name="adj1"/>
              <a:gd fmla="val -66779" name="adj2"/>
            </a:avLst>
          </a:prstGeom>
          <a:solidFill>
            <a:srgbClr val="FFCC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86"/>
          <p:cNvSpPr txBox="1"/>
          <p:nvPr/>
        </p:nvSpPr>
        <p:spPr>
          <a:xfrm>
            <a:off x="1714500" y="1645925"/>
            <a:ext cx="3000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rgbClr val="373737"/>
                </a:solidFill>
                <a:highlight>
                  <a:srgbClr val="FFCC00"/>
                </a:highlight>
                <a:latin typeface="Roboto"/>
                <a:ea typeface="Roboto"/>
                <a:cs typeface="Roboto"/>
                <a:sym typeface="Roboto"/>
              </a:rPr>
              <a:t>ego-syntonic</a:t>
            </a:r>
            <a:endParaRPr b="1">
              <a:highlight>
                <a:srgbClr val="FFCC00"/>
              </a:highlight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9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87"/>
          <p:cNvSpPr txBox="1"/>
          <p:nvPr/>
        </p:nvSpPr>
        <p:spPr>
          <a:xfrm>
            <a:off x="475150" y="363000"/>
            <a:ext cx="8379000" cy="20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1" name="Google Shape;1011;p8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87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1013" name="Google Shape;1013;p87"/>
          <p:cNvSpPr/>
          <p:nvPr/>
        </p:nvSpPr>
        <p:spPr>
          <a:xfrm>
            <a:off x="1714500" y="1586825"/>
            <a:ext cx="1150500" cy="510600"/>
          </a:xfrm>
          <a:prstGeom prst="wedgeRectCallout">
            <a:avLst>
              <a:gd fmla="val -68544" name="adj1"/>
              <a:gd fmla="val -66779" name="adj2"/>
            </a:avLst>
          </a:prstGeom>
          <a:solidFill>
            <a:srgbClr val="FFCC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87"/>
          <p:cNvSpPr txBox="1"/>
          <p:nvPr/>
        </p:nvSpPr>
        <p:spPr>
          <a:xfrm>
            <a:off x="1714500" y="1645925"/>
            <a:ext cx="3000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0">
                <a:solidFill>
                  <a:srgbClr val="373737"/>
                </a:solidFill>
                <a:highlight>
                  <a:srgbClr val="FFCC00"/>
                </a:highlight>
                <a:latin typeface="Roboto"/>
                <a:ea typeface="Roboto"/>
                <a:cs typeface="Roboto"/>
                <a:sym typeface="Roboto"/>
              </a:rPr>
              <a:t>ego-syntonic</a:t>
            </a:r>
            <a:endParaRPr b="1">
              <a:highlight>
                <a:srgbClr val="FFCC00"/>
              </a:highlight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8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88"/>
          <p:cNvSpPr txBox="1"/>
          <p:nvPr/>
        </p:nvSpPr>
        <p:spPr>
          <a:xfrm>
            <a:off x="475150" y="363000"/>
            <a:ext cx="8379000" cy="24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0" name="Google Shape;1020;p88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1" name="Google Shape;1021;p88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89"/>
          <p:cNvSpPr txBox="1"/>
          <p:nvPr/>
        </p:nvSpPr>
        <p:spPr>
          <a:xfrm>
            <a:off x="475150" y="363000"/>
            <a:ext cx="8379000" cy="24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27" name="Google Shape;1027;p8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Google Shape;1028;p89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1029" name="Google Shape;1029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3675" y="1966463"/>
            <a:ext cx="2888000" cy="107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Google Shape;1030;p8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671050"/>
            <a:ext cx="9144003" cy="4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89"/>
          <p:cNvSpPr txBox="1"/>
          <p:nvPr/>
        </p:nvSpPr>
        <p:spPr>
          <a:xfrm>
            <a:off x="480175" y="4676425"/>
            <a:ext cx="77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</a:rPr>
              <a:t>Chiasson, S., van Oorschot, P.C. Quantifying the security advantage of password expiration policies. </a:t>
            </a:r>
            <a:r>
              <a:rPr i="1" lang="en" sz="900">
                <a:solidFill>
                  <a:srgbClr val="222222"/>
                </a:solidFill>
              </a:rPr>
              <a:t>Des. Codes Cryptogr.</a:t>
            </a:r>
            <a:r>
              <a:rPr lang="en" sz="900">
                <a:solidFill>
                  <a:srgbClr val="222222"/>
                </a:solidFill>
              </a:rPr>
              <a:t> </a:t>
            </a:r>
            <a:r>
              <a:rPr b="1" lang="en" sz="900">
                <a:solidFill>
                  <a:srgbClr val="222222"/>
                </a:solidFill>
              </a:rPr>
              <a:t>77</a:t>
            </a:r>
            <a:r>
              <a:rPr lang="en" sz="900">
                <a:solidFill>
                  <a:srgbClr val="222222"/>
                </a:solidFill>
              </a:rPr>
              <a:t>, 401–408 (2015). https://doi.org/10.1007/s10623-015-0071-9</a:t>
            </a:r>
            <a:endParaRPr sz="11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90"/>
          <p:cNvSpPr txBox="1"/>
          <p:nvPr/>
        </p:nvSpPr>
        <p:spPr>
          <a:xfrm>
            <a:off x="475150" y="363000"/>
            <a:ext cx="8379000" cy="24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37" name="Google Shape;1037;p9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8" name="Google Shape;1038;p90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1039" name="Google Shape;1039;p9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671050"/>
            <a:ext cx="9144003" cy="4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0" name="Google Shape;1040;p90"/>
          <p:cNvSpPr txBox="1"/>
          <p:nvPr/>
        </p:nvSpPr>
        <p:spPr>
          <a:xfrm>
            <a:off x="480175" y="4676425"/>
            <a:ext cx="77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</a:rPr>
              <a:t>Chiasson, S., van Oorschot, P.C. Quantifying the security advantage of password expiration policies. </a:t>
            </a:r>
            <a:r>
              <a:rPr i="1" lang="en" sz="900">
                <a:solidFill>
                  <a:srgbClr val="222222"/>
                </a:solidFill>
              </a:rPr>
              <a:t>Des. Codes Cryptogr.</a:t>
            </a:r>
            <a:r>
              <a:rPr lang="en" sz="900">
                <a:solidFill>
                  <a:srgbClr val="222222"/>
                </a:solidFill>
              </a:rPr>
              <a:t> </a:t>
            </a:r>
            <a:r>
              <a:rPr b="1" lang="en" sz="900">
                <a:solidFill>
                  <a:srgbClr val="222222"/>
                </a:solidFill>
              </a:rPr>
              <a:t>77</a:t>
            </a:r>
            <a:r>
              <a:rPr lang="en" sz="900">
                <a:solidFill>
                  <a:srgbClr val="222222"/>
                </a:solidFill>
              </a:rPr>
              <a:t>, 401–408 (2015). https://doi.org/10.1007/s10623-015-0071-9</a:t>
            </a:r>
            <a:endParaRPr sz="1100"/>
          </a:p>
        </p:txBody>
      </p:sp>
      <p:pic>
        <p:nvPicPr>
          <p:cNvPr id="1041" name="Google Shape;1041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760003"/>
            <a:ext cx="4058860" cy="1369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91"/>
          <p:cNvSpPr txBox="1"/>
          <p:nvPr/>
        </p:nvSpPr>
        <p:spPr>
          <a:xfrm>
            <a:off x="475150" y="363000"/>
            <a:ext cx="8379000" cy="27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Efficiency – no extra words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47" name="Google Shape;1047;p91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91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/>
          <p:nvPr/>
        </p:nvSpPr>
        <p:spPr>
          <a:xfrm>
            <a:off x="-47700" y="-47712"/>
            <a:ext cx="9239400" cy="52389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 b="24828" l="0" r="0" t="0"/>
          <a:stretch/>
        </p:blipFill>
        <p:spPr>
          <a:xfrm>
            <a:off x="124725" y="218100"/>
            <a:ext cx="4587901" cy="4580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3753" y="0"/>
            <a:ext cx="387269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92"/>
          <p:cNvSpPr txBox="1"/>
          <p:nvPr/>
        </p:nvSpPr>
        <p:spPr>
          <a:xfrm>
            <a:off x="475150" y="363000"/>
            <a:ext cx="8379000" cy="27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Efficiency – no extra words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54" name="Google Shape;1054;p92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5" name="Google Shape;1055;p92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1056" name="Google Shape;1056;p92"/>
          <p:cNvPicPr preferRelativeResize="0"/>
          <p:nvPr/>
        </p:nvPicPr>
        <p:blipFill rotWithShape="1">
          <a:blip r:embed="rId4">
            <a:alphaModFix/>
          </a:blip>
          <a:srcRect b="0" l="18584" r="2332" t="0"/>
          <a:stretch/>
        </p:blipFill>
        <p:spPr>
          <a:xfrm>
            <a:off x="5120650" y="2264750"/>
            <a:ext cx="2499350" cy="2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93"/>
          <p:cNvSpPr txBox="1"/>
          <p:nvPr/>
        </p:nvSpPr>
        <p:spPr>
          <a:xfrm>
            <a:off x="475150" y="363000"/>
            <a:ext cx="8379000" cy="30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Efficiency – no extra words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Nonmaleficence – don’t hurt people 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2" name="Google Shape;1062;p93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93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94"/>
          <p:cNvSpPr txBox="1"/>
          <p:nvPr/>
        </p:nvSpPr>
        <p:spPr>
          <a:xfrm>
            <a:off x="475150" y="363000"/>
            <a:ext cx="8379000" cy="30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Efficiency – no extra words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Nonmaleficence – don’t hurt people 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69" name="Google Shape;1069;p94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0" name="Google Shape;1070;p94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1071" name="Google Shape;1071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1176" y="1719725"/>
            <a:ext cx="157645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Google Shape;1072;p94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671050"/>
            <a:ext cx="9144003" cy="4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94"/>
          <p:cNvSpPr txBox="1"/>
          <p:nvPr/>
        </p:nvSpPr>
        <p:spPr>
          <a:xfrm>
            <a:off x="480175" y="4676425"/>
            <a:ext cx="77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</a:rPr>
              <a:t>Jones, S. M., Castaing, G. I., Teets, E. L., Wells, J. J., &amp; Guttmann, R. P. (2021). The price of predatory marketing on older adults: A perspective on Prevagen potency. Inquiries Journal, 13(09).</a:t>
            </a:r>
            <a:endParaRPr sz="110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95"/>
          <p:cNvSpPr txBox="1"/>
          <p:nvPr/>
        </p:nvSpPr>
        <p:spPr>
          <a:xfrm>
            <a:off x="475150" y="363000"/>
            <a:ext cx="8379000" cy="30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Efficiency – no extra words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Nonmaleficence – don’t hurt people 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79" name="Google Shape;1079;p9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Google Shape;1080;p95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1081" name="Google Shape;1081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1201" y="1827475"/>
            <a:ext cx="1576450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Google Shape;1082;p9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4671050"/>
            <a:ext cx="9144003" cy="47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95"/>
          <p:cNvSpPr txBox="1"/>
          <p:nvPr/>
        </p:nvSpPr>
        <p:spPr>
          <a:xfrm>
            <a:off x="480175" y="4676425"/>
            <a:ext cx="771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</a:rPr>
              <a:t>Jones, S. M., Castaing, G. I., Teets, E. L., Wells, J. J., &amp; Guttmann, R. P. (2021). The price of predatory marketing on older adults: A perspective on Prevagen potency. Inquiries Journal, 13(09).</a:t>
            </a:r>
            <a:endParaRPr sz="1100"/>
          </a:p>
        </p:txBody>
      </p:sp>
      <p:pic>
        <p:nvPicPr>
          <p:cNvPr id="1084" name="Google Shape;1084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0325" y="2808800"/>
            <a:ext cx="2055999" cy="24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96"/>
          <p:cNvSpPr txBox="1"/>
          <p:nvPr/>
        </p:nvSpPr>
        <p:spPr>
          <a:xfrm>
            <a:off x="475150" y="363000"/>
            <a:ext cx="8379000" cy="3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Efficiency – no extra words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Nonmaleficence – don’t hurt people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Competency – avoiding mistakes that could hurt people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0" name="Google Shape;1090;p9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96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97"/>
          <p:cNvSpPr txBox="1"/>
          <p:nvPr/>
        </p:nvSpPr>
        <p:spPr>
          <a:xfrm>
            <a:off x="475150" y="363000"/>
            <a:ext cx="8379000" cy="32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Values?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Usability – no extra clicks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Efficiency – no extra words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Nonmaleficence – don’t hurt people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Competency – avoiding mistakes that could hurt people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97" name="Google Shape;1097;p9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97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1099" name="Google Shape;1099;p97"/>
          <p:cNvPicPr preferRelativeResize="0"/>
          <p:nvPr/>
        </p:nvPicPr>
        <p:blipFill rotWithShape="1">
          <a:blip r:embed="rId4">
            <a:alphaModFix/>
          </a:blip>
          <a:srcRect b="39943" l="10598" r="3931" t="14148"/>
          <a:stretch/>
        </p:blipFill>
        <p:spPr>
          <a:xfrm>
            <a:off x="6065525" y="1940350"/>
            <a:ext cx="2599527" cy="1854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98"/>
          <p:cNvSpPr txBox="1"/>
          <p:nvPr/>
        </p:nvSpPr>
        <p:spPr>
          <a:xfrm>
            <a:off x="475150" y="363000"/>
            <a:ext cx="8379000" cy="3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Is </a:t>
            </a: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</a:rPr>
              <a:t>over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Values?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Usability – no extra clicks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Efficiency – no extra words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Nonmaleficence – don’t hurt people 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Competency – avoiding mistakes that could hurt people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Consideration – don’t waste people's time </a:t>
            </a:r>
            <a:endParaRPr sz="15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05" name="Google Shape;1105;p98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98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1107" name="Google Shape;1107;p98"/>
          <p:cNvSpPr txBox="1"/>
          <p:nvPr/>
        </p:nvSpPr>
        <p:spPr>
          <a:xfrm>
            <a:off x="322425" y="1591800"/>
            <a:ext cx="837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202124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99"/>
          <p:cNvSpPr txBox="1"/>
          <p:nvPr/>
        </p:nvSpPr>
        <p:spPr>
          <a:xfrm>
            <a:off x="475150" y="363000"/>
            <a:ext cx="8379000" cy="3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Is </a:t>
            </a:r>
            <a:r>
              <a:rPr b="1" lang="en" sz="1500">
                <a:solidFill>
                  <a:schemeClr val="dk1"/>
                </a:solidFill>
                <a:highlight>
                  <a:schemeClr val="lt1"/>
                </a:highlight>
              </a:rPr>
              <a:t>over</a:t>
            </a: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Values?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Usability – no extra clicks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Efficiency – no extra words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Nonmaleficence – don’t hurt people 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Competency – avoiding mistakes that could hurt people</a:t>
            </a:r>
            <a:endParaRPr sz="150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chemeClr val="lt1"/>
                </a:highlight>
              </a:rPr>
              <a:t>Consideration – don’t waste people's time </a:t>
            </a:r>
            <a:endParaRPr sz="1500">
              <a:solidFill>
                <a:srgbClr val="202124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3" name="Google Shape;1113;p9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4" name="Google Shape;1114;p99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1115" name="Google Shape;1115;p99"/>
          <p:cNvSpPr txBox="1"/>
          <p:nvPr/>
        </p:nvSpPr>
        <p:spPr>
          <a:xfrm>
            <a:off x="322425" y="1591800"/>
            <a:ext cx="837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202124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6" name="Google Shape;111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450" y="3978200"/>
            <a:ext cx="6321626" cy="7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00"/>
          <p:cNvSpPr txBox="1"/>
          <p:nvPr/>
        </p:nvSpPr>
        <p:spPr>
          <a:xfrm>
            <a:off x="475150" y="363000"/>
            <a:ext cx="8379000" cy="355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>
                <a:solidFill>
                  <a:schemeClr val="dk1"/>
                </a:solidFill>
              </a:rPr>
              <a:t>over</a:t>
            </a:r>
            <a:r>
              <a:rPr lang="en" sz="1500">
                <a:solidFill>
                  <a:schemeClr val="dk1"/>
                </a:solidFill>
              </a:rPr>
              <a:t>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Values</a:t>
            </a:r>
            <a:r>
              <a:rPr lang="en" sz="1500">
                <a:solidFill>
                  <a:schemeClr val="dk1"/>
                </a:solidFill>
                <a:highlight>
                  <a:srgbClr val="FFFFFF"/>
                </a:highlight>
              </a:rPr>
              <a:t>?</a:t>
            </a:r>
            <a:endParaRPr sz="1500">
              <a:solidFill>
                <a:schemeClr val="dk1"/>
              </a:solidFill>
              <a:highlight>
                <a:srgbClr val="FFCC00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rgbClr val="FFCC00"/>
                </a:highlight>
              </a:rPr>
              <a:t>Usability – no extra clicks</a:t>
            </a:r>
            <a:endParaRPr sz="1500">
              <a:solidFill>
                <a:schemeClr val="dk1"/>
              </a:solidFill>
              <a:highlight>
                <a:srgbClr val="FFCC00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Efficiency – no extra words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rgbClr val="202124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Nonmaleficence – don’t hurt people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Competency – avoiding mistakes that could hurt people</a:t>
            </a:r>
            <a:endParaRPr sz="1500">
              <a:solidFill>
                <a:schemeClr val="dk1"/>
              </a:solidFill>
              <a:highlight>
                <a:srgbClr val="FFCC00"/>
              </a:highlight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  <a:highlight>
                  <a:srgbClr val="FFCC00"/>
                </a:highlight>
              </a:rPr>
              <a:t>Consideration – don’t waste people's time</a:t>
            </a:r>
            <a:r>
              <a:rPr lang="en" sz="1500">
                <a:solidFill>
                  <a:schemeClr val="dk1"/>
                </a:solidFill>
              </a:rPr>
              <a:t> </a:t>
            </a:r>
            <a:endParaRPr sz="15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2" name="Google Shape;1122;p10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100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1124" name="Google Shape;1124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4400" y="2080525"/>
            <a:ext cx="2940676" cy="1957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100"/>
          <p:cNvSpPr/>
          <p:nvPr/>
        </p:nvSpPr>
        <p:spPr>
          <a:xfrm>
            <a:off x="956200" y="4067325"/>
            <a:ext cx="2663400" cy="489300"/>
          </a:xfrm>
          <a:prstGeom prst="rect">
            <a:avLst/>
          </a:prstGeom>
          <a:noFill/>
          <a:ln cap="flat" cmpd="sng" w="381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100"/>
          <p:cNvSpPr txBox="1"/>
          <p:nvPr/>
        </p:nvSpPr>
        <p:spPr>
          <a:xfrm>
            <a:off x="1040000" y="4101550"/>
            <a:ext cx="2499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500" u="sng"/>
              <a:t>and others</a:t>
            </a:r>
            <a:r>
              <a:rPr lang="en" sz="1500"/>
              <a:t>’ performance</a:t>
            </a:r>
            <a:endParaRPr sz="15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01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2" name="Google Shape;1132;p101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pic>
        <p:nvPicPr>
          <p:cNvPr id="1133" name="Google Shape;1133;p101"/>
          <p:cNvPicPr preferRelativeResize="0"/>
          <p:nvPr/>
        </p:nvPicPr>
        <p:blipFill rotWithShape="1">
          <a:blip r:embed="rId4">
            <a:alphaModFix/>
          </a:blip>
          <a:srcRect b="0" l="0" r="0" t="1458"/>
          <a:stretch/>
        </p:blipFill>
        <p:spPr>
          <a:xfrm>
            <a:off x="622138" y="1729725"/>
            <a:ext cx="8326074" cy="30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101"/>
          <p:cNvSpPr txBox="1"/>
          <p:nvPr/>
        </p:nvSpPr>
        <p:spPr>
          <a:xfrm>
            <a:off x="622150" y="1077975"/>
            <a:ext cx="813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43-item MSE</a:t>
            </a:r>
            <a:endParaRPr sz="2000"/>
          </a:p>
        </p:txBody>
      </p:sp>
      <p:sp>
        <p:nvSpPr>
          <p:cNvPr id="1135" name="Google Shape;1135;p101"/>
          <p:cNvSpPr/>
          <p:nvPr/>
        </p:nvSpPr>
        <p:spPr>
          <a:xfrm>
            <a:off x="2578700" y="1039938"/>
            <a:ext cx="2663400" cy="489300"/>
          </a:xfrm>
          <a:prstGeom prst="rect">
            <a:avLst/>
          </a:prstGeom>
          <a:noFill/>
          <a:ln cap="flat" cmpd="sng" w="38100">
            <a:solidFill>
              <a:srgbClr val="FFCC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6" name="Google Shape;1136;p101"/>
          <p:cNvSpPr txBox="1"/>
          <p:nvPr/>
        </p:nvSpPr>
        <p:spPr>
          <a:xfrm>
            <a:off x="2662500" y="1074163"/>
            <a:ext cx="2499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500" u="sng"/>
              <a:t>and others</a:t>
            </a:r>
            <a:r>
              <a:rPr lang="en" sz="1500"/>
              <a:t>’ performance</a:t>
            </a:r>
            <a:endParaRPr sz="15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1"/>
          <p:cNvPicPr preferRelativeResize="0"/>
          <p:nvPr/>
        </p:nvPicPr>
        <p:blipFill rotWithShape="1">
          <a:blip r:embed="rId3">
            <a:alphaModFix/>
          </a:blip>
          <a:srcRect b="0" l="50830" r="0" t="10080"/>
          <a:stretch/>
        </p:blipFill>
        <p:spPr>
          <a:xfrm>
            <a:off x="4975850" y="1195975"/>
            <a:ext cx="2256849" cy="27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 txBox="1"/>
          <p:nvPr/>
        </p:nvSpPr>
        <p:spPr>
          <a:xfrm>
            <a:off x="1103875" y="529800"/>
            <a:ext cx="357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Intrusive Thought</a:t>
            </a:r>
            <a:endParaRPr sz="1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Disorder</a:t>
            </a:r>
            <a:endParaRPr sz="1000"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 b="0" l="0" r="50828" t="10080"/>
          <a:stretch/>
        </p:blipFill>
        <p:spPr>
          <a:xfrm>
            <a:off x="1842650" y="1195963"/>
            <a:ext cx="2256849" cy="27515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/>
          <p:nvPr/>
        </p:nvSpPr>
        <p:spPr>
          <a:xfrm>
            <a:off x="4357600" y="542335"/>
            <a:ext cx="3574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Perfectionistic</a:t>
            </a:r>
            <a:endParaRPr sz="1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Disorder</a:t>
            </a:r>
            <a:endParaRPr sz="100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Google Shape;1141;p102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02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1143" name="Google Shape;1143;p102"/>
          <p:cNvSpPr txBox="1"/>
          <p:nvPr/>
        </p:nvSpPr>
        <p:spPr>
          <a:xfrm>
            <a:off x="691200" y="1061975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..mse-cafer</a:t>
            </a:r>
            <a:endParaRPr sz="1500"/>
          </a:p>
        </p:txBody>
      </p:sp>
      <p:pic>
        <p:nvPicPr>
          <p:cNvPr id="1144" name="Google Shape;114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750" y="1756900"/>
            <a:ext cx="4164950" cy="24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75475" y="1130275"/>
            <a:ext cx="3793051" cy="45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Google Shape;1150;p103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1" name="Google Shape;1151;p103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1152" name="Google Shape;1152;p103"/>
          <p:cNvSpPr txBox="1"/>
          <p:nvPr/>
        </p:nvSpPr>
        <p:spPr>
          <a:xfrm>
            <a:off x="691200" y="1061975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..mse-cafer</a:t>
            </a:r>
            <a:endParaRPr sz="1500"/>
          </a:p>
        </p:txBody>
      </p:sp>
      <p:pic>
        <p:nvPicPr>
          <p:cNvPr id="1153" name="Google Shape;1153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750" y="1756900"/>
            <a:ext cx="4164950" cy="244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103"/>
          <p:cNvSpPr txBox="1"/>
          <p:nvPr/>
        </p:nvSpPr>
        <p:spPr>
          <a:xfrm>
            <a:off x="5406075" y="1279125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Narcissist Personality Disorder criterion: Requires excessive admiration</a:t>
            </a:r>
            <a:endParaRPr/>
          </a:p>
        </p:txBody>
      </p:sp>
      <p:sp>
        <p:nvSpPr>
          <p:cNvPr id="1155" name="Google Shape;1155;p103"/>
          <p:cNvSpPr/>
          <p:nvPr/>
        </p:nvSpPr>
        <p:spPr>
          <a:xfrm>
            <a:off x="5318750" y="1267600"/>
            <a:ext cx="2780100" cy="839400"/>
          </a:xfrm>
          <a:prstGeom prst="rect">
            <a:avLst/>
          </a:prstGeom>
          <a:noFill/>
          <a:ln cap="flat" cmpd="sng" w="38100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0" name="Google Shape;1160;p104"/>
          <p:cNvGrpSpPr/>
          <p:nvPr/>
        </p:nvGrpSpPr>
        <p:grpSpPr>
          <a:xfrm>
            <a:off x="639350" y="912325"/>
            <a:ext cx="4706400" cy="4152150"/>
            <a:chOff x="639350" y="912325"/>
            <a:chExt cx="4706400" cy="4152150"/>
          </a:xfrm>
        </p:grpSpPr>
        <p:pic>
          <p:nvPicPr>
            <p:cNvPr id="1161" name="Google Shape;1161;p104"/>
            <p:cNvPicPr preferRelativeResize="0"/>
            <p:nvPr/>
          </p:nvPicPr>
          <p:blipFill rotWithShape="1">
            <a:blip r:embed="rId3">
              <a:alphaModFix/>
            </a:blip>
            <a:srcRect b="0" l="1768" r="0" t="704"/>
            <a:stretch/>
          </p:blipFill>
          <p:spPr>
            <a:xfrm>
              <a:off x="639350" y="912325"/>
              <a:ext cx="4706400" cy="4152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2" name="Google Shape;1162;p104"/>
            <p:cNvSpPr/>
            <p:nvPr/>
          </p:nvSpPr>
          <p:spPr>
            <a:xfrm>
              <a:off x="3548725" y="2736975"/>
              <a:ext cx="732600" cy="244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63" name="Google Shape;1163;p104"/>
          <p:cNvSpPr txBox="1"/>
          <p:nvPr/>
        </p:nvSpPr>
        <p:spPr>
          <a:xfrm>
            <a:off x="691200" y="1061975"/>
            <a:ext cx="821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..mse-cafer</a:t>
            </a:r>
            <a:endParaRPr sz="1500"/>
          </a:p>
        </p:txBody>
      </p:sp>
      <p:pic>
        <p:nvPicPr>
          <p:cNvPr id="1164" name="Google Shape;1164;p104"/>
          <p:cNvPicPr preferRelativeResize="0"/>
          <p:nvPr/>
        </p:nvPicPr>
        <p:blipFill rotWithShape="1">
          <a:blip r:embed="rId4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104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05"/>
          <p:cNvSpPr/>
          <p:nvPr/>
        </p:nvSpPr>
        <p:spPr>
          <a:xfrm>
            <a:off x="889500" y="3421725"/>
            <a:ext cx="7185000" cy="839400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105"/>
          <p:cNvSpPr txBox="1"/>
          <p:nvPr/>
        </p:nvSpPr>
        <p:spPr>
          <a:xfrm>
            <a:off x="812400" y="580925"/>
            <a:ext cx="8379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500">
                <a:solidFill>
                  <a:schemeClr val="dk1"/>
                </a:solidFill>
              </a:rPr>
              <a:t> Is </a:t>
            </a:r>
            <a:r>
              <a:rPr b="1" i="1" lang="en" sz="1500" u="sng">
                <a:solidFill>
                  <a:schemeClr val="dk1"/>
                </a:solidFill>
              </a:rPr>
              <a:t>unable to discard</a:t>
            </a:r>
            <a:r>
              <a:rPr b="1" i="1" lang="en" sz="1500">
                <a:solidFill>
                  <a:schemeClr val="dk1"/>
                </a:solidFill>
              </a:rPr>
              <a:t> </a:t>
            </a:r>
            <a:r>
              <a:rPr i="1" lang="en" sz="1500">
                <a:solidFill>
                  <a:schemeClr val="dk1"/>
                </a:solidFill>
              </a:rPr>
              <a:t>worn-out or worthless objects even when no sentimental value.</a:t>
            </a:r>
            <a:endParaRPr i="1" sz="1500">
              <a:solidFill>
                <a:schemeClr val="dk1"/>
              </a:solidFill>
            </a:endParaRPr>
          </a:p>
        </p:txBody>
      </p:sp>
      <p:pic>
        <p:nvPicPr>
          <p:cNvPr id="1172" name="Google Shape;1172;p105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889525" y="1984925"/>
            <a:ext cx="7184927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105"/>
          <p:cNvSpPr txBox="1"/>
          <p:nvPr/>
        </p:nvSpPr>
        <p:spPr>
          <a:xfrm>
            <a:off x="1324944" y="2141775"/>
            <a:ext cx="641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1174" name="Google Shape;1174;p105"/>
          <p:cNvSpPr txBox="1"/>
          <p:nvPr/>
        </p:nvSpPr>
        <p:spPr>
          <a:xfrm>
            <a:off x="950425" y="1488900"/>
            <a:ext cx="7124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is</a:t>
            </a:r>
            <a:r>
              <a:rPr lang="en" sz="1500">
                <a:solidFill>
                  <a:schemeClr val="dk1"/>
                </a:solidFill>
              </a:rPr>
              <a:t> a criterion for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175" name="Google Shape;1175;p105"/>
          <p:cNvSpPr txBox="1"/>
          <p:nvPr/>
        </p:nvSpPr>
        <p:spPr>
          <a:xfrm>
            <a:off x="1026625" y="2936700"/>
            <a:ext cx="7047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or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176" name="Google Shape;1176;p105"/>
          <p:cNvSpPr txBox="1"/>
          <p:nvPr/>
        </p:nvSpPr>
        <p:spPr>
          <a:xfrm>
            <a:off x="2015790" y="3577691"/>
            <a:ext cx="641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Disorder</a:t>
            </a:r>
            <a:endParaRPr sz="1500"/>
          </a:p>
        </p:txBody>
      </p:sp>
      <p:sp>
        <p:nvSpPr>
          <p:cNvPr id="1177" name="Google Shape;1177;p105"/>
          <p:cNvSpPr txBox="1"/>
          <p:nvPr/>
        </p:nvSpPr>
        <p:spPr>
          <a:xfrm>
            <a:off x="1026625" y="4384500"/>
            <a:ext cx="70479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?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06"/>
          <p:cNvSpPr txBox="1"/>
          <p:nvPr/>
        </p:nvSpPr>
        <p:spPr>
          <a:xfrm>
            <a:off x="475150" y="363000"/>
            <a:ext cx="8379000" cy="2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productivity to the exclusion of leisure activities and friendships.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overconscientious,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 u="sng">
                <a:solidFill>
                  <a:schemeClr val="dk1"/>
                </a:solidFill>
              </a:rPr>
              <a:t>unable to discard</a:t>
            </a:r>
            <a:r>
              <a:rPr lang="en" sz="1500">
                <a:solidFill>
                  <a:schemeClr val="dk1"/>
                </a:solidFill>
              </a:rPr>
              <a:t> worn-out or worthless objects even when no sentimental value.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1183" name="Google Shape;1183;p106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84" name="Google Shape;1184;p106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07"/>
          <p:cNvSpPr txBox="1"/>
          <p:nvPr/>
        </p:nvSpPr>
        <p:spPr>
          <a:xfrm>
            <a:off x="475150" y="363000"/>
            <a:ext cx="8379000" cy="28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productivity to the exclusion of leisure activities and friendships.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overconscientious, scrupulous, and inflexible about matters of morality, ethics, or values.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Is </a:t>
            </a:r>
            <a:r>
              <a:rPr b="1" lang="en" sz="1500" u="sng">
                <a:solidFill>
                  <a:schemeClr val="dk1"/>
                </a:solidFill>
              </a:rPr>
              <a:t>unable to discard</a:t>
            </a:r>
            <a:r>
              <a:rPr lang="en" sz="1500">
                <a:solidFill>
                  <a:schemeClr val="dk1"/>
                </a:solidFill>
              </a:rPr>
              <a:t> worn-out or worthless objects even when no sentimental value.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190" name="Google Shape;1190;p107"/>
          <p:cNvSpPr txBox="1"/>
          <p:nvPr/>
        </p:nvSpPr>
        <p:spPr>
          <a:xfrm>
            <a:off x="1146350" y="3288200"/>
            <a:ext cx="6249300" cy="4002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Not an </a:t>
            </a:r>
            <a:r>
              <a:rPr lang="en">
                <a:solidFill>
                  <a:srgbClr val="040C28"/>
                </a:solidFill>
                <a:highlight>
                  <a:srgbClr val="FF6B6B"/>
                </a:highlight>
                <a:latin typeface="Roboto"/>
                <a:ea typeface="Roboto"/>
                <a:cs typeface="Roboto"/>
                <a:sym typeface="Roboto"/>
              </a:rPr>
              <a:t>OCD</a:t>
            </a:r>
            <a:r>
              <a:rPr lang="en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 criterion, but can specify </a:t>
            </a:r>
            <a:r>
              <a:rPr lang="en">
                <a:solidFill>
                  <a:srgbClr val="040C28"/>
                </a:solidFill>
                <a:highlight>
                  <a:srgbClr val="FF6B6B"/>
                </a:highlight>
                <a:latin typeface="Roboto"/>
                <a:ea typeface="Roboto"/>
                <a:cs typeface="Roboto"/>
                <a:sym typeface="Roboto"/>
              </a:rPr>
              <a:t>OCD</a:t>
            </a:r>
            <a:r>
              <a:rPr lang="en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 as “with hoarding symptoms”</a:t>
            </a:r>
            <a:endParaRPr>
              <a:solidFill>
                <a:srgbClr val="040C28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91" name="Google Shape;1191;p107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2" name="Google Shape;1192;p107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108"/>
          <p:cNvSpPr/>
          <p:nvPr/>
        </p:nvSpPr>
        <p:spPr>
          <a:xfrm>
            <a:off x="0" y="1739975"/>
            <a:ext cx="9144000" cy="566400"/>
          </a:xfrm>
          <a:prstGeom prst="rect">
            <a:avLst/>
          </a:prstGeom>
          <a:solidFill>
            <a:srgbClr val="FF6B6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8" name="Google Shape;1198;p108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3243700"/>
            <a:ext cx="9144003" cy="61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9" name="Google Shape;1199;p108"/>
          <p:cNvSpPr txBox="1"/>
          <p:nvPr/>
        </p:nvSpPr>
        <p:spPr>
          <a:xfrm>
            <a:off x="808844" y="3249425"/>
            <a:ext cx="641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  <p:sp>
        <p:nvSpPr>
          <p:cNvPr id="1200" name="Google Shape;1200;p108"/>
          <p:cNvSpPr txBox="1"/>
          <p:nvPr/>
        </p:nvSpPr>
        <p:spPr>
          <a:xfrm>
            <a:off x="774349" y="1743541"/>
            <a:ext cx="641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Disorder</a:t>
            </a:r>
            <a:endParaRPr sz="1500"/>
          </a:p>
        </p:txBody>
      </p:sp>
      <p:sp>
        <p:nvSpPr>
          <p:cNvPr id="1201" name="Google Shape;1201;p108"/>
          <p:cNvSpPr/>
          <p:nvPr/>
        </p:nvSpPr>
        <p:spPr>
          <a:xfrm>
            <a:off x="0" y="0"/>
            <a:ext cx="9144000" cy="6126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2" name="Google Shape;1202;p108"/>
          <p:cNvSpPr txBox="1"/>
          <p:nvPr/>
        </p:nvSpPr>
        <p:spPr>
          <a:xfrm>
            <a:off x="750869" y="34975"/>
            <a:ext cx="6415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Hoarding Disorder</a:t>
            </a:r>
            <a:endParaRPr sz="1500"/>
          </a:p>
        </p:txBody>
      </p:sp>
      <p:sp>
        <p:nvSpPr>
          <p:cNvPr id="1203" name="Google Shape;1203;p108"/>
          <p:cNvSpPr txBox="1"/>
          <p:nvPr/>
        </p:nvSpPr>
        <p:spPr>
          <a:xfrm>
            <a:off x="810001" y="768275"/>
            <a:ext cx="7524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Difficulty discarding possessions due to a perceived </a:t>
            </a:r>
            <a:r>
              <a:rPr b="1" lang="en" sz="2000" u="sng"/>
              <a:t>need</a:t>
            </a:r>
            <a:r>
              <a:rPr lang="en" sz="2000"/>
              <a:t> to save them and to </a:t>
            </a:r>
            <a:r>
              <a:rPr b="1" lang="en" sz="2000" u="sng"/>
              <a:t>distress</a:t>
            </a:r>
            <a:r>
              <a:rPr lang="en" sz="2000"/>
              <a:t> associated with discarding them</a:t>
            </a:r>
            <a:endParaRPr sz="1300"/>
          </a:p>
        </p:txBody>
      </p:sp>
      <p:sp>
        <p:nvSpPr>
          <p:cNvPr id="1204" name="Google Shape;1204;p108"/>
          <p:cNvSpPr txBox="1"/>
          <p:nvPr/>
        </p:nvSpPr>
        <p:spPr>
          <a:xfrm>
            <a:off x="808851" y="2510350"/>
            <a:ext cx="7967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/>
              <a:t>Pathological </a:t>
            </a:r>
            <a:r>
              <a:rPr b="1" lang="en" sz="2200" u="sng"/>
              <a:t>collecting</a:t>
            </a:r>
            <a:r>
              <a:rPr lang="en" sz="2200"/>
              <a:t> to attain sense of completeness </a:t>
            </a:r>
            <a:endParaRPr sz="1500"/>
          </a:p>
        </p:txBody>
      </p:sp>
      <p:sp>
        <p:nvSpPr>
          <p:cNvPr id="1205" name="Google Shape;1205;p108"/>
          <p:cNvSpPr txBox="1"/>
          <p:nvPr/>
        </p:nvSpPr>
        <p:spPr>
          <a:xfrm>
            <a:off x="808851" y="3932319"/>
            <a:ext cx="7967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200"/>
              <a:t>Inability to discard worn-out or worthless objects. DSM-5 says it’s the same criteria as hoarding disorder, and if severe the diagnosis of hoarding disorder so be given also.</a:t>
            </a:r>
            <a:endParaRPr sz="15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9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09"/>
          <p:cNvSpPr txBox="1"/>
          <p:nvPr/>
        </p:nvSpPr>
        <p:spPr>
          <a:xfrm>
            <a:off x="475150" y="363000"/>
            <a:ext cx="8379000" cy="30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productivity to the exclusion of leisure activities and friendships.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overconscientious, scrupulous, and inflexible about matters of morality, ethics, or values.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/>
              <a:t>unable to discard</a:t>
            </a:r>
            <a:r>
              <a:rPr lang="en" sz="1500"/>
              <a:t> worn-out or worthless objects even when no sentimental value.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= a pinch of </a:t>
            </a:r>
            <a:r>
              <a:rPr lang="en" sz="1500">
                <a:highlight>
                  <a:srgbClr val="6AA84F"/>
                </a:highlight>
              </a:rPr>
              <a:t>hoarding disorder</a:t>
            </a:r>
            <a:r>
              <a:rPr lang="en" sz="1500"/>
              <a:t> </a:t>
            </a:r>
            <a:endParaRPr sz="1500"/>
          </a:p>
        </p:txBody>
      </p:sp>
      <p:pic>
        <p:nvPicPr>
          <p:cNvPr id="1211" name="Google Shape;1211;p109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2" name="Google Shape;1212;p109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110"/>
          <p:cNvSpPr txBox="1"/>
          <p:nvPr/>
        </p:nvSpPr>
        <p:spPr>
          <a:xfrm>
            <a:off x="475150" y="363000"/>
            <a:ext cx="8379000" cy="33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productivity to the exclusion of leisure activities and friendships.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overconscientious, scrupulous, and inflexible about matters of morality, ethics, or values.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unable to discard worn-out or worthless objects even when no sentimental value.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</a:t>
            </a:r>
            <a:r>
              <a:rPr b="1" lang="en" sz="1500"/>
              <a:t>reluctant to delegate</a:t>
            </a:r>
            <a:r>
              <a:rPr lang="en" sz="1500"/>
              <a:t> tasks or to work with others unless they submit to exactly his or her way of doing things.</a:t>
            </a:r>
            <a:endParaRPr sz="1500"/>
          </a:p>
        </p:txBody>
      </p:sp>
      <p:pic>
        <p:nvPicPr>
          <p:cNvPr id="1218" name="Google Shape;1218;p110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110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11"/>
          <p:cNvSpPr txBox="1"/>
          <p:nvPr/>
        </p:nvSpPr>
        <p:spPr>
          <a:xfrm>
            <a:off x="475150" y="363000"/>
            <a:ext cx="8379000" cy="415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/>
              <a:t>Obsessive-Compulsive Personality Disorder</a:t>
            </a:r>
            <a:endParaRPr b="1" sz="2200"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/>
              <a:t>4+ of</a:t>
            </a:r>
            <a:endParaRPr sz="1100"/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preoccupied with details, rules, lists, order, organization, or schedules to the extent that the major point of the activity is lost.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Shows perfectionism that interferes with task completion.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excessively devoted to work and productivity to the exclusion of leisure activities and friendships.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overconscientious, scrupulous, and inflexible about matters of morality, ethics, or values.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unable to discard worn-out or worthless objects even when no sentimental value.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Is reluctant to delegate tasks or to work with others unless they submit to exactly his or her way of doing things.</a:t>
            </a:r>
            <a:endParaRPr sz="1500"/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Adopts a </a:t>
            </a:r>
            <a:r>
              <a:rPr b="1" lang="en" sz="1500"/>
              <a:t>miserly</a:t>
            </a:r>
            <a:r>
              <a:rPr lang="en" sz="1500"/>
              <a:t> spending style; money is viewed as something to be hoarded for future catastrophes.</a:t>
            </a:r>
            <a:endParaRPr sz="1500"/>
          </a:p>
          <a:p>
            <a:pPr indent="-3238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/>
              <a:t>~ </a:t>
            </a:r>
            <a:r>
              <a:rPr lang="en" sz="1500">
                <a:highlight>
                  <a:srgbClr val="6AA84F"/>
                </a:highlight>
              </a:rPr>
              <a:t>hoarding disorder</a:t>
            </a:r>
            <a:r>
              <a:rPr lang="en" sz="1500"/>
              <a:t> but with money</a:t>
            </a:r>
            <a:endParaRPr sz="1500"/>
          </a:p>
        </p:txBody>
      </p:sp>
      <p:pic>
        <p:nvPicPr>
          <p:cNvPr id="1225" name="Google Shape;1225;p111"/>
          <p:cNvPicPr preferRelativeResize="0"/>
          <p:nvPr/>
        </p:nvPicPr>
        <p:blipFill rotWithShape="1">
          <a:blip r:embed="rId3">
            <a:alphaModFix/>
          </a:blip>
          <a:srcRect b="73593" l="62791" r="10610" t="0"/>
          <a:stretch/>
        </p:blipFill>
        <p:spPr>
          <a:xfrm>
            <a:off x="0" y="0"/>
            <a:ext cx="9144003" cy="83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6" name="Google Shape;1226;p111"/>
          <p:cNvSpPr txBox="1"/>
          <p:nvPr/>
        </p:nvSpPr>
        <p:spPr>
          <a:xfrm>
            <a:off x="480175" y="156838"/>
            <a:ext cx="6480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200"/>
              <a:t>Obsessive-Compulsive Personality Disorder</a:t>
            </a:r>
            <a:endParaRPr sz="15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